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68" r:id="rId2"/>
  </p:sldMasterIdLst>
  <p:notesMasterIdLst>
    <p:notesMasterId r:id="rId19"/>
  </p:notesMasterIdLst>
  <p:sldIdLst>
    <p:sldId id="388" r:id="rId3"/>
    <p:sldId id="435" r:id="rId4"/>
    <p:sldId id="473" r:id="rId5"/>
    <p:sldId id="474" r:id="rId6"/>
    <p:sldId id="467" r:id="rId7"/>
    <p:sldId id="472" r:id="rId8"/>
    <p:sldId id="476" r:id="rId9"/>
    <p:sldId id="471" r:id="rId10"/>
    <p:sldId id="477" r:id="rId11"/>
    <p:sldId id="478" r:id="rId12"/>
    <p:sldId id="484" r:id="rId13"/>
    <p:sldId id="481" r:id="rId14"/>
    <p:sldId id="486" r:id="rId15"/>
    <p:sldId id="485" r:id="rId16"/>
    <p:sldId id="487" r:id="rId17"/>
    <p:sldId id="480" r:id="rId18"/>
  </p:sldIdLst>
  <p:sldSz cx="9144000" cy="6858000" type="screen4x3"/>
  <p:notesSz cx="6802438" cy="9934575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00"/>
    <a:srgbClr val="BEE1E4"/>
    <a:srgbClr val="9ED3D7"/>
    <a:srgbClr val="FFFFB9"/>
    <a:srgbClr val="FFCDCD"/>
    <a:srgbClr val="C4E4E6"/>
    <a:srgbClr val="0000FF"/>
    <a:srgbClr val="CDCDFF"/>
    <a:srgbClr val="E5E5FF"/>
    <a:srgbClr val="132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30" autoAdjust="0"/>
    <p:restoredTop sz="94660"/>
  </p:normalViewPr>
  <p:slideViewPr>
    <p:cSldViewPr snapToGrid="0">
      <p:cViewPr varScale="1">
        <p:scale>
          <a:sx n="86" d="100"/>
          <a:sy n="86" d="100"/>
        </p:scale>
        <p:origin x="854" y="77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7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988" cy="49847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2863" y="0"/>
            <a:ext cx="2947987" cy="49847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9AA758F-D7C7-481E-8398-40E4C7A5EBD5}" type="datetimeFigureOut">
              <a:rPr lang="ja-JP" altLang="en-US"/>
              <a:pPr>
                <a:defRPr/>
              </a:pPr>
              <a:t>2020/6/25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71988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1550"/>
            <a:ext cx="5441950" cy="3911600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36100"/>
            <a:ext cx="2947988" cy="49847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2863" y="9436100"/>
            <a:ext cx="2947987" cy="49847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DE440BB-944D-4AC9-96DB-69A01D16DA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fld id="{17808CE2-03C4-473D-9E6B-F05E0157B9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55202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457200" y="274951"/>
            <a:ext cx="8229600" cy="58515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 u="sng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Aft>
                <a:spcPts val="0"/>
              </a:spcAft>
              <a:defRPr u="sng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u="sng"/>
            </a:lvl1pPr>
          </a:lstStyle>
          <a:p>
            <a:pPr>
              <a:defRPr/>
            </a:pPr>
            <a:fld id="{699F6B31-CA08-4DC7-8C74-B7E5E75AF0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18089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553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 fontAlgn="auto"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Aft>
                <a:spcPts val="0"/>
              </a:spcAft>
              <a:defRPr/>
            </a:lvl1pPr>
          </a:lstStyle>
          <a:p>
            <a:pPr>
              <a:defRPr/>
            </a:pPr>
            <a:fld id="{0826F02A-E5E3-4901-B464-EB32CDFB09E1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545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0"/>
              </a:spcBef>
              <a:defRPr sz="1050" b="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defRPr sz="1050" b="0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defRPr sz="1050" b="0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222446F-F425-4CEF-8B69-521125FD7FE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44" r:id="rId1"/>
    <p:sldLayoutId id="2147486645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 b="0" u="none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 b="0" u="none">
                <a:solidFill>
                  <a:srgbClr val="000000"/>
                </a:solidFill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 b="0" u="none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B6E94FB-DDE7-45FD-8B29-BA26E88DDF3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4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kumimoji="1">
          <a:solidFill>
            <a:schemeClr val="tx1"/>
          </a:solidFill>
          <a:latin typeface="+mn-lt"/>
          <a:ea typeface="+mn-ea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fnal.gov/event/21143/session/9/contribution/38/material/slides/0.ppt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303088"/>
            <a:ext cx="9144000" cy="971550"/>
          </a:xfrm>
        </p:spPr>
        <p:txBody>
          <a:bodyPr/>
          <a:lstStyle/>
          <a:p>
            <a:pPr eaLnBrk="1" hangingPunct="1"/>
            <a:r>
              <a:rPr lang="en-US" altLang="ja-JP" sz="4800" b="1" smtClean="0">
                <a:solidFill>
                  <a:srgbClr val="FF0000"/>
                </a:solidFill>
              </a:rPr>
              <a:t>Tritium problems</a:t>
            </a:r>
            <a:r>
              <a:rPr lang="en-US" altLang="ja-JP" sz="4400" b="1" smtClean="0">
                <a:solidFill>
                  <a:srgbClr val="FF0000"/>
                </a:solidFill>
              </a:rPr>
              <a:t/>
            </a:r>
            <a:br>
              <a:rPr lang="en-US" altLang="ja-JP" sz="4400" b="1" smtClean="0">
                <a:solidFill>
                  <a:srgbClr val="FF0000"/>
                </a:solidFill>
              </a:rPr>
            </a:br>
            <a:r>
              <a:rPr lang="en-US" altLang="ja-JP" sz="3600" b="1" smtClean="0">
                <a:solidFill>
                  <a:srgbClr val="FF0000"/>
                </a:solidFill>
              </a:rPr>
              <a:t>in the J-PARC neutrino beamline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954088" y="3264211"/>
            <a:ext cx="72215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ja-JP" sz="2800" b="1" dirty="0" smtClean="0">
                <a:solidFill>
                  <a:srgbClr val="000000"/>
                </a:solidFill>
              </a:rPr>
              <a:t>Jun-26-2020(JST)/Jun-25-2020(CDT)</a:t>
            </a:r>
            <a:endParaRPr lang="en-US" altLang="ja-JP" sz="2800" b="1" dirty="0">
              <a:solidFill>
                <a:srgbClr val="000000"/>
              </a:solidFill>
            </a:endParaRP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2790825" y="1863771"/>
            <a:ext cx="3509963" cy="1077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1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en-US" altLang="ja-JP" sz="3200" b="1" dirty="0">
                <a:solidFill>
                  <a:srgbClr val="0000FF"/>
                </a:solidFill>
              </a:rPr>
              <a:t>Yuichi </a:t>
            </a:r>
            <a:r>
              <a:rPr kumimoji="0" lang="en-US" altLang="ja-JP" sz="3200" b="1" dirty="0" err="1">
                <a:solidFill>
                  <a:srgbClr val="0000FF"/>
                </a:solidFill>
              </a:rPr>
              <a:t>Oyama</a:t>
            </a:r>
            <a:r>
              <a:rPr kumimoji="0" lang="en-US" altLang="ja-JP" sz="3200" b="1" dirty="0">
                <a:solidFill>
                  <a:srgbClr val="0000FF"/>
                </a:solidFill>
              </a:rPr>
              <a:t> (KEK/J-PARC)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57450" y="4403324"/>
            <a:ext cx="86379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400" b="1" dirty="0"/>
              <a:t>This presentation file was originally </a:t>
            </a:r>
            <a:r>
              <a:rPr lang="en-US" altLang="ja-JP" sz="2400" b="1" dirty="0" smtClean="0"/>
              <a:t>prepared for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the US-Japan </a:t>
            </a:r>
            <a:r>
              <a:rPr lang="en-US" altLang="ja-JP" sz="2400" b="1" dirty="0">
                <a:solidFill>
                  <a:srgbClr val="FF0000"/>
                </a:solidFill>
              </a:rPr>
              <a:t>workshop at </a:t>
            </a:r>
            <a:r>
              <a:rPr lang="en-US" altLang="ja-JP" sz="2400" b="1" dirty="0" err="1" smtClean="0">
                <a:solidFill>
                  <a:srgbClr val="FF0000"/>
                </a:solidFill>
              </a:rPr>
              <a:t>Fermilab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 on </a:t>
            </a:r>
            <a:r>
              <a:rPr lang="en-US" altLang="ja-JP" sz="2400" b="1" dirty="0">
                <a:solidFill>
                  <a:srgbClr val="FF0000"/>
                </a:solidFill>
              </a:rPr>
              <a:t>March 11 </a:t>
            </a:r>
            <a:r>
              <a:rPr lang="en-US" altLang="ja-JP" sz="2400" b="1" dirty="0" smtClean="0">
                <a:solidFill>
                  <a:srgbClr val="FF0000"/>
                </a:solidFill>
              </a:rPr>
              <a:t>2020</a:t>
            </a:r>
            <a:r>
              <a:rPr lang="en-US" altLang="ja-JP" sz="2400" b="1" dirty="0" smtClean="0"/>
              <a:t>. The </a:t>
            </a:r>
            <a:r>
              <a:rPr lang="en-US" altLang="ja-JP" sz="2400" b="1" dirty="0"/>
              <a:t>workshop was </a:t>
            </a:r>
            <a:r>
              <a:rPr lang="en-US" altLang="ja-JP" sz="2400" b="1" dirty="0" smtClean="0"/>
              <a:t>unfortunately </a:t>
            </a:r>
            <a:r>
              <a:rPr lang="en-US" altLang="ja-JP" sz="2400" b="1" dirty="0"/>
              <a:t>cancelled by </a:t>
            </a:r>
            <a:r>
              <a:rPr lang="en-US" altLang="ja-JP" sz="2400" b="1" dirty="0" smtClean="0"/>
              <a:t>the coronavirus problem. In this file, some </a:t>
            </a:r>
            <a:r>
              <a:rPr lang="en-US" altLang="ja-JP" sz="2400" b="1" dirty="0"/>
              <a:t>internal discussion and change in </a:t>
            </a:r>
            <a:r>
              <a:rPr lang="en-US" altLang="ja-JP" sz="2400" b="1" dirty="0" smtClean="0"/>
              <a:t>recent three </a:t>
            </a:r>
            <a:r>
              <a:rPr lang="en-US" altLang="ja-JP" sz="2400" b="1" dirty="0"/>
              <a:t>months are </a:t>
            </a:r>
            <a:r>
              <a:rPr lang="en-US" altLang="ja-JP" sz="2400" b="1" dirty="0" smtClean="0"/>
              <a:t>added </a:t>
            </a:r>
            <a:r>
              <a:rPr lang="en-US" altLang="ja-JP" sz="2400" b="1" dirty="0"/>
              <a:t>at the </a:t>
            </a:r>
            <a:r>
              <a:rPr lang="en-US" altLang="ja-JP" sz="2400" b="1" dirty="0" smtClean="0"/>
              <a:t>end.</a:t>
            </a:r>
            <a:endParaRPr kumimoji="1" lang="ja-JP" alt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1514112" y="-6350"/>
            <a:ext cx="61157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measurement should we do?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123" name="テキスト ボックス 3"/>
          <p:cNvSpPr txBox="1">
            <a:spLocks noChangeArrowheads="1"/>
          </p:cNvSpPr>
          <p:nvPr/>
        </p:nvSpPr>
        <p:spPr bwMode="auto">
          <a:xfrm>
            <a:off x="8675" y="516870"/>
            <a:ext cx="9144000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metal-coated iron blocks together with other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samples.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-Iron block coated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-Iron block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oated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b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-Iron block coated with Sn, Zn, .......?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 iron block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-Iron block coated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 scale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(black skin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Since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thickness of the helium vessel is 10 cm,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prefer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10cm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10cm x 10cm iron blocks, for example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Expose the samples to neutron flux for certain time period.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直方体 3"/>
          <p:cNvSpPr/>
          <p:nvPr/>
        </p:nvSpPr>
        <p:spPr bwMode="auto">
          <a:xfrm>
            <a:off x="4138340" y="3666829"/>
            <a:ext cx="884670" cy="812800"/>
          </a:xfrm>
          <a:prstGeom prst="cube">
            <a:avLst/>
          </a:prstGeom>
          <a:solidFill>
            <a:schemeClr val="bg1">
              <a:lumMod val="65000"/>
            </a:schemeClr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5" name="直方体 4"/>
          <p:cNvSpPr/>
          <p:nvPr/>
        </p:nvSpPr>
        <p:spPr bwMode="auto">
          <a:xfrm>
            <a:off x="6248844" y="3671448"/>
            <a:ext cx="884670" cy="812800"/>
          </a:xfrm>
          <a:prstGeom prst="cube">
            <a:avLst/>
          </a:prstGeom>
          <a:solidFill>
            <a:schemeClr val="tx1">
              <a:lumMod val="65000"/>
              <a:lumOff val="35000"/>
            </a:schemeClr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6" name="直方体 5"/>
          <p:cNvSpPr/>
          <p:nvPr/>
        </p:nvSpPr>
        <p:spPr bwMode="auto">
          <a:xfrm>
            <a:off x="522285" y="3662212"/>
            <a:ext cx="884670" cy="812800"/>
          </a:xfrm>
          <a:prstGeom prst="cube">
            <a:avLst/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7" name="直方体 6"/>
          <p:cNvSpPr/>
          <p:nvPr/>
        </p:nvSpPr>
        <p:spPr bwMode="auto">
          <a:xfrm>
            <a:off x="2332615" y="3680685"/>
            <a:ext cx="884670" cy="812800"/>
          </a:xfrm>
          <a:prstGeom prst="cube">
            <a:avLst/>
          </a:prstGeom>
          <a:solidFill>
            <a:schemeClr val="bg2">
              <a:lumMod val="40000"/>
              <a:lumOff val="60000"/>
            </a:schemeClr>
          </a:solidFill>
          <a:ln w="19050" cap="flat" cmpd="sng" algn="ctr">
            <a:solidFill>
              <a:schemeClr val="bg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24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393106" y="3990104"/>
            <a:ext cx="5264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endParaRPr kumimoji="1" lang="ja-JP" alt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98814" y="3994724"/>
            <a:ext cx="5264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</a:t>
            </a:r>
            <a:endParaRPr kumimoji="1" lang="ja-JP" alt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935715" y="3785599"/>
            <a:ext cx="1008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bare</a:t>
            </a:r>
            <a:b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</a:t>
            </a:r>
            <a:endParaRPr kumimoji="1" lang="ja-JP" alt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073944" y="3790219"/>
            <a:ext cx="10083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</a:t>
            </a:r>
            <a:b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scale</a:t>
            </a:r>
            <a:endParaRPr kumimoji="1" lang="ja-JP" altLang="en-US" sz="2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7528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図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075" y="1939637"/>
            <a:ext cx="3079711" cy="2691943"/>
          </a:xfrm>
          <a:prstGeom prst="rect">
            <a:avLst/>
          </a:prstGeom>
        </p:spPr>
      </p:pic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1514112" y="-6350"/>
            <a:ext cx="611577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measurement should we do?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123" name="テキスト ボックス 3"/>
          <p:cNvSpPr txBox="1">
            <a:spLocks noChangeArrowheads="1"/>
          </p:cNvSpPr>
          <p:nvPr/>
        </p:nvSpPr>
        <p:spPr bwMode="auto">
          <a:xfrm>
            <a:off x="8675" y="516870"/>
            <a:ext cx="9144000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neutron irradiation, the samples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soaked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water. 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water is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occasionally collected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and 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concentration is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measured by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conventional liquid scintillation method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very happy if we can obtain this kind of distribution.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r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still some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questions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-So far, there are no quantitative discussion at all.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-Total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irradiation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needed must be evaluated.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-Safe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remote handling after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irradiation must be considered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 of the coating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“sputter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deposition" and "electron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beam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evaporation” are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possible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candidate…….</a:t>
            </a:r>
          </a:p>
        </p:txBody>
      </p:sp>
      <p:grpSp>
        <p:nvGrpSpPr>
          <p:cNvPr id="19" name="グループ化 18"/>
          <p:cNvGrpSpPr/>
          <p:nvPr/>
        </p:nvGrpSpPr>
        <p:grpSpPr>
          <a:xfrm>
            <a:off x="1273965" y="2561284"/>
            <a:ext cx="1403928" cy="1731818"/>
            <a:chOff x="6396196" y="734297"/>
            <a:chExt cx="1403928" cy="1731818"/>
          </a:xfrm>
        </p:grpSpPr>
        <p:sp>
          <p:nvSpPr>
            <p:cNvPr id="8" name="正方形/長方形 7"/>
            <p:cNvSpPr/>
            <p:nvPr/>
          </p:nvSpPr>
          <p:spPr bwMode="auto">
            <a:xfrm>
              <a:off x="6400812" y="942115"/>
              <a:ext cx="1385455" cy="1348509"/>
            </a:xfrm>
            <a:prstGeom prst="rect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3" name="楕円 2"/>
            <p:cNvSpPr/>
            <p:nvPr/>
          </p:nvSpPr>
          <p:spPr bwMode="auto">
            <a:xfrm>
              <a:off x="6400812" y="2115133"/>
              <a:ext cx="1385455" cy="350982"/>
            </a:xfrm>
            <a:prstGeom prst="ellipse">
              <a:avLst/>
            </a:prstGeom>
            <a:solidFill>
              <a:srgbClr val="BEE1E4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16" name="正方形/長方形 15"/>
            <p:cNvSpPr/>
            <p:nvPr/>
          </p:nvSpPr>
          <p:spPr bwMode="auto">
            <a:xfrm>
              <a:off x="6414663" y="1330746"/>
              <a:ext cx="1385455" cy="959878"/>
            </a:xfrm>
            <a:prstGeom prst="rect">
              <a:avLst/>
            </a:prstGeom>
            <a:solidFill>
              <a:srgbClr val="9ED3D7">
                <a:alpha val="50196"/>
              </a:srgbClr>
            </a:solidFill>
            <a:ln w="381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4" name="直方体 3"/>
            <p:cNvSpPr/>
            <p:nvPr/>
          </p:nvSpPr>
          <p:spPr bwMode="auto">
            <a:xfrm>
              <a:off x="6665055" y="1565570"/>
              <a:ext cx="884670" cy="812800"/>
            </a:xfrm>
            <a:prstGeom prst="cube">
              <a:avLst/>
            </a:prstGeom>
            <a:solidFill>
              <a:schemeClr val="bg1">
                <a:lumMod val="65000"/>
              </a:schemeClr>
            </a:solidFill>
            <a:ln w="19050" cap="flat" cmpd="sng" algn="ctr">
              <a:solidFill>
                <a:schemeClr val="bg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14" name="楕円 13"/>
            <p:cNvSpPr/>
            <p:nvPr/>
          </p:nvSpPr>
          <p:spPr bwMode="auto">
            <a:xfrm>
              <a:off x="6396196" y="734297"/>
              <a:ext cx="1385455" cy="350982"/>
            </a:xfrm>
            <a:prstGeom prst="ellipse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15" name="楕円 14"/>
            <p:cNvSpPr/>
            <p:nvPr/>
          </p:nvSpPr>
          <p:spPr bwMode="auto">
            <a:xfrm>
              <a:off x="6400812" y="1145312"/>
              <a:ext cx="1385455" cy="350982"/>
            </a:xfrm>
            <a:prstGeom prst="ellipse">
              <a:avLst/>
            </a:prstGeom>
            <a:solidFill>
              <a:srgbClr val="9ED3D7">
                <a:alpha val="50196"/>
              </a:srgbClr>
            </a:solidFill>
            <a:ln w="12700" cap="flat" cmpd="sng" algn="ctr">
              <a:solidFill>
                <a:schemeClr val="accent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  <p:sp>
          <p:nvSpPr>
            <p:cNvPr id="17" name="楕円 16"/>
            <p:cNvSpPr/>
            <p:nvPr/>
          </p:nvSpPr>
          <p:spPr bwMode="auto">
            <a:xfrm>
              <a:off x="6414669" y="1140695"/>
              <a:ext cx="1385455" cy="350982"/>
            </a:xfrm>
            <a:prstGeom prst="ellipse">
              <a:avLst/>
            </a:prstGeom>
            <a:solidFill>
              <a:schemeClr val="bg1">
                <a:alpha val="50196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50" charset="-128"/>
              </a:endParaRPr>
            </a:p>
          </p:txBody>
        </p:sp>
      </p:grpSp>
      <p:sp>
        <p:nvSpPr>
          <p:cNvPr id="20" name="テキスト ボックス 19"/>
          <p:cNvSpPr txBox="1"/>
          <p:nvPr/>
        </p:nvSpPr>
        <p:spPr>
          <a:xfrm>
            <a:off x="6493815" y="2709372"/>
            <a:ext cx="2022111" cy="923330"/>
          </a:xfrm>
          <a:prstGeom prst="rect">
            <a:avLst/>
          </a:prstGeom>
          <a:solidFill>
            <a:schemeClr val="bg1"/>
          </a:solidFill>
          <a:ln w="28575">
            <a:solidFill>
              <a:srgbClr val="3366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b="1" u="sng" dirty="0" smtClean="0">
                <a:latin typeface="Arial Narrow" panose="020B0606020202030204" pitchFamily="34" charset="0"/>
              </a:rPr>
              <a:t>Note</a:t>
            </a:r>
          </a:p>
          <a:p>
            <a:r>
              <a:rPr lang="en-US" altLang="ja-JP" b="1" dirty="0" smtClean="0">
                <a:latin typeface="Arial Narrow" panose="020B0606020202030204" pitchFamily="34" charset="0"/>
              </a:rPr>
              <a:t>This is not data but</a:t>
            </a:r>
            <a:br>
              <a:rPr lang="en-US" altLang="ja-JP" b="1" dirty="0" smtClean="0">
                <a:latin typeface="Arial Narrow" panose="020B0606020202030204" pitchFamily="34" charset="0"/>
              </a:rPr>
            </a:br>
            <a:r>
              <a:rPr lang="en-US" altLang="ja-JP" b="1" dirty="0" smtClean="0">
                <a:latin typeface="Arial Narrow" panose="020B0606020202030204" pitchFamily="34" charset="0"/>
              </a:rPr>
              <a:t>an optimistic guess.</a:t>
            </a:r>
            <a:endParaRPr kumimoji="1" lang="ja-JP" altLang="en-US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95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2534422" y="-6350"/>
            <a:ext cx="407515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Who, When and Where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123" name="テキスト ボックス 3"/>
          <p:cNvSpPr txBox="1">
            <a:spLocks noChangeArrowheads="1"/>
          </p:cNvSpPr>
          <p:nvPr/>
        </p:nvSpPr>
        <p:spPr bwMode="auto">
          <a:xfrm>
            <a:off x="0" y="536575"/>
            <a:ext cx="9144000" cy="363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Honestly speaking, J-PARC neutrino beamline group have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mild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interest. Although the measurements will be very important for the future beamline design, we cannot incorporate it into J-PARC.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LBNF group has strong interest, we can work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together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measurements must be in time for the final design of the LBNF beamline. It is a strong constraint on the time of the measurement.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J-PARC neutrino beamline schedule……..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20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2571294" y="-6350"/>
            <a:ext cx="400141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  <a:defRPr/>
            </a:pPr>
            <a:r>
              <a:rPr lang="en-US" altLang="ja-JP" sz="2800" b="1" u="sng" noProof="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kumimoji="1" lang="en-US" altLang="ja-JP" sz="2800" b="1" i="0" u="sng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fter March 2020……..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123" name="テキスト ボックス 3"/>
          <p:cNvSpPr txBox="1">
            <a:spLocks noChangeArrowheads="1"/>
          </p:cNvSpPr>
          <p:nvPr/>
        </p:nvSpPr>
        <p:spPr bwMode="auto">
          <a:xfrm>
            <a:off x="0" y="536575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next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T2K beam period is fixed to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2021.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will not open the  helium vessel before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beam.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cannot install iron blocks in the helium vessel.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Next-next beam period will be in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2022. 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 blocks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be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exposed in the 2022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beam, and 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test will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obtained around end of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2022 at earliest. Probably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will be too late to be incorporated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into 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LBNF design.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 we give up to use the J-PARC neutrino beam line? 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39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2746533" y="-6350"/>
            <a:ext cx="36509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Comment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123" name="テキスト ボックス 3"/>
          <p:cNvSpPr txBox="1">
            <a:spLocks noChangeArrowheads="1"/>
          </p:cNvSpPr>
          <p:nvPr/>
        </p:nvSpPr>
        <p:spPr bwMode="auto">
          <a:xfrm>
            <a:off x="0" y="536575"/>
            <a:ext cx="9144000" cy="5632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 startAt="17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 cubes of 10cm x 10cm x 10cm are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too heavy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remote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handling.</a:t>
            </a:r>
          </a:p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Yes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 agree. For example 5cm x 5cm x 5cm will be better. </a:t>
            </a:r>
            <a:endParaRPr lang="en-US" altLang="ja-JP" sz="2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 startAt="17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Coated with </a:t>
            </a: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scientifically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interesting. However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very expensive and use of </a:t>
            </a: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beam line is not realistic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/>
              <a:defRPr/>
            </a:pP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can be used only for close access area by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workers to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money. All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 of iron wall are not needed to be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coated with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ja-JP" sz="2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 startAt="3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T2K, we can wait more that 1 month before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maintenance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the beam time is shared with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hadron experiments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shutdown period is relatively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longer. However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the maintenance periods of </a:t>
            </a: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NuMI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LBNF are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 and they hope to start maintenance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within one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week from the beam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stop. Accordingly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enhancement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release is not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realistic in </a:t>
            </a: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NuMI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LBNF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849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2746533" y="-6350"/>
            <a:ext cx="365093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 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</a:t>
            </a:r>
            <a:r>
              <a:rPr lang="ja-JP" altLang="en-US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Comment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123" name="テキスト ボックス 3"/>
          <p:cNvSpPr txBox="1">
            <a:spLocks noChangeArrowheads="1"/>
          </p:cNvSpPr>
          <p:nvPr/>
        </p:nvSpPr>
        <p:spPr bwMode="auto">
          <a:xfrm>
            <a:off x="0" y="536575"/>
            <a:ext cx="9144000" cy="6247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45720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 startAt="3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diffusivity in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discussion is that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pure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iron. Since SS400 is used for the steel wall in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T2K, the diffusivity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smaller.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radiation damage will reduce the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diffusivity. 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reduction of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diffusivity will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 to confinement of 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in the steel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 startAt="3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cannot install the iron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blocks inside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helium vessel because of the time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schedule</a:t>
            </a:r>
            <a:r>
              <a:rPr lang="ja-JP" alt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2021 beam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there are many places for neutron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irradiation in J-PARC. Possible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candidates are near the MLF target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near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beam window of the neutrino beam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line. Quantitative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calculation of the neutron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fluxes and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productions of 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are needed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lvl="0" indent="0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 startAt="3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“Sputter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deposition" and "electron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beam evaporation” are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coating for small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portion of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metals.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However, other methods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 be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considered for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real beam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lines.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 startAt="3"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lvl="0" indent="-457200" eaLnBrk="1" hangingPunct="1">
              <a:spcBef>
                <a:spcPct val="0"/>
              </a:spcBef>
              <a:spcAft>
                <a:spcPts val="1200"/>
              </a:spcAft>
              <a:buFont typeface="+mj-lt"/>
              <a:buAutoNum type="alphaUcParenR" startAt="3"/>
              <a:defRPr/>
            </a:pP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6278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テキスト ボックス 1"/>
          <p:cNvSpPr txBox="1">
            <a:spLocks noChangeArrowheads="1"/>
          </p:cNvSpPr>
          <p:nvPr/>
        </p:nvSpPr>
        <p:spPr bwMode="auto">
          <a:xfrm>
            <a:off x="2159000" y="2986088"/>
            <a:ext cx="48164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/>
            <a:r>
              <a:rPr lang="en-US" altLang="ja-JP" sz="6000" b="1">
                <a:latin typeface="Arial" panose="020B0604020202020204" pitchFamily="34" charset="0"/>
                <a:cs typeface="Arial" panose="020B0604020202020204" pitchFamily="34" charset="0"/>
              </a:rPr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236916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テキスト ボックス 1"/>
          <p:cNvSpPr txBox="1">
            <a:spLocks noChangeArrowheads="1"/>
          </p:cNvSpPr>
          <p:nvPr/>
        </p:nvSpPr>
        <p:spPr bwMode="auto">
          <a:xfrm>
            <a:off x="7938" y="538163"/>
            <a:ext cx="9136062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NuMI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experience says majority of the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tritium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produced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steel shielding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can come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out, when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shielding gets hot at high beam power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(by Prof. Jim </a:t>
            </a:r>
            <a:r>
              <a:rPr lang="en-US" altLang="ja-JP" sz="2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Hylen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J-PARC neutrino beamline also has similar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altLang="ja-JP" sz="20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from steel wall”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problems.</a:t>
            </a:r>
            <a:endParaRPr lang="en-US" altLang="ja-JP" sz="195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938" y="21936"/>
            <a:ext cx="91360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sz="2800" b="1" u="sng" dirty="0">
                <a:solidFill>
                  <a:srgbClr val="0000FF"/>
                </a:solidFill>
                <a:latin typeface="+mn-lt"/>
              </a:rPr>
              <a:t>A new </a:t>
            </a:r>
            <a:r>
              <a:rPr lang="en-US" altLang="ja-JP" sz="2800" b="1" u="sng" baseline="30000" dirty="0">
                <a:solidFill>
                  <a:srgbClr val="0000FF"/>
                </a:solidFill>
                <a:latin typeface="+mn-lt"/>
              </a:rPr>
              <a:t>3</a:t>
            </a:r>
            <a:r>
              <a:rPr lang="en-US" altLang="ja-JP" sz="2800" b="1" u="sng" dirty="0">
                <a:solidFill>
                  <a:srgbClr val="0000FF"/>
                </a:solidFill>
                <a:latin typeface="+mn-lt"/>
              </a:rPr>
              <a:t>H 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+mn-lt"/>
              </a:rPr>
              <a:t>problem – summary of my talk in NBI2019</a:t>
            </a:r>
            <a:endParaRPr lang="en-US" altLang="ja-JP" sz="2800" b="1" u="sng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32512" y="2290620"/>
            <a:ext cx="8696157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p"/>
            </a:pPr>
            <a:r>
              <a:rPr lang="en-US" altLang="ja-JP" sz="2000" b="1" baseline="30000" dirty="0">
                <a:solidFill>
                  <a:srgbClr val="0000FF"/>
                </a:solidFill>
                <a:latin typeface="+mn-lt"/>
              </a:rPr>
              <a:t>3</a:t>
            </a:r>
            <a:r>
              <a:rPr lang="en-US" altLang="ja-JP" sz="2000" b="1" dirty="0">
                <a:solidFill>
                  <a:srgbClr val="0000FF"/>
                </a:solidFill>
                <a:latin typeface="+mn-lt"/>
              </a:rPr>
              <a:t>H </a:t>
            </a:r>
            <a:r>
              <a:rPr lang="en-US" altLang="ja-JP" sz="2000" b="1" dirty="0" smtClean="0">
                <a:solidFill>
                  <a:srgbClr val="0000FF"/>
                </a:solidFill>
                <a:latin typeface="+mn-lt"/>
              </a:rPr>
              <a:t>from steel wall to water</a:t>
            </a:r>
            <a:br>
              <a:rPr lang="en-US" altLang="ja-JP" sz="2000" b="1" dirty="0" smtClean="0">
                <a:solidFill>
                  <a:srgbClr val="0000FF"/>
                </a:solidFill>
                <a:latin typeface="+mn-lt"/>
              </a:rPr>
            </a:br>
            <a:r>
              <a:rPr lang="en-US" altLang="ja-JP" sz="2000" b="1" baseline="30000" dirty="0" smtClean="0">
                <a:latin typeface="+mn-lt"/>
              </a:rPr>
              <a:t>3</a:t>
            </a:r>
            <a:r>
              <a:rPr lang="en-US" altLang="ja-JP" sz="2000" b="1" dirty="0" smtClean="0">
                <a:latin typeface="+mn-lt"/>
              </a:rPr>
              <a:t>H concentration </a:t>
            </a:r>
            <a:r>
              <a:rPr lang="en-US" altLang="ja-JP" sz="2000" b="1" dirty="0">
                <a:latin typeface="+mn-lt"/>
              </a:rPr>
              <a:t>in the </a:t>
            </a:r>
            <a:r>
              <a:rPr lang="en-US" altLang="ja-JP" sz="2000" b="1" dirty="0">
                <a:solidFill>
                  <a:srgbClr val="FF0000"/>
                </a:solidFill>
                <a:latin typeface="+mn-lt"/>
              </a:rPr>
              <a:t>cooling </a:t>
            </a:r>
            <a:r>
              <a:rPr lang="en-US" altLang="ja-JP" sz="2000" b="1" dirty="0" smtClean="0">
                <a:solidFill>
                  <a:srgbClr val="FF0000"/>
                </a:solidFill>
                <a:latin typeface="+mn-lt"/>
              </a:rPr>
              <a:t>water</a:t>
            </a:r>
            <a:br>
              <a:rPr lang="en-US" altLang="ja-JP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continuously increased </a:t>
            </a:r>
            <a:r>
              <a:rPr lang="en-US" altLang="ja-JP" sz="2000" b="1" dirty="0">
                <a:latin typeface="+mn-lt"/>
              </a:rPr>
              <a:t>by </a:t>
            </a:r>
            <a:r>
              <a:rPr lang="en-US" altLang="ja-JP" sz="2000" b="1" dirty="0">
                <a:solidFill>
                  <a:srgbClr val="FF0000"/>
                </a:solidFill>
                <a:latin typeface="+mn-lt"/>
              </a:rPr>
              <a:t>~25Bq/cc per </a:t>
            </a:r>
            <a:r>
              <a:rPr lang="en-US" altLang="ja-JP" sz="2000" b="1" dirty="0" smtClean="0">
                <a:solidFill>
                  <a:srgbClr val="FF0000"/>
                </a:solidFill>
                <a:latin typeface="+mn-lt"/>
              </a:rPr>
              <a:t>day</a:t>
            </a:r>
            <a:br>
              <a:rPr lang="en-US" altLang="ja-JP" sz="2000" b="1" dirty="0" smtClean="0">
                <a:solidFill>
                  <a:srgbClr val="FF0000"/>
                </a:solidFill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even </a:t>
            </a:r>
            <a:r>
              <a:rPr lang="en-US" altLang="ja-JP" sz="2000" b="1" dirty="0">
                <a:latin typeface="+mn-lt"/>
              </a:rPr>
              <a:t>after the beam </a:t>
            </a:r>
            <a:r>
              <a:rPr lang="en-US" altLang="ja-JP" sz="2000" b="1" dirty="0" smtClean="0">
                <a:latin typeface="+mn-lt"/>
              </a:rPr>
              <a:t>stop. We </a:t>
            </a:r>
            <a:r>
              <a:rPr lang="en-US" altLang="ja-JP" sz="2000" b="1" dirty="0">
                <a:latin typeface="+mn-lt"/>
              </a:rPr>
              <a:t>suspect </a:t>
            </a:r>
            <a:r>
              <a:rPr lang="en-US" altLang="ja-JP" sz="2000" b="1" dirty="0" smtClean="0">
                <a:latin typeface="+mn-lt"/>
              </a:rPr>
              <a:t>that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solidFill>
                  <a:srgbClr val="FF0000"/>
                </a:solidFill>
                <a:latin typeface="+mn-lt"/>
              </a:rPr>
              <a:t>0.20GBq/day</a:t>
            </a:r>
            <a:r>
              <a:rPr lang="en-US" altLang="ja-JP" sz="2000" b="1" dirty="0" smtClean="0">
                <a:latin typeface="+mn-lt"/>
              </a:rPr>
              <a:t> </a:t>
            </a:r>
            <a:r>
              <a:rPr lang="en-US" altLang="ja-JP" sz="2000" b="1" dirty="0">
                <a:latin typeface="+mn-lt"/>
              </a:rPr>
              <a:t>of </a:t>
            </a:r>
            <a:r>
              <a:rPr lang="en-US" altLang="ja-JP" sz="2000" b="1" baseline="30000" dirty="0">
                <a:latin typeface="+mn-lt"/>
              </a:rPr>
              <a:t>3</a:t>
            </a:r>
            <a:r>
              <a:rPr lang="en-US" altLang="ja-JP" sz="2000" b="1" dirty="0">
                <a:latin typeface="+mn-lt"/>
              </a:rPr>
              <a:t>H come out from </a:t>
            </a:r>
            <a:r>
              <a:rPr lang="en-US" altLang="ja-JP" sz="2000" b="1" dirty="0" smtClean="0">
                <a:latin typeface="+mn-lt"/>
              </a:rPr>
              <a:t>the steel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wall to cooling water.  </a:t>
            </a:r>
            <a:endParaRPr lang="en-US" altLang="ja-JP" sz="2000" b="1" dirty="0">
              <a:latin typeface="+mn-lt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p"/>
            </a:pPr>
            <a:r>
              <a:rPr lang="en-US" altLang="ja-JP" sz="2000" b="1" baseline="30000" dirty="0">
                <a:solidFill>
                  <a:srgbClr val="0000FF"/>
                </a:solidFill>
                <a:latin typeface="+mn-lt"/>
              </a:rPr>
              <a:t>3</a:t>
            </a:r>
            <a:r>
              <a:rPr lang="en-US" altLang="ja-JP" sz="2000" b="1" dirty="0">
                <a:solidFill>
                  <a:srgbClr val="0000FF"/>
                </a:solidFill>
                <a:latin typeface="+mn-lt"/>
              </a:rPr>
              <a:t>H from steel wall to </a:t>
            </a:r>
            <a:r>
              <a:rPr lang="en-US" altLang="ja-JP" sz="2000" b="1" dirty="0" smtClean="0">
                <a:solidFill>
                  <a:srgbClr val="0000FF"/>
                </a:solidFill>
                <a:latin typeface="+mn-lt"/>
              </a:rPr>
              <a:t>air</a:t>
            </a:r>
            <a:br>
              <a:rPr lang="en-US" altLang="ja-JP" sz="2000" b="1" dirty="0" smtClean="0">
                <a:solidFill>
                  <a:srgbClr val="0000FF"/>
                </a:solidFill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After </a:t>
            </a:r>
            <a:r>
              <a:rPr lang="en-US" altLang="ja-JP" sz="2000" b="1" dirty="0">
                <a:latin typeface="+mn-lt"/>
              </a:rPr>
              <a:t>the beam in 2017</a:t>
            </a:r>
            <a:r>
              <a:rPr lang="en-US" altLang="ja-JP" sz="2000" b="1" dirty="0" smtClean="0">
                <a:latin typeface="+mn-lt"/>
              </a:rPr>
              <a:t>, </a:t>
            </a:r>
            <a:r>
              <a:rPr lang="en-US" altLang="ja-JP" sz="2000" b="1" dirty="0" smtClean="0">
                <a:solidFill>
                  <a:srgbClr val="FF0000"/>
                </a:solidFill>
                <a:latin typeface="+mn-lt"/>
              </a:rPr>
              <a:t>dry </a:t>
            </a:r>
            <a:r>
              <a:rPr lang="en-US" altLang="ja-JP" sz="2000" b="1" dirty="0">
                <a:solidFill>
                  <a:srgbClr val="FF0000"/>
                </a:solidFill>
                <a:latin typeface="+mn-lt"/>
              </a:rPr>
              <a:t>air </a:t>
            </a:r>
            <a:r>
              <a:rPr lang="en-US" altLang="ja-JP" sz="2000" b="1" dirty="0">
                <a:latin typeface="+mn-lt"/>
              </a:rPr>
              <a:t>was </a:t>
            </a:r>
            <a:r>
              <a:rPr lang="en-US" altLang="ja-JP" sz="2000" b="1" dirty="0" smtClean="0">
                <a:latin typeface="+mn-lt"/>
              </a:rPr>
              <a:t>supplied to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helium vessel to exhaust </a:t>
            </a:r>
            <a:r>
              <a:rPr lang="en-US" altLang="ja-JP" sz="2000" b="1" baseline="30000" dirty="0" smtClean="0">
                <a:latin typeface="+mn-lt"/>
              </a:rPr>
              <a:t>3</a:t>
            </a:r>
            <a:r>
              <a:rPr lang="en-US" altLang="ja-JP" sz="2000" b="1" dirty="0" smtClean="0">
                <a:latin typeface="+mn-lt"/>
              </a:rPr>
              <a:t>H rich air for the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maintenance work. However</a:t>
            </a:r>
            <a:r>
              <a:rPr lang="en-US" altLang="ja-JP" sz="2000" b="1" dirty="0">
                <a:latin typeface="+mn-lt"/>
              </a:rPr>
              <a:t>, </a:t>
            </a:r>
            <a:r>
              <a:rPr lang="en-US" altLang="ja-JP" sz="2000" b="1" baseline="30000" dirty="0" smtClean="0">
                <a:latin typeface="+mn-lt"/>
              </a:rPr>
              <a:t>3</a:t>
            </a:r>
            <a:r>
              <a:rPr lang="en-US" altLang="ja-JP" sz="2000" b="1" dirty="0" smtClean="0">
                <a:latin typeface="+mn-lt"/>
              </a:rPr>
              <a:t>H concentration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of </a:t>
            </a:r>
            <a:r>
              <a:rPr lang="en-US" altLang="ja-JP" sz="2000" b="1" dirty="0">
                <a:latin typeface="+mn-lt"/>
              </a:rPr>
              <a:t>the air in the Helium </a:t>
            </a:r>
            <a:r>
              <a:rPr lang="en-US" altLang="ja-JP" sz="2000" b="1" dirty="0" smtClean="0">
                <a:latin typeface="+mn-lt"/>
              </a:rPr>
              <a:t>vessel did </a:t>
            </a:r>
            <a:r>
              <a:rPr lang="en-US" altLang="ja-JP" sz="2000" b="1" dirty="0">
                <a:latin typeface="+mn-lt"/>
              </a:rPr>
              <a:t>not </a:t>
            </a:r>
            <a:r>
              <a:rPr lang="en-US" altLang="ja-JP" sz="2000" b="1" dirty="0" smtClean="0">
                <a:latin typeface="+mn-lt"/>
              </a:rPr>
              <a:t>reduced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below </a:t>
            </a:r>
            <a:r>
              <a:rPr lang="en-US" altLang="ja-JP" sz="2000" b="1" dirty="0" smtClean="0">
                <a:solidFill>
                  <a:srgbClr val="FF0000"/>
                </a:solidFill>
                <a:latin typeface="+mn-lt"/>
              </a:rPr>
              <a:t>0.5Bq/cc</a:t>
            </a:r>
            <a:r>
              <a:rPr lang="en-US" altLang="ja-JP" sz="2000" b="1" dirty="0" smtClean="0">
                <a:latin typeface="+mn-lt"/>
              </a:rPr>
              <a:t>. This saturation can be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explained by </a:t>
            </a:r>
            <a:r>
              <a:rPr lang="en-US" altLang="ja-JP" sz="2000" b="1" dirty="0" smtClean="0">
                <a:solidFill>
                  <a:srgbClr val="FF0000"/>
                </a:solidFill>
                <a:latin typeface="+mn-lt"/>
              </a:rPr>
              <a:t>0.72GBq/day </a:t>
            </a:r>
            <a:r>
              <a:rPr lang="en-US" altLang="ja-JP" sz="2000" b="1" dirty="0">
                <a:latin typeface="+mn-lt"/>
              </a:rPr>
              <a:t>of </a:t>
            </a:r>
            <a:r>
              <a:rPr lang="en-US" altLang="ja-JP" sz="2000" b="1" baseline="30000" dirty="0">
                <a:latin typeface="+mn-lt"/>
              </a:rPr>
              <a:t>3</a:t>
            </a:r>
            <a:r>
              <a:rPr lang="en-US" altLang="ja-JP" sz="2000" b="1" dirty="0">
                <a:latin typeface="+mn-lt"/>
              </a:rPr>
              <a:t>H from </a:t>
            </a:r>
            <a:r>
              <a:rPr lang="en-US" altLang="ja-JP" sz="2000" b="1" dirty="0" smtClean="0">
                <a:latin typeface="+mn-lt"/>
              </a:rPr>
              <a:t>the steel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wall </a:t>
            </a:r>
            <a:r>
              <a:rPr lang="en-US" altLang="ja-JP" sz="2000" b="1" dirty="0">
                <a:latin typeface="+mn-lt"/>
              </a:rPr>
              <a:t>to the dry </a:t>
            </a:r>
            <a:r>
              <a:rPr lang="en-US" altLang="ja-JP" sz="2000" b="1" dirty="0" smtClean="0">
                <a:latin typeface="+mn-lt"/>
              </a:rPr>
              <a:t>air.</a:t>
            </a:r>
            <a:endParaRPr kumimoji="1" lang="ja-JP" altLang="en-US" sz="2000" b="1" dirty="0">
              <a:latin typeface="+mn-lt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5106" y="2553169"/>
            <a:ext cx="2523563" cy="39000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テキスト ボックス 1"/>
          <p:cNvSpPr txBox="1">
            <a:spLocks noChangeArrowheads="1"/>
          </p:cNvSpPr>
          <p:nvPr/>
        </p:nvSpPr>
        <p:spPr bwMode="auto">
          <a:xfrm>
            <a:off x="7938" y="556635"/>
            <a:ext cx="9136062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At present,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contributions from </a:t>
            </a:r>
            <a:r>
              <a:rPr lang="en-US" altLang="ja-JP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 coming from steel wall is small. However,  it might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be extremely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serious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problems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near future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(2030s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defRPr/>
            </a:pPr>
            <a:endParaRPr lang="en-US" altLang="ja-JP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spcAft>
                <a:spcPts val="1200"/>
              </a:spcAft>
              <a:defRPr/>
            </a:pPr>
            <a:endParaRPr lang="en-US" altLang="ja-JP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 coming from steel wall to cooling water were reduced after 1 year.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25Bq/cc/day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September 2018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12Bq/cc/day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in August 2019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Effective “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half life time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 is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~1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938" y="21936"/>
            <a:ext cx="91360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sz="2800" b="1" u="sng" dirty="0">
                <a:solidFill>
                  <a:srgbClr val="0000FF"/>
                </a:solidFill>
                <a:latin typeface="+mn-lt"/>
              </a:rPr>
              <a:t>A new </a:t>
            </a:r>
            <a:r>
              <a:rPr lang="en-US" altLang="ja-JP" sz="2800" b="1" u="sng" baseline="30000" dirty="0">
                <a:solidFill>
                  <a:srgbClr val="0000FF"/>
                </a:solidFill>
                <a:latin typeface="+mn-lt"/>
              </a:rPr>
              <a:t>3</a:t>
            </a:r>
            <a:r>
              <a:rPr lang="en-US" altLang="ja-JP" sz="2800" b="1" u="sng" dirty="0">
                <a:solidFill>
                  <a:srgbClr val="0000FF"/>
                </a:solidFill>
                <a:latin typeface="+mn-lt"/>
              </a:rPr>
              <a:t>H 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+mn-lt"/>
              </a:rPr>
              <a:t>problem – summary of my talk in NBI2019</a:t>
            </a:r>
            <a:endParaRPr lang="en-US" altLang="ja-JP" sz="2800" b="1" u="sng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18739" y="5624678"/>
            <a:ext cx="7504673" cy="923330"/>
          </a:xfrm>
          <a:prstGeom prst="rect">
            <a:avLst/>
          </a:prstGeom>
          <a:solidFill>
            <a:srgbClr val="CDCDFF"/>
          </a:solidFill>
        </p:spPr>
        <p:txBody>
          <a:bodyPr wrap="square" rtlCol="0">
            <a:spAutoFit/>
          </a:bodyPr>
          <a:lstStyle/>
          <a:p>
            <a:r>
              <a:rPr lang="en-US" altLang="ja-JP" b="1" dirty="0" smtClean="0">
                <a:latin typeface="Arial Narrow" panose="020B0606020202030204" pitchFamily="34" charset="0"/>
              </a:rPr>
              <a:t>For more details, please visit my presentation file in NBI2019.</a:t>
            </a:r>
          </a:p>
          <a:p>
            <a:r>
              <a:rPr lang="en-US" altLang="ja-JP" b="1" dirty="0" smtClean="0">
                <a:latin typeface="Arial Narrow" panose="020B0606020202030204" pitchFamily="34" charset="0"/>
              </a:rPr>
              <a:t>http</a:t>
            </a:r>
            <a:r>
              <a:rPr lang="en-US" altLang="ja-JP" b="1" dirty="0">
                <a:latin typeface="Arial Narrow" panose="020B0606020202030204" pitchFamily="34" charset="0"/>
              </a:rPr>
              <a:t>://www-nu.kek.jp/~oyama/nbi2019.oyama.ppt</a:t>
            </a:r>
            <a:endParaRPr lang="en-US" altLang="ja-JP" b="1" dirty="0" smtClean="0">
              <a:latin typeface="Arial Narrow" panose="020B0606020202030204" pitchFamily="34" charset="0"/>
            </a:endParaRPr>
          </a:p>
          <a:p>
            <a:r>
              <a:rPr lang="en-US" altLang="ja-JP" b="1" dirty="0" smtClean="0">
                <a:latin typeface="Arial Narrow" panose="020B0606020202030204" pitchFamily="34" charset="0"/>
              </a:rPr>
              <a:t>https</a:t>
            </a:r>
            <a:r>
              <a:rPr lang="en-US" altLang="ja-JP" b="1" dirty="0">
                <a:latin typeface="Arial Narrow" panose="020B0606020202030204" pitchFamily="34" charset="0"/>
              </a:rPr>
              <a:t>://indico.fnal.gov/event/21143/session/9/contribution/37/material/slides/0.ppt</a:t>
            </a:r>
            <a:endParaRPr kumimoji="1" lang="ja-JP" altLang="en-US" b="1" dirty="0">
              <a:latin typeface="Arial Narrow" panose="020B0606020202030204" pitchFamily="34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4876" y="1633853"/>
            <a:ext cx="827577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p"/>
            </a:pPr>
            <a:r>
              <a:rPr lang="en-US" altLang="ja-JP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comes from steel wall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 cooling water may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become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more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than that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generated from cooling water.</a:t>
            </a:r>
          </a:p>
          <a:p>
            <a:pPr marL="342900" indent="-342900">
              <a:buFont typeface="Wingdings" panose="05000000000000000000" pitchFamily="2" charset="2"/>
              <a:buChar char="p"/>
            </a:pPr>
            <a:endParaRPr lang="en-US" altLang="ja-JP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p"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safety maintenance works in helium vessel, air-line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masks to supply fresh air will be needed for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workers.</a:t>
            </a:r>
            <a:endParaRPr kumimoji="1" lang="ja-JP" altLang="en-US" sz="20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040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7938" y="21936"/>
            <a:ext cx="91360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+mn-lt"/>
              </a:rPr>
              <a:t>Progress after NBI2019</a:t>
            </a:r>
            <a:endParaRPr lang="en-US" altLang="ja-JP" sz="2800" b="1" u="sng" dirty="0">
              <a:solidFill>
                <a:srgbClr val="0000FF"/>
              </a:solidFill>
              <a:latin typeface="+mn-lt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241" y="557643"/>
            <a:ext cx="913475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+mn-lt"/>
              </a:rPr>
              <a:t>In NBI2019, we learned that not only neutrino </a:t>
            </a:r>
            <a:r>
              <a:rPr lang="en-US" altLang="ja-JP" sz="2000" b="1" dirty="0" smtClean="0">
                <a:latin typeface="+mn-lt"/>
              </a:rPr>
              <a:t>beamline, </a:t>
            </a:r>
            <a:r>
              <a:rPr lang="en-US" altLang="ja-JP" sz="2000" b="1" dirty="0">
                <a:latin typeface="+mn-lt"/>
              </a:rPr>
              <a:t>but also other high power beam </a:t>
            </a:r>
            <a:r>
              <a:rPr lang="en-US" altLang="ja-JP" sz="2000" b="1" dirty="0" smtClean="0">
                <a:latin typeface="+mn-lt"/>
              </a:rPr>
              <a:t>facilities have “</a:t>
            </a:r>
            <a:r>
              <a:rPr lang="en-US" altLang="ja-JP" sz="2000" b="1" baseline="30000" dirty="0" smtClean="0">
                <a:latin typeface="+mn-lt"/>
              </a:rPr>
              <a:t>3</a:t>
            </a:r>
            <a:r>
              <a:rPr lang="en-US" altLang="ja-JP" sz="2000" b="1" dirty="0" smtClean="0">
                <a:latin typeface="+mn-lt"/>
              </a:rPr>
              <a:t>H </a:t>
            </a:r>
            <a:r>
              <a:rPr lang="en-US" altLang="ja-JP" sz="2000" b="1" dirty="0">
                <a:latin typeface="+mn-lt"/>
              </a:rPr>
              <a:t>from </a:t>
            </a:r>
            <a:r>
              <a:rPr lang="en-US" altLang="ja-JP" sz="2000" b="1" dirty="0" smtClean="0">
                <a:latin typeface="+mn-lt"/>
              </a:rPr>
              <a:t>materials” problem.</a:t>
            </a:r>
            <a:r>
              <a:rPr lang="en-US" altLang="ja-JP" sz="2000" b="1" dirty="0">
                <a:latin typeface="+mn-lt"/>
              </a:rPr>
              <a:t/>
            </a:r>
            <a:br>
              <a:rPr lang="en-US" altLang="ja-JP" sz="2000" b="1" dirty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Especially</a:t>
            </a:r>
            <a:r>
              <a:rPr lang="en-US" altLang="ja-JP" sz="2000" b="1" dirty="0">
                <a:latin typeface="+mn-lt"/>
              </a:rPr>
              <a:t>, </a:t>
            </a:r>
            <a:r>
              <a:rPr lang="en-US" altLang="ja-JP" sz="2000" b="1" dirty="0" smtClean="0">
                <a:latin typeface="+mn-lt"/>
              </a:rPr>
              <a:t>the </a:t>
            </a:r>
            <a:r>
              <a:rPr lang="en-US" altLang="ja-JP" sz="2000" b="1" dirty="0" smtClean="0">
                <a:solidFill>
                  <a:srgbClr val="FF0000"/>
                </a:solidFill>
                <a:latin typeface="+mn-lt"/>
              </a:rPr>
              <a:t>muon beamline in J-PARC MLF </a:t>
            </a:r>
            <a:r>
              <a:rPr lang="en-US" altLang="ja-JP" sz="2000" b="1" dirty="0" smtClean="0">
                <a:latin typeface="+mn-lt"/>
              </a:rPr>
              <a:t>has similar problem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in their target as reported by Kawamura-san.</a:t>
            </a:r>
            <a:r>
              <a:rPr lang="en-US" altLang="ja-JP" sz="2000" b="1" dirty="0">
                <a:latin typeface="+mn-lt"/>
              </a:rPr>
              <a:t/>
            </a:r>
            <a:br>
              <a:rPr lang="en-US" altLang="ja-JP" sz="2000" b="1" dirty="0">
                <a:latin typeface="+mn-lt"/>
              </a:rPr>
            </a:br>
            <a:r>
              <a:rPr lang="en-US" altLang="ja-JP" b="1" dirty="0" smtClean="0">
                <a:latin typeface="Arial Narrow" panose="020B0606020202030204" pitchFamily="34" charset="0"/>
                <a:hlinkClick r:id="rId2"/>
              </a:rPr>
              <a:t>https</a:t>
            </a:r>
            <a:r>
              <a:rPr lang="en-US" altLang="ja-JP" b="1" dirty="0">
                <a:latin typeface="Arial Narrow" panose="020B0606020202030204" pitchFamily="34" charset="0"/>
                <a:hlinkClick r:id="rId2"/>
              </a:rPr>
              <a:t>://</a:t>
            </a:r>
            <a:r>
              <a:rPr lang="en-US" altLang="ja-JP" b="1" dirty="0" smtClean="0">
                <a:latin typeface="Arial Narrow" panose="020B0606020202030204" pitchFamily="34" charset="0"/>
                <a:hlinkClick r:id="rId2"/>
              </a:rPr>
              <a:t>indico.fnal.gov/event/21143/session/9/contribution/38/material/slides/0.pptx</a:t>
            </a:r>
            <a:endParaRPr lang="en-US" altLang="ja-JP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latin typeface="+mn-lt"/>
              </a:rPr>
              <a:t>Kawamura-san and his colleague collaborate with experts of </a:t>
            </a:r>
            <a:r>
              <a:rPr lang="en-US" altLang="ja-JP" sz="2000" b="1" baseline="30000" dirty="0" smtClean="0">
                <a:latin typeface="+mn-lt"/>
              </a:rPr>
              <a:t>3</a:t>
            </a:r>
            <a:r>
              <a:rPr lang="en-US" altLang="ja-JP" sz="2000" b="1" dirty="0" smtClean="0">
                <a:latin typeface="+mn-lt"/>
              </a:rPr>
              <a:t>H in University of Toyama for advice and </a:t>
            </a:r>
            <a:r>
              <a:rPr lang="en-US" altLang="ja-JP" sz="2000" b="1" baseline="30000" dirty="0" smtClean="0">
                <a:latin typeface="+mn-lt"/>
              </a:rPr>
              <a:t>3</a:t>
            </a:r>
            <a:r>
              <a:rPr lang="en-US" altLang="ja-JP" sz="2000" b="1" dirty="0">
                <a:latin typeface="+mn-lt"/>
              </a:rPr>
              <a:t>H </a:t>
            </a:r>
            <a:r>
              <a:rPr lang="en-US" altLang="ja-JP" sz="2000" b="1" dirty="0" smtClean="0">
                <a:latin typeface="+mn-lt"/>
              </a:rPr>
              <a:t>measurements.</a:t>
            </a: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 smtClean="0">
              <a:latin typeface="+mn-lt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+mn-lt"/>
            </a:endParaRPr>
          </a:p>
          <a:p>
            <a:pPr>
              <a:spcAft>
                <a:spcPts val="1200"/>
              </a:spcAft>
            </a:pPr>
            <a:endParaRPr lang="en-US" altLang="ja-JP" sz="2000" b="1" dirty="0">
              <a:latin typeface="+mn-lt"/>
            </a:endParaRPr>
          </a:p>
          <a:p>
            <a:pPr>
              <a:spcAft>
                <a:spcPts val="1200"/>
              </a:spcAft>
            </a:pPr>
            <a:endParaRPr lang="en-US" altLang="ja-JP" sz="2000" b="1" dirty="0">
              <a:latin typeface="+mn-lt"/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latin typeface="+mn-lt"/>
              </a:rPr>
              <a:t>The </a:t>
            </a:r>
            <a:r>
              <a:rPr lang="en-US" altLang="ja-JP" sz="2000" b="1" dirty="0">
                <a:latin typeface="+mn-lt"/>
              </a:rPr>
              <a:t>collaboration was extended to </a:t>
            </a:r>
            <a:r>
              <a:rPr lang="en-US" altLang="ja-JP" sz="2000" b="1" dirty="0" smtClean="0">
                <a:latin typeface="+mn-lt"/>
              </a:rPr>
              <a:t>entire J-PARC facilities, and the neutrino group also learned suggestions from them.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My presentation from here are partially based on suggestions from</a:t>
            </a:r>
            <a:br>
              <a:rPr lang="en-US" altLang="ja-JP" sz="2000" b="1" dirty="0" smtClean="0">
                <a:latin typeface="+mn-lt"/>
              </a:rPr>
            </a:br>
            <a:r>
              <a:rPr lang="en-US" altLang="ja-JP" sz="2000" b="1" dirty="0" smtClean="0">
                <a:latin typeface="+mn-lt"/>
              </a:rPr>
              <a:t>them.</a:t>
            </a:r>
            <a:endParaRPr lang="en-US" altLang="ja-JP" sz="2000" b="1" dirty="0">
              <a:latin typeface="+mn-lt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757385" y="3066472"/>
            <a:ext cx="7758545" cy="1323439"/>
          </a:xfrm>
          <a:prstGeom prst="rect">
            <a:avLst/>
          </a:prstGeom>
          <a:solidFill>
            <a:srgbClr val="FFFFB9"/>
          </a:solidFill>
        </p:spPr>
        <p:txBody>
          <a:bodyPr wrap="square" rtlCol="0">
            <a:spAutoFit/>
          </a:bodyPr>
          <a:lstStyle/>
          <a:p>
            <a:r>
              <a:rPr lang="en-US" altLang="ja-JP" sz="2000" b="1" dirty="0">
                <a:solidFill>
                  <a:srgbClr val="FF0000"/>
                </a:solidFill>
              </a:rPr>
              <a:t>Hydrogen Isotope Research Center, University of Toyama</a:t>
            </a:r>
          </a:p>
          <a:p>
            <a:r>
              <a:rPr lang="en-US" altLang="ja-JP" sz="2000" b="1" dirty="0"/>
              <a:t>http://www.hrc.u-toyama.ac.jp/en/</a:t>
            </a:r>
          </a:p>
          <a:p>
            <a:r>
              <a:rPr lang="en-US" altLang="ja-JP" sz="2000" b="1" dirty="0"/>
              <a:t>6 researchers in total, and 3 researchers among them are 3H experts.</a:t>
            </a:r>
          </a:p>
          <a:p>
            <a:r>
              <a:rPr lang="en-US" altLang="ja-JP" sz="2000" b="1" dirty="0"/>
              <a:t>25 students (master course of graduate, and undergraduate) .</a:t>
            </a:r>
          </a:p>
        </p:txBody>
      </p:sp>
    </p:spTree>
    <p:extLst>
      <p:ext uri="{BB962C8B-B14F-4D97-AF65-F5344CB8AC3E}">
        <p14:creationId xmlns:p14="http://schemas.microsoft.com/office/powerpoint/2010/main" val="1244886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1982189" y="-6350"/>
            <a:ext cx="517962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Suggestions 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altLang="ja-JP" sz="2800" b="1" u="sng" baseline="300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experts</a:t>
            </a:r>
            <a:endParaRPr lang="en-US" altLang="ja-JP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テキスト ボックス 3"/>
          <p:cNvSpPr txBox="1">
            <a:spLocks noChangeArrowheads="1"/>
          </p:cNvSpPr>
          <p:nvPr/>
        </p:nvSpPr>
        <p:spPr bwMode="auto">
          <a:xfrm>
            <a:off x="20782" y="1594506"/>
            <a:ext cx="9102436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time scale of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release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10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 very happy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years is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nominal time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scale of the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entire experiment and the half life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tritium (</a:t>
            </a:r>
            <a:r>
              <a:rPr lang="en-US" altLang="ja-JP" sz="2000" b="1" dirty="0" smtClean="0">
                <a:solidFill>
                  <a:prstClr val="black"/>
                </a:solidFill>
                <a:latin typeface="Symbol" panose="05050102010706020507" pitchFamily="18" charset="2"/>
                <a:cs typeface="Arial" panose="020B0604020202020204" pitchFamily="34" charset="0"/>
              </a:rPr>
              <a:t>t</a:t>
            </a:r>
            <a:r>
              <a:rPr lang="en-US" altLang="ja-JP" sz="2000" b="1" baseline="-25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=12.3years). Definitely we should confine </a:t>
            </a:r>
            <a:r>
              <a:rPr lang="en-US" altLang="ja-JP" sz="2000" b="1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the time scale of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release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month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are happy.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can be released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a couple of months,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we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start the maintenance works afterward.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Unfortunately, we are just in between!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“half life</a:t>
            </a:r>
            <a:r>
              <a:rPr lang="ja-JP" altLang="en-US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time” of the </a:t>
            </a:r>
            <a:r>
              <a:rPr lang="en-US" altLang="ja-JP" sz="20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release is about 1 year!!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 we change the time scale of the </a:t>
            </a:r>
            <a:r>
              <a:rPr lang="en-US" altLang="ja-JP" sz="20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release? 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When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time of 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release from a metal, we must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parameters,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diffusivity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solubility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8592" y="5799309"/>
            <a:ext cx="8308379" cy="892552"/>
          </a:xfrm>
          <a:prstGeom prst="rect">
            <a:avLst/>
          </a:prstGeom>
          <a:solidFill>
            <a:srgbClr val="C4E4E6"/>
          </a:solidFill>
        </p:spPr>
        <p:txBody>
          <a:bodyPr wrap="square" rtlCol="0">
            <a:spAutoFit/>
          </a:bodyPr>
          <a:lstStyle/>
          <a:p>
            <a:r>
              <a:rPr lang="en-US" altLang="ja-JP" b="1" dirty="0">
                <a:solidFill>
                  <a:srgbClr val="FF0000"/>
                </a:solidFill>
              </a:rPr>
              <a:t>A compilation of tritium Material interaction parameters in </a:t>
            </a:r>
            <a:r>
              <a:rPr lang="en-US" altLang="ja-JP" b="1" dirty="0" smtClean="0">
                <a:solidFill>
                  <a:srgbClr val="FF0000"/>
                </a:solidFill>
              </a:rPr>
              <a:t>fusion</a:t>
            </a:r>
            <a:r>
              <a:rPr lang="ja-JP" altLang="en-US" b="1" dirty="0">
                <a:solidFill>
                  <a:srgbClr val="FF0000"/>
                </a:solidFill>
              </a:rPr>
              <a:t> </a:t>
            </a:r>
            <a:r>
              <a:rPr lang="en-US" altLang="ja-JP" b="1" dirty="0" smtClean="0">
                <a:solidFill>
                  <a:srgbClr val="FF0000"/>
                </a:solidFill>
              </a:rPr>
              <a:t>reactor </a:t>
            </a:r>
            <a:r>
              <a:rPr lang="en-US" altLang="ja-JP" b="1" dirty="0">
                <a:solidFill>
                  <a:srgbClr val="FF0000"/>
                </a:solidFill>
              </a:rPr>
              <a:t>materials </a:t>
            </a:r>
            <a:endParaRPr lang="en-US" altLang="ja-JP" b="1" dirty="0" smtClean="0">
              <a:solidFill>
                <a:srgbClr val="FF0000"/>
              </a:solidFill>
            </a:endParaRPr>
          </a:p>
          <a:p>
            <a:r>
              <a:rPr lang="en-US" altLang="ja-JP" b="1" dirty="0"/>
              <a:t>F. Reiter, K.S. </a:t>
            </a:r>
            <a:r>
              <a:rPr lang="en-US" altLang="ja-JP" b="1" dirty="0" err="1"/>
              <a:t>Forcey</a:t>
            </a:r>
            <a:r>
              <a:rPr lang="en-US" altLang="ja-JP" b="1" dirty="0"/>
              <a:t>, G. </a:t>
            </a:r>
            <a:r>
              <a:rPr lang="en-US" altLang="ja-JP" b="1" dirty="0" err="1" smtClean="0"/>
              <a:t>Gervasini</a:t>
            </a:r>
            <a:r>
              <a:rPr lang="en-US" altLang="ja-JP" b="1" dirty="0" smtClean="0"/>
              <a:t> (1993)</a:t>
            </a:r>
            <a:endParaRPr kumimoji="1" lang="en-US" altLang="ja-JP" b="1" dirty="0"/>
          </a:p>
          <a:p>
            <a:r>
              <a:rPr lang="en-US" altLang="ja-JP" sz="1600" dirty="0">
                <a:latin typeface="Arial Narrow" panose="020B0606020202030204" pitchFamily="34" charset="0"/>
              </a:rPr>
              <a:t>https://op.europa.eu/en/publication-detail/-/publication/60f147a2-fdc8-49c8-8a87-7af6f09b0a61/language-en</a:t>
            </a:r>
            <a:endParaRPr kumimoji="1" lang="ja-JP" altLang="en-US" sz="1600" dirty="0">
              <a:latin typeface="Arial Narrow" panose="020B0606020202030204" pitchFamily="34" charset="0"/>
            </a:endParaRPr>
          </a:p>
        </p:txBody>
      </p:sp>
      <p:sp>
        <p:nvSpPr>
          <p:cNvPr id="5" name="テキスト ボックス 3"/>
          <p:cNvSpPr txBox="1">
            <a:spLocks noChangeArrowheads="1"/>
          </p:cNvSpPr>
          <p:nvPr/>
        </p:nvSpPr>
        <p:spPr bwMode="auto">
          <a:xfrm>
            <a:off x="744680" y="701745"/>
            <a:ext cx="7641937" cy="707886"/>
          </a:xfrm>
          <a:prstGeom prst="rect">
            <a:avLst/>
          </a:prstGeom>
          <a:solidFill>
            <a:srgbClr val="FFCDCD"/>
          </a:solidFill>
          <a:ln>
            <a:noFill/>
          </a:ln>
          <a:extLst/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lvl="0" indent="0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can confine </a:t>
            </a:r>
            <a:r>
              <a:rPr lang="en-US" altLang="ja-JP" sz="2000" b="1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the steel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reasonably long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time,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confine. Otherwise, release</a:t>
            </a:r>
            <a:r>
              <a:rPr lang="ja-JP" alt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 early as possible.</a:t>
            </a:r>
          </a:p>
        </p:txBody>
      </p:sp>
    </p:spTree>
    <p:extLst>
      <p:ext uri="{BB962C8B-B14F-4D97-AF65-F5344CB8AC3E}">
        <p14:creationId xmlns:p14="http://schemas.microsoft.com/office/powerpoint/2010/main" val="261932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920" y="828034"/>
            <a:ext cx="4354335" cy="5788732"/>
          </a:xfrm>
          <a:prstGeom prst="rect">
            <a:avLst/>
          </a:prstGeom>
        </p:spPr>
      </p:pic>
      <p:sp>
        <p:nvSpPr>
          <p:cNvPr id="4" name="テキスト ボックス 2"/>
          <p:cNvSpPr txBox="1">
            <a:spLocks noChangeArrowheads="1"/>
          </p:cNvSpPr>
          <p:nvPr/>
        </p:nvSpPr>
        <p:spPr bwMode="auto">
          <a:xfrm>
            <a:off x="1713978" y="-6350"/>
            <a:ext cx="571605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Tritium </a:t>
            </a:r>
            <a:r>
              <a:rPr lang="en-US" altLang="ja-JP" sz="2800" b="1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Diffusivities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materials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1961345" y="1311196"/>
            <a:ext cx="250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/>
              <a:t>From Reiter </a:t>
            </a:r>
            <a:r>
              <a:rPr lang="en-US" altLang="ja-JP" b="1" i="1" dirty="0" smtClean="0"/>
              <a:t>et al. </a:t>
            </a:r>
            <a:r>
              <a:rPr lang="en-US" altLang="ja-JP" b="1" dirty="0" smtClean="0"/>
              <a:t>(1993)</a:t>
            </a:r>
            <a:endParaRPr lang="ja-JP" altLang="en-US" b="1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969164" y="873808"/>
            <a:ext cx="397065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Diffusivity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is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parameter which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indicates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fast </a:t>
            </a:r>
            <a:r>
              <a:rPr lang="en-US" altLang="ja-JP" sz="20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 in the metal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diffusion distance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altLang="ja-JP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 in a metal in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tim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duration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 can be written as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= (Dt)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meter.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room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temperature,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 diffusivity in iron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 2 x 10</a:t>
            </a:r>
            <a:r>
              <a:rPr lang="en-US" altLang="ja-JP" sz="20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-9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en-US" altLang="ja-JP" sz="2000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/s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 diffusivity in iron is larger than that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most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of other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metals.</a:t>
            </a:r>
            <a:b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can travel fast in iron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391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3610035" y="-6350"/>
            <a:ext cx="192392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Diffusivity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123" name="テキスト ボックス 3"/>
          <p:cNvSpPr txBox="1">
            <a:spLocks noChangeArrowheads="1"/>
          </p:cNvSpPr>
          <p:nvPr/>
        </p:nvSpPr>
        <p:spPr bwMode="auto">
          <a:xfrm>
            <a:off x="0" y="536575"/>
            <a:ext cx="9144000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travel distance of 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in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iron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one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 is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calculated to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L = (2x10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-9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60 x60 x 24 x 30)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1/2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0.07m =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7cm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other hand, nominal thickness of the steel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wall of Helium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vessel is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10cm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nominal time scale that 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reach to the surface of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iron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 is estimated to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~1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other hand, the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“half life</a:t>
            </a:r>
            <a:r>
              <a:rPr lang="ja-JP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time”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altLang="ja-JP" sz="2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H release is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~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discrepancy might be explained if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can reach to the iron surface, but it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cannot be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released to outside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9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609" y="865795"/>
            <a:ext cx="4375913" cy="5788732"/>
          </a:xfrm>
          <a:prstGeom prst="rect">
            <a:avLst/>
          </a:prstGeom>
        </p:spPr>
      </p:pic>
      <p:sp>
        <p:nvSpPr>
          <p:cNvPr id="4" name="テキスト ボックス 2"/>
          <p:cNvSpPr txBox="1">
            <a:spLocks noChangeArrowheads="1"/>
          </p:cNvSpPr>
          <p:nvPr/>
        </p:nvSpPr>
        <p:spPr bwMode="auto">
          <a:xfrm>
            <a:off x="1825387" y="-6350"/>
            <a:ext cx="54932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Tritium </a:t>
            </a:r>
            <a:r>
              <a:rPr lang="en-US" altLang="ja-JP" sz="2800" b="1" u="sng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Solubilities</a:t>
            </a:r>
            <a:r>
              <a:rPr lang="en-US" altLang="ja-JP" sz="2800" b="1" u="sng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materials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333277" y="5763960"/>
            <a:ext cx="25079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/>
              <a:t>From Reiter </a:t>
            </a:r>
            <a:r>
              <a:rPr lang="en-US" altLang="ja-JP" b="1" i="1" dirty="0" smtClean="0"/>
              <a:t>et al. </a:t>
            </a:r>
            <a:r>
              <a:rPr lang="en-US" altLang="ja-JP" b="1" dirty="0" smtClean="0"/>
              <a:t>(1993)</a:t>
            </a:r>
            <a:endParaRPr lang="ja-JP" altLang="en-US" b="1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844874" y="1149017"/>
            <a:ext cx="4299125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Solubility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means “capacity to hold tritium in the metal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”. If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solubility is large, it can hold much tritium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metal.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l"/>
            </a:pP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If the solubility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of the metal which contact to outside water/vapor is large, it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provide larger opportunity for </a:t>
            </a:r>
            <a:r>
              <a:rPr lang="en-US" altLang="ja-JP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 &lt;-&gt;</a:t>
            </a:r>
            <a:r>
              <a:rPr lang="en-US" altLang="ja-JP" sz="20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exchange with outside 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water/vapor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272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3671749" y="-6350"/>
            <a:ext cx="180049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algn="ctr" eaLnBrk="1" hangingPunct="1">
              <a:spcBef>
                <a:spcPct val="0"/>
              </a:spcBef>
              <a:buNone/>
              <a:defRPr/>
            </a:pPr>
            <a:r>
              <a:rPr lang="en-US" altLang="ja-JP" sz="2800" b="1" u="sng" noProof="0" dirty="0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altLang="ja-JP" sz="2800" b="1" u="sng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olubility</a:t>
            </a:r>
            <a:endParaRPr kumimoji="1" lang="en-US" altLang="ja-JP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5123" name="テキスト ボックス 3"/>
          <p:cNvSpPr txBox="1">
            <a:spLocks noChangeArrowheads="1"/>
          </p:cNvSpPr>
          <p:nvPr/>
        </p:nvSpPr>
        <p:spPr bwMode="auto">
          <a:xfrm>
            <a:off x="0" y="536575"/>
            <a:ext cx="914400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steel wall can be coated with another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metal. </a:t>
            </a:r>
            <a:r>
              <a:rPr lang="en-US" altLang="ja-JP" sz="2000" b="1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release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strongly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depends on the solubility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surface metal.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metal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high solubility is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 for coating,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can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attract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baseline="300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from the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inside steel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because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</a:t>
            </a:r>
            <a:r>
              <a:rPr lang="en-US" altLang="ja-JP" sz="2000" b="1" baseline="300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 concentration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gradient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1" hangingPunct="1">
              <a:spcBef>
                <a:spcPct val="0"/>
              </a:spcBef>
              <a:spcAft>
                <a:spcPts val="1200"/>
              </a:spcAft>
              <a:buNone/>
              <a:defRPr/>
            </a:pPr>
            <a:endParaRPr lang="en-US" altLang="ja-JP" sz="20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enhancement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ja-JP" sz="2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might be only candidate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The </a:t>
            </a: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solubilities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Titanium)</a:t>
            </a:r>
            <a:r>
              <a:rPr lang="ja-JP" alt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Zr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Zirconium) are also large, but their corrosion resistances are poor and cannot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 used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coating.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serious problem is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</a:t>
            </a:r>
            <a:r>
              <a:rPr lang="en-US" altLang="ja-JP" sz="2000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is expensive. A nominal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price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of </a:t>
            </a:r>
            <a:r>
              <a:rPr lang="en-US" altLang="ja-JP" sz="2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is about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1.5 times of the price of gold. </a:t>
            </a:r>
            <a:endParaRPr lang="en-US" altLang="ja-JP" sz="2000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suppression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other possible candidates are </a:t>
            </a: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(Tin) and</a:t>
            </a:r>
            <a:b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 </a:t>
            </a:r>
            <a:r>
              <a:rPr lang="en-US" altLang="ja-JP" sz="20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(Zinc). 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92366" y="2262911"/>
            <a:ext cx="8986979" cy="1492716"/>
          </a:xfrm>
          <a:prstGeom prst="rect">
            <a:avLst/>
          </a:prstGeom>
          <a:solidFill>
            <a:srgbClr val="FFFFB9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sz="2500" b="1" u="sng" dirty="0">
                <a:latin typeface="Arial" panose="020B0604020202020204" pitchFamily="34" charset="0"/>
                <a:cs typeface="Arial" panose="020B0604020202020204" pitchFamily="34" charset="0"/>
              </a:rPr>
              <a:t>Recommendation </a:t>
            </a:r>
            <a:r>
              <a:rPr lang="en-US" altLang="ja-JP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from the </a:t>
            </a:r>
            <a:r>
              <a:rPr lang="en-US" altLang="ja-JP" sz="2500" b="1" u="sng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5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H expert</a:t>
            </a:r>
          </a:p>
          <a:p>
            <a:pPr algn="ctr"/>
            <a:endParaRPr lang="en-US" altLang="ja-JP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ja-JP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enhance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en-US" altLang="ja-JP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release, coated with </a:t>
            </a:r>
            <a:r>
              <a:rPr lang="en-US" altLang="ja-JP" sz="22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Pd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(Palladium) is the best.</a:t>
            </a:r>
          </a:p>
          <a:p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altLang="ja-JP" sz="2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suppress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the </a:t>
            </a:r>
            <a:r>
              <a:rPr lang="en-US" altLang="ja-JP" sz="2200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ja-JP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 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release, coated with </a:t>
            </a:r>
            <a:r>
              <a:rPr lang="en-US" altLang="ja-JP" sz="22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 </a:t>
            </a:r>
            <a:r>
              <a:rPr lang="en-US" altLang="ja-JP" sz="2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Aluminum) is the best.</a:t>
            </a:r>
          </a:p>
        </p:txBody>
      </p:sp>
    </p:spTree>
    <p:extLst>
      <p:ext uri="{BB962C8B-B14F-4D97-AF65-F5344CB8AC3E}">
        <p14:creationId xmlns:p14="http://schemas.microsoft.com/office/powerpoint/2010/main" val="401230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42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9518</TotalTime>
  <Words>1875</Words>
  <Application>Microsoft Office PowerPoint</Application>
  <PresentationFormat>画面に合わせる (4:3)</PresentationFormat>
  <Paragraphs>121</Paragraphs>
  <Slides>16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16</vt:i4>
      </vt:variant>
    </vt:vector>
  </HeadingPairs>
  <TitlesOfParts>
    <vt:vector size="24" baseType="lpstr">
      <vt:lpstr>ＭＳ Ｐゴシック</vt:lpstr>
      <vt:lpstr>Arial</vt:lpstr>
      <vt:lpstr>Arial Narrow</vt:lpstr>
      <vt:lpstr>Calibri</vt:lpstr>
      <vt:lpstr>Symbol</vt:lpstr>
      <vt:lpstr>Wingdings</vt:lpstr>
      <vt:lpstr>標準デザイン</vt:lpstr>
      <vt:lpstr>42_標準デザイン</vt:lpstr>
      <vt:lpstr>Tritium problems in the J-PARC neutrino beamline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</cp:lastModifiedBy>
  <cp:revision>517</cp:revision>
  <cp:lastPrinted>2019-06-13T06:19:52Z</cp:lastPrinted>
  <dcterms:created xsi:type="dcterms:W3CDTF">2016-01-12T02:22:37Z</dcterms:created>
  <dcterms:modified xsi:type="dcterms:W3CDTF">2020-06-25T04:56:48Z</dcterms:modified>
</cp:coreProperties>
</file>