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</p:sldMasterIdLst>
  <p:notesMasterIdLst>
    <p:notesMasterId r:id="rId24"/>
  </p:notesMasterIdLst>
  <p:sldIdLst>
    <p:sldId id="1540" r:id="rId2"/>
    <p:sldId id="1596" r:id="rId3"/>
    <p:sldId id="1597" r:id="rId4"/>
    <p:sldId id="1608" r:id="rId5"/>
    <p:sldId id="1592" r:id="rId6"/>
    <p:sldId id="1603" r:id="rId7"/>
    <p:sldId id="1594" r:id="rId8"/>
    <p:sldId id="1604" r:id="rId9"/>
    <p:sldId id="1606" r:id="rId10"/>
    <p:sldId id="1605" r:id="rId11"/>
    <p:sldId id="1612" r:id="rId12"/>
    <p:sldId id="1613" r:id="rId13"/>
    <p:sldId id="1610" r:id="rId14"/>
    <p:sldId id="1618" r:id="rId15"/>
    <p:sldId id="1616" r:id="rId16"/>
    <p:sldId id="1611" r:id="rId17"/>
    <p:sldId id="1614" r:id="rId18"/>
    <p:sldId id="1615" r:id="rId19"/>
    <p:sldId id="1617" r:id="rId20"/>
    <p:sldId id="1590" r:id="rId21"/>
    <p:sldId id="1620" r:id="rId22"/>
    <p:sldId id="1619" r:id="rId23"/>
  </p:sldIdLst>
  <p:sldSz cx="9144000" cy="6858000" type="screen4x3"/>
  <p:notesSz cx="6794500" cy="9918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FF"/>
    <a:srgbClr val="C5F0FF"/>
    <a:srgbClr val="0000FF"/>
    <a:srgbClr val="89E0FF"/>
    <a:srgbClr val="000099"/>
    <a:srgbClr val="007100"/>
    <a:srgbClr val="FFFFB3"/>
    <a:srgbClr val="00B0F0"/>
    <a:srgbClr val="FAACE7"/>
    <a:srgbClr val="F21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5349" autoAdjust="0"/>
  </p:normalViewPr>
  <p:slideViewPr>
    <p:cSldViewPr snapToGrid="0">
      <p:cViewPr varScale="1">
        <p:scale>
          <a:sx n="74" d="100"/>
          <a:sy n="74" d="100"/>
        </p:scale>
        <p:origin x="1258" y="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AF0AD6-43D3-4047-A587-78CB6A5E5BB0}" type="datetimeFigureOut">
              <a:rPr lang="ja-JP" altLang="en-US"/>
              <a:pPr>
                <a:defRPr/>
              </a:pPr>
              <a:t>2023/2/22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25EA3F-3551-40E8-94C4-6B22D531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53D0-1B26-420D-8F7F-64908B44CB68}" type="datetimeFigureOut">
              <a:rPr lang="ja-JP" altLang="en-US"/>
              <a:pPr>
                <a:defRPr/>
              </a:pPr>
              <a:t>2023/2/22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D706-2F8D-4674-9BE7-BD81FA201F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80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CA24B-B216-4025-BA41-B583E91EF520}" type="datetimeFigureOut">
              <a:rPr lang="ja-JP" altLang="en-US"/>
              <a:pPr>
                <a:defRPr/>
              </a:pPr>
              <a:t>2023/2/22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9F3AA-21C2-4EC2-B6EF-95F515F50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51BE5E-182F-CB2F-E383-A7DD8B1B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26" y="1006475"/>
            <a:ext cx="77494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Acquisition (DAQ) system</a:t>
            </a:r>
            <a:br>
              <a:rPr lang="en-US" altLang="ja-JP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software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50882C0-C44A-9954-0328-36F45A42E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163888"/>
            <a:ext cx="80089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sz="4000" b="1">
                <a:solidFill>
                  <a:srgbClr val="0A0AD4"/>
                </a:solidFill>
                <a:latin typeface="Arial" panose="020B0604020202020204" pitchFamily="34" charset="0"/>
              </a:rPr>
              <a:t>Yuichi Oyama</a:t>
            </a:r>
            <a:br>
              <a:rPr kumimoji="0" lang="en-US" altLang="ja-JP" sz="4000" b="1">
                <a:solidFill>
                  <a:srgbClr val="0A0AD4"/>
                </a:solidFill>
                <a:latin typeface="Arial" panose="020B0604020202020204" pitchFamily="34" charset="0"/>
              </a:rPr>
            </a:br>
            <a:r>
              <a:rPr kumimoji="0" lang="en-US" altLang="ja-JP" b="1">
                <a:solidFill>
                  <a:srgbClr val="0A0AD4"/>
                </a:solidFill>
                <a:latin typeface="Arial" panose="020B0604020202020204" pitchFamily="34" charset="0"/>
              </a:rPr>
              <a:t>(KEK/J-PARC)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6A07EF42-2A11-FD81-B694-A9427113934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324AF6D7-CE0E-9FF9-F19F-480C550A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5339588"/>
            <a:ext cx="8621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February 26 – March 4 2023</a:t>
            </a:r>
            <a:br>
              <a:rPr lang="en-US" altLang="ja-JP" sz="2400" b="1" dirty="0">
                <a:latin typeface="Arial" panose="020B0604020202020204" pitchFamily="34" charset="0"/>
              </a:rPr>
            </a:br>
            <a:r>
              <a:rPr lang="en-US" altLang="ja-JP" sz="2400" b="1" dirty="0">
                <a:latin typeface="Arial" panose="020B0604020202020204" pitchFamily="34" charset="0"/>
              </a:rPr>
              <a:t>2</a:t>
            </a:r>
            <a:r>
              <a:rPr lang="en-US" altLang="ja-JP" sz="2400" b="1" baseline="30000" dirty="0">
                <a:latin typeface="Arial" panose="020B0604020202020204" pitchFamily="34" charset="0"/>
              </a:rPr>
              <a:t>nd</a:t>
            </a:r>
            <a:r>
              <a:rPr lang="en-US" altLang="ja-JP" sz="2400" b="1" dirty="0">
                <a:latin typeface="Arial" panose="020B0604020202020204" pitchFamily="34" charset="0"/>
              </a:rPr>
              <a:t> Hardware Camp for Fast and Low-Light detection </a:t>
            </a:r>
            <a:br>
              <a:rPr lang="en-US" altLang="ja-JP" sz="2400" b="1" dirty="0">
                <a:latin typeface="Arial" panose="020B0604020202020204" pitchFamily="34" charset="0"/>
              </a:rPr>
            </a:br>
            <a:r>
              <a:rPr lang="en-US" altLang="ja-JP" sz="2400" b="1" dirty="0">
                <a:latin typeface="Arial" panose="020B0604020202020204" pitchFamily="34" charset="0"/>
              </a:rPr>
              <a:t>@ICISE, </a:t>
            </a:r>
            <a:r>
              <a:rPr lang="en-US" altLang="ja-JP" sz="2400" b="1" dirty="0" err="1">
                <a:latin typeface="Arial" panose="020B0604020202020204" pitchFamily="34" charset="0"/>
              </a:rPr>
              <a:t>Quy</a:t>
            </a:r>
            <a:r>
              <a:rPr lang="en-US" altLang="ja-JP" sz="2400" b="1" dirty="0">
                <a:latin typeface="Arial" panose="020B0604020202020204" pitchFamily="34" charset="0"/>
              </a:rPr>
              <a:t> Nhon, Vietnam</a:t>
            </a:r>
          </a:p>
        </p:txBody>
      </p:sp>
    </p:spTree>
    <p:extLst>
      <p:ext uri="{BB962C8B-B14F-4D97-AF65-F5344CB8AC3E}">
        <p14:creationId xmlns:p14="http://schemas.microsoft.com/office/powerpoint/2010/main" val="50811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DE9CD1D2-F3FB-DEFF-0F5A-0FDD7D93E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Data processing with multiple programs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B1C037-3F4B-79F2-5400-F7DFC0E5D56D}"/>
              </a:ext>
            </a:extLst>
          </p:cNvPr>
          <p:cNvSpPr txBox="1"/>
          <p:nvPr/>
        </p:nvSpPr>
        <p:spPr>
          <a:xfrm>
            <a:off x="-4" y="541174"/>
            <a:ext cx="91440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To collect data more effectively,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processing with multiple programs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” is widely used in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data acquisition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software.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The data acquisition program is divided into three programs;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(Read),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(Calculate) and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(Write). Large number of memory space for data are prepared. The memory space is shared by multiple programs.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After program R read the data from the electronics module, it push the memory ID to the FIFO (First-In First-Out) queue 2. R get another memory space from the FIFO queue 1, and start the data collection from the electronics module.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Program C pop up the memory ID from the FIFO queue 2, and start the calculation. After the calculation, it push the memory ID to the FIFO queue 3.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2B49983-A6B1-BB5A-F88E-EDEE55D06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2" y="4213098"/>
            <a:ext cx="7740396" cy="2394204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760920E6-1838-A5EF-64C9-968C231FFC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89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DE9CD1D2-F3FB-DEFF-0F5A-0FDD7D93E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Data processing with multiple programs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B1C037-3F4B-79F2-5400-F7DFC0E5D56D}"/>
              </a:ext>
            </a:extLst>
          </p:cNvPr>
          <p:cNvSpPr txBox="1"/>
          <p:nvPr/>
        </p:nvSpPr>
        <p:spPr>
          <a:xfrm>
            <a:off x="-4" y="541174"/>
            <a:ext cx="9144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Program W pop up the memory ID from the FIFO queue 3, and start writing the data to the hard disk. It push the memory ID to the FIFO queue 1 after writing.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of R is set to be the highest.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When R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working, other processes pause even when they are working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. CPU power is used for R.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In addition, when R process is waiting for the response from the electronics module, it do not use CPU. During this time duration, another program can run simultaneously. Similarly, when W is waiting for response from the hard disk driver,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another process can work simultaneously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6B7262-54C2-4223-1313-5308D4BEE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2" y="4213098"/>
            <a:ext cx="7740396" cy="2394204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0F177EE-E449-CD13-1A9A-F68CC2BB8F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8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9C46D38-EFC8-1C26-137F-07F28D6C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67" y="2831784"/>
            <a:ext cx="7205955" cy="3801383"/>
          </a:xfrm>
          <a:prstGeom prst="rect">
            <a:avLst/>
          </a:prstGeom>
        </p:spPr>
      </p:pic>
      <p:sp>
        <p:nvSpPr>
          <p:cNvPr id="2" name="Text Box 23">
            <a:extLst>
              <a:ext uri="{FF2B5EF4-FFF2-40B4-BE49-F238E27FC236}">
                <a16:creationId xmlns:a16="http://schemas.microsoft.com/office/drawing/2014/main" id="{A46D2AB5-635D-46CF-20FF-4C7B7D4E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8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Time chart of data processing by multiple programs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A7899B-FC91-EA6F-F290-8A9DD61527EA}"/>
              </a:ext>
            </a:extLst>
          </p:cNvPr>
          <p:cNvSpPr txBox="1"/>
          <p:nvPr/>
        </p:nvSpPr>
        <p:spPr>
          <a:xfrm>
            <a:off x="9328" y="578495"/>
            <a:ext cx="9134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time chart when R, C and W are different program. R start reading data immediately after the trigger, even if another program is running.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When higher priority programs are waiting for response from the devices, the lower priority program can use CPU time. Programs can run in parallel.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All nine events can be successfully recorded.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E73C07C-E955-DA45-8DB7-EA0AB92FE5B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5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154B9224-750A-D720-55DE-80377333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Monitor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2BC5C-FA47-8F9F-25A2-9F23CBB60818}"/>
              </a:ext>
            </a:extLst>
          </p:cNvPr>
          <p:cNvSpPr txBox="1"/>
          <p:nvPr/>
        </p:nvSpPr>
        <p:spPr>
          <a:xfrm>
            <a:off x="0" y="57904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During data acquisition, events are displayed graphically on the terminal periodically.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histograms such as trigger rates and hit maps are also shown.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is a very effective way for shift members to quickly detect possible problems during the experiment.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B414E62-B811-ED2B-B815-6B5C760E4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2540000"/>
            <a:ext cx="5471396" cy="411664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5B93DA-883B-3783-7034-FE117198C455}"/>
              </a:ext>
            </a:extLst>
          </p:cNvPr>
          <p:cNvSpPr txBox="1"/>
          <p:nvPr/>
        </p:nvSpPr>
        <p:spPr>
          <a:xfrm>
            <a:off x="6004560" y="4683760"/>
            <a:ext cx="3065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 Narrow" panose="020B0606020202030204" pitchFamily="34" charset="0"/>
              </a:rPr>
              <a:t>Example of</a:t>
            </a:r>
            <a:r>
              <a:rPr kumimoji="1" lang="en-US" altLang="ja-JP" b="1" dirty="0">
                <a:latin typeface="Arial Narrow" panose="020B0606020202030204" pitchFamily="34" charset="0"/>
              </a:rPr>
              <a:t> shift room (photo from </a:t>
            </a:r>
            <a:r>
              <a:rPr kumimoji="1" lang="en-US" altLang="ja-JP" b="1" dirty="0" err="1">
                <a:latin typeface="Arial Narrow" panose="020B0606020202030204" pitchFamily="34" charset="0"/>
              </a:rPr>
              <a:t>Sakashita-san's</a:t>
            </a:r>
            <a:r>
              <a:rPr kumimoji="1" lang="en-US" altLang="ja-JP" b="1" dirty="0">
                <a:latin typeface="Arial Narrow" panose="020B0606020202030204" pitchFamily="34" charset="0"/>
              </a:rPr>
              <a:t> slide</a:t>
            </a:r>
          </a:p>
          <a:p>
            <a:r>
              <a:rPr kumimoji="1" lang="en-US" altLang="ja-JP" b="1" dirty="0">
                <a:latin typeface="Arial Narrow" panose="020B0606020202030204" pitchFamily="34" charset="0"/>
              </a:rPr>
              <a:t>in the first hardware camp).</a:t>
            </a:r>
          </a:p>
          <a:p>
            <a:r>
              <a:rPr kumimoji="1" lang="en-US" altLang="ja-JP" b="1" dirty="0">
                <a:latin typeface="Arial Narrow" panose="020B0606020202030204" pitchFamily="34" charset="0"/>
              </a:rPr>
              <a:t>A lot of screens are used for monitor. (For monitor screens, screen saver is always off.)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76FCB54-D105-5859-1508-EE56D1765CD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44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154B9224-750A-D720-55DE-80377333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Send data to monitoring computer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2BC5C-FA47-8F9F-25A2-9F23CBB60818}"/>
              </a:ext>
            </a:extLst>
          </p:cNvPr>
          <p:cNvSpPr txBox="1"/>
          <p:nvPr/>
        </p:nvSpPr>
        <p:spPr>
          <a:xfrm>
            <a:off x="0" y="579047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monitor programs must not disturb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data processing R, C and W. In usual,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data monitoring processes are operated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separate computers connected by a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area network.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lowest priority program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(Send) runs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data acquisition computer as the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interface. It is not necessary to send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all data to the monitoring computer. Only when S receive a request from the monitoring computer, it request one data buffer to W and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send the data to the monitoring computer.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280269-DC0C-3E1B-1ED6-39ABB1BE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62" y="4213098"/>
            <a:ext cx="7740396" cy="23942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70C273C-3BC6-9C20-099E-0386A5B44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77" y="680720"/>
            <a:ext cx="3177211" cy="1965706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7873EF1C-F828-79C8-FE5B-0ACA43E478C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89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154B9224-750A-D720-55DE-80377333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Trend in the DAQ electronics/computer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2BC5C-FA47-8F9F-25A2-9F23CBB60818}"/>
              </a:ext>
            </a:extLst>
          </p:cNvPr>
          <p:cNvSpPr txBox="1"/>
          <p:nvPr/>
        </p:nvSpPr>
        <p:spPr>
          <a:xfrm>
            <a:off x="0" y="57904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number of total channels in high energy experiment is getting larger and larger.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processing large number of channels in high speed with small costs, many efforts are being made.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625A2-7E71-07D2-D592-859345A70439}"/>
              </a:ext>
            </a:extLst>
          </p:cNvPr>
          <p:cNvSpPr txBox="1"/>
          <p:nvPr/>
        </p:nvSpPr>
        <p:spPr>
          <a:xfrm>
            <a:off x="792480" y="2326640"/>
            <a:ext cx="6766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ea"/>
              <a:buAutoNum type="circleNumDbPlain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use of commercially available products</a:t>
            </a:r>
          </a:p>
          <a:p>
            <a:pPr marL="457200" indent="-457200">
              <a:spcAft>
                <a:spcPts val="1200"/>
              </a:spcAft>
              <a:buFont typeface="+mj-ea"/>
              <a:buAutoNum type="circleNumDbPlain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Distributed processing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11D1D5CC-BC4E-8307-59E9-73005AAEEC2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48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154B9224-750A-D720-55DE-80377333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u="sng" dirty="0">
                <a:solidFill>
                  <a:srgbClr val="0A0AD4"/>
                </a:solidFill>
              </a:rPr>
              <a:t>①</a:t>
            </a:r>
            <a:r>
              <a:rPr lang="en-US" altLang="ja-JP" sz="2800" b="1" u="sng" dirty="0">
                <a:solidFill>
                  <a:srgbClr val="0A0AD4"/>
                </a:solidFill>
              </a:rPr>
              <a:t>Use of commercial</a:t>
            </a:r>
            <a:r>
              <a:rPr lang="ja-JP" altLang="en-US" sz="2800" b="1" u="sng" dirty="0">
                <a:solidFill>
                  <a:srgbClr val="0A0AD4"/>
                </a:solidFill>
              </a:rPr>
              <a:t>ｌｙ</a:t>
            </a:r>
            <a:r>
              <a:rPr lang="en-US" altLang="ja-JP" sz="2800" b="1" u="sng" dirty="0">
                <a:solidFill>
                  <a:srgbClr val="0A0AD4"/>
                </a:solidFill>
              </a:rPr>
              <a:t> available products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2BC5C-FA47-8F9F-25A2-9F23CBB60818}"/>
              </a:ext>
            </a:extLst>
          </p:cNvPr>
          <p:cNvSpPr txBox="1"/>
          <p:nvPr/>
        </p:nvSpPr>
        <p:spPr>
          <a:xfrm>
            <a:off x="0" y="56888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Commercially available products are widely used in many fields of industry and society. Relevant technologies are well developed and many peripheral components are also in store. The products are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mass-produced and therefore can be purchased at a low cost.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They are, for examples,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625A2-7E71-07D2-D592-859345A70439}"/>
              </a:ext>
            </a:extLst>
          </p:cNvPr>
          <p:cNvSpPr txBox="1"/>
          <p:nvPr/>
        </p:nvSpPr>
        <p:spPr>
          <a:xfrm>
            <a:off x="271613" y="2600962"/>
            <a:ext cx="88723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Widely used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indows PCs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employed as data taking computers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by installing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inux OS.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VME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bus is widely used in the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industrial world. Its specification is used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as the framework of the DAQ electronics.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Front end VME electronics modules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be designed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using commercially available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chips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cables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and their standards are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to transfer data between electronic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modules.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A9CF1D3-5291-2D19-460D-4C65C0A13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79" y="2301242"/>
            <a:ext cx="2929208" cy="181546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595D743-F62C-D0A5-A7E3-F1294E80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59" y="4506443"/>
            <a:ext cx="2399301" cy="2025216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1EDEE10C-264A-504E-03F7-31FC1A263B9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154B9224-750A-D720-55DE-80377333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u="sng" dirty="0">
                <a:solidFill>
                  <a:srgbClr val="0A0AD4"/>
                </a:solidFill>
              </a:rPr>
              <a:t>②</a:t>
            </a:r>
            <a:r>
              <a:rPr lang="en-US" altLang="ja-JP" sz="2800" b="1" u="sng" dirty="0">
                <a:solidFill>
                  <a:srgbClr val="0A0AD4"/>
                </a:solidFill>
              </a:rPr>
              <a:t>Distributed processing – example 1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2BC5C-FA47-8F9F-25A2-9F23CBB60818}"/>
              </a:ext>
            </a:extLst>
          </p:cNvPr>
          <p:cNvSpPr txBox="1"/>
          <p:nvPr/>
        </p:nvSpPr>
        <p:spPr>
          <a:xfrm>
            <a:off x="0" y="57904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Data are collected by multiple computers independently,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and are sent to the host computer by a local area network.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host computer combine all data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(namely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and write to the hard disk.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If detectors are located over a wide area, and/or many different kind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detector components are made by different subgroups, this type of distributed processing is convenient.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C5C2096-547F-FC41-7AB8-D79DBA0EEC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67" y="3760851"/>
            <a:ext cx="4278678" cy="2622244"/>
          </a:xfrm>
          <a:prstGeom prst="rect">
            <a:avLst/>
          </a:prstGeom>
        </p:spPr>
      </p:pic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03A8F97B-B925-C6BF-7584-E6B407B2939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3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154B9224-750A-D720-55DE-80377333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u="sng" dirty="0">
                <a:solidFill>
                  <a:srgbClr val="0A0AD4"/>
                </a:solidFill>
              </a:rPr>
              <a:t>②</a:t>
            </a:r>
            <a:r>
              <a:rPr lang="en-US" altLang="ja-JP" sz="2800" b="1" u="sng" dirty="0">
                <a:solidFill>
                  <a:srgbClr val="0A0AD4"/>
                </a:solidFill>
              </a:rPr>
              <a:t>Distributed processing – example 2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2BC5C-FA47-8F9F-25A2-9F23CBB60818}"/>
              </a:ext>
            </a:extLst>
          </p:cNvPr>
          <p:cNvSpPr txBox="1"/>
          <p:nvPr/>
        </p:nvSpPr>
        <p:spPr>
          <a:xfrm>
            <a:off x="0" y="579047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crate controller in Crate A automatically collects data from front end modules, and sends the data to the memory modules in crate B.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host computer simply collect the data from memory modules in crate B by data transfer.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Large-capacity memory chips in electronic modules, and actual data acquisition in the upstream crate are certainly a trend of the data acquisition.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B1BF40-F090-60A0-8D4D-0BCCF8BA0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80" y="3621718"/>
            <a:ext cx="3245790" cy="3029673"/>
          </a:xfrm>
          <a:prstGeom prst="rect">
            <a:avLst/>
          </a:prstGeom>
        </p:spPr>
      </p:pic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32E0AD1C-9A48-5271-1D8D-CAD363B2F46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8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154B9224-750A-D720-55DE-80377333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Finally……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2BC5C-FA47-8F9F-25A2-9F23CBB60818}"/>
              </a:ext>
            </a:extLst>
          </p:cNvPr>
          <p:cNvSpPr txBox="1"/>
          <p:nvPr/>
        </p:nvSpPr>
        <p:spPr>
          <a:xfrm>
            <a:off x="0" y="579047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Computer innovation is very fast. It is not advisable for physicists to follow it.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Instead, w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hen you will start your own experiment, please ask possible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design of data acquisition system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experts in large high energy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laboratories.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 was involved in data acquisition more than 20 years ago, and I regret that I cannot give you a detailed introduction to data acquisition for current experiments.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Instead, you will learn specific data acquisition system in real experiments such as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</a:t>
            </a:r>
            <a:r>
              <a:rPr kumimoji="1"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T2K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other lectures.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7D1E8954-EA83-CFD4-D7C7-7CE630B98AD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92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8CA5B63D-583B-4533-9469-28553F25A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EA253A-0093-504F-8403-478A556C6DFF}"/>
              </a:ext>
            </a:extLst>
          </p:cNvPr>
          <p:cNvSpPr txBox="1"/>
          <p:nvPr/>
        </p:nvSpPr>
        <p:spPr>
          <a:xfrm>
            <a:off x="24650" y="563877"/>
            <a:ext cx="9119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yesterday's lecture, an electronics circuit in a small-scale test experiment is discussed in detail.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Real experiments require more sophisticated data acquisition (DAQ).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this lecture, some topics related to the DAQ computer are presented.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54AB8950-7FE2-58FD-2942-A6065D00CF4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A86D1E-1333-168E-4F8E-A1E4116342C7}"/>
              </a:ext>
            </a:extLst>
          </p:cNvPr>
          <p:cNvSpPr txBox="1"/>
          <p:nvPr/>
        </p:nvSpPr>
        <p:spPr>
          <a:xfrm>
            <a:off x="270565" y="2420383"/>
            <a:ext cx="7408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 of the electronics from DAQ computer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Data processing in the DAQ computer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Trends in DAQ electronics/computer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1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365AA1-B3B8-ACA0-35F6-52F39DED1C77}"/>
              </a:ext>
            </a:extLst>
          </p:cNvPr>
          <p:cNvSpPr txBox="1"/>
          <p:nvPr/>
        </p:nvSpPr>
        <p:spPr>
          <a:xfrm>
            <a:off x="2835479" y="2466363"/>
            <a:ext cx="3464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latin typeface="Arial" panose="020B0604020202020204" pitchFamily="34" charset="0"/>
                <a:ea typeface="MT たれっぴ" panose="02000604000000000000" pitchFamily="2" charset="-128"/>
                <a:cs typeface="Arial" panose="020B0604020202020204" pitchFamily="34" charset="0"/>
              </a:rPr>
              <a:t>back up</a:t>
            </a:r>
            <a:endParaRPr kumimoji="1" lang="ja-JP" altLang="en-US" sz="6600" b="1" dirty="0">
              <a:latin typeface="Arial" panose="020B0604020202020204" pitchFamily="34" charset="0"/>
              <a:ea typeface="MT たれっぴ" panose="02000604000000000000" pitchFamily="2" charset="-128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44590142-A741-EF9A-F34C-313F0AF7D76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5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id="{8CA5B63D-583B-4533-9469-28553F25A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cs typeface="Arial" panose="020B0604020202020204" pitchFamily="34" charset="0"/>
              </a:rPr>
              <a:t>In</a:t>
            </a:r>
            <a:r>
              <a:rPr lang="ja-JP" altLang="en-US" sz="2800" b="1" u="sng" dirty="0">
                <a:solidFill>
                  <a:srgbClr val="0A0AD4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u="sng" dirty="0">
                <a:solidFill>
                  <a:srgbClr val="0A0AD4"/>
                </a:solidFill>
                <a:cs typeface="Arial" panose="020B0604020202020204" pitchFamily="34" charset="0"/>
              </a:rPr>
              <a:t>the</a:t>
            </a:r>
            <a:r>
              <a:rPr lang="ja-JP" altLang="en-US" sz="2800" b="1" u="sng" dirty="0">
                <a:solidFill>
                  <a:srgbClr val="0A0AD4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u="sng" dirty="0">
                <a:solidFill>
                  <a:srgbClr val="0A0AD4"/>
                </a:solidFill>
                <a:cs typeface="Arial" panose="020B0604020202020204" pitchFamily="34" charset="0"/>
              </a:rPr>
              <a:t>first</a:t>
            </a:r>
            <a:r>
              <a:rPr lang="ja-JP" altLang="en-US" sz="2800" b="1" u="sng" dirty="0">
                <a:solidFill>
                  <a:srgbClr val="0A0AD4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b="1" u="sng" dirty="0">
                <a:solidFill>
                  <a:srgbClr val="0A0AD4"/>
                </a:solidFill>
                <a:cs typeface="Arial" panose="020B0604020202020204" pitchFamily="34" charset="0"/>
              </a:rPr>
              <a:t>lecture…..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EA253A-0093-504F-8403-478A556C6DFF}"/>
              </a:ext>
            </a:extLst>
          </p:cNvPr>
          <p:cNvSpPr txBox="1"/>
          <p:nvPr/>
        </p:nvSpPr>
        <p:spPr>
          <a:xfrm>
            <a:off x="24650" y="563877"/>
            <a:ext cx="91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 think you understand this setup perfectly.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2879A60-AE94-AD7A-C384-711B48814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1" y="1379633"/>
            <a:ext cx="7869940" cy="5230829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54AB8950-7FE2-58FD-2942-A6065D00CF4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10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365AA1-B3B8-ACA0-35F6-52F39DED1C77}"/>
              </a:ext>
            </a:extLst>
          </p:cNvPr>
          <p:cNvSpPr txBox="1"/>
          <p:nvPr/>
        </p:nvSpPr>
        <p:spPr>
          <a:xfrm>
            <a:off x="2835479" y="2466363"/>
            <a:ext cx="3464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latin typeface="Arial" panose="020B0604020202020204" pitchFamily="34" charset="0"/>
                <a:ea typeface="MT たれっぴ" panose="02000604000000000000" pitchFamily="2" charset="-128"/>
                <a:cs typeface="Arial" panose="020B0604020202020204" pitchFamily="34" charset="0"/>
              </a:rPr>
              <a:t>end</a:t>
            </a:r>
            <a:endParaRPr kumimoji="1" lang="ja-JP" altLang="en-US" sz="6600" b="1" dirty="0">
              <a:latin typeface="Arial" panose="020B0604020202020204" pitchFamily="34" charset="0"/>
              <a:ea typeface="MT たれっぴ" panose="02000604000000000000" pitchFamily="2" charset="-128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44590142-A741-EF9A-F34C-313F0AF7D76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2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740A1D-72C1-7BD5-FF54-CB2D1F5EE416}"/>
              </a:ext>
            </a:extLst>
          </p:cNvPr>
          <p:cNvSpPr txBox="1"/>
          <p:nvPr/>
        </p:nvSpPr>
        <p:spPr>
          <a:xfrm>
            <a:off x="1814512" y="19866"/>
            <a:ext cx="54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logic</a:t>
            </a:r>
            <a:endParaRPr kumimoji="1"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60C0E9-5542-4C44-3338-9E91EDDB8F93}"/>
              </a:ext>
            </a:extLst>
          </p:cNvPr>
          <p:cNvSpPr txBox="1"/>
          <p:nvPr/>
        </p:nvSpPr>
        <p:spPr>
          <a:xfrm>
            <a:off x="8961" y="579592"/>
            <a:ext cx="91350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The computer start the data acquisition by the trigger signal. Therefore, the trigger is the most upstream component of the data acquisition.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When the computer is reading the electronics data, next event cannot be accepted. Therefore, the trigger from the electronics should be disabled until the computer finish reading data.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In a real experiment, so-called "busy logic" must be added in the trigger logic, and it must be controlled by the DAQ computer.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21C36B-9B36-9AF3-50CD-276B1CE8F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0" y="3218144"/>
            <a:ext cx="2882958" cy="338683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DB7B24-D3B1-2BD4-CA1F-6E5A206A0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3667"/>
            <a:ext cx="4086808" cy="3563628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2488E571-9FB3-199A-EF57-976EFEF931D6}"/>
              </a:ext>
            </a:extLst>
          </p:cNvPr>
          <p:cNvCxnSpPr/>
          <p:nvPr/>
        </p:nvCxnSpPr>
        <p:spPr>
          <a:xfrm>
            <a:off x="3470988" y="5103845"/>
            <a:ext cx="432000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ADA44-2116-4BD6-DA43-141417CCF4F4}"/>
              </a:ext>
            </a:extLst>
          </p:cNvPr>
          <p:cNvSpPr txBox="1"/>
          <p:nvPr/>
        </p:nvSpPr>
        <p:spPr>
          <a:xfrm>
            <a:off x="4823928" y="3226637"/>
            <a:ext cx="17821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rial Narrow" panose="020B0606020202030204" pitchFamily="34" charset="0"/>
              </a:rPr>
              <a:t>With “busy logic”</a:t>
            </a:r>
            <a:endParaRPr kumimoji="1" lang="ja-JP" alt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129FF5-4557-3AFA-7E8E-DC8D90739930}"/>
              </a:ext>
            </a:extLst>
          </p:cNvPr>
          <p:cNvSpPr txBox="1"/>
          <p:nvPr/>
        </p:nvSpPr>
        <p:spPr>
          <a:xfrm>
            <a:off x="7708446" y="5199481"/>
            <a:ext cx="1466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Narrow" panose="020B0606020202030204" pitchFamily="34" charset="0"/>
              </a:rPr>
              <a:t>signal for each</a:t>
            </a:r>
            <a:br>
              <a:rPr kumimoji="1" lang="en-US" altLang="ja-JP" sz="1400" b="1" dirty="0">
                <a:latin typeface="Arial Narrow" panose="020B0606020202030204" pitchFamily="34" charset="0"/>
              </a:rPr>
            </a:br>
            <a:r>
              <a:rPr kumimoji="1" lang="en-US" altLang="ja-JP" sz="1400" b="1" dirty="0">
                <a:latin typeface="Arial Narrow" panose="020B0606020202030204" pitchFamily="34" charset="0"/>
              </a:rPr>
              <a:t>ADC/TDC channel</a:t>
            </a:r>
            <a:br>
              <a:rPr kumimoji="1" lang="en-US" altLang="ja-JP" sz="1400" b="1" dirty="0">
                <a:latin typeface="Arial Narrow" panose="020B0606020202030204" pitchFamily="34" charset="0"/>
              </a:rPr>
            </a:br>
            <a:r>
              <a:rPr kumimoji="1" lang="en-US" altLang="ja-JP" sz="1400" b="1" dirty="0">
                <a:latin typeface="Arial Narrow" panose="020B0606020202030204" pitchFamily="34" charset="0"/>
              </a:rPr>
              <a:t>is omitted.</a:t>
            </a:r>
            <a:endParaRPr kumimoji="1" lang="ja-JP" alt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4917060-CBC9-279C-17C5-A8C031C73C3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57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1DD88CF-29FE-037C-EDC3-E7194C70D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2" y="769578"/>
            <a:ext cx="5045488" cy="43995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0F7F59-842C-1612-AF4F-08E826EDB719}"/>
              </a:ext>
            </a:extLst>
          </p:cNvPr>
          <p:cNvSpPr txBox="1"/>
          <p:nvPr/>
        </p:nvSpPr>
        <p:spPr>
          <a:xfrm>
            <a:off x="-1" y="569166"/>
            <a:ext cx="91440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Immediately after the trigger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signal,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signal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generated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from the gate generator.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gate generator is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operated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with “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latch mode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with long gate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width is generated until it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stop signal.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After the computer finish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reading data, it send latch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stop signal to the gate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generator.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all trigger signals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and number of trigger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generated when the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electronics are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enable are counted by scalers. A clock generator and scalers are used to evaluate dead time of the data acquisition.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64D174-DF60-E4C1-B3F9-72D78D45ACF6}"/>
              </a:ext>
            </a:extLst>
          </p:cNvPr>
          <p:cNvSpPr txBox="1"/>
          <p:nvPr/>
        </p:nvSpPr>
        <p:spPr>
          <a:xfrm>
            <a:off x="1814512" y="19866"/>
            <a:ext cx="54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“Busy logic”</a:t>
            </a:r>
            <a:endParaRPr kumimoji="1"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4450FF72-1FF6-4676-AA7E-B446BB9B2BC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2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CFD659E-0EAF-5226-40B8-4FAAE8C35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14" y="3429000"/>
            <a:ext cx="3817871" cy="3329120"/>
          </a:xfrm>
          <a:prstGeom prst="rect">
            <a:avLst/>
          </a:prstGeom>
        </p:spPr>
      </p:pic>
      <p:sp>
        <p:nvSpPr>
          <p:cNvPr id="4" name="Text Box 23">
            <a:extLst>
              <a:ext uri="{FF2B5EF4-FFF2-40B4-BE49-F238E27FC236}">
                <a16:creationId xmlns:a16="http://schemas.microsoft.com/office/drawing/2014/main" id="{22F5278C-DD48-4064-BB7F-73B9C4D7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Output Register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D9DA11-114D-8344-0E22-705D617A2D6A}"/>
              </a:ext>
            </a:extLst>
          </p:cNvPr>
          <p:cNvSpPr txBox="1"/>
          <p:nvPr/>
        </p:nvSpPr>
        <p:spPr>
          <a:xfrm>
            <a:off x="1313410" y="530421"/>
            <a:ext cx="783058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The output register is module to send NIM level signals from the computer to electronics circuit.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In this electronics circuit, after the computer finish reading and clear the ADC/TDC data, the signal is sent to the gate generator. The signal notify that the CAMAC is ready for the next event.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Another typical usage of output registers is to switch the source of the trigger. When multiple kind of trigger sources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are prepared in the system and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data acquisition hope to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use one of them, it enable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one trigger source and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disable all other sources.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BB6FC3-F2DF-BA5B-E3FC-6F3B679C5B2A}"/>
              </a:ext>
            </a:extLst>
          </p:cNvPr>
          <p:cNvSpPr txBox="1"/>
          <p:nvPr/>
        </p:nvSpPr>
        <p:spPr>
          <a:xfrm>
            <a:off x="314615" y="6250289"/>
            <a:ext cx="3901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err="1">
                <a:latin typeface="Arial Narrow" panose="020B0606020202030204" pitchFamily="34" charset="0"/>
              </a:rPr>
              <a:t>Kaizuworks</a:t>
            </a:r>
            <a:r>
              <a:rPr kumimoji="1" lang="en-US" altLang="ja-JP" sz="1600" b="1" dirty="0">
                <a:latin typeface="Arial Narrow" panose="020B0606020202030204" pitchFamily="34" charset="0"/>
              </a:rPr>
              <a:t> CAMAC output register KC3471</a:t>
            </a:r>
          </a:p>
          <a:p>
            <a:r>
              <a:rPr kumimoji="1" lang="en-US" altLang="ja-JP" sz="1100" dirty="0">
                <a:latin typeface="Arial Narrow" panose="020B0606020202030204" pitchFamily="34" charset="0"/>
              </a:rPr>
              <a:t>http://www.kaizuworks.co.jp/NEWPDF/KC3471.pdf</a:t>
            </a:r>
            <a:endParaRPr kumimoji="1" lang="ja-JP" altLang="en-US" sz="1100" dirty="0">
              <a:latin typeface="Arial Narrow" panose="020B060602020203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8AE6A04-CC9D-B66B-884E-73E1E88E1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538407"/>
            <a:ext cx="668242" cy="5789172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A1E212CB-C57E-DF7B-68A0-12F69363E89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44CDE7-FF99-5A21-481D-B77AC6E79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8" y="3540154"/>
            <a:ext cx="3636500" cy="3170967"/>
          </a:xfrm>
          <a:prstGeom prst="rect">
            <a:avLst/>
          </a:prstGeom>
        </p:spPr>
      </p:pic>
      <p:sp>
        <p:nvSpPr>
          <p:cNvPr id="4" name="Text Box 23">
            <a:extLst>
              <a:ext uri="{FF2B5EF4-FFF2-40B4-BE49-F238E27FC236}">
                <a16:creationId xmlns:a16="http://schemas.microsoft.com/office/drawing/2014/main" id="{22F5278C-DD48-4064-BB7F-73B9C4D7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Scaler (CAMAC/NIM)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D9DA11-114D-8344-0E22-705D617A2D6A}"/>
              </a:ext>
            </a:extLst>
          </p:cNvPr>
          <p:cNvSpPr txBox="1"/>
          <p:nvPr/>
        </p:nvSpPr>
        <p:spPr>
          <a:xfrm>
            <a:off x="2757714" y="584532"/>
            <a:ext cx="6351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Scalers count number of input pulse signals for each channel.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The NIM scaler data are visually displayed for real time monitor. CAMAC scaler is read together with ADC/TDC data in event by event basis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, but not is cleared throughout the data-taking.</a:t>
            </a: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In this electronics circuit, number of all triggers is recorded/displayed in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ch.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1, and number of triggers during the DAQ alive is recorded/displayed in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ch.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30DA96-B80C-5FCC-FE2C-00E1511CE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6" y="369114"/>
            <a:ext cx="494068" cy="528632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54ED41E-75DC-62A9-EC98-13B9D1DDB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5" y="334228"/>
            <a:ext cx="1700762" cy="528632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EAD537-5417-8A2F-5C71-15E7ADD2B3D1}"/>
              </a:ext>
            </a:extLst>
          </p:cNvPr>
          <p:cNvSpPr txBox="1"/>
          <p:nvPr/>
        </p:nvSpPr>
        <p:spPr>
          <a:xfrm>
            <a:off x="297926" y="6253148"/>
            <a:ext cx="5176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Arial Narrow" panose="020B0606020202030204" pitchFamily="34" charset="0"/>
              </a:rPr>
              <a:t>(right) </a:t>
            </a:r>
            <a:r>
              <a:rPr kumimoji="1" lang="en-US" altLang="ja-JP" sz="1600" b="1" dirty="0" err="1">
                <a:latin typeface="Arial Narrow" panose="020B0606020202030204" pitchFamily="34" charset="0"/>
              </a:rPr>
              <a:t>Technoland</a:t>
            </a:r>
            <a:r>
              <a:rPr kumimoji="1" lang="en-US" altLang="ja-JP" sz="1600" b="1" dirty="0">
                <a:latin typeface="Arial Narrow" panose="020B0606020202030204" pitchFamily="34" charset="0"/>
              </a:rPr>
              <a:t> 8CH 100MHz NIM Visual Scaler N-OR 426</a:t>
            </a:r>
            <a:br>
              <a:rPr kumimoji="1" lang="en-US" altLang="ja-JP" dirty="0"/>
            </a:br>
            <a:r>
              <a:rPr kumimoji="1" lang="en-US" altLang="ja-JP" sz="1100" dirty="0">
                <a:latin typeface="Arial Narrow" panose="020B0606020202030204" pitchFamily="34" charset="0"/>
              </a:rPr>
              <a:t>http://www.tcnland.co.jp/archives/product_type/scaler_n-or_426</a:t>
            </a:r>
            <a:endParaRPr kumimoji="1" lang="ja-JP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71C2E4-B112-9D86-8F1C-5456F6DB1BB1}"/>
              </a:ext>
            </a:extLst>
          </p:cNvPr>
          <p:cNvSpPr txBox="1"/>
          <p:nvPr/>
        </p:nvSpPr>
        <p:spPr>
          <a:xfrm>
            <a:off x="297926" y="5759708"/>
            <a:ext cx="5176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1600" b="1" dirty="0">
                <a:latin typeface="Arial Narrow" panose="020B0606020202030204" pitchFamily="34" charset="0"/>
              </a:rPr>
              <a:t>(left) LeCroy CAMAC 12-Channel 100 MHz Scaler Model 2551 </a:t>
            </a:r>
          </a:p>
          <a:p>
            <a:r>
              <a:rPr lang="it-IT" altLang="ja-JP" sz="1100" dirty="0">
                <a:latin typeface="Arial Narrow" panose="020B0606020202030204" pitchFamily="34" charset="0"/>
              </a:rPr>
              <a:t>https://nuchem.iucf.indiana.edu/Instrumentation/Elec_Manual/Electronic_pdfs/2551-spec.htm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D1A8673-3769-324E-8D1E-5FDA9F5F84A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0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>
            <a:extLst>
              <a:ext uri="{FF2B5EF4-FFF2-40B4-BE49-F238E27FC236}">
                <a16:creationId xmlns:a16="http://schemas.microsoft.com/office/drawing/2014/main" id="{22F5278C-DD48-4064-BB7F-73B9C4D7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Clock Generator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2E4E1A-8C5A-4399-2195-A4FD20DC7077}"/>
              </a:ext>
            </a:extLst>
          </p:cNvPr>
          <p:cNvSpPr txBox="1"/>
          <p:nvPr/>
        </p:nvSpPr>
        <p:spPr>
          <a:xfrm>
            <a:off x="215097" y="6260513"/>
            <a:ext cx="59672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Arial Narrow" panose="020B0606020202030204" pitchFamily="34" charset="0"/>
              </a:rPr>
              <a:t>Hoshin 50MHz NIM Clock  Generator module N010</a:t>
            </a:r>
            <a:br>
              <a:rPr kumimoji="1" lang="en-US" altLang="ja-JP" sz="1600" b="1" dirty="0">
                <a:latin typeface="Arial Narrow" panose="020B0606020202030204" pitchFamily="34" charset="0"/>
              </a:rPr>
            </a:br>
            <a:r>
              <a:rPr kumimoji="1" lang="en-US" altLang="ja-JP" sz="1100" dirty="0">
                <a:latin typeface="Arial Narrow" panose="020B0606020202030204" pitchFamily="34" charset="0"/>
              </a:rPr>
              <a:t>https://www.kagaku.com/hoshin/n010.html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D9DA11-114D-8344-0E22-705D617A2D6A}"/>
              </a:ext>
            </a:extLst>
          </p:cNvPr>
          <p:cNvSpPr txBox="1"/>
          <p:nvPr/>
        </p:nvSpPr>
        <p:spPr>
          <a:xfrm>
            <a:off x="1313410" y="530421"/>
            <a:ext cx="78305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From a clock generator, periodical NIM level output signals are generated automatically. The frequency can be changed from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1 Hz to 10 MHz discretely, (i.e. 1 Hz, 10 Hz, 100 Hz......10 MHz).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It is used to make a fake trigger signal for a test of DAQ system and for a pedestal data taking.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In this electronics circuit, it is used to measure a live time of the data taking. The ratio of the scaler data (ch.3)/(ch.4) is the live time fraction of the DAQ system.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The time efficiency obtained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by the scaler data is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important for the booking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of the data-taking.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F1F45D-60E9-E9E5-09E3-EF37AFFD0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607773"/>
            <a:ext cx="1094510" cy="56121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19C357C-39F5-53D0-F0C4-B609D8E6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14" y="3429000"/>
            <a:ext cx="3817871" cy="3329120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4B92B8C6-23E3-A15E-2549-26BA5895A39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0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22D1B6-F6B8-D0C0-4C5A-861CE3668DCE}"/>
              </a:ext>
            </a:extLst>
          </p:cNvPr>
          <p:cNvSpPr txBox="1"/>
          <p:nvPr/>
        </p:nvSpPr>
        <p:spPr>
          <a:xfrm>
            <a:off x="18658" y="559837"/>
            <a:ext cx="912534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role of the DAQ computer is data processing.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includes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One trigger is generated and data are recorded in the electronics modules, the DAQ computer execute one (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) process.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collect data effectively with small deadtime, we need to take full advantage of the computer's capabilities. It requires special techniques specific to data acquisition. 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C136FCBD-C080-DF92-7660-51370356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5187"/>
            <a:ext cx="865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Program in the DAQ computer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FD37DE-F194-5FD2-E3CF-424DEA2FA9DD}"/>
              </a:ext>
            </a:extLst>
          </p:cNvPr>
          <p:cNvSpPr txBox="1"/>
          <p:nvPr/>
        </p:nvSpPr>
        <p:spPr>
          <a:xfrm>
            <a:off x="721569" y="1394927"/>
            <a:ext cx="7293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ea"/>
              <a:buAutoNum type="circleNumDbPlain"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ead data from electronics module</a:t>
            </a:r>
          </a:p>
          <a:p>
            <a:pPr marL="342900" indent="-342900">
              <a:spcAft>
                <a:spcPts val="1200"/>
              </a:spcAft>
              <a:buFont typeface="+mj-ea"/>
              <a:buAutoNum type="circleNumDbPlain"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alculation about the data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-convert (slot, address) to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sequential channel number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-subtract pedestal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-zero suppression</a:t>
            </a:r>
          </a:p>
          <a:p>
            <a:pPr marL="342900" indent="-342900">
              <a:spcAft>
                <a:spcPts val="1200"/>
              </a:spcAft>
              <a:buFont typeface="+mj-ea"/>
              <a:buAutoNum type="circleNumDbPlain"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rite the data to the output disk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EAAB84E-D992-A4EA-25A7-82AAADF1D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33" y="1730618"/>
            <a:ext cx="2994275" cy="1038490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41F140F2-B280-DB54-E4F4-69426A5E2A0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31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9C46D38-EFC8-1C26-137F-07F28D6C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7" y="2831784"/>
            <a:ext cx="7205955" cy="3801384"/>
          </a:xfrm>
          <a:prstGeom prst="rect">
            <a:avLst/>
          </a:prstGeom>
        </p:spPr>
      </p:pic>
      <p:sp>
        <p:nvSpPr>
          <p:cNvPr id="2" name="Text Box 23">
            <a:extLst>
              <a:ext uri="{FF2B5EF4-FFF2-40B4-BE49-F238E27FC236}">
                <a16:creationId xmlns:a16="http://schemas.microsoft.com/office/drawing/2014/main" id="{A46D2AB5-635D-46CF-20FF-4C7B7D4E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87"/>
            <a:ext cx="9134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A0AD4"/>
                </a:solidFill>
              </a:rPr>
              <a:t>Time chart of data processing by a single program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A7899B-FC91-EA6F-F290-8A9DD61527EA}"/>
              </a:ext>
            </a:extLst>
          </p:cNvPr>
          <p:cNvSpPr txBox="1"/>
          <p:nvPr/>
        </p:nvSpPr>
        <p:spPr>
          <a:xfrm>
            <a:off x="9328" y="578495"/>
            <a:ext cx="9134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time chart when R+C+W are executed with a single program.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time duration between the “trigger” and “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stop veto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” is a dead time. During the period, trigger is not accepted by computer.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this case, trigger 4, 7 and 9 are not recorded. 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2A1F02E-3F24-2A51-2C1D-0F62DB3D92D1}"/>
              </a:ext>
            </a:extLst>
          </p:cNvPr>
          <p:cNvGrpSpPr/>
          <p:nvPr/>
        </p:nvGrpSpPr>
        <p:grpSpPr>
          <a:xfrm>
            <a:off x="7010400" y="1737360"/>
            <a:ext cx="1600434" cy="873760"/>
            <a:chOff x="7010400" y="1737360"/>
            <a:chExt cx="1600434" cy="873760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4AF2A07-2915-C35B-806B-EFDED3988395}"/>
                </a:ext>
              </a:extLst>
            </p:cNvPr>
            <p:cNvGrpSpPr>
              <a:grpSpLocks/>
            </p:cNvGrpSpPr>
            <p:nvPr/>
          </p:nvGrpSpPr>
          <p:grpSpPr>
            <a:xfrm>
              <a:off x="7495885" y="1982755"/>
              <a:ext cx="756000" cy="108000"/>
              <a:chOff x="3960000" y="3600000"/>
              <a:chExt cx="900000" cy="108275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5B850D4-E9F1-8436-B954-22D30DA43944}"/>
                  </a:ext>
                </a:extLst>
              </p:cNvPr>
              <p:cNvSpPr/>
              <p:nvPr/>
            </p:nvSpPr>
            <p:spPr>
              <a:xfrm>
                <a:off x="3960000" y="3600000"/>
                <a:ext cx="252000" cy="1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AC648A8-D2AA-51AF-19E0-37400089A1B6}"/>
                  </a:ext>
                </a:extLst>
              </p:cNvPr>
              <p:cNvSpPr/>
              <p:nvPr/>
            </p:nvSpPr>
            <p:spPr>
              <a:xfrm>
                <a:off x="4212000" y="3600275"/>
                <a:ext cx="360000" cy="108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CD637CC-42C0-9D20-E0CC-6C810FEC1413}"/>
                  </a:ext>
                </a:extLst>
              </p:cNvPr>
              <p:cNvSpPr/>
              <p:nvPr/>
            </p:nvSpPr>
            <p:spPr>
              <a:xfrm>
                <a:off x="4572000" y="3600000"/>
                <a:ext cx="288000" cy="108000"/>
              </a:xfrm>
              <a:prstGeom prst="rect">
                <a:avLst/>
              </a:prstGeom>
              <a:solidFill>
                <a:srgbClr val="89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9C33063-F15F-411D-B582-C8101A7B92DC}"/>
                </a:ext>
              </a:extLst>
            </p:cNvPr>
            <p:cNvSpPr txBox="1"/>
            <p:nvPr/>
          </p:nvSpPr>
          <p:spPr>
            <a:xfrm>
              <a:off x="7403960" y="2028969"/>
              <a:ext cx="107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Arial Narrow" panose="020B0606020202030204" pitchFamily="34" charset="0"/>
                </a:rPr>
                <a:t>R   C   W</a:t>
              </a:r>
              <a:endParaRPr kumimoji="1" lang="ja-JP" altLang="en-US" b="1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F970904-813B-C26E-FDED-D232728E63DD}"/>
                </a:ext>
              </a:extLst>
            </p:cNvPr>
            <p:cNvSpPr/>
            <p:nvPr/>
          </p:nvSpPr>
          <p:spPr>
            <a:xfrm>
              <a:off x="7010400" y="1737360"/>
              <a:ext cx="1600434" cy="873760"/>
            </a:xfrm>
            <a:prstGeom prst="rect">
              <a:avLst/>
            </a:prstGeom>
            <a:noFill/>
            <a:ln w="28575">
              <a:solidFill>
                <a:srgbClr val="007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B358B73D-A530-C614-D94D-72CDFD0E40E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72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18445</TotalTime>
  <Words>1942</Words>
  <Application>Microsoft Office PowerPoint</Application>
  <PresentationFormat>画面に合わせる (4:3)</PresentationFormat>
  <Paragraphs>125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Modern No. 20</vt:lpstr>
      <vt:lpstr>Symbol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Oyama Yuichi</cp:lastModifiedBy>
  <cp:revision>503</cp:revision>
  <cp:lastPrinted>2016-09-22T23:44:42Z</cp:lastPrinted>
  <dcterms:created xsi:type="dcterms:W3CDTF">2016-01-12T02:22:37Z</dcterms:created>
  <dcterms:modified xsi:type="dcterms:W3CDTF">2023-02-22T05:14:26Z</dcterms:modified>
</cp:coreProperties>
</file>