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64" r:id="rId1"/>
    <p:sldMasterId id="2147485466" r:id="rId2"/>
    <p:sldMasterId id="2147485471" r:id="rId3"/>
  </p:sldMasterIdLst>
  <p:notesMasterIdLst>
    <p:notesMasterId r:id="rId23"/>
  </p:notesMasterIdLst>
  <p:sldIdLst>
    <p:sldId id="1517" r:id="rId4"/>
    <p:sldId id="1515" r:id="rId5"/>
    <p:sldId id="1511" r:id="rId6"/>
    <p:sldId id="371" r:id="rId7"/>
    <p:sldId id="379" r:id="rId8"/>
    <p:sldId id="1508" r:id="rId9"/>
    <p:sldId id="1510" r:id="rId10"/>
    <p:sldId id="1513" r:id="rId11"/>
    <p:sldId id="1498" r:id="rId12"/>
    <p:sldId id="1192" r:id="rId13"/>
    <p:sldId id="1190" r:id="rId14"/>
    <p:sldId id="1500" r:id="rId15"/>
    <p:sldId id="1501" r:id="rId16"/>
    <p:sldId id="1394" r:id="rId17"/>
    <p:sldId id="1193" r:id="rId18"/>
    <p:sldId id="1503" r:id="rId19"/>
    <p:sldId id="1499" r:id="rId20"/>
    <p:sldId id="1507" r:id="rId21"/>
    <p:sldId id="1514" r:id="rId22"/>
  </p:sldIdLst>
  <p:sldSz cx="9144000" cy="6858000" type="screen4x3"/>
  <p:notesSz cx="6794500" cy="99187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B3"/>
    <a:srgbClr val="E3EEF9"/>
    <a:srgbClr val="F5F9FD"/>
    <a:srgbClr val="D0E0F4"/>
    <a:srgbClr val="FFFF89"/>
    <a:srgbClr val="95CFD3"/>
    <a:srgbClr val="A6A6A6"/>
    <a:srgbClr val="51B0B7"/>
    <a:srgbClr val="275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1" autoAdjust="0"/>
    <p:restoredTop sz="95355" autoAdjust="0"/>
  </p:normalViewPr>
  <p:slideViewPr>
    <p:cSldViewPr snapToGrid="0">
      <p:cViewPr varScale="1">
        <p:scale>
          <a:sx n="78" d="100"/>
          <a:sy n="78" d="100"/>
        </p:scale>
        <p:origin x="1051" y="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BAF0AD6-43D3-4047-A587-78CB6A5E5BB0}" type="datetimeFigureOut">
              <a:rPr lang="ja-JP" altLang="en-US"/>
              <a:pPr>
                <a:defRPr/>
              </a:pPr>
              <a:t>2023/2/17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3613"/>
            <a:ext cx="5435600" cy="39052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8100" y="94218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225EA3F-3551-40E8-94C4-6B22D5311D8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856F8-B19D-4563-BFF7-1F80AE208614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9630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856F8-B19D-4563-BFF7-1F80AE208614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27563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856F8-B19D-4563-BFF7-1F80AE208614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7988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856F8-B19D-4563-BFF7-1F80AE208614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9424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856F8-B19D-4563-BFF7-1F80AE208614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0266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38188" indent="-28098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39825" indent="-22383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95438" indent="-22383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5813" indent="-22383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30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02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74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46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50A3D9-DC2B-4779-A4BF-7620F5148044}" type="slidenum">
              <a:rPr kumimoji="1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5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23623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/>
          </a:p>
        </p:txBody>
      </p:sp>
      <p:sp>
        <p:nvSpPr>
          <p:cNvPr id="17715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39775" indent="-282575"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1413" indent="-225425"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598613" indent="-225425"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5425"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CC5592-FE15-46E8-BE26-2B3B9358306F}" type="slidenum">
              <a:rPr kumimoji="1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5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699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856F8-B19D-4563-BFF7-1F80AE208614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1678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253D0-1B26-420D-8F7F-64908B44CB68}" type="datetimeFigureOut">
              <a:rPr lang="ja-JP" altLang="en-US"/>
              <a:pPr>
                <a:defRPr/>
              </a:pPr>
              <a:t>2023/2/17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BD706-2F8D-4674-9BE7-BD81FA201F7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1980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AC210-8725-4A65-81DA-40CBFD5C00ED}" type="datetimeFigureOut">
              <a:rPr lang="ja-JP" altLang="en-US"/>
              <a:pPr>
                <a:defRPr/>
              </a:pPr>
              <a:t>2023/2/17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5ACE0-FBEE-4191-B790-C8AEAB7814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353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BD0EB3-8552-43E0-9292-AC46B2DA36F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982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1779B-18BA-465C-B599-72FED8616EE2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01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15CA24B-B216-4025-BA41-B583E91EF520}" type="datetimeFigureOut">
              <a:rPr lang="ja-JP" altLang="en-US"/>
              <a:pPr>
                <a:defRPr/>
              </a:pPr>
              <a:t>2023/2/17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079F3AA-21C2-4EC2-B6EF-95F515F502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09E7A33-F82D-4CDE-8D08-4193045EF093}" type="datetimeFigureOut">
              <a:rPr lang="ja-JP" altLang="en-US"/>
              <a:pPr>
                <a:defRPr/>
              </a:pPr>
              <a:t>2023/2/17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0DE88D6-281C-4950-8362-A6A03715CB8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D4FE32-DF60-4295-9884-2C90FCE5469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401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3" r:id="rId1"/>
    <p:sldLayoutId id="2147485474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テキスト ボックス 3"/>
          <p:cNvSpPr txBox="1">
            <a:spLocks noChangeArrowheads="1"/>
          </p:cNvSpPr>
          <p:nvPr/>
        </p:nvSpPr>
        <p:spPr bwMode="auto">
          <a:xfrm>
            <a:off x="3285225" y="1091832"/>
            <a:ext cx="25405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Yuichi Oyama</a:t>
            </a:r>
            <a:br>
              <a:rPr lang="en-US" altLang="ja-JP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Feb-27-2023</a:t>
            </a:r>
            <a:endParaRPr lang="ja-JP" alt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テキスト ボックス 1"/>
          <p:cNvSpPr txBox="1">
            <a:spLocks noChangeArrowheads="1"/>
          </p:cNvSpPr>
          <p:nvPr/>
        </p:nvSpPr>
        <p:spPr bwMode="auto">
          <a:xfrm>
            <a:off x="572454" y="4139966"/>
            <a:ext cx="8449309" cy="2631490"/>
          </a:xfrm>
          <a:prstGeom prst="rect">
            <a:avLst/>
          </a:prstGeom>
          <a:solidFill>
            <a:srgbClr val="E3EEF9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500" b="1" dirty="0">
                <a:latin typeface="Arial" panose="020B0604020202020204" pitchFamily="34" charset="0"/>
                <a:cs typeface="Arial" panose="020B0604020202020204" pitchFamily="34" charset="0"/>
              </a:rPr>
              <a:t>Son Cao 			(IFIRSE)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500" b="1" dirty="0">
                <a:latin typeface="Arial" panose="020B0604020202020204" pitchFamily="34" charset="0"/>
                <a:cs typeface="Arial" panose="020B0604020202020204" pitchFamily="34" charset="0"/>
              </a:rPr>
              <a:t>Nguyen </a:t>
            </a:r>
            <a:r>
              <a:rPr lang="en-US" altLang="ja-JP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altLang="ja-JP" sz="1500" b="1" dirty="0">
                <a:latin typeface="Arial" panose="020B0604020202020204" pitchFamily="34" charset="0"/>
                <a:cs typeface="Arial" panose="020B0604020202020204" pitchFamily="34" charset="0"/>
              </a:rPr>
              <a:t> Hong Van	(IOP, Hanoi)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500" b="1" dirty="0">
                <a:latin typeface="Arial" panose="020B0604020202020204" pitchFamily="34" charset="0"/>
                <a:cs typeface="Arial" panose="020B0604020202020204" pitchFamily="34" charset="0"/>
              </a:rPr>
              <a:t>Thanh Dong		(</a:t>
            </a:r>
            <a:r>
              <a:rPr lang="en-US" altLang="ja-JP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altLang="ja-JP" sz="1500" b="1" dirty="0">
                <a:latin typeface="Arial" panose="020B0604020202020204" pitchFamily="34" charset="0"/>
                <a:cs typeface="Arial" panose="020B0604020202020204" pitchFamily="34" charset="0"/>
              </a:rPr>
              <a:t> Tan Univ.)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500" b="1" dirty="0">
                <a:latin typeface="Arial" panose="020B0604020202020204" pitchFamily="34" charset="0"/>
                <a:cs typeface="Arial" panose="020B0604020202020204" pitchFamily="34" charset="0"/>
              </a:rPr>
              <a:t>Yuichi Oyama		(KEK/J-PARC)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Atsumu</a:t>
            </a:r>
            <a:r>
              <a:rPr lang="en-US" altLang="ja-JP" sz="1500" b="1" dirty="0">
                <a:latin typeface="Arial" panose="020B0604020202020204" pitchFamily="34" charset="0"/>
                <a:cs typeface="Arial" panose="020B0604020202020204" pitchFamily="34" charset="0"/>
              </a:rPr>
              <a:t> Suzuki		(Kobe Univ.)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500" b="1" dirty="0">
                <a:latin typeface="Arial" panose="020B0604020202020204" pitchFamily="34" charset="0"/>
                <a:cs typeface="Arial" panose="020B0604020202020204" pitchFamily="34" charset="0"/>
              </a:rPr>
              <a:t>Tsuyoshi </a:t>
            </a:r>
            <a:r>
              <a:rPr lang="en-US" altLang="ja-JP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Nakaya</a:t>
            </a:r>
            <a:r>
              <a:rPr lang="en-US" altLang="ja-JP" sz="1500" b="1" dirty="0">
                <a:latin typeface="Arial" panose="020B0604020202020204" pitchFamily="34" charset="0"/>
                <a:cs typeface="Arial" panose="020B0604020202020204" pitchFamily="34" charset="0"/>
              </a:rPr>
              <a:t>		(Kyoto Univ., remote)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500" b="1" dirty="0">
                <a:latin typeface="Arial" panose="020B0604020202020204" pitchFamily="34" charset="0"/>
                <a:cs typeface="Arial" panose="020B0604020202020204" pitchFamily="34" charset="0"/>
              </a:rPr>
              <a:t>Jennifer Thomas	 	(Univ. College London, remote)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500" b="1" dirty="0">
                <a:latin typeface="Arial" panose="020B0604020202020204" pitchFamily="34" charset="0"/>
                <a:cs typeface="Arial" panose="020B0604020202020204" pitchFamily="34" charset="0"/>
              </a:rPr>
              <a:t>Yoshinari </a:t>
            </a:r>
            <a:r>
              <a:rPr lang="en-US" altLang="ja-JP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Hayato</a:t>
            </a:r>
            <a:r>
              <a:rPr lang="en-US" altLang="ja-JP" sz="1500" b="1" dirty="0">
                <a:latin typeface="Arial" panose="020B0604020202020204" pitchFamily="34" charset="0"/>
                <a:cs typeface="Arial" panose="020B0604020202020204" pitchFamily="34" charset="0"/>
              </a:rPr>
              <a:t>		(</a:t>
            </a:r>
            <a:r>
              <a:rPr lang="en-US" altLang="ja-JP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Kamioka</a:t>
            </a:r>
            <a:r>
              <a:rPr lang="en-US" altLang="ja-JP" sz="1500" b="1" dirty="0">
                <a:latin typeface="Arial" panose="020B0604020202020204" pitchFamily="34" charset="0"/>
                <a:cs typeface="Arial" panose="020B0604020202020204" pitchFamily="34" charset="0"/>
              </a:rPr>
              <a:t> Observatory, ICRR, Univ. of Tokyo, remote)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500" b="1" dirty="0">
                <a:latin typeface="Arial" panose="020B0604020202020204" pitchFamily="34" charset="0"/>
                <a:cs typeface="Arial" panose="020B0604020202020204" pitchFamily="34" charset="0"/>
              </a:rPr>
              <a:t>Ken </a:t>
            </a:r>
            <a:r>
              <a:rPr lang="en-US" altLang="ja-JP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Sakashita</a:t>
            </a:r>
            <a:r>
              <a:rPr lang="en-US" altLang="ja-JP" sz="1500" b="1" dirty="0">
                <a:latin typeface="Arial" panose="020B0604020202020204" pitchFamily="34" charset="0"/>
                <a:cs typeface="Arial" panose="020B0604020202020204" pitchFamily="34" charset="0"/>
              </a:rPr>
              <a:t>		(KEK/J-PARC, remote)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500" b="1" dirty="0">
                <a:latin typeface="Arial" panose="020B0604020202020204" pitchFamily="34" charset="0"/>
                <a:cs typeface="Arial" panose="020B0604020202020204" pitchFamily="34" charset="0"/>
              </a:rPr>
              <a:t>Karol Lang		(The Univ. of Texas at Austin, remote)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500" b="1" dirty="0">
                <a:latin typeface="Arial" panose="020B0604020202020204" pitchFamily="34" charset="0"/>
                <a:cs typeface="Arial" panose="020B0604020202020204" pitchFamily="34" charset="0"/>
              </a:rPr>
              <a:t>Nam Tran			(Boston Univ., remote)</a:t>
            </a:r>
          </a:p>
        </p:txBody>
      </p:sp>
      <p:sp>
        <p:nvSpPr>
          <p:cNvPr id="4101" name="テキスト ボックス 2"/>
          <p:cNvSpPr txBox="1">
            <a:spLocks noChangeArrowheads="1"/>
          </p:cNvSpPr>
          <p:nvPr/>
        </p:nvSpPr>
        <p:spPr bwMode="auto">
          <a:xfrm>
            <a:off x="100013" y="54089"/>
            <a:ext cx="89217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“2</a:t>
            </a:r>
            <a:r>
              <a:rPr lang="en-US" altLang="ja-JP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Hardware Camp for Fast and Low-Light detection”!</a:t>
            </a: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992724A4-95E2-4FF0-8823-82FAD581A644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3">
            <a:extLst>
              <a:ext uri="{FF2B5EF4-FFF2-40B4-BE49-F238E27FC236}">
                <a16:creationId xmlns:a16="http://schemas.microsoft.com/office/drawing/2014/main" id="{AAA0C673-C9D5-4C80-B366-535DADBD4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42962"/>
            <a:ext cx="91440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My “welcome lecture” includes: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-About the program of this hardware camp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-Importance of experiment in physics, and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importance of invention of detectors in experimental physics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-Birth of </a:t>
            </a:r>
            <a:r>
              <a:rPr lang="en-US" altLang="ja-JP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Kamiokande</a:t>
            </a: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Organizers/Lecturers/Mentors of the hardware camp are:</a:t>
            </a:r>
          </a:p>
        </p:txBody>
      </p:sp>
    </p:spTree>
    <p:extLst>
      <p:ext uri="{BB962C8B-B14F-4D97-AF65-F5344CB8AC3E}">
        <p14:creationId xmlns:p14="http://schemas.microsoft.com/office/powerpoint/2010/main" val="3456923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3698875"/>
            <a:ext cx="495935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1" name="Picture 2" descr="http://www.mit.edu/~hasell/IMAGES/PETRA_HE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559050"/>
            <a:ext cx="4378325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2" name="Picture 4" descr="DES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619375"/>
            <a:ext cx="8286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1"/>
          <p:cNvSpPr txBox="1">
            <a:spLocks noChangeArrowheads="1"/>
          </p:cNvSpPr>
          <p:nvPr/>
        </p:nvSpPr>
        <p:spPr bwMode="auto">
          <a:xfrm>
            <a:off x="115888" y="506413"/>
            <a:ext cx="86868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Before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experiment,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Koshiba's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group in department of physics, University of Tokyo participated in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JADE Experiment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(1977-1986) in PETRA Ring in DESY, Hamburg.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was the second and local experiment of the group.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It was planned just after the JADE experiment started successfully.</a:t>
            </a:r>
          </a:p>
        </p:txBody>
      </p:sp>
      <p:sp>
        <p:nvSpPr>
          <p:cNvPr id="171014" name="Text Box 23"/>
          <p:cNvSpPr txBox="1">
            <a:spLocks noChangeArrowheads="1"/>
          </p:cNvSpPr>
          <p:nvPr/>
        </p:nvSpPr>
        <p:spPr bwMode="auto">
          <a:xfrm>
            <a:off x="296863" y="7938"/>
            <a:ext cx="85963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Before Kamiokande experiment…..</a:t>
            </a:r>
            <a:endParaRPr kumimoji="1" lang="en-US" altLang="ja-JP" sz="2800" b="1" i="0" u="sng" strike="noStrike" kern="1200" cap="none" spc="0" normalizeH="0" baseline="0" noProof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876925" y="3498850"/>
            <a:ext cx="22955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JADE detector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14388" y="5889625"/>
            <a:ext cx="27447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PETRA Ring in DESY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11F8549D-A7DA-4BBD-8602-178F24EDC55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270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9"/>
          <p:cNvSpPr txBox="1">
            <a:spLocks noChangeArrowheads="1"/>
          </p:cNvSpPr>
          <p:nvPr/>
        </p:nvSpPr>
        <p:spPr bwMode="auto">
          <a:xfrm>
            <a:off x="1016000" y="7938"/>
            <a:ext cx="71564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JADE experiment</a:t>
            </a:r>
          </a:p>
        </p:txBody>
      </p:sp>
      <p:sp>
        <p:nvSpPr>
          <p:cNvPr id="172035" name="object 6"/>
          <p:cNvSpPr>
            <a:spLocks noChangeArrowheads="1"/>
          </p:cNvSpPr>
          <p:nvPr/>
        </p:nvSpPr>
        <p:spPr bwMode="auto">
          <a:xfrm>
            <a:off x="26988" y="3349625"/>
            <a:ext cx="4383087" cy="33797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036" name="object 7"/>
          <p:cNvSpPr>
            <a:spLocks noChangeArrowheads="1"/>
          </p:cNvSpPr>
          <p:nvPr/>
        </p:nvSpPr>
        <p:spPr bwMode="auto">
          <a:xfrm>
            <a:off x="4672013" y="3349625"/>
            <a:ext cx="4400550" cy="33972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037" name="テキスト ボックス 2"/>
          <p:cNvSpPr txBox="1">
            <a:spLocks noChangeArrowheads="1"/>
          </p:cNvSpPr>
          <p:nvPr/>
        </p:nvSpPr>
        <p:spPr bwMode="auto">
          <a:xfrm>
            <a:off x="134938" y="642938"/>
            <a:ext cx="88931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JA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pan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eutschland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ngland collaboration.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main purpose of the experiment was observation of heavier new quarks. Unfortunately, it was not succeeded.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Instead, 3 jet events which directly show existence of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gluons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were discovered together with other 3 experiments in PETRA. </a:t>
            </a:r>
          </a:p>
        </p:txBody>
      </p:sp>
      <p:sp>
        <p:nvSpPr>
          <p:cNvPr id="172038" name="テキスト ボックス 2"/>
          <p:cNvSpPr txBox="1">
            <a:spLocks noChangeArrowheads="1"/>
          </p:cNvSpPr>
          <p:nvPr/>
        </p:nvSpPr>
        <p:spPr bwMode="auto">
          <a:xfrm>
            <a:off x="5908675" y="2938463"/>
            <a:ext cx="194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gluon event </a:t>
            </a:r>
          </a:p>
        </p:txBody>
      </p:sp>
      <p:sp>
        <p:nvSpPr>
          <p:cNvPr id="172039" name="テキスト ボックス 2"/>
          <p:cNvSpPr txBox="1">
            <a:spLocks noChangeArrowheads="1"/>
          </p:cNvSpPr>
          <p:nvPr/>
        </p:nvSpPr>
        <p:spPr bwMode="auto">
          <a:xfrm>
            <a:off x="1241425" y="2933700"/>
            <a:ext cx="194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JADE detector </a:t>
            </a: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479BB23B-FC30-4BD5-BB79-B894FB0D93E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946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9"/>
          <p:cNvSpPr txBox="1">
            <a:spLocks noChangeArrowheads="1"/>
          </p:cNvSpPr>
          <p:nvPr/>
        </p:nvSpPr>
        <p:spPr bwMode="auto">
          <a:xfrm>
            <a:off x="0" y="53975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Lead glass counter and photomultiplier tubes (PMT) 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4938" y="642938"/>
            <a:ext cx="8893175" cy="624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 JADE experiment,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Koshiba's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group took charge of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lead glass counters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. It is a calorimeter to measure energy of electro-magnetic showers. Basically, it consists of a total of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2712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photomultiplier tubes (PMTs) and lead glasses.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At that time, the leading company of the PMTs was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Philips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in Nederland. PMTs made by Philips and made by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Hamamatsu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were compared and obviously Philips PMTs were much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much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better than Hamamatsu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PMTs.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174084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619375"/>
            <a:ext cx="4384675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5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2978150"/>
            <a:ext cx="40957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6" name="テキスト ボックス 2"/>
          <p:cNvSpPr txBox="1">
            <a:spLocks noChangeArrowheads="1"/>
          </p:cNvSpPr>
          <p:nvPr/>
        </p:nvSpPr>
        <p:spPr bwMode="auto">
          <a:xfrm>
            <a:off x="4841875" y="2079625"/>
            <a:ext cx="4230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Lead glass and PMT for OPAL experiment</a:t>
            </a:r>
            <a:b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(sorry! I could not find that of JADE)</a:t>
            </a:r>
          </a:p>
        </p:txBody>
      </p:sp>
      <p:sp>
        <p:nvSpPr>
          <p:cNvPr id="174087" name="テキスト ボックス 2"/>
          <p:cNvSpPr txBox="1">
            <a:spLocks noChangeArrowheads="1"/>
          </p:cNvSpPr>
          <p:nvPr/>
        </p:nvSpPr>
        <p:spPr bwMode="auto">
          <a:xfrm>
            <a:off x="385763" y="2100263"/>
            <a:ext cx="4232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Assembling JADE Lead glass counter</a:t>
            </a: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C2F105E4-005C-4898-A926-800D4CA2FEE4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404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1985963"/>
            <a:ext cx="2744788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7" name="Text Box 9"/>
          <p:cNvSpPr txBox="1">
            <a:spLocks noChangeArrowheads="1"/>
          </p:cNvSpPr>
          <p:nvPr/>
        </p:nvSpPr>
        <p:spPr bwMode="auto">
          <a:xfrm>
            <a:off x="0" y="53975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Hamamatsu PMTs ! </a:t>
            </a:r>
          </a:p>
        </p:txBody>
      </p:sp>
      <p:sp>
        <p:nvSpPr>
          <p:cNvPr id="175108" name="テキスト ボックス 2"/>
          <p:cNvSpPr txBox="1">
            <a:spLocks noChangeArrowheads="1"/>
          </p:cNvSpPr>
          <p:nvPr/>
        </p:nvSpPr>
        <p:spPr bwMode="auto">
          <a:xfrm>
            <a:off x="134938" y="642938"/>
            <a:ext cx="88931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Koshiba decided to use Hamamatsu PMTs although all other collaborators strongly opposed it. Koshiba said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"Our research budget is funded by the Japanese government.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For the critical and high-technology component of the detector,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we must purchase Japanese products as much as possible.“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Hamamatsu developed new PMTs for JADE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lead glass counters with cooperation of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Japanese JADE members. Hamamatsu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accumulated experience in the design of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PMTs thanks to Koshiba's decision.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It was real “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first step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” for the Kamiokande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experiment.</a:t>
            </a:r>
          </a:p>
        </p:txBody>
      </p:sp>
      <p:sp>
        <p:nvSpPr>
          <p:cNvPr id="175109" name="テキスト ボックス 4"/>
          <p:cNvSpPr txBox="1">
            <a:spLocks noChangeArrowheads="1"/>
          </p:cNvSpPr>
          <p:nvPr/>
        </p:nvSpPr>
        <p:spPr bwMode="auto">
          <a:xfrm>
            <a:off x="3941763" y="5319713"/>
            <a:ext cx="2744787" cy="646112"/>
          </a:xfrm>
          <a:prstGeom prst="rect">
            <a:avLst/>
          </a:prstGeom>
          <a:solidFill>
            <a:srgbClr val="C1C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Hamamatsu R594 PMT</a:t>
            </a:r>
            <a:b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for JADE experiment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CFFE23C8-A677-40E3-8D2C-C4CC9FB8A6F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702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3"/>
          <p:cNvSpPr txBox="1">
            <a:spLocks noChangeArrowheads="1"/>
          </p:cNvSpPr>
          <p:nvPr/>
        </p:nvSpPr>
        <p:spPr bwMode="auto">
          <a:xfrm>
            <a:off x="236538" y="23813"/>
            <a:ext cx="8655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Development of 20-inch</a:t>
            </a: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PMT </a:t>
            </a:r>
            <a:endParaRPr kumimoji="1" lang="en-US" altLang="ja-JP" sz="2800" b="1" i="0" u="sng" strike="noStrike" kern="1200" cap="none" spc="0" normalizeH="0" baseline="0" noProof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4131" name="テキスト ボックス 5"/>
          <p:cNvSpPr txBox="1">
            <a:spLocks noChangeArrowheads="1"/>
          </p:cNvSpPr>
          <p:nvPr/>
        </p:nvSpPr>
        <p:spPr bwMode="auto">
          <a:xfrm>
            <a:off x="0" y="503238"/>
            <a:ext cx="898207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When the planning of </a:t>
            </a:r>
            <a:r>
              <a:rPr kumimoji="1" lang="en-US" altLang="ja-JP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experiment started around 1979,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IMB group have already started similar project independently in USA.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The IMB detector is larger and the start of the experiment is earlier.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It seems there is no advantage in </a:t>
            </a:r>
            <a:r>
              <a:rPr kumimoji="1" lang="en-US" altLang="ja-JP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“Ask Hamamatsu to make new PMTs which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have large diameter. They cannot reject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my request. They succeeded as a PMT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company after we selected Hamamatsu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PMTs for JADE experiment!”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20-inch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PMT are developed, and precise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measurement became possible with large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photo collection.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It led to the success of the experiment.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7613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4284663"/>
            <a:ext cx="367347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508000" y="2124075"/>
          <a:ext cx="7620000" cy="14827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81790">
                  <a:extLst>
                    <a:ext uri="{9D8B030D-6E8A-4147-A177-3AD203B41FA5}">
                      <a16:colId xmlns:a16="http://schemas.microsoft.com/office/drawing/2014/main" val="558236954"/>
                    </a:ext>
                  </a:extLst>
                </a:gridCol>
                <a:gridCol w="2398210">
                  <a:extLst>
                    <a:ext uri="{9D8B030D-6E8A-4147-A177-3AD203B41FA5}">
                      <a16:colId xmlns:a16="http://schemas.microsoft.com/office/drawing/2014/main" val="12311345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3313852917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IMB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err="1">
                          <a:latin typeface="+mn-lt"/>
                        </a:rPr>
                        <a:t>Kamiokande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2508688008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+mn-lt"/>
                        </a:rPr>
                        <a:t>Total (Fiducial)</a:t>
                      </a:r>
                      <a:r>
                        <a:rPr kumimoji="1" lang="en-US" altLang="ja-JP" sz="1800" b="1" baseline="0" dirty="0">
                          <a:latin typeface="+mn-lt"/>
                        </a:rPr>
                        <a:t> Volume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8000 ton (3300 ton)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3000 ton (1000 ton)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4039897409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+mn-lt"/>
                        </a:rPr>
                        <a:t>Start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1982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1983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535847857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+mn-lt"/>
                        </a:rPr>
                        <a:t>PMTs</a:t>
                      </a:r>
                      <a:r>
                        <a:rPr kumimoji="1" lang="en-US" altLang="ja-JP" sz="1800" b="1" baseline="0" dirty="0">
                          <a:latin typeface="+mn-lt"/>
                        </a:rPr>
                        <a:t> (size x number)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8 </a:t>
                      </a:r>
                      <a:r>
                        <a:rPr kumimoji="1" lang="en-US" altLang="ja-JP" sz="1800" b="1" dirty="0" err="1">
                          <a:latin typeface="+mn-lt"/>
                        </a:rPr>
                        <a:t>inch</a:t>
                      </a:r>
                      <a:r>
                        <a:rPr kumimoji="1" lang="en-US" altLang="ja-JP" sz="1800" b="1" dirty="0" err="1">
                          <a:latin typeface="Symbol" panose="05050102010706020507" pitchFamily="18" charset="2"/>
                        </a:rPr>
                        <a:t>F</a:t>
                      </a:r>
                      <a:r>
                        <a:rPr kumimoji="1" lang="en-US" altLang="ja-JP" sz="1800" b="1" dirty="0">
                          <a:latin typeface="+mn-lt"/>
                        </a:rPr>
                        <a:t> x 2048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20 </a:t>
                      </a:r>
                      <a:r>
                        <a:rPr kumimoji="1" lang="en-US" altLang="ja-JP" sz="1800" b="1" dirty="0" err="1">
                          <a:latin typeface="+mn-lt"/>
                        </a:rPr>
                        <a:t>inch</a:t>
                      </a:r>
                      <a:r>
                        <a:rPr kumimoji="1" lang="en-US" altLang="ja-JP" sz="1800" b="1" dirty="0" err="1">
                          <a:latin typeface="Symbol" panose="05050102010706020507" pitchFamily="18" charset="2"/>
                        </a:rPr>
                        <a:t>F</a:t>
                      </a:r>
                      <a:r>
                        <a:rPr kumimoji="1" lang="en-US" altLang="ja-JP" sz="1800" b="1" dirty="0">
                          <a:latin typeface="+mn-lt"/>
                        </a:rPr>
                        <a:t> x 1000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3000457964"/>
                  </a:ext>
                </a:extLst>
              </a:tr>
            </a:tbl>
          </a:graphicData>
        </a:graphic>
      </p:graphicFrame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13B87411-AE6B-4915-9B14-0BDD83E06D2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974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AutoShape 2" descr="「facom M190 画像」の画像検索結果"/>
          <p:cNvSpPr>
            <a:spLocks noChangeAspect="1" noChangeArrowheads="1"/>
          </p:cNvSpPr>
          <p:nvPr/>
        </p:nvSpPr>
        <p:spPr bwMode="auto">
          <a:xfrm>
            <a:off x="155575" y="-579438"/>
            <a:ext cx="876300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78179" name="Picture 7" descr="「DEC pdp-11/60 画像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3425825"/>
            <a:ext cx="31496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3588" name="テキスト ボックス 1"/>
          <p:cNvSpPr txBox="1">
            <a:spLocks noChangeArrowheads="1"/>
          </p:cNvSpPr>
          <p:nvPr/>
        </p:nvSpPr>
        <p:spPr bwMode="auto">
          <a:xfrm>
            <a:off x="-36513" y="608013"/>
            <a:ext cx="5373688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The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tank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including PMT support structure was designed and constructed by Mitsui Engineering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and Shipbuilding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Co.,Ltd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.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The company also designed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structure of the JADE lead glass counter. The group had enough experience of communication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with the company.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DEC PDP 11/60 was used as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on-line data-taking computer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. The group asked how to use it to a JADE member since PDP 11 series was used in JADE.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For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readout electronics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high voltage power supplies and distributors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,  ready-made electronics were purchased. For some of the component, second-hand modules were used.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78181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819150"/>
            <a:ext cx="42672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2" name="Text Box 23"/>
          <p:cNvSpPr txBox="1">
            <a:spLocks noChangeArrowheads="1"/>
          </p:cNvSpPr>
          <p:nvPr/>
        </p:nvSpPr>
        <p:spPr bwMode="auto">
          <a:xfrm>
            <a:off x="236538" y="23813"/>
            <a:ext cx="8655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Use property of JADE experiment !</a:t>
            </a:r>
            <a:endParaRPr kumimoji="1" lang="en-US" altLang="ja-JP" sz="2800" b="1" i="0" u="sng" strike="noStrike" kern="1200" cap="none" spc="0" normalizeH="0" baseline="0" noProof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516563" y="6354763"/>
            <a:ext cx="20701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DEC PDP 11/60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3E667BFD-FDAE-4899-BC67-27654A6372F2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621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AutoShape 2" descr="「facom M190 画像」の画像検索結果"/>
          <p:cNvSpPr>
            <a:spLocks noChangeAspect="1" noChangeArrowheads="1"/>
          </p:cNvSpPr>
          <p:nvPr/>
        </p:nvSpPr>
        <p:spPr bwMode="auto">
          <a:xfrm>
            <a:off x="155575" y="-579438"/>
            <a:ext cx="876300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79203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841375"/>
            <a:ext cx="3014662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4" name="テキスト ボックス 1"/>
          <p:cNvSpPr txBox="1">
            <a:spLocks noChangeArrowheads="1"/>
          </p:cNvSpPr>
          <p:nvPr/>
        </p:nvSpPr>
        <p:spPr bwMode="auto">
          <a:xfrm>
            <a:off x="155575" y="654050"/>
            <a:ext cx="896143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For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off-line analysis computer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, an IBM-type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mainframe computer, FACOM M-190 for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JADE experiment was used without any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charge. Kamiokande members were just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USERS of the computer, and did not care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any maintenance and management.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 the analysis computer, all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utility software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for JADE experiment were used. They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include data structure or event display.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For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Monte Carlo simulation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program, lead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glasses were replaced with water, and only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geometry was changed.</a:t>
            </a:r>
          </a:p>
        </p:txBody>
      </p:sp>
      <p:sp>
        <p:nvSpPr>
          <p:cNvPr id="179205" name="Text Box 23"/>
          <p:cNvSpPr txBox="1">
            <a:spLocks noChangeArrowheads="1"/>
          </p:cNvSpPr>
          <p:nvPr/>
        </p:nvSpPr>
        <p:spPr bwMode="auto">
          <a:xfrm>
            <a:off x="236538" y="23813"/>
            <a:ext cx="8655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Use property of JADE experiment !</a:t>
            </a:r>
            <a:endParaRPr kumimoji="1" lang="en-US" altLang="ja-JP" sz="2800" b="1" i="0" u="sng" strike="noStrike" kern="1200" cap="none" spc="0" normalizeH="0" baseline="0" noProof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9206" name="テキスト ボックス 1"/>
          <p:cNvSpPr txBox="1">
            <a:spLocks noChangeArrowheads="1"/>
          </p:cNvSpPr>
          <p:nvPr/>
        </p:nvSpPr>
        <p:spPr bwMode="auto">
          <a:xfrm>
            <a:off x="746125" y="5229225"/>
            <a:ext cx="8012113" cy="1323975"/>
          </a:xfrm>
          <a:prstGeom prst="rect">
            <a:avLst/>
          </a:prstGeom>
          <a:solidFill>
            <a:srgbClr val="E5E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To summarize, Kamiokande borrow (or steal) almost everything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from JADE experiment. In that sense, Kamiokande is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(JADE)'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at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first stage.  That is one reason why Kamiokande started with small manpower and small budget.</a:t>
            </a: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6B5A60A1-C9A5-47BE-9315-1E64326FEC80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471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3"/>
          <p:cNvSpPr txBox="1">
            <a:spLocks noChangeArrowheads="1"/>
          </p:cNvSpPr>
          <p:nvPr/>
        </p:nvSpPr>
        <p:spPr bwMode="auto">
          <a:xfrm>
            <a:off x="0" y="23813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What we can learn from the </a:t>
            </a:r>
            <a:r>
              <a:rPr kumimoji="1" lang="en-US" altLang="ja-JP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experience?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0227" name="テキスト ボックス 2"/>
          <p:cNvSpPr txBox="1">
            <a:spLocks noChangeArrowheads="1"/>
          </p:cNvSpPr>
          <p:nvPr/>
        </p:nvSpPr>
        <p:spPr bwMode="auto">
          <a:xfrm>
            <a:off x="115888" y="1113677"/>
            <a:ext cx="886660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Vietnamese high energy experimental groups/physicists will join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(or already joined) a large international collaboration.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Keep in mind following…….</a:t>
            </a:r>
          </a:p>
        </p:txBody>
      </p:sp>
      <p:sp>
        <p:nvSpPr>
          <p:cNvPr id="5" name="テキスト ボックス 2"/>
          <p:cNvSpPr txBox="1">
            <a:spLocks noChangeArrowheads="1"/>
          </p:cNvSpPr>
          <p:nvPr/>
        </p:nvSpPr>
        <p:spPr bwMode="auto">
          <a:xfrm>
            <a:off x="444500" y="2409077"/>
            <a:ext cx="8145463" cy="1630363"/>
          </a:xfrm>
          <a:prstGeom prst="rect">
            <a:avLst/>
          </a:prstGeom>
          <a:solidFill>
            <a:srgbClr val="FFF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For critical and high-technology components of the detector, 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purchase your own national products.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It would contribute to technology upgrade of your national companies, and would be the "first step" of your future experiments.</a:t>
            </a:r>
          </a:p>
        </p:txBody>
      </p:sp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476250" y="4490290"/>
            <a:ext cx="8145463" cy="1323975"/>
          </a:xfrm>
          <a:prstGeom prst="rect">
            <a:avLst/>
          </a:prstGeom>
          <a:solidFill>
            <a:srgbClr val="C6E6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You should consider to imitate a detector component and start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your own experiment in your own country. You can borrow (or steal) every property/experience/technology/software/hardware/ manpower from your international collaboration.</a:t>
            </a: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8F7D7F90-AD2D-421A-803E-934836AAFD67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6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テキスト ボックス 3"/>
          <p:cNvSpPr txBox="1">
            <a:spLocks noChangeArrowheads="1"/>
          </p:cNvSpPr>
          <p:nvPr/>
        </p:nvSpPr>
        <p:spPr bwMode="auto">
          <a:xfrm>
            <a:off x="0" y="826368"/>
            <a:ext cx="91440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Let me emphasize again. Experiment is important in physics.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Inventions of detectors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 are essential for experimental physics.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Enjoy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first hand-on experience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to study a detector of high energy experiment.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We hope that this experience become a trigger, and some of you will change your research field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high energy experiment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, and become a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pioneer of the Vietnamese high energy experiment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 the most advanced detector in Vietnam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219" name="テキスト ボックス 2"/>
          <p:cNvSpPr txBox="1">
            <a:spLocks noChangeArrowheads="1"/>
          </p:cNvSpPr>
          <p:nvPr/>
        </p:nvSpPr>
        <p:spPr bwMode="auto">
          <a:xfrm>
            <a:off x="3420891" y="26988"/>
            <a:ext cx="2302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Finally……</a:t>
            </a:r>
            <a:endParaRPr lang="ja-JP" altLang="en-US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F461698E-8C08-468A-B8BB-916DF174125E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203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4585145-021E-8D81-0C5C-B85072A25216}"/>
              </a:ext>
            </a:extLst>
          </p:cNvPr>
          <p:cNvSpPr txBox="1"/>
          <p:nvPr/>
        </p:nvSpPr>
        <p:spPr>
          <a:xfrm>
            <a:off x="2445391" y="2701255"/>
            <a:ext cx="4253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600" b="1" dirty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endParaRPr kumimoji="1" lang="ja-JP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DAD6B210-3245-EAEE-C529-65C27EC9E354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56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1">
            <a:extLst>
              <a:ext uri="{FF2B5EF4-FFF2-40B4-BE49-F238E27FC236}">
                <a16:creationId xmlns:a16="http://schemas.microsoft.com/office/drawing/2014/main" id="{15E48EF2-E659-44E7-80BB-079F5BF51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3999" y="6404520"/>
            <a:ext cx="515438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1" dirty="0">
                <a:solidFill>
                  <a:prstClr val="black"/>
                </a:solidFill>
              </a:rPr>
              <a:t>The 1</a:t>
            </a:r>
            <a:r>
              <a:rPr lang="en-US" altLang="ja-JP" sz="1800" b="1" baseline="30000" dirty="0">
                <a:solidFill>
                  <a:prstClr val="black"/>
                </a:solidFill>
              </a:rPr>
              <a:t>st</a:t>
            </a:r>
            <a:r>
              <a:rPr lang="en-US" altLang="ja-JP" sz="1800" b="1" dirty="0">
                <a:solidFill>
                  <a:prstClr val="black"/>
                </a:solidFill>
              </a:rPr>
              <a:t> hardware camp in 2022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218" name="テキスト ボックス 3"/>
          <p:cNvSpPr txBox="1">
            <a:spLocks noChangeArrowheads="1"/>
          </p:cNvSpPr>
          <p:nvPr/>
        </p:nvSpPr>
        <p:spPr bwMode="auto">
          <a:xfrm>
            <a:off x="0" y="553975"/>
            <a:ext cx="91440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 camp 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is planned as a supplementary exercise course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of the Vietnam School on Neutrino 2022 (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VSoN2022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, Jul. 10 - Jul. 22, 2022).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VSoN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 has been organized by the Vietnam neutrino group and Japanese experimental physicists working in Super-</a:t>
            </a:r>
            <a:r>
              <a:rPr lang="en-US" altLang="ja-JP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Kamiokande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 and T2K.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It started in 2017 and it has been held every year.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The first hardware camp</a:t>
            </a:r>
            <a:r>
              <a:rPr lang="ja-JP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was held in 2022, and this is the second camp.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This time,12 students are invited to ICISE, </a:t>
            </a:r>
            <a:r>
              <a:rPr lang="en-US" altLang="ja-JP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 Nhon. Hand-on experiences of hardware will be provided.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テキスト ボックス 2"/>
          <p:cNvSpPr txBox="1">
            <a:spLocks noChangeArrowheads="1"/>
          </p:cNvSpPr>
          <p:nvPr/>
        </p:nvSpPr>
        <p:spPr bwMode="auto">
          <a:xfrm>
            <a:off x="2172952" y="26988"/>
            <a:ext cx="47981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this Hardware Camp</a:t>
            </a:r>
            <a:endParaRPr lang="ja-JP" altLang="en-US" sz="28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1ED7D4A1-A633-46BA-AECF-D3DAC4298F5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C09FCCA-273B-8709-A380-E66D88F80D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1" y="3292508"/>
            <a:ext cx="4094389" cy="306974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F7E54FE-07F2-DFA2-ECAA-D12C31BE0F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693" y="3292508"/>
            <a:ext cx="4094389" cy="306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05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テキスト ボックス 3"/>
          <p:cNvSpPr txBox="1">
            <a:spLocks noChangeArrowheads="1"/>
          </p:cNvSpPr>
          <p:nvPr/>
        </p:nvSpPr>
        <p:spPr bwMode="auto">
          <a:xfrm>
            <a:off x="0" y="553975"/>
            <a:ext cx="9144000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 participants will study/experience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basic and common components</a:t>
            </a:r>
            <a:r>
              <a:rPr lang="ja-JP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high energy experiments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They are;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-photoproduction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of charged particles in matter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-photosensor with high voltage power supply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-analog signal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-trigger logic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-digitization of analog signal by readout electronics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-data acquisition (DAQ) by online computers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-data analysis using offline computers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-Monte Carlo simulation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 program focus on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for high energy experiments.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High energy physics itself is not the direct scope of this program.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Most of the participants might be studying theoretical physics.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It would be the first hand-on experience to study a detector of high energy experiment for most of students.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This camp is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invitation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high energy physics.</a:t>
            </a:r>
          </a:p>
        </p:txBody>
      </p:sp>
      <p:sp>
        <p:nvSpPr>
          <p:cNvPr id="9219" name="テキスト ボックス 2"/>
          <p:cNvSpPr txBox="1">
            <a:spLocks noChangeArrowheads="1"/>
          </p:cNvSpPr>
          <p:nvPr/>
        </p:nvSpPr>
        <p:spPr bwMode="auto">
          <a:xfrm>
            <a:off x="954671" y="26988"/>
            <a:ext cx="72346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the program of the hardware camp</a:t>
            </a:r>
            <a:endParaRPr lang="ja-JP" altLang="en-US" sz="28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F461698E-8C08-468A-B8BB-916DF174125E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441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テキスト ボックス 1"/>
          <p:cNvSpPr txBox="1">
            <a:spLocks noChangeArrowheads="1"/>
          </p:cNvSpPr>
          <p:nvPr/>
        </p:nvSpPr>
        <p:spPr bwMode="auto">
          <a:xfrm>
            <a:off x="384175" y="3040063"/>
            <a:ext cx="8015288" cy="1446212"/>
          </a:xfrm>
          <a:prstGeom prst="rect">
            <a:avLst/>
          </a:prstGeom>
          <a:solidFill>
            <a:srgbClr val="D0E0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  <a:t>Even though a great theorist propose a fantastic and beautiful theoretical model, we can easily reject it, saying “No! it does not agree with our experiment!”.</a:t>
            </a:r>
            <a:b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  <a:t>In physics, the experimental result is everything.</a:t>
            </a:r>
          </a:p>
        </p:txBody>
      </p:sp>
      <p:sp>
        <p:nvSpPr>
          <p:cNvPr id="11267" name="テキスト ボックス 2"/>
          <p:cNvSpPr txBox="1">
            <a:spLocks noChangeArrowheads="1"/>
          </p:cNvSpPr>
          <p:nvPr/>
        </p:nvSpPr>
        <p:spPr bwMode="auto">
          <a:xfrm>
            <a:off x="414338" y="109538"/>
            <a:ext cx="4859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ja-JP" sz="2800" b="1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 are important!</a:t>
            </a:r>
            <a:endParaRPr lang="ja-JP" altLang="en-US" sz="2800" b="1" u="sng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1"/>
          <p:cNvSpPr txBox="1">
            <a:spLocks noChangeArrowheads="1"/>
          </p:cNvSpPr>
          <p:nvPr/>
        </p:nvSpPr>
        <p:spPr bwMode="auto">
          <a:xfrm>
            <a:off x="385763" y="4986338"/>
            <a:ext cx="8013700" cy="1106487"/>
          </a:xfrm>
          <a:prstGeom prst="rect">
            <a:avLst/>
          </a:prstGeom>
          <a:solidFill>
            <a:srgbClr val="D0E0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  <a:t>Straightforwardly speaking, I am a detector</a:t>
            </a:r>
            <a:r>
              <a:rPr lang="ja-JP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  <a:t>physicist.</a:t>
            </a:r>
            <a:b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  <a:t>I can make the best detector in the world,</a:t>
            </a:r>
            <a:b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  <a:t>and I can explore the most advanced physics in the world</a:t>
            </a:r>
            <a:r>
              <a:rPr lang="en-US" altLang="ja-JP" sz="2200"/>
              <a:t>.</a:t>
            </a:r>
          </a:p>
        </p:txBody>
      </p:sp>
      <p:sp>
        <p:nvSpPr>
          <p:cNvPr id="11269" name="テキスト ボックス 1"/>
          <p:cNvSpPr txBox="1">
            <a:spLocks noChangeArrowheads="1"/>
          </p:cNvSpPr>
          <p:nvPr/>
        </p:nvSpPr>
        <p:spPr bwMode="auto">
          <a:xfrm>
            <a:off x="163513" y="750888"/>
            <a:ext cx="5399087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ja-JP" sz="2200" b="1" dirty="0">
                <a:latin typeface="Arial" panose="020B0604020202020204" pitchFamily="34" charset="0"/>
                <a:cs typeface="Arial" panose="020B0604020202020204" pitchFamily="34" charset="0"/>
              </a:rPr>
              <a:t>To invite students to experiments, let me introduce some words from Prof. Totsuka who was the first spokesperson of the Super-</a:t>
            </a:r>
            <a:r>
              <a:rPr lang="en-US" altLang="ja-JP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Kamiokande</a:t>
            </a:r>
            <a:r>
              <a:rPr lang="en-US" altLang="ja-JP" sz="2200" b="1" dirty="0">
                <a:latin typeface="Arial" panose="020B0604020202020204" pitchFamily="34" charset="0"/>
                <a:cs typeface="Arial" panose="020B0604020202020204" pitchFamily="34" charset="0"/>
              </a:rPr>
              <a:t> experiment. </a:t>
            </a:r>
          </a:p>
        </p:txBody>
      </p:sp>
      <p:pic>
        <p:nvPicPr>
          <p:cNvPr id="11270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203200"/>
            <a:ext cx="1909762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テキスト ボックス 1"/>
          <p:cNvSpPr txBox="1">
            <a:spLocks noChangeArrowheads="1"/>
          </p:cNvSpPr>
          <p:nvPr/>
        </p:nvSpPr>
        <p:spPr bwMode="auto">
          <a:xfrm>
            <a:off x="6048375" y="2268538"/>
            <a:ext cx="167163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Arial" panose="020B0604020202020204" pitchFamily="34" charset="0"/>
                <a:cs typeface="Arial" panose="020B0604020202020204" pitchFamily="34" charset="0"/>
              </a:rPr>
              <a:t>Prof. Yoji Totsuka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Arial" panose="020B0604020202020204" pitchFamily="34" charset="0"/>
                <a:cs typeface="Arial" panose="020B0604020202020204" pitchFamily="34" charset="0"/>
              </a:rPr>
              <a:t>(1942-2008)</a:t>
            </a:r>
            <a:endParaRPr lang="ja-JP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B4E32EED-3FEE-44B1-952A-243A77D40139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テキスト ボックス 3"/>
          <p:cNvSpPr txBox="1">
            <a:spLocks noChangeArrowheads="1"/>
          </p:cNvSpPr>
          <p:nvPr/>
        </p:nvSpPr>
        <p:spPr bwMode="auto">
          <a:xfrm>
            <a:off x="0" y="553975"/>
            <a:ext cx="91440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Experiment is important in physics.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Invention of detectors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is essential for experimental physics.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In fact, the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Nobel Prize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is awarded not only for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discoveries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, but also for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invention of detectors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  Let me show you examples ………..</a:t>
            </a:r>
          </a:p>
        </p:txBody>
      </p:sp>
      <p:sp>
        <p:nvSpPr>
          <p:cNvPr id="9219" name="テキスト ボックス 2"/>
          <p:cNvSpPr txBox="1">
            <a:spLocks noChangeArrowheads="1"/>
          </p:cNvSpPr>
          <p:nvPr/>
        </p:nvSpPr>
        <p:spPr bwMode="auto">
          <a:xfrm>
            <a:off x="2540838" y="26988"/>
            <a:ext cx="40623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Invention of detectors!</a:t>
            </a:r>
            <a:endParaRPr lang="ja-JP" altLang="en-US" sz="28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1ED7D4A1-A633-46BA-AECF-D3DAC4298F5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205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テキスト ボックス 3"/>
          <p:cNvSpPr txBox="1">
            <a:spLocks noChangeArrowheads="1"/>
          </p:cNvSpPr>
          <p:nvPr/>
        </p:nvSpPr>
        <p:spPr bwMode="auto">
          <a:xfrm>
            <a:off x="0" y="862128"/>
            <a:ext cx="91440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 typeface="Wingdings" panose="05000000000000000000" pitchFamily="2" charset="2"/>
              <a:buChar char="p"/>
            </a:pP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1948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Patrick Maynard Stuart Blackett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“for his development of the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Wilson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chamber 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method, and his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discoveries therewith in the fields of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nuclear physics and cosmic radiation” </a:t>
            </a:r>
            <a:endParaRPr lang="en-US" altLang="ja-JP" sz="1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 typeface="Wingdings" panose="05000000000000000000" pitchFamily="2" charset="2"/>
              <a:buChar char="p"/>
            </a:pP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1950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Cecil Frank Powell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“for his development of the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photographic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of studying nuclear processes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and his discoveries regarding mesons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made with this method”</a:t>
            </a:r>
            <a:endParaRPr lang="en-US" altLang="ja-JP" sz="1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 typeface="Wingdings" panose="05000000000000000000" pitchFamily="2" charset="2"/>
              <a:buChar char="p"/>
            </a:pP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1951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 John Douglas Cockcroft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Ernest Thomas Sinton Walton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“for their pioneer work on the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transmutation of atomic nuclei by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artificially accelerated atomic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particles”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-&gt; Invention of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Cockcroft-Walton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 for particle acceleration</a:t>
            </a:r>
          </a:p>
        </p:txBody>
      </p:sp>
      <p:sp>
        <p:nvSpPr>
          <p:cNvPr id="9219" name="テキスト ボックス 2"/>
          <p:cNvSpPr txBox="1">
            <a:spLocks noChangeArrowheads="1"/>
          </p:cNvSpPr>
          <p:nvPr/>
        </p:nvSpPr>
        <p:spPr bwMode="auto">
          <a:xfrm>
            <a:off x="33556" y="10210"/>
            <a:ext cx="90852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Nobel Prize for </a:t>
            </a:r>
            <a:r>
              <a:rPr lang="en-US" altLang="ja-JP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inventions</a:t>
            </a: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field of</a:t>
            </a:r>
            <a:b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energy physics</a:t>
            </a:r>
            <a:endParaRPr lang="ja-JP" altLang="en-US" sz="28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1ED7D4A1-A633-46BA-AECF-D3DAC4298F5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0AF4EA5-76D6-42EE-A21F-BEFF7DE79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14" y="967841"/>
            <a:ext cx="2590918" cy="185763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94A703A-FDA8-4879-AF11-3EFC8AFBF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613" y="1113495"/>
            <a:ext cx="1084536" cy="162976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3F4F1AE-2535-49CF-9802-793B646B2F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613" y="3013267"/>
            <a:ext cx="1133774" cy="160348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0C9DAB9-D62D-4EA6-8D95-BC7322DBF0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43" y="3126661"/>
            <a:ext cx="2529644" cy="55220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6734E4C-9985-4130-BB61-9A3D0D6E5F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968" y="4412609"/>
            <a:ext cx="1732268" cy="230886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0AA9EA1-E6E6-4F4B-AF20-55D56500EE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83" y="4794590"/>
            <a:ext cx="1084536" cy="162680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7C2C515-54A9-40BC-A610-989430568B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483" y="4763315"/>
            <a:ext cx="1087902" cy="1631852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22EEB4C-DEE0-42C1-8F70-788C4C344359}"/>
              </a:ext>
            </a:extLst>
          </p:cNvPr>
          <p:cNvSpPr txBox="1"/>
          <p:nvPr/>
        </p:nvSpPr>
        <p:spPr>
          <a:xfrm>
            <a:off x="5113151" y="2402100"/>
            <a:ext cx="9395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Blackett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73C5979-8868-412C-8738-079C4F3A856F}"/>
              </a:ext>
            </a:extLst>
          </p:cNvPr>
          <p:cNvSpPr txBox="1"/>
          <p:nvPr/>
        </p:nvSpPr>
        <p:spPr>
          <a:xfrm>
            <a:off x="5131327" y="4301652"/>
            <a:ext cx="9395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Powell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150C3AC-EF10-4BE5-A833-5818AC7B3C2E}"/>
              </a:ext>
            </a:extLst>
          </p:cNvPr>
          <p:cNvSpPr txBox="1"/>
          <p:nvPr/>
        </p:nvSpPr>
        <p:spPr>
          <a:xfrm>
            <a:off x="4612828" y="6089664"/>
            <a:ext cx="101484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Cockcroft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F024C5D-8183-4EE1-BB8A-28FF322CFC0C}"/>
              </a:ext>
            </a:extLst>
          </p:cNvPr>
          <p:cNvSpPr txBox="1"/>
          <p:nvPr/>
        </p:nvSpPr>
        <p:spPr>
          <a:xfrm>
            <a:off x="6073913" y="6091062"/>
            <a:ext cx="81563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Walton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92B7365-A2C1-47AB-A4D8-5B12591A954F}"/>
              </a:ext>
            </a:extLst>
          </p:cNvPr>
          <p:cNvSpPr txBox="1"/>
          <p:nvPr/>
        </p:nvSpPr>
        <p:spPr>
          <a:xfrm>
            <a:off x="6800738" y="2449603"/>
            <a:ext cx="16721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latin typeface="Arial Narrow" panose="020B0606020202030204" pitchFamily="34" charset="0"/>
              </a:rPr>
              <a:t>Cloud chamber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1C8379F-39DF-462E-82EF-53155BDEF4DA}"/>
              </a:ext>
            </a:extLst>
          </p:cNvPr>
          <p:cNvSpPr txBox="1"/>
          <p:nvPr/>
        </p:nvSpPr>
        <p:spPr>
          <a:xfrm>
            <a:off x="7238364" y="6226051"/>
            <a:ext cx="162001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latin typeface="Arial Narrow" panose="020B0606020202030204" pitchFamily="34" charset="0"/>
              </a:rPr>
              <a:t>Cockcroft-Walton Generator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27752F8-F28E-4033-B279-0F535FC05439}"/>
              </a:ext>
            </a:extLst>
          </p:cNvPr>
          <p:cNvSpPr txBox="1"/>
          <p:nvPr/>
        </p:nvSpPr>
        <p:spPr>
          <a:xfrm>
            <a:off x="6273629" y="3608683"/>
            <a:ext cx="2845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latin typeface="Symbol" panose="05050102010706020507" pitchFamily="18" charset="2"/>
              </a:rPr>
              <a:t>p</a:t>
            </a:r>
            <a:r>
              <a:rPr lang="en-US" altLang="ja-JP" sz="1600" b="1" baseline="30000" dirty="0">
                <a:latin typeface="Arial Narrow" panose="020B0606020202030204" pitchFamily="34" charset="0"/>
              </a:rPr>
              <a:t>+</a:t>
            </a:r>
            <a:r>
              <a:rPr lang="en-US" altLang="ja-JP" sz="1600" b="1" dirty="0">
                <a:latin typeface="Arial Narrow" panose="020B0606020202030204" pitchFamily="34" charset="0"/>
              </a:rPr>
              <a:t> track by photographic</a:t>
            </a:r>
            <a:br>
              <a:rPr lang="en-US" altLang="ja-JP" sz="1600" b="1" dirty="0">
                <a:latin typeface="Arial Narrow" panose="020B0606020202030204" pitchFamily="34" charset="0"/>
              </a:rPr>
            </a:br>
            <a:r>
              <a:rPr lang="en-US" altLang="ja-JP" sz="1600" b="1" dirty="0">
                <a:latin typeface="Arial Narrow" panose="020B0606020202030204" pitchFamily="34" charset="0"/>
              </a:rPr>
              <a:t>method (emulsion)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D768BD-1F8D-41CF-B6CB-11C9B592A34E}"/>
              </a:ext>
            </a:extLst>
          </p:cNvPr>
          <p:cNvSpPr txBox="1"/>
          <p:nvPr/>
        </p:nvSpPr>
        <p:spPr>
          <a:xfrm>
            <a:off x="278675" y="6499771"/>
            <a:ext cx="5908712" cy="307777"/>
          </a:xfrm>
          <a:prstGeom prst="rect">
            <a:avLst/>
          </a:prstGeom>
          <a:solidFill>
            <a:srgbClr val="FFFFB3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Arial Narrow" panose="020B0606020202030204" pitchFamily="34" charset="0"/>
              </a:rPr>
              <a:t>Reasons for the award are cited from the official website of the Nobel Foundation.</a:t>
            </a:r>
            <a:endParaRPr kumimoji="1" lang="ja-JP" altLang="en-US" sz="1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10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テキスト ボックス 3"/>
          <p:cNvSpPr txBox="1">
            <a:spLocks noChangeArrowheads="1"/>
          </p:cNvSpPr>
          <p:nvPr/>
        </p:nvSpPr>
        <p:spPr bwMode="auto">
          <a:xfrm>
            <a:off x="0" y="923091"/>
            <a:ext cx="9144000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 typeface="Wingdings" panose="05000000000000000000" pitchFamily="2" charset="2"/>
              <a:buChar char="p"/>
            </a:pP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1960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Donald Arthur Glaser</a:t>
            </a:r>
            <a:b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“for the invention of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bubble chamber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 typeface="Wingdings" panose="05000000000000000000" pitchFamily="2" charset="2"/>
              <a:buChar char="p"/>
            </a:pP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1984 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Carlo Rubbia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Simon van der Meer </a:t>
            </a:r>
            <a:b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for their decisive contributions to the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large project, which led to the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discovery of the field particles W and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Z, communicators of weak interaction” 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-&gt;Simon van der Meer provided an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idea of stochastic cooling. It was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applied in the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Antiproton Accumulator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which supplied antiprotons to the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Proton-Antiproton Collider.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 typeface="Wingdings" panose="05000000000000000000" pitchFamily="2" charset="2"/>
              <a:buChar char="p"/>
            </a:pP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1992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Georges </a:t>
            </a:r>
            <a:r>
              <a:rPr lang="en-US" altLang="ja-JP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Charpak</a:t>
            </a:r>
            <a:b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for his invention and development 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of particle detectors, in particular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multiwire proportional chamber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</p:txBody>
      </p:sp>
      <p:sp>
        <p:nvSpPr>
          <p:cNvPr id="9219" name="テキスト ボックス 2"/>
          <p:cNvSpPr txBox="1">
            <a:spLocks noChangeArrowheads="1"/>
          </p:cNvSpPr>
          <p:nvPr/>
        </p:nvSpPr>
        <p:spPr bwMode="auto">
          <a:xfrm>
            <a:off x="33556" y="10210"/>
            <a:ext cx="90852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Nobel Prize for </a:t>
            </a:r>
            <a:r>
              <a:rPr lang="en-US" altLang="ja-JP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inventions</a:t>
            </a: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field of</a:t>
            </a:r>
            <a:b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energy physics</a:t>
            </a:r>
            <a:endParaRPr lang="ja-JP" altLang="en-US" sz="28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1ED7D4A1-A633-46BA-AECF-D3DAC4298F5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C54A432-3DF6-4E40-A314-E9E49D1BD9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328" y="1062020"/>
            <a:ext cx="1087902" cy="163185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A8817D6-1E1F-4734-AD7B-7415199379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12" y="2906689"/>
            <a:ext cx="1087902" cy="163185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AB3809A-9E40-4815-9E28-4849C6EB98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69" y="2950218"/>
            <a:ext cx="1087902" cy="163185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28B4FF4-F6A1-439B-817B-6F23A92EC9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12" y="2900130"/>
            <a:ext cx="1624603" cy="1641013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2D1F3E7F-44D9-4740-8202-2F4D55562B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30" y="4959592"/>
            <a:ext cx="1087902" cy="1631852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770AED25-FF60-4FF0-8751-2F16BB7683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935" y="4843275"/>
            <a:ext cx="1342317" cy="1879061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8D267C20-F356-4A97-8318-2DC2966EAB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079" y="1066042"/>
            <a:ext cx="1466252" cy="1641013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44A4BC0-7EE7-4FFC-A8CD-43CD77E39597}"/>
              </a:ext>
            </a:extLst>
          </p:cNvPr>
          <p:cNvSpPr txBox="1"/>
          <p:nvPr/>
        </p:nvSpPr>
        <p:spPr>
          <a:xfrm>
            <a:off x="6069497" y="2364315"/>
            <a:ext cx="7675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Glaser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28BFF50-56CD-4CEE-97AF-3A5511F795DA}"/>
              </a:ext>
            </a:extLst>
          </p:cNvPr>
          <p:cNvSpPr txBox="1"/>
          <p:nvPr/>
        </p:nvSpPr>
        <p:spPr>
          <a:xfrm>
            <a:off x="4854490" y="4261627"/>
            <a:ext cx="7675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Rubbia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4F592C8-CABD-4BD7-962A-8AA6E0520A0F}"/>
              </a:ext>
            </a:extLst>
          </p:cNvPr>
          <p:cNvSpPr txBox="1"/>
          <p:nvPr/>
        </p:nvSpPr>
        <p:spPr>
          <a:xfrm>
            <a:off x="4805554" y="6267996"/>
            <a:ext cx="84862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err="1">
                <a:latin typeface="Arial Narrow" panose="020B0606020202030204" pitchFamily="34" charset="0"/>
              </a:rPr>
              <a:t>Charpak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2950061-F75E-43B6-9A09-8BABD07A57B7}"/>
              </a:ext>
            </a:extLst>
          </p:cNvPr>
          <p:cNvSpPr txBox="1"/>
          <p:nvPr/>
        </p:nvSpPr>
        <p:spPr>
          <a:xfrm>
            <a:off x="5790531" y="4239256"/>
            <a:ext cx="126489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van der Meer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2B2553C-B7A8-40CA-93C8-C5AF93254F6E}"/>
              </a:ext>
            </a:extLst>
          </p:cNvPr>
          <p:cNvSpPr txBox="1"/>
          <p:nvPr/>
        </p:nvSpPr>
        <p:spPr>
          <a:xfrm>
            <a:off x="7371190" y="2441214"/>
            <a:ext cx="151565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latin typeface="Arial Narrow" panose="020B0606020202030204" pitchFamily="34" charset="0"/>
              </a:rPr>
              <a:t>Bubble chamber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488A3FF-D28F-48B9-B9FF-B3B085CB44ED}"/>
              </a:ext>
            </a:extLst>
          </p:cNvPr>
          <p:cNvSpPr txBox="1"/>
          <p:nvPr/>
        </p:nvSpPr>
        <p:spPr>
          <a:xfrm>
            <a:off x="7330643" y="4103634"/>
            <a:ext cx="151565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latin typeface="Arial Narrow" panose="020B0606020202030204" pitchFamily="34" charset="0"/>
              </a:rPr>
              <a:t>Antiproton Accumulator 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5950FBF-8BBE-4F25-B4CA-2E3AC7B11D65}"/>
              </a:ext>
            </a:extLst>
          </p:cNvPr>
          <p:cNvSpPr txBox="1"/>
          <p:nvPr/>
        </p:nvSpPr>
        <p:spPr>
          <a:xfrm>
            <a:off x="7778083" y="5436999"/>
            <a:ext cx="117834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Multiwire proportional chamber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10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6C062B-04FE-42D2-B182-E48B5BF4AEAB}"/>
              </a:ext>
            </a:extLst>
          </p:cNvPr>
          <p:cNvSpPr txBox="1"/>
          <p:nvPr/>
        </p:nvSpPr>
        <p:spPr>
          <a:xfrm>
            <a:off x="2183365" y="20601"/>
            <a:ext cx="4777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birth of </a:t>
            </a:r>
            <a:r>
              <a:rPr lang="en-US" altLang="ja-JP" sz="2800" b="1" u="sng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Kamiokande</a:t>
            </a:r>
            <a:endParaRPr lang="ja-JP" altLang="en-US" sz="28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44D9F34-2E2F-4D78-93CF-262621B18C33}"/>
              </a:ext>
            </a:extLst>
          </p:cNvPr>
          <p:cNvSpPr txBox="1"/>
          <p:nvPr/>
        </p:nvSpPr>
        <p:spPr>
          <a:xfrm>
            <a:off x="9330" y="543821"/>
            <a:ext cx="913467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Let's me present the efforts to construct the </a:t>
            </a:r>
            <a:r>
              <a:rPr kumimoji="1" lang="en-US" altLang="ja-JP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Kamiokande</a:t>
            </a: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 detector.</a:t>
            </a: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I have participated in the </a:t>
            </a:r>
            <a:r>
              <a:rPr kumimoji="1" lang="en-US" altLang="ja-JP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Kamiokande</a:t>
            </a: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 experiment since I was a master's student.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kumimoji="1"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kumimoji="1"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kumimoji="1"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kumimoji="1"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kumimoji="1"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This story was requested by Dr.  Son Cao, although it </a:t>
            </a: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has been regularly </a:t>
            </a:r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presented in </a:t>
            </a: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Vietnam School on neutrino in every summer. I am sorry if you hear this more than once…..</a:t>
            </a:r>
            <a:endParaRPr kumimoji="1"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0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125" y="1976842"/>
            <a:ext cx="4442663" cy="305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2">
            <a:extLst>
              <a:ext uri="{FF2B5EF4-FFF2-40B4-BE49-F238E27FC236}">
                <a16:creationId xmlns:a16="http://schemas.microsoft.com/office/drawing/2014/main" id="{FDC8A718-8D88-4D98-AFCE-74B54A586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0" y="2020384"/>
            <a:ext cx="4451170" cy="299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0BD62664-95A8-6AA5-5E18-638113396178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989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3"/>
          <p:cNvSpPr txBox="1">
            <a:spLocks noChangeArrowheads="1"/>
          </p:cNvSpPr>
          <p:nvPr/>
        </p:nvSpPr>
        <p:spPr bwMode="auto">
          <a:xfrm>
            <a:off x="3132138" y="7938"/>
            <a:ext cx="28352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Introduction</a:t>
            </a:r>
            <a:endParaRPr kumimoji="1" lang="en-US" altLang="ja-JP" sz="2800" b="1" i="0" u="sng" strike="noStrike" kern="1200" cap="none" spc="0" normalizeH="0" baseline="0" noProof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988" y="503238"/>
            <a:ext cx="8982075" cy="3694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(1983 - 1996) was the first Nobel Prize experiment outside of Europe and America in the field of high energy physics.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was small manpower / small budget experiment.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In the first 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paper in 1985, only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12 authors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. They are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7 staffs (about 5 Full Time Equivalent) and 5 graduate students.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The initial budget for the experiment was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5 Oku-yen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and additional running cost was about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1 Oku-yen/year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. It was quite small budget.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(1 Oku-yen ~ 0.5 Million US dollars in early 1980s.)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Reporting why 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experiment succeeded with small manpower / small budget will be very instructive.</a:t>
            </a:r>
          </a:p>
        </p:txBody>
      </p:sp>
      <p:pic>
        <p:nvPicPr>
          <p:cNvPr id="169988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4365625"/>
            <a:ext cx="5040313" cy="24034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9" name="object 3"/>
          <p:cNvSpPr>
            <a:spLocks noChangeArrowheads="1"/>
          </p:cNvSpPr>
          <p:nvPr/>
        </p:nvSpPr>
        <p:spPr bwMode="auto">
          <a:xfrm>
            <a:off x="5292725" y="3971925"/>
            <a:ext cx="3692525" cy="279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BCB7E4F0-F42E-46B2-8E07-66CA8BC5C548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2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6877</TotalTime>
  <Words>2039</Words>
  <Application>Microsoft Office PowerPoint</Application>
  <PresentationFormat>画面に合わせる (4:3)</PresentationFormat>
  <Paragraphs>190</Paragraphs>
  <Slides>19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19</vt:i4>
      </vt:variant>
    </vt:vector>
  </HeadingPairs>
  <TitlesOfParts>
    <vt:vector size="29" baseType="lpstr">
      <vt:lpstr>Arial</vt:lpstr>
      <vt:lpstr>Arial Narrow</vt:lpstr>
      <vt:lpstr>Calibri</vt:lpstr>
      <vt:lpstr>Modern No. 20</vt:lpstr>
      <vt:lpstr>Symbol</vt:lpstr>
      <vt:lpstr>Times New Roman</vt:lpstr>
      <vt:lpstr>Wingdings</vt:lpstr>
      <vt:lpstr>Office ​​テーマ</vt:lpstr>
      <vt:lpstr>1_Office ​​テーマ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Yuichi Oyama</dc:creator>
  <cp:lastModifiedBy>Oyama Yuichi</cp:lastModifiedBy>
  <cp:revision>407</cp:revision>
  <cp:lastPrinted>2016-09-22T23:44:42Z</cp:lastPrinted>
  <dcterms:created xsi:type="dcterms:W3CDTF">2016-01-12T02:22:37Z</dcterms:created>
  <dcterms:modified xsi:type="dcterms:W3CDTF">2023-02-17T07:59:29Z</dcterms:modified>
</cp:coreProperties>
</file>