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 id="2147485468" r:id="rId2"/>
    <p:sldMasterId id="2147485471" r:id="rId3"/>
  </p:sldMasterIdLst>
  <p:notesMasterIdLst>
    <p:notesMasterId r:id="rId23"/>
  </p:notesMasterIdLst>
  <p:sldIdLst>
    <p:sldId id="1652" r:id="rId4"/>
    <p:sldId id="1631" r:id="rId5"/>
    <p:sldId id="1625" r:id="rId6"/>
    <p:sldId id="543" r:id="rId7"/>
    <p:sldId id="1630" r:id="rId8"/>
    <p:sldId id="1634" r:id="rId9"/>
    <p:sldId id="1638" r:id="rId10"/>
    <p:sldId id="1653" r:id="rId11"/>
    <p:sldId id="1636" r:id="rId12"/>
    <p:sldId id="1641" r:id="rId13"/>
    <p:sldId id="1659" r:id="rId14"/>
    <p:sldId id="1655" r:id="rId15"/>
    <p:sldId id="1654" r:id="rId16"/>
    <p:sldId id="1648" r:id="rId17"/>
    <p:sldId id="1649" r:id="rId18"/>
    <p:sldId id="1651" r:id="rId19"/>
    <p:sldId id="1645" r:id="rId20"/>
    <p:sldId id="1660" r:id="rId21"/>
    <p:sldId id="1656" r:id="rId22"/>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3"/>
    <a:srgbClr val="E7F9FF"/>
    <a:srgbClr val="C5F0FF"/>
    <a:srgbClr val="0000FF"/>
    <a:srgbClr val="89E0FF"/>
    <a:srgbClr val="000099"/>
    <a:srgbClr val="007100"/>
    <a:srgbClr val="00B0F0"/>
    <a:srgbClr val="FAACE7"/>
    <a:srgbClr val="F21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5349" autoAdjust="0"/>
  </p:normalViewPr>
  <p:slideViewPr>
    <p:cSldViewPr snapToGrid="0">
      <p:cViewPr varScale="1">
        <p:scale>
          <a:sx n="94" d="100"/>
          <a:sy n="94" d="100"/>
        </p:scale>
        <p:origin x="643" y="77"/>
      </p:cViewPr>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BAF0AD6-43D3-4047-A587-78CB6A5E5BB0}" type="datetimeFigureOut">
              <a:rPr lang="ja-JP" altLang="en-US"/>
              <a:pPr>
                <a:defRPr/>
              </a:pPr>
              <a:t>2025/3/4</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9225EA3F-3551-40E8-94C4-6B22D5311D8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48CA5-3BE4-0F26-F863-1F6A3006083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0E851B7-3156-6C76-5C12-54AA3630EF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D0B6B5A-D93E-5C3A-C71D-F2B51F0BA38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84816D3-2043-9811-441E-9A2A1E43CA94}"/>
              </a:ext>
            </a:extLst>
          </p:cNvPr>
          <p:cNvSpPr>
            <a:spLocks noGrp="1"/>
          </p:cNvSpPr>
          <p:nvPr>
            <p:ph type="sldNum" sz="quarter" idx="5"/>
          </p:nvPr>
        </p:nvSpPr>
        <p:spPr/>
        <p:txBody>
          <a:bodyPr/>
          <a:lstStyle/>
          <a:p>
            <a:pPr>
              <a:defRPr/>
            </a:pPr>
            <a:fld id="{9225EA3F-3551-40E8-94C4-6B22D5311D8A}" type="slidenum">
              <a:rPr lang="ja-JP" altLang="en-US" smtClean="0"/>
              <a:pPr>
                <a:defRPr/>
              </a:pPr>
              <a:t>13</a:t>
            </a:fld>
            <a:endParaRPr lang="ja-JP" altLang="en-US"/>
          </a:p>
        </p:txBody>
      </p:sp>
    </p:spTree>
    <p:extLst>
      <p:ext uri="{BB962C8B-B14F-4D97-AF65-F5344CB8AC3E}">
        <p14:creationId xmlns:p14="http://schemas.microsoft.com/office/powerpoint/2010/main" val="381772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225EA3F-3551-40E8-94C4-6B22D5311D8A}" type="slidenum">
              <a:rPr lang="ja-JP" altLang="en-US" smtClean="0"/>
              <a:pPr>
                <a:defRPr/>
              </a:pPr>
              <a:t>16</a:t>
            </a:fld>
            <a:endParaRPr lang="ja-JP" altLang="en-US"/>
          </a:p>
        </p:txBody>
      </p:sp>
    </p:spTree>
    <p:extLst>
      <p:ext uri="{BB962C8B-B14F-4D97-AF65-F5344CB8AC3E}">
        <p14:creationId xmlns:p14="http://schemas.microsoft.com/office/powerpoint/2010/main" val="11116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225EA3F-3551-40E8-94C4-6B22D5311D8A}" type="slidenum">
              <a:rPr lang="ja-JP" altLang="en-US" smtClean="0"/>
              <a:pPr>
                <a:defRPr/>
              </a:pPr>
              <a:t>17</a:t>
            </a:fld>
            <a:endParaRPr lang="ja-JP" altLang="en-US"/>
          </a:p>
        </p:txBody>
      </p:sp>
    </p:spTree>
    <p:extLst>
      <p:ext uri="{BB962C8B-B14F-4D97-AF65-F5344CB8AC3E}">
        <p14:creationId xmlns:p14="http://schemas.microsoft.com/office/powerpoint/2010/main" val="276830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008AD-AEB7-4A74-4DB6-D243B5B1D50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8A964B-F176-F5C5-A9CF-FC7E2D752E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AEDBAF-418A-3A55-D7BB-E2EE620108B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894ECDC-9411-AAE3-FBEE-114B5A7DD650}"/>
              </a:ext>
            </a:extLst>
          </p:cNvPr>
          <p:cNvSpPr>
            <a:spLocks noGrp="1"/>
          </p:cNvSpPr>
          <p:nvPr>
            <p:ph type="sldNum" sz="quarter" idx="5"/>
          </p:nvPr>
        </p:nvSpPr>
        <p:spPr/>
        <p:txBody>
          <a:bodyPr/>
          <a:lstStyle/>
          <a:p>
            <a:pPr>
              <a:defRPr/>
            </a:pPr>
            <a:fld id="{9225EA3F-3551-40E8-94C4-6B22D5311D8A}" type="slidenum">
              <a:rPr lang="ja-JP" altLang="en-US" smtClean="0"/>
              <a:pPr>
                <a:defRPr/>
              </a:pPr>
              <a:t>18</a:t>
            </a:fld>
            <a:endParaRPr lang="ja-JP" altLang="en-US"/>
          </a:p>
        </p:txBody>
      </p:sp>
    </p:spTree>
    <p:extLst>
      <p:ext uri="{BB962C8B-B14F-4D97-AF65-F5344CB8AC3E}">
        <p14:creationId xmlns:p14="http://schemas.microsoft.com/office/powerpoint/2010/main" val="261690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FB253D0-1B26-420D-8F7F-64908B44CB68}" type="datetimeFigureOut">
              <a:rPr lang="ja-JP" altLang="en-US"/>
              <a:pPr>
                <a:defRPr/>
              </a:pPr>
              <a:t>2025/3/4</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C26BD706-2F8D-4674-9BE7-BD81FA201F73}" type="slidenum">
              <a:rPr lang="ja-JP" altLang="en-US"/>
              <a:pPr>
                <a:defRPr/>
              </a:pPr>
              <a:t>‹#›</a:t>
            </a:fld>
            <a:endParaRPr lang="ja-JP" altLang="en-US"/>
          </a:p>
        </p:txBody>
      </p:sp>
    </p:spTree>
    <p:extLst>
      <p:ext uri="{BB962C8B-B14F-4D97-AF65-F5344CB8AC3E}">
        <p14:creationId xmlns:p14="http://schemas.microsoft.com/office/powerpoint/2010/main" val="101980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25"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10"/>
          </p:nvPr>
        </p:nvSpPr>
        <p:spPr/>
        <p:txBody>
          <a:bodyPr lIns="0" tIns="0" rIns="0" bIns="0"/>
          <a:lstStyle>
            <a:lvl1pPr marL="8929">
              <a:lnSpc>
                <a:spcPts val="1571"/>
              </a:lnSpc>
              <a:defRPr sz="1547" b="0" i="0" spc="-130">
                <a:solidFill>
                  <a:schemeClr val="bg1"/>
                </a:solidFill>
                <a:latin typeface="Arial"/>
                <a:cs typeface="Arial"/>
              </a:defRPr>
            </a:lvl1pPr>
          </a:lstStyle>
          <a:p>
            <a:pPr marL="8929" marR="0" lvl="0" indent="0" algn="ctr" defTabSz="914400" rtl="0" eaLnBrk="1" fontAlgn="auto" latinLnBrk="0" hangingPunct="1">
              <a:lnSpc>
                <a:spcPts val="1571"/>
              </a:lnSpc>
              <a:spcBef>
                <a:spcPts val="0"/>
              </a:spcBef>
              <a:spcAft>
                <a:spcPts val="0"/>
              </a:spcAft>
              <a:buClrTx/>
              <a:buSzTx/>
              <a:buFontTx/>
              <a:buNone/>
              <a:tabLst/>
              <a:defRPr/>
            </a:pPr>
            <a:r>
              <a:rPr kumimoji="1" lang="en-US" sz="1547" b="0" i="0" u="none" strike="noStrike" kern="1200" cap="none" spc="-130" normalizeH="0" baseline="0" noProof="0">
                <a:ln>
                  <a:noFill/>
                </a:ln>
                <a:solidFill>
                  <a:prstClr val="white"/>
                </a:solidFill>
                <a:effectLst/>
                <a:uLnTx/>
                <a:uFillTx/>
                <a:latin typeface="Arial"/>
                <a:ea typeface="+mn-ea"/>
                <a:cs typeface="Arial"/>
              </a:rPr>
              <a:t>T. </a:t>
            </a:r>
            <a:r>
              <a:rPr kumimoji="1" lang="en-US" sz="1547" b="0" i="0" u="none" strike="noStrike" kern="1200" cap="none" spc="-4" normalizeH="0" baseline="0" noProof="0">
                <a:ln>
                  <a:noFill/>
                </a:ln>
                <a:solidFill>
                  <a:prstClr val="white"/>
                </a:solidFill>
                <a:effectLst/>
                <a:uLnTx/>
                <a:uFillTx/>
                <a:latin typeface="Arial"/>
                <a:ea typeface="+mn-ea"/>
                <a:cs typeface="Arial"/>
              </a:rPr>
              <a:t>Thompson</a:t>
            </a:r>
            <a:r>
              <a:rPr kumimoji="1" lang="en-US" sz="1547" b="0" i="0" u="none" strike="noStrike" kern="1200" cap="none" spc="98" normalizeH="0" baseline="0" noProof="0">
                <a:ln>
                  <a:noFill/>
                </a:ln>
                <a:solidFill>
                  <a:prstClr val="white"/>
                </a:solidFill>
                <a:effectLst/>
                <a:uLnTx/>
                <a:uFillTx/>
                <a:latin typeface="Arial"/>
                <a:ea typeface="+mn-ea"/>
                <a:cs typeface="Arial"/>
              </a:rPr>
              <a:t> </a:t>
            </a:r>
            <a:r>
              <a:rPr kumimoji="1" lang="en-US" sz="1547" b="0" i="0" u="none" strike="noStrike" kern="1200" cap="none" spc="-14" normalizeH="0" baseline="0" noProof="0">
                <a:ln>
                  <a:noFill/>
                </a:ln>
                <a:solidFill>
                  <a:prstClr val="white"/>
                </a:solidFill>
                <a:effectLst/>
                <a:uLnTx/>
                <a:uFillTx/>
                <a:latin typeface="Arial"/>
                <a:ea typeface="+mn-ea"/>
                <a:cs typeface="Arial"/>
              </a:rPr>
              <a:t>(UPenn)</a:t>
            </a:r>
            <a:endParaRPr kumimoji="1" lang="en-US" sz="1547" b="0" i="0" u="none" strike="noStrike" kern="1200" cap="none" spc="-14" normalizeH="0" baseline="0" noProof="0" dirty="0">
              <a:ln>
                <a:noFill/>
              </a:ln>
              <a:solidFill>
                <a:prstClr val="white"/>
              </a:solidFill>
              <a:effectLst/>
              <a:uLnTx/>
              <a:uFillTx/>
              <a:latin typeface="Arial"/>
              <a:ea typeface="+mn-ea"/>
              <a:cs typeface="Arial"/>
            </a:endParaRPr>
          </a:p>
        </p:txBody>
      </p:sp>
      <p:sp>
        <p:nvSpPr>
          <p:cNvPr id="5" name="Holder 5"/>
          <p:cNvSpPr>
            <a:spLocks noGrp="1"/>
          </p:cNvSpPr>
          <p:nvPr>
            <p:ph type="dt" sz="half" idx="11"/>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3B841B-8F0B-477E-9B8C-CE517D26EC49}" type="datetimeFigureOut">
              <a:rPr kumimoji="1"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3/4/2025</a:t>
            </a:fld>
            <a:endParaRPr kumimoji="1"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12"/>
          </p:nvPr>
        </p:nvSpPr>
        <p:spPr/>
        <p:txBody>
          <a:bodyPr lIns="0" tIns="0" rIns="0" bIns="0"/>
          <a:lstStyle>
            <a:lvl1pPr marL="17859">
              <a:lnSpc>
                <a:spcPts val="1297"/>
              </a:lnSpc>
              <a:defRPr sz="1266" b="0" i="0" spc="-4">
                <a:solidFill>
                  <a:schemeClr val="bg1"/>
                </a:solidFill>
                <a:latin typeface="Arial"/>
                <a:cs typeface="Arial"/>
              </a:defRPr>
            </a:lvl1pPr>
          </a:lstStyle>
          <a:p>
            <a:pPr marL="17859" marR="0" lvl="0" indent="0" algn="r" defTabSz="914400" rtl="0" eaLnBrk="1" fontAlgn="base" latinLnBrk="0" hangingPunct="1">
              <a:lnSpc>
                <a:spcPts val="1297"/>
              </a:lnSpc>
              <a:spcBef>
                <a:spcPct val="0"/>
              </a:spcBef>
              <a:spcAft>
                <a:spcPct val="0"/>
              </a:spcAft>
              <a:buClrTx/>
              <a:buSzTx/>
              <a:buFontTx/>
              <a:buNone/>
              <a:tabLst/>
              <a:defRPr/>
            </a:pPr>
            <a:fld id="{B1DD0249-C7B1-4388-9265-886113A77F69}" type="slidenum">
              <a:rPr kumimoji="1" lang="en-US" altLang="ja-JP" sz="1266" b="0" i="0" u="none" strike="noStrike" kern="1200" cap="none" spc="-4" normalizeH="0" baseline="0" noProof="0">
                <a:ln>
                  <a:noFill/>
                </a:ln>
                <a:solidFill>
                  <a:prstClr val="white"/>
                </a:solidFill>
                <a:effectLst/>
                <a:uLnTx/>
                <a:uFillTx/>
                <a:latin typeface="Arial"/>
                <a:ea typeface="ＭＳ Ｐゴシック" panose="020B0600070205080204" pitchFamily="50" charset="-128"/>
                <a:cs typeface="Arial"/>
              </a:rPr>
              <a:pPr marL="17859" marR="0" lvl="0" indent="0" algn="r" defTabSz="914400" rtl="0" eaLnBrk="1" fontAlgn="base" latinLnBrk="0" hangingPunct="1">
                <a:lnSpc>
                  <a:spcPts val="1297"/>
                </a:lnSpc>
                <a:spcBef>
                  <a:spcPct val="0"/>
                </a:spcBef>
                <a:spcAft>
                  <a:spcPct val="0"/>
                </a:spcAft>
                <a:buClrTx/>
                <a:buSzTx/>
                <a:buFontTx/>
                <a:buNone/>
                <a:tabLst/>
                <a:defRPr/>
              </a:pPr>
              <a:t>‹#›</a:t>
            </a:fld>
            <a:endParaRPr kumimoji="1" lang="en-US" altLang="ja-JP" sz="1266" b="0" i="0" u="none" strike="noStrike" kern="1200" cap="none" spc="-4" normalizeH="0" baseline="0" noProof="0" dirty="0">
              <a:ln>
                <a:noFill/>
              </a:ln>
              <a:solidFill>
                <a:prstClr val="white"/>
              </a:solidFill>
              <a:effectLst/>
              <a:uLnTx/>
              <a:uFillTx/>
              <a:latin typeface="Arial"/>
              <a:ea typeface="ＭＳ Ｐゴシック" panose="020B0600070205080204" pitchFamily="50" charset="-128"/>
              <a:cs typeface="Arial"/>
            </a:endParaRPr>
          </a:p>
        </p:txBody>
      </p:sp>
    </p:spTree>
    <p:extLst>
      <p:ext uri="{BB962C8B-B14F-4D97-AF65-F5344CB8AC3E}">
        <p14:creationId xmlns:p14="http://schemas.microsoft.com/office/powerpoint/2010/main" val="196110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4761C4-2E83-44BE-A8ED-A2FA8D57B65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5"/>
          <p:cNvSpPr>
            <a:spLocks noGrp="1"/>
          </p:cNvSpPr>
          <p:nvPr>
            <p:ph type="sldNum" sz="quarter" idx="12"/>
          </p:nvPr>
        </p:nvSpPr>
        <p:spPr/>
        <p:txBody>
          <a:bodyPr/>
          <a:lstStyle>
            <a:lvl1pPr>
              <a:defRPr>
                <a:solidFill>
                  <a:srgbClr val="0000FF"/>
                </a:solidFill>
                <a:latin typeface="Modern No. 20" panose="02070704070505020303"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43690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marL="12700" marR="0" lvl="0" indent="0" algn="l" defTabSz="914400" rtl="0" eaLnBrk="1" fontAlgn="auto" latinLnBrk="0" hangingPunct="1">
              <a:lnSpc>
                <a:spcPts val="1410"/>
              </a:lnSpc>
              <a:spcBef>
                <a:spcPts val="0"/>
              </a:spcBef>
              <a:spcAft>
                <a:spcPts val="0"/>
              </a:spcAft>
              <a:buClrTx/>
              <a:buSzTx/>
              <a:buFontTx/>
              <a:buNone/>
              <a:tabLst/>
              <a:defRPr/>
            </a:pPr>
            <a:endParaRPr kumimoji="1" sz="1200" b="0" i="0" u="none" strike="noStrike" kern="1200" cap="none" spc="-15" normalizeH="0" baseline="0" noProof="0">
              <a:ln>
                <a:noFill/>
              </a:ln>
              <a:solidFill>
                <a:srgbClr val="898989"/>
              </a:solidFill>
              <a:effectLst/>
              <a:uLnTx/>
              <a:uFillTx/>
              <a:latin typeface="Times New Roman"/>
              <a:ea typeface="+mn-ea"/>
              <a:cs typeface="Times New Roman"/>
            </a:endParaRPr>
          </a:p>
        </p:txBody>
      </p:sp>
      <p:sp>
        <p:nvSpPr>
          <p:cNvPr id="5" name="Holder 5"/>
          <p:cNvSpPr>
            <a:spLocks noGrp="1"/>
          </p:cNvSpPr>
          <p:nvPr>
            <p:ph type="dt" sz="half" idx="11"/>
          </p:nvPr>
        </p:nvSpPr>
        <p:spPr/>
        <p:txBody>
          <a:bodyPr/>
          <a:lstStyle>
            <a:lvl1pPr>
              <a:defRPr/>
            </a:lvl1pPr>
          </a:lstStyle>
          <a:p>
            <a:pPr marL="12700" marR="0" lvl="0" indent="0" algn="l" defTabSz="914400" rtl="0" eaLnBrk="1" fontAlgn="auto" latinLnBrk="0" hangingPunct="1">
              <a:lnSpc>
                <a:spcPts val="1410"/>
              </a:lnSpc>
              <a:spcBef>
                <a:spcPts val="0"/>
              </a:spcBef>
              <a:spcAft>
                <a:spcPts val="0"/>
              </a:spcAft>
              <a:buClrTx/>
              <a:buSzTx/>
              <a:buFontTx/>
              <a:buNone/>
              <a:tabLst/>
              <a:defRPr/>
            </a:pPr>
            <a:endParaRPr kumimoji="1" sz="1200" b="0" i="0" u="none" strike="noStrike" kern="1200" cap="none" spc="0" normalizeH="0" baseline="0" noProof="0">
              <a:ln>
                <a:noFill/>
              </a:ln>
              <a:solidFill>
                <a:srgbClr val="898989"/>
              </a:solidFill>
              <a:effectLst/>
              <a:uLnTx/>
              <a:uFillTx/>
              <a:latin typeface="Times New Roman"/>
              <a:ea typeface="+mn-ea"/>
              <a:cs typeface="Times New Roman"/>
            </a:endParaRPr>
          </a:p>
        </p:txBody>
      </p:sp>
      <p:sp>
        <p:nvSpPr>
          <p:cNvPr id="6" name="Holder 6"/>
          <p:cNvSpPr>
            <a:spLocks noGrp="1"/>
          </p:cNvSpPr>
          <p:nvPr>
            <p:ph type="sldNum" sz="quarter" idx="12"/>
          </p:nvPr>
        </p:nvSpPr>
        <p:spPr/>
        <p:txBody>
          <a:bodyPr/>
          <a:lstStyle>
            <a:lvl1pPr>
              <a:defRPr/>
            </a:lvl1pPr>
          </a:lstStyle>
          <a:p>
            <a:pPr marL="101600" marR="0" lvl="0" indent="0" algn="l" defTabSz="914400" rtl="0" eaLnBrk="1" fontAlgn="auto" latinLnBrk="0" hangingPunct="1">
              <a:lnSpc>
                <a:spcPts val="1410"/>
              </a:lnSpc>
              <a:spcBef>
                <a:spcPts val="0"/>
              </a:spcBef>
              <a:spcAft>
                <a:spcPts val="0"/>
              </a:spcAft>
              <a:buClrTx/>
              <a:buSzTx/>
              <a:buFontTx/>
              <a:buNone/>
              <a:tabLst/>
              <a:defRPr/>
            </a:pPr>
            <a:fld id="{3DA3F118-C441-424D-A4E0-374B888905D2}" type="slidenum">
              <a:rPr kumimoji="1" sz="1200" b="0" i="0" u="none" strike="noStrike" kern="1200" cap="none" spc="0" normalizeH="0" baseline="0" noProof="0">
                <a:ln>
                  <a:noFill/>
                </a:ln>
                <a:solidFill>
                  <a:srgbClr val="898989"/>
                </a:solidFill>
                <a:effectLst/>
                <a:uLnTx/>
                <a:uFillTx/>
                <a:latin typeface="Times New Roman"/>
                <a:ea typeface="+mn-ea"/>
                <a:cs typeface="Times New Roman"/>
              </a:rPr>
              <a:pPr marL="101600" marR="0" lvl="0" indent="0" algn="l" defTabSz="914400" rtl="0" eaLnBrk="1" fontAlgn="auto" latinLnBrk="0" hangingPunct="1">
                <a:lnSpc>
                  <a:spcPts val="1410"/>
                </a:lnSpc>
                <a:spcBef>
                  <a:spcPts val="0"/>
                </a:spcBef>
                <a:spcAft>
                  <a:spcPts val="0"/>
                </a:spcAft>
                <a:buClrTx/>
                <a:buSzTx/>
                <a:buFontTx/>
                <a:buNone/>
                <a:tabLst/>
                <a:defRPr/>
              </a:pPr>
              <a:t>‹#›</a:t>
            </a:fld>
            <a:endParaRPr kumimoji="1" sz="1200" b="0" i="0" u="none" strike="noStrike" kern="1200" cap="none" spc="0" normalizeH="0" baseline="0" noProof="0">
              <a:ln>
                <a:noFill/>
              </a:ln>
              <a:solidFill>
                <a:srgbClr val="898989"/>
              </a:solidFill>
              <a:effectLst/>
              <a:uLnTx/>
              <a:uFillTx/>
              <a:latin typeface="Times New Roman"/>
              <a:ea typeface="+mn-ea"/>
              <a:cs typeface="Times New Roman"/>
            </a:endParaRPr>
          </a:p>
        </p:txBody>
      </p:sp>
    </p:spTree>
    <p:extLst>
      <p:ext uri="{BB962C8B-B14F-4D97-AF65-F5344CB8AC3E}">
        <p14:creationId xmlns:p14="http://schemas.microsoft.com/office/powerpoint/2010/main" val="1651374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015CA24B-B216-4025-BA41-B583E91EF520}" type="datetimeFigureOut">
              <a:rPr lang="ja-JP" altLang="en-US"/>
              <a:pPr>
                <a:defRPr/>
              </a:pPr>
              <a:t>2025/3/4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079F3AA-21C2-4EC2-B6EF-95F515F5022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67" r:id="rId1"/>
    <p:sldLayoutId id="2147485470" r:id="rId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4AA4C954-CD56-41BF-93D3-16EEDFCBCEBA}" type="datetime1">
              <a:rPr lang="ja-JP" altLang="en-US" smtClean="0"/>
              <a:t>2025/3/4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3200" b="1">
                <a:solidFill>
                  <a:srgbClr val="898989"/>
                </a:solidFill>
                <a:latin typeface="AR DESTINE" panose="02000000000000000000" pitchFamily="2" charset="0"/>
              </a:defRPr>
            </a:lvl1pPr>
          </a:lstStyle>
          <a:p>
            <a:pPr>
              <a:defRPr/>
            </a:pPr>
            <a:fld id="{FA0C9DA0-F68F-43FB-B784-FE15BB4EAC41}" type="slidenum">
              <a:rPr lang="ja-JP" altLang="en-US" smtClean="0"/>
              <a:pPr>
                <a:defRPr/>
              </a:pPr>
              <a:t>‹#›</a:t>
            </a:fld>
            <a:endParaRPr lang="ja-JP" altLang="en-US" dirty="0"/>
          </a:p>
        </p:txBody>
      </p:sp>
    </p:spTree>
    <p:extLst>
      <p:ext uri="{BB962C8B-B14F-4D97-AF65-F5344CB8AC3E}">
        <p14:creationId xmlns:p14="http://schemas.microsoft.com/office/powerpoint/2010/main" val="1746211700"/>
      </p:ext>
    </p:extLst>
  </p:cSld>
  <p:clrMap bg1="lt1" tx1="dk1" bg2="lt2" tx2="dk2" accent1="accent1" accent2="accent2" accent3="accent3" accent4="accent4" accent5="accent5" accent6="accent6" hlink="hlink" folHlink="folHlink"/>
  <p:sldLayoutIdLst>
    <p:sldLayoutId id="2147485469" r:id="rId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3075"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spc="-15">
                <a:solidFill>
                  <a:srgbClr val="898989"/>
                </a:solidFill>
                <a:latin typeface="Times New Roman"/>
                <a:ea typeface="+mn-ea"/>
                <a:cs typeface="Times New Roman"/>
              </a:defRPr>
            </a:lvl1pPr>
          </a:lstStyle>
          <a:p>
            <a:pPr>
              <a:defRPr/>
            </a:pPr>
            <a:endParaRP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endParaRP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fld id="{5D4CBFE3-0B6B-465B-BA36-FCC17ABEC158}" type="slidenum">
              <a:rPr/>
              <a:pPr>
                <a:defRPr/>
              </a:pPr>
              <a:t>‹#›</a:t>
            </a:fld>
            <a:endParaRPr/>
          </a:p>
        </p:txBody>
      </p:sp>
    </p:spTree>
    <p:extLst>
      <p:ext uri="{BB962C8B-B14F-4D97-AF65-F5344CB8AC3E}">
        <p14:creationId xmlns:p14="http://schemas.microsoft.com/office/powerpoint/2010/main" val="2808419511"/>
      </p:ext>
    </p:extLst>
  </p:cSld>
  <p:clrMap bg1="lt1" tx1="dk1" bg2="lt2" tx2="dk2" accent1="accent1" accent2="accent2" accent3="accent3" accent4="accent4" accent5="accent5" accent6="accent6" hlink="hlink" folHlink="folHlink"/>
  <p:sldLayoutIdLst>
    <p:sldLayoutId id="2147485472" r:id="rId1"/>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gdk2kBKcuN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A51BE5E-182F-CB2F-E383-A7DD8B1B74B8}"/>
              </a:ext>
            </a:extLst>
          </p:cNvPr>
          <p:cNvSpPr txBox="1">
            <a:spLocks noChangeArrowheads="1"/>
          </p:cNvSpPr>
          <p:nvPr/>
        </p:nvSpPr>
        <p:spPr bwMode="auto">
          <a:xfrm>
            <a:off x="975360" y="1006475"/>
            <a:ext cx="720344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Cosmic ray muons</a:t>
            </a:r>
            <a:r>
              <a:rPr lang="ja-JP" altLang="en-US" sz="4400" b="1" dirty="0">
                <a:solidFill>
                  <a:srgbClr val="FF0000"/>
                </a:solidFill>
                <a:latin typeface="Arial" panose="020B0604020202020204" pitchFamily="34" charset="0"/>
                <a:cs typeface="Arial" panose="020B0604020202020204" pitchFamily="34" charset="0"/>
              </a:rPr>
              <a:t> </a:t>
            </a:r>
            <a:r>
              <a:rPr lang="en-US" altLang="ja-JP" sz="4400" b="1" dirty="0">
                <a:solidFill>
                  <a:srgbClr val="FF0000"/>
                </a:solidFill>
                <a:latin typeface="Arial" panose="020B0604020202020204" pitchFamily="34" charset="0"/>
                <a:cs typeface="Arial" panose="020B0604020202020204" pitchFamily="34" charset="0"/>
              </a:rPr>
              <a:t>and</a:t>
            </a:r>
            <a:r>
              <a:rPr lang="ja-JP" altLang="en-US" sz="4400" b="1" dirty="0">
                <a:solidFill>
                  <a:srgbClr val="FF0000"/>
                </a:solidFill>
                <a:latin typeface="Arial" panose="020B0604020202020204" pitchFamily="34" charset="0"/>
                <a:cs typeface="Arial" panose="020B0604020202020204" pitchFamily="34" charset="0"/>
              </a:rPr>
              <a:t> </a:t>
            </a:r>
            <a:r>
              <a:rPr lang="en-US" altLang="ja-JP" sz="4400" b="1" dirty="0">
                <a:solidFill>
                  <a:srgbClr val="FF0000"/>
                </a:solidFill>
                <a:latin typeface="Arial" panose="020B0604020202020204" pitchFamily="34" charset="0"/>
                <a:cs typeface="Arial" panose="020B0604020202020204" pitchFamily="34" charset="0"/>
              </a:rPr>
              <a:t>muon</a:t>
            </a:r>
            <a:r>
              <a:rPr lang="ja-JP" altLang="en-US" sz="4400" b="1" dirty="0">
                <a:solidFill>
                  <a:srgbClr val="FF0000"/>
                </a:solidFill>
                <a:latin typeface="Arial" panose="020B0604020202020204" pitchFamily="34" charset="0"/>
                <a:cs typeface="Arial" panose="020B0604020202020204" pitchFamily="34" charset="0"/>
              </a:rPr>
              <a:t> </a:t>
            </a:r>
            <a:r>
              <a:rPr lang="en-US" altLang="ja-JP" sz="4400" b="1" dirty="0">
                <a:solidFill>
                  <a:srgbClr val="FF0000"/>
                </a:solidFill>
                <a:latin typeface="Arial" panose="020B0604020202020204" pitchFamily="34" charset="0"/>
                <a:cs typeface="Arial" panose="020B0604020202020204" pitchFamily="34" charset="0"/>
              </a:rPr>
              <a:t>radiography</a:t>
            </a:r>
            <a:endParaRPr kumimoji="1" lang="en-US" altLang="ja-JP" sz="4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Text Box 4">
            <a:extLst>
              <a:ext uri="{FF2B5EF4-FFF2-40B4-BE49-F238E27FC236}">
                <a16:creationId xmlns:a16="http://schemas.microsoft.com/office/drawing/2014/main" id="{550882C0-C44A-9954-0328-36F45A42EF37}"/>
              </a:ext>
            </a:extLst>
          </p:cNvPr>
          <p:cNvSpPr txBox="1">
            <a:spLocks noChangeArrowheads="1"/>
          </p:cNvSpPr>
          <p:nvPr/>
        </p:nvSpPr>
        <p:spPr bwMode="auto">
          <a:xfrm>
            <a:off x="371920" y="3008440"/>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ja-JP" sz="4000" b="1" i="0" u="none" strike="noStrike" kern="1200" cap="none" spc="0" normalizeH="0" baseline="0" noProof="0">
                <a:ln>
                  <a:noFill/>
                </a:ln>
                <a:solidFill>
                  <a:srgbClr val="0A0AD4"/>
                </a:solidFill>
                <a:effectLst/>
                <a:uLnTx/>
                <a:uFillTx/>
                <a:latin typeface="Arial" panose="020B0604020202020204" pitchFamily="34" charset="0"/>
                <a:ea typeface="ＭＳ Ｐゴシック" panose="020B0600070205080204" pitchFamily="50" charset="-128"/>
                <a:cs typeface="+mn-cs"/>
              </a:rPr>
              <a:t>Yuichi Oyama</a:t>
            </a:r>
            <a:br>
              <a:rPr kumimoji="0" lang="en-US" altLang="ja-JP" sz="4000" b="1" i="0" u="none" strike="noStrike" kern="1200" cap="none" spc="0" normalizeH="0" baseline="0" noProof="0">
                <a:ln>
                  <a:noFill/>
                </a:ln>
                <a:solidFill>
                  <a:srgbClr val="0A0AD4"/>
                </a:solidFill>
                <a:effectLst/>
                <a:uLnTx/>
                <a:uFillTx/>
                <a:latin typeface="Arial" panose="020B0604020202020204" pitchFamily="34" charset="0"/>
                <a:ea typeface="ＭＳ Ｐゴシック" panose="020B0600070205080204" pitchFamily="50" charset="-128"/>
                <a:cs typeface="+mn-cs"/>
              </a:rPr>
            </a:br>
            <a:r>
              <a:rPr kumimoji="0" lang="en-US" altLang="ja-JP" sz="3200" b="1" i="0" u="none" strike="noStrike" kern="1200" cap="none" spc="0" normalizeH="0" baseline="0" noProof="0">
                <a:ln>
                  <a:noFill/>
                </a:ln>
                <a:solidFill>
                  <a:srgbClr val="0A0AD4"/>
                </a:solidFill>
                <a:effectLst/>
                <a:uLnTx/>
                <a:uFillTx/>
                <a:latin typeface="Arial" panose="020B0604020202020204" pitchFamily="34" charset="0"/>
                <a:ea typeface="ＭＳ Ｐゴシック" panose="020B0600070205080204" pitchFamily="50" charset="-128"/>
                <a:cs typeface="+mn-cs"/>
              </a:rPr>
              <a:t>(KEK/J-PARC)</a:t>
            </a:r>
          </a:p>
        </p:txBody>
      </p:sp>
      <p:sp>
        <p:nvSpPr>
          <p:cNvPr id="4" name="スライド番号プレースホルダー 1">
            <a:extLst>
              <a:ext uri="{FF2B5EF4-FFF2-40B4-BE49-F238E27FC236}">
                <a16:creationId xmlns:a16="http://schemas.microsoft.com/office/drawing/2014/main" id="{6A07EF42-2A11-FD81-B694-A9427113934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7" name="Text Box 18">
            <a:extLst>
              <a:ext uri="{FF2B5EF4-FFF2-40B4-BE49-F238E27FC236}">
                <a16:creationId xmlns:a16="http://schemas.microsoft.com/office/drawing/2014/main" id="{FCA89398-5F24-A21D-BB96-27971DC054F5}"/>
              </a:ext>
            </a:extLst>
          </p:cNvPr>
          <p:cNvSpPr txBox="1">
            <a:spLocks noChangeArrowheads="1"/>
          </p:cNvSpPr>
          <p:nvPr/>
        </p:nvSpPr>
        <p:spPr bwMode="auto">
          <a:xfrm>
            <a:off x="258763" y="5339588"/>
            <a:ext cx="86217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400" b="1" dirty="0">
                <a:latin typeface="Arial" panose="020B0604020202020204" pitchFamily="34" charset="0"/>
              </a:rPr>
              <a:t>March 2-8, 2025</a:t>
            </a:r>
            <a:br>
              <a:rPr lang="en-US" altLang="ja-JP" sz="2400" b="1" dirty="0">
                <a:latin typeface="Arial" panose="020B0604020202020204" pitchFamily="34" charset="0"/>
              </a:rPr>
            </a:br>
            <a:r>
              <a:rPr lang="en-US" altLang="ja-JP" sz="2400" b="1" dirty="0">
                <a:latin typeface="Arial" panose="020B0604020202020204" pitchFamily="34" charset="0"/>
              </a:rPr>
              <a:t>4</a:t>
            </a:r>
            <a:r>
              <a:rPr lang="en-US" altLang="ja-JP" sz="2400" b="1" baseline="30000" dirty="0">
                <a:latin typeface="Arial" panose="020B0604020202020204" pitchFamily="34" charset="0"/>
              </a:rPr>
              <a:t>th</a:t>
            </a:r>
            <a:r>
              <a:rPr lang="en-US" altLang="ja-JP" sz="2400" b="1" dirty="0">
                <a:latin typeface="Arial" panose="020B0604020202020204" pitchFamily="34" charset="0"/>
              </a:rPr>
              <a:t> Hardware Camp for Fast and Low-Light detection </a:t>
            </a:r>
            <a:br>
              <a:rPr lang="en-US" altLang="ja-JP" sz="2400" b="1" dirty="0">
                <a:latin typeface="Arial" panose="020B0604020202020204" pitchFamily="34" charset="0"/>
              </a:rPr>
            </a:br>
            <a:r>
              <a:rPr lang="en-US" altLang="ja-JP" sz="2400" b="1" dirty="0">
                <a:latin typeface="Arial" panose="020B0604020202020204" pitchFamily="34" charset="0"/>
              </a:rPr>
              <a:t>@ICISE, Quy Nhon, Vietnam</a:t>
            </a:r>
          </a:p>
        </p:txBody>
      </p:sp>
    </p:spTree>
    <p:extLst>
      <p:ext uri="{BB962C8B-B14F-4D97-AF65-F5344CB8AC3E}">
        <p14:creationId xmlns:p14="http://schemas.microsoft.com/office/powerpoint/2010/main" val="324403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F4CBDAF-C783-5D47-451B-F710117FB6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2077" y="801109"/>
            <a:ext cx="1679369" cy="400172"/>
          </a:xfrm>
          <a:prstGeom prst="rect">
            <a:avLst/>
          </a:prstGeom>
        </p:spPr>
      </p:pic>
      <p:sp>
        <p:nvSpPr>
          <p:cNvPr id="3" name="テキスト ボックス 2">
            <a:extLst>
              <a:ext uri="{FF2B5EF4-FFF2-40B4-BE49-F238E27FC236}">
                <a16:creationId xmlns:a16="http://schemas.microsoft.com/office/drawing/2014/main" id="{43CE37B4-B79C-A959-4C66-3DD8AE53B45A}"/>
              </a:ext>
            </a:extLst>
          </p:cNvPr>
          <p:cNvSpPr txBox="1"/>
          <p:nvPr/>
        </p:nvSpPr>
        <p:spPr>
          <a:xfrm>
            <a:off x="0" y="533755"/>
            <a:ext cx="9152712" cy="572464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muon range </a:t>
            </a:r>
            <a:r>
              <a:rPr kumimoji="1" lang="en-US" altLang="ja-JP" b="1" dirty="0">
                <a:solidFill>
                  <a:srgbClr val="FF0000"/>
                </a:solidFill>
                <a:latin typeface="Arial" panose="020B0604020202020204" pitchFamily="34" charset="0"/>
                <a:cs typeface="Arial" panose="020B0604020202020204" pitchFamily="34" charset="0"/>
              </a:rPr>
              <a:t>R(g/cm</a:t>
            </a:r>
            <a:r>
              <a:rPr kumimoji="1" lang="en-US" altLang="ja-JP" b="1" baseline="30000" dirty="0">
                <a:solidFill>
                  <a:srgbClr val="FF0000"/>
                </a:solidFill>
                <a:latin typeface="Arial" panose="020B0604020202020204" pitchFamily="34" charset="0"/>
                <a:cs typeface="Arial" panose="020B0604020202020204" pitchFamily="34" charset="0"/>
              </a:rPr>
              <a:t>2</a:t>
            </a:r>
            <a:r>
              <a:rPr kumimoji="1" lang="en-US" altLang="ja-JP" b="1" dirty="0">
                <a:solidFill>
                  <a:srgbClr val="FF0000"/>
                </a:solidFill>
                <a:latin typeface="Arial" panose="020B0604020202020204" pitchFamily="34" charset="0"/>
                <a:cs typeface="Arial" panose="020B0604020202020204" pitchFamily="34" charset="0"/>
              </a:rPr>
              <a:t>) </a:t>
            </a:r>
            <a:r>
              <a:rPr kumimoji="1" lang="en-US" altLang="ja-JP" b="1" dirty="0">
                <a:latin typeface="Arial" panose="020B0604020202020204" pitchFamily="34" charset="0"/>
                <a:cs typeface="Arial" panose="020B0604020202020204" pitchFamily="34" charset="0"/>
              </a:rPr>
              <a:t>is defined as the muon travel distance until it loose the energy and completely stop.  It is calculated from                            .</a:t>
            </a: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where E</a:t>
            </a:r>
            <a:r>
              <a:rPr kumimoji="1" lang="en-US" altLang="ja-JP" b="1" baseline="-25000" dirty="0">
                <a:latin typeface="Arial" panose="020B0604020202020204" pitchFamily="34" charset="0"/>
                <a:cs typeface="Arial" panose="020B0604020202020204" pitchFamily="34" charset="0"/>
              </a:rPr>
              <a:t>0</a:t>
            </a:r>
            <a:r>
              <a:rPr kumimoji="1" lang="en-US" altLang="ja-JP" b="1" dirty="0">
                <a:latin typeface="Arial" panose="020B0604020202020204" pitchFamily="34" charset="0"/>
                <a:cs typeface="Arial" panose="020B0604020202020204" pitchFamily="34" charset="0"/>
              </a:rPr>
              <a:t> is the initial muon energy. </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Solving this equation for E</a:t>
            </a:r>
            <a:r>
              <a:rPr kumimoji="1" lang="en-US" altLang="ja-JP" b="1" baseline="-25000" dirty="0">
                <a:latin typeface="Arial" panose="020B0604020202020204" pitchFamily="34" charset="0"/>
                <a:cs typeface="Arial" panose="020B0604020202020204" pitchFamily="34" charset="0"/>
              </a:rPr>
              <a:t>0</a:t>
            </a:r>
            <a:r>
              <a:rPr kumimoji="1" lang="en-US" altLang="ja-JP" b="1" dirty="0">
                <a:latin typeface="Arial" panose="020B0604020202020204" pitchFamily="34" charset="0"/>
                <a:cs typeface="Arial" panose="020B0604020202020204" pitchFamily="34" charset="0"/>
              </a:rPr>
              <a:t>, an equation</a:t>
            </a: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can be obtained. This equation </a:t>
            </a:r>
            <a:r>
              <a:rPr lang="en-US" altLang="ja-JP" b="1" dirty="0">
                <a:latin typeface="Arial" panose="020B0604020202020204" pitchFamily="34" charset="0"/>
                <a:cs typeface="Arial" panose="020B0604020202020204" pitchFamily="34" charset="0"/>
              </a:rPr>
              <a:t>i</a:t>
            </a:r>
            <a:r>
              <a:rPr kumimoji="1" lang="en-US" altLang="ja-JP" b="1" dirty="0">
                <a:latin typeface="Arial" panose="020B0604020202020204" pitchFamily="34" charset="0"/>
                <a:cs typeface="Arial" panose="020B0604020202020204" pitchFamily="34" charset="0"/>
              </a:rPr>
              <a:t>s interpreted as</a:t>
            </a: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a:spcAft>
                <a:spcPts val="1200"/>
              </a:spcAft>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It is convenient to evaluate muons in underground laboratories.</a:t>
            </a:r>
          </a:p>
        </p:txBody>
      </p:sp>
      <p:sp>
        <p:nvSpPr>
          <p:cNvPr id="2" name="テキスト ボックス 1">
            <a:extLst>
              <a:ext uri="{FF2B5EF4-FFF2-40B4-BE49-F238E27FC236}">
                <a16:creationId xmlns:a16="http://schemas.microsoft.com/office/drawing/2014/main" id="{FC5150D3-99AB-6C45-2A0F-19FEA9753DF2}"/>
              </a:ext>
            </a:extLst>
          </p:cNvPr>
          <p:cNvSpPr txBox="1"/>
          <p:nvPr/>
        </p:nvSpPr>
        <p:spPr>
          <a:xfrm>
            <a:off x="268448" y="10535"/>
            <a:ext cx="8615493"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range and minimum initial energy</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6B43D174-0553-E28A-5A35-52565B2FB9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317" y="1301354"/>
            <a:ext cx="4612183" cy="786445"/>
          </a:xfrm>
          <a:prstGeom prst="rect">
            <a:avLst/>
          </a:prstGeom>
        </p:spPr>
      </p:pic>
      <p:pic>
        <p:nvPicPr>
          <p:cNvPr id="8" name="図 7">
            <a:extLst>
              <a:ext uri="{FF2B5EF4-FFF2-40B4-BE49-F238E27FC236}">
                <a16:creationId xmlns:a16="http://schemas.microsoft.com/office/drawing/2014/main" id="{CA325040-4530-1AA7-1DFE-A3EB9A364A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788" y="3116779"/>
            <a:ext cx="2973068" cy="417605"/>
          </a:xfrm>
          <a:prstGeom prst="rect">
            <a:avLst/>
          </a:prstGeom>
        </p:spPr>
      </p:pic>
      <p:pic>
        <p:nvPicPr>
          <p:cNvPr id="14" name="図 13">
            <a:extLst>
              <a:ext uri="{FF2B5EF4-FFF2-40B4-BE49-F238E27FC236}">
                <a16:creationId xmlns:a16="http://schemas.microsoft.com/office/drawing/2014/main" id="{EE450497-E6A1-9AB0-2EB1-D38FE636B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9778" y="1275911"/>
            <a:ext cx="2558796" cy="850392"/>
          </a:xfrm>
          <a:prstGeom prst="rect">
            <a:avLst/>
          </a:prstGeom>
        </p:spPr>
      </p:pic>
      <p:sp>
        <p:nvSpPr>
          <p:cNvPr id="15" name="テキスト ボックス 14">
            <a:extLst>
              <a:ext uri="{FF2B5EF4-FFF2-40B4-BE49-F238E27FC236}">
                <a16:creationId xmlns:a16="http://schemas.microsoft.com/office/drawing/2014/main" id="{FF6C478D-279C-3C55-08E8-C63222D9F4E0}"/>
              </a:ext>
            </a:extLst>
          </p:cNvPr>
          <p:cNvSpPr txBox="1"/>
          <p:nvPr/>
        </p:nvSpPr>
        <p:spPr>
          <a:xfrm>
            <a:off x="597877" y="4148906"/>
            <a:ext cx="8431823" cy="1538883"/>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T</a:t>
            </a:r>
            <a:r>
              <a:rPr kumimoji="1" lang="en-US" altLang="ja-JP" b="1" dirty="0">
                <a:latin typeface="Arial" panose="020B0604020202020204" pitchFamily="34" charset="0"/>
                <a:cs typeface="Arial" panose="020B0604020202020204" pitchFamily="34" charset="0"/>
              </a:rPr>
              <a:t>o pass through material of R(g/cm</a:t>
            </a:r>
            <a:r>
              <a:rPr kumimoji="1" lang="en-US" altLang="ja-JP" b="1" baseline="30000" dirty="0">
                <a:latin typeface="Arial" panose="020B0604020202020204" pitchFamily="34" charset="0"/>
                <a:cs typeface="Arial" panose="020B0604020202020204" pitchFamily="34" charset="0"/>
              </a:rPr>
              <a:t>2</a:t>
            </a:r>
            <a:r>
              <a:rPr kumimoji="1" lang="en-US" altLang="ja-JP" b="1"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m</a:t>
            </a:r>
            <a:r>
              <a:rPr kumimoji="1" lang="en-US" altLang="ja-JP" b="1" dirty="0">
                <a:latin typeface="Arial" panose="020B0604020202020204" pitchFamily="34" charset="0"/>
                <a:cs typeface="Arial" panose="020B0604020202020204" pitchFamily="34" charset="0"/>
              </a:rPr>
              <a:t>uons need the initial energy E</a:t>
            </a:r>
            <a:r>
              <a:rPr kumimoji="1" lang="en-US" altLang="ja-JP" b="1" baseline="-25000" dirty="0">
                <a:latin typeface="Arial" panose="020B0604020202020204" pitchFamily="34" charset="0"/>
                <a:cs typeface="Arial" panose="020B0604020202020204" pitchFamily="34" charset="0"/>
              </a:rPr>
              <a:t>0</a:t>
            </a:r>
            <a:br>
              <a:rPr lang="en-US" altLang="ja-JP" b="1" baseline="-25000" dirty="0">
                <a:latin typeface="Arial" panose="020B0604020202020204" pitchFamily="34" charset="0"/>
                <a:cs typeface="Arial" panose="020B0604020202020204" pitchFamily="34" charset="0"/>
              </a:rPr>
            </a:br>
            <a:br>
              <a:rPr lang="en-US" altLang="ja-JP" b="1" baseline="-25000"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or</a:t>
            </a:r>
          </a:p>
          <a:p>
            <a:pPr marL="285750" indent="-285750">
              <a:spcAft>
                <a:spcPts val="1200"/>
              </a:spcAft>
              <a:buFont typeface="Wingdings" panose="05000000000000000000" pitchFamily="2" charset="2"/>
              <a:buChar char="Ø"/>
            </a:pPr>
            <a:r>
              <a:rPr kumimoji="1" lang="en-US" altLang="ja-JP" b="1" dirty="0">
                <a:latin typeface="Arial" panose="020B0604020202020204" pitchFamily="34" charset="0"/>
                <a:cs typeface="Arial" panose="020B0604020202020204" pitchFamily="34" charset="0"/>
              </a:rPr>
              <a:t>Only muons with energy larger than E</a:t>
            </a:r>
            <a:r>
              <a:rPr kumimoji="1" lang="en-US" altLang="ja-JP" b="1" baseline="-25000" dirty="0">
                <a:latin typeface="Arial" panose="020B0604020202020204" pitchFamily="34" charset="0"/>
                <a:cs typeface="Arial" panose="020B0604020202020204" pitchFamily="34" charset="0"/>
              </a:rPr>
              <a:t>0</a:t>
            </a:r>
            <a:r>
              <a:rPr kumimoji="1" lang="en-US" altLang="ja-JP" b="1" dirty="0">
                <a:latin typeface="Arial" panose="020B0604020202020204" pitchFamily="34" charset="0"/>
                <a:cs typeface="Arial" panose="020B0604020202020204" pitchFamily="34" charset="0"/>
              </a:rPr>
              <a:t> can pass through the material</a:t>
            </a: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of R(g/cm</a:t>
            </a:r>
            <a:r>
              <a:rPr kumimoji="1" lang="en-US" altLang="ja-JP" b="1" baseline="30000" dirty="0">
                <a:latin typeface="Arial" panose="020B0604020202020204" pitchFamily="34" charset="0"/>
                <a:cs typeface="Arial" panose="020B0604020202020204" pitchFamily="34" charset="0"/>
              </a:rPr>
              <a:t>2</a:t>
            </a:r>
            <a:r>
              <a:rPr kumimoji="1" lang="en-US" altLang="ja-JP" b="1" dirty="0">
                <a:latin typeface="Arial" panose="020B0604020202020204" pitchFamily="34" charset="0"/>
                <a:cs typeface="Arial" panose="020B0604020202020204" pitchFamily="34" charset="0"/>
              </a:rPr>
              <a:t>)</a:t>
            </a:r>
          </a:p>
        </p:txBody>
      </p:sp>
      <p:sp>
        <p:nvSpPr>
          <p:cNvPr id="6" name="スライド番号プレースホルダー 1">
            <a:extLst>
              <a:ext uri="{FF2B5EF4-FFF2-40B4-BE49-F238E27FC236}">
                <a16:creationId xmlns:a16="http://schemas.microsoft.com/office/drawing/2014/main" id="{21AB46DA-7584-5795-98A4-33D637E3F41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55511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62266-9B98-A159-6051-458113439B4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47321C-F78D-64FF-4110-CF926DA9ACE1}"/>
              </a:ext>
            </a:extLst>
          </p:cNvPr>
          <p:cNvSpPr txBox="1"/>
          <p:nvPr/>
        </p:nvSpPr>
        <p:spPr>
          <a:xfrm>
            <a:off x="0" y="10535"/>
            <a:ext cx="9144000" cy="954107"/>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Minimum muon energy to reach underground experimental site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9E1F12FA-5779-27E0-85F4-0F8CF1601DDC}"/>
              </a:ext>
            </a:extLst>
          </p:cNvPr>
          <p:cNvSpPr txBox="1"/>
          <p:nvPr/>
        </p:nvSpPr>
        <p:spPr>
          <a:xfrm>
            <a:off x="449639" y="2102156"/>
            <a:ext cx="8380601" cy="4555093"/>
          </a:xfrm>
          <a:prstGeom prst="rect">
            <a:avLst/>
          </a:prstGeom>
          <a:noFill/>
        </p:spPr>
        <p:txBody>
          <a:bodyPr wrap="square" rtlCol="0">
            <a:spAutoFit/>
          </a:bodyPr>
          <a:lstStyle/>
          <a:p>
            <a:pPr>
              <a:spcAft>
                <a:spcPts val="1200"/>
              </a:spcAft>
            </a:pPr>
            <a:r>
              <a:rPr kumimoji="1" lang="en-US" altLang="ja-JP" sz="2000" b="1" dirty="0">
                <a:solidFill>
                  <a:srgbClr val="FF0000"/>
                </a:solidFill>
              </a:rPr>
              <a:t>Exercise 2: Calculate minimum muon energy to</a:t>
            </a:r>
            <a:br>
              <a:rPr kumimoji="1" lang="en-US" altLang="ja-JP" sz="2000" b="1" dirty="0">
                <a:solidFill>
                  <a:srgbClr val="FF0000"/>
                </a:solidFill>
              </a:rPr>
            </a:br>
            <a:r>
              <a:rPr kumimoji="1" lang="en-US" altLang="ja-JP" sz="2000" b="1" dirty="0">
                <a:solidFill>
                  <a:srgbClr val="FF0000"/>
                </a:solidFill>
              </a:rPr>
              <a:t>                    reach the Super-</a:t>
            </a:r>
            <a:r>
              <a:rPr kumimoji="1" lang="en-US" altLang="ja-JP" sz="2000" b="1" dirty="0" err="1">
                <a:solidFill>
                  <a:srgbClr val="FF0000"/>
                </a:solidFill>
              </a:rPr>
              <a:t>Kamiokande</a:t>
            </a:r>
            <a:r>
              <a:rPr lang="en-US" altLang="ja-JP" sz="2000" b="1" dirty="0">
                <a:solidFill>
                  <a:srgbClr val="FF0000"/>
                </a:solidFill>
              </a:rPr>
              <a:t> (SK).</a:t>
            </a:r>
            <a:br>
              <a:rPr kumimoji="1" lang="en-US" altLang="ja-JP" sz="2000" b="1" dirty="0">
                <a:solidFill>
                  <a:srgbClr val="FF0000"/>
                </a:solidFill>
              </a:rPr>
            </a:br>
            <a:r>
              <a:rPr kumimoji="1" lang="en-US" altLang="ja-JP" sz="2000" b="1" dirty="0"/>
              <a:t>The rock overburden of the SK site is</a:t>
            </a:r>
            <a:br>
              <a:rPr lang="en-US" altLang="ja-JP" sz="2000" b="1" dirty="0"/>
            </a:br>
            <a:r>
              <a:rPr lang="en-US" altLang="ja-JP" sz="2000" b="1" dirty="0"/>
              <a:t>        </a:t>
            </a:r>
            <a:r>
              <a:rPr kumimoji="1" lang="en-US" altLang="ja-JP" sz="2000" b="1" dirty="0"/>
              <a:t>R ~ 2400 </a:t>
            </a:r>
            <a:r>
              <a:rPr kumimoji="1" lang="en-US" altLang="ja-JP" sz="2000" b="1" dirty="0" err="1"/>
              <a:t>m.w.e</a:t>
            </a:r>
            <a:r>
              <a:rPr lang="en-US" altLang="ja-JP" sz="2000" b="1" dirty="0"/>
              <a:t> </a:t>
            </a:r>
            <a:r>
              <a:rPr kumimoji="1" lang="en-US" altLang="ja-JP" sz="2000" b="1" dirty="0"/>
              <a:t> = 2.4x10</a:t>
            </a:r>
            <a:r>
              <a:rPr lang="en-US" altLang="ja-JP" sz="2000" b="1" baseline="30000" dirty="0"/>
              <a:t>5</a:t>
            </a:r>
            <a:r>
              <a:rPr kumimoji="1" lang="en-US" altLang="ja-JP" sz="2000" b="1" dirty="0"/>
              <a:t> (g/cm</a:t>
            </a:r>
            <a:r>
              <a:rPr kumimoji="1" lang="en-US" altLang="ja-JP" sz="2000" b="1" baseline="30000" dirty="0"/>
              <a:t>2</a:t>
            </a:r>
            <a:r>
              <a:rPr kumimoji="1" lang="en-US" altLang="ja-JP" sz="2000" b="1" dirty="0"/>
              <a:t>) .</a:t>
            </a:r>
            <a:br>
              <a:rPr lang="en-US" altLang="ja-JP" sz="2000" b="1" dirty="0"/>
            </a:br>
            <a:br>
              <a:rPr lang="en-US" altLang="ja-JP" sz="2000" b="1" dirty="0"/>
            </a:br>
            <a:r>
              <a:rPr lang="en-US" altLang="ja-JP" sz="2000" b="1" dirty="0"/>
              <a:t>Use following equation</a:t>
            </a:r>
            <a:endParaRPr kumimoji="1" lang="en-US" altLang="ja-JP" sz="2000" b="1" dirty="0"/>
          </a:p>
          <a:p>
            <a:pPr>
              <a:spcAft>
                <a:spcPts val="1200"/>
              </a:spcAft>
            </a:pPr>
            <a:endParaRPr kumimoji="1" lang="en-US" altLang="ja-JP" sz="2000" b="1" dirty="0"/>
          </a:p>
          <a:p>
            <a:pPr>
              <a:spcAft>
                <a:spcPts val="1200"/>
              </a:spcAft>
            </a:pPr>
            <a:endParaRPr kumimoji="1" lang="en-US" altLang="ja-JP" sz="2000" b="1" dirty="0"/>
          </a:p>
          <a:p>
            <a:pPr>
              <a:spcAft>
                <a:spcPts val="1200"/>
              </a:spcAft>
            </a:pPr>
            <a:r>
              <a:rPr kumimoji="1" lang="en-US" altLang="ja-JP" sz="2000" b="1" dirty="0"/>
              <a:t>Corresponding initial energy is </a:t>
            </a:r>
          </a:p>
          <a:p>
            <a:pPr>
              <a:spcAft>
                <a:spcPts val="1200"/>
              </a:spcAft>
            </a:pPr>
            <a:r>
              <a:rPr lang="en-US" altLang="ja-JP" sz="2000" b="1" dirty="0"/>
              <a:t>        E</a:t>
            </a:r>
            <a:r>
              <a:rPr lang="en-US" altLang="ja-JP" sz="2000" b="1" baseline="-25000" dirty="0"/>
              <a:t>0</a:t>
            </a:r>
            <a:r>
              <a:rPr lang="en-US" altLang="ja-JP" sz="2000" b="1" dirty="0"/>
              <a:t> = (2/(3.9x10</a:t>
            </a:r>
            <a:r>
              <a:rPr lang="en-US" altLang="ja-JP" sz="2000" b="1" baseline="30000" dirty="0"/>
              <a:t>-6</a:t>
            </a:r>
            <a:r>
              <a:rPr lang="en-US" altLang="ja-JP" sz="2000" b="1" dirty="0"/>
              <a:t>)) MeV x ((exp((3.9x10</a:t>
            </a:r>
            <a:r>
              <a:rPr lang="en-US" altLang="ja-JP" sz="2000" b="1" baseline="30000" dirty="0"/>
              <a:t>-6</a:t>
            </a:r>
            <a:r>
              <a:rPr lang="en-US" altLang="ja-JP" sz="2000" b="1" dirty="0"/>
              <a:t>) x (2.4x10</a:t>
            </a:r>
            <a:r>
              <a:rPr lang="en-US" altLang="ja-JP" sz="2000" b="1" baseline="30000" dirty="0"/>
              <a:t>5</a:t>
            </a:r>
            <a:r>
              <a:rPr lang="en-US" altLang="ja-JP" sz="2000" b="1" dirty="0"/>
              <a:t>))-1) ~ 800 GeV.</a:t>
            </a:r>
          </a:p>
          <a:p>
            <a:pPr>
              <a:spcAft>
                <a:spcPts val="1200"/>
              </a:spcAft>
            </a:pPr>
            <a:r>
              <a:rPr kumimoji="1" lang="en-US" altLang="ja-JP" sz="2000" b="1" dirty="0"/>
              <a:t>Cosmic ray muons with energies larger than </a:t>
            </a:r>
            <a:r>
              <a:rPr kumimoji="1" lang="en-US" altLang="ja-JP" sz="2000" b="1" dirty="0">
                <a:solidFill>
                  <a:srgbClr val="FF0000"/>
                </a:solidFill>
              </a:rPr>
              <a:t>~800 GeV </a:t>
            </a:r>
            <a:r>
              <a:rPr kumimoji="1" lang="en-US" altLang="ja-JP" sz="2000" b="1" dirty="0"/>
              <a:t>at the ground level</a:t>
            </a:r>
            <a:r>
              <a:rPr lang="en-US" altLang="ja-JP" sz="2000" b="1" dirty="0"/>
              <a:t> </a:t>
            </a:r>
            <a:r>
              <a:rPr kumimoji="1" lang="en-US" altLang="ja-JP" sz="2000" b="1" dirty="0"/>
              <a:t>can reach the detector site.</a:t>
            </a:r>
          </a:p>
        </p:txBody>
      </p:sp>
      <p:sp>
        <p:nvSpPr>
          <p:cNvPr id="11" name="四角形: 角を丸くする 10">
            <a:extLst>
              <a:ext uri="{FF2B5EF4-FFF2-40B4-BE49-F238E27FC236}">
                <a16:creationId xmlns:a16="http://schemas.microsoft.com/office/drawing/2014/main" id="{81E6D1BC-88E1-89F1-D82F-93B4A44346EE}"/>
              </a:ext>
            </a:extLst>
          </p:cNvPr>
          <p:cNvSpPr/>
          <p:nvPr/>
        </p:nvSpPr>
        <p:spPr>
          <a:xfrm>
            <a:off x="167103" y="1934305"/>
            <a:ext cx="8880181" cy="4826979"/>
          </a:xfrm>
          <a:prstGeom prst="roundRect">
            <a:avLst/>
          </a:prstGeom>
          <a:noFill/>
          <a:ln w="12700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F9AE89A-6390-D8F9-7F88-F8E59CDEC8B8}"/>
              </a:ext>
            </a:extLst>
          </p:cNvPr>
          <p:cNvSpPr txBox="1"/>
          <p:nvPr/>
        </p:nvSpPr>
        <p:spPr>
          <a:xfrm>
            <a:off x="2682563" y="3372145"/>
            <a:ext cx="3049775" cy="338554"/>
          </a:xfrm>
          <a:prstGeom prst="rect">
            <a:avLst/>
          </a:prstGeom>
          <a:noFill/>
        </p:spPr>
        <p:txBody>
          <a:bodyPr wrap="square" rtlCol="0">
            <a:spAutoFit/>
          </a:bodyPr>
          <a:lstStyle/>
          <a:p>
            <a:pPr>
              <a:spcAft>
                <a:spcPts val="1200"/>
              </a:spcAft>
            </a:pPr>
            <a:r>
              <a:rPr kumimoji="1" lang="en-US" altLang="ja-JP" sz="1600" b="1" dirty="0"/>
              <a:t>(</a:t>
            </a:r>
            <a:r>
              <a:rPr kumimoji="1" lang="en-US" altLang="ja-JP" sz="1600" b="1" dirty="0" err="1"/>
              <a:t>m.w.e</a:t>
            </a:r>
            <a:r>
              <a:rPr lang="en-US" altLang="ja-JP" sz="1600" b="1" dirty="0"/>
              <a:t> :</a:t>
            </a:r>
            <a:r>
              <a:rPr kumimoji="1" lang="en-US" altLang="ja-JP" sz="1600" b="1" dirty="0"/>
              <a:t> meter water equivalent)</a:t>
            </a:r>
          </a:p>
        </p:txBody>
      </p:sp>
      <p:sp>
        <p:nvSpPr>
          <p:cNvPr id="6" name="テキスト ボックス 6">
            <a:extLst>
              <a:ext uri="{FF2B5EF4-FFF2-40B4-BE49-F238E27FC236}">
                <a16:creationId xmlns:a16="http://schemas.microsoft.com/office/drawing/2014/main" id="{8EBB6D87-3C01-6CB3-C4A1-EA89C0B676F3}"/>
              </a:ext>
            </a:extLst>
          </p:cNvPr>
          <p:cNvSpPr txBox="1">
            <a:spLocks noChangeArrowheads="1"/>
          </p:cNvSpPr>
          <p:nvPr/>
        </p:nvSpPr>
        <p:spPr bwMode="auto">
          <a:xfrm>
            <a:off x="14211" y="938179"/>
            <a:ext cx="91122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Cosmic-ray muons are serious background for neutrino experiments.</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Most of neutrino detectors are constructed in underground laboratory because the cosmic ray muon flux drastically reduced by the rock overburden.</a:t>
            </a:r>
          </a:p>
        </p:txBody>
      </p:sp>
      <p:pic>
        <p:nvPicPr>
          <p:cNvPr id="13" name="図 12">
            <a:extLst>
              <a:ext uri="{FF2B5EF4-FFF2-40B4-BE49-F238E27FC236}">
                <a16:creationId xmlns:a16="http://schemas.microsoft.com/office/drawing/2014/main" id="{0E79F8EE-C250-C832-0339-35C02561E9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9382" y="2110151"/>
            <a:ext cx="2965971" cy="1996119"/>
          </a:xfrm>
          <a:prstGeom prst="rect">
            <a:avLst/>
          </a:prstGeom>
        </p:spPr>
      </p:pic>
      <p:grpSp>
        <p:nvGrpSpPr>
          <p:cNvPr id="5" name="グループ化 4">
            <a:extLst>
              <a:ext uri="{FF2B5EF4-FFF2-40B4-BE49-F238E27FC236}">
                <a16:creationId xmlns:a16="http://schemas.microsoft.com/office/drawing/2014/main" id="{B6F14A84-206B-16A0-9A90-FA380AFECC52}"/>
              </a:ext>
            </a:extLst>
          </p:cNvPr>
          <p:cNvGrpSpPr/>
          <p:nvPr/>
        </p:nvGrpSpPr>
        <p:grpSpPr>
          <a:xfrm>
            <a:off x="745031" y="4036187"/>
            <a:ext cx="5119238" cy="850393"/>
            <a:chOff x="745031" y="3877562"/>
            <a:chExt cx="5119238" cy="850393"/>
          </a:xfrm>
        </p:grpSpPr>
        <p:pic>
          <p:nvPicPr>
            <p:cNvPr id="8" name="図 7">
              <a:extLst>
                <a:ext uri="{FF2B5EF4-FFF2-40B4-BE49-F238E27FC236}">
                  <a16:creationId xmlns:a16="http://schemas.microsoft.com/office/drawing/2014/main" id="{DE57DA08-735E-5B5F-4B38-3CDBF158E1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031" y="4180915"/>
              <a:ext cx="2506877" cy="352123"/>
            </a:xfrm>
            <a:prstGeom prst="rect">
              <a:avLst/>
            </a:prstGeom>
          </p:spPr>
        </p:pic>
        <p:pic>
          <p:nvPicPr>
            <p:cNvPr id="14" name="図 13">
              <a:extLst>
                <a:ext uri="{FF2B5EF4-FFF2-40B4-BE49-F238E27FC236}">
                  <a16:creationId xmlns:a16="http://schemas.microsoft.com/office/drawing/2014/main" id="{C8636469-A07F-C3DF-EA70-0CB24B3A22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3915" y="3877562"/>
              <a:ext cx="2558796" cy="850392"/>
            </a:xfrm>
            <a:prstGeom prst="rect">
              <a:avLst/>
            </a:prstGeom>
          </p:spPr>
        </p:pic>
        <p:sp>
          <p:nvSpPr>
            <p:cNvPr id="4" name="正方形/長方形 3">
              <a:extLst>
                <a:ext uri="{FF2B5EF4-FFF2-40B4-BE49-F238E27FC236}">
                  <a16:creationId xmlns:a16="http://schemas.microsoft.com/office/drawing/2014/main" id="{2FFFDDEF-A036-0671-C897-522862086164}"/>
                </a:ext>
              </a:extLst>
            </p:cNvPr>
            <p:cNvSpPr/>
            <p:nvPr/>
          </p:nvSpPr>
          <p:spPr>
            <a:xfrm>
              <a:off x="745031" y="3881533"/>
              <a:ext cx="5119238" cy="846422"/>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1">
            <a:extLst>
              <a:ext uri="{FF2B5EF4-FFF2-40B4-BE49-F238E27FC236}">
                <a16:creationId xmlns:a16="http://schemas.microsoft.com/office/drawing/2014/main" id="{7D335F87-AF3B-9CB8-868E-BCA1FCCCB46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100148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98171-E80F-0597-F2A3-2201FCBCA22D}"/>
            </a:ext>
          </a:extLst>
        </p:cNvPr>
        <p:cNvGrpSpPr/>
        <p:nvPr/>
      </p:nvGrpSpPr>
      <p:grpSpPr>
        <a:xfrm>
          <a:off x="0" y="0"/>
          <a:ext cx="0" cy="0"/>
          <a:chOff x="0" y="0"/>
          <a:chExt cx="0" cy="0"/>
        </a:xfrm>
      </p:grpSpPr>
      <p:sp>
        <p:nvSpPr>
          <p:cNvPr id="5" name="object 2">
            <a:extLst>
              <a:ext uri="{FF2B5EF4-FFF2-40B4-BE49-F238E27FC236}">
                <a16:creationId xmlns:a16="http://schemas.microsoft.com/office/drawing/2014/main" id="{F23C38A9-3D41-01A0-DA78-7269C50869B0}"/>
              </a:ext>
            </a:extLst>
          </p:cNvPr>
          <p:cNvSpPr txBox="1">
            <a:spLocks noGrp="1"/>
          </p:cNvSpPr>
          <p:nvPr>
            <p:ph type="title"/>
          </p:nvPr>
        </p:nvSpPr>
        <p:spPr>
          <a:xfrm>
            <a:off x="0" y="14288"/>
            <a:ext cx="9144000" cy="430887"/>
          </a:xfrm>
        </p:spPr>
        <p:txBody>
          <a:bodyPr rtlCol="0"/>
          <a:lstStyle/>
          <a:p>
            <a:pPr marL="12700" eaLnBrk="1" fontAlgn="auto" hangingPunct="1">
              <a:spcBef>
                <a:spcPts val="0"/>
              </a:spcBef>
              <a:spcAft>
                <a:spcPts val="0"/>
              </a:spcAft>
              <a:defRPr/>
            </a:pPr>
            <a:r>
              <a:rPr lang="en-US" sz="2800" b="1" u="sng" spc="-5" dirty="0">
                <a:solidFill>
                  <a:srgbClr val="0A0AD4"/>
                </a:solidFill>
              </a:rPr>
              <a:t>Cosmic-ray muon flux in Underground Laboratories</a:t>
            </a:r>
            <a:endParaRPr sz="2800" b="1" u="sng" spc="-5" dirty="0">
              <a:solidFill>
                <a:srgbClr val="0A0AD4"/>
              </a:solidFill>
            </a:endParaRPr>
          </a:p>
        </p:txBody>
      </p:sp>
      <p:sp>
        <p:nvSpPr>
          <p:cNvPr id="43011" name="テキスト ボックス 6">
            <a:extLst>
              <a:ext uri="{FF2B5EF4-FFF2-40B4-BE49-F238E27FC236}">
                <a16:creationId xmlns:a16="http://schemas.microsoft.com/office/drawing/2014/main" id="{456BBC63-A97D-CB55-1CA7-943ECD8DEC69}"/>
              </a:ext>
            </a:extLst>
          </p:cNvPr>
          <p:cNvSpPr txBox="1">
            <a:spLocks noChangeArrowheads="1"/>
          </p:cNvSpPr>
          <p:nvPr/>
        </p:nvSpPr>
        <p:spPr bwMode="auto">
          <a:xfrm>
            <a:off x="31795" y="549314"/>
            <a:ext cx="9112205"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As given in the previous exercise, </a:t>
            </a:r>
            <a:r>
              <a:rPr lang="en-US" altLang="ja-JP" b="1" dirty="0">
                <a:solidFill>
                  <a:prstClr val="black"/>
                </a:solidFill>
                <a:latin typeface="Arial" panose="020B0604020202020204" pitchFamily="34" charset="0"/>
                <a:cs typeface="Arial" panose="020B0604020202020204" pitchFamily="34" charset="0"/>
              </a:rPr>
              <a:t>c</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osmic ray muon of energy larger than</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~800 GeV </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the ground level can reach to the Super-</a:t>
            </a:r>
            <a:r>
              <a:rPr kumimoji="1" lang="en-US" altLang="ja-JP"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Kamiokande</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site.</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lang="en-US" altLang="ja-JP"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endPar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The cosmic ray muon flux is</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reduced</a:t>
            </a:r>
            <a:r>
              <a:rPr lang="en-US" altLang="ja-JP" b="1" dirty="0">
                <a:solidFill>
                  <a:prstClr val="black"/>
                </a:solidFill>
                <a:latin typeface="Arial" panose="020B0604020202020204" pitchFamily="34" charset="0"/>
                <a:cs typeface="Arial" panose="020B0604020202020204" pitchFamily="34" charset="0"/>
              </a:rPr>
              <a:t> </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by factor </a:t>
            </a:r>
            <a:r>
              <a:rPr kumimoji="1" lang="en-US" altLang="ja-JP"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~300000</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and</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cosmic ray muon rate in Super-</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Kamiokande</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detector is</a:t>
            </a:r>
            <a:r>
              <a:rPr kumimoji="1" lang="en-US" altLang="ja-JP"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Arial" panose="020B0604020202020204" pitchFamily="34" charset="0"/>
              </a:rPr>
              <a:t>~ 2Hz</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Depth in </a:t>
            </a:r>
            <a:r>
              <a:rPr kumimoji="1" lang="en-US" altLang="ja-JP"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m.w.e</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and muon flux in</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underground laboratories are</a:t>
            </a:r>
            <a:b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shown</a:t>
            </a:r>
            <a:r>
              <a:rPr lang="en-US" altLang="ja-JP" b="1" dirty="0">
                <a:solidFill>
                  <a:prstClr val="black"/>
                </a:solidFill>
                <a:latin typeface="Arial" panose="020B0604020202020204" pitchFamily="34" charset="0"/>
                <a:cs typeface="Arial" panose="020B0604020202020204" pitchFamily="34" charset="0"/>
              </a:rPr>
              <a:t> </a:t>
            </a:r>
            <a:r>
              <a:rPr kumimoji="1" lang="en-US" altLang="ja-JP"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in the plot.</a:t>
            </a:r>
          </a:p>
        </p:txBody>
      </p:sp>
      <p:grpSp>
        <p:nvGrpSpPr>
          <p:cNvPr id="2" name="グループ化 1">
            <a:extLst>
              <a:ext uri="{FF2B5EF4-FFF2-40B4-BE49-F238E27FC236}">
                <a16:creationId xmlns:a16="http://schemas.microsoft.com/office/drawing/2014/main" id="{EE8311F0-B5C1-4F7D-50EA-C15103141F62}"/>
              </a:ext>
            </a:extLst>
          </p:cNvPr>
          <p:cNvGrpSpPr/>
          <p:nvPr/>
        </p:nvGrpSpPr>
        <p:grpSpPr>
          <a:xfrm>
            <a:off x="4313017" y="1461576"/>
            <a:ext cx="4728347" cy="5026635"/>
            <a:chOff x="4313017" y="1694840"/>
            <a:chExt cx="4728347" cy="5026635"/>
          </a:xfrm>
        </p:grpSpPr>
        <p:pic>
          <p:nvPicPr>
            <p:cNvPr id="43012" name="図 5">
              <a:extLst>
                <a:ext uri="{FF2B5EF4-FFF2-40B4-BE49-F238E27FC236}">
                  <a16:creationId xmlns:a16="http://schemas.microsoft.com/office/drawing/2014/main" id="{D4F9D051-FB2C-8A71-4B9D-0E6FE85D80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017" y="1694840"/>
              <a:ext cx="4719472" cy="502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25C0D378-14C9-F39A-5038-693390B2AB9D}"/>
                </a:ext>
              </a:extLst>
            </p:cNvPr>
            <p:cNvSpPr txBox="1"/>
            <p:nvPr/>
          </p:nvSpPr>
          <p:spPr>
            <a:xfrm>
              <a:off x="5137096" y="1727896"/>
              <a:ext cx="3904268" cy="369332"/>
            </a:xfrm>
            <a:prstGeom prst="rect">
              <a:avLst/>
            </a:prstGeom>
            <a:noFill/>
          </p:spPr>
          <p:txBody>
            <a:bodyPr wrap="square" rtlCol="0">
              <a:spAutoFit/>
            </a:bodyPr>
            <a:lstStyle/>
            <a:p>
              <a:r>
                <a:rPr kumimoji="1" lang="en-US" altLang="ja-JP" b="1" dirty="0">
                  <a:latin typeface="Arial Narrow" panose="020B0606020202030204" pitchFamily="34" charset="0"/>
                </a:rPr>
                <a:t>muon flux in underground laboratories</a:t>
              </a:r>
              <a:endParaRPr kumimoji="1" lang="ja-JP" altLang="en-US" b="1" dirty="0">
                <a:latin typeface="Arial Narrow" panose="020B0606020202030204" pitchFamily="34" charset="0"/>
              </a:endParaRPr>
            </a:p>
          </p:txBody>
        </p:sp>
        <p:sp>
          <p:nvSpPr>
            <p:cNvPr id="9" name="テキスト ボックス 8">
              <a:extLst>
                <a:ext uri="{FF2B5EF4-FFF2-40B4-BE49-F238E27FC236}">
                  <a16:creationId xmlns:a16="http://schemas.microsoft.com/office/drawing/2014/main" id="{C3390DDC-96E8-6F4A-0A4C-E2A87446FA5A}"/>
                </a:ext>
              </a:extLst>
            </p:cNvPr>
            <p:cNvSpPr txBox="1"/>
            <p:nvPr/>
          </p:nvSpPr>
          <p:spPr>
            <a:xfrm>
              <a:off x="5366529" y="5699923"/>
              <a:ext cx="2474325" cy="338554"/>
            </a:xfrm>
            <a:prstGeom prst="rect">
              <a:avLst/>
            </a:prstGeom>
            <a:noFill/>
          </p:spPr>
          <p:txBody>
            <a:bodyPr wrap="square" rtlCol="0">
              <a:spAutoFit/>
            </a:bodyPr>
            <a:lstStyle/>
            <a:p>
              <a:r>
                <a:rPr kumimoji="1" lang="en-US" altLang="ja-JP" sz="1600" b="1" dirty="0">
                  <a:solidFill>
                    <a:srgbClr val="FF0000"/>
                  </a:solidFill>
                  <a:latin typeface="Arial Narrow" panose="020B0606020202030204" pitchFamily="34" charset="0"/>
                </a:rPr>
                <a:t>5 x 10</a:t>
              </a:r>
              <a:r>
                <a:rPr kumimoji="1" lang="en-US" altLang="ja-JP" sz="1600" b="1" baseline="30000" dirty="0">
                  <a:solidFill>
                    <a:srgbClr val="FF0000"/>
                  </a:solidFill>
                  <a:latin typeface="Arial Narrow" panose="020B0606020202030204" pitchFamily="34" charset="0"/>
                </a:rPr>
                <a:t>9</a:t>
              </a:r>
              <a:r>
                <a:rPr kumimoji="1" lang="en-US" altLang="ja-JP" sz="1600" b="1" dirty="0">
                  <a:solidFill>
                    <a:srgbClr val="FF0000"/>
                  </a:solidFill>
                  <a:latin typeface="Arial Narrow" panose="020B0606020202030204" pitchFamily="34" charset="0"/>
                </a:rPr>
                <a:t> </a:t>
              </a:r>
              <a:r>
                <a:rPr kumimoji="1" lang="en-US" altLang="ja-JP" sz="1600" b="1" dirty="0">
                  <a:latin typeface="Arial Narrow" panose="020B0606020202030204" pitchFamily="34" charset="0"/>
                </a:rPr>
                <a:t>m</a:t>
              </a:r>
              <a:r>
                <a:rPr kumimoji="1" lang="en-US" altLang="ja-JP" sz="1600" b="1" baseline="30000" dirty="0">
                  <a:latin typeface="Arial Narrow" panose="020B0606020202030204" pitchFamily="34" charset="0"/>
                </a:rPr>
                <a:t>-2</a:t>
              </a:r>
              <a:r>
                <a:rPr kumimoji="1" lang="en-US" altLang="ja-JP" sz="1600" b="1" dirty="0">
                  <a:latin typeface="Arial Narrow" panose="020B0606020202030204" pitchFamily="34" charset="0"/>
                </a:rPr>
                <a:t>yr</a:t>
              </a:r>
              <a:r>
                <a:rPr kumimoji="1" lang="en-US" altLang="ja-JP" sz="1600" b="1" baseline="30000" dirty="0">
                  <a:latin typeface="Arial Narrow" panose="020B0606020202030204" pitchFamily="34" charset="0"/>
                </a:rPr>
                <a:t>-1</a:t>
              </a:r>
              <a:r>
                <a:rPr kumimoji="1" lang="en-US" altLang="ja-JP" sz="1600" b="1" dirty="0">
                  <a:latin typeface="Arial Narrow" panose="020B0606020202030204" pitchFamily="34" charset="0"/>
                </a:rPr>
                <a:t> at the surface</a:t>
              </a:r>
              <a:endParaRPr kumimoji="1" lang="ja-JP" altLang="en-US" sz="1600" b="1" dirty="0">
                <a:latin typeface="Arial Narrow" panose="020B0606020202030204" pitchFamily="34" charset="0"/>
              </a:endParaRPr>
            </a:p>
          </p:txBody>
        </p:sp>
      </p:grpSp>
      <p:sp>
        <p:nvSpPr>
          <p:cNvPr id="3" name="スライド番号プレースホルダー 1">
            <a:extLst>
              <a:ext uri="{FF2B5EF4-FFF2-40B4-BE49-F238E27FC236}">
                <a16:creationId xmlns:a16="http://schemas.microsoft.com/office/drawing/2014/main" id="{2A2D144C-95C2-7E63-50A8-68A64F0AD73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D77CBC67-1BA9-8345-B433-74836F128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38" y="1250303"/>
            <a:ext cx="2055243" cy="3388750"/>
          </a:xfrm>
          <a:prstGeom prst="rect">
            <a:avLst/>
          </a:prstGeom>
        </p:spPr>
      </p:pic>
      <p:cxnSp>
        <p:nvCxnSpPr>
          <p:cNvPr id="10" name="直線コネクタ 9">
            <a:extLst>
              <a:ext uri="{FF2B5EF4-FFF2-40B4-BE49-F238E27FC236}">
                <a16:creationId xmlns:a16="http://schemas.microsoft.com/office/drawing/2014/main" id="{027E35F4-22B1-D840-A870-AFD326F1C503}"/>
              </a:ext>
            </a:extLst>
          </p:cNvPr>
          <p:cNvCxnSpPr>
            <a:cxnSpLocks/>
          </p:cNvCxnSpPr>
          <p:nvPr/>
        </p:nvCxnSpPr>
        <p:spPr>
          <a:xfrm flipH="1">
            <a:off x="2360650" y="2230013"/>
            <a:ext cx="0" cy="2088000"/>
          </a:xfrm>
          <a:prstGeom prst="line">
            <a:avLst/>
          </a:prstGeom>
          <a:ln w="28575">
            <a:solidFill>
              <a:srgbClr val="FF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C8229EE-C1D5-8224-C533-96664DCDE617}"/>
              </a:ext>
            </a:extLst>
          </p:cNvPr>
          <p:cNvSpPr txBox="1"/>
          <p:nvPr/>
        </p:nvSpPr>
        <p:spPr>
          <a:xfrm>
            <a:off x="1922110" y="1788153"/>
            <a:ext cx="970384" cy="369332"/>
          </a:xfrm>
          <a:prstGeom prst="rect">
            <a:avLst/>
          </a:prstGeom>
          <a:noFill/>
        </p:spPr>
        <p:txBody>
          <a:bodyPr wrap="square" rtlCol="0">
            <a:spAutoFit/>
          </a:bodyPr>
          <a:lstStyle/>
          <a:p>
            <a:r>
              <a:rPr kumimoji="1" lang="en-US" altLang="ja-JP" b="1" dirty="0">
                <a:solidFill>
                  <a:srgbClr val="FF0000"/>
                </a:solidFill>
                <a:latin typeface="Arial Narrow" panose="020B0606020202030204" pitchFamily="34" charset="0"/>
              </a:rPr>
              <a:t>800 GeV</a:t>
            </a:r>
            <a:endParaRPr kumimoji="1" lang="ja-JP" altLang="en-US" b="1" dirty="0">
              <a:solidFill>
                <a:srgbClr val="FF0000"/>
              </a:solidFill>
              <a:latin typeface="Arial Narrow" panose="020B0606020202030204" pitchFamily="34" charset="0"/>
            </a:endParaRPr>
          </a:p>
        </p:txBody>
      </p:sp>
      <p:sp>
        <p:nvSpPr>
          <p:cNvPr id="13" name="矢印: 右 12">
            <a:extLst>
              <a:ext uri="{FF2B5EF4-FFF2-40B4-BE49-F238E27FC236}">
                <a16:creationId xmlns:a16="http://schemas.microsoft.com/office/drawing/2014/main" id="{3AAFFAC5-8B79-487F-1C94-32570FC6C6FE}"/>
              </a:ext>
            </a:extLst>
          </p:cNvPr>
          <p:cNvSpPr/>
          <p:nvPr/>
        </p:nvSpPr>
        <p:spPr>
          <a:xfrm>
            <a:off x="2379301" y="2976466"/>
            <a:ext cx="223935" cy="363894"/>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C14D5FE-7315-93B2-A789-D14D6E00FD97}"/>
              </a:ext>
            </a:extLst>
          </p:cNvPr>
          <p:cNvSpPr txBox="1"/>
          <p:nvPr/>
        </p:nvSpPr>
        <p:spPr>
          <a:xfrm>
            <a:off x="2615685" y="2798974"/>
            <a:ext cx="1165489" cy="584775"/>
          </a:xfrm>
          <a:prstGeom prst="rect">
            <a:avLst/>
          </a:prstGeom>
          <a:noFill/>
        </p:spPr>
        <p:txBody>
          <a:bodyPr wrap="square" rtlCol="0">
            <a:spAutoFit/>
          </a:bodyPr>
          <a:lstStyle/>
          <a:p>
            <a:r>
              <a:rPr lang="en-US" altLang="ja-JP" sz="1600" b="1" dirty="0">
                <a:solidFill>
                  <a:srgbClr val="FF0000"/>
                </a:solidFill>
                <a:latin typeface="Arial Narrow" panose="020B0606020202030204" pitchFamily="34" charset="0"/>
              </a:rPr>
              <a:t>Reach to</a:t>
            </a:r>
            <a:br>
              <a:rPr lang="en-US" altLang="ja-JP" sz="1600" b="1" dirty="0">
                <a:solidFill>
                  <a:srgbClr val="FF0000"/>
                </a:solidFill>
                <a:latin typeface="Arial Narrow" panose="020B0606020202030204" pitchFamily="34" charset="0"/>
              </a:rPr>
            </a:br>
            <a:r>
              <a:rPr lang="en-US" altLang="ja-JP" sz="1600" b="1" dirty="0">
                <a:solidFill>
                  <a:srgbClr val="FF0000"/>
                </a:solidFill>
                <a:latin typeface="Arial Narrow" panose="020B0606020202030204" pitchFamily="34" charset="0"/>
              </a:rPr>
              <a:t>the SK site</a:t>
            </a:r>
            <a:endParaRPr kumimoji="1" lang="ja-JP" alt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57036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BCF8D-49FD-ED00-F71A-5FBA2C3A6A84}"/>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0EE8F43-0928-A8CE-68F2-C061ABB507D1}"/>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radiography</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86E60719-322C-58E7-3D32-04CBF57084E3}"/>
              </a:ext>
            </a:extLst>
          </p:cNvPr>
          <p:cNvSpPr txBox="1"/>
          <p:nvPr/>
        </p:nvSpPr>
        <p:spPr>
          <a:xfrm>
            <a:off x="0" y="561187"/>
            <a:ext cx="9144000" cy="2092881"/>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can be used to study the density of inaccessible or hidden objects. </a:t>
            </a:r>
            <a:r>
              <a:rPr lang="en-US" altLang="ja-JP" sz="2000" b="1" dirty="0">
                <a:latin typeface="Arial" panose="020B0604020202020204" pitchFamily="34" charset="0"/>
                <a:cs typeface="Arial" panose="020B0604020202020204" pitchFamily="34" charset="0"/>
              </a:rPr>
              <a:t>If the cosmic-ray muon flux is larger (smaller) than expected, the interior of the object is made of lighter (heavier) material. </a:t>
            </a: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Muon radiography </a:t>
            </a:r>
            <a:r>
              <a:rPr kumimoji="1" lang="en-US" altLang="ja-JP" sz="2000" b="1" dirty="0">
                <a:latin typeface="Arial" panose="020B0604020202020204" pitchFamily="34" charset="0"/>
                <a:cs typeface="Arial" panose="020B0604020202020204" pitchFamily="34" charset="0"/>
              </a:rPr>
              <a:t>has been performed in </a:t>
            </a:r>
            <a:r>
              <a:rPr lang="en-US" altLang="ja-JP" sz="2000" b="1" dirty="0">
                <a:latin typeface="Arial" panose="020B0604020202020204" pitchFamily="34" charset="0"/>
                <a:cs typeface="Arial" panose="020B0604020202020204" pitchFamily="34" charset="0"/>
              </a:rPr>
              <a:t>various</a:t>
            </a:r>
            <a:r>
              <a:rPr kumimoji="1" lang="en-US" altLang="ja-JP" sz="2000" b="1" dirty="0">
                <a:latin typeface="Arial" panose="020B0604020202020204" pitchFamily="34" charset="0"/>
                <a:cs typeface="Arial" panose="020B0604020202020204" pitchFamily="34" charset="0"/>
              </a:rPr>
              <a:t> occasion in recent years. </a:t>
            </a:r>
            <a:r>
              <a:rPr lang="en-US" altLang="ja-JP" sz="2000" b="1" dirty="0">
                <a:latin typeface="Arial" panose="020B0604020202020204" pitchFamily="34" charset="0"/>
                <a:cs typeface="Arial" panose="020B0604020202020204" pitchFamily="34" charset="0"/>
              </a:rPr>
              <a:t>The target objects include interior of </a:t>
            </a:r>
            <a:r>
              <a:rPr lang="en-US" altLang="ja-JP" sz="2000" b="1" dirty="0">
                <a:solidFill>
                  <a:srgbClr val="FF0000"/>
                </a:solidFill>
                <a:latin typeface="Arial" panose="020B0604020202020204" pitchFamily="34" charset="0"/>
                <a:cs typeface="Arial" panose="020B0604020202020204" pitchFamily="34" charset="0"/>
              </a:rPr>
              <a:t>volcano</a:t>
            </a:r>
            <a:r>
              <a:rPr lang="en-US" altLang="ja-JP" sz="2000" b="1" dirty="0">
                <a:latin typeface="Arial" panose="020B0604020202020204" pitchFamily="34" charset="0"/>
                <a:cs typeface="Arial" panose="020B0604020202020204" pitchFamily="34" charset="0"/>
              </a:rPr>
              <a:t>, the internal structure of </a:t>
            </a:r>
            <a:r>
              <a:rPr lang="en-US" altLang="ja-JP" sz="2000" b="1" dirty="0">
                <a:solidFill>
                  <a:srgbClr val="FF0000"/>
                </a:solidFill>
                <a:latin typeface="Arial" panose="020B0604020202020204" pitchFamily="34" charset="0"/>
                <a:cs typeface="Arial" panose="020B0604020202020204" pitchFamily="34" charset="0"/>
              </a:rPr>
              <a:t>nuclear reactors</a:t>
            </a:r>
            <a:r>
              <a:rPr lang="en-US" altLang="ja-JP" sz="2000" b="1" dirty="0">
                <a:latin typeface="Arial" panose="020B0604020202020204" pitchFamily="34" charset="0"/>
                <a:cs typeface="Arial" panose="020B0604020202020204" pitchFamily="34" charset="0"/>
              </a:rPr>
              <a:t> or </a:t>
            </a:r>
            <a:r>
              <a:rPr kumimoji="1" lang="en-US" altLang="ja-JP" sz="2000" b="1" dirty="0">
                <a:solidFill>
                  <a:srgbClr val="FF0000"/>
                </a:solidFill>
                <a:latin typeface="Arial" panose="020B0604020202020204" pitchFamily="34" charset="0"/>
                <a:cs typeface="Arial" panose="020B0604020202020204" pitchFamily="34" charset="0"/>
              </a:rPr>
              <a:t>archaeological heritage</a:t>
            </a:r>
            <a:r>
              <a:rPr kumimoji="1" lang="en-US" altLang="ja-JP" sz="2000" b="1" dirty="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E735C1D1-557F-9166-E285-1888E24A1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735" y="3782086"/>
            <a:ext cx="4240530" cy="2779903"/>
          </a:xfrm>
          <a:prstGeom prst="rect">
            <a:avLst/>
          </a:prstGeom>
        </p:spPr>
      </p:pic>
      <p:sp>
        <p:nvSpPr>
          <p:cNvPr id="2" name="スライド番号プレースホルダー 1">
            <a:extLst>
              <a:ext uri="{FF2B5EF4-FFF2-40B4-BE49-F238E27FC236}">
                <a16:creationId xmlns:a16="http://schemas.microsoft.com/office/drawing/2014/main" id="{A5A894DB-EABC-BBD2-6342-808816E0B62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85C268F7-2A3B-413F-F454-1BDD5C6686BC}"/>
              </a:ext>
            </a:extLst>
          </p:cNvPr>
          <p:cNvSpPr txBox="1"/>
          <p:nvPr/>
        </p:nvSpPr>
        <p:spPr>
          <a:xfrm>
            <a:off x="3109" y="2710341"/>
            <a:ext cx="9144000" cy="707886"/>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One of the most famous achievements is the discovery of a big void in </a:t>
            </a:r>
            <a:r>
              <a:rPr lang="en-US" altLang="ja-JP" sz="2000" b="1" dirty="0">
                <a:solidFill>
                  <a:srgbClr val="FF0000"/>
                </a:solidFill>
                <a:latin typeface="Arial" panose="020B0604020202020204" pitchFamily="34" charset="0"/>
                <a:cs typeface="Arial" panose="020B0604020202020204" pitchFamily="34" charset="0"/>
              </a:rPr>
              <a:t>Khufu’s pyramid</a:t>
            </a:r>
            <a:r>
              <a:rPr lang="en-US" altLang="ja-JP" sz="2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8195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6EB1433-8ED5-68FB-BED6-57686A15AC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734" y="4023762"/>
            <a:ext cx="4163568" cy="2696112"/>
          </a:xfrm>
          <a:prstGeom prst="rect">
            <a:avLst/>
          </a:prstGeom>
        </p:spPr>
      </p:pic>
      <p:sp>
        <p:nvSpPr>
          <p:cNvPr id="2" name="テキスト ボックス 1">
            <a:extLst>
              <a:ext uri="{FF2B5EF4-FFF2-40B4-BE49-F238E27FC236}">
                <a16:creationId xmlns:a16="http://schemas.microsoft.com/office/drawing/2014/main" id="{269C00BC-1903-5119-74BD-8336F9BADF0A}"/>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Void in Khufu’s Pyramid</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D4CF4635-4E1E-81F2-DB94-502193DE98D5}"/>
              </a:ext>
            </a:extLst>
          </p:cNvPr>
          <p:cNvSpPr txBox="1"/>
          <p:nvPr/>
        </p:nvSpPr>
        <p:spPr>
          <a:xfrm>
            <a:off x="18288" y="548640"/>
            <a:ext cx="9079992" cy="3170099"/>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Between 2015 and 2017, observations were made with three different types of detectors. </a:t>
            </a:r>
            <a:r>
              <a:rPr kumimoji="1" lang="en-US" altLang="ja-JP" sz="2000" b="1" dirty="0">
                <a:solidFill>
                  <a:srgbClr val="FF0000"/>
                </a:solidFill>
                <a:latin typeface="Arial" panose="020B0604020202020204" pitchFamily="34" charset="0"/>
                <a:cs typeface="Arial" panose="020B0604020202020204" pitchFamily="34" charset="0"/>
              </a:rPr>
              <a:t>Nuclear emulsion films </a:t>
            </a:r>
            <a:r>
              <a:rPr kumimoji="1" lang="en-US" altLang="ja-JP" sz="2000" b="1" dirty="0">
                <a:latin typeface="Arial" panose="020B0604020202020204" pitchFamily="34" charset="0"/>
                <a:cs typeface="Arial" panose="020B0604020202020204" pitchFamily="34" charset="0"/>
              </a:rPr>
              <a:t>and a </a:t>
            </a:r>
            <a:r>
              <a:rPr kumimoji="1" lang="en-US" altLang="ja-JP" sz="2000" b="1" dirty="0">
                <a:solidFill>
                  <a:srgbClr val="FF0000"/>
                </a:solidFill>
                <a:latin typeface="Arial" panose="020B0604020202020204" pitchFamily="34" charset="0"/>
                <a:cs typeface="Arial" panose="020B0604020202020204" pitchFamily="34" charset="0"/>
              </a:rPr>
              <a:t>plastic scintillator</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array</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were installed inside the pyramid. </a:t>
            </a:r>
            <a:r>
              <a:rPr lang="en-US" altLang="ja-JP" sz="2000" b="1" dirty="0">
                <a:solidFill>
                  <a:srgbClr val="FF0000"/>
                </a:solidFill>
                <a:latin typeface="Arial" panose="020B0604020202020204" pitchFamily="34" charset="0"/>
                <a:cs typeface="Arial" panose="020B0604020202020204" pitchFamily="34" charset="0"/>
              </a:rPr>
              <a:t>M</a:t>
            </a:r>
            <a:r>
              <a:rPr kumimoji="1" lang="en-US" altLang="ja-JP" sz="2000" b="1" dirty="0">
                <a:solidFill>
                  <a:srgbClr val="FF0000"/>
                </a:solidFill>
                <a:latin typeface="Arial" panose="020B0604020202020204" pitchFamily="34" charset="0"/>
                <a:cs typeface="Arial" panose="020B0604020202020204" pitchFamily="34" charset="0"/>
              </a:rPr>
              <a:t>icro-pattern gas detectors were installed outside the pyramid.</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 flux data were compared with expectations obtained from simulations. The simulations were based on an assumption that interior of the pyramid is filled with stones except for known </a:t>
            </a:r>
            <a:r>
              <a:rPr lang="en-US" altLang="ja-JP" sz="2000" b="1" dirty="0">
                <a:latin typeface="Arial" panose="020B0604020202020204" pitchFamily="34" charset="0"/>
                <a:cs typeface="Arial" panose="020B0604020202020204" pitchFamily="34" charset="0"/>
              </a:rPr>
              <a:t>void</a:t>
            </a:r>
            <a:r>
              <a:rPr kumimoji="1" lang="en-US" altLang="ja-JP" sz="2000" b="1" dirty="0">
                <a:latin typeface="Arial" panose="020B0604020202020204" pitchFamily="34" charset="0"/>
                <a:cs typeface="Arial" panose="020B0604020202020204" pitchFamily="34" charset="0"/>
              </a:rPr>
              <a:t>s. </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A new void was observed by the nuclear emulsion films, and was confirmed by other two detectors.</a:t>
            </a:r>
            <a:endParaRPr kumimoji="1" lang="ja-JP" altLang="en-US" sz="2000" b="1"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EFECE2EB-CF17-B60D-A8A8-8ADE401217BC}"/>
              </a:ext>
            </a:extLst>
          </p:cNvPr>
          <p:cNvSpPr txBox="1"/>
          <p:nvPr/>
        </p:nvSpPr>
        <p:spPr>
          <a:xfrm>
            <a:off x="3146942" y="4873752"/>
            <a:ext cx="649224" cy="369332"/>
          </a:xfrm>
          <a:prstGeom prst="rect">
            <a:avLst/>
          </a:prstGeom>
          <a:noFill/>
        </p:spPr>
        <p:txBody>
          <a:bodyPr wrap="square" rtlCol="0">
            <a:spAutoFit/>
          </a:bodyPr>
          <a:lstStyle/>
          <a:p>
            <a:r>
              <a:rPr kumimoji="1" lang="en-US" altLang="ja-JP" b="1" dirty="0">
                <a:solidFill>
                  <a:schemeClr val="bg1"/>
                </a:solidFill>
                <a:latin typeface="Arial Narrow" panose="020B0606020202030204" pitchFamily="34" charset="0"/>
              </a:rPr>
              <a:t>void</a:t>
            </a:r>
            <a:endParaRPr kumimoji="1" lang="ja-JP" altLang="en-US" b="1" dirty="0">
              <a:solidFill>
                <a:schemeClr val="bg1"/>
              </a:solidFill>
              <a:latin typeface="Arial Narrow" panose="020B0606020202030204" pitchFamily="34" charset="0"/>
            </a:endParaRPr>
          </a:p>
        </p:txBody>
      </p:sp>
      <p:sp>
        <p:nvSpPr>
          <p:cNvPr id="6" name="テキスト ボックス 5">
            <a:extLst>
              <a:ext uri="{FF2B5EF4-FFF2-40B4-BE49-F238E27FC236}">
                <a16:creationId xmlns:a16="http://schemas.microsoft.com/office/drawing/2014/main" id="{CFA3BB0F-E912-7AFF-78B2-E9863B18D3FA}"/>
              </a:ext>
            </a:extLst>
          </p:cNvPr>
          <p:cNvSpPr txBox="1"/>
          <p:nvPr/>
        </p:nvSpPr>
        <p:spPr>
          <a:xfrm>
            <a:off x="5463071" y="3894490"/>
            <a:ext cx="3234119" cy="923330"/>
          </a:xfrm>
          <a:prstGeom prst="rect">
            <a:avLst/>
          </a:prstGeom>
          <a:noFill/>
        </p:spPr>
        <p:txBody>
          <a:bodyPr wrap="square" rtlCol="0">
            <a:spAutoFit/>
          </a:bodyPr>
          <a:lstStyle/>
          <a:p>
            <a:r>
              <a:rPr kumimoji="1" lang="en-US" altLang="ja-JP" b="1" dirty="0">
                <a:latin typeface="Arial Narrow" panose="020B0606020202030204" pitchFamily="34" charset="0"/>
              </a:rPr>
              <a:t>NE1 and NE2 are the locations</a:t>
            </a:r>
            <a:br>
              <a:rPr kumimoji="1" lang="en-US" altLang="ja-JP" b="1" dirty="0">
                <a:latin typeface="Arial Narrow" panose="020B0606020202030204" pitchFamily="34" charset="0"/>
              </a:rPr>
            </a:br>
            <a:r>
              <a:rPr kumimoji="1" lang="en-US" altLang="ja-JP" b="1" dirty="0">
                <a:latin typeface="Arial Narrow" panose="020B0606020202030204" pitchFamily="34" charset="0"/>
              </a:rPr>
              <a:t>of nuclear emulsion films,</a:t>
            </a:r>
            <a:br>
              <a:rPr kumimoji="1" lang="en-US" altLang="ja-JP" b="1" dirty="0">
                <a:latin typeface="Arial Narrow" panose="020B0606020202030204" pitchFamily="34" charset="0"/>
              </a:rPr>
            </a:br>
            <a:r>
              <a:rPr kumimoji="1" lang="en-US" altLang="ja-JP" b="1" dirty="0">
                <a:latin typeface="Arial Narrow" panose="020B0606020202030204" pitchFamily="34" charset="0"/>
              </a:rPr>
              <a:t>about 10 m away from each other. </a:t>
            </a:r>
            <a:endParaRPr kumimoji="1" lang="ja-JP" altLang="en-US" b="1" dirty="0">
              <a:latin typeface="Arial Narrow" panose="020B0606020202030204" pitchFamily="34" charset="0"/>
            </a:endParaRPr>
          </a:p>
        </p:txBody>
      </p:sp>
      <p:sp>
        <p:nvSpPr>
          <p:cNvPr id="7" name="テキスト ボックス 6">
            <a:extLst>
              <a:ext uri="{FF2B5EF4-FFF2-40B4-BE49-F238E27FC236}">
                <a16:creationId xmlns:a16="http://schemas.microsoft.com/office/drawing/2014/main" id="{7CCE8EE1-511A-7E9E-01B0-95043FA51F6E}"/>
              </a:ext>
            </a:extLst>
          </p:cNvPr>
          <p:cNvSpPr txBox="1"/>
          <p:nvPr/>
        </p:nvSpPr>
        <p:spPr>
          <a:xfrm>
            <a:off x="5371354" y="5409223"/>
            <a:ext cx="3614384" cy="954107"/>
          </a:xfrm>
          <a:prstGeom prst="rect">
            <a:avLst/>
          </a:prstGeom>
          <a:solidFill>
            <a:srgbClr val="E7F9FF"/>
          </a:solidFill>
        </p:spPr>
        <p:txBody>
          <a:bodyPr wrap="square" rtlCol="0">
            <a:spAutoFit/>
          </a:bodyPr>
          <a:lstStyle/>
          <a:p>
            <a:r>
              <a:rPr kumimoji="1" lang="en-US" altLang="ja-JP" sz="1400" b="1" dirty="0">
                <a:latin typeface="Arial Narrow" panose="020B0606020202030204" pitchFamily="34" charset="0"/>
              </a:rPr>
              <a:t>Discovery of a big void in Khufu’s Pyramid</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by observation of cosmic-ray muons</a:t>
            </a:r>
          </a:p>
          <a:p>
            <a:r>
              <a:rPr kumimoji="1" lang="fr-FR" altLang="ja-JP" sz="1400" b="1" dirty="0">
                <a:latin typeface="Arial Narrow" panose="020B0606020202030204" pitchFamily="34" charset="0"/>
              </a:rPr>
              <a:t>K. Morishita et al., Nature volume 552, 386(2017)</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https://www.nature.com/articles/nature24647</a:t>
            </a:r>
          </a:p>
        </p:txBody>
      </p:sp>
      <p:sp>
        <p:nvSpPr>
          <p:cNvPr id="8" name="スライド番号プレースホルダー 1">
            <a:extLst>
              <a:ext uri="{FF2B5EF4-FFF2-40B4-BE49-F238E27FC236}">
                <a16:creationId xmlns:a16="http://schemas.microsoft.com/office/drawing/2014/main" id="{5B4855C6-C621-AD94-F84C-AF505E5E570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544563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4383D59-E9D0-42AB-8E03-618B2A489417}"/>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Results from the nuclear emulsion data </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171AE293-EFD0-0406-69B1-4D2C8EBA2B6B}"/>
              </a:ext>
            </a:extLst>
          </p:cNvPr>
          <p:cNvSpPr txBox="1"/>
          <p:nvPr/>
        </p:nvSpPr>
        <p:spPr>
          <a:xfrm>
            <a:off x="10388" y="5049980"/>
            <a:ext cx="9133612" cy="147732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 significant (&gt; 10</a:t>
            </a:r>
            <a:r>
              <a:rPr kumimoji="1" lang="en-US" altLang="ja-JP" sz="2000" b="1" dirty="0">
                <a:latin typeface="Symbol" panose="05050102010706020507" pitchFamily="18" charset="2"/>
                <a:cs typeface="Arial" panose="020B0604020202020204" pitchFamily="34" charset="0"/>
              </a:rPr>
              <a:t>s</a:t>
            </a:r>
            <a:r>
              <a:rPr kumimoji="1" lang="en-US" altLang="ja-JP" sz="2000" b="1" dirty="0">
                <a:latin typeface="Arial" panose="020B0604020202020204" pitchFamily="34" charset="0"/>
                <a:cs typeface="Arial" panose="020B0604020202020204" pitchFamily="34" charset="0"/>
              </a:rPr>
              <a:t>) excess was found from the north direction.</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results show that the new void has an estimated length of more than 30 m and is located between 40 m and 50 m away from the detector positions, 21 m above the ground level.</a:t>
            </a:r>
          </a:p>
        </p:txBody>
      </p:sp>
      <p:pic>
        <p:nvPicPr>
          <p:cNvPr id="8" name="図 7">
            <a:extLst>
              <a:ext uri="{FF2B5EF4-FFF2-40B4-BE49-F238E27FC236}">
                <a16:creationId xmlns:a16="http://schemas.microsoft.com/office/drawing/2014/main" id="{0ADC71A1-6D5B-6D54-2C61-131EBC010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44" y="779318"/>
            <a:ext cx="6934895" cy="4057720"/>
          </a:xfrm>
          <a:prstGeom prst="rect">
            <a:avLst/>
          </a:prstGeom>
        </p:spPr>
      </p:pic>
      <p:sp>
        <p:nvSpPr>
          <p:cNvPr id="2" name="スライド番号プレースホルダー 1">
            <a:extLst>
              <a:ext uri="{FF2B5EF4-FFF2-40B4-BE49-F238E27FC236}">
                <a16:creationId xmlns:a16="http://schemas.microsoft.com/office/drawing/2014/main" id="{78E4300F-4D61-8125-518E-B02D07ADBE5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19921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8E91AEF0-1117-4104-1C55-2934B27B85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77" y="2694893"/>
            <a:ext cx="5306048" cy="2803075"/>
          </a:xfrm>
          <a:prstGeom prst="rect">
            <a:avLst/>
          </a:prstGeom>
        </p:spPr>
      </p:pic>
      <p:sp>
        <p:nvSpPr>
          <p:cNvPr id="4" name="テキスト ボックス 3">
            <a:extLst>
              <a:ext uri="{FF2B5EF4-FFF2-40B4-BE49-F238E27FC236}">
                <a16:creationId xmlns:a16="http://schemas.microsoft.com/office/drawing/2014/main" id="{34383D59-E9D0-42AB-8E03-618B2A489417}"/>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Plastic scintillator array detectors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2BAC19AA-B4A0-A942-D0C9-7A9E0C7B078F}"/>
              </a:ext>
            </a:extLst>
          </p:cNvPr>
          <p:cNvSpPr txBox="1"/>
          <p:nvPr/>
        </p:nvSpPr>
        <p:spPr>
          <a:xfrm>
            <a:off x="6096" y="565912"/>
            <a:ext cx="9131808" cy="624786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Plastic scintillator array detectors are frequently used for muon radiography. It was employed in the Khufu's pyramid project.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 schematic view of a typical detector system is illustrated.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It consists of two XY plane units which apart some distance.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Each plane contains scintillator bars. Muon track can be obtained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from two sets of XY positions.</a:t>
            </a: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endParaRPr kumimoji="1" lang="en-US" altLang="ja-JP" sz="2000" b="1" dirty="0">
              <a:latin typeface="Arial" panose="020B0604020202020204" pitchFamily="34" charset="0"/>
              <a:cs typeface="Arial" panose="020B0604020202020204" pitchFamily="34" charset="0"/>
            </a:endParaRPr>
          </a:p>
          <a:p>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a:t>
            </a:r>
            <a:r>
              <a:rPr kumimoji="1" lang="en-US" altLang="ja-JP" sz="2000" b="1" dirty="0">
                <a:solidFill>
                  <a:srgbClr val="FF0000"/>
                </a:solidFill>
                <a:latin typeface="Arial" panose="020B0604020202020204" pitchFamily="34" charset="0"/>
                <a:cs typeface="Arial" panose="020B0604020202020204" pitchFamily="34" charset="0"/>
              </a:rPr>
              <a:t>Plastic scintillator + wavelength-shifting fiber + MPPC” is exactly what students are working on in this hardware camp !</a:t>
            </a:r>
          </a:p>
        </p:txBody>
      </p:sp>
      <p:sp>
        <p:nvSpPr>
          <p:cNvPr id="2" name="テキスト ボックス 1">
            <a:extLst>
              <a:ext uri="{FF2B5EF4-FFF2-40B4-BE49-F238E27FC236}">
                <a16:creationId xmlns:a16="http://schemas.microsoft.com/office/drawing/2014/main" id="{DBF37BBE-0348-B848-53C0-5781012F2DF0}"/>
              </a:ext>
            </a:extLst>
          </p:cNvPr>
          <p:cNvSpPr txBox="1"/>
          <p:nvPr/>
        </p:nvSpPr>
        <p:spPr>
          <a:xfrm>
            <a:off x="5691169" y="2662736"/>
            <a:ext cx="3167605" cy="954107"/>
          </a:xfrm>
          <a:prstGeom prst="rect">
            <a:avLst/>
          </a:prstGeom>
          <a:noFill/>
        </p:spPr>
        <p:txBody>
          <a:bodyPr wrap="square" rtlCol="0">
            <a:spAutoFit/>
          </a:bodyPr>
          <a:lstStyle/>
          <a:p>
            <a:r>
              <a:rPr kumimoji="1" lang="en-US" altLang="ja-JP" sz="1400" b="1" dirty="0">
                <a:latin typeface="Arial Narrow" panose="020B0606020202030204" pitchFamily="34" charset="0"/>
              </a:rPr>
              <a:t>Sorry. </a:t>
            </a:r>
            <a:r>
              <a:rPr lang="en-US" altLang="ja-JP" sz="1400" b="1" dirty="0">
                <a:latin typeface="Arial Narrow" panose="020B0606020202030204" pitchFamily="34" charset="0"/>
              </a:rPr>
              <a:t>This detector is</a:t>
            </a:r>
            <a:r>
              <a:rPr kumimoji="1" lang="en-US" altLang="ja-JP" sz="1400" b="1" dirty="0">
                <a:latin typeface="Arial Narrow" panose="020B0606020202030204" pitchFamily="34" charset="0"/>
              </a:rPr>
              <a:t> different from</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that for the Pyramid project, but</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it was made by the same group for</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another experiment</a:t>
            </a:r>
            <a:endParaRPr kumimoji="1" lang="ja-JP" altLang="en-US" sz="1400" b="1" dirty="0">
              <a:latin typeface="Arial Narrow" panose="020B0606020202030204" pitchFamily="34" charset="0"/>
            </a:endParaRPr>
          </a:p>
        </p:txBody>
      </p:sp>
      <p:sp>
        <p:nvSpPr>
          <p:cNvPr id="5" name="テキスト ボックス 4">
            <a:extLst>
              <a:ext uri="{FF2B5EF4-FFF2-40B4-BE49-F238E27FC236}">
                <a16:creationId xmlns:a16="http://schemas.microsoft.com/office/drawing/2014/main" id="{469A4B1C-8C34-6774-E92C-55A87FB0D863}"/>
              </a:ext>
            </a:extLst>
          </p:cNvPr>
          <p:cNvSpPr txBox="1"/>
          <p:nvPr/>
        </p:nvSpPr>
        <p:spPr>
          <a:xfrm>
            <a:off x="4815286" y="4648231"/>
            <a:ext cx="4217942" cy="954107"/>
          </a:xfrm>
          <a:prstGeom prst="rect">
            <a:avLst/>
          </a:prstGeom>
          <a:solidFill>
            <a:srgbClr val="E7F9FF"/>
          </a:solidFill>
        </p:spPr>
        <p:txBody>
          <a:bodyPr wrap="square" rtlCol="0">
            <a:spAutoFit/>
          </a:bodyPr>
          <a:lstStyle/>
          <a:p>
            <a:r>
              <a:rPr kumimoji="1" lang="en-US" altLang="ja-JP" sz="1400" b="1" dirty="0">
                <a:latin typeface="Arial Narrow" panose="020B0606020202030204" pitchFamily="34" charset="0"/>
              </a:rPr>
              <a:t>Detection of on-surface objects with an underground</a:t>
            </a:r>
            <a:br>
              <a:rPr kumimoji="1" lang="en-US" altLang="ja-JP" sz="1400" b="1" dirty="0">
                <a:latin typeface="Arial Narrow" panose="020B0606020202030204" pitchFamily="34" charset="0"/>
              </a:rPr>
            </a:br>
            <a:r>
              <a:rPr kumimoji="1" lang="en-US" altLang="ja-JP" sz="1400" b="1" dirty="0">
                <a:latin typeface="Arial Narrow" panose="020B0606020202030204" pitchFamily="34" charset="0"/>
              </a:rPr>
              <a:t>radiography detector system using cosmic-ray muons,</a:t>
            </a:r>
            <a:br>
              <a:rPr kumimoji="1" lang="en-US" altLang="ja-JP" sz="1400" b="1" dirty="0">
                <a:latin typeface="Arial Narrow" panose="020B0606020202030204" pitchFamily="34" charset="0"/>
              </a:rPr>
            </a:br>
            <a:r>
              <a:rPr kumimoji="1" lang="en-US" altLang="ja-JP" sz="1400" b="1" dirty="0" err="1">
                <a:latin typeface="Arial Narrow" panose="020B0606020202030204" pitchFamily="34" charset="0"/>
              </a:rPr>
              <a:t>H.Fujii</a:t>
            </a:r>
            <a:r>
              <a:rPr kumimoji="1" lang="en-US" altLang="ja-JP" sz="1400" b="1" dirty="0">
                <a:latin typeface="Arial Narrow" panose="020B0606020202030204" pitchFamily="34" charset="0"/>
              </a:rPr>
              <a:t> et al., Prog. </a:t>
            </a:r>
            <a:r>
              <a:rPr kumimoji="1" lang="en-US" altLang="ja-JP" sz="1400" b="1" dirty="0" err="1">
                <a:latin typeface="Arial Narrow" panose="020B0606020202030204" pitchFamily="34" charset="0"/>
              </a:rPr>
              <a:t>Theor</a:t>
            </a:r>
            <a:r>
              <a:rPr kumimoji="1" lang="en-US" altLang="ja-JP" sz="1400" b="1" dirty="0">
                <a:latin typeface="Arial Narrow" panose="020B0606020202030204" pitchFamily="34" charset="0"/>
              </a:rPr>
              <a:t>. Exp. Phys 2017, 053C01(2017)</a:t>
            </a:r>
          </a:p>
          <a:p>
            <a:endParaRPr kumimoji="1" lang="en-US" altLang="ja-JP" sz="1400" b="1" dirty="0">
              <a:latin typeface="Arial Narrow" panose="020B0606020202030204" pitchFamily="34" charset="0"/>
            </a:endParaRPr>
          </a:p>
        </p:txBody>
      </p:sp>
      <p:sp>
        <p:nvSpPr>
          <p:cNvPr id="3" name="スライド番号プレースホルダー 1">
            <a:extLst>
              <a:ext uri="{FF2B5EF4-FFF2-40B4-BE49-F238E27FC236}">
                <a16:creationId xmlns:a16="http://schemas.microsoft.com/office/drawing/2014/main" id="{A586805D-6F41-4D82-06E2-E7571D81BC6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8693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4383D59-E9D0-42AB-8E03-618B2A489417}"/>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radiography project !</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2BAC19AA-B4A0-A942-D0C9-7A9E0C7B078F}"/>
              </a:ext>
            </a:extLst>
          </p:cNvPr>
          <p:cNvSpPr txBox="1"/>
          <p:nvPr/>
        </p:nvSpPr>
        <p:spPr>
          <a:xfrm>
            <a:off x="6096" y="565912"/>
            <a:ext cx="9131808" cy="147732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Vietnam neutrino group has </a:t>
            </a:r>
            <a:r>
              <a:rPr kumimoji="1" lang="en-US" altLang="ja-JP" sz="2000" b="1" dirty="0">
                <a:solidFill>
                  <a:srgbClr val="FF0000"/>
                </a:solidFill>
                <a:latin typeface="Arial" panose="020B0604020202020204" pitchFamily="34" charset="0"/>
                <a:cs typeface="Arial" panose="020B0604020202020204" pitchFamily="34" charset="0"/>
              </a:rPr>
              <a:t>potential capability </a:t>
            </a:r>
            <a:r>
              <a:rPr kumimoji="1" lang="en-US" altLang="ja-JP" sz="2000" b="1" dirty="0">
                <a:latin typeface="Arial" panose="020B0604020202020204" pitchFamily="34" charset="0"/>
                <a:cs typeface="Arial" panose="020B0604020202020204" pitchFamily="34" charset="0"/>
              </a:rPr>
              <a:t>to conduct similar experiments. Is there any suitable target objects?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 told Son-</a:t>
            </a:r>
            <a:r>
              <a:rPr kumimoji="1" lang="en-US" altLang="ja-JP" sz="2000" b="1" dirty="0" err="1">
                <a:latin typeface="Arial" panose="020B0604020202020204" pitchFamily="34" charset="0"/>
                <a:cs typeface="Arial" panose="020B0604020202020204" pitchFamily="34" charset="0"/>
              </a:rPr>
              <a:t>san</a:t>
            </a:r>
            <a:r>
              <a:rPr kumimoji="1" lang="en-US" altLang="ja-JP" sz="2000" b="1" dirty="0">
                <a:latin typeface="Arial" panose="020B0604020202020204" pitchFamily="34" charset="0"/>
                <a:cs typeface="Arial" panose="020B0604020202020204" pitchFamily="34" charset="0"/>
              </a:rPr>
              <a:t> that </a:t>
            </a:r>
            <a:r>
              <a:rPr kumimoji="1" lang="en-US" altLang="ja-JP" sz="2000" b="1"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Yes, y</a:t>
            </a:r>
            <a:r>
              <a:rPr kumimoji="1" lang="en-US" altLang="ja-JP" sz="2000" b="1" dirty="0">
                <a:solidFill>
                  <a:srgbClr val="FF0000"/>
                </a:solidFill>
                <a:latin typeface="Arial" panose="020B0604020202020204" pitchFamily="34" charset="0"/>
                <a:cs typeface="Arial" panose="020B0604020202020204" pitchFamily="34" charset="0"/>
              </a:rPr>
              <a:t>ou have ideal target archaeological heritage in </a:t>
            </a:r>
            <a:r>
              <a:rPr kumimoji="1" lang="en-US" altLang="ja-JP" sz="2000" b="1" dirty="0" err="1">
                <a:solidFill>
                  <a:srgbClr val="FF0000"/>
                </a:solidFill>
                <a:latin typeface="Arial" panose="020B0604020202020204" pitchFamily="34" charset="0"/>
                <a:cs typeface="Arial" panose="020B0604020202020204" pitchFamily="34" charset="0"/>
              </a:rPr>
              <a:t>Quy</a:t>
            </a:r>
            <a:r>
              <a:rPr kumimoji="1" lang="en-US" altLang="ja-JP" sz="2000" b="1" dirty="0">
                <a:solidFill>
                  <a:srgbClr val="FF0000"/>
                </a:solidFill>
                <a:latin typeface="Arial" panose="020B0604020202020204" pitchFamily="34" charset="0"/>
                <a:cs typeface="Arial" panose="020B0604020202020204" pitchFamily="34" charset="0"/>
              </a:rPr>
              <a:t> Nhon!</a:t>
            </a:r>
            <a:r>
              <a:rPr kumimoji="1" lang="ja-JP" altLang="en-US" sz="2000" b="1" dirty="0">
                <a:solidFill>
                  <a:srgbClr val="FF0000"/>
                </a:solidFill>
                <a:latin typeface="Arial" panose="020B0604020202020204" pitchFamily="34" charset="0"/>
                <a:cs typeface="Arial" panose="020B0604020202020204" pitchFamily="34" charset="0"/>
              </a:rPr>
              <a:t>”</a:t>
            </a:r>
            <a:endParaRPr kumimoji="1" lang="en-US" altLang="ja-JP" sz="2000" b="1" dirty="0">
              <a:solidFill>
                <a:srgbClr val="FF0000"/>
              </a:solidFill>
              <a:latin typeface="Arial" panose="020B0604020202020204" pitchFamily="34" charset="0"/>
              <a:cs typeface="Arial" panose="020B0604020202020204" pitchFamily="34" charset="0"/>
            </a:endParaRPr>
          </a:p>
        </p:txBody>
      </p:sp>
      <p:grpSp>
        <p:nvGrpSpPr>
          <p:cNvPr id="7" name="グループ化 6">
            <a:extLst>
              <a:ext uri="{FF2B5EF4-FFF2-40B4-BE49-F238E27FC236}">
                <a16:creationId xmlns:a16="http://schemas.microsoft.com/office/drawing/2014/main" id="{BD7B15D7-7F51-E150-7654-580BA43FC59F}"/>
              </a:ext>
            </a:extLst>
          </p:cNvPr>
          <p:cNvGrpSpPr/>
          <p:nvPr/>
        </p:nvGrpSpPr>
        <p:grpSpPr>
          <a:xfrm>
            <a:off x="2439162" y="2346800"/>
            <a:ext cx="3595878" cy="2685241"/>
            <a:chOff x="2302002" y="2641900"/>
            <a:chExt cx="3595878" cy="2685241"/>
          </a:xfrm>
        </p:grpSpPr>
        <p:pic>
          <p:nvPicPr>
            <p:cNvPr id="3" name="図 2">
              <a:extLst>
                <a:ext uri="{FF2B5EF4-FFF2-40B4-BE49-F238E27FC236}">
                  <a16:creationId xmlns:a16="http://schemas.microsoft.com/office/drawing/2014/main" id="{A26CF77D-2138-A1B0-EF50-888893B328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002" y="2641900"/>
              <a:ext cx="3595878" cy="2685241"/>
            </a:xfrm>
            <a:prstGeom prst="rect">
              <a:avLst/>
            </a:prstGeom>
          </p:spPr>
        </p:pic>
        <p:sp>
          <p:nvSpPr>
            <p:cNvPr id="6" name="テキスト ボックス 5">
              <a:extLst>
                <a:ext uri="{FF2B5EF4-FFF2-40B4-BE49-F238E27FC236}">
                  <a16:creationId xmlns:a16="http://schemas.microsoft.com/office/drawing/2014/main" id="{AC705790-7DC2-7AAB-0081-3FD55ECD4CE9}"/>
                </a:ext>
              </a:extLst>
            </p:cNvPr>
            <p:cNvSpPr txBox="1"/>
            <p:nvPr/>
          </p:nvSpPr>
          <p:spPr>
            <a:xfrm>
              <a:off x="2559177" y="2642616"/>
              <a:ext cx="1783080" cy="369332"/>
            </a:xfrm>
            <a:prstGeom prst="rect">
              <a:avLst/>
            </a:prstGeom>
            <a:noFill/>
          </p:spPr>
          <p:txBody>
            <a:bodyPr wrap="square" rtlCol="0">
              <a:spAutoFit/>
            </a:bodyPr>
            <a:lstStyle/>
            <a:p>
              <a:r>
                <a:rPr kumimoji="1" lang="en-US" altLang="ja-JP" b="1" dirty="0">
                  <a:solidFill>
                    <a:schemeClr val="bg1"/>
                  </a:solidFill>
                  <a:latin typeface="Arial Narrow" panose="020B0606020202030204" pitchFamily="34" charset="0"/>
                </a:rPr>
                <a:t>Cham towers</a:t>
              </a:r>
              <a:endParaRPr kumimoji="1" lang="ja-JP" altLang="en-US" b="1" dirty="0">
                <a:solidFill>
                  <a:schemeClr val="bg1"/>
                </a:solidFill>
                <a:latin typeface="Arial Narrow" panose="020B0606020202030204" pitchFamily="34" charset="0"/>
              </a:endParaRPr>
            </a:p>
          </p:txBody>
        </p:sp>
      </p:grpSp>
      <p:sp>
        <p:nvSpPr>
          <p:cNvPr id="8" name="テキスト ボックス 7">
            <a:extLst>
              <a:ext uri="{FF2B5EF4-FFF2-40B4-BE49-F238E27FC236}">
                <a16:creationId xmlns:a16="http://schemas.microsoft.com/office/drawing/2014/main" id="{5E624455-939D-3731-74DE-0EE75BE0BD9C}"/>
              </a:ext>
            </a:extLst>
          </p:cNvPr>
          <p:cNvSpPr txBox="1"/>
          <p:nvPr/>
        </p:nvSpPr>
        <p:spPr>
          <a:xfrm>
            <a:off x="4953" y="5325820"/>
            <a:ext cx="9131808" cy="86177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A practical</a:t>
            </a:r>
            <a:r>
              <a:rPr kumimoji="1" lang="en-US" altLang="ja-JP" sz="2000" b="1" dirty="0">
                <a:latin typeface="Arial" panose="020B0604020202020204" pitchFamily="34" charset="0"/>
                <a:cs typeface="Arial" panose="020B0604020202020204" pitchFamily="34" charset="0"/>
              </a:rPr>
              <a:t> investigation of the experiment </a:t>
            </a:r>
            <a:r>
              <a:rPr lang="en-US" altLang="ja-JP" sz="2000" b="1" dirty="0">
                <a:latin typeface="Arial" panose="020B0604020202020204" pitchFamily="34" charset="0"/>
                <a:cs typeface="Arial" panose="020B0604020202020204" pitchFamily="34" charset="0"/>
              </a:rPr>
              <a:t>has just been started</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If you are interested in, please join the </a:t>
            </a:r>
            <a:r>
              <a:rPr lang="en-US" altLang="ja-JP" sz="2000" b="1" dirty="0">
                <a:latin typeface="Arial" panose="020B0604020202020204" pitchFamily="34" charset="0"/>
                <a:cs typeface="Arial" panose="020B0604020202020204" pitchFamily="34" charset="0"/>
              </a:rPr>
              <a:t>Vietnam Neutrino Group</a:t>
            </a:r>
            <a:r>
              <a:rPr kumimoji="1" lang="en-US" altLang="ja-JP" sz="2000" b="1" dirty="0">
                <a:latin typeface="Arial" panose="020B0604020202020204" pitchFamily="34" charset="0"/>
                <a:cs typeface="Arial" panose="020B0604020202020204" pitchFamily="34" charset="0"/>
              </a:rPr>
              <a:t>.</a:t>
            </a:r>
          </a:p>
        </p:txBody>
      </p:sp>
      <p:sp>
        <p:nvSpPr>
          <p:cNvPr id="2" name="スライド番号プレースホルダー 1">
            <a:extLst>
              <a:ext uri="{FF2B5EF4-FFF2-40B4-BE49-F238E27FC236}">
                <a16:creationId xmlns:a16="http://schemas.microsoft.com/office/drawing/2014/main" id="{35889FC4-76CB-E190-C871-6EBC1F0F0DF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0749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BB0BD-E543-3299-BFCD-72C6EFDBC5C4}"/>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AA1782F-1328-30FA-01AB-02FCF9EAF2A8}"/>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Finally……</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1C5CC8CA-FE68-3F79-6581-9610B677BD91}"/>
              </a:ext>
            </a:extLst>
          </p:cNvPr>
          <p:cNvSpPr txBox="1"/>
          <p:nvPr/>
        </p:nvSpPr>
        <p:spPr>
          <a:xfrm>
            <a:off x="6096" y="565912"/>
            <a:ext cx="9131808" cy="440120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the "</a:t>
            </a:r>
            <a:r>
              <a:rPr kumimoji="1" lang="en-US" altLang="ja-JP" sz="2000" b="1" dirty="0">
                <a:solidFill>
                  <a:srgbClr val="FF0000"/>
                </a:solidFill>
                <a:latin typeface="Arial" panose="020B0604020202020204" pitchFamily="34" charset="0"/>
                <a:cs typeface="Arial" panose="020B0604020202020204" pitchFamily="34" charset="0"/>
              </a:rPr>
              <a:t>Hands-on Act</a:t>
            </a:r>
            <a:r>
              <a:rPr kumimoji="1" lang="en-US" altLang="ja-JP" sz="2000" b="1" dirty="0">
                <a:latin typeface="Arial" panose="020B0604020202020204" pitchFamily="34" charset="0"/>
                <a:cs typeface="Arial" panose="020B0604020202020204" pitchFamily="34" charset="0"/>
              </a:rPr>
              <a:t>" program of the camp, you will detect cosmic ray muons. If you have time, please try followings.</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Have a good hands-on act program!</a:t>
            </a:r>
          </a:p>
        </p:txBody>
      </p:sp>
      <p:sp>
        <p:nvSpPr>
          <p:cNvPr id="2" name="スライド番号プレースホルダー 1">
            <a:extLst>
              <a:ext uri="{FF2B5EF4-FFF2-40B4-BE49-F238E27FC236}">
                <a16:creationId xmlns:a16="http://schemas.microsoft.com/office/drawing/2014/main" id="{64EC4517-90C3-833C-3D42-CBB57148370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75AEBD92-9702-BCE2-A0C8-3E7E05E51895}"/>
              </a:ext>
            </a:extLst>
          </p:cNvPr>
          <p:cNvSpPr txBox="1"/>
          <p:nvPr/>
        </p:nvSpPr>
        <p:spPr>
          <a:xfrm>
            <a:off x="394530" y="1643129"/>
            <a:ext cx="8292269" cy="2246769"/>
          </a:xfrm>
          <a:prstGeom prst="rect">
            <a:avLst/>
          </a:prstGeom>
          <a:noFill/>
        </p:spPr>
        <p:txBody>
          <a:bodyPr wrap="square" rtlCol="0">
            <a:spAutoFit/>
          </a:bodyPr>
          <a:lstStyle/>
          <a:p>
            <a:pPr marL="457200" indent="-457200">
              <a:spcAft>
                <a:spcPts val="1200"/>
              </a:spcAft>
              <a:buFont typeface="+mj-ea"/>
              <a:buAutoNum type="circleNumDbPlain"/>
            </a:pPr>
            <a:r>
              <a:rPr lang="en-US" altLang="ja-JP" sz="2000" b="1" dirty="0">
                <a:latin typeface="Arial" panose="020B0604020202020204" pitchFamily="34" charset="0"/>
                <a:cs typeface="Arial" panose="020B0604020202020204" pitchFamily="34" charset="0"/>
              </a:rPr>
              <a:t>Confirm that the nominal muon rate is ~ 1 muon/cm</a:t>
            </a:r>
            <a:r>
              <a:rPr lang="en-US" altLang="ja-JP" sz="2000" b="1" baseline="30000" dirty="0">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/min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at a horizontal plane.</a:t>
            </a:r>
          </a:p>
          <a:p>
            <a:pPr marL="457200" indent="-457200">
              <a:spcAft>
                <a:spcPts val="1200"/>
              </a:spcAft>
              <a:buFont typeface="+mj-ea"/>
              <a:buAutoNum type="circleNumDbPlain"/>
            </a:pPr>
            <a:r>
              <a:rPr lang="en-US" altLang="ja-JP" sz="2000" b="1" dirty="0">
                <a:latin typeface="Arial" panose="020B0604020202020204" pitchFamily="34" charset="0"/>
                <a:cs typeface="Arial" panose="020B0604020202020204" pitchFamily="34" charset="0"/>
              </a:rPr>
              <a:t>Compare vertical muon rate and horizontal muon rate quantitatively. Compare with expectations.</a:t>
            </a:r>
          </a:p>
          <a:p>
            <a:pPr marL="457200" indent="-457200">
              <a:spcAft>
                <a:spcPts val="1200"/>
              </a:spcAft>
              <a:buFont typeface="+mj-ea"/>
              <a:buAutoNum type="circleNumDbPlain"/>
            </a:pPr>
            <a:r>
              <a:rPr lang="en-US" altLang="ja-JP" sz="2000" b="1" dirty="0">
                <a:latin typeface="Arial" panose="020B0604020202020204" pitchFamily="34" charset="0"/>
                <a:cs typeface="Arial" panose="020B0604020202020204" pitchFamily="34" charset="0"/>
              </a:rPr>
              <a:t>Prepare heavy material, and examine the reduction of</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muon rate behind the material. Compare with expectations.</a:t>
            </a:r>
          </a:p>
        </p:txBody>
      </p:sp>
    </p:spTree>
    <p:extLst>
      <p:ext uri="{BB962C8B-B14F-4D97-AF65-F5344CB8AC3E}">
        <p14:creationId xmlns:p14="http://schemas.microsoft.com/office/powerpoint/2010/main" val="1838498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6C1BA9-15FC-5D2E-3000-08DAE9772C99}"/>
              </a:ext>
            </a:extLst>
          </p:cNvPr>
          <p:cNvSpPr txBox="1"/>
          <p:nvPr/>
        </p:nvSpPr>
        <p:spPr>
          <a:xfrm>
            <a:off x="1666142" y="2611315"/>
            <a:ext cx="5811716" cy="1107996"/>
          </a:xfrm>
          <a:prstGeom prst="rect">
            <a:avLst/>
          </a:prstGeom>
          <a:noFill/>
        </p:spPr>
        <p:txBody>
          <a:bodyPr wrap="square" rtlCol="0">
            <a:spAutoFit/>
          </a:bodyPr>
          <a:lstStyle/>
          <a:p>
            <a:pPr algn="ctr"/>
            <a:r>
              <a:rPr lang="en-US" altLang="ja-JP" sz="6600" b="1" dirty="0"/>
              <a:t>end</a:t>
            </a:r>
            <a:endParaRPr kumimoji="1" lang="ja-JP" altLang="en-US" sz="6600" b="1" dirty="0"/>
          </a:p>
        </p:txBody>
      </p:sp>
    </p:spTree>
    <p:extLst>
      <p:ext uri="{BB962C8B-B14F-4D97-AF65-F5344CB8AC3E}">
        <p14:creationId xmlns:p14="http://schemas.microsoft.com/office/powerpoint/2010/main" val="3110520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D9FD3E7-7845-351E-BBA8-1E81356DFA4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2CD4E93A-2651-CDEB-E01A-9DD51BF4716A}"/>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Introduction</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1832D885-E6AE-B7B9-8567-7E1AA79B32F1}"/>
              </a:ext>
            </a:extLst>
          </p:cNvPr>
          <p:cNvSpPr txBox="1"/>
          <p:nvPr/>
        </p:nvSpPr>
        <p:spPr>
          <a:xfrm>
            <a:off x="17930" y="543086"/>
            <a:ext cx="9126070" cy="255454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One of the goal of this hardware camp is to detect </a:t>
            </a:r>
            <a:r>
              <a:rPr kumimoji="1" lang="en-US" altLang="ja-JP" sz="2000" b="1" dirty="0">
                <a:solidFill>
                  <a:srgbClr val="FF0000"/>
                </a:solidFill>
                <a:latin typeface="Arial" panose="020B0604020202020204" pitchFamily="34" charset="0"/>
                <a:cs typeface="Arial" panose="020B0604020202020204" pitchFamily="34" charset="0"/>
              </a:rPr>
              <a:t>cosmic-ray muons </a:t>
            </a:r>
            <a:r>
              <a:rPr lang="en-US" altLang="ja-JP" sz="2000" b="1" dirty="0">
                <a:latin typeface="Arial" panose="020B0604020202020204" pitchFamily="34" charset="0"/>
                <a:cs typeface="Arial" panose="020B0604020202020204" pitchFamily="34" charset="0"/>
              </a:rPr>
              <a:t>with</a:t>
            </a:r>
            <a:r>
              <a:rPr kumimoji="1" lang="en-US" altLang="ja-JP" sz="2000" b="1" dirty="0">
                <a:latin typeface="Arial" panose="020B0604020202020204" pitchFamily="34" charset="0"/>
                <a:cs typeface="Arial" panose="020B0604020202020204" pitchFamily="34" charset="0"/>
              </a:rPr>
              <a:t> </a:t>
            </a:r>
            <a:r>
              <a:rPr kumimoji="1" lang="en-US" altLang="ja-JP" sz="2000" b="1" dirty="0">
                <a:solidFill>
                  <a:srgbClr val="FF0000"/>
                </a:solidFill>
                <a:latin typeface="Arial" panose="020B0604020202020204" pitchFamily="34" charset="0"/>
                <a:cs typeface="Arial" panose="020B0604020202020204" pitchFamily="34" charset="0"/>
              </a:rPr>
              <a:t>your hand-made detectors</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this short lecture, I will </a:t>
            </a:r>
            <a:r>
              <a:rPr lang="en-US" altLang="ja-JP" sz="2000" b="1" dirty="0">
                <a:latin typeface="Arial" panose="020B0604020202020204" pitchFamily="34" charset="0"/>
                <a:cs typeface="Arial" panose="020B0604020202020204" pitchFamily="34" charset="0"/>
              </a:rPr>
              <a:t>provide</a:t>
            </a:r>
            <a:r>
              <a:rPr kumimoji="1" lang="en-US" altLang="ja-JP" sz="2000" b="1" dirty="0">
                <a:latin typeface="Arial" panose="020B0604020202020204" pitchFamily="34" charset="0"/>
                <a:cs typeface="Arial" panose="020B0604020202020204" pitchFamily="34" charset="0"/>
              </a:rPr>
              <a:t> basic knowledge about cosmic-ray muons</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following</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Suzuki-</a:t>
            </a:r>
            <a:r>
              <a:rPr lang="en-US" altLang="ja-JP" sz="2000" b="1" dirty="0" err="1">
                <a:latin typeface="Arial" panose="020B0604020202020204" pitchFamily="34" charset="0"/>
                <a:cs typeface="Arial" panose="020B0604020202020204" pitchFamily="34" charset="0"/>
              </a:rPr>
              <a:t>san’s</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lecture</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Suzuki-</a:t>
            </a:r>
            <a:r>
              <a:rPr lang="en-US" altLang="ja-JP" sz="2000" b="1" dirty="0" err="1">
                <a:latin typeface="Arial" panose="020B0604020202020204" pitchFamily="34" charset="0"/>
                <a:cs typeface="Arial" panose="020B0604020202020204" pitchFamily="34" charset="0"/>
              </a:rPr>
              <a:t>san’s</a:t>
            </a:r>
            <a:r>
              <a:rPr lang="en-US" altLang="ja-JP" sz="2000" b="1" dirty="0">
                <a:latin typeface="Arial" panose="020B0604020202020204" pitchFamily="34" charset="0"/>
                <a:cs typeface="Arial" panose="020B0604020202020204" pitchFamily="34" charset="0"/>
              </a:rPr>
              <a:t> lecture is mainly about </a:t>
            </a:r>
            <a:r>
              <a:rPr lang="en-US" altLang="ja-JP" sz="2000" b="1" dirty="0">
                <a:solidFill>
                  <a:srgbClr val="FF0000"/>
                </a:solidFill>
                <a:latin typeface="Arial" panose="020B0604020202020204" pitchFamily="34" charset="0"/>
                <a:cs typeface="Arial" panose="020B0604020202020204" pitchFamily="34" charset="0"/>
              </a:rPr>
              <a:t>primary cosmic ray protons</a:t>
            </a:r>
            <a:r>
              <a:rPr lang="en-US" altLang="ja-JP" sz="2000" b="1" dirty="0">
                <a:latin typeface="Arial" panose="020B0604020202020204" pitchFamily="34" charset="0"/>
                <a:cs typeface="Arial" panose="020B0604020202020204" pitchFamily="34" charset="0"/>
              </a:rPr>
              <a:t>, which are the parent particles of cosmic ray muons.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My lecture will focus on:</a:t>
            </a:r>
            <a:endParaRPr kumimoji="1" lang="en-US" altLang="ja-JP" sz="2000" b="1"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77E8A728-87DE-F4D1-D722-5083E9C0EB7B}"/>
              </a:ext>
            </a:extLst>
          </p:cNvPr>
          <p:cNvSpPr txBox="1"/>
          <p:nvPr/>
        </p:nvSpPr>
        <p:spPr>
          <a:xfrm>
            <a:off x="518746" y="3241028"/>
            <a:ext cx="8027377" cy="1631216"/>
          </a:xfrm>
          <a:prstGeom prst="rect">
            <a:avLst/>
          </a:prstGeom>
          <a:noFill/>
        </p:spPr>
        <p:txBody>
          <a:bodyPr wrap="square" rtlCol="0">
            <a:spAutoFit/>
          </a:bodyPr>
          <a:lstStyle/>
          <a:p>
            <a:pPr marL="342900" indent="-342900">
              <a:spcAft>
                <a:spcPts val="1200"/>
              </a:spcAft>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Ene</a:t>
            </a:r>
            <a:r>
              <a:rPr lang="en-US" altLang="ja-JP" sz="2000" b="1" dirty="0">
                <a:latin typeface="Arial" panose="020B0604020202020204" pitchFamily="34" charset="0"/>
                <a:cs typeface="Arial" panose="020B0604020202020204" pitchFamily="34" charset="0"/>
              </a:rPr>
              <a:t>r</a:t>
            </a:r>
            <a:r>
              <a:rPr kumimoji="1" lang="en-US" altLang="ja-JP" sz="2000" b="1" dirty="0">
                <a:latin typeface="Arial" panose="020B0604020202020204" pitchFamily="34" charset="0"/>
                <a:cs typeface="Arial" panose="020B0604020202020204" pitchFamily="34" charset="0"/>
              </a:rPr>
              <a:t>gy distribution and angular distribution of cosmic ray muon flux</a:t>
            </a:r>
          </a:p>
          <a:p>
            <a:pPr marL="342900" indent="-342900">
              <a:spcAft>
                <a:spcPts val="1200"/>
              </a:spcAft>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M</a:t>
            </a:r>
            <a:r>
              <a:rPr kumimoji="1" lang="en-US" altLang="ja-JP" sz="2000" b="1" dirty="0">
                <a:latin typeface="Arial" panose="020B0604020202020204" pitchFamily="34" charset="0"/>
                <a:cs typeface="Arial" panose="020B0604020202020204" pitchFamily="34" charset="0"/>
              </a:rPr>
              <a:t>uon energy loss in matter and muon range</a:t>
            </a:r>
          </a:p>
          <a:p>
            <a:pPr marL="342900" indent="-342900">
              <a:spcAft>
                <a:spcPts val="1200"/>
              </a:spcAft>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M</a:t>
            </a:r>
            <a:r>
              <a:rPr kumimoji="1" lang="en-US" altLang="ja-JP" sz="2000" b="1" dirty="0">
                <a:latin typeface="Arial" panose="020B0604020202020204" pitchFamily="34" charset="0"/>
                <a:cs typeface="Arial" panose="020B0604020202020204" pitchFamily="34" charset="0"/>
              </a:rPr>
              <a:t>uon radiography</a:t>
            </a:r>
          </a:p>
        </p:txBody>
      </p:sp>
    </p:spTree>
    <p:extLst>
      <p:ext uri="{BB962C8B-B14F-4D97-AF65-F5344CB8AC3E}">
        <p14:creationId xmlns:p14="http://schemas.microsoft.com/office/powerpoint/2010/main" val="18861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Cosmic ray muons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758488E9-A21B-157F-9397-CDBBE54AD3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5191" y="561276"/>
            <a:ext cx="2684313" cy="6131814"/>
          </a:xfrm>
          <a:prstGeom prst="rect">
            <a:avLst/>
          </a:prstGeom>
        </p:spPr>
      </p:pic>
      <p:grpSp>
        <p:nvGrpSpPr>
          <p:cNvPr id="19" name="グループ化 18">
            <a:extLst>
              <a:ext uri="{FF2B5EF4-FFF2-40B4-BE49-F238E27FC236}">
                <a16:creationId xmlns:a16="http://schemas.microsoft.com/office/drawing/2014/main" id="{368D353F-9BA7-2080-D985-C1BEB78B710F}"/>
              </a:ext>
            </a:extLst>
          </p:cNvPr>
          <p:cNvGrpSpPr/>
          <p:nvPr/>
        </p:nvGrpSpPr>
        <p:grpSpPr>
          <a:xfrm>
            <a:off x="1879600" y="1797505"/>
            <a:ext cx="2265680" cy="523220"/>
            <a:chOff x="1879600" y="1980385"/>
            <a:chExt cx="2265680" cy="523220"/>
          </a:xfrm>
        </p:grpSpPr>
        <p:sp>
          <p:nvSpPr>
            <p:cNvPr id="15" name="テキスト ボックス 79">
              <a:extLst>
                <a:ext uri="{FF2B5EF4-FFF2-40B4-BE49-F238E27FC236}">
                  <a16:creationId xmlns:a16="http://schemas.microsoft.com/office/drawing/2014/main" id="{45D11895-957A-31A5-DFF5-4E655E907601}"/>
                </a:ext>
              </a:extLst>
            </p:cNvPr>
            <p:cNvSpPr txBox="1">
              <a:spLocks noChangeArrowheads="1"/>
            </p:cNvSpPr>
            <p:nvPr/>
          </p:nvSpPr>
          <p:spPr bwMode="auto">
            <a:xfrm>
              <a:off x="1879600" y="1980385"/>
              <a:ext cx="2265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1" dirty="0">
                  <a:solidFill>
                    <a:srgbClr val="007100"/>
                  </a:solidFill>
                  <a:latin typeface="Symbol" panose="05050102010706020507" pitchFamily="18" charset="2"/>
                  <a:cs typeface="Arial" panose="020B0604020202020204" pitchFamily="34" charset="0"/>
                </a:rPr>
                <a:t>p</a:t>
              </a:r>
              <a:r>
                <a:rPr lang="en-US" altLang="ja-JP" sz="2800" b="1" dirty="0">
                  <a:solidFill>
                    <a:srgbClr val="000000"/>
                  </a:solidFill>
                  <a:cs typeface="Arial" panose="020B0604020202020204" pitchFamily="34" charset="0"/>
                </a:rPr>
                <a:t> </a:t>
              </a:r>
              <a:r>
                <a:rPr lang="ja-JP" altLang="en-US" sz="2800" b="1" dirty="0">
                  <a:solidFill>
                    <a:srgbClr val="000000"/>
                  </a:solidFill>
                  <a:cs typeface="Arial" panose="020B0604020202020204" pitchFamily="34" charset="0"/>
                </a:rPr>
                <a:t>    </a:t>
              </a:r>
              <a:r>
                <a:rPr lang="en-US" altLang="ja-JP" sz="2800" b="1" dirty="0">
                  <a:solidFill>
                    <a:srgbClr val="F214BD"/>
                  </a:solidFill>
                  <a:latin typeface="Symbol" panose="05050102010706020507" pitchFamily="18" charset="2"/>
                  <a:cs typeface="Arial" panose="020B0604020202020204" pitchFamily="34" charset="0"/>
                </a:rPr>
                <a:t>m </a:t>
              </a:r>
              <a:r>
                <a:rPr lang="en-US" altLang="ja-JP" sz="2800" b="1" dirty="0">
                  <a:solidFill>
                    <a:srgbClr val="000000"/>
                  </a:solidFill>
                  <a:cs typeface="Arial" panose="020B0604020202020204" pitchFamily="34" charset="0"/>
                </a:rPr>
                <a:t>+</a:t>
              </a:r>
              <a:r>
                <a:rPr lang="en-US" altLang="ja-JP" sz="2800" b="1" dirty="0">
                  <a:solidFill>
                    <a:srgbClr val="000000"/>
                  </a:solidFill>
                  <a:latin typeface="Symbol" panose="05050102010706020507" pitchFamily="18" charset="2"/>
                  <a:cs typeface="Arial" panose="020B0604020202020204" pitchFamily="34" charset="0"/>
                </a:rPr>
                <a:t> </a:t>
              </a:r>
              <a:r>
                <a:rPr lang="en-US" altLang="ja-JP" sz="2800" b="1" dirty="0">
                  <a:solidFill>
                    <a:srgbClr val="0000FF"/>
                  </a:solidFill>
                  <a:latin typeface="Symbol" panose="05050102010706020507" pitchFamily="18" charset="2"/>
                  <a:cs typeface="Arial" panose="020B0604020202020204" pitchFamily="34" charset="0"/>
                </a:rPr>
                <a:t>n</a:t>
              </a:r>
              <a:r>
                <a:rPr lang="en-US" altLang="ja-JP" sz="2800" b="1" baseline="-25000" dirty="0">
                  <a:solidFill>
                    <a:srgbClr val="0000FF"/>
                  </a:solidFill>
                  <a:latin typeface="Symbol" panose="05050102010706020507" pitchFamily="18" charset="2"/>
                  <a:cs typeface="Arial" panose="020B0604020202020204" pitchFamily="34" charset="0"/>
                </a:rPr>
                <a:t>m</a:t>
              </a:r>
              <a:endParaRPr lang="ja-JP" altLang="en-US" sz="2800" b="1" dirty="0">
                <a:solidFill>
                  <a:srgbClr val="0000FF"/>
                </a:solidFill>
                <a:cs typeface="Arial" panose="020B0604020202020204" pitchFamily="34" charset="0"/>
              </a:endParaRPr>
            </a:p>
          </p:txBody>
        </p:sp>
        <p:cxnSp>
          <p:nvCxnSpPr>
            <p:cNvPr id="16" name="直線矢印コネクタ 15">
              <a:extLst>
                <a:ext uri="{FF2B5EF4-FFF2-40B4-BE49-F238E27FC236}">
                  <a16:creationId xmlns:a16="http://schemas.microsoft.com/office/drawing/2014/main" id="{E4287D57-AFAE-2186-51D3-0D4009912B4D}"/>
                </a:ext>
              </a:extLst>
            </p:cNvPr>
            <p:cNvCxnSpPr/>
            <p:nvPr/>
          </p:nvCxnSpPr>
          <p:spPr bwMode="auto">
            <a:xfrm>
              <a:off x="2238058" y="2277883"/>
              <a:ext cx="323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803E2912-6105-FF9E-4148-A7BEFB3C3F09}"/>
              </a:ext>
            </a:extLst>
          </p:cNvPr>
          <p:cNvSpPr txBox="1"/>
          <p:nvPr/>
        </p:nvSpPr>
        <p:spPr>
          <a:xfrm>
            <a:off x="0" y="561276"/>
            <a:ext cx="6181991" cy="532453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Primary cosmic rays (p, He,…) collide with upper atmosphere and charged </a:t>
            </a:r>
            <a:r>
              <a:rPr kumimoji="1" lang="en-US" altLang="ja-JP" sz="2000" b="1" dirty="0" err="1">
                <a:latin typeface="Arial" panose="020B0604020202020204" pitchFamily="34" charset="0"/>
                <a:cs typeface="Arial" panose="020B0604020202020204" pitchFamily="34" charset="0"/>
              </a:rPr>
              <a:t>pions</a:t>
            </a:r>
            <a:r>
              <a:rPr kumimoji="1" lang="en-US" altLang="ja-JP" sz="2000" b="1" dirty="0">
                <a:latin typeface="Arial" panose="020B0604020202020204" pitchFamily="34" charset="0"/>
                <a:cs typeface="Arial" panose="020B0604020202020204" pitchFamily="34" charset="0"/>
              </a:rPr>
              <a:t> are produced. A charged pion decays into one muon and one muon neutrino.</a:t>
            </a:r>
          </a:p>
          <a:p>
            <a:pPr>
              <a:spcAft>
                <a:spcPts val="1200"/>
              </a:spcAft>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travel to the </a:t>
            </a:r>
            <a:r>
              <a:rPr lang="en-US" altLang="ja-JP" sz="2000" b="1" dirty="0">
                <a:latin typeface="Arial" panose="020B0604020202020204" pitchFamily="34" charset="0"/>
                <a:cs typeface="Arial" panose="020B0604020202020204" pitchFamily="34" charset="0"/>
              </a:rPr>
              <a:t>ground level.</a:t>
            </a:r>
            <a:r>
              <a:rPr kumimoji="1" lang="en-US" altLang="ja-JP" sz="2000" b="1" dirty="0">
                <a:latin typeface="Arial" panose="020B0604020202020204" pitchFamily="34" charset="0"/>
                <a:cs typeface="Arial" panose="020B0604020202020204" pitchFamily="34" charset="0"/>
              </a:rPr>
              <a:t> The nominal rate is </a:t>
            </a:r>
            <a:r>
              <a:rPr kumimoji="1" lang="en-US" altLang="ja-JP" sz="2000" b="1" dirty="0">
                <a:solidFill>
                  <a:srgbClr val="FF0000"/>
                </a:solidFill>
                <a:latin typeface="Arial" panose="020B0604020202020204" pitchFamily="34" charset="0"/>
                <a:cs typeface="Arial" panose="020B0604020202020204" pitchFamily="34" charset="0"/>
              </a:rPr>
              <a:t>~ 1 muon/cm</a:t>
            </a:r>
            <a:r>
              <a:rPr kumimoji="1" lang="en-US" altLang="ja-JP" sz="2000" b="1" baseline="30000" dirty="0">
                <a:solidFill>
                  <a:srgbClr val="FF0000"/>
                </a:solidFill>
                <a:latin typeface="Arial" panose="020B0604020202020204" pitchFamily="34" charset="0"/>
                <a:cs typeface="Arial" panose="020B0604020202020204" pitchFamily="34" charset="0"/>
              </a:rPr>
              <a:t>2</a:t>
            </a:r>
            <a:r>
              <a:rPr kumimoji="1" lang="en-US" altLang="ja-JP" sz="2000" b="1" dirty="0">
                <a:solidFill>
                  <a:srgbClr val="FF0000"/>
                </a:solidFill>
                <a:latin typeface="Arial" panose="020B0604020202020204" pitchFamily="34" charset="0"/>
                <a:cs typeface="Arial" panose="020B0604020202020204" pitchFamily="34" charset="0"/>
              </a:rPr>
              <a:t>/min </a:t>
            </a:r>
            <a:r>
              <a:rPr kumimoji="1" lang="en-US" altLang="ja-JP" sz="2000" b="1" dirty="0">
                <a:latin typeface="Arial" panose="020B0604020202020204" pitchFamily="34" charset="0"/>
                <a:cs typeface="Arial" panose="020B0604020202020204" pitchFamily="34" charset="0"/>
              </a:rPr>
              <a:t>at a horizontal plane. Or </a:t>
            </a:r>
            <a:r>
              <a:rPr kumimoji="1" lang="en-US" altLang="ja-JP" sz="2000" b="1" dirty="0">
                <a:solidFill>
                  <a:srgbClr val="FF0000"/>
                </a:solidFill>
                <a:latin typeface="Arial" panose="020B0604020202020204" pitchFamily="34" charset="0"/>
                <a:cs typeface="Arial" panose="020B0604020202020204" pitchFamily="34" charset="0"/>
              </a:rPr>
              <a:t>~ 1 muon/palm/sec</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are widely used as "</a:t>
            </a:r>
            <a:r>
              <a:rPr kumimoji="1" lang="en-US" altLang="ja-JP" sz="2000" b="1" dirty="0">
                <a:solidFill>
                  <a:srgbClr val="FF0000"/>
                </a:solidFill>
                <a:latin typeface="Arial" panose="020B0604020202020204" pitchFamily="34" charset="0"/>
                <a:cs typeface="Arial" panose="020B0604020202020204" pitchFamily="34" charset="0"/>
              </a:rPr>
              <a:t>natural beam</a:t>
            </a:r>
            <a:r>
              <a:rPr kumimoji="1" lang="en-US" altLang="ja-JP" sz="2000" b="1" dirty="0">
                <a:latin typeface="Arial" panose="020B0604020202020204" pitchFamily="34" charset="0"/>
                <a:cs typeface="Arial" panose="020B0604020202020204" pitchFamily="34" charset="0"/>
              </a:rPr>
              <a:t>" in high energy physics experiment. Especially, they are very convenient</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beam for small scale test experiments or calibration of detectors.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Recently, cosmic ray muons are also used for muon </a:t>
            </a:r>
            <a:r>
              <a:rPr lang="en-US" altLang="ja-JP" sz="2000" b="1" dirty="0">
                <a:latin typeface="Arial" panose="020B0604020202020204" pitchFamily="34" charset="0"/>
                <a:cs typeface="Arial" panose="020B0604020202020204" pitchFamily="34" charset="0"/>
              </a:rPr>
              <a:t>radiography</a:t>
            </a:r>
            <a:r>
              <a:rPr kumimoji="1" lang="en-US" altLang="ja-JP" sz="2000" b="1" dirty="0">
                <a:latin typeface="Arial" panose="020B0604020202020204" pitchFamily="34" charset="0"/>
                <a:cs typeface="Arial" panose="020B0604020202020204" pitchFamily="34" charset="0"/>
              </a:rPr>
              <a:t> experiments. </a:t>
            </a:r>
          </a:p>
        </p:txBody>
      </p:sp>
      <p:sp>
        <p:nvSpPr>
          <p:cNvPr id="3" name="スライド番号プレースホルダー 1">
            <a:extLst>
              <a:ext uri="{FF2B5EF4-FFF2-40B4-BE49-F238E27FC236}">
                <a16:creationId xmlns:a16="http://schemas.microsoft.com/office/drawing/2014/main" id="{7D8B9983-0EA6-2ED6-AA7F-F04307C216E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06880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137150" y="1018632"/>
            <a:ext cx="3756025" cy="852488"/>
          </a:xfrm>
          <a:prstGeom prst="roundRect">
            <a:avLst/>
          </a:prstGeom>
          <a:solidFill>
            <a:srgbClr val="DDFFDD"/>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sng" strike="noStrike" kern="1200" cap="none" spc="-85"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t>Cosmic-ray Muons by a spark chamber</a:t>
            </a:r>
            <a:endParaRPr kumimoji="1" lang="en-US" sz="2800" b="1" i="0" u="sng" strike="noStrike" kern="1200" cap="none" spc="0"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endParaRPr>
          </a:p>
        </p:txBody>
      </p:sp>
      <p:sp>
        <p:nvSpPr>
          <p:cNvPr id="35844" name="テキスト ボックス 5"/>
          <p:cNvSpPr txBox="1">
            <a:spLocks noChangeArrowheads="1"/>
          </p:cNvSpPr>
          <p:nvPr/>
        </p:nvSpPr>
        <p:spPr bwMode="auto">
          <a:xfrm>
            <a:off x="9525" y="466725"/>
            <a:ext cx="90836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You</a:t>
            </a:r>
            <a:r>
              <a:rPr lang="en-US" altLang="ja-JP" sz="2000" b="1" dirty="0">
                <a:solidFill>
                  <a:prstClr val="black"/>
                </a:solidFill>
                <a:latin typeface="Arial" panose="020B0604020202020204" pitchFamily="34" charset="0"/>
                <a:cs typeface="Arial" panose="020B0604020202020204" pitchFamily="34" charset="0"/>
              </a:rPr>
              <a:t> </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can see cosmic-ray muons by using a spark chamber. It is demonstrated in KEK open house. </a:t>
            </a:r>
          </a:p>
          <a:p>
            <a:pPr marL="342900" marR="0" lvl="0" indent="-342900" algn="l" defTabSz="914400" rtl="0" eaLnBrk="0" fontAlgn="base" latinLnBrk="0" hangingPunct="0">
              <a:lnSpc>
                <a:spcPct val="100000"/>
              </a:lnSpc>
              <a:spcBef>
                <a:spcPct val="0"/>
              </a:spcBef>
              <a:spcAft>
                <a:spcPts val="1200"/>
              </a:spcAft>
              <a:buClrTx/>
              <a:buSzTx/>
              <a:buFont typeface="Wingdings" panose="05000000000000000000" pitchFamily="2" charset="2"/>
              <a:buChar char="l"/>
              <a:tabLst/>
              <a:defRPr/>
            </a:pPr>
            <a:r>
              <a:rPr lang="en-US" altLang="ja-JP" sz="2000" b="1" dirty="0">
                <a:solidFill>
                  <a:prstClr val="black"/>
                </a:solidFill>
                <a:latin typeface="Arial" panose="020B0604020202020204" pitchFamily="34" charset="0"/>
                <a:cs typeface="Arial" panose="020B0604020202020204" pitchFamily="34" charset="0"/>
              </a:rPr>
              <a:t>The</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 movie is uploaded in </a:t>
            </a:r>
            <a:r>
              <a:rPr kumimoji="1" lang="en-US" altLang="ja-JP" sz="20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Youtube</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5845" name="テキスト ボックス 6"/>
          <p:cNvSpPr txBox="1">
            <a:spLocks noChangeArrowheads="1"/>
          </p:cNvSpPr>
          <p:nvPr/>
        </p:nvSpPr>
        <p:spPr bwMode="auto">
          <a:xfrm>
            <a:off x="5137150" y="947195"/>
            <a:ext cx="392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Visitors can insert their palms in the center space, and confirm that cosmic</a:t>
            </a:r>
            <a:b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b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rPr>
              <a:t>ray muons penetrate their palms</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pic>
        <p:nvPicPr>
          <p:cNvPr id="3" name="gdk2kBKcuNY"/>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17513" y="2219325"/>
            <a:ext cx="799941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テキスト ボックス 1"/>
          <p:cNvSpPr txBox="1">
            <a:spLocks noChangeArrowheads="1"/>
          </p:cNvSpPr>
          <p:nvPr/>
        </p:nvSpPr>
        <p:spPr bwMode="auto">
          <a:xfrm>
            <a:off x="417513" y="1601377"/>
            <a:ext cx="493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Narrow" panose="020B0606020202030204" pitchFamily="34" charset="0"/>
                <a:ea typeface="ＭＳ Ｐゴシック" panose="020B0600070205080204" pitchFamily="50" charset="-128"/>
                <a:cs typeface="+mn-cs"/>
              </a:rPr>
              <a:t>https://www.youtube.com/watch?v=gdk2kBKcuNY</a:t>
            </a:r>
            <a:endParaRPr kumimoji="1" lang="ja-JP" altLang="en-US" sz="1800" b="1" i="0" u="none" strike="noStrike" kern="1200" cap="none" spc="0" normalizeH="0" baseline="0" noProof="0" dirty="0">
              <a:ln>
                <a:noFill/>
              </a:ln>
              <a:solidFill>
                <a:prstClr val="black"/>
              </a:solidFill>
              <a:effectLst/>
              <a:uLnTx/>
              <a:uFillTx/>
              <a:latin typeface="Arial Narrow" panose="020B0606020202030204" pitchFamily="34" charset="0"/>
              <a:ea typeface="ＭＳ Ｐゴシック" panose="020B0600070205080204" pitchFamily="50" charset="-128"/>
              <a:cs typeface="+mn-cs"/>
            </a:endParaRPr>
          </a:p>
        </p:txBody>
      </p:sp>
      <p:sp>
        <p:nvSpPr>
          <p:cNvPr id="8" name="スライド番号プレースホルダー 1">
            <a:extLst>
              <a:ext uri="{FF2B5EF4-FFF2-40B4-BE49-F238E27FC236}">
                <a16:creationId xmlns:a16="http://schemas.microsoft.com/office/drawing/2014/main" id="{27B9EA3C-1C0A-4548-99D7-851E0BD1885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762E0A5C-2F42-D246-FA83-2524381F371C}"/>
              </a:ext>
            </a:extLst>
          </p:cNvPr>
          <p:cNvSpPr txBox="1"/>
          <p:nvPr/>
        </p:nvSpPr>
        <p:spPr>
          <a:xfrm>
            <a:off x="941885" y="1927602"/>
            <a:ext cx="6756492" cy="307777"/>
          </a:xfrm>
          <a:prstGeom prst="rect">
            <a:avLst/>
          </a:prstGeom>
          <a:noFill/>
        </p:spPr>
        <p:txBody>
          <a:bodyPr wrap="square" rtlCol="0">
            <a:spAutoFit/>
          </a:bodyPr>
          <a:lstStyle/>
          <a:p>
            <a:r>
              <a:rPr kumimoji="1" lang="en-US" altLang="ja-JP" sz="1400" b="1" dirty="0">
                <a:solidFill>
                  <a:schemeClr val="accent2">
                    <a:lumMod val="75000"/>
                  </a:schemeClr>
                </a:solidFill>
                <a:latin typeface="MT たれっぴ" panose="02000604000000000000" pitchFamily="2" charset="-128"/>
                <a:ea typeface="MT たれっぴ" panose="02000604000000000000" pitchFamily="2" charset="-128"/>
              </a:rPr>
              <a:t>Sorry! </a:t>
            </a:r>
            <a:r>
              <a:rPr lang="en-US" altLang="ja-JP" sz="1400" b="1" dirty="0">
                <a:solidFill>
                  <a:schemeClr val="accent2">
                    <a:lumMod val="75000"/>
                  </a:schemeClr>
                </a:solidFill>
                <a:latin typeface="MT たれっぴ" panose="02000604000000000000" pitchFamily="2" charset="-128"/>
                <a:ea typeface="MT たれっぴ" panose="02000604000000000000" pitchFamily="2" charset="-128"/>
              </a:rPr>
              <a:t>Explanation about the spark chamber is out of scope of this lecture.</a:t>
            </a:r>
            <a:endParaRPr kumimoji="1" lang="ja-JP" altLang="en-US" sz="1400" b="1" dirty="0">
              <a:solidFill>
                <a:schemeClr val="accent2">
                  <a:lumMod val="75000"/>
                </a:schemeClr>
              </a:solidFill>
              <a:latin typeface="MT たれっぴ" panose="02000604000000000000" pitchFamily="2" charset="-128"/>
              <a:ea typeface="MT たれっぴ" panose="02000604000000000000" pitchFamily="2" charset="-128"/>
            </a:endParaRPr>
          </a:p>
        </p:txBody>
      </p:sp>
    </p:spTree>
    <p:extLst>
      <p:ext uri="{BB962C8B-B14F-4D97-AF65-F5344CB8AC3E}">
        <p14:creationId xmlns:p14="http://schemas.microsoft.com/office/powerpoint/2010/main" val="3984219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6C6908B-B348-FA08-655D-B5AF8D21992D}"/>
              </a:ext>
            </a:extLst>
          </p:cNvPr>
          <p:cNvSpPr txBox="1">
            <a:spLocks/>
          </p:cNvSpPr>
          <p:nvPr/>
        </p:nvSpPr>
        <p:spPr>
          <a:xfrm>
            <a:off x="649742" y="9719"/>
            <a:ext cx="4398121" cy="861774"/>
          </a:xfrm>
          <a:prstGeom prst="rect">
            <a:avLst/>
          </a:prstGeom>
        </p:spPr>
        <p:txBody>
          <a:bodyPr wrap="square"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sng" strike="noStrike" kern="1200" cap="none" spc="-85"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t>Momentum spectrum of</a:t>
            </a:r>
            <a:br>
              <a:rPr kumimoji="1" lang="en-US" sz="2800" b="1" i="0" u="sng" strike="noStrike" kern="1200" cap="none" spc="-85"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br>
            <a:r>
              <a:rPr kumimoji="1" lang="en-US" sz="2800" b="1" i="0" u="sng" strike="noStrike" kern="1200" cap="none" spc="-85"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t>cosmic ray muons</a:t>
            </a:r>
            <a:endParaRPr kumimoji="1" lang="en-US" sz="2800" b="1" i="0" u="sng" strike="noStrike" kern="1200" cap="none" spc="0"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endParaRPr>
          </a:p>
        </p:txBody>
      </p:sp>
      <p:sp>
        <p:nvSpPr>
          <p:cNvPr id="7" name="テキスト ボックス 6">
            <a:extLst>
              <a:ext uri="{FF2B5EF4-FFF2-40B4-BE49-F238E27FC236}">
                <a16:creationId xmlns:a16="http://schemas.microsoft.com/office/drawing/2014/main" id="{9838193D-FECF-A0C9-2CBF-3B1BACFDD3FF}"/>
              </a:ext>
            </a:extLst>
          </p:cNvPr>
          <p:cNvSpPr txBox="1"/>
          <p:nvPr/>
        </p:nvSpPr>
        <p:spPr>
          <a:xfrm>
            <a:off x="7861" y="1127137"/>
            <a:ext cx="9099176" cy="5478423"/>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cosmic ray muon flux have a momentum</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dependance of </a:t>
            </a:r>
            <a:r>
              <a:rPr kumimoji="1" lang="ja-JP" altLang="en-US" sz="2000" b="1" dirty="0">
                <a:solidFill>
                  <a:srgbClr val="FF0000"/>
                </a:solidFill>
                <a:latin typeface="Arial" panose="020B0604020202020204" pitchFamily="34" charset="0"/>
                <a:cs typeface="Arial" panose="020B0604020202020204" pitchFamily="34" charset="0"/>
              </a:rPr>
              <a:t>∝</a:t>
            </a:r>
            <a:r>
              <a:rPr kumimoji="1" lang="en-US" altLang="ja-JP" sz="2000" b="1" dirty="0">
                <a:solidFill>
                  <a:srgbClr val="FF0000"/>
                </a:solidFill>
                <a:latin typeface="Arial" panose="020B0604020202020204" pitchFamily="34" charset="0"/>
                <a:cs typeface="Arial" panose="020B0604020202020204" pitchFamily="34" charset="0"/>
              </a:rPr>
              <a:t>p</a:t>
            </a:r>
            <a:r>
              <a:rPr kumimoji="1" lang="en-US" altLang="ja-JP" sz="2000" b="1" baseline="30000" dirty="0">
                <a:solidFill>
                  <a:srgbClr val="FF0000"/>
                </a:solidFill>
                <a:latin typeface="Arial" panose="020B0604020202020204" pitchFamily="34" charset="0"/>
                <a:cs typeface="Arial" panose="020B0604020202020204" pitchFamily="34" charset="0"/>
              </a:rPr>
              <a:t>-2.7</a:t>
            </a:r>
            <a:r>
              <a:rPr kumimoji="1" lang="en-US" altLang="ja-JP" sz="2000" b="1" dirty="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It</a:t>
            </a:r>
            <a:r>
              <a:rPr kumimoji="1" lang="en-US" altLang="ja-JP" sz="2000" b="1" dirty="0">
                <a:latin typeface="Arial" panose="020B0604020202020204" pitchFamily="34" charset="0"/>
                <a:cs typeface="Arial" panose="020B0604020202020204" pitchFamily="34" charset="0"/>
              </a:rPr>
              <a:t> reflects the energy spectrum of primary cosmic</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ray protons. </a:t>
            </a:r>
            <a:r>
              <a:rPr kumimoji="1" lang="en-US" altLang="ja-JP" sz="2000" b="1" dirty="0">
                <a:solidFill>
                  <a:srgbClr val="FF0000"/>
                </a:solidFill>
                <a:latin typeface="Arial" panose="020B0604020202020204" pitchFamily="34" charset="0"/>
                <a:cs typeface="Arial" panose="020B0604020202020204" pitchFamily="34" charset="0"/>
              </a:rPr>
              <a:t>p</a:t>
            </a:r>
            <a:r>
              <a:rPr kumimoji="1" lang="en-US" altLang="ja-JP" sz="2000" b="1" baseline="-25000" dirty="0">
                <a:solidFill>
                  <a:srgbClr val="FF0000"/>
                </a:solidFill>
                <a:latin typeface="Symbol" panose="05050102010706020507" pitchFamily="18" charset="2"/>
                <a:cs typeface="Arial" panose="020B0604020202020204" pitchFamily="34" charset="0"/>
              </a:rPr>
              <a:t>m</a:t>
            </a:r>
            <a:r>
              <a:rPr kumimoji="1" lang="en-US" altLang="ja-JP" sz="2000" b="1" dirty="0">
                <a:solidFill>
                  <a:srgbClr val="FF0000"/>
                </a:solidFill>
                <a:latin typeface="Arial" panose="020B0604020202020204" pitchFamily="34" charset="0"/>
                <a:cs typeface="Arial" panose="020B0604020202020204" pitchFamily="34" charset="0"/>
              </a:rPr>
              <a:t>~ 1/10 </a:t>
            </a:r>
            <a:r>
              <a:rPr kumimoji="1" lang="en-US" altLang="ja-JP" sz="2000" b="1" dirty="0" err="1">
                <a:solidFill>
                  <a:srgbClr val="FF0000"/>
                </a:solidFill>
                <a:latin typeface="Arial" panose="020B0604020202020204" pitchFamily="34" charset="0"/>
                <a:cs typeface="Arial" panose="020B0604020202020204" pitchFamily="34" charset="0"/>
              </a:rPr>
              <a:t>p</a:t>
            </a:r>
            <a:r>
              <a:rPr kumimoji="1" lang="en-US" altLang="ja-JP" sz="2000" b="1" baseline="-25000" dirty="0" err="1">
                <a:solidFill>
                  <a:srgbClr val="FF0000"/>
                </a:solidFill>
                <a:latin typeface="Arial" panose="020B0604020202020204" pitchFamily="34" charset="0"/>
                <a:cs typeface="Arial" panose="020B0604020202020204" pitchFamily="34" charset="0"/>
              </a:rPr>
              <a:t>P</a:t>
            </a:r>
            <a:r>
              <a:rPr kumimoji="1" lang="en-US" altLang="ja-JP" sz="2000" b="1" dirty="0">
                <a:solidFill>
                  <a:srgbClr val="FF0000"/>
                </a:solidFill>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is very rough but useful</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relation between the momentum of the parent</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protons and that of </a:t>
            </a:r>
            <a:r>
              <a:rPr lang="en-US" altLang="ja-JP" sz="2000" b="1" dirty="0">
                <a:latin typeface="Arial" panose="020B0604020202020204" pitchFamily="34" charset="0"/>
                <a:cs typeface="Arial" panose="020B0604020202020204" pitchFamily="34" charset="0"/>
              </a:rPr>
              <a:t>daughter</a:t>
            </a:r>
            <a:r>
              <a:rPr kumimoji="1" lang="en-US" altLang="ja-JP" sz="2000" b="1" dirty="0">
                <a:latin typeface="Arial" panose="020B0604020202020204" pitchFamily="34" charset="0"/>
                <a:cs typeface="Arial" panose="020B0604020202020204" pitchFamily="34" charset="0"/>
              </a:rPr>
              <a:t> muons.</a:t>
            </a: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vertical axis p</a:t>
            </a:r>
            <a:r>
              <a:rPr kumimoji="1" lang="en-US" altLang="ja-JP" sz="2000" b="1" baseline="30000" dirty="0">
                <a:latin typeface="Arial" panose="020B0604020202020204" pitchFamily="34" charset="0"/>
                <a:cs typeface="Arial" panose="020B0604020202020204" pitchFamily="34" charset="0"/>
              </a:rPr>
              <a:t>2.7</a:t>
            </a:r>
            <a:r>
              <a:rPr kumimoji="1" lang="en-US" altLang="ja-JP" sz="2000" b="1" dirty="0">
                <a:latin typeface="Arial" panose="020B0604020202020204" pitchFamily="34" charset="0"/>
                <a:cs typeface="Arial" panose="020B0604020202020204" pitchFamily="34" charset="0"/>
              </a:rPr>
              <a:t>(</a:t>
            </a:r>
            <a:r>
              <a:rPr kumimoji="1" lang="en-US" altLang="ja-JP" sz="2000" b="1" dirty="0" err="1">
                <a:latin typeface="Arial" panose="020B0604020202020204" pitchFamily="34" charset="0"/>
                <a:cs typeface="Arial" panose="020B0604020202020204" pitchFamily="34" charset="0"/>
              </a:rPr>
              <a:t>dN</a:t>
            </a:r>
            <a:r>
              <a:rPr kumimoji="1" lang="en-US" altLang="ja-JP" sz="2000" b="1" dirty="0">
                <a:latin typeface="Arial" panose="020B0604020202020204" pitchFamily="34" charset="0"/>
                <a:cs typeface="Arial" panose="020B0604020202020204" pitchFamily="34" charset="0"/>
              </a:rPr>
              <a:t>/</a:t>
            </a:r>
            <a:r>
              <a:rPr kumimoji="1" lang="en-US" altLang="ja-JP" sz="2000" b="1" dirty="0" err="1">
                <a:latin typeface="Arial" panose="020B0604020202020204" pitchFamily="34" charset="0"/>
                <a:cs typeface="Arial" panose="020B0604020202020204" pitchFamily="34" charset="0"/>
              </a:rPr>
              <a:t>dp</a:t>
            </a:r>
            <a:r>
              <a:rPr kumimoji="1" lang="en-US" altLang="ja-JP" sz="2000" b="1" dirty="0">
                <a:latin typeface="Arial" panose="020B0604020202020204" pitchFamily="34" charset="0"/>
                <a:cs typeface="Arial" panose="020B0604020202020204" pitchFamily="34" charset="0"/>
              </a:rPr>
              <a:t>) is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occasionally</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used instead of</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a:t>
            </a:r>
            <a:r>
              <a:rPr kumimoji="1" lang="en-US" altLang="ja-JP" sz="2000" b="1" dirty="0" err="1">
                <a:latin typeface="Arial" panose="020B0604020202020204" pitchFamily="34" charset="0"/>
                <a:cs typeface="Arial" panose="020B0604020202020204" pitchFamily="34" charset="0"/>
              </a:rPr>
              <a:t>dN</a:t>
            </a:r>
            <a:r>
              <a:rPr kumimoji="1" lang="en-US" altLang="ja-JP" sz="2000" b="1" dirty="0">
                <a:latin typeface="Arial" panose="020B0604020202020204" pitchFamily="34" charset="0"/>
                <a:cs typeface="Arial" panose="020B0604020202020204" pitchFamily="34" charset="0"/>
              </a:rPr>
              <a:t>/</a:t>
            </a:r>
            <a:r>
              <a:rPr kumimoji="1" lang="en-US" altLang="ja-JP" sz="2000" b="1" dirty="0" err="1">
                <a:latin typeface="Arial" panose="020B0604020202020204" pitchFamily="34" charset="0"/>
                <a:cs typeface="Arial" panose="020B0604020202020204" pitchFamily="34" charset="0"/>
              </a:rPr>
              <a:t>dp</a:t>
            </a:r>
            <a:r>
              <a:rPr kumimoji="1" lang="en-US" altLang="ja-JP" sz="2000" b="1" dirty="0">
                <a:latin typeface="Arial" panose="020B0604020202020204" pitchFamily="34" charset="0"/>
                <a:cs typeface="Arial" panose="020B0604020202020204" pitchFamily="34" charset="0"/>
              </a:rPr>
              <a:t>) , because it </a:t>
            </a:r>
            <a:r>
              <a:rPr kumimoji="1" lang="en-US" altLang="ja-JP" sz="2000" b="1" dirty="0" err="1">
                <a:latin typeface="Arial" panose="020B0604020202020204" pitchFamily="34" charset="0"/>
                <a:cs typeface="Arial" panose="020B0604020202020204" pitchFamily="34" charset="0"/>
              </a:rPr>
              <a:t>closesup</a:t>
            </a:r>
            <a:br>
              <a:rPr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precise structure of the flux.</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One important feature is that</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vertical flux is larger than</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horizontal flux </a:t>
            </a:r>
            <a:r>
              <a:rPr lang="en-US" altLang="ja-JP" sz="2000" b="1" dirty="0">
                <a:latin typeface="Arial" panose="020B0604020202020204" pitchFamily="34" charset="0"/>
                <a:cs typeface="Arial" panose="020B0604020202020204" pitchFamily="34" charset="0"/>
              </a:rPr>
              <a:t>when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momentum</a:t>
            </a:r>
            <a:r>
              <a:rPr kumimoji="1" lang="en-US" altLang="ja-JP" sz="2000" b="1" dirty="0">
                <a:latin typeface="Arial" panose="020B0604020202020204" pitchFamily="34" charset="0"/>
                <a:cs typeface="Arial" panose="020B0604020202020204" pitchFamily="34" charset="0"/>
              </a:rPr>
              <a:t> is low (&lt; 100GeV).</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horizontal</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flux is larger when</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momentum is high(&gt; 100GeV).</a:t>
            </a:r>
          </a:p>
        </p:txBody>
      </p:sp>
      <p:pic>
        <p:nvPicPr>
          <p:cNvPr id="9" name="図 8">
            <a:extLst>
              <a:ext uri="{FF2B5EF4-FFF2-40B4-BE49-F238E27FC236}">
                <a16:creationId xmlns:a16="http://schemas.microsoft.com/office/drawing/2014/main" id="{397809CA-64D5-7681-36D0-777FC74F4D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5976" y="3584393"/>
            <a:ext cx="4368191" cy="3273607"/>
          </a:xfrm>
          <a:prstGeom prst="rect">
            <a:avLst/>
          </a:prstGeom>
        </p:spPr>
      </p:pic>
      <p:pic>
        <p:nvPicPr>
          <p:cNvPr id="3" name="図 2">
            <a:extLst>
              <a:ext uri="{FF2B5EF4-FFF2-40B4-BE49-F238E27FC236}">
                <a16:creationId xmlns:a16="http://schemas.microsoft.com/office/drawing/2014/main" id="{D556BB6F-A709-0BBC-17F3-4B8990956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6033" y="73616"/>
            <a:ext cx="2169045" cy="3576391"/>
          </a:xfrm>
          <a:prstGeom prst="rect">
            <a:avLst/>
          </a:prstGeom>
        </p:spPr>
      </p:pic>
      <p:sp>
        <p:nvSpPr>
          <p:cNvPr id="2" name="スライド番号プレースホルダー 1">
            <a:extLst>
              <a:ext uri="{FF2B5EF4-FFF2-40B4-BE49-F238E27FC236}">
                <a16:creationId xmlns:a16="http://schemas.microsoft.com/office/drawing/2014/main" id="{FF45770C-D5EE-7F6A-93AC-E0BECBA8890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9927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10">
            <a:extLst>
              <a:ext uri="{FF2B5EF4-FFF2-40B4-BE49-F238E27FC236}">
                <a16:creationId xmlns:a16="http://schemas.microsoft.com/office/drawing/2014/main" id="{E5D614DC-6B92-12A9-3E97-9EF0487CB405}"/>
              </a:ext>
            </a:extLst>
          </p:cNvPr>
          <p:cNvGraphicFramePr>
            <a:graphicFrameLocks noGrp="1"/>
          </p:cNvGraphicFramePr>
          <p:nvPr>
            <p:extLst>
              <p:ext uri="{D42A27DB-BD31-4B8C-83A1-F6EECF244321}">
                <p14:modId xmlns:p14="http://schemas.microsoft.com/office/powerpoint/2010/main" val="3696191591"/>
              </p:ext>
            </p:extLst>
          </p:nvPr>
        </p:nvGraphicFramePr>
        <p:xfrm>
          <a:off x="4706273" y="4201351"/>
          <a:ext cx="4320000" cy="1320800"/>
        </p:xfrm>
        <a:graphic>
          <a:graphicData uri="http://schemas.openxmlformats.org/drawingml/2006/table">
            <a:tbl>
              <a:tblPr firstRow="1" bandRow="1">
                <a:tableStyleId>{073A0DAA-6AF3-43AB-8588-CEC1D06C72B9}</a:tableStyleId>
              </a:tblPr>
              <a:tblGrid>
                <a:gridCol w="756000">
                  <a:extLst>
                    <a:ext uri="{9D8B030D-6E8A-4147-A177-3AD203B41FA5}">
                      <a16:colId xmlns:a16="http://schemas.microsoft.com/office/drawing/2014/main" val="1026383842"/>
                    </a:ext>
                  </a:extLst>
                </a:gridCol>
                <a:gridCol w="1188000">
                  <a:extLst>
                    <a:ext uri="{9D8B030D-6E8A-4147-A177-3AD203B41FA5}">
                      <a16:colId xmlns:a16="http://schemas.microsoft.com/office/drawing/2014/main" val="3926361914"/>
                    </a:ext>
                  </a:extLst>
                </a:gridCol>
                <a:gridCol w="1188000">
                  <a:extLst>
                    <a:ext uri="{9D8B030D-6E8A-4147-A177-3AD203B41FA5}">
                      <a16:colId xmlns:a16="http://schemas.microsoft.com/office/drawing/2014/main" val="4228550659"/>
                    </a:ext>
                  </a:extLst>
                </a:gridCol>
                <a:gridCol w="1188000">
                  <a:extLst>
                    <a:ext uri="{9D8B030D-6E8A-4147-A177-3AD203B41FA5}">
                      <a16:colId xmlns:a16="http://schemas.microsoft.com/office/drawing/2014/main" val="4023542363"/>
                    </a:ext>
                  </a:extLst>
                </a:gridCol>
              </a:tblGrid>
              <a:tr h="285280">
                <a:tc>
                  <a:txBody>
                    <a:bodyPr/>
                    <a:lstStyle/>
                    <a:p>
                      <a:pPr algn="ctr"/>
                      <a:r>
                        <a:rPr kumimoji="1" lang="en-US" altLang="ja-JP" sz="1600" dirty="0">
                          <a:latin typeface="Arial Narrow" panose="020B0606020202030204" pitchFamily="34" charset="0"/>
                        </a:rPr>
                        <a:t>E</a:t>
                      </a:r>
                      <a:r>
                        <a:rPr kumimoji="1" lang="en-US" altLang="ja-JP" sz="1600" baseline="-25000" dirty="0">
                          <a:latin typeface="Symbol" panose="05050102010706020507" pitchFamily="18" charset="2"/>
                        </a:rPr>
                        <a:t>p</a:t>
                      </a:r>
                      <a:r>
                        <a:rPr kumimoji="1" lang="en-US" altLang="ja-JP" sz="1600" dirty="0">
                          <a:latin typeface="Arial Narrow" panose="020B0606020202030204" pitchFamily="34" charset="0"/>
                        </a:rPr>
                        <a:t>/</a:t>
                      </a:r>
                      <a:r>
                        <a:rPr kumimoji="1" lang="en-US" altLang="ja-JP" sz="1600" dirty="0" err="1">
                          <a:latin typeface="Arial Narrow" panose="020B0606020202030204" pitchFamily="34" charset="0"/>
                        </a:rPr>
                        <a:t>E</a:t>
                      </a:r>
                      <a:r>
                        <a:rPr kumimoji="1" lang="en-US" altLang="ja-JP" sz="1600" baseline="-25000" dirty="0" err="1">
                          <a:latin typeface="Symbol" panose="05050102010706020507" pitchFamily="18" charset="2"/>
                        </a:rPr>
                        <a:t>m</a:t>
                      </a:r>
                      <a:endParaRPr kumimoji="1" lang="ja-JP" altLang="en-US" sz="1600" baseline="-25000" dirty="0">
                        <a:latin typeface="Symbol" panose="05050102010706020507" pitchFamily="18" charset="2"/>
                      </a:endParaRPr>
                    </a:p>
                  </a:txBody>
                  <a:tcPr/>
                </a:tc>
                <a:tc>
                  <a:txBody>
                    <a:bodyPr/>
                    <a:lstStyle/>
                    <a:p>
                      <a:pPr algn="ctr"/>
                      <a:r>
                        <a:rPr kumimoji="1" lang="en-US" altLang="ja-JP" sz="1600" dirty="0">
                          <a:latin typeface="Arial Narrow" panose="020B0606020202030204" pitchFamily="34" charset="0"/>
                        </a:rPr>
                        <a:t>20GeV/</a:t>
                      </a:r>
                    </a:p>
                    <a:p>
                      <a:pPr algn="ctr"/>
                      <a:r>
                        <a:rPr kumimoji="1" lang="en-US" altLang="ja-JP" sz="1600" dirty="0">
                          <a:latin typeface="Arial Narrow" panose="020B0606020202030204" pitchFamily="34" charset="0"/>
                        </a:rPr>
                        <a:t>10GeV</a:t>
                      </a:r>
                      <a:endParaRPr kumimoji="1" lang="ja-JP" altLang="en-US" sz="1600" dirty="0">
                        <a:latin typeface="Arial Narrow" panose="020B0606020202030204" pitchFamily="34" charset="0"/>
                      </a:endParaRPr>
                    </a:p>
                  </a:txBody>
                  <a:tcPr/>
                </a:tc>
                <a:tc>
                  <a:txBody>
                    <a:bodyPr/>
                    <a:lstStyle/>
                    <a:p>
                      <a:pPr algn="ctr"/>
                      <a:r>
                        <a:rPr kumimoji="1" lang="en-US" altLang="ja-JP" sz="1600" dirty="0">
                          <a:latin typeface="Arial Narrow" panose="020B0606020202030204" pitchFamily="34" charset="0"/>
                        </a:rPr>
                        <a:t>200GeV/</a:t>
                      </a:r>
                    </a:p>
                    <a:p>
                      <a:pPr algn="ctr"/>
                      <a:r>
                        <a:rPr kumimoji="1" lang="en-US" altLang="ja-JP" sz="1600" dirty="0">
                          <a:latin typeface="Arial Narrow" panose="020B0606020202030204" pitchFamily="34" charset="0"/>
                        </a:rPr>
                        <a:t>100GeV</a:t>
                      </a:r>
                      <a:endParaRPr kumimoji="1" lang="ja-JP" altLang="en-US" sz="1600" dirty="0">
                        <a:latin typeface="Arial Narrow" panose="020B0606020202030204" pitchFamily="34" charset="0"/>
                      </a:endParaRPr>
                    </a:p>
                  </a:txBody>
                  <a:tcPr/>
                </a:tc>
                <a:tc>
                  <a:txBody>
                    <a:bodyPr/>
                    <a:lstStyle/>
                    <a:p>
                      <a:pPr algn="ctr"/>
                      <a:r>
                        <a:rPr kumimoji="1" lang="en-US" altLang="ja-JP" sz="1600" dirty="0">
                          <a:latin typeface="Arial Narrow" panose="020B0606020202030204" pitchFamily="34" charset="0"/>
                        </a:rPr>
                        <a:t>2000GeV/</a:t>
                      </a:r>
                    </a:p>
                    <a:p>
                      <a:pPr algn="ctr"/>
                      <a:r>
                        <a:rPr kumimoji="1" lang="en-US" altLang="ja-JP" sz="1600" dirty="0">
                          <a:latin typeface="Arial Narrow" panose="020B0606020202030204" pitchFamily="34" charset="0"/>
                        </a:rPr>
                        <a:t>1000GeV</a:t>
                      </a:r>
                      <a:endParaRPr kumimoji="1" lang="ja-JP" altLang="en-US" sz="1600" dirty="0">
                        <a:latin typeface="Arial Narrow" panose="020B0606020202030204" pitchFamily="34" charset="0"/>
                      </a:endParaRPr>
                    </a:p>
                  </a:txBody>
                  <a:tcPr/>
                </a:tc>
                <a:extLst>
                  <a:ext uri="{0D108BD9-81ED-4DB2-BD59-A6C34878D82A}">
                    <a16:rowId xmlns:a16="http://schemas.microsoft.com/office/drawing/2014/main" val="2812006724"/>
                  </a:ext>
                </a:extLst>
              </a:tr>
              <a:tr h="370840">
                <a:tc>
                  <a:txBody>
                    <a:bodyPr/>
                    <a:lstStyle/>
                    <a:p>
                      <a:pPr algn="ctr"/>
                      <a:r>
                        <a:rPr kumimoji="1" lang="en-US" altLang="ja-JP" sz="1600" b="1" dirty="0" err="1">
                          <a:latin typeface="Arial Narrow" panose="020B0606020202030204" pitchFamily="34" charset="0"/>
                        </a:rPr>
                        <a:t>d</a:t>
                      </a:r>
                      <a:r>
                        <a:rPr kumimoji="1" lang="en-US" altLang="ja-JP" sz="1600" b="1" baseline="-25000" dirty="0" err="1">
                          <a:latin typeface="Symbol" panose="05050102010706020507" pitchFamily="18" charset="2"/>
                        </a:rPr>
                        <a:t>p</a:t>
                      </a:r>
                      <a:endParaRPr kumimoji="1" lang="ja-JP" altLang="en-US" sz="1600" b="1" baseline="-25000" dirty="0">
                        <a:latin typeface="Symbol" panose="05050102010706020507" pitchFamily="18" charset="2"/>
                      </a:endParaRPr>
                    </a:p>
                  </a:txBody>
                  <a:tcPr/>
                </a:tc>
                <a:tc>
                  <a:txBody>
                    <a:bodyPr/>
                    <a:lstStyle/>
                    <a:p>
                      <a:pPr algn="ctr"/>
                      <a:r>
                        <a:rPr kumimoji="1" lang="en-US" altLang="ja-JP" sz="1600" b="1" dirty="0">
                          <a:latin typeface="Arial Narrow" panose="020B0606020202030204" pitchFamily="34" charset="0"/>
                        </a:rPr>
                        <a:t>    1.1 km</a:t>
                      </a:r>
                      <a:endParaRPr kumimoji="1" lang="ja-JP" altLang="en-US" sz="1600" b="1" dirty="0">
                        <a:latin typeface="Arial Narrow" panose="020B0606020202030204" pitchFamily="34" charset="0"/>
                      </a:endParaRPr>
                    </a:p>
                  </a:txBody>
                  <a:tcPr/>
                </a:tc>
                <a:tc>
                  <a:txBody>
                    <a:bodyPr/>
                    <a:lstStyle/>
                    <a:p>
                      <a:pPr algn="ctr"/>
                      <a:r>
                        <a:rPr kumimoji="1" lang="en-US" altLang="ja-JP" sz="1600" b="1" dirty="0">
                          <a:latin typeface="Arial Narrow" panose="020B0606020202030204" pitchFamily="34" charset="0"/>
                        </a:rPr>
                        <a:t>   11 km</a:t>
                      </a:r>
                      <a:endParaRPr kumimoji="1" lang="ja-JP" altLang="en-US" sz="1600" b="1" dirty="0">
                        <a:latin typeface="Arial Narrow" panose="020B0606020202030204" pitchFamily="34" charset="0"/>
                      </a:endParaRPr>
                    </a:p>
                  </a:txBody>
                  <a:tcPr/>
                </a:tc>
                <a:tc>
                  <a:txBody>
                    <a:bodyPr/>
                    <a:lstStyle/>
                    <a:p>
                      <a:pPr algn="ctr"/>
                      <a:r>
                        <a:rPr kumimoji="1" lang="en-US" altLang="ja-JP" sz="1600" b="1" dirty="0">
                          <a:latin typeface="Arial Narrow" panose="020B0606020202030204" pitchFamily="34" charset="0"/>
                        </a:rPr>
                        <a:t>110 km</a:t>
                      </a:r>
                      <a:endParaRPr kumimoji="1" lang="ja-JP" altLang="en-US" sz="1600" b="1" dirty="0">
                        <a:latin typeface="Arial Narrow" panose="020B0606020202030204" pitchFamily="34" charset="0"/>
                      </a:endParaRPr>
                    </a:p>
                  </a:txBody>
                  <a:tcPr/>
                </a:tc>
                <a:extLst>
                  <a:ext uri="{0D108BD9-81ED-4DB2-BD59-A6C34878D82A}">
                    <a16:rowId xmlns:a16="http://schemas.microsoft.com/office/drawing/2014/main" val="4084522193"/>
                  </a:ext>
                </a:extLst>
              </a:tr>
              <a:tr h="370840">
                <a:tc>
                  <a:txBody>
                    <a:bodyPr/>
                    <a:lstStyle/>
                    <a:p>
                      <a:pPr algn="ctr"/>
                      <a:r>
                        <a:rPr kumimoji="1" lang="en-US" altLang="ja-JP" sz="1600" b="1" dirty="0">
                          <a:latin typeface="Arial Narrow" panose="020B0606020202030204" pitchFamily="34" charset="0"/>
                        </a:rPr>
                        <a:t>d</a:t>
                      </a:r>
                      <a:r>
                        <a:rPr kumimoji="1" lang="en-US" altLang="ja-JP" sz="1600" b="1" baseline="-25000" dirty="0">
                          <a:latin typeface="Symbol" panose="05050102010706020507" pitchFamily="18" charset="2"/>
                        </a:rPr>
                        <a:t>m</a:t>
                      </a:r>
                      <a:endParaRPr kumimoji="1" lang="ja-JP" altLang="en-US" sz="1600" b="1" baseline="-25000" dirty="0">
                        <a:latin typeface="Symbol" panose="05050102010706020507" pitchFamily="18" charset="2"/>
                      </a:endParaRPr>
                    </a:p>
                  </a:txBody>
                  <a:tcPr/>
                </a:tc>
                <a:tc>
                  <a:txBody>
                    <a:bodyPr/>
                    <a:lstStyle/>
                    <a:p>
                      <a:pPr algn="ctr"/>
                      <a:r>
                        <a:rPr kumimoji="1" lang="en-US" altLang="ja-JP" sz="1600" b="1" dirty="0">
                          <a:latin typeface="Arial Narrow" panose="020B0606020202030204" pitchFamily="34" charset="0"/>
                        </a:rPr>
                        <a:t>   62</a:t>
                      </a:r>
                      <a:r>
                        <a:rPr kumimoji="1" lang="ja-JP" altLang="en-US" sz="1600" b="1" dirty="0">
                          <a:latin typeface="Arial Narrow" panose="020B0606020202030204" pitchFamily="34" charset="0"/>
                        </a:rPr>
                        <a:t> </a:t>
                      </a:r>
                      <a:r>
                        <a:rPr kumimoji="1" lang="en-US" altLang="ja-JP" sz="1600" b="1" dirty="0">
                          <a:latin typeface="Arial Narrow" panose="020B0606020202030204" pitchFamily="34" charset="0"/>
                        </a:rPr>
                        <a:t>km</a:t>
                      </a:r>
                      <a:endParaRPr kumimoji="1" lang="ja-JP" altLang="en-US" sz="1600" b="1" dirty="0">
                        <a:latin typeface="Arial Narrow" panose="020B0606020202030204" pitchFamily="34" charset="0"/>
                      </a:endParaRPr>
                    </a:p>
                  </a:txBody>
                  <a:tcPr/>
                </a:tc>
                <a:tc>
                  <a:txBody>
                    <a:bodyPr/>
                    <a:lstStyle/>
                    <a:p>
                      <a:pPr algn="ctr"/>
                      <a:r>
                        <a:rPr kumimoji="1" lang="en-US" altLang="ja-JP" sz="1600" b="1" dirty="0">
                          <a:latin typeface="Arial Narrow" panose="020B0606020202030204" pitchFamily="34" charset="0"/>
                        </a:rPr>
                        <a:t>  620 km</a:t>
                      </a:r>
                      <a:endParaRPr kumimoji="1" lang="ja-JP" altLang="en-US" sz="1600" b="1" dirty="0">
                        <a:latin typeface="Arial Narrow" panose="020B0606020202030204" pitchFamily="34" charset="0"/>
                      </a:endParaRPr>
                    </a:p>
                  </a:txBody>
                  <a:tcPr/>
                </a:tc>
                <a:tc>
                  <a:txBody>
                    <a:bodyPr/>
                    <a:lstStyle/>
                    <a:p>
                      <a:pPr algn="ctr"/>
                      <a:r>
                        <a:rPr kumimoji="1" lang="en-US" altLang="ja-JP" sz="1600" b="1" dirty="0">
                          <a:latin typeface="Arial Narrow" panose="020B0606020202030204" pitchFamily="34" charset="0"/>
                        </a:rPr>
                        <a:t>6200 km</a:t>
                      </a:r>
                      <a:endParaRPr kumimoji="1" lang="ja-JP" altLang="en-US" sz="1600" b="1" dirty="0">
                        <a:latin typeface="Arial Narrow" panose="020B0606020202030204" pitchFamily="34" charset="0"/>
                      </a:endParaRPr>
                    </a:p>
                  </a:txBody>
                  <a:tcPr/>
                </a:tc>
                <a:extLst>
                  <a:ext uri="{0D108BD9-81ED-4DB2-BD59-A6C34878D82A}">
                    <a16:rowId xmlns:a16="http://schemas.microsoft.com/office/drawing/2014/main" val="2425379231"/>
                  </a:ext>
                </a:extLst>
              </a:tr>
            </a:tbl>
          </a:graphicData>
        </a:graphic>
      </p:graphicFrame>
      <p:sp>
        <p:nvSpPr>
          <p:cNvPr id="2" name="テキスト ボックス 1">
            <a:extLst>
              <a:ext uri="{FF2B5EF4-FFF2-40B4-BE49-F238E27FC236}">
                <a16:creationId xmlns:a16="http://schemas.microsoft.com/office/drawing/2014/main" id="{E628A933-3740-2A04-6F92-E0951FE3938E}"/>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Vertical vs Horizontal</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C8B16B46-888A-EA03-7D7A-1D877CD834A8}"/>
              </a:ext>
            </a:extLst>
          </p:cNvPr>
          <p:cNvSpPr txBox="1"/>
          <p:nvPr/>
        </p:nvSpPr>
        <p:spPr>
          <a:xfrm>
            <a:off x="388867" y="4313745"/>
            <a:ext cx="2212940" cy="692497"/>
          </a:xfrm>
          <a:prstGeom prst="rect">
            <a:avLst/>
          </a:prstGeom>
          <a:noFill/>
        </p:spPr>
        <p:txBody>
          <a:bodyPr wrap="square" rtlCol="0">
            <a:spAutoFit/>
          </a:bodyPr>
          <a:lstStyle/>
          <a:p>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If you do not understand</a:t>
            </a:r>
            <a:b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br>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this, </a:t>
            </a:r>
            <a:r>
              <a:rPr lang="en-US" altLang="ja-JP" sz="1300" b="1" dirty="0">
                <a:solidFill>
                  <a:schemeClr val="accent2">
                    <a:lumMod val="75000"/>
                  </a:schemeClr>
                </a:solidFill>
                <a:latin typeface="MT たれっぴ" panose="02000604000000000000" pitchFamily="2" charset="-128"/>
                <a:ea typeface="MT たれっぴ" panose="02000604000000000000" pitchFamily="2" charset="-128"/>
              </a:rPr>
              <a:t>study the </a:t>
            </a:r>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special</a:t>
            </a:r>
            <a:b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br>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theory</a:t>
            </a:r>
            <a:r>
              <a:rPr lang="en-US" altLang="ja-JP" sz="1300" b="1" dirty="0">
                <a:solidFill>
                  <a:schemeClr val="accent2">
                    <a:lumMod val="75000"/>
                  </a:schemeClr>
                </a:solidFill>
                <a:latin typeface="MT たれっぴ" panose="02000604000000000000" pitchFamily="2" charset="-128"/>
                <a:ea typeface="MT たれっぴ" panose="02000604000000000000" pitchFamily="2" charset="-128"/>
              </a:rPr>
              <a:t> </a:t>
            </a:r>
            <a:r>
              <a:rPr kumimoji="1" lang="en-US" altLang="ja-JP" sz="1300" b="1" dirty="0">
                <a:solidFill>
                  <a:schemeClr val="accent2">
                    <a:lumMod val="75000"/>
                  </a:schemeClr>
                </a:solidFill>
                <a:latin typeface="MT たれっぴ" panose="02000604000000000000" pitchFamily="2" charset="-128"/>
                <a:ea typeface="MT たれっぴ" panose="02000604000000000000" pitchFamily="2" charset="-128"/>
              </a:rPr>
              <a:t>of relativity again!</a:t>
            </a:r>
            <a:endParaRPr kumimoji="1" lang="ja-JP" altLang="en-US" sz="1300" b="1" dirty="0">
              <a:solidFill>
                <a:schemeClr val="accent2">
                  <a:lumMod val="75000"/>
                </a:schemeClr>
              </a:solidFill>
              <a:latin typeface="MT たれっぴ" panose="02000604000000000000" pitchFamily="2" charset="-128"/>
              <a:ea typeface="MT たれっぴ" panose="02000604000000000000" pitchFamily="2" charset="-128"/>
            </a:endParaRPr>
          </a:p>
        </p:txBody>
      </p:sp>
      <p:pic>
        <p:nvPicPr>
          <p:cNvPr id="11" name="図 10">
            <a:extLst>
              <a:ext uri="{FF2B5EF4-FFF2-40B4-BE49-F238E27FC236}">
                <a16:creationId xmlns:a16="http://schemas.microsoft.com/office/drawing/2014/main" id="{E24E6DD4-6EB6-9438-FC81-80B26CFADC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346" y="519029"/>
            <a:ext cx="3204712" cy="2401672"/>
          </a:xfrm>
          <a:prstGeom prst="rect">
            <a:avLst/>
          </a:prstGeom>
        </p:spPr>
      </p:pic>
      <p:sp>
        <p:nvSpPr>
          <p:cNvPr id="14" name="テキスト ボックス 13">
            <a:extLst>
              <a:ext uri="{FF2B5EF4-FFF2-40B4-BE49-F238E27FC236}">
                <a16:creationId xmlns:a16="http://schemas.microsoft.com/office/drawing/2014/main" id="{2E8E93C6-C793-B96B-BD36-D0E2828B7F8E}"/>
              </a:ext>
            </a:extLst>
          </p:cNvPr>
          <p:cNvSpPr txBox="1"/>
          <p:nvPr/>
        </p:nvSpPr>
        <p:spPr>
          <a:xfrm>
            <a:off x="23788" y="543086"/>
            <a:ext cx="9123904" cy="6140142"/>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sz="1900" b="1" dirty="0">
                <a:latin typeface="Arial" panose="020B0604020202020204" pitchFamily="34" charset="0"/>
                <a:cs typeface="Arial" panose="020B0604020202020204" pitchFamily="34" charset="0"/>
              </a:rPr>
              <a:t>The feature is explained by</a:t>
            </a:r>
            <a:r>
              <a:rPr kumimoji="1" lang="en-US" altLang="ja-JP" sz="1900" b="1" dirty="0">
                <a:latin typeface="Arial" panose="020B0604020202020204" pitchFamily="34" charset="0"/>
                <a:cs typeface="Arial" panose="020B0604020202020204" pitchFamily="34" charset="0"/>
              </a:rPr>
              <a:t> the travel</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distances</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of pion and muon. To be</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observed as muon, the pion must decay</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before reaching the ground level, and</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muon must not decay before reaching</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the ground level.</a:t>
            </a:r>
            <a:br>
              <a:rPr kumimoji="1" lang="en-US" altLang="ja-JP" sz="1900" b="1" dirty="0">
                <a:latin typeface="Arial" panose="020B0604020202020204" pitchFamily="34" charset="0"/>
                <a:cs typeface="Arial" panose="020B0604020202020204" pitchFamily="34" charset="0"/>
              </a:rPr>
            </a:b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travel distance is calculated by</a:t>
            </a: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a:spcAft>
                <a:spcPts val="1200"/>
              </a:spcAft>
            </a:pP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  </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In low energy, some horizontally traveling muons decay before reaching the </a:t>
            </a:r>
            <a:r>
              <a:rPr lang="en-US" altLang="ja-JP" sz="1900" b="1" dirty="0">
                <a:latin typeface="Arial" panose="020B0604020202020204" pitchFamily="34" charset="0"/>
                <a:cs typeface="Arial" panose="020B0604020202020204" pitchFamily="34" charset="0"/>
              </a:rPr>
              <a:t>ground level</a:t>
            </a:r>
            <a:r>
              <a:rPr kumimoji="1" lang="en-US" altLang="ja-JP" sz="1900" b="1" dirty="0">
                <a:latin typeface="Arial" panose="020B0604020202020204" pitchFamily="34" charset="0"/>
                <a:cs typeface="Arial" panose="020B0604020202020204" pitchFamily="34" charset="0"/>
              </a:rPr>
              <a:t>. In high energy, some vertically traveling </a:t>
            </a:r>
            <a:r>
              <a:rPr kumimoji="1" lang="en-US" altLang="ja-JP" sz="1900" b="1" dirty="0" err="1">
                <a:latin typeface="Arial" panose="020B0604020202020204" pitchFamily="34" charset="0"/>
                <a:cs typeface="Arial" panose="020B0604020202020204" pitchFamily="34" charset="0"/>
              </a:rPr>
              <a:t>pions</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cannot decay before reaching the </a:t>
            </a:r>
            <a:r>
              <a:rPr lang="en-US" altLang="ja-JP" sz="1900" b="1" dirty="0">
                <a:latin typeface="Arial" panose="020B0604020202020204" pitchFamily="34" charset="0"/>
                <a:cs typeface="Arial" panose="020B0604020202020204" pitchFamily="34" charset="0"/>
              </a:rPr>
              <a:t>ground level</a:t>
            </a:r>
            <a:r>
              <a:rPr kumimoji="1" lang="en-US" altLang="ja-JP" sz="1900" b="1" dirty="0">
                <a:latin typeface="Arial" panose="020B0604020202020204" pitchFamily="34" charset="0"/>
                <a:cs typeface="Arial" panose="020B0604020202020204" pitchFamily="34" charset="0"/>
              </a:rPr>
              <a:t>.</a:t>
            </a:r>
          </a:p>
        </p:txBody>
      </p:sp>
      <p:grpSp>
        <p:nvGrpSpPr>
          <p:cNvPr id="31" name="グループ化 30">
            <a:extLst>
              <a:ext uri="{FF2B5EF4-FFF2-40B4-BE49-F238E27FC236}">
                <a16:creationId xmlns:a16="http://schemas.microsoft.com/office/drawing/2014/main" id="{16FB9DD3-C261-3459-C6EE-D21AF6F7CEF0}"/>
              </a:ext>
            </a:extLst>
          </p:cNvPr>
          <p:cNvGrpSpPr/>
          <p:nvPr/>
        </p:nvGrpSpPr>
        <p:grpSpPr>
          <a:xfrm>
            <a:off x="2877044" y="4313745"/>
            <a:ext cx="1796675" cy="1086550"/>
            <a:chOff x="6275874" y="3141478"/>
            <a:chExt cx="1796675" cy="1086550"/>
          </a:xfrm>
        </p:grpSpPr>
        <p:sp>
          <p:nvSpPr>
            <p:cNvPr id="6" name="角丸四角形 37">
              <a:extLst>
                <a:ext uri="{FF2B5EF4-FFF2-40B4-BE49-F238E27FC236}">
                  <a16:creationId xmlns:a16="http://schemas.microsoft.com/office/drawing/2014/main" id="{1372A72A-E2E5-28EE-535E-6D8475F35389}"/>
                </a:ext>
              </a:extLst>
            </p:cNvPr>
            <p:cNvSpPr/>
            <p:nvPr/>
          </p:nvSpPr>
          <p:spPr bwMode="auto">
            <a:xfrm>
              <a:off x="6275874" y="3144376"/>
              <a:ext cx="1627155" cy="1083652"/>
            </a:xfrm>
            <a:prstGeom prst="roundRect">
              <a:avLst/>
            </a:prstGeom>
            <a:solidFill>
              <a:srgbClr val="D4ECBA"/>
            </a:solidFill>
            <a:ln w="57150">
              <a:solidFill>
                <a:srgbClr val="72AE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テキスト ボックス 14">
              <a:extLst>
                <a:ext uri="{FF2B5EF4-FFF2-40B4-BE49-F238E27FC236}">
                  <a16:creationId xmlns:a16="http://schemas.microsoft.com/office/drawing/2014/main" id="{713A58BF-209F-2B2C-EE4C-30446AFD8B80}"/>
                </a:ext>
              </a:extLst>
            </p:cNvPr>
            <p:cNvSpPr txBox="1"/>
            <p:nvPr/>
          </p:nvSpPr>
          <p:spPr>
            <a:xfrm>
              <a:off x="6306053" y="3141478"/>
              <a:ext cx="1766496" cy="1077218"/>
            </a:xfrm>
            <a:prstGeom prst="rect">
              <a:avLst/>
            </a:prstGeom>
            <a:noFill/>
          </p:spPr>
          <p:txBody>
            <a:bodyPr wrap="square" rtlCol="0">
              <a:spAutoFit/>
            </a:bodyPr>
            <a:lstStyle/>
            <a:p>
              <a:r>
                <a:rPr kumimoji="1" lang="en-US" altLang="ja-JP" sz="1600" b="1" dirty="0" err="1">
                  <a:latin typeface="Arial Narrow" panose="020B0606020202030204" pitchFamily="34" charset="0"/>
                </a:rPr>
                <a:t>m</a:t>
              </a:r>
              <a:r>
                <a:rPr kumimoji="1" lang="en-US" altLang="ja-JP" sz="1600" b="1" baseline="-25000" dirty="0" err="1">
                  <a:latin typeface="Symbol" panose="05050102010706020507" pitchFamily="18" charset="2"/>
                </a:rPr>
                <a:t>p</a:t>
              </a:r>
              <a:r>
                <a:rPr kumimoji="1" lang="en-US" altLang="ja-JP" sz="1600" b="1" dirty="0">
                  <a:latin typeface="Arial Narrow" panose="020B0606020202030204" pitchFamily="34" charset="0"/>
                </a:rPr>
                <a:t> ~  139.6 MeV</a:t>
              </a:r>
            </a:p>
            <a:p>
              <a:r>
                <a:rPr kumimoji="1" lang="en-US" altLang="ja-JP" sz="1600" b="1" dirty="0">
                  <a:latin typeface="Arial Narrow" panose="020B0606020202030204" pitchFamily="34" charset="0"/>
                </a:rPr>
                <a:t>m</a:t>
              </a:r>
              <a:r>
                <a:rPr kumimoji="1" lang="en-US" altLang="ja-JP" sz="1600" b="1" baseline="-25000" dirty="0">
                  <a:latin typeface="Symbol" panose="05050102010706020507" pitchFamily="18" charset="2"/>
                </a:rPr>
                <a:t>m</a:t>
              </a:r>
              <a:r>
                <a:rPr kumimoji="1" lang="en-US" altLang="ja-JP" sz="1600" b="1" dirty="0">
                  <a:latin typeface="Arial Narrow" panose="020B0606020202030204" pitchFamily="34" charset="0"/>
                </a:rPr>
                <a:t> ~  105.7 MeV</a:t>
              </a:r>
            </a:p>
            <a:p>
              <a:r>
                <a:rPr kumimoji="1" lang="en-US" altLang="ja-JP" sz="1600" b="1" dirty="0" err="1">
                  <a:latin typeface="Symbol" panose="05050102010706020507" pitchFamily="18" charset="2"/>
                </a:rPr>
                <a:t>t</a:t>
              </a:r>
              <a:r>
                <a:rPr kumimoji="1" lang="en-US" altLang="ja-JP" sz="1600" b="1" baseline="-25000" dirty="0" err="1">
                  <a:latin typeface="Symbol" panose="05050102010706020507" pitchFamily="18" charset="2"/>
                </a:rPr>
                <a:t>p</a:t>
              </a:r>
              <a:r>
                <a:rPr kumimoji="1" lang="en-US" altLang="ja-JP" sz="1600" b="1" dirty="0">
                  <a:latin typeface="Arial Narrow" panose="020B0606020202030204" pitchFamily="34" charset="0"/>
                </a:rPr>
                <a:t>  ~  2.6×10</a:t>
              </a:r>
              <a:r>
                <a:rPr kumimoji="1" lang="en-US" altLang="ja-JP" sz="1600" b="1" baseline="30000" dirty="0">
                  <a:latin typeface="Arial Narrow" panose="020B0606020202030204" pitchFamily="34" charset="0"/>
                </a:rPr>
                <a:t>−8</a:t>
              </a:r>
              <a:r>
                <a:rPr kumimoji="1" lang="en-US" altLang="ja-JP" sz="1600" b="1" dirty="0">
                  <a:latin typeface="Arial Narrow" panose="020B0606020202030204" pitchFamily="34" charset="0"/>
                </a:rPr>
                <a:t> s </a:t>
              </a:r>
            </a:p>
            <a:p>
              <a:r>
                <a:rPr kumimoji="1" lang="en-US" altLang="ja-JP" sz="1600" b="1" dirty="0">
                  <a:latin typeface="Symbol" panose="05050102010706020507" pitchFamily="18" charset="2"/>
                </a:rPr>
                <a:t>t</a:t>
              </a:r>
              <a:r>
                <a:rPr kumimoji="1" lang="en-US" altLang="ja-JP" sz="1600" b="1" baseline="-25000" dirty="0">
                  <a:latin typeface="Symbol" panose="05050102010706020507" pitchFamily="18" charset="2"/>
                </a:rPr>
                <a:t>m</a:t>
              </a:r>
              <a:r>
                <a:rPr kumimoji="1" lang="en-US" altLang="ja-JP" sz="1600" b="1" dirty="0">
                  <a:latin typeface="Arial Narrow" panose="020B0606020202030204" pitchFamily="34" charset="0"/>
                </a:rPr>
                <a:t>  ~  2.2×10</a:t>
              </a:r>
              <a:r>
                <a:rPr kumimoji="1" lang="en-US" altLang="ja-JP" sz="1600" b="1" baseline="30000" dirty="0">
                  <a:latin typeface="Arial Narrow" panose="020B0606020202030204" pitchFamily="34" charset="0"/>
                </a:rPr>
                <a:t>−6</a:t>
              </a:r>
              <a:r>
                <a:rPr kumimoji="1" lang="en-US" altLang="ja-JP" sz="1600" b="1" dirty="0">
                  <a:latin typeface="Arial Narrow" panose="020B0606020202030204" pitchFamily="34" charset="0"/>
                </a:rPr>
                <a:t> s </a:t>
              </a:r>
            </a:p>
          </p:txBody>
        </p:sp>
      </p:grpSp>
      <p:pic>
        <p:nvPicPr>
          <p:cNvPr id="19" name="図 18">
            <a:extLst>
              <a:ext uri="{FF2B5EF4-FFF2-40B4-BE49-F238E27FC236}">
                <a16:creationId xmlns:a16="http://schemas.microsoft.com/office/drawing/2014/main" id="{A63B2960-BE77-598F-E7F7-633CBE9C0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2146" y="3208736"/>
            <a:ext cx="3981631" cy="778495"/>
          </a:xfrm>
          <a:prstGeom prst="rect">
            <a:avLst/>
          </a:prstGeom>
        </p:spPr>
      </p:pic>
      <p:grpSp>
        <p:nvGrpSpPr>
          <p:cNvPr id="20" name="グループ化 19">
            <a:extLst>
              <a:ext uri="{FF2B5EF4-FFF2-40B4-BE49-F238E27FC236}">
                <a16:creationId xmlns:a16="http://schemas.microsoft.com/office/drawing/2014/main" id="{C936E370-4876-C5A4-23ED-07F97B339233}"/>
              </a:ext>
            </a:extLst>
          </p:cNvPr>
          <p:cNvGrpSpPr/>
          <p:nvPr/>
        </p:nvGrpSpPr>
        <p:grpSpPr>
          <a:xfrm>
            <a:off x="1327472" y="2357861"/>
            <a:ext cx="2881312" cy="855663"/>
            <a:chOff x="4211638" y="4654874"/>
            <a:chExt cx="2881312" cy="855663"/>
          </a:xfrm>
        </p:grpSpPr>
        <p:sp>
          <p:nvSpPr>
            <p:cNvPr id="21" name="正方形/長方形 20">
              <a:extLst>
                <a:ext uri="{FF2B5EF4-FFF2-40B4-BE49-F238E27FC236}">
                  <a16:creationId xmlns:a16="http://schemas.microsoft.com/office/drawing/2014/main" id="{F4E80C80-F532-8655-7E15-D4A28625DFF3}"/>
                </a:ext>
              </a:extLst>
            </p:cNvPr>
            <p:cNvSpPr/>
            <p:nvPr/>
          </p:nvSpPr>
          <p:spPr>
            <a:xfrm>
              <a:off x="4211638" y="4654874"/>
              <a:ext cx="2881312" cy="85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800">
                <a:solidFill>
                  <a:prstClr val="white"/>
                </a:solidFill>
              </a:endParaRPr>
            </a:p>
          </p:txBody>
        </p:sp>
        <p:grpSp>
          <p:nvGrpSpPr>
            <p:cNvPr id="22" name="グループ化 26">
              <a:extLst>
                <a:ext uri="{FF2B5EF4-FFF2-40B4-BE49-F238E27FC236}">
                  <a16:creationId xmlns:a16="http://schemas.microsoft.com/office/drawing/2014/main" id="{987212FC-A83B-052F-0970-D8D47B6EF871}"/>
                </a:ext>
              </a:extLst>
            </p:cNvPr>
            <p:cNvGrpSpPr>
              <a:grpSpLocks/>
            </p:cNvGrpSpPr>
            <p:nvPr/>
          </p:nvGrpSpPr>
          <p:grpSpPr bwMode="auto">
            <a:xfrm>
              <a:off x="4356100" y="4680274"/>
              <a:ext cx="2663825" cy="820738"/>
              <a:chOff x="3851921" y="2577098"/>
              <a:chExt cx="2664295" cy="819964"/>
            </a:xfrm>
          </p:grpSpPr>
          <p:sp>
            <p:nvSpPr>
              <p:cNvPr id="23" name="テキスト ボックス 79">
                <a:extLst>
                  <a:ext uri="{FF2B5EF4-FFF2-40B4-BE49-F238E27FC236}">
                    <a16:creationId xmlns:a16="http://schemas.microsoft.com/office/drawing/2014/main" id="{47736CDB-7641-711D-F88E-B2078096B36B}"/>
                  </a:ext>
                </a:extLst>
              </p:cNvPr>
              <p:cNvSpPr txBox="1">
                <a:spLocks noChangeArrowheads="1"/>
              </p:cNvSpPr>
              <p:nvPr/>
            </p:nvSpPr>
            <p:spPr bwMode="auto">
              <a:xfrm>
                <a:off x="3851921" y="2577098"/>
                <a:ext cx="1512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dirty="0">
                    <a:solidFill>
                      <a:srgbClr val="000000"/>
                    </a:solidFill>
                    <a:latin typeface="Symbol" panose="05050102010706020507" pitchFamily="18" charset="2"/>
                    <a:cs typeface="Arial" panose="020B0604020202020204" pitchFamily="34" charset="0"/>
                  </a:rPr>
                  <a:t>p</a:t>
                </a:r>
                <a:r>
                  <a:rPr lang="en-US" altLang="ja-JP" sz="2000" b="1" dirty="0">
                    <a:solidFill>
                      <a:srgbClr val="000000"/>
                    </a:solidFill>
                    <a:cs typeface="Arial" panose="020B0604020202020204" pitchFamily="34" charset="0"/>
                  </a:rPr>
                  <a:t> </a:t>
                </a:r>
                <a:r>
                  <a:rPr lang="ja-JP" altLang="en-US" sz="2000" b="1" dirty="0">
                    <a:solidFill>
                      <a:srgbClr val="000000"/>
                    </a:solidFill>
                    <a:cs typeface="Arial" panose="020B0604020202020204" pitchFamily="34" charset="0"/>
                  </a:rPr>
                  <a:t>    </a:t>
                </a:r>
                <a:r>
                  <a:rPr lang="en-US" altLang="ja-JP" sz="2000" b="1" dirty="0">
                    <a:solidFill>
                      <a:srgbClr val="FF0000"/>
                    </a:solidFill>
                    <a:latin typeface="Symbol" panose="05050102010706020507" pitchFamily="18" charset="2"/>
                    <a:cs typeface="Arial" panose="020B0604020202020204" pitchFamily="34" charset="0"/>
                  </a:rPr>
                  <a:t>m</a:t>
                </a:r>
                <a:r>
                  <a:rPr lang="en-US" altLang="ja-JP" sz="2000" b="1" dirty="0">
                    <a:solidFill>
                      <a:srgbClr val="000000"/>
                    </a:solidFill>
                    <a:latin typeface="Symbol" panose="05050102010706020507" pitchFamily="18" charset="2"/>
                    <a:cs typeface="Arial" panose="020B0604020202020204" pitchFamily="34" charset="0"/>
                  </a:rPr>
                  <a:t> </a:t>
                </a:r>
                <a:r>
                  <a:rPr lang="en-US" altLang="ja-JP" sz="2000" b="1" dirty="0">
                    <a:solidFill>
                      <a:srgbClr val="000000"/>
                    </a:solidFill>
                    <a:cs typeface="Arial" panose="020B0604020202020204" pitchFamily="34" charset="0"/>
                  </a:rPr>
                  <a:t>+</a:t>
                </a:r>
                <a:r>
                  <a:rPr lang="en-US" altLang="ja-JP" sz="2000" b="1" dirty="0">
                    <a:solidFill>
                      <a:srgbClr val="000000"/>
                    </a:solidFill>
                    <a:latin typeface="Symbol" panose="05050102010706020507" pitchFamily="18" charset="2"/>
                    <a:cs typeface="Arial" panose="020B0604020202020204" pitchFamily="34" charset="0"/>
                  </a:rPr>
                  <a:t> </a:t>
                </a:r>
                <a:r>
                  <a:rPr lang="en-US" altLang="ja-JP" sz="2000" b="1" dirty="0">
                    <a:latin typeface="Symbol" panose="05050102010706020507" pitchFamily="18" charset="2"/>
                    <a:cs typeface="Arial" panose="020B0604020202020204" pitchFamily="34" charset="0"/>
                  </a:rPr>
                  <a:t>n</a:t>
                </a:r>
                <a:r>
                  <a:rPr lang="en-US" altLang="ja-JP" sz="2000" b="1" baseline="-25000" dirty="0">
                    <a:latin typeface="Symbol" panose="05050102010706020507" pitchFamily="18" charset="2"/>
                    <a:cs typeface="Arial" panose="020B0604020202020204" pitchFamily="34" charset="0"/>
                  </a:rPr>
                  <a:t>m</a:t>
                </a:r>
                <a:endParaRPr lang="ja-JP" altLang="en-US" sz="2000" b="1" dirty="0">
                  <a:cs typeface="Arial" panose="020B0604020202020204" pitchFamily="34" charset="0"/>
                </a:endParaRPr>
              </a:p>
            </p:txBody>
          </p:sp>
          <p:cxnSp>
            <p:nvCxnSpPr>
              <p:cNvPr id="24" name="直線矢印コネクタ 23">
                <a:extLst>
                  <a:ext uri="{FF2B5EF4-FFF2-40B4-BE49-F238E27FC236}">
                    <a16:creationId xmlns:a16="http://schemas.microsoft.com/office/drawing/2014/main" id="{57710BA1-B845-C97C-FF2A-33906B874FD3}"/>
                  </a:ext>
                </a:extLst>
              </p:cNvPr>
              <p:cNvCxnSpPr/>
              <p:nvPr/>
            </p:nvCxnSpPr>
            <p:spPr>
              <a:xfrm>
                <a:off x="4139310" y="2813413"/>
                <a:ext cx="21593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7420EFC0-2FA4-BB1D-DD7C-67703436D4A8}"/>
                  </a:ext>
                </a:extLst>
              </p:cNvPr>
              <p:cNvGrpSpPr>
                <a:grpSpLocks/>
              </p:cNvGrpSpPr>
              <p:nvPr/>
            </p:nvGrpSpPr>
            <p:grpSpPr bwMode="auto">
              <a:xfrm>
                <a:off x="4499992" y="2996952"/>
                <a:ext cx="504056" cy="216024"/>
                <a:chOff x="4572000" y="2996952"/>
                <a:chExt cx="504056" cy="216024"/>
              </a:xfrm>
            </p:grpSpPr>
            <p:cxnSp>
              <p:nvCxnSpPr>
                <p:cNvPr id="27" name="直線矢印コネクタ 26">
                  <a:extLst>
                    <a:ext uri="{FF2B5EF4-FFF2-40B4-BE49-F238E27FC236}">
                      <a16:creationId xmlns:a16="http://schemas.microsoft.com/office/drawing/2014/main" id="{1C4C445A-307F-C53C-AB77-33F8735D56F7}"/>
                    </a:ext>
                  </a:extLst>
                </p:cNvPr>
                <p:cNvCxnSpPr/>
                <p:nvPr/>
              </p:nvCxnSpPr>
              <p:spPr>
                <a:xfrm>
                  <a:off x="4571743" y="3213086"/>
                  <a:ext cx="50491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050910CC-D334-C918-08B9-88E5EB072D76}"/>
                    </a:ext>
                  </a:extLst>
                </p:cNvPr>
                <p:cNvCxnSpPr/>
                <p:nvPr/>
              </p:nvCxnSpPr>
              <p:spPr>
                <a:xfrm rot="16200000">
                  <a:off x="4463895" y="3105238"/>
                  <a:ext cx="215696"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6" name="テキスト ボックス 88">
                <a:extLst>
                  <a:ext uri="{FF2B5EF4-FFF2-40B4-BE49-F238E27FC236}">
                    <a16:creationId xmlns:a16="http://schemas.microsoft.com/office/drawing/2014/main" id="{97DE33F7-B45A-6F1D-F9A1-841D697E2107}"/>
                  </a:ext>
                </a:extLst>
              </p:cNvPr>
              <p:cNvSpPr txBox="1">
                <a:spLocks noChangeArrowheads="1"/>
              </p:cNvSpPr>
              <p:nvPr/>
            </p:nvSpPr>
            <p:spPr bwMode="auto">
              <a:xfrm>
                <a:off x="5004048" y="2996952"/>
                <a:ext cx="1512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dirty="0">
                    <a:solidFill>
                      <a:srgbClr val="000000"/>
                    </a:solidFill>
                    <a:cs typeface="Arial" panose="020B0604020202020204" pitchFamily="34" charset="0"/>
                  </a:rPr>
                  <a:t>e + </a:t>
                </a:r>
                <a:r>
                  <a:rPr lang="en-US" altLang="ja-JP" sz="2000" b="1" dirty="0">
                    <a:latin typeface="Symbol" panose="05050102010706020507" pitchFamily="18" charset="2"/>
                    <a:cs typeface="Arial" panose="020B0604020202020204" pitchFamily="34" charset="0"/>
                  </a:rPr>
                  <a:t>n</a:t>
                </a:r>
                <a:r>
                  <a:rPr lang="en-US" altLang="ja-JP" sz="2000" b="1" baseline="-25000" dirty="0">
                    <a:cs typeface="Arial" panose="020B0604020202020204" pitchFamily="34" charset="0"/>
                  </a:rPr>
                  <a:t>e</a:t>
                </a:r>
                <a:r>
                  <a:rPr lang="en-US" altLang="ja-JP" sz="2000" b="1" dirty="0">
                    <a:cs typeface="Arial" panose="020B0604020202020204" pitchFamily="34" charset="0"/>
                  </a:rPr>
                  <a:t> +</a:t>
                </a:r>
                <a:r>
                  <a:rPr lang="en-US" altLang="ja-JP" sz="2000" b="1" dirty="0">
                    <a:latin typeface="Symbol" panose="05050102010706020507" pitchFamily="18" charset="2"/>
                    <a:cs typeface="Arial" panose="020B0604020202020204" pitchFamily="34" charset="0"/>
                  </a:rPr>
                  <a:t> n</a:t>
                </a:r>
                <a:r>
                  <a:rPr lang="en-US" altLang="ja-JP" sz="2000" b="1" baseline="-25000" dirty="0">
                    <a:latin typeface="Symbol" panose="05050102010706020507" pitchFamily="18" charset="2"/>
                    <a:cs typeface="Arial" panose="020B0604020202020204" pitchFamily="34" charset="0"/>
                  </a:rPr>
                  <a:t>m </a:t>
                </a:r>
                <a:endParaRPr lang="ja-JP" altLang="en-US" sz="2000" b="1" dirty="0">
                  <a:cs typeface="Arial" panose="020B0604020202020204" pitchFamily="34" charset="0"/>
                </a:endParaRPr>
              </a:p>
            </p:txBody>
          </p:sp>
        </p:grpSp>
      </p:grpSp>
      <p:sp>
        <p:nvSpPr>
          <p:cNvPr id="29" name="テキスト ボックス 28">
            <a:extLst>
              <a:ext uri="{FF2B5EF4-FFF2-40B4-BE49-F238E27FC236}">
                <a16:creationId xmlns:a16="http://schemas.microsoft.com/office/drawing/2014/main" id="{E32EA7CF-3A8F-3EAE-08B5-5599DE10D60D}"/>
              </a:ext>
            </a:extLst>
          </p:cNvPr>
          <p:cNvSpPr txBox="1"/>
          <p:nvPr/>
        </p:nvSpPr>
        <p:spPr>
          <a:xfrm>
            <a:off x="336302" y="5289569"/>
            <a:ext cx="2480319" cy="307777"/>
          </a:xfrm>
          <a:prstGeom prst="rect">
            <a:avLst/>
          </a:prstGeom>
          <a:no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a:t>
            </a:r>
            <a:r>
              <a:rPr kumimoji="1" lang="en-US" altLang="ja-JP" sz="1400" b="1" dirty="0" err="1">
                <a:latin typeface="Arial" panose="020B0604020202020204" pitchFamily="34" charset="0"/>
                <a:cs typeface="Arial" panose="020B0604020202020204" pitchFamily="34" charset="0"/>
              </a:rPr>
              <a:t>E~p</a:t>
            </a:r>
            <a:r>
              <a:rPr kumimoji="1" lang="en-US" altLang="ja-JP" sz="1400" b="1" dirty="0">
                <a:latin typeface="Arial" panose="020B0604020202020204" pitchFamily="34" charset="0"/>
                <a:cs typeface="Arial" panose="020B0604020202020204" pitchFamily="34" charset="0"/>
              </a:rPr>
              <a:t> in this energy range).</a:t>
            </a:r>
          </a:p>
        </p:txBody>
      </p:sp>
      <p:sp>
        <p:nvSpPr>
          <p:cNvPr id="30" name="テキスト ボックス 29">
            <a:extLst>
              <a:ext uri="{FF2B5EF4-FFF2-40B4-BE49-F238E27FC236}">
                <a16:creationId xmlns:a16="http://schemas.microsoft.com/office/drawing/2014/main" id="{68B36E6B-E328-F085-0ECD-DB54DB17DBA9}"/>
              </a:ext>
            </a:extLst>
          </p:cNvPr>
          <p:cNvSpPr txBox="1"/>
          <p:nvPr/>
        </p:nvSpPr>
        <p:spPr>
          <a:xfrm>
            <a:off x="1327472" y="3615393"/>
            <a:ext cx="2146040" cy="400110"/>
          </a:xfrm>
          <a:prstGeom prst="rect">
            <a:avLst/>
          </a:prstGeom>
          <a:noFill/>
        </p:spPr>
        <p:txBody>
          <a:bodyPr wrap="square" rtlCol="0">
            <a:spAutoFit/>
          </a:bodyPr>
          <a:lstStyle/>
          <a:p>
            <a:r>
              <a:rPr kumimoji="1" lang="en-US" altLang="ja-JP" sz="2000" b="1" dirty="0">
                <a:latin typeface="Arial" panose="020B0604020202020204" pitchFamily="34" charset="0"/>
                <a:cs typeface="Arial" panose="020B0604020202020204" pitchFamily="34" charset="0"/>
              </a:rPr>
              <a:t> d = (E/m)</a:t>
            </a:r>
            <a:r>
              <a:rPr kumimoji="1" lang="ja-JP" altLang="en-US" sz="2000" b="1" dirty="0">
                <a:latin typeface="Arial" panose="020B0604020202020204" pitchFamily="34" charset="0"/>
                <a:cs typeface="Arial" panose="020B0604020202020204" pitchFamily="34" charset="0"/>
              </a:rPr>
              <a:t>・</a:t>
            </a:r>
            <a:r>
              <a:rPr kumimoji="1" lang="en-US" altLang="ja-JP" sz="2000" b="1" dirty="0">
                <a:latin typeface="Symbol" panose="05050102010706020507" pitchFamily="18" charset="2"/>
                <a:cs typeface="Arial" panose="020B0604020202020204" pitchFamily="34" charset="0"/>
              </a:rPr>
              <a:t>t</a:t>
            </a:r>
            <a:r>
              <a:rPr kumimoji="1" lang="en-US" altLang="ja-JP" sz="2000" b="1" dirty="0">
                <a:latin typeface="Arial" panose="020B0604020202020204" pitchFamily="34" charset="0"/>
                <a:cs typeface="Arial" panose="020B0604020202020204" pitchFamily="34" charset="0"/>
              </a:rPr>
              <a:t> </a:t>
            </a:r>
            <a:r>
              <a:rPr kumimoji="1" lang="ja-JP" altLang="en-US" sz="2000" b="1" dirty="0">
                <a:latin typeface="Arial" panose="020B0604020202020204" pitchFamily="34" charset="0"/>
                <a:cs typeface="Arial" panose="020B0604020202020204" pitchFamily="34" charset="0"/>
              </a:rPr>
              <a:t>・</a:t>
            </a:r>
            <a:r>
              <a:rPr kumimoji="1" lang="en-US" altLang="ja-JP" sz="2000" b="1" dirty="0">
                <a:latin typeface="Arial" panose="020B0604020202020204" pitchFamily="34" charset="0"/>
                <a:cs typeface="Arial" panose="020B0604020202020204" pitchFamily="34" charset="0"/>
              </a:rPr>
              <a:t>c.</a:t>
            </a:r>
            <a:endParaRPr kumimoji="1" lang="ja-JP" altLang="en-US" sz="2000" dirty="0"/>
          </a:p>
        </p:txBody>
      </p:sp>
      <p:sp>
        <p:nvSpPr>
          <p:cNvPr id="32" name="テキスト ボックス 31">
            <a:extLst>
              <a:ext uri="{FF2B5EF4-FFF2-40B4-BE49-F238E27FC236}">
                <a16:creationId xmlns:a16="http://schemas.microsoft.com/office/drawing/2014/main" id="{6481024E-8D13-E10E-2572-566F31CF05B4}"/>
              </a:ext>
            </a:extLst>
          </p:cNvPr>
          <p:cNvSpPr txBox="1"/>
          <p:nvPr/>
        </p:nvSpPr>
        <p:spPr>
          <a:xfrm>
            <a:off x="491191" y="5007642"/>
            <a:ext cx="1326378" cy="307777"/>
          </a:xfrm>
          <a:prstGeom prst="rect">
            <a:avLst/>
          </a:prstGeom>
          <a:noFill/>
        </p:spPr>
        <p:txBody>
          <a:bodyPr wrap="square" rtlCol="0">
            <a:spAutoFit/>
          </a:bodyPr>
          <a:lstStyle/>
          <a:p>
            <a:r>
              <a:rPr kumimoji="1" lang="en-US" altLang="ja-JP" sz="1400" b="1" dirty="0">
                <a:latin typeface="Arial" panose="020B0604020202020204" pitchFamily="34" charset="0"/>
                <a:cs typeface="Arial" panose="020B0604020202020204" pitchFamily="34" charset="0"/>
              </a:rPr>
              <a:t>E</a:t>
            </a:r>
            <a:r>
              <a:rPr kumimoji="1" lang="en-US" altLang="ja-JP" sz="1400" b="1" baseline="-25000" dirty="0">
                <a:latin typeface="Symbol" panose="05050102010706020507" pitchFamily="18" charset="2"/>
                <a:cs typeface="Arial" panose="020B0604020202020204" pitchFamily="34" charset="0"/>
              </a:rPr>
              <a:t>p</a:t>
            </a:r>
            <a:r>
              <a:rPr kumimoji="1" lang="en-US" altLang="ja-JP" sz="1400" b="1" dirty="0">
                <a:latin typeface="Arial" panose="020B0604020202020204" pitchFamily="34" charset="0"/>
                <a:cs typeface="Arial" panose="020B0604020202020204" pitchFamily="34" charset="0"/>
              </a:rPr>
              <a:t> ~ 2 x </a:t>
            </a:r>
            <a:r>
              <a:rPr kumimoji="1" lang="en-US" altLang="ja-JP" sz="1400" b="1" dirty="0" err="1">
                <a:latin typeface="Arial" panose="020B0604020202020204" pitchFamily="34" charset="0"/>
                <a:cs typeface="Arial" panose="020B0604020202020204" pitchFamily="34" charset="0"/>
              </a:rPr>
              <a:t>E</a:t>
            </a:r>
            <a:r>
              <a:rPr kumimoji="1" lang="en-US" altLang="ja-JP" sz="1400" b="1" baseline="-25000" dirty="0" err="1">
                <a:latin typeface="Symbol" panose="05050102010706020507" pitchFamily="18" charset="2"/>
                <a:cs typeface="Arial" panose="020B0604020202020204" pitchFamily="34" charset="0"/>
              </a:rPr>
              <a:t>m</a:t>
            </a:r>
            <a:endParaRPr kumimoji="1" lang="ja-JP" altLang="en-US" sz="1400" b="1" baseline="-25000" dirty="0">
              <a:latin typeface="Symbol" panose="05050102010706020507" pitchFamily="18" charset="2"/>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333F7542-641F-8721-68DF-712599C0770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2186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CE37B4-B79C-A959-4C66-3DD8AE53B45A}"/>
              </a:ext>
            </a:extLst>
          </p:cNvPr>
          <p:cNvSpPr txBox="1"/>
          <p:nvPr/>
        </p:nvSpPr>
        <p:spPr>
          <a:xfrm>
            <a:off x="0" y="533755"/>
            <a:ext cx="9152712" cy="6155531"/>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When muons travel in the matter, they loose their energy. </a:t>
            </a: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1900" b="1" dirty="0">
              <a:latin typeface="Arial" panose="020B0604020202020204" pitchFamily="34" charset="0"/>
              <a:cs typeface="Arial" panose="020B0604020202020204" pitchFamily="34" charset="0"/>
            </a:endParaRPr>
          </a:p>
          <a:p>
            <a:pPr>
              <a:spcAft>
                <a:spcPts val="1200"/>
              </a:spcAft>
            </a:pPr>
            <a:endParaRPr lang="en-US" altLang="ja-JP" sz="19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sz="1900" b="1" dirty="0">
                <a:latin typeface="Arial" panose="020B0604020202020204" pitchFamily="34" charset="0"/>
                <a:cs typeface="Arial" panose="020B0604020202020204" pitchFamily="34" charset="0"/>
              </a:rPr>
              <a:t>For </a:t>
            </a:r>
            <a:r>
              <a:rPr lang="en-US" altLang="ja-JP" sz="1900" b="1" dirty="0" err="1">
                <a:latin typeface="Arial" panose="020B0604020202020204" pitchFamily="34" charset="0"/>
                <a:cs typeface="Arial" panose="020B0604020202020204" pitchFamily="34" charset="0"/>
              </a:rPr>
              <a:t>E</a:t>
            </a:r>
            <a:r>
              <a:rPr lang="en-US" altLang="ja-JP" sz="1900" b="1" baseline="-25000" dirty="0" err="1">
                <a:latin typeface="Symbol" panose="05050102010706020507" pitchFamily="18" charset="2"/>
                <a:cs typeface="Arial" panose="020B0604020202020204" pitchFamily="34" charset="0"/>
              </a:rPr>
              <a:t>m</a:t>
            </a:r>
            <a:r>
              <a:rPr lang="en-US" altLang="ja-JP" sz="1900" b="1" dirty="0">
                <a:latin typeface="Arial" panose="020B0604020202020204" pitchFamily="34" charset="0"/>
                <a:cs typeface="Arial" panose="020B0604020202020204" pitchFamily="34" charset="0"/>
              </a:rPr>
              <a:t> &gt; 1GeV</a:t>
            </a:r>
            <a:r>
              <a:rPr kumimoji="1" lang="en-US" altLang="ja-JP" sz="1900" b="1" dirty="0">
                <a:latin typeface="Arial" panose="020B0604020202020204" pitchFamily="34" charset="0"/>
                <a:cs typeface="Arial" panose="020B0604020202020204" pitchFamily="34" charset="0"/>
              </a:rPr>
              <a:t>, the energy loss can be roughly written as</a:t>
            </a:r>
            <a:br>
              <a:rPr kumimoji="1" lang="en-US" altLang="ja-JP" sz="1900" b="1" dirty="0">
                <a:latin typeface="Arial" panose="020B0604020202020204" pitchFamily="34" charset="0"/>
                <a:cs typeface="Arial" panose="020B0604020202020204" pitchFamily="34" charset="0"/>
              </a:rPr>
            </a:br>
            <a:br>
              <a:rPr lang="en-US" altLang="ja-JP" sz="1900" b="1" dirty="0">
                <a:latin typeface="Arial" panose="020B0604020202020204" pitchFamily="34" charset="0"/>
                <a:cs typeface="Arial" panose="020B0604020202020204" pitchFamily="34" charset="0"/>
              </a:rPr>
            </a:br>
            <a:br>
              <a:rPr lang="en-US" altLang="ja-JP" sz="1900" b="1" dirty="0">
                <a:latin typeface="Arial" panose="020B0604020202020204" pitchFamily="34" charset="0"/>
                <a:cs typeface="Arial" panose="020B0604020202020204" pitchFamily="34" charset="0"/>
              </a:rPr>
            </a:b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where X(g/cm</a:t>
            </a:r>
            <a:r>
              <a:rPr kumimoji="1" lang="en-US" altLang="ja-JP" sz="1900" b="1" baseline="30000" dirty="0">
                <a:latin typeface="Arial" panose="020B0604020202020204" pitchFamily="34" charset="0"/>
                <a:cs typeface="Arial" panose="020B0604020202020204" pitchFamily="34" charset="0"/>
              </a:rPr>
              <a:t>2</a:t>
            </a:r>
            <a:r>
              <a:rPr kumimoji="1" lang="en-US" altLang="ja-JP" sz="1900" b="1" dirty="0">
                <a:latin typeface="Arial" panose="020B0604020202020204" pitchFamily="34" charset="0"/>
                <a:cs typeface="Arial" panose="020B0604020202020204" pitchFamily="34" charset="0"/>
              </a:rPr>
              <a:t>) is (the travel distance (cm) x matter density (g/cm</a:t>
            </a:r>
            <a:r>
              <a:rPr kumimoji="1" lang="en-US" altLang="ja-JP" sz="1900" b="1" baseline="30000" dirty="0">
                <a:latin typeface="Arial" panose="020B0604020202020204" pitchFamily="34" charset="0"/>
                <a:cs typeface="Arial" panose="020B0604020202020204" pitchFamily="34" charset="0"/>
              </a:rPr>
              <a:t>3</a:t>
            </a:r>
            <a:r>
              <a:rPr kumimoji="1" lang="en-US" altLang="ja-JP" sz="1900" b="1" dirty="0">
                <a:latin typeface="Arial" panose="020B0604020202020204" pitchFamily="34" charset="0"/>
                <a:cs typeface="Arial" panose="020B0604020202020204" pitchFamily="34" charset="0"/>
              </a:rPr>
              <a:t>)).</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The first term corresponds to ionization loss, and the second term corresponds to radioactive process.</a:t>
            </a:r>
          </a:p>
        </p:txBody>
      </p:sp>
      <p:sp>
        <p:nvSpPr>
          <p:cNvPr id="2" name="テキスト ボックス 1">
            <a:extLst>
              <a:ext uri="{FF2B5EF4-FFF2-40B4-BE49-F238E27FC236}">
                <a16:creationId xmlns:a16="http://schemas.microsoft.com/office/drawing/2014/main" id="{FC5150D3-99AB-6C45-2A0F-19FEA9753DF2}"/>
              </a:ext>
            </a:extLst>
          </p:cNvPr>
          <p:cNvSpPr txBox="1"/>
          <p:nvPr/>
        </p:nvSpPr>
        <p:spPr>
          <a:xfrm>
            <a:off x="1833174" y="1053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energy loss in matter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grpSp>
        <p:nvGrpSpPr>
          <p:cNvPr id="20" name="グループ化 19">
            <a:extLst>
              <a:ext uri="{FF2B5EF4-FFF2-40B4-BE49-F238E27FC236}">
                <a16:creationId xmlns:a16="http://schemas.microsoft.com/office/drawing/2014/main" id="{880D550E-0B38-1694-AB10-E025B644A23C}"/>
              </a:ext>
            </a:extLst>
          </p:cNvPr>
          <p:cNvGrpSpPr/>
          <p:nvPr/>
        </p:nvGrpSpPr>
        <p:grpSpPr>
          <a:xfrm>
            <a:off x="1553860" y="935050"/>
            <a:ext cx="5776606" cy="3473773"/>
            <a:chOff x="4328584" y="1004723"/>
            <a:chExt cx="4856810" cy="2920652"/>
          </a:xfrm>
        </p:grpSpPr>
        <p:pic>
          <p:nvPicPr>
            <p:cNvPr id="10" name="図 9">
              <a:extLst>
                <a:ext uri="{FF2B5EF4-FFF2-40B4-BE49-F238E27FC236}">
                  <a16:creationId xmlns:a16="http://schemas.microsoft.com/office/drawing/2014/main" id="{B768056E-E0CA-A078-A2EE-6B8F7E29BD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871" y="1004723"/>
              <a:ext cx="4675362" cy="2920652"/>
            </a:xfrm>
            <a:prstGeom prst="rect">
              <a:avLst/>
            </a:prstGeom>
          </p:spPr>
        </p:pic>
        <p:sp>
          <p:nvSpPr>
            <p:cNvPr id="11" name="テキスト ボックス 10">
              <a:extLst>
                <a:ext uri="{FF2B5EF4-FFF2-40B4-BE49-F238E27FC236}">
                  <a16:creationId xmlns:a16="http://schemas.microsoft.com/office/drawing/2014/main" id="{B7EA2291-E5FE-FBB7-596F-E4C3ECF86403}"/>
                </a:ext>
              </a:extLst>
            </p:cNvPr>
            <p:cNvSpPr txBox="1"/>
            <p:nvPr/>
          </p:nvSpPr>
          <p:spPr>
            <a:xfrm>
              <a:off x="4328585" y="1020301"/>
              <a:ext cx="4856809" cy="543417"/>
            </a:xfrm>
            <a:prstGeom prst="rect">
              <a:avLst/>
            </a:prstGeom>
            <a:noFill/>
          </p:spPr>
          <p:txBody>
            <a:bodyPr wrap="square" rtlCol="0">
              <a:spAutoFit/>
            </a:bodyPr>
            <a:lstStyle/>
            <a:p>
              <a:r>
                <a:rPr kumimoji="1" lang="en-US" altLang="ja-JP" b="1" dirty="0">
                  <a:latin typeface="Arial Narrow" panose="020B0606020202030204" pitchFamily="34" charset="0"/>
                </a:rPr>
                <a:t>Muon ionize orbital electrons of the matter. This </a:t>
              </a:r>
              <a:r>
                <a:rPr kumimoji="1" lang="en-US" altLang="ja-JP" b="1" dirty="0">
                  <a:solidFill>
                    <a:srgbClr val="FF0000"/>
                  </a:solidFill>
                  <a:latin typeface="Arial Narrow" panose="020B0606020202030204" pitchFamily="34" charset="0"/>
                </a:rPr>
                <a:t>ionization</a:t>
              </a:r>
              <a:r>
                <a:rPr kumimoji="1" lang="en-US" altLang="ja-JP" b="1" dirty="0">
                  <a:latin typeface="Arial Narrow" panose="020B0606020202030204" pitchFamily="34" charset="0"/>
                </a:rPr>
                <a:t> </a:t>
              </a:r>
              <a:r>
                <a:rPr kumimoji="1" lang="en-US" altLang="ja-JP" b="1" dirty="0">
                  <a:solidFill>
                    <a:srgbClr val="FF0000"/>
                  </a:solidFill>
                  <a:latin typeface="Arial Narrow" panose="020B0606020202030204" pitchFamily="34" charset="0"/>
                </a:rPr>
                <a:t>loss</a:t>
              </a:r>
              <a:r>
                <a:rPr kumimoji="1" lang="en-US" altLang="ja-JP" b="1" dirty="0">
                  <a:latin typeface="Arial Narrow" panose="020B0606020202030204" pitchFamily="34" charset="0"/>
                </a:rPr>
                <a:t> causes constant energy loss of the muon.</a:t>
              </a:r>
              <a:endParaRPr kumimoji="1" lang="ja-JP" altLang="en-US" b="1" dirty="0">
                <a:latin typeface="Arial Narrow" panose="020B0606020202030204" pitchFamily="34" charset="0"/>
              </a:endParaRPr>
            </a:p>
          </p:txBody>
        </p:sp>
        <p:sp>
          <p:nvSpPr>
            <p:cNvPr id="12" name="テキスト ボックス 11">
              <a:extLst>
                <a:ext uri="{FF2B5EF4-FFF2-40B4-BE49-F238E27FC236}">
                  <a16:creationId xmlns:a16="http://schemas.microsoft.com/office/drawing/2014/main" id="{0A97AA4D-564D-19EA-ED6B-14103DC818FE}"/>
                </a:ext>
              </a:extLst>
            </p:cNvPr>
            <p:cNvSpPr txBox="1"/>
            <p:nvPr/>
          </p:nvSpPr>
          <p:spPr>
            <a:xfrm>
              <a:off x="4328584" y="3026729"/>
              <a:ext cx="4763165" cy="776310"/>
            </a:xfrm>
            <a:prstGeom prst="rect">
              <a:avLst/>
            </a:prstGeom>
            <a:noFill/>
          </p:spPr>
          <p:txBody>
            <a:bodyPr wrap="square" rtlCol="0">
              <a:spAutoFit/>
            </a:bodyPr>
            <a:lstStyle/>
            <a:p>
              <a:r>
                <a:rPr kumimoji="1" lang="en-US" altLang="ja-JP" b="1" dirty="0">
                  <a:latin typeface="Arial Narrow" panose="020B0606020202030204" pitchFamily="34" charset="0"/>
                </a:rPr>
                <a:t>High-energy muons occasionally interact with nuclei through </a:t>
              </a:r>
              <a:r>
                <a:rPr kumimoji="1" lang="en-US" altLang="ja-JP" b="1" dirty="0">
                  <a:solidFill>
                    <a:srgbClr val="FF0000"/>
                  </a:solidFill>
                  <a:latin typeface="Arial Narrow" panose="020B0606020202030204" pitchFamily="34" charset="0"/>
                </a:rPr>
                <a:t>radioactive process</a:t>
              </a:r>
              <a:r>
                <a:rPr kumimoji="1" lang="en-US" altLang="ja-JP" b="1" dirty="0">
                  <a:latin typeface="Arial Narrow" panose="020B0606020202030204" pitchFamily="34" charset="0"/>
                </a:rPr>
                <a:t>, such as </a:t>
              </a:r>
              <a:r>
                <a:rPr kumimoji="1" lang="en-US" altLang="ja-JP" b="1" dirty="0">
                  <a:solidFill>
                    <a:srgbClr val="FF0000"/>
                  </a:solidFill>
                  <a:latin typeface="Arial Narrow" panose="020B0606020202030204" pitchFamily="34" charset="0"/>
                </a:rPr>
                <a:t>bremsstrahlung</a:t>
              </a:r>
              <a:r>
                <a:rPr kumimoji="1" lang="ja-JP" altLang="en-US" b="1" dirty="0">
                  <a:latin typeface="Arial Narrow" panose="020B0606020202030204" pitchFamily="34" charset="0"/>
                </a:rPr>
                <a:t> </a:t>
              </a:r>
              <a:r>
                <a:rPr kumimoji="1" lang="en-US" altLang="ja-JP" b="1" dirty="0">
                  <a:latin typeface="Arial Narrow" panose="020B0606020202030204" pitchFamily="34" charset="0"/>
                </a:rPr>
                <a:t>or </a:t>
              </a:r>
              <a:r>
                <a:rPr kumimoji="1" lang="en-US" altLang="ja-JP" b="1" dirty="0">
                  <a:solidFill>
                    <a:srgbClr val="FF0000"/>
                  </a:solidFill>
                  <a:latin typeface="Arial Narrow" panose="020B0606020202030204" pitchFamily="34" charset="0"/>
                </a:rPr>
                <a:t>pair production</a:t>
              </a:r>
              <a:r>
                <a:rPr kumimoji="1" lang="en-US" altLang="ja-JP" b="1" dirty="0">
                  <a:latin typeface="Arial Narrow" panose="020B0606020202030204" pitchFamily="34" charset="0"/>
                </a:rPr>
                <a:t>. This causes a large energy loss of the muon.</a:t>
              </a:r>
            </a:p>
          </p:txBody>
        </p:sp>
        <p:sp>
          <p:nvSpPr>
            <p:cNvPr id="15" name="左中かっこ 14">
              <a:extLst>
                <a:ext uri="{FF2B5EF4-FFF2-40B4-BE49-F238E27FC236}">
                  <a16:creationId xmlns:a16="http://schemas.microsoft.com/office/drawing/2014/main" id="{A170D5BB-8DF4-77AF-B301-E6692DC2129C}"/>
                </a:ext>
              </a:extLst>
            </p:cNvPr>
            <p:cNvSpPr/>
            <p:nvPr/>
          </p:nvSpPr>
          <p:spPr>
            <a:xfrm rot="5400000">
              <a:off x="6173601" y="44793"/>
              <a:ext cx="367315" cy="381435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5742C2A5-D969-B8D2-2E16-12C450D61E3E}"/>
                </a:ext>
              </a:extLst>
            </p:cNvPr>
            <p:cNvCxnSpPr>
              <a:cxnSpLocks/>
            </p:cNvCxnSpPr>
            <p:nvPr/>
          </p:nvCxnSpPr>
          <p:spPr>
            <a:xfrm flipH="1">
              <a:off x="5974081" y="2635430"/>
              <a:ext cx="383177" cy="467557"/>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7" name="図 6">
            <a:extLst>
              <a:ext uri="{FF2B5EF4-FFF2-40B4-BE49-F238E27FC236}">
                <a16:creationId xmlns:a16="http://schemas.microsoft.com/office/drawing/2014/main" id="{16DB3468-47B8-402E-AF36-B2269FD34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397" y="4884325"/>
            <a:ext cx="5328666" cy="882396"/>
          </a:xfrm>
          <a:prstGeom prst="rect">
            <a:avLst/>
          </a:prstGeom>
        </p:spPr>
      </p:pic>
      <p:sp>
        <p:nvSpPr>
          <p:cNvPr id="4" name="スライド番号プレースホルダー 1">
            <a:extLst>
              <a:ext uri="{FF2B5EF4-FFF2-40B4-BE49-F238E27FC236}">
                <a16:creationId xmlns:a16="http://schemas.microsoft.com/office/drawing/2014/main" id="{C9BECF56-7F87-DFF6-6D46-75FAC06B1E1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21051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56349-EA7E-526B-5251-98CBCBC21CD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39B899E-789C-FB08-48E0-B065E7E76CB0}"/>
              </a:ext>
            </a:extLst>
          </p:cNvPr>
          <p:cNvSpPr txBox="1"/>
          <p:nvPr/>
        </p:nvSpPr>
        <p:spPr>
          <a:xfrm>
            <a:off x="4780" y="533755"/>
            <a:ext cx="9152712" cy="3939540"/>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More precise description and plot of muon energy loss as a function of muon energy can be found in, for example, the Particle Data Book.</a:t>
            </a: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It includes many other physics processes.</a:t>
            </a: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b="1" dirty="0">
              <a:latin typeface="Arial" panose="020B0604020202020204" pitchFamily="34" charset="0"/>
              <a:cs typeface="Arial" panose="020B0604020202020204" pitchFamily="34" charset="0"/>
            </a:endParaRPr>
          </a:p>
          <a:p>
            <a:pPr>
              <a:spcAft>
                <a:spcPts val="1200"/>
              </a:spcAft>
            </a:pPr>
            <a:endParaRPr lang="en-US" altLang="ja-JP" b="1" dirty="0">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B5D6B3BD-14A1-2C04-AB7C-5F20DBA7253C}"/>
              </a:ext>
            </a:extLst>
          </p:cNvPr>
          <p:cNvSpPr txBox="1"/>
          <p:nvPr/>
        </p:nvSpPr>
        <p:spPr>
          <a:xfrm>
            <a:off x="268448" y="10535"/>
            <a:ext cx="8615493"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energy loss in matter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9" name="図 8">
            <a:extLst>
              <a:ext uri="{FF2B5EF4-FFF2-40B4-BE49-F238E27FC236}">
                <a16:creationId xmlns:a16="http://schemas.microsoft.com/office/drawing/2014/main" id="{2F705C6F-CDE9-9C67-D25B-40D316E58A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22" y="1505820"/>
            <a:ext cx="7115632" cy="4657902"/>
          </a:xfrm>
          <a:prstGeom prst="rect">
            <a:avLst/>
          </a:prstGeom>
        </p:spPr>
      </p:pic>
      <p:sp>
        <p:nvSpPr>
          <p:cNvPr id="6" name="テキスト ボックス 5">
            <a:extLst>
              <a:ext uri="{FF2B5EF4-FFF2-40B4-BE49-F238E27FC236}">
                <a16:creationId xmlns:a16="http://schemas.microsoft.com/office/drawing/2014/main" id="{AD7AD3B0-789A-8CF4-C94B-A54EA365AEA9}"/>
              </a:ext>
            </a:extLst>
          </p:cNvPr>
          <p:cNvSpPr txBox="1"/>
          <p:nvPr/>
        </p:nvSpPr>
        <p:spPr>
          <a:xfrm>
            <a:off x="595275" y="6146138"/>
            <a:ext cx="8170655" cy="338554"/>
          </a:xfrm>
          <a:prstGeom prst="rect">
            <a:avLst/>
          </a:prstGeom>
          <a:noFill/>
        </p:spPr>
        <p:txBody>
          <a:bodyPr wrap="square" rtlCol="0">
            <a:spAutoFit/>
          </a:bodyPr>
          <a:lstStyle/>
          <a:p>
            <a:r>
              <a:rPr kumimoji="1" lang="en-US" altLang="ja-JP" sz="1600" b="1" dirty="0">
                <a:latin typeface="Arial Narrow" panose="020B0606020202030204" pitchFamily="34" charset="0"/>
              </a:rPr>
              <a:t>(Sorry, but the complete explanation about the muon energy loss is out of scope of this lecture……)</a:t>
            </a:r>
          </a:p>
        </p:txBody>
      </p:sp>
      <p:sp>
        <p:nvSpPr>
          <p:cNvPr id="4" name="スライド番号プレースホルダー 1">
            <a:extLst>
              <a:ext uri="{FF2B5EF4-FFF2-40B4-BE49-F238E27FC236}">
                <a16:creationId xmlns:a16="http://schemas.microsoft.com/office/drawing/2014/main" id="{42BB5A6D-F524-17AC-2346-AD9C648F0AD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grpSp>
        <p:nvGrpSpPr>
          <p:cNvPr id="16" name="グループ化 15">
            <a:extLst>
              <a:ext uri="{FF2B5EF4-FFF2-40B4-BE49-F238E27FC236}">
                <a16:creationId xmlns:a16="http://schemas.microsoft.com/office/drawing/2014/main" id="{1C5405BC-3E67-FFDE-1423-A7B63A839E8C}"/>
              </a:ext>
            </a:extLst>
          </p:cNvPr>
          <p:cNvGrpSpPr/>
          <p:nvPr/>
        </p:nvGrpSpPr>
        <p:grpSpPr>
          <a:xfrm>
            <a:off x="6743701" y="2729887"/>
            <a:ext cx="2342701" cy="830997"/>
            <a:chOff x="6743701" y="2729887"/>
            <a:chExt cx="2342701" cy="830997"/>
          </a:xfrm>
        </p:grpSpPr>
        <p:cxnSp>
          <p:nvCxnSpPr>
            <p:cNvPr id="13" name="直線矢印コネクタ 12">
              <a:extLst>
                <a:ext uri="{FF2B5EF4-FFF2-40B4-BE49-F238E27FC236}">
                  <a16:creationId xmlns:a16="http://schemas.microsoft.com/office/drawing/2014/main" id="{FE3B49F7-0075-E35B-74E2-E65C20E858F0}"/>
                </a:ext>
              </a:extLst>
            </p:cNvPr>
            <p:cNvCxnSpPr>
              <a:cxnSpLocks/>
            </p:cNvCxnSpPr>
            <p:nvPr/>
          </p:nvCxnSpPr>
          <p:spPr>
            <a:xfrm flipH="1" flipV="1">
              <a:off x="6743701" y="3062056"/>
              <a:ext cx="492365" cy="17351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63831DC-55B0-5022-8DF9-22BB21288CCB}"/>
                </a:ext>
              </a:extLst>
            </p:cNvPr>
            <p:cNvSpPr txBox="1"/>
            <p:nvPr/>
          </p:nvSpPr>
          <p:spPr>
            <a:xfrm>
              <a:off x="7021105" y="2729887"/>
              <a:ext cx="2065297" cy="830997"/>
            </a:xfrm>
            <a:prstGeom prst="rect">
              <a:avLst/>
            </a:prstGeom>
            <a:solidFill>
              <a:srgbClr val="FFFFB3"/>
            </a:solidFill>
            <a:ln w="28575">
              <a:solidFill>
                <a:srgbClr val="FF0000"/>
              </a:solidFill>
            </a:ln>
          </p:spPr>
          <p:txBody>
            <a:bodyPr wrap="square" rtlCol="0">
              <a:spAutoFit/>
            </a:bodyPr>
            <a:lstStyle/>
            <a:p>
              <a:r>
                <a:rPr kumimoji="1" lang="en-US" altLang="ja-JP" sz="1600" b="1" dirty="0">
                  <a:solidFill>
                    <a:srgbClr val="FF0000"/>
                  </a:solidFill>
                  <a:latin typeface="Arial Narrow" panose="020B0606020202030204" pitchFamily="34" charset="0"/>
                </a:rPr>
                <a:t>Large energy loss</a:t>
              </a:r>
              <a:br>
                <a:rPr kumimoji="1" lang="en-US" altLang="ja-JP" sz="1600" b="1" dirty="0">
                  <a:solidFill>
                    <a:srgbClr val="FF0000"/>
                  </a:solidFill>
                  <a:latin typeface="Arial Narrow" panose="020B0606020202030204" pitchFamily="34" charset="0"/>
                </a:rPr>
              </a:br>
              <a:r>
                <a:rPr kumimoji="1" lang="en-US" altLang="ja-JP" sz="1600" b="1" dirty="0">
                  <a:solidFill>
                    <a:srgbClr val="FF0000"/>
                  </a:solidFill>
                  <a:latin typeface="Arial Narrow" panose="020B0606020202030204" pitchFamily="34" charset="0"/>
                </a:rPr>
                <a:t>by radioactive process</a:t>
              </a:r>
              <a:br>
                <a:rPr kumimoji="1" lang="en-US" altLang="ja-JP" sz="1600" b="1" dirty="0">
                  <a:solidFill>
                    <a:srgbClr val="FF0000"/>
                  </a:solidFill>
                  <a:latin typeface="Arial Narrow" panose="020B0606020202030204" pitchFamily="34" charset="0"/>
                </a:rPr>
              </a:br>
              <a:r>
                <a:rPr kumimoji="1" lang="en-US" altLang="ja-JP" sz="1600" b="1" dirty="0">
                  <a:solidFill>
                    <a:srgbClr val="FF0000"/>
                  </a:solidFill>
                  <a:latin typeface="Arial Narrow" panose="020B0606020202030204" pitchFamily="34" charset="0"/>
                </a:rPr>
                <a:t>in high energy</a:t>
              </a:r>
              <a:endParaRPr kumimoji="1" lang="ja-JP" altLang="en-US" sz="1600" b="1" dirty="0">
                <a:solidFill>
                  <a:srgbClr val="FF0000"/>
                </a:solidFill>
                <a:latin typeface="Arial Narrow" panose="020B0606020202030204" pitchFamily="34" charset="0"/>
              </a:endParaRPr>
            </a:p>
          </p:txBody>
        </p:sp>
      </p:grpSp>
      <p:grpSp>
        <p:nvGrpSpPr>
          <p:cNvPr id="24" name="グループ化 23">
            <a:extLst>
              <a:ext uri="{FF2B5EF4-FFF2-40B4-BE49-F238E27FC236}">
                <a16:creationId xmlns:a16="http://schemas.microsoft.com/office/drawing/2014/main" id="{923BF49E-9BC5-52CD-E513-D7285674C346}"/>
              </a:ext>
            </a:extLst>
          </p:cNvPr>
          <p:cNvGrpSpPr/>
          <p:nvPr/>
        </p:nvGrpSpPr>
        <p:grpSpPr>
          <a:xfrm>
            <a:off x="1283677" y="2004949"/>
            <a:ext cx="5469367" cy="2600231"/>
            <a:chOff x="1283677" y="2004949"/>
            <a:chExt cx="5469367" cy="2600231"/>
          </a:xfrm>
        </p:grpSpPr>
        <p:sp>
          <p:nvSpPr>
            <p:cNvPr id="10" name="テキスト ボックス 9">
              <a:extLst>
                <a:ext uri="{FF2B5EF4-FFF2-40B4-BE49-F238E27FC236}">
                  <a16:creationId xmlns:a16="http://schemas.microsoft.com/office/drawing/2014/main" id="{632FDB60-37B0-8E3C-1DAD-6F9165120587}"/>
                </a:ext>
              </a:extLst>
            </p:cNvPr>
            <p:cNvSpPr txBox="1"/>
            <p:nvPr/>
          </p:nvSpPr>
          <p:spPr>
            <a:xfrm>
              <a:off x="1283677" y="4143515"/>
              <a:ext cx="650631" cy="461665"/>
            </a:xfrm>
            <a:prstGeom prst="rect">
              <a:avLst/>
            </a:prstGeom>
            <a:noFill/>
          </p:spPr>
          <p:txBody>
            <a:bodyPr wrap="square" rtlCol="0">
              <a:spAutoFit/>
            </a:bodyPr>
            <a:lstStyle/>
            <a:p>
              <a:r>
                <a:rPr kumimoji="1" lang="en-US" altLang="ja-JP" sz="2400" b="1" dirty="0">
                  <a:solidFill>
                    <a:srgbClr val="FF0000"/>
                  </a:solidFill>
                </a:rPr>
                <a:t>2</a:t>
              </a:r>
              <a:endParaRPr kumimoji="1" lang="ja-JP" altLang="en-US" sz="2400" b="1" dirty="0">
                <a:solidFill>
                  <a:srgbClr val="FF0000"/>
                </a:solidFill>
              </a:endParaRPr>
            </a:p>
          </p:txBody>
        </p:sp>
        <p:cxnSp>
          <p:nvCxnSpPr>
            <p:cNvPr id="18" name="直線矢印コネクタ 17">
              <a:extLst>
                <a:ext uri="{FF2B5EF4-FFF2-40B4-BE49-F238E27FC236}">
                  <a16:creationId xmlns:a16="http://schemas.microsoft.com/office/drawing/2014/main" id="{5D2517DA-8655-A223-E553-1C6177F35943}"/>
                </a:ext>
              </a:extLst>
            </p:cNvPr>
            <p:cNvCxnSpPr>
              <a:cxnSpLocks/>
            </p:cNvCxnSpPr>
            <p:nvPr/>
          </p:nvCxnSpPr>
          <p:spPr>
            <a:xfrm>
              <a:off x="4338918" y="2492185"/>
              <a:ext cx="0" cy="187353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9018E13A-E731-E791-9B6C-95BEAE614433}"/>
                </a:ext>
              </a:extLst>
            </p:cNvPr>
            <p:cNvSpPr txBox="1"/>
            <p:nvPr/>
          </p:nvSpPr>
          <p:spPr>
            <a:xfrm>
              <a:off x="3232915" y="2004949"/>
              <a:ext cx="3520129" cy="584775"/>
            </a:xfrm>
            <a:prstGeom prst="rect">
              <a:avLst/>
            </a:prstGeom>
            <a:solidFill>
              <a:srgbClr val="FFFFB3"/>
            </a:solidFill>
            <a:ln w="28575">
              <a:solidFill>
                <a:srgbClr val="FF0000"/>
              </a:solidFill>
            </a:ln>
          </p:spPr>
          <p:txBody>
            <a:bodyPr wrap="square" rtlCol="0">
              <a:spAutoFit/>
            </a:bodyPr>
            <a:lstStyle/>
            <a:p>
              <a:r>
                <a:rPr lang="en-US" altLang="ja-JP" sz="1600" b="1" dirty="0">
                  <a:solidFill>
                    <a:srgbClr val="FF0000"/>
                  </a:solidFill>
                  <a:latin typeface="Arial Narrow" panose="020B0606020202030204" pitchFamily="34" charset="0"/>
                </a:rPr>
                <a:t>Constant ~2MeV/(g/cm</a:t>
              </a:r>
              <a:r>
                <a:rPr lang="en-US" altLang="ja-JP" sz="1600" b="1" baseline="30000" dirty="0">
                  <a:solidFill>
                    <a:srgbClr val="FF0000"/>
                  </a:solidFill>
                  <a:latin typeface="Arial Narrow" panose="020B0606020202030204" pitchFamily="34" charset="0"/>
                </a:rPr>
                <a:t>2</a:t>
              </a:r>
              <a:r>
                <a:rPr lang="en-US" altLang="ja-JP" sz="1600" b="1" dirty="0">
                  <a:solidFill>
                    <a:srgbClr val="FF0000"/>
                  </a:solidFill>
                  <a:latin typeface="Arial Narrow" panose="020B0606020202030204" pitchFamily="34" charset="0"/>
                </a:rPr>
                <a:t>) energy loss</a:t>
              </a:r>
              <a:br>
                <a:rPr lang="en-US" altLang="ja-JP" sz="1600" b="1" dirty="0">
                  <a:solidFill>
                    <a:srgbClr val="FF0000"/>
                  </a:solidFill>
                  <a:latin typeface="Arial Narrow" panose="020B0606020202030204" pitchFamily="34" charset="0"/>
                </a:rPr>
              </a:br>
              <a:r>
                <a:rPr lang="en-US" altLang="ja-JP" sz="1600" b="1" dirty="0">
                  <a:solidFill>
                    <a:srgbClr val="FF0000"/>
                  </a:solidFill>
                  <a:latin typeface="Arial Narrow" panose="020B0606020202030204" pitchFamily="34" charset="0"/>
                </a:rPr>
                <a:t>by ionization loss in 1 GeV &lt; E &lt; 100 GeV</a:t>
              </a:r>
              <a:endParaRPr kumimoji="1" lang="ja-JP" altLang="en-US" sz="1600" b="1" dirty="0">
                <a:solidFill>
                  <a:srgbClr val="FF0000"/>
                </a:solidFill>
                <a:latin typeface="Arial Narrow" panose="020B0606020202030204" pitchFamily="34" charset="0"/>
              </a:endParaRPr>
            </a:p>
          </p:txBody>
        </p:sp>
        <p:cxnSp>
          <p:nvCxnSpPr>
            <p:cNvPr id="23" name="直線コネクタ 22">
              <a:extLst>
                <a:ext uri="{FF2B5EF4-FFF2-40B4-BE49-F238E27FC236}">
                  <a16:creationId xmlns:a16="http://schemas.microsoft.com/office/drawing/2014/main" id="{3B128A1B-86C6-230E-16A6-5BEC5B8B8874}"/>
                </a:ext>
              </a:extLst>
            </p:cNvPr>
            <p:cNvCxnSpPr/>
            <p:nvPr/>
          </p:nvCxnSpPr>
          <p:spPr>
            <a:xfrm>
              <a:off x="1575718" y="4374779"/>
              <a:ext cx="3492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B4BFBA04-C6AA-E502-F001-B2013EAB6DAB}"/>
              </a:ext>
            </a:extLst>
          </p:cNvPr>
          <p:cNvGrpSpPr/>
          <p:nvPr/>
        </p:nvGrpSpPr>
        <p:grpSpPr>
          <a:xfrm>
            <a:off x="700989" y="3178122"/>
            <a:ext cx="2531926" cy="830997"/>
            <a:chOff x="700989" y="3178122"/>
            <a:chExt cx="2531926" cy="830997"/>
          </a:xfrm>
        </p:grpSpPr>
        <p:cxnSp>
          <p:nvCxnSpPr>
            <p:cNvPr id="26" name="直線矢印コネクタ 25">
              <a:extLst>
                <a:ext uri="{FF2B5EF4-FFF2-40B4-BE49-F238E27FC236}">
                  <a16:creationId xmlns:a16="http://schemas.microsoft.com/office/drawing/2014/main" id="{1F27C55C-3CFE-C82C-545D-BF50488CC850}"/>
                </a:ext>
              </a:extLst>
            </p:cNvPr>
            <p:cNvCxnSpPr>
              <a:cxnSpLocks/>
            </p:cNvCxnSpPr>
            <p:nvPr/>
          </p:nvCxnSpPr>
          <p:spPr>
            <a:xfrm flipV="1">
              <a:off x="915950" y="3560884"/>
              <a:ext cx="2316965" cy="122919"/>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20E271D-803C-A539-0E9C-983B5282A3CC}"/>
                </a:ext>
              </a:extLst>
            </p:cNvPr>
            <p:cNvSpPr txBox="1"/>
            <p:nvPr/>
          </p:nvSpPr>
          <p:spPr>
            <a:xfrm>
              <a:off x="700989" y="3178122"/>
              <a:ext cx="2065297" cy="830997"/>
            </a:xfrm>
            <a:prstGeom prst="rect">
              <a:avLst/>
            </a:prstGeom>
            <a:solidFill>
              <a:srgbClr val="FFFFB3"/>
            </a:solidFill>
            <a:ln w="28575">
              <a:solidFill>
                <a:srgbClr val="FF0000"/>
              </a:solidFill>
            </a:ln>
          </p:spPr>
          <p:txBody>
            <a:bodyPr wrap="square" rtlCol="0">
              <a:spAutoFit/>
            </a:bodyPr>
            <a:lstStyle/>
            <a:p>
              <a:r>
                <a:rPr kumimoji="1" lang="en-US" altLang="ja-JP" sz="1600" b="1" dirty="0">
                  <a:solidFill>
                    <a:srgbClr val="FF0000"/>
                  </a:solidFill>
                  <a:latin typeface="Arial Narrow" panose="020B0606020202030204" pitchFamily="34" charset="0"/>
                </a:rPr>
                <a:t>Large energy loss in</a:t>
              </a:r>
              <a:br>
                <a:rPr kumimoji="1" lang="en-US" altLang="ja-JP" sz="1600" b="1" dirty="0">
                  <a:solidFill>
                    <a:srgbClr val="FF0000"/>
                  </a:solidFill>
                  <a:latin typeface="Arial Narrow" panose="020B0606020202030204" pitchFamily="34" charset="0"/>
                </a:rPr>
              </a:br>
              <a:r>
                <a:rPr kumimoji="1" lang="en-US" altLang="ja-JP" sz="1600" b="1" dirty="0">
                  <a:solidFill>
                    <a:srgbClr val="FF0000"/>
                  </a:solidFill>
                  <a:latin typeface="Arial Narrow" panose="020B0606020202030204" pitchFamily="34" charset="0"/>
                </a:rPr>
                <a:t>E &lt; 1 GeV. Muon stop immediately</a:t>
              </a:r>
            </a:p>
          </p:txBody>
        </p:sp>
      </p:grpSp>
    </p:spTree>
    <p:extLst>
      <p:ext uri="{BB962C8B-B14F-4D97-AF65-F5344CB8AC3E}">
        <p14:creationId xmlns:p14="http://schemas.microsoft.com/office/powerpoint/2010/main" val="229647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4D89D00-8986-A464-2F5C-EBB7DB96F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4731" y="822121"/>
            <a:ext cx="2050085" cy="488509"/>
          </a:xfrm>
          <a:prstGeom prst="rect">
            <a:avLst/>
          </a:prstGeom>
        </p:spPr>
      </p:pic>
      <p:sp>
        <p:nvSpPr>
          <p:cNvPr id="2" name="テキスト ボックス 1">
            <a:extLst>
              <a:ext uri="{FF2B5EF4-FFF2-40B4-BE49-F238E27FC236}">
                <a16:creationId xmlns:a16="http://schemas.microsoft.com/office/drawing/2014/main" id="{FC5150D3-99AB-6C45-2A0F-19FEA9753DF2}"/>
              </a:ext>
            </a:extLst>
          </p:cNvPr>
          <p:cNvSpPr txBox="1"/>
          <p:nvPr/>
        </p:nvSpPr>
        <p:spPr>
          <a:xfrm>
            <a:off x="260059" y="10535"/>
            <a:ext cx="859871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Muon energy loss and passage in material</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6D1D5F92-7E63-E583-7131-CD442126E6F5}"/>
              </a:ext>
            </a:extLst>
          </p:cNvPr>
          <p:cNvSpPr txBox="1"/>
          <p:nvPr/>
        </p:nvSpPr>
        <p:spPr>
          <a:xfrm>
            <a:off x="8388" y="533755"/>
            <a:ext cx="9135612" cy="147732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On the earth’s surface, cosmic-ray muons of energy less than ~100GeV</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is dominant. Therefore, the -</a:t>
            </a:r>
            <a:r>
              <a:rPr kumimoji="1" lang="en-US" altLang="ja-JP" sz="2000" b="1" dirty="0" err="1">
                <a:latin typeface="Symbol" panose="05050102010706020507" pitchFamily="18" charset="2"/>
                <a:cs typeface="Arial" panose="020B0604020202020204" pitchFamily="34" charset="0"/>
              </a:rPr>
              <a:t>b</a:t>
            </a:r>
            <a:r>
              <a:rPr kumimoji="1" lang="en-US" altLang="ja-JP" sz="2000" b="1" dirty="0" err="1">
                <a:latin typeface="Arial" panose="020B0604020202020204" pitchFamily="34" charset="0"/>
                <a:cs typeface="Arial" panose="020B0604020202020204" pitchFamily="34" charset="0"/>
              </a:rPr>
              <a:t>E</a:t>
            </a:r>
            <a:r>
              <a:rPr kumimoji="1" lang="en-US" altLang="ja-JP" sz="2000" b="1" dirty="0">
                <a:latin typeface="Arial" panose="020B0604020202020204" pitchFamily="34" charset="0"/>
                <a:cs typeface="Arial" panose="020B0604020202020204" pitchFamily="34" charset="0"/>
              </a:rPr>
              <a:t> term of                               is negligible.</a:t>
            </a:r>
          </a:p>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“Muon energy loss 2MeV for passage of 1 (g/cm</a:t>
            </a:r>
            <a:r>
              <a:rPr kumimoji="1" lang="en-US" altLang="ja-JP" sz="2000" b="1" baseline="30000" dirty="0">
                <a:solidFill>
                  <a:srgbClr val="FF0000"/>
                </a:solidFill>
                <a:latin typeface="Arial" panose="020B0604020202020204" pitchFamily="34" charset="0"/>
                <a:cs typeface="Arial" panose="020B0604020202020204" pitchFamily="34" charset="0"/>
              </a:rPr>
              <a:t>2</a:t>
            </a:r>
            <a:r>
              <a:rPr kumimoji="1" lang="en-US" altLang="ja-JP" sz="2000" b="1" dirty="0">
                <a:solidFill>
                  <a:srgbClr val="FF0000"/>
                </a:solidFill>
                <a:latin typeface="Arial" panose="020B0604020202020204" pitchFamily="34" charset="0"/>
                <a:cs typeface="Arial" panose="020B0604020202020204" pitchFamily="34" charset="0"/>
              </a:rPr>
              <a:t>) material” </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is well known number.</a:t>
            </a:r>
          </a:p>
        </p:txBody>
      </p:sp>
      <p:sp>
        <p:nvSpPr>
          <p:cNvPr id="11" name="テキスト ボックス 10">
            <a:extLst>
              <a:ext uri="{FF2B5EF4-FFF2-40B4-BE49-F238E27FC236}">
                <a16:creationId xmlns:a16="http://schemas.microsoft.com/office/drawing/2014/main" id="{19A5A163-594E-C5D1-BA6E-C217B1ED9A49}"/>
              </a:ext>
            </a:extLst>
          </p:cNvPr>
          <p:cNvSpPr txBox="1"/>
          <p:nvPr/>
        </p:nvSpPr>
        <p:spPr>
          <a:xfrm>
            <a:off x="402671" y="2324386"/>
            <a:ext cx="8380601" cy="3631763"/>
          </a:xfrm>
          <a:prstGeom prst="rect">
            <a:avLst/>
          </a:prstGeom>
          <a:noFill/>
        </p:spPr>
        <p:txBody>
          <a:bodyPr wrap="square" rtlCol="0">
            <a:spAutoFit/>
          </a:bodyPr>
          <a:lstStyle/>
          <a:p>
            <a:pPr>
              <a:spcAft>
                <a:spcPts val="1200"/>
              </a:spcAft>
            </a:pPr>
            <a:r>
              <a:rPr kumimoji="1" lang="en-US" altLang="ja-JP" sz="2000" b="1" dirty="0">
                <a:solidFill>
                  <a:srgbClr val="FF0000"/>
                </a:solidFill>
              </a:rPr>
              <a:t>Exercise 1: Calculate the muon energy loss in 100 cm of iron.</a:t>
            </a:r>
            <a:endParaRPr kumimoji="1" lang="en-US" altLang="ja-JP" sz="2000" b="1" dirty="0"/>
          </a:p>
          <a:p>
            <a:pPr>
              <a:spcAft>
                <a:spcPts val="1200"/>
              </a:spcAft>
            </a:pPr>
            <a:r>
              <a:rPr lang="en-US" altLang="ja-JP" sz="2000" b="1" dirty="0"/>
              <a:t>The density of iron is </a:t>
            </a:r>
            <a:r>
              <a:rPr kumimoji="1" lang="en-US" altLang="ja-JP" sz="2000" b="1" dirty="0">
                <a:latin typeface="Symbol" panose="05050102010706020507" pitchFamily="18" charset="2"/>
              </a:rPr>
              <a:t>r</a:t>
            </a:r>
            <a:r>
              <a:rPr kumimoji="1" lang="en-US" altLang="ja-JP" sz="2000" b="1" dirty="0"/>
              <a:t> = 7.8g/cm</a:t>
            </a:r>
            <a:r>
              <a:rPr kumimoji="1" lang="en-US" altLang="ja-JP" sz="2000" b="1" baseline="30000" dirty="0"/>
              <a:t>3</a:t>
            </a:r>
            <a:r>
              <a:rPr kumimoji="1" lang="en-US" altLang="ja-JP" sz="2000" b="1" dirty="0"/>
              <a:t>).</a:t>
            </a:r>
          </a:p>
          <a:p>
            <a:pPr>
              <a:spcAft>
                <a:spcPts val="1200"/>
              </a:spcAft>
            </a:pPr>
            <a:endParaRPr kumimoji="1" lang="en-US" altLang="ja-JP" sz="2000" b="1" dirty="0"/>
          </a:p>
          <a:p>
            <a:pPr>
              <a:spcAft>
                <a:spcPts val="1200"/>
              </a:spcAft>
            </a:pPr>
            <a:endParaRPr lang="en-US" altLang="ja-JP" sz="2000" b="1" dirty="0"/>
          </a:p>
          <a:p>
            <a:pPr>
              <a:spcAft>
                <a:spcPts val="1200"/>
              </a:spcAft>
            </a:pPr>
            <a:endParaRPr kumimoji="1" lang="en-US" altLang="ja-JP" sz="2000" b="1" dirty="0"/>
          </a:p>
          <a:p>
            <a:pPr>
              <a:spcAft>
                <a:spcPts val="1200"/>
              </a:spcAft>
            </a:pPr>
            <a:endParaRPr kumimoji="1" lang="en-US" altLang="ja-JP" sz="2000" b="1" dirty="0"/>
          </a:p>
          <a:p>
            <a:pPr>
              <a:spcAft>
                <a:spcPts val="1200"/>
              </a:spcAft>
            </a:pPr>
            <a:r>
              <a:rPr kumimoji="1" lang="en-US" altLang="ja-JP" sz="2000" b="1" dirty="0"/>
              <a:t>        </a:t>
            </a:r>
            <a:r>
              <a:rPr kumimoji="1" lang="en-US" altLang="ja-JP" sz="2000" b="1" dirty="0" err="1"/>
              <a:t>E</a:t>
            </a:r>
            <a:r>
              <a:rPr kumimoji="1" lang="en-US" altLang="ja-JP" sz="2000" b="1" baseline="-25000" dirty="0" err="1"/>
              <a:t>loss</a:t>
            </a:r>
            <a:r>
              <a:rPr kumimoji="1" lang="en-US" altLang="ja-JP" sz="2000" b="1" dirty="0"/>
              <a:t> = 7.8(g/cm</a:t>
            </a:r>
            <a:r>
              <a:rPr kumimoji="1" lang="en-US" altLang="ja-JP" sz="2000" b="1" baseline="30000" dirty="0"/>
              <a:t>3</a:t>
            </a:r>
            <a:r>
              <a:rPr kumimoji="1" lang="en-US" altLang="ja-JP" sz="2000" b="1" dirty="0"/>
              <a:t>) x 100 cm  x  2 MeV = 1560 MeV.</a:t>
            </a:r>
          </a:p>
          <a:p>
            <a:pPr>
              <a:spcAft>
                <a:spcPts val="1200"/>
              </a:spcAft>
            </a:pPr>
            <a:r>
              <a:rPr kumimoji="1" lang="en-US" altLang="ja-JP" sz="2000" b="1" dirty="0"/>
              <a:t>Therefore, muon energy loss in 100 cm of iron is </a:t>
            </a:r>
            <a:r>
              <a:rPr kumimoji="1" lang="en-US" altLang="ja-JP" sz="2000" b="1" dirty="0">
                <a:solidFill>
                  <a:srgbClr val="FF0000"/>
                </a:solidFill>
              </a:rPr>
              <a:t>1.56 GeV</a:t>
            </a:r>
            <a:r>
              <a:rPr kumimoji="1" lang="en-US" altLang="ja-JP" sz="2000" b="1" dirty="0"/>
              <a:t>.</a:t>
            </a:r>
          </a:p>
        </p:txBody>
      </p:sp>
      <p:sp>
        <p:nvSpPr>
          <p:cNvPr id="12" name="正方形/長方形 11">
            <a:extLst>
              <a:ext uri="{FF2B5EF4-FFF2-40B4-BE49-F238E27FC236}">
                <a16:creationId xmlns:a16="http://schemas.microsoft.com/office/drawing/2014/main" id="{8245554B-D427-381E-8B34-D4581F5233FD}"/>
              </a:ext>
            </a:extLst>
          </p:cNvPr>
          <p:cNvSpPr/>
          <p:nvPr/>
        </p:nvSpPr>
        <p:spPr>
          <a:xfrm>
            <a:off x="4102217" y="3284256"/>
            <a:ext cx="1912689" cy="16945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EB7A3CD7-7109-D6AC-7054-A38BF3CB16B3}"/>
              </a:ext>
            </a:extLst>
          </p:cNvPr>
          <p:cNvCxnSpPr/>
          <p:nvPr/>
        </p:nvCxnSpPr>
        <p:spPr>
          <a:xfrm>
            <a:off x="3667884" y="4416769"/>
            <a:ext cx="2880000" cy="0"/>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44234057-178C-055E-6907-4E6800F336D8}"/>
              </a:ext>
            </a:extLst>
          </p:cNvPr>
          <p:cNvSpPr txBox="1"/>
          <p:nvPr/>
        </p:nvSpPr>
        <p:spPr>
          <a:xfrm>
            <a:off x="6203935" y="3793506"/>
            <a:ext cx="687898" cy="523220"/>
          </a:xfrm>
          <a:prstGeom prst="rect">
            <a:avLst/>
          </a:prstGeom>
          <a:noFill/>
        </p:spPr>
        <p:txBody>
          <a:bodyPr wrap="square" rtlCol="0">
            <a:spAutoFit/>
          </a:bodyPr>
          <a:lstStyle/>
          <a:p>
            <a:r>
              <a:rPr kumimoji="1" lang="en-US" altLang="ja-JP" sz="2800" b="1" dirty="0">
                <a:solidFill>
                  <a:srgbClr val="0000FF"/>
                </a:solidFill>
                <a:latin typeface="Symbol" panose="05050102010706020507" pitchFamily="18" charset="2"/>
              </a:rPr>
              <a:t>m</a:t>
            </a:r>
            <a:endParaRPr kumimoji="1" lang="ja-JP" altLang="en-US" sz="2800" b="1" dirty="0">
              <a:solidFill>
                <a:srgbClr val="0000FF"/>
              </a:solidFill>
              <a:latin typeface="Symbol" panose="05050102010706020507" pitchFamily="18" charset="2"/>
            </a:endParaRPr>
          </a:p>
        </p:txBody>
      </p:sp>
      <p:cxnSp>
        <p:nvCxnSpPr>
          <p:cNvPr id="17" name="直線コネクタ 16">
            <a:extLst>
              <a:ext uri="{FF2B5EF4-FFF2-40B4-BE49-F238E27FC236}">
                <a16:creationId xmlns:a16="http://schemas.microsoft.com/office/drawing/2014/main" id="{E0E05786-547E-8D2D-E102-18A678678DA2}"/>
              </a:ext>
            </a:extLst>
          </p:cNvPr>
          <p:cNvCxnSpPr/>
          <p:nvPr/>
        </p:nvCxnSpPr>
        <p:spPr>
          <a:xfrm>
            <a:off x="4101205" y="3558995"/>
            <a:ext cx="1912690"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9B28B52-B958-94F1-AEFC-DEF40E567FAE}"/>
              </a:ext>
            </a:extLst>
          </p:cNvPr>
          <p:cNvSpPr txBox="1"/>
          <p:nvPr/>
        </p:nvSpPr>
        <p:spPr>
          <a:xfrm>
            <a:off x="4687676" y="3240153"/>
            <a:ext cx="1759131" cy="369332"/>
          </a:xfrm>
          <a:prstGeom prst="rect">
            <a:avLst/>
          </a:prstGeom>
          <a:noFill/>
        </p:spPr>
        <p:txBody>
          <a:bodyPr wrap="square" rtlCol="0">
            <a:spAutoFit/>
          </a:bodyPr>
          <a:lstStyle/>
          <a:p>
            <a:r>
              <a:rPr kumimoji="1" lang="en-US" altLang="ja-JP" b="1" dirty="0"/>
              <a:t>100 cm</a:t>
            </a:r>
            <a:endParaRPr kumimoji="1" lang="ja-JP" altLang="en-US" b="1" dirty="0"/>
          </a:p>
        </p:txBody>
      </p:sp>
      <p:sp>
        <p:nvSpPr>
          <p:cNvPr id="20" name="テキスト ボックス 19">
            <a:extLst>
              <a:ext uri="{FF2B5EF4-FFF2-40B4-BE49-F238E27FC236}">
                <a16:creationId xmlns:a16="http://schemas.microsoft.com/office/drawing/2014/main" id="{5247E5B9-DE1A-A138-EC21-7B58F225D44C}"/>
              </a:ext>
            </a:extLst>
          </p:cNvPr>
          <p:cNvSpPr txBox="1"/>
          <p:nvPr/>
        </p:nvSpPr>
        <p:spPr>
          <a:xfrm>
            <a:off x="4101205" y="3643795"/>
            <a:ext cx="2102730" cy="369332"/>
          </a:xfrm>
          <a:prstGeom prst="rect">
            <a:avLst/>
          </a:prstGeom>
          <a:noFill/>
        </p:spPr>
        <p:txBody>
          <a:bodyPr wrap="square" rtlCol="0">
            <a:spAutoFit/>
          </a:bodyPr>
          <a:lstStyle/>
          <a:p>
            <a:r>
              <a:rPr lang="en-US" altLang="ja-JP" b="1" dirty="0">
                <a:latin typeface="+mn-lt"/>
              </a:rPr>
              <a:t>Iron </a:t>
            </a:r>
            <a:r>
              <a:rPr kumimoji="1" lang="en-US" altLang="ja-JP" sz="1800" b="1" dirty="0">
                <a:latin typeface="+mn-lt"/>
              </a:rPr>
              <a:t>(</a:t>
            </a:r>
            <a:r>
              <a:rPr kumimoji="1" lang="en-US" altLang="ja-JP" sz="1800" b="1" dirty="0">
                <a:latin typeface="Symbol" panose="05050102010706020507" pitchFamily="18" charset="2"/>
              </a:rPr>
              <a:t>r</a:t>
            </a:r>
            <a:r>
              <a:rPr kumimoji="1" lang="en-US" altLang="ja-JP" sz="1800" b="1" dirty="0"/>
              <a:t> = 7.8g/cm</a:t>
            </a:r>
            <a:r>
              <a:rPr kumimoji="1" lang="en-US" altLang="ja-JP" sz="1800" b="1" baseline="30000" dirty="0"/>
              <a:t>3</a:t>
            </a:r>
            <a:r>
              <a:rPr kumimoji="1" lang="en-US" altLang="ja-JP" sz="1800" b="1" dirty="0"/>
              <a:t>)</a:t>
            </a:r>
            <a:endParaRPr kumimoji="1" lang="ja-JP" altLang="en-US" dirty="0"/>
          </a:p>
        </p:txBody>
      </p:sp>
      <p:sp>
        <p:nvSpPr>
          <p:cNvPr id="21" name="四角形: 角を丸くする 20">
            <a:extLst>
              <a:ext uri="{FF2B5EF4-FFF2-40B4-BE49-F238E27FC236}">
                <a16:creationId xmlns:a16="http://schemas.microsoft.com/office/drawing/2014/main" id="{8699FF8E-3695-64BD-8E27-147669945F44}"/>
              </a:ext>
            </a:extLst>
          </p:cNvPr>
          <p:cNvSpPr/>
          <p:nvPr/>
        </p:nvSpPr>
        <p:spPr>
          <a:xfrm>
            <a:off x="167104" y="2231463"/>
            <a:ext cx="8689512" cy="4153745"/>
          </a:xfrm>
          <a:prstGeom prst="roundRect">
            <a:avLst/>
          </a:prstGeom>
          <a:noFill/>
          <a:ln w="127000">
            <a:solidFill>
              <a:srgbClr val="89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4B749233-99F7-7CE5-A30E-1D27357F065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70120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19444</TotalTime>
  <Words>1998</Words>
  <Application>Microsoft Office PowerPoint</Application>
  <PresentationFormat>画面に合わせる (4:3)</PresentationFormat>
  <Paragraphs>208</Paragraphs>
  <Slides>19</Slides>
  <Notes>4</Notes>
  <HiddenSlides>0</HiddenSlides>
  <MMClips>1</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19</vt:i4>
      </vt:variant>
    </vt:vector>
  </HeadingPairs>
  <TitlesOfParts>
    <vt:vector size="31" baseType="lpstr">
      <vt:lpstr>AR DESTINE</vt:lpstr>
      <vt:lpstr>MT たれっぴ</vt:lpstr>
      <vt:lpstr>Arial</vt:lpstr>
      <vt:lpstr>Arial Narrow</vt:lpstr>
      <vt:lpstr>Calibri</vt:lpstr>
      <vt:lpstr>Modern No. 20</vt:lpstr>
      <vt:lpstr>Symbol</vt:lpstr>
      <vt:lpstr>Times New Roman</vt:lpstr>
      <vt:lpstr>Wingdings</vt:lpstr>
      <vt:lpstr>Office ​​テーマ</vt:lpstr>
      <vt:lpstr>1_Office ​​テーマ</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Cosmic-ray muon flux in Underground Laboratories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Yuichi Oyama</cp:lastModifiedBy>
  <cp:revision>518</cp:revision>
  <cp:lastPrinted>2016-09-22T23:44:42Z</cp:lastPrinted>
  <dcterms:created xsi:type="dcterms:W3CDTF">2016-01-12T02:22:37Z</dcterms:created>
  <dcterms:modified xsi:type="dcterms:W3CDTF">2025-03-04T04:47:04Z</dcterms:modified>
</cp:coreProperties>
</file>