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Lst>
  <p:notesMasterIdLst>
    <p:notesMasterId r:id="rId34"/>
  </p:notesMasterIdLst>
  <p:sldIdLst>
    <p:sldId id="1540" r:id="rId2"/>
    <p:sldId id="1541" r:id="rId3"/>
    <p:sldId id="1542" r:id="rId4"/>
    <p:sldId id="1580" r:id="rId5"/>
    <p:sldId id="1585" r:id="rId6"/>
    <p:sldId id="1543" r:id="rId7"/>
    <p:sldId id="1590" r:id="rId8"/>
    <p:sldId id="1524" r:id="rId9"/>
    <p:sldId id="1544" r:id="rId10"/>
    <p:sldId id="1532" r:id="rId11"/>
    <p:sldId id="1515" r:id="rId12"/>
    <p:sldId id="1563" r:id="rId13"/>
    <p:sldId id="1586" r:id="rId14"/>
    <p:sldId id="1522" r:id="rId15"/>
    <p:sldId id="1534" r:id="rId16"/>
    <p:sldId id="1569" r:id="rId17"/>
    <p:sldId id="1546" r:id="rId18"/>
    <p:sldId id="1547" r:id="rId19"/>
    <p:sldId id="1587" r:id="rId20"/>
    <p:sldId id="1588" r:id="rId21"/>
    <p:sldId id="1549" r:id="rId22"/>
    <p:sldId id="1525" r:id="rId23"/>
    <p:sldId id="1527" r:id="rId24"/>
    <p:sldId id="1553" r:id="rId25"/>
    <p:sldId id="1552" r:id="rId26"/>
    <p:sldId id="1526" r:id="rId27"/>
    <p:sldId id="1554" r:id="rId28"/>
    <p:sldId id="1537" r:id="rId29"/>
    <p:sldId id="1556" r:id="rId30"/>
    <p:sldId id="1589" r:id="rId31"/>
    <p:sldId id="1568" r:id="rId32"/>
    <p:sldId id="1536" r:id="rId33"/>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E7F9FF"/>
    <a:srgbClr val="C5F0FF"/>
    <a:srgbClr val="0000FF"/>
    <a:srgbClr val="89E0FF"/>
    <a:srgbClr val="000099"/>
    <a:srgbClr val="007100"/>
    <a:srgbClr val="FFFFB3"/>
    <a:srgbClr val="00B0F0"/>
    <a:srgbClr val="FAA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91" d="100"/>
          <a:sy n="91" d="100"/>
        </p:scale>
        <p:origin x="893" y="53"/>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77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2026/3/10</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2026/3/10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2026/3/10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45886" y="1006475"/>
            <a:ext cx="7245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dirty="0">
                <a:solidFill>
                  <a:srgbClr val="FF0000"/>
                </a:solidFill>
                <a:latin typeface="Arial" panose="020B0604020202020204" pitchFamily="34" charset="0"/>
                <a:cs typeface="Arial" panose="020B0604020202020204" pitchFamily="34" charset="0"/>
              </a:rPr>
              <a:t>Electronics for cosmic ray</a:t>
            </a:r>
            <a:br>
              <a:rPr lang="en-US" altLang="ja-JP" sz="4400" b="1" dirty="0">
                <a:solidFill>
                  <a:srgbClr val="FF0000"/>
                </a:solidFill>
                <a:latin typeface="Arial" panose="020B0604020202020204" pitchFamily="34" charset="0"/>
                <a:cs typeface="Arial" panose="020B0604020202020204" pitchFamily="34" charset="0"/>
              </a:rPr>
            </a:br>
            <a:r>
              <a:rPr lang="en-US" altLang="ja-JP" sz="4400" b="1" dirty="0">
                <a:solidFill>
                  <a:srgbClr val="FF0000"/>
                </a:solidFill>
                <a:latin typeface="Arial" panose="020B0604020202020204" pitchFamily="34" charset="0"/>
                <a:cs typeface="Arial" panose="020B0604020202020204" pitchFamily="34" charset="0"/>
              </a:rPr>
              <a:t>muon detection</a:t>
            </a: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Text Box 18">
            <a:extLst>
              <a:ext uri="{FF2B5EF4-FFF2-40B4-BE49-F238E27FC236}">
                <a16:creationId xmlns:a16="http://schemas.microsoft.com/office/drawing/2014/main" id="{36E0D904-A606-5A18-344B-E1752A3E61F8}"/>
              </a:ext>
            </a:extLst>
          </p:cNvPr>
          <p:cNvSpPr txBox="1">
            <a:spLocks noChangeArrowheads="1"/>
          </p:cNvSpPr>
          <p:nvPr/>
        </p:nvSpPr>
        <p:spPr bwMode="auto">
          <a:xfrm>
            <a:off x="258763" y="5198910"/>
            <a:ext cx="86217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March 8-14, 2026</a:t>
            </a:r>
            <a:br>
              <a:rPr lang="en-US" altLang="ja-JP" sz="2400" b="1" dirty="0">
                <a:latin typeface="Arial" panose="020B0604020202020204" pitchFamily="34" charset="0"/>
              </a:rPr>
            </a:br>
            <a:r>
              <a:rPr lang="en-US" altLang="ja-JP" sz="2400" b="1" dirty="0">
                <a:latin typeface="Arial" panose="020B0604020202020204" pitchFamily="34" charset="0"/>
              </a:rPr>
              <a:t>5</a:t>
            </a:r>
            <a:r>
              <a:rPr lang="en-US" altLang="ja-JP" sz="2400" b="1" baseline="30000" dirty="0">
                <a:latin typeface="Arial" panose="020B0604020202020204" pitchFamily="34" charset="0"/>
              </a:rPr>
              <a:t>th</a:t>
            </a:r>
            <a:r>
              <a:rPr lang="en-US" altLang="ja-JP" sz="2400" b="1" dirty="0">
                <a:latin typeface="Arial" panose="020B0604020202020204" pitchFamily="34" charset="0"/>
              </a:rPr>
              <a:t> Hardware Camp on Fast Radiation Detection</a:t>
            </a:r>
            <a:br>
              <a:rPr lang="en-US" altLang="ja-JP" sz="2400" b="1" dirty="0">
                <a:latin typeface="Arial" panose="020B0604020202020204" pitchFamily="34" charset="0"/>
              </a:rPr>
            </a:br>
            <a:r>
              <a:rPr lang="en-US" altLang="ja-JP" sz="2400" b="1" dirty="0">
                <a:latin typeface="Arial" panose="020B0604020202020204" pitchFamily="34" charset="0"/>
              </a:rPr>
              <a:t>and Imaging </a:t>
            </a:r>
            <a:br>
              <a:rPr lang="en-US" altLang="ja-JP" sz="2400" b="1" dirty="0">
                <a:latin typeface="Arial" panose="020B0604020202020204" pitchFamily="34" charset="0"/>
              </a:rPr>
            </a:br>
            <a:r>
              <a:rPr lang="en-US" altLang="ja-JP" sz="2400" b="1" dirty="0">
                <a:latin typeface="Arial" panose="020B0604020202020204" pitchFamily="34" charset="0"/>
              </a:rPr>
              <a:t>@ICISE, Quy Nhon, Vietnam</a:t>
            </a:r>
          </a:p>
        </p:txBody>
      </p:sp>
    </p:spTree>
    <p:extLst>
      <p:ext uri="{BB962C8B-B14F-4D97-AF65-F5344CB8AC3E}">
        <p14:creationId xmlns:p14="http://schemas.microsoft.com/office/powerpoint/2010/main" val="50811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B04530A-B6CB-78DA-2835-5B9E62DF6F9B}"/>
              </a:ext>
            </a:extLst>
          </p:cNvPr>
          <p:cNvSpPr txBox="1"/>
          <p:nvPr/>
        </p:nvSpPr>
        <p:spPr>
          <a:xfrm>
            <a:off x="772642" y="2090321"/>
            <a:ext cx="3292281" cy="2031325"/>
          </a:xfrm>
          <a:prstGeom prst="rect">
            <a:avLst/>
          </a:prstGeom>
          <a:noFill/>
        </p:spPr>
        <p:txBody>
          <a:bodyPr wrap="square" rtlCol="0">
            <a:spAutoFit/>
          </a:bodyPr>
          <a:lstStyle/>
          <a:p>
            <a:r>
              <a:rPr kumimoji="1" lang="en-US" altLang="ja-JP" dirty="0">
                <a:latin typeface="Consolas" panose="020B0609020204030204" pitchFamily="49" charset="0"/>
              </a:rPr>
              <a:t>V:   voltage (V)</a:t>
            </a:r>
          </a:p>
          <a:p>
            <a:r>
              <a:rPr lang="en-US" altLang="ja-JP" dirty="0">
                <a:latin typeface="Consolas" panose="020B0609020204030204" pitchFamily="49" charset="0"/>
              </a:rPr>
              <a:t>I:   Current (A)</a:t>
            </a:r>
          </a:p>
          <a:p>
            <a:r>
              <a:rPr kumimoji="1" lang="en-US" altLang="ja-JP" dirty="0">
                <a:latin typeface="Consolas" panose="020B0609020204030204" pitchFamily="49" charset="0"/>
              </a:rPr>
              <a:t>Z:</a:t>
            </a:r>
            <a:r>
              <a:rPr lang="en-US" altLang="ja-JP" dirty="0">
                <a:latin typeface="Consolas" panose="020B0609020204030204" pitchFamily="49" charset="0"/>
              </a:rPr>
              <a:t>   Impedance (</a:t>
            </a:r>
            <a:r>
              <a:rPr lang="en-US" altLang="ja-JP" dirty="0">
                <a:latin typeface="Symbol" panose="05050102010706020507" pitchFamily="18" charset="2"/>
              </a:rPr>
              <a:t>W</a:t>
            </a:r>
            <a:r>
              <a:rPr lang="en-US" altLang="ja-JP" dirty="0">
                <a:latin typeface="Consolas" panose="020B0609020204030204" pitchFamily="49" charset="0"/>
              </a:rPr>
              <a:t>)</a:t>
            </a:r>
          </a:p>
          <a:p>
            <a:r>
              <a:rPr kumimoji="1" lang="en-US" altLang="ja-JP" dirty="0">
                <a:latin typeface="Consolas" panose="020B0609020204030204" pitchFamily="49" charset="0"/>
              </a:rPr>
              <a:t>Q:   </a:t>
            </a:r>
            <a:r>
              <a:rPr lang="en-US" altLang="ja-JP" dirty="0">
                <a:latin typeface="Consolas" panose="020B0609020204030204" pitchFamily="49" charset="0"/>
              </a:rPr>
              <a:t>Charge (C)</a:t>
            </a:r>
            <a:br>
              <a:rPr lang="en-US" altLang="ja-JP" dirty="0">
                <a:latin typeface="Consolas" panose="020B0609020204030204" pitchFamily="49" charset="0"/>
              </a:rPr>
            </a:br>
            <a:r>
              <a:rPr kumimoji="1" lang="en-US" altLang="ja-JP" dirty="0">
                <a:latin typeface="Consolas" panose="020B0609020204030204" pitchFamily="49" charset="0"/>
              </a:rPr>
              <a:t>N</a:t>
            </a:r>
            <a:r>
              <a:rPr kumimoji="1" lang="en-US" altLang="ja-JP" baseline="-25000" dirty="0">
                <a:latin typeface="Consolas" panose="020B0609020204030204" pitchFamily="49" charset="0"/>
              </a:rPr>
              <a:t>e</a:t>
            </a:r>
            <a:r>
              <a:rPr kumimoji="1" lang="en-US" altLang="ja-JP" dirty="0">
                <a:latin typeface="Consolas" panose="020B0609020204030204" pitchFamily="49" charset="0"/>
              </a:rPr>
              <a:t>:  number of electrons</a:t>
            </a:r>
            <a:endParaRPr lang="en-US" altLang="ja-JP" dirty="0">
              <a:latin typeface="Consolas" panose="020B0609020204030204" pitchFamily="49" charset="0"/>
            </a:endParaRPr>
          </a:p>
          <a:p>
            <a:r>
              <a:rPr kumimoji="1" lang="en-US" altLang="ja-JP" dirty="0">
                <a:latin typeface="Consolas" panose="020B0609020204030204" pitchFamily="49" charset="0"/>
              </a:rPr>
              <a:t>e:   elementary charge</a:t>
            </a:r>
            <a:br>
              <a:rPr kumimoji="1" lang="en-US" altLang="ja-JP" dirty="0">
                <a:latin typeface="Consolas" panose="020B0609020204030204" pitchFamily="49" charset="0"/>
              </a:rPr>
            </a:br>
            <a:r>
              <a:rPr kumimoji="1" lang="en-US" altLang="ja-JP" dirty="0">
                <a:latin typeface="Consolas" panose="020B0609020204030204" pitchFamily="49" charset="0"/>
              </a:rPr>
              <a:t>     = 1.6 x 10</a:t>
            </a:r>
            <a:r>
              <a:rPr kumimoji="1" lang="en-US" altLang="ja-JP" baseline="30000" dirty="0">
                <a:latin typeface="Consolas" panose="020B0609020204030204" pitchFamily="49" charset="0"/>
              </a:rPr>
              <a:t>-19</a:t>
            </a:r>
            <a:r>
              <a:rPr kumimoji="1" lang="en-US" altLang="ja-JP" dirty="0">
                <a:latin typeface="Consolas" panose="020B0609020204030204" pitchFamily="49" charset="0"/>
              </a:rPr>
              <a:t> C</a:t>
            </a:r>
          </a:p>
        </p:txBody>
      </p:sp>
      <p:pic>
        <p:nvPicPr>
          <p:cNvPr id="23" name="図 22">
            <a:extLst>
              <a:ext uri="{FF2B5EF4-FFF2-40B4-BE49-F238E27FC236}">
                <a16:creationId xmlns:a16="http://schemas.microsoft.com/office/drawing/2014/main" id="{388F1182-BA35-BA2D-4F1F-B7D0027A9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31" y="4121646"/>
            <a:ext cx="1184226" cy="297934"/>
          </a:xfrm>
          <a:prstGeom prst="rect">
            <a:avLst/>
          </a:prstGeom>
        </p:spPr>
      </p:pic>
      <p:pic>
        <p:nvPicPr>
          <p:cNvPr id="25" name="図 24">
            <a:extLst>
              <a:ext uri="{FF2B5EF4-FFF2-40B4-BE49-F238E27FC236}">
                <a16:creationId xmlns:a16="http://schemas.microsoft.com/office/drawing/2014/main" id="{91167FC6-B464-D624-5F0D-66C3FA0F4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31" y="4604708"/>
            <a:ext cx="2661384" cy="650950"/>
          </a:xfrm>
          <a:prstGeom prst="rect">
            <a:avLst/>
          </a:prstGeom>
        </p:spPr>
      </p:pic>
      <p:sp>
        <p:nvSpPr>
          <p:cNvPr id="26" name="テキスト ボックス 25">
            <a:extLst>
              <a:ext uri="{FF2B5EF4-FFF2-40B4-BE49-F238E27FC236}">
                <a16:creationId xmlns:a16="http://schemas.microsoft.com/office/drawing/2014/main" id="{D59D0749-ABD9-746B-218B-D06767BB0EDC}"/>
              </a:ext>
            </a:extLst>
          </p:cNvPr>
          <p:cNvSpPr txBox="1"/>
          <p:nvPr/>
        </p:nvSpPr>
        <p:spPr>
          <a:xfrm>
            <a:off x="3239904" y="6155552"/>
            <a:ext cx="3060228" cy="646331"/>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1 electron is amplified to </a:t>
            </a:r>
          </a:p>
          <a:p>
            <a:r>
              <a:rPr lang="en-US" altLang="ja-JP" b="1" dirty="0">
                <a:latin typeface="Arial" panose="020B0604020202020204" pitchFamily="34" charset="0"/>
                <a:cs typeface="Arial" panose="020B0604020202020204" pitchFamily="34" charset="0"/>
              </a:rPr>
              <a:t>2 x 10</a:t>
            </a:r>
            <a:r>
              <a:rPr lang="en-US" altLang="ja-JP" b="1" baseline="30000" dirty="0">
                <a:latin typeface="Arial" panose="020B0604020202020204" pitchFamily="34" charset="0"/>
                <a:cs typeface="Arial" panose="020B0604020202020204" pitchFamily="34" charset="0"/>
              </a:rPr>
              <a:t>8</a:t>
            </a:r>
            <a:r>
              <a:rPr lang="en-US" altLang="ja-JP" b="1" dirty="0">
                <a:latin typeface="Arial" panose="020B0604020202020204" pitchFamily="34" charset="0"/>
                <a:cs typeface="Arial" panose="020B0604020202020204" pitchFamily="34" charset="0"/>
              </a:rPr>
              <a:t> electrons </a:t>
            </a:r>
            <a:endParaRPr kumimoji="1" lang="ja-JP" altLang="en-US" b="1"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8F9586A3-1B28-02EF-CD96-F1051CF62793}"/>
              </a:ext>
            </a:extLst>
          </p:cNvPr>
          <p:cNvSpPr txBox="1"/>
          <p:nvPr/>
        </p:nvSpPr>
        <p:spPr>
          <a:xfrm>
            <a:off x="224444" y="16624"/>
            <a:ext cx="8695112"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Confirm the Gain from the oscilloscope signal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BEB7D37A-0B26-CBE1-35A7-EF18C7DCD2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4053" y="6233588"/>
            <a:ext cx="2217679" cy="359897"/>
          </a:xfrm>
          <a:prstGeom prst="rect">
            <a:avLst/>
          </a:prstGeom>
        </p:spPr>
      </p:pic>
      <p:sp>
        <p:nvSpPr>
          <p:cNvPr id="9" name="テキスト ボックス 8">
            <a:extLst>
              <a:ext uri="{FF2B5EF4-FFF2-40B4-BE49-F238E27FC236}">
                <a16:creationId xmlns:a16="http://schemas.microsoft.com/office/drawing/2014/main" id="{17C3E171-69C6-8CCA-10F7-CF6C223D2547}"/>
              </a:ext>
            </a:extLst>
          </p:cNvPr>
          <p:cNvSpPr txBox="1"/>
          <p:nvPr/>
        </p:nvSpPr>
        <p:spPr>
          <a:xfrm>
            <a:off x="5320523" y="6429515"/>
            <a:ext cx="2671269" cy="369332"/>
          </a:xfrm>
          <a:prstGeom prst="rect">
            <a:avLst/>
          </a:prstGeom>
          <a:noFill/>
        </p:spPr>
        <p:txBody>
          <a:bodyPr wrap="square" rtlCol="0">
            <a:spAutoFit/>
          </a:bodyPr>
          <a:lstStyle/>
          <a:p>
            <a:r>
              <a:rPr lang="ja-JP" altLang="en-US" b="1" dirty="0">
                <a:solidFill>
                  <a:srgbClr val="FF0000"/>
                </a:solidFill>
                <a:latin typeface="Arial" panose="020B0604020202020204" pitchFamily="34" charset="0"/>
                <a:cs typeface="Arial" panose="020B0604020202020204" pitchFamily="34" charset="0"/>
              </a:rPr>
              <a:t>⇒</a:t>
            </a:r>
            <a:r>
              <a:rPr lang="en-US" altLang="ja-JP" b="1" dirty="0">
                <a:solidFill>
                  <a:srgbClr val="FF0000"/>
                </a:solidFill>
                <a:latin typeface="Arial" panose="020B0604020202020204" pitchFamily="34" charset="0"/>
                <a:cs typeface="Arial" panose="020B0604020202020204" pitchFamily="34" charset="0"/>
              </a:rPr>
              <a:t> The gain is 2 x 10</a:t>
            </a:r>
            <a:r>
              <a:rPr lang="en-US" altLang="ja-JP" b="1" baseline="30000" dirty="0">
                <a:solidFill>
                  <a:srgbClr val="FF0000"/>
                </a:solidFill>
                <a:latin typeface="Arial" panose="020B0604020202020204" pitchFamily="34" charset="0"/>
                <a:cs typeface="Arial" panose="020B0604020202020204" pitchFamily="34" charset="0"/>
              </a:rPr>
              <a:t>8</a:t>
            </a:r>
            <a:r>
              <a:rPr lang="en-US" altLang="ja-JP" b="1" dirty="0">
                <a:solidFill>
                  <a:srgbClr val="FF0000"/>
                </a:solidFill>
                <a:latin typeface="Arial" panose="020B0604020202020204" pitchFamily="34" charset="0"/>
                <a:cs typeface="Arial" panose="020B0604020202020204" pitchFamily="34" charset="0"/>
              </a:rPr>
              <a:t>. </a:t>
            </a:r>
            <a:endParaRPr kumimoji="1" lang="ja-JP" altLang="en-US" b="1" dirty="0">
              <a:solidFill>
                <a:srgbClr val="FF0000"/>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C6409539-F44E-C513-6CAB-7CB3C965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95" y="1820242"/>
            <a:ext cx="4809661" cy="3413173"/>
          </a:xfrm>
          <a:prstGeom prst="rect">
            <a:avLst/>
          </a:prstGeom>
        </p:spPr>
      </p:pic>
      <p:sp>
        <p:nvSpPr>
          <p:cNvPr id="8" name="二等辺三角形 7">
            <a:extLst>
              <a:ext uri="{FF2B5EF4-FFF2-40B4-BE49-F238E27FC236}">
                <a16:creationId xmlns:a16="http://schemas.microsoft.com/office/drawing/2014/main" id="{131DCE02-81B2-2AB7-963E-A8D2CCD55182}"/>
              </a:ext>
            </a:extLst>
          </p:cNvPr>
          <p:cNvSpPr/>
          <p:nvPr/>
        </p:nvSpPr>
        <p:spPr>
          <a:xfrm flipV="1">
            <a:off x="6519280" y="2960913"/>
            <a:ext cx="247280" cy="966652"/>
          </a:xfrm>
          <a:prstGeom prst="triangle">
            <a:avLst>
              <a:gd name="adj" fmla="val 477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7CACE3E-AA88-554C-2858-99D117AF5971}"/>
              </a:ext>
            </a:extLst>
          </p:cNvPr>
          <p:cNvSpPr txBox="1"/>
          <p:nvPr/>
        </p:nvSpPr>
        <p:spPr>
          <a:xfrm>
            <a:off x="-8714" y="609600"/>
            <a:ext cx="9122727" cy="1015663"/>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From the oscilloscope view, you can calculate number of electrons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signal. And you can confirm the gain of the photo senser (+amplifier).</a:t>
            </a:r>
          </a:p>
        </p:txBody>
      </p:sp>
      <p:sp>
        <p:nvSpPr>
          <p:cNvPr id="2" name="スライド番号プレースホルダー 1">
            <a:extLst>
              <a:ext uri="{FF2B5EF4-FFF2-40B4-BE49-F238E27FC236}">
                <a16:creationId xmlns:a16="http://schemas.microsoft.com/office/drawing/2014/main" id="{4B4BED5F-C5F9-BB52-C723-7DE815C203F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8B0BE669-6055-186B-4A99-C549F9D66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751" y="5360644"/>
            <a:ext cx="6713722" cy="721067"/>
          </a:xfrm>
          <a:prstGeom prst="rect">
            <a:avLst/>
          </a:prstGeom>
        </p:spPr>
      </p:pic>
    </p:spTree>
    <p:extLst>
      <p:ext uri="{BB962C8B-B14F-4D97-AF65-F5344CB8AC3E}">
        <p14:creationId xmlns:p14="http://schemas.microsoft.com/office/powerpoint/2010/main" val="3026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968188" y="28575"/>
            <a:ext cx="715383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Power Supply (HVPS)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5A0EC196-E7C2-7004-F157-D202E7DB7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970" y="3419269"/>
            <a:ext cx="899946" cy="2241941"/>
          </a:xfrm>
          <a:prstGeom prst="rect">
            <a:avLst/>
          </a:prstGeom>
        </p:spPr>
      </p:pic>
      <p:pic>
        <p:nvPicPr>
          <p:cNvPr id="6" name="図 5">
            <a:extLst>
              <a:ext uri="{FF2B5EF4-FFF2-40B4-BE49-F238E27FC236}">
                <a16:creationId xmlns:a16="http://schemas.microsoft.com/office/drawing/2014/main" id="{C35A1656-5197-2343-DDBB-0012BA90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864" y="3419269"/>
            <a:ext cx="4754078" cy="2232976"/>
          </a:xfrm>
          <a:prstGeom prst="rect">
            <a:avLst/>
          </a:prstGeom>
        </p:spPr>
      </p:pic>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2"/>
            <a:ext cx="9144004"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High-voltages (1000 V~ 2000 V)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applied to PMTs</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using high-voltage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power supplies, distributors and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an experiment, the gain of each PMT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must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be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same.</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The applied high-voltage</a:t>
            </a:r>
            <a:r>
              <a:rPr lang="en-US" altLang="ja-JP" sz="2000" b="1" dirty="0">
                <a:latin typeface="Arial" panose="020B0604020202020204" pitchFamily="34" charset="0"/>
                <a:cs typeface="Arial" panose="020B0604020202020204" pitchFamily="34" charset="0"/>
              </a:rPr>
              <a:t> for each PMT </a:t>
            </a:r>
            <a:r>
              <a:rPr kumimoji="1" lang="en-US" altLang="ja-JP" sz="2000" b="1" dirty="0">
                <a:latin typeface="Arial" panose="020B0604020202020204" pitchFamily="34" charset="0"/>
                <a:cs typeface="Arial" panose="020B0604020202020204" pitchFamily="34" charset="0"/>
              </a:rPr>
              <a:t>must be adjusted carefully in PMT by PMT basis. Such </a:t>
            </a:r>
            <a:r>
              <a:rPr kumimoji="1" lang="en-US" altLang="ja-JP" sz="2000" b="1" dirty="0">
                <a:solidFill>
                  <a:srgbClr val="FF0000"/>
                </a:solidFill>
                <a:latin typeface="Arial" panose="020B0604020202020204" pitchFamily="34" charset="0"/>
                <a:cs typeface="Arial" panose="020B0604020202020204" pitchFamily="34" charset="0"/>
              </a:rPr>
              <a:t>calibration</a:t>
            </a:r>
            <a:r>
              <a:rPr kumimoji="1" lang="en-US" altLang="ja-JP" sz="2000" b="1" dirty="0">
                <a:latin typeface="Arial" panose="020B0604020202020204" pitchFamily="34" charset="0"/>
                <a:cs typeface="Arial" panose="020B0604020202020204" pitchFamily="34" charset="0"/>
              </a:rPr>
              <a:t> is needed before the experiment.</a:t>
            </a:r>
          </a:p>
        </p:txBody>
      </p:sp>
      <p:sp>
        <p:nvSpPr>
          <p:cNvPr id="8" name="テキスト ボックス 7">
            <a:extLst>
              <a:ext uri="{FF2B5EF4-FFF2-40B4-BE49-F238E27FC236}">
                <a16:creationId xmlns:a16="http://schemas.microsoft.com/office/drawing/2014/main" id="{5BB4A7A7-497E-7366-D48E-C38E83D1ACEF}"/>
              </a:ext>
            </a:extLst>
          </p:cNvPr>
          <p:cNvSpPr txBox="1"/>
          <p:nvPr/>
        </p:nvSpPr>
        <p:spPr>
          <a:xfrm>
            <a:off x="184028" y="5871014"/>
            <a:ext cx="3065930"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NIM 8 channel High-voltage power supply </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2DD0F6AE-665C-EE12-9697-F3650BA69A3B}"/>
              </a:ext>
            </a:extLst>
          </p:cNvPr>
          <p:cNvSpPr txBox="1"/>
          <p:nvPr/>
        </p:nvSpPr>
        <p:spPr>
          <a:xfrm>
            <a:off x="3671296" y="5862050"/>
            <a:ext cx="4450727"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High-voltage power supply/distributor</a:t>
            </a:r>
            <a:br>
              <a:rPr kumimoji="1" lang="en-US" altLang="ja-JP" b="1" dirty="0">
                <a:latin typeface="Arial Narrow" panose="020B0606020202030204" pitchFamily="34" charset="0"/>
              </a:rPr>
            </a:br>
            <a:r>
              <a:rPr kumimoji="1" lang="en-US" altLang="ja-JP" b="1" dirty="0">
                <a:latin typeface="Arial Narrow" panose="020B0606020202030204" pitchFamily="34" charset="0"/>
              </a:rPr>
              <a:t>for </a:t>
            </a:r>
            <a:r>
              <a:rPr lang="en-US" altLang="ja-JP" b="1" dirty="0">
                <a:latin typeface="Arial Narrow" panose="020B0606020202030204" pitchFamily="34" charset="0"/>
              </a:rPr>
              <a:t>large (&gt; 100 channel) scale experiment</a:t>
            </a:r>
            <a:endParaRPr kumimoji="1" lang="ja-JP" altLang="en-US" b="1" dirty="0">
              <a:latin typeface="Arial Narrow" panose="020B0606020202030204" pitchFamily="34" charset="0"/>
            </a:endParaRPr>
          </a:p>
        </p:txBody>
      </p:sp>
      <p:pic>
        <p:nvPicPr>
          <p:cNvPr id="10" name="図 9">
            <a:extLst>
              <a:ext uri="{FF2B5EF4-FFF2-40B4-BE49-F238E27FC236}">
                <a16:creationId xmlns:a16="http://schemas.microsoft.com/office/drawing/2014/main" id="{E9D277DE-DA01-446B-2CBB-407E3F6F0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0" y="734425"/>
            <a:ext cx="3025613" cy="898568"/>
          </a:xfrm>
          <a:prstGeom prst="rect">
            <a:avLst/>
          </a:prstGeom>
        </p:spPr>
      </p:pic>
      <p:sp>
        <p:nvSpPr>
          <p:cNvPr id="3" name="スライド番号プレースホルダー 1">
            <a:extLst>
              <a:ext uri="{FF2B5EF4-FFF2-40B4-BE49-F238E27FC236}">
                <a16:creationId xmlns:a16="http://schemas.microsoft.com/office/drawing/2014/main" id="{81A38A7B-DE0C-DAC5-3608-CB9E621C31A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707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cable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7"/>
            <a:ext cx="9144004" cy="101566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high-voltage cables are much thicker than signal cables, and they have high electric-shock proof connectors. The </a:t>
            </a:r>
            <a:r>
              <a:rPr kumimoji="1" lang="en-US" altLang="ja-JP" sz="2000" b="1" dirty="0">
                <a:solidFill>
                  <a:srgbClr val="FF0000"/>
                </a:solidFill>
                <a:latin typeface="Arial" panose="020B0604020202020204" pitchFamily="34" charset="0"/>
                <a:cs typeface="Arial" panose="020B0604020202020204" pitchFamily="34" charset="0"/>
              </a:rPr>
              <a:t>SHV connectors </a:t>
            </a:r>
            <a:r>
              <a:rPr kumimoji="1" lang="en-US" altLang="ja-JP" sz="2000" b="1" dirty="0">
                <a:latin typeface="Arial" panose="020B0604020202020204" pitchFamily="34" charset="0"/>
                <a:cs typeface="Arial" panose="020B0604020202020204" pitchFamily="34" charset="0"/>
              </a:rPr>
              <a:t>are widely used.</a:t>
            </a:r>
          </a:p>
        </p:txBody>
      </p:sp>
      <p:pic>
        <p:nvPicPr>
          <p:cNvPr id="5" name="図 4">
            <a:extLst>
              <a:ext uri="{FF2B5EF4-FFF2-40B4-BE49-F238E27FC236}">
                <a16:creationId xmlns:a16="http://schemas.microsoft.com/office/drawing/2014/main" id="{31389549-E570-C049-FEAA-38A7F8F65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08" y="1982005"/>
            <a:ext cx="4032504" cy="1746504"/>
          </a:xfrm>
          <a:prstGeom prst="rect">
            <a:avLst/>
          </a:prstGeom>
        </p:spPr>
      </p:pic>
      <p:pic>
        <p:nvPicPr>
          <p:cNvPr id="9" name="図 8">
            <a:extLst>
              <a:ext uri="{FF2B5EF4-FFF2-40B4-BE49-F238E27FC236}">
                <a16:creationId xmlns:a16="http://schemas.microsoft.com/office/drawing/2014/main" id="{F0671DA3-FBAA-2824-ADB7-36981F359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3976" y="1264741"/>
            <a:ext cx="2061883" cy="2739227"/>
          </a:xfrm>
          <a:prstGeom prst="rect">
            <a:avLst/>
          </a:prstGeom>
        </p:spPr>
      </p:pic>
      <p:sp>
        <p:nvSpPr>
          <p:cNvPr id="10" name="テキスト ボックス 9">
            <a:extLst>
              <a:ext uri="{FF2B5EF4-FFF2-40B4-BE49-F238E27FC236}">
                <a16:creationId xmlns:a16="http://schemas.microsoft.com/office/drawing/2014/main" id="{8447DADF-7B9D-12F6-56DB-13E2900735D8}"/>
              </a:ext>
            </a:extLst>
          </p:cNvPr>
          <p:cNvSpPr txBox="1"/>
          <p:nvPr/>
        </p:nvSpPr>
        <p:spPr>
          <a:xfrm>
            <a:off x="878086" y="3785885"/>
            <a:ext cx="2376101"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High-Voltage</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6E4285DE-3FE9-51B3-2ACE-02D9C969BD79}"/>
              </a:ext>
            </a:extLst>
          </p:cNvPr>
          <p:cNvSpPr txBox="1"/>
          <p:nvPr/>
        </p:nvSpPr>
        <p:spPr>
          <a:xfrm>
            <a:off x="5803560" y="3764110"/>
            <a:ext cx="2105084"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SHV</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9606021-58D4-E2EC-CDD7-CEBF74363213}"/>
              </a:ext>
            </a:extLst>
          </p:cNvPr>
          <p:cNvSpPr txBox="1"/>
          <p:nvPr/>
        </p:nvSpPr>
        <p:spPr>
          <a:xfrm>
            <a:off x="1027719" y="4707275"/>
            <a:ext cx="7112235" cy="1938992"/>
          </a:xfrm>
          <a:prstGeom prst="rect">
            <a:avLst/>
          </a:prstGeom>
          <a:solidFill>
            <a:srgbClr val="FFFFB3"/>
          </a:solidFill>
        </p:spPr>
        <p:txBody>
          <a:bodyPr wrap="square" rtlCol="0">
            <a:spAutoFit/>
          </a:bodyPr>
          <a:lstStyle/>
          <a:p>
            <a:pPr>
              <a:spcAft>
                <a:spcPts val="1200"/>
              </a:spcAft>
            </a:pPr>
            <a:r>
              <a:rPr kumimoji="1" lang="en-US" altLang="ja-JP" sz="2000" b="1" dirty="0">
                <a:latin typeface="Arial" panose="020B0604020202020204" pitchFamily="34" charset="0"/>
                <a:cs typeface="Arial" panose="020B0604020202020204" pitchFamily="34" charset="0"/>
              </a:rPr>
              <a:t>Two cables are connected to a PMT.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the high-voltage cable, ~kV power is applied.</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nd from the signal cable, </a:t>
            </a: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 ~mV signal is extracted.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difference is ~6 orders of magnitude!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Apply high-voltage and extract small signal” is common</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for many kinds of sensors in high-energy physics.</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C8A0ACB-C401-69BB-3418-C972B033AB4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0104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Midstream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5795141D-D9AD-7465-0E03-CEFE8E5E5EBA}"/>
              </a:ext>
            </a:extLst>
          </p:cNvPr>
          <p:cNvSpPr/>
          <p:nvPr/>
        </p:nvSpPr>
        <p:spPr>
          <a:xfrm>
            <a:off x="2552766" y="899262"/>
            <a:ext cx="3570128" cy="3772306"/>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7142960-1F45-16BA-A768-8C610C84F97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1726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8172E6-984B-40DB-BEE8-34C8CCCB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30" y="1814521"/>
            <a:ext cx="4779596" cy="2133748"/>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NIM and NIM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DAC7CA1F-4AE8-3C9A-62F2-F2F9AED798AC}"/>
              </a:ext>
            </a:extLst>
          </p:cNvPr>
          <p:cNvSpPr txBox="1"/>
          <p:nvPr/>
        </p:nvSpPr>
        <p:spPr>
          <a:xfrm>
            <a:off x="6728" y="562886"/>
            <a:ext cx="9137271" cy="501675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“NIM” </a:t>
            </a:r>
            <a:r>
              <a:rPr kumimoji="1" lang="en-US" altLang="ja-JP" sz="2000" b="1" dirty="0">
                <a:latin typeface="Arial" panose="020B0604020202020204" pitchFamily="34" charset="0"/>
                <a:cs typeface="Arial" panose="020B0604020202020204" pitchFamily="34" charset="0"/>
              </a:rPr>
              <a:t>is a module specification which is widely used in high-energy experiment.</a:t>
            </a:r>
            <a:r>
              <a:rPr kumimoji="1" lang="en-US" altLang="ja-JP" sz="2000" b="1" dirty="0">
                <a:solidFill>
                  <a:srgbClr val="FF0000"/>
                </a:solidFill>
                <a:latin typeface="Arial" panose="020B0604020202020204" pitchFamily="34" charset="0"/>
                <a:cs typeface="Arial" panose="020B0604020202020204" pitchFamily="34" charset="0"/>
              </a:rPr>
              <a:t> NIM Crate</a:t>
            </a:r>
            <a:r>
              <a:rPr kumimoji="1" lang="en-US" altLang="ja-JP" sz="2000" b="1" dirty="0">
                <a:latin typeface="Arial" panose="020B0604020202020204" pitchFamily="34" charset="0"/>
                <a:cs typeface="Arial" panose="020B0604020202020204" pitchFamily="34" charset="0"/>
              </a:rPr>
              <a:t> supply electric power to NIM modules from the backplane.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cables used for most of NIM modules are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logic signal of the NIM modules is "</a:t>
            </a:r>
            <a:r>
              <a:rPr kumimoji="1" lang="en-US" altLang="ja-JP" sz="2000" b="1" dirty="0">
                <a:solidFill>
                  <a:srgbClr val="FF0000"/>
                </a:solidFill>
                <a:latin typeface="Arial" panose="020B0604020202020204" pitchFamily="34" charset="0"/>
                <a:cs typeface="Arial" panose="020B0604020202020204" pitchFamily="34" charset="0"/>
              </a:rPr>
              <a:t>NIM level</a:t>
            </a:r>
            <a:r>
              <a:rPr kumimoji="1" lang="en-US" altLang="ja-JP" sz="2000" b="1" dirty="0">
                <a:latin typeface="Arial" panose="020B0604020202020204" pitchFamily="34" charset="0"/>
                <a:cs typeface="Arial" panose="020B0604020202020204" pitchFamily="34" charset="0"/>
              </a:rPr>
              <a:t>", which is 0.0V for OFF and </a:t>
            </a:r>
            <a:r>
              <a:rPr kumimoji="1" lang="en-US" altLang="ja-JP" sz="2000" b="1" dirty="0">
                <a:solidFill>
                  <a:srgbClr val="FF0000"/>
                </a:solidFill>
                <a:latin typeface="Arial" panose="020B0604020202020204" pitchFamily="34" charset="0"/>
                <a:cs typeface="Arial" panose="020B0604020202020204" pitchFamily="34" charset="0"/>
              </a:rPr>
              <a:t>-0.8V </a:t>
            </a:r>
            <a:r>
              <a:rPr kumimoji="1" lang="en-US" altLang="ja-JP" sz="2000" b="1" dirty="0">
                <a:latin typeface="Arial" panose="020B0604020202020204" pitchFamily="34" charset="0"/>
                <a:cs typeface="Arial" panose="020B0604020202020204" pitchFamily="34" charset="0"/>
              </a:rPr>
              <a:t>for </a:t>
            </a:r>
            <a:r>
              <a:rPr kumimoji="1" lang="en-US" altLang="ja-JP" sz="2000" b="1" dirty="0">
                <a:solidFill>
                  <a:srgbClr val="FF0000"/>
                </a:solidFill>
                <a:latin typeface="Arial" panose="020B0604020202020204" pitchFamily="34" charset="0"/>
                <a:cs typeface="Arial" panose="020B0604020202020204" pitchFamily="34" charset="0"/>
              </a:rPr>
              <a:t>ON</a:t>
            </a:r>
            <a:r>
              <a:rPr kumimoji="1" lang="en-US" altLang="ja-JP" sz="2000" b="1" dirty="0">
                <a:latin typeface="Arial" panose="020B0604020202020204" pitchFamily="34" charset="0"/>
                <a:cs typeface="Arial" panose="020B0604020202020204" pitchFamily="34" charset="0"/>
              </a:rPr>
              <a:t>.</a:t>
            </a:r>
            <a:r>
              <a:rPr kumimoji="1" lang="en-US" altLang="ja-JP" dirty="0"/>
              <a:t> </a:t>
            </a:r>
            <a:endParaRPr kumimoji="1" lang="ja-JP" altLang="en-US" dirty="0"/>
          </a:p>
        </p:txBody>
      </p:sp>
      <p:cxnSp>
        <p:nvCxnSpPr>
          <p:cNvPr id="5" name="直線コネクタ 4">
            <a:extLst>
              <a:ext uri="{FF2B5EF4-FFF2-40B4-BE49-F238E27FC236}">
                <a16:creationId xmlns:a16="http://schemas.microsoft.com/office/drawing/2014/main" id="{730E81AA-E27E-2E80-1310-A314AEB857E2}"/>
              </a:ext>
            </a:extLst>
          </p:cNvPr>
          <p:cNvCxnSpPr>
            <a:cxnSpLocks/>
          </p:cNvCxnSpPr>
          <p:nvPr/>
        </p:nvCxnSpPr>
        <p:spPr>
          <a:xfrm>
            <a:off x="3081915" y="579380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BA73603-C582-1141-EF08-4FB42E6A6F07}"/>
              </a:ext>
            </a:extLst>
          </p:cNvPr>
          <p:cNvCxnSpPr>
            <a:cxnSpLocks/>
          </p:cNvCxnSpPr>
          <p:nvPr/>
        </p:nvCxnSpPr>
        <p:spPr>
          <a:xfrm>
            <a:off x="4210372" y="5795199"/>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626E3E5-0B25-F611-7B57-6BAAAD970630}"/>
              </a:ext>
            </a:extLst>
          </p:cNvPr>
          <p:cNvCxnSpPr>
            <a:cxnSpLocks/>
          </p:cNvCxnSpPr>
          <p:nvPr/>
        </p:nvCxnSpPr>
        <p:spPr>
          <a:xfrm>
            <a:off x="3457931" y="6291548"/>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E518C3E-E955-6C87-4B76-CA4803517DA0}"/>
              </a:ext>
            </a:extLst>
          </p:cNvPr>
          <p:cNvCxnSpPr>
            <a:cxnSpLocks/>
          </p:cNvCxnSpPr>
          <p:nvPr/>
        </p:nvCxnSpPr>
        <p:spPr>
          <a:xfrm rot="5400000">
            <a:off x="3206079" y="6042017"/>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492331D-E4D9-793F-E9BE-2676BDF53E51}"/>
              </a:ext>
            </a:extLst>
          </p:cNvPr>
          <p:cNvCxnSpPr>
            <a:cxnSpLocks/>
          </p:cNvCxnSpPr>
          <p:nvPr/>
        </p:nvCxnSpPr>
        <p:spPr>
          <a:xfrm rot="5400000">
            <a:off x="3956649" y="6040112"/>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0D7C686-836D-01EA-01D2-E7E446C2808E}"/>
              </a:ext>
            </a:extLst>
          </p:cNvPr>
          <p:cNvSpPr txBox="1"/>
          <p:nvPr/>
        </p:nvSpPr>
        <p:spPr>
          <a:xfrm>
            <a:off x="4891690" y="5621532"/>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11" name="直線コネクタ 10">
            <a:extLst>
              <a:ext uri="{FF2B5EF4-FFF2-40B4-BE49-F238E27FC236}">
                <a16:creationId xmlns:a16="http://schemas.microsoft.com/office/drawing/2014/main" id="{3D9F2E63-4DC7-95DD-1724-B322A173E41F}"/>
              </a:ext>
            </a:extLst>
          </p:cNvPr>
          <p:cNvCxnSpPr>
            <a:cxnSpLocks/>
          </p:cNvCxnSpPr>
          <p:nvPr/>
        </p:nvCxnSpPr>
        <p:spPr>
          <a:xfrm>
            <a:off x="4094548" y="6295071"/>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FBF3605-F00E-714C-D042-84FE4E9491F4}"/>
              </a:ext>
            </a:extLst>
          </p:cNvPr>
          <p:cNvSpPr txBox="1"/>
          <p:nvPr/>
        </p:nvSpPr>
        <p:spPr>
          <a:xfrm>
            <a:off x="4836825" y="6090924"/>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02F0A16-76A5-A772-434B-0A44023954F9}"/>
              </a:ext>
            </a:extLst>
          </p:cNvPr>
          <p:cNvSpPr txBox="1"/>
          <p:nvPr/>
        </p:nvSpPr>
        <p:spPr>
          <a:xfrm>
            <a:off x="2172384" y="5612824"/>
            <a:ext cx="836023" cy="400110"/>
          </a:xfrm>
          <a:prstGeom prst="rect">
            <a:avLst/>
          </a:prstGeom>
          <a:noFill/>
        </p:spPr>
        <p:txBody>
          <a:bodyPr wrap="square" rtlCol="0">
            <a:spAutoFit/>
          </a:bodyPr>
          <a:lstStyle/>
          <a:p>
            <a:r>
              <a:rPr lang="en-US" altLang="ja-JP" sz="2000" b="1" dirty="0">
                <a:solidFill>
                  <a:srgbClr val="FF0000"/>
                </a:solidFill>
              </a:rPr>
              <a:t>OFF</a:t>
            </a:r>
            <a:endParaRPr kumimoji="1" lang="ja-JP" altLang="en-US" sz="2000" b="1" dirty="0">
              <a:solidFill>
                <a:srgbClr val="FF0000"/>
              </a:solidFill>
            </a:endParaRPr>
          </a:p>
        </p:txBody>
      </p:sp>
      <p:sp>
        <p:nvSpPr>
          <p:cNvPr id="16" name="テキスト ボックス 15">
            <a:extLst>
              <a:ext uri="{FF2B5EF4-FFF2-40B4-BE49-F238E27FC236}">
                <a16:creationId xmlns:a16="http://schemas.microsoft.com/office/drawing/2014/main" id="{D784B0EC-C97E-FFA8-E7C3-841E4004CAA6}"/>
              </a:ext>
            </a:extLst>
          </p:cNvPr>
          <p:cNvSpPr txBox="1"/>
          <p:nvPr/>
        </p:nvSpPr>
        <p:spPr>
          <a:xfrm>
            <a:off x="2176735" y="6122277"/>
            <a:ext cx="836023" cy="400110"/>
          </a:xfrm>
          <a:prstGeom prst="rect">
            <a:avLst/>
          </a:prstGeom>
          <a:noFill/>
        </p:spPr>
        <p:txBody>
          <a:bodyPr wrap="square" rtlCol="0">
            <a:spAutoFit/>
          </a:bodyPr>
          <a:lstStyle/>
          <a:p>
            <a:r>
              <a:rPr lang="en-US" altLang="ja-JP" sz="2000" b="1" dirty="0">
                <a:solidFill>
                  <a:srgbClr val="FF0000"/>
                </a:solidFill>
              </a:rPr>
              <a:t>ON</a:t>
            </a:r>
            <a:endParaRPr kumimoji="1" lang="ja-JP" altLang="en-US" sz="2000" b="1" dirty="0">
              <a:solidFill>
                <a:srgbClr val="FF0000"/>
              </a:solidFill>
            </a:endParaRPr>
          </a:p>
        </p:txBody>
      </p:sp>
      <p:sp>
        <p:nvSpPr>
          <p:cNvPr id="13" name="スライド番号プレースホルダー 1">
            <a:extLst>
              <a:ext uri="{FF2B5EF4-FFF2-40B4-BE49-F238E27FC236}">
                <a16:creationId xmlns:a16="http://schemas.microsoft.com/office/drawing/2014/main" id="{46D2AA9A-BAE3-8089-8FC8-71B13D6F38E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829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10C8CDB-4DEE-02D4-6AC4-5F590298F823}"/>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Signal Divider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951944B0-E4EA-DCB5-289B-47FEA7C41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726" y="1016356"/>
            <a:ext cx="1604116" cy="1061334"/>
          </a:xfrm>
          <a:prstGeom prst="rect">
            <a:avLst/>
          </a:prstGeom>
        </p:spPr>
      </p:pic>
      <p:pic>
        <p:nvPicPr>
          <p:cNvPr id="6" name="図 5">
            <a:extLst>
              <a:ext uri="{FF2B5EF4-FFF2-40B4-BE49-F238E27FC236}">
                <a16:creationId xmlns:a16="http://schemas.microsoft.com/office/drawing/2014/main" id="{BF67D496-2E97-01BE-B0EE-9261D48D4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34" y="660399"/>
            <a:ext cx="973310" cy="5816653"/>
          </a:xfrm>
          <a:prstGeom prst="rect">
            <a:avLst/>
          </a:prstGeom>
        </p:spPr>
      </p:pic>
      <p:sp>
        <p:nvSpPr>
          <p:cNvPr id="7" name="テキスト ボックス 6">
            <a:extLst>
              <a:ext uri="{FF2B5EF4-FFF2-40B4-BE49-F238E27FC236}">
                <a16:creationId xmlns:a16="http://schemas.microsoft.com/office/drawing/2014/main" id="{61295ED7-2994-CC33-506E-71C2969AA27D}"/>
              </a:ext>
            </a:extLst>
          </p:cNvPr>
          <p:cNvSpPr txBox="1"/>
          <p:nvPr/>
        </p:nvSpPr>
        <p:spPr>
          <a:xfrm>
            <a:off x="131176" y="6435208"/>
            <a:ext cx="3642248" cy="338554"/>
          </a:xfrm>
          <a:prstGeom prst="rect">
            <a:avLst/>
          </a:prstGeom>
          <a:noFill/>
        </p:spPr>
        <p:txBody>
          <a:bodyPr wrap="square" rtlCol="0">
            <a:spAutoFit/>
          </a:bodyPr>
          <a:lstStyle/>
          <a:p>
            <a:pPr algn="ctr"/>
            <a:r>
              <a:rPr lang="en-US" altLang="ja-JP" sz="1600" b="1" dirty="0" err="1">
                <a:latin typeface="Arial Narrow" panose="020B0606020202030204" pitchFamily="34" charset="0"/>
              </a:rPr>
              <a:t>Kaizuworks</a:t>
            </a:r>
            <a:r>
              <a:rPr lang="en-US" altLang="ja-JP" sz="1600" b="1" dirty="0">
                <a:latin typeface="Arial Narrow" panose="020B0606020202030204" pitchFamily="34" charset="0"/>
              </a:rPr>
              <a:t> octal signal divider KN511</a:t>
            </a:r>
            <a:endParaRPr kumimoji="1" lang="en-US" altLang="ja-JP" sz="16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6CF35679-59BB-1889-0AFC-E77FC669CEB2}"/>
              </a:ext>
            </a:extLst>
          </p:cNvPr>
          <p:cNvCxnSpPr>
            <a:cxnSpLocks/>
          </p:cNvCxnSpPr>
          <p:nvPr/>
        </p:nvCxnSpPr>
        <p:spPr>
          <a:xfrm flipV="1">
            <a:off x="5177790" y="1339395"/>
            <a:ext cx="2325880" cy="27673"/>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88EF74-C375-E953-9FD2-EF7E843AD05D}"/>
              </a:ext>
            </a:extLst>
          </p:cNvPr>
          <p:cNvCxnSpPr>
            <a:cxnSpLocks/>
          </p:cNvCxnSpPr>
          <p:nvPr/>
        </p:nvCxnSpPr>
        <p:spPr>
          <a:xfrm flipV="1">
            <a:off x="5177790" y="1744050"/>
            <a:ext cx="2291068" cy="60210"/>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FF889D4A-D597-9896-8FAA-237A12B4E0F1}"/>
              </a:ext>
            </a:extLst>
          </p:cNvPr>
          <p:cNvSpPr/>
          <p:nvPr/>
        </p:nvSpPr>
        <p:spPr>
          <a:xfrm>
            <a:off x="2141701" y="1523140"/>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A4B8D34-F063-FB76-43C2-176EA3EC49B4}"/>
              </a:ext>
            </a:extLst>
          </p:cNvPr>
          <p:cNvSpPr/>
          <p:nvPr/>
        </p:nvSpPr>
        <p:spPr>
          <a:xfrm>
            <a:off x="7503670" y="1323202"/>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CFC41A21-0DC6-F637-872E-89820B995E91}"/>
              </a:ext>
            </a:extLst>
          </p:cNvPr>
          <p:cNvSpPr/>
          <p:nvPr/>
        </p:nvSpPr>
        <p:spPr>
          <a:xfrm>
            <a:off x="7505068" y="1744050"/>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0FCAA8-159A-2480-C5BA-D2605458D95A}"/>
              </a:ext>
            </a:extLst>
          </p:cNvPr>
          <p:cNvSpPr txBox="1"/>
          <p:nvPr/>
        </p:nvSpPr>
        <p:spPr>
          <a:xfrm>
            <a:off x="1597152" y="2625809"/>
            <a:ext cx="749808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NIM standard single-width module, but no power supply is needed.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Cables of 50 </a:t>
            </a:r>
            <a:r>
              <a:rPr kumimoji="1" lang="en-US" altLang="ja-JP" b="1" dirty="0">
                <a:latin typeface="Symbol" panose="05050102010706020507" pitchFamily="18" charset="2"/>
                <a:cs typeface="Arial" panose="020B0604020202020204" pitchFamily="34" charset="0"/>
              </a:rPr>
              <a:t>W</a:t>
            </a:r>
            <a:r>
              <a:rPr kumimoji="1" lang="en-US" altLang="ja-JP" b="1" dirty="0">
                <a:latin typeface="Arial" panose="020B0604020202020204" pitchFamily="34" charset="0"/>
                <a:cs typeface="Arial" panose="020B0604020202020204" pitchFamily="34" charset="0"/>
              </a:rPr>
              <a:t> impedance can be connected</a:t>
            </a:r>
          </a:p>
          <a:p>
            <a:pPr marL="285750" indent="-28575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An</a:t>
            </a:r>
            <a:r>
              <a:rPr kumimoji="1" lang="en-US" altLang="ja-JP" b="1" dirty="0">
                <a:latin typeface="Arial" panose="020B0604020202020204" pitchFamily="34" charset="0"/>
                <a:cs typeface="Arial" panose="020B0604020202020204" pitchFamily="34" charset="0"/>
              </a:rPr>
              <a:t> input signal is divided into the other cables.</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The output pulse height become smaller accordingly. </a:t>
            </a:r>
            <a:endParaRPr kumimoji="1" lang="ja-JP" altLang="en-US" b="1" dirty="0">
              <a:latin typeface="Arial" panose="020B0604020202020204" pitchFamily="34" charset="0"/>
              <a:cs typeface="Arial" panose="020B0604020202020204" pitchFamily="34" charset="0"/>
            </a:endParaRPr>
          </a:p>
        </p:txBody>
      </p:sp>
      <p:cxnSp>
        <p:nvCxnSpPr>
          <p:cNvPr id="3" name="直線コネクタ 2">
            <a:extLst>
              <a:ext uri="{FF2B5EF4-FFF2-40B4-BE49-F238E27FC236}">
                <a16:creationId xmlns:a16="http://schemas.microsoft.com/office/drawing/2014/main" id="{34E06E7E-1444-E62F-713E-2578A3FD1F86}"/>
              </a:ext>
            </a:extLst>
          </p:cNvPr>
          <p:cNvCxnSpPr>
            <a:cxnSpLocks/>
          </p:cNvCxnSpPr>
          <p:nvPr/>
        </p:nvCxnSpPr>
        <p:spPr>
          <a:xfrm flipV="1">
            <a:off x="3284220" y="1367068"/>
            <a:ext cx="1488540" cy="14536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1">
            <a:extLst>
              <a:ext uri="{FF2B5EF4-FFF2-40B4-BE49-F238E27FC236}">
                <a16:creationId xmlns:a16="http://schemas.microsoft.com/office/drawing/2014/main" id="{A0827326-60F3-B213-4F19-20EE00084B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3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D</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iscriminator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63082DEE-B388-0C0F-85FC-26951C79D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986" y="686622"/>
            <a:ext cx="1995389" cy="2311354"/>
          </a:xfrm>
          <a:prstGeom prst="rect">
            <a:avLst/>
          </a:prstGeom>
        </p:spPr>
      </p:pic>
      <p:pic>
        <p:nvPicPr>
          <p:cNvPr id="9" name="図 8">
            <a:extLst>
              <a:ext uri="{FF2B5EF4-FFF2-40B4-BE49-F238E27FC236}">
                <a16:creationId xmlns:a16="http://schemas.microsoft.com/office/drawing/2014/main" id="{F452E432-EF69-4D96-D353-3E7270B9B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80" y="512579"/>
            <a:ext cx="1006035" cy="5664626"/>
          </a:xfrm>
          <a:prstGeom prst="rect">
            <a:avLst/>
          </a:prstGeom>
        </p:spPr>
      </p:pic>
      <p:sp>
        <p:nvSpPr>
          <p:cNvPr id="10" name="テキスト ボックス 9">
            <a:extLst>
              <a:ext uri="{FF2B5EF4-FFF2-40B4-BE49-F238E27FC236}">
                <a16:creationId xmlns:a16="http://schemas.microsoft.com/office/drawing/2014/main" id="{0F25886D-77F1-0CDF-68A9-63D0DBCEF1E7}"/>
              </a:ext>
            </a:extLst>
          </p:cNvPr>
          <p:cNvSpPr txBox="1"/>
          <p:nvPr/>
        </p:nvSpPr>
        <p:spPr>
          <a:xfrm>
            <a:off x="215097" y="6160759"/>
            <a:ext cx="3642248" cy="338554"/>
          </a:xfrm>
          <a:prstGeom prst="rect">
            <a:avLst/>
          </a:prstGeom>
          <a:noFill/>
        </p:spPr>
        <p:txBody>
          <a:bodyPr wrap="square" rtlCol="0">
            <a:spAutoFit/>
          </a:bodyPr>
          <a:lstStyle/>
          <a:p>
            <a:pPr algn="ctr"/>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NIM Quad discriminator Model 821</a:t>
            </a:r>
          </a:p>
        </p:txBody>
      </p:sp>
      <p:cxnSp>
        <p:nvCxnSpPr>
          <p:cNvPr id="12" name="直線コネクタ 11">
            <a:extLst>
              <a:ext uri="{FF2B5EF4-FFF2-40B4-BE49-F238E27FC236}">
                <a16:creationId xmlns:a16="http://schemas.microsoft.com/office/drawing/2014/main" id="{C2A0A144-CF6C-429D-FF6C-BEE817D53FA4}"/>
              </a:ext>
            </a:extLst>
          </p:cNvPr>
          <p:cNvCxnSpPr>
            <a:cxnSpLocks/>
          </p:cNvCxnSpPr>
          <p:nvPr/>
        </p:nvCxnSpPr>
        <p:spPr>
          <a:xfrm flipV="1">
            <a:off x="3816283" y="2726086"/>
            <a:ext cx="755717" cy="12637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428E1B4-A465-994D-20FD-4B3603613BAB}"/>
              </a:ext>
            </a:extLst>
          </p:cNvPr>
          <p:cNvSpPr txBox="1"/>
          <p:nvPr/>
        </p:nvSpPr>
        <p:spPr>
          <a:xfrm>
            <a:off x="1597152" y="3590544"/>
            <a:ext cx="7498080" cy="2492990"/>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When pulse height of the input analog signal exceed the threshold, NIM level output signals are generated.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a:t>
            </a:r>
            <a:r>
              <a:rPr kumimoji="1" lang="en-US" altLang="ja-JP" b="1" dirty="0">
                <a:solidFill>
                  <a:srgbClr val="FF0000"/>
                </a:solidFill>
                <a:latin typeface="Arial" panose="020B0604020202020204" pitchFamily="34" charset="0"/>
                <a:cs typeface="Arial" panose="020B0604020202020204" pitchFamily="34" charset="0"/>
              </a:rPr>
              <a:t>threshold level </a:t>
            </a:r>
            <a:r>
              <a:rPr kumimoji="1" lang="en-US" altLang="ja-JP" b="1" dirty="0">
                <a:latin typeface="Arial" panose="020B0604020202020204" pitchFamily="34" charset="0"/>
                <a:cs typeface="Arial" panose="020B0604020202020204" pitchFamily="34" charset="0"/>
              </a:rPr>
              <a:t>and </a:t>
            </a:r>
            <a:r>
              <a:rPr kumimoji="1" lang="en-US" altLang="ja-JP" b="1" dirty="0">
                <a:solidFill>
                  <a:srgbClr val="FF0000"/>
                </a:solidFill>
                <a:latin typeface="Arial" panose="020B0604020202020204" pitchFamily="34" charset="0"/>
                <a:cs typeface="Arial" panose="020B0604020202020204" pitchFamily="34" charset="0"/>
              </a:rPr>
              <a:t>pulse width </a:t>
            </a:r>
            <a:r>
              <a:rPr kumimoji="1" lang="en-US" altLang="ja-JP" b="1" dirty="0">
                <a:latin typeface="Arial" panose="020B0604020202020204" pitchFamily="34" charset="0"/>
                <a:cs typeface="Arial" panose="020B0604020202020204" pitchFamily="34" charset="0"/>
              </a:rPr>
              <a:t>of the output NIM level signal are important parameters, and are adjustable.</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threshold level must be carefully adjusted by considering the definition of "hit" in the experiment.</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pulse width is directly correlated to the coincidence width.</a:t>
            </a:r>
            <a:endParaRPr kumimoji="1" lang="ja-JP" altLang="en-US" b="1" dirty="0">
              <a:latin typeface="Arial" panose="020B0604020202020204" pitchFamily="34" charset="0"/>
              <a:cs typeface="Arial" panose="020B0604020202020204" pitchFamily="34" charset="0"/>
            </a:endParaRPr>
          </a:p>
        </p:txBody>
      </p:sp>
      <p:cxnSp>
        <p:nvCxnSpPr>
          <p:cNvPr id="21" name="直線矢印コネクタ 20">
            <a:extLst>
              <a:ext uri="{FF2B5EF4-FFF2-40B4-BE49-F238E27FC236}">
                <a16:creationId xmlns:a16="http://schemas.microsoft.com/office/drawing/2014/main" id="{0E190B8D-0F76-DD14-0A45-F5AB643132C3}"/>
              </a:ext>
            </a:extLst>
          </p:cNvPr>
          <p:cNvCxnSpPr>
            <a:cxnSpLocks/>
          </p:cNvCxnSpPr>
          <p:nvPr/>
        </p:nvCxnSpPr>
        <p:spPr>
          <a:xfrm flipH="1">
            <a:off x="5234730" y="470753"/>
            <a:ext cx="1744910" cy="41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E357487-283C-40E3-CF30-38BD58E2309C}"/>
              </a:ext>
            </a:extLst>
          </p:cNvPr>
          <p:cNvCxnSpPr>
            <a:cxnSpLocks/>
          </p:cNvCxnSpPr>
          <p:nvPr/>
        </p:nvCxnSpPr>
        <p:spPr>
          <a:xfrm flipH="1">
            <a:off x="5234730" y="930459"/>
            <a:ext cx="1744910" cy="227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33608698-84C9-EB25-A6E3-D46AB534CAA6}"/>
              </a:ext>
            </a:extLst>
          </p:cNvPr>
          <p:cNvSpPr txBox="1"/>
          <p:nvPr/>
        </p:nvSpPr>
        <p:spPr>
          <a:xfrm>
            <a:off x="6979640" y="286087"/>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threshold </a:t>
            </a:r>
            <a:endParaRPr kumimoji="1" lang="ja-JP" altLang="en-US" b="1"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2706F4A6-F407-78D3-D9F6-17070614915B}"/>
              </a:ext>
            </a:extLst>
          </p:cNvPr>
          <p:cNvSpPr txBox="1"/>
          <p:nvPr/>
        </p:nvSpPr>
        <p:spPr>
          <a:xfrm>
            <a:off x="6981038" y="715324"/>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width </a:t>
            </a:r>
            <a:endParaRPr kumimoji="1" lang="ja-JP" altLang="en-US" b="1" dirty="0">
              <a:latin typeface="Arial" panose="020B0604020202020204" pitchFamily="34" charset="0"/>
              <a:cs typeface="Arial" panose="020B0604020202020204" pitchFamily="34" charset="0"/>
            </a:endParaRPr>
          </a:p>
        </p:txBody>
      </p:sp>
      <p:sp>
        <p:nvSpPr>
          <p:cNvPr id="27" name="フリーフォーム: 図形 26">
            <a:extLst>
              <a:ext uri="{FF2B5EF4-FFF2-40B4-BE49-F238E27FC236}">
                <a16:creationId xmlns:a16="http://schemas.microsoft.com/office/drawing/2014/main" id="{0CED6248-3FC0-FDC9-CEC3-9E9102DA43D7}"/>
              </a:ext>
            </a:extLst>
          </p:cNvPr>
          <p:cNvSpPr/>
          <p:nvPr/>
        </p:nvSpPr>
        <p:spPr>
          <a:xfrm>
            <a:off x="2338003" y="2856991"/>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B8E89C49-8455-F6FD-F354-68A5AC1E1128}"/>
              </a:ext>
            </a:extLst>
          </p:cNvPr>
          <p:cNvCxnSpPr/>
          <p:nvPr/>
        </p:nvCxnSpPr>
        <p:spPr>
          <a:xfrm>
            <a:off x="1627457" y="3254930"/>
            <a:ext cx="1692000" cy="0"/>
          </a:xfrm>
          <a:prstGeom prst="line">
            <a:avLst/>
          </a:prstGeom>
          <a:ln w="28575">
            <a:solidFill>
              <a:srgbClr val="C90D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2C197E-FE01-35F4-688F-05F7085F1B0B}"/>
              </a:ext>
            </a:extLst>
          </p:cNvPr>
          <p:cNvCxnSpPr/>
          <p:nvPr/>
        </p:nvCxnSpPr>
        <p:spPr>
          <a:xfrm>
            <a:off x="1745189" y="2865223"/>
            <a:ext cx="0" cy="396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2CE4202-75CB-1BD0-D681-4C06BF247E04}"/>
              </a:ext>
            </a:extLst>
          </p:cNvPr>
          <p:cNvSpPr txBox="1"/>
          <p:nvPr/>
        </p:nvSpPr>
        <p:spPr>
          <a:xfrm>
            <a:off x="1168221" y="2356284"/>
            <a:ext cx="1098958" cy="584775"/>
          </a:xfrm>
          <a:prstGeom prst="rect">
            <a:avLst/>
          </a:prstGeom>
          <a:noFill/>
        </p:spPr>
        <p:txBody>
          <a:bodyPr wrap="square" rtlCol="0">
            <a:spAutoFit/>
          </a:bodyPr>
          <a:lstStyle/>
          <a:p>
            <a:pPr algn="ctr"/>
            <a:r>
              <a:rPr kumimoji="1" lang="en-US" altLang="ja-JP" sz="1600" b="1" dirty="0">
                <a:solidFill>
                  <a:srgbClr val="C90D67"/>
                </a:solidFill>
                <a:latin typeface="Arial Narrow" panose="020B0606020202030204" pitchFamily="34" charset="0"/>
                <a:cs typeface="Arial" panose="020B0604020202020204" pitchFamily="34" charset="0"/>
              </a:rPr>
              <a:t>Threshold</a:t>
            </a:r>
            <a:br>
              <a:rPr kumimoji="1" lang="en-US" altLang="ja-JP" sz="1600" b="1" dirty="0">
                <a:solidFill>
                  <a:srgbClr val="C90D67"/>
                </a:solidFill>
                <a:latin typeface="Arial Narrow" panose="020B0606020202030204" pitchFamily="34" charset="0"/>
                <a:cs typeface="Arial" panose="020B0604020202020204" pitchFamily="34" charset="0"/>
              </a:rPr>
            </a:br>
            <a:r>
              <a:rPr kumimoji="1" lang="en-US" altLang="ja-JP" sz="1600" b="1" dirty="0">
                <a:solidFill>
                  <a:srgbClr val="C90D67"/>
                </a:solidFill>
                <a:latin typeface="Arial Narrow" panose="020B0606020202030204" pitchFamily="34" charset="0"/>
                <a:cs typeface="Arial" panose="020B0604020202020204" pitchFamily="34" charset="0"/>
              </a:rPr>
              <a:t>level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637C24DF-77AB-9F2D-AA60-0972CF9EFDE8}"/>
              </a:ext>
            </a:extLst>
          </p:cNvPr>
          <p:cNvCxnSpPr>
            <a:cxnSpLocks/>
          </p:cNvCxnSpPr>
          <p:nvPr/>
        </p:nvCxnSpPr>
        <p:spPr>
          <a:xfrm>
            <a:off x="5709886" y="1603358"/>
            <a:ext cx="654202" cy="40677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BA015CF-6AAB-B413-0F67-BF324831D18A}"/>
              </a:ext>
            </a:extLst>
          </p:cNvPr>
          <p:cNvCxnSpPr>
            <a:cxnSpLocks/>
          </p:cNvCxnSpPr>
          <p:nvPr/>
        </p:nvCxnSpPr>
        <p:spPr>
          <a:xfrm>
            <a:off x="6364088" y="2015817"/>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FCD32B0-CCE5-2778-066A-14A56736E3B6}"/>
              </a:ext>
            </a:extLst>
          </p:cNvPr>
          <p:cNvCxnSpPr>
            <a:cxnSpLocks/>
          </p:cNvCxnSpPr>
          <p:nvPr/>
        </p:nvCxnSpPr>
        <p:spPr>
          <a:xfrm>
            <a:off x="7477305" y="2017215"/>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C589412-21FD-CE9C-13A5-B8E48DEE2E48}"/>
              </a:ext>
            </a:extLst>
          </p:cNvPr>
          <p:cNvCxnSpPr>
            <a:cxnSpLocks/>
          </p:cNvCxnSpPr>
          <p:nvPr/>
        </p:nvCxnSpPr>
        <p:spPr>
          <a:xfrm>
            <a:off x="6724864" y="2513564"/>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774530-65B6-44C4-275C-8CBD58E9E767}"/>
              </a:ext>
            </a:extLst>
          </p:cNvPr>
          <p:cNvCxnSpPr>
            <a:cxnSpLocks/>
          </p:cNvCxnSpPr>
          <p:nvPr/>
        </p:nvCxnSpPr>
        <p:spPr>
          <a:xfrm rot="5400000">
            <a:off x="6473012" y="2264033"/>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C9CAFD4-DE21-4AE9-96B9-066E600189A5}"/>
              </a:ext>
            </a:extLst>
          </p:cNvPr>
          <p:cNvCxnSpPr>
            <a:cxnSpLocks/>
          </p:cNvCxnSpPr>
          <p:nvPr/>
        </p:nvCxnSpPr>
        <p:spPr>
          <a:xfrm rot="5400000">
            <a:off x="7223582" y="2262128"/>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597DC6F-CFE2-1A94-1997-61D61048689E}"/>
              </a:ext>
            </a:extLst>
          </p:cNvPr>
          <p:cNvSpPr txBox="1"/>
          <p:nvPr/>
        </p:nvSpPr>
        <p:spPr>
          <a:xfrm>
            <a:off x="8158623" y="1843548"/>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41" name="直線コネクタ 40">
            <a:extLst>
              <a:ext uri="{FF2B5EF4-FFF2-40B4-BE49-F238E27FC236}">
                <a16:creationId xmlns:a16="http://schemas.microsoft.com/office/drawing/2014/main" id="{BB90EA1C-E758-E361-062E-B6BF736C8B11}"/>
              </a:ext>
            </a:extLst>
          </p:cNvPr>
          <p:cNvCxnSpPr>
            <a:cxnSpLocks/>
          </p:cNvCxnSpPr>
          <p:nvPr/>
        </p:nvCxnSpPr>
        <p:spPr>
          <a:xfrm>
            <a:off x="7361481" y="2517087"/>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03E8A68-E9D3-A121-C6FA-9B4BB4214C61}"/>
              </a:ext>
            </a:extLst>
          </p:cNvPr>
          <p:cNvSpPr txBox="1"/>
          <p:nvPr/>
        </p:nvSpPr>
        <p:spPr>
          <a:xfrm>
            <a:off x="8103758" y="2312940"/>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cxnSp>
        <p:nvCxnSpPr>
          <p:cNvPr id="43" name="直線矢印コネクタ 42">
            <a:extLst>
              <a:ext uri="{FF2B5EF4-FFF2-40B4-BE49-F238E27FC236}">
                <a16:creationId xmlns:a16="http://schemas.microsoft.com/office/drawing/2014/main" id="{BF3134D0-6BE5-66DB-C735-29B2E408ABE6}"/>
              </a:ext>
            </a:extLst>
          </p:cNvPr>
          <p:cNvCxnSpPr>
            <a:cxnSpLocks/>
          </p:cNvCxnSpPr>
          <p:nvPr/>
        </p:nvCxnSpPr>
        <p:spPr>
          <a:xfrm rot="5400000">
            <a:off x="7093685" y="2257165"/>
            <a:ext cx="0" cy="792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DD2D2FF-1C38-3B85-EEAC-7BDA84058BD0}"/>
              </a:ext>
            </a:extLst>
          </p:cNvPr>
          <p:cNvSpPr txBox="1"/>
          <p:nvPr/>
        </p:nvSpPr>
        <p:spPr>
          <a:xfrm>
            <a:off x="6246954" y="2668599"/>
            <a:ext cx="1769286" cy="338554"/>
          </a:xfrm>
          <a:prstGeom prst="rect">
            <a:avLst/>
          </a:prstGeom>
          <a:noFill/>
        </p:spPr>
        <p:txBody>
          <a:bodyPr wrap="square" rtlCol="0">
            <a:spAutoFit/>
          </a:bodyPr>
          <a:lstStyle/>
          <a:p>
            <a:r>
              <a:rPr kumimoji="1" lang="en-US" altLang="ja-JP" sz="1600" b="1" dirty="0">
                <a:solidFill>
                  <a:srgbClr val="C90D67"/>
                </a:solidFill>
                <a:latin typeface="Arial Narrow" panose="020B0606020202030204" pitchFamily="34" charset="0"/>
                <a:cs typeface="Arial" panose="020B0604020202020204" pitchFamily="34" charset="0"/>
              </a:rPr>
              <a:t>output pulse width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0B6EC0A1-F22B-F382-D798-FEF2C751A9B0}"/>
              </a:ext>
            </a:extLst>
          </p:cNvPr>
          <p:cNvSpPr txBox="1"/>
          <p:nvPr/>
        </p:nvSpPr>
        <p:spPr>
          <a:xfrm>
            <a:off x="265431" y="6465652"/>
            <a:ext cx="5494789" cy="261610"/>
          </a:xfrm>
          <a:prstGeom prst="rect">
            <a:avLst/>
          </a:prstGeom>
          <a:noFill/>
        </p:spPr>
        <p:txBody>
          <a:bodyPr wrap="square" rtlCol="0">
            <a:spAutoFit/>
          </a:bodyPr>
          <a:lstStyle/>
          <a:p>
            <a:r>
              <a:rPr kumimoji="1" lang="en-US" altLang="ja-JP" sz="1100" dirty="0">
                <a:latin typeface="Arial Narrow" panose="020B0606020202030204" pitchFamily="34" charset="0"/>
              </a:rPr>
              <a:t>https://wwwusers.ts.infn.it/~rui/univ/Acquisizione_Dati/Manuals/LRS%20821%20Specifications.pdf</a:t>
            </a:r>
            <a:endParaRPr kumimoji="1" lang="ja-JP" altLang="en-US" sz="1100" dirty="0">
              <a:latin typeface="Arial Narrow" panose="020B0606020202030204" pitchFamily="34" charset="0"/>
            </a:endParaRPr>
          </a:p>
        </p:txBody>
      </p:sp>
      <p:cxnSp>
        <p:nvCxnSpPr>
          <p:cNvPr id="5" name="直線コネクタ 4">
            <a:extLst>
              <a:ext uri="{FF2B5EF4-FFF2-40B4-BE49-F238E27FC236}">
                <a16:creationId xmlns:a16="http://schemas.microsoft.com/office/drawing/2014/main" id="{911623FC-5AEB-35A3-8B17-109D63C98275}"/>
              </a:ext>
            </a:extLst>
          </p:cNvPr>
          <p:cNvCxnSpPr>
            <a:cxnSpLocks/>
          </p:cNvCxnSpPr>
          <p:nvPr/>
        </p:nvCxnSpPr>
        <p:spPr>
          <a:xfrm>
            <a:off x="1981813" y="2882178"/>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C00C84-3AE7-25BA-DEDA-7E39478EFDC3}"/>
              </a:ext>
            </a:extLst>
          </p:cNvPr>
          <p:cNvCxnSpPr>
            <a:cxnSpLocks/>
          </p:cNvCxnSpPr>
          <p:nvPr/>
        </p:nvCxnSpPr>
        <p:spPr>
          <a:xfrm>
            <a:off x="3429613" y="2861985"/>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1">
            <a:extLst>
              <a:ext uri="{FF2B5EF4-FFF2-40B4-BE49-F238E27FC236}">
                <a16:creationId xmlns:a16="http://schemas.microsoft.com/office/drawing/2014/main" id="{871FF9C1-980D-2831-754F-A62319BF02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747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1608973" y="3897040"/>
            <a:ext cx="7423267"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all input signals are "ON“ simultaneously, output signals are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coincidence time window is controlled by the signal width of the input from the discriminator.</a:t>
            </a:r>
          </a:p>
        </p:txBody>
      </p:sp>
      <p:pic>
        <p:nvPicPr>
          <p:cNvPr id="7" name="図 6">
            <a:extLst>
              <a:ext uri="{FF2B5EF4-FFF2-40B4-BE49-F238E27FC236}">
                <a16:creationId xmlns:a16="http://schemas.microsoft.com/office/drawing/2014/main" id="{75282AC3-F673-42D4-49BC-171CCEC9B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38" y="584726"/>
            <a:ext cx="955157" cy="5509556"/>
          </a:xfrm>
          <a:prstGeom prst="rect">
            <a:avLst/>
          </a:prstGeom>
        </p:spPr>
      </p:pic>
      <p:pic>
        <p:nvPicPr>
          <p:cNvPr id="10" name="図 9">
            <a:extLst>
              <a:ext uri="{FF2B5EF4-FFF2-40B4-BE49-F238E27FC236}">
                <a16:creationId xmlns:a16="http://schemas.microsoft.com/office/drawing/2014/main" id="{18BD3D1B-30CE-391A-49B9-8645086D0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864" y="616325"/>
            <a:ext cx="1737291" cy="2803189"/>
          </a:xfrm>
          <a:prstGeom prst="rect">
            <a:avLst/>
          </a:prstGeom>
        </p:spPr>
      </p:pic>
      <p:sp>
        <p:nvSpPr>
          <p:cNvPr id="11" name="テキスト ボックス 10">
            <a:extLst>
              <a:ext uri="{FF2B5EF4-FFF2-40B4-BE49-F238E27FC236}">
                <a16:creationId xmlns:a16="http://schemas.microsoft.com/office/drawing/2014/main" id="{78E493C1-92CC-38E9-6D24-DF1BCD0FF6C0}"/>
              </a:ext>
            </a:extLst>
          </p:cNvPr>
          <p:cNvSpPr txBox="1"/>
          <p:nvPr/>
        </p:nvSpPr>
        <p:spPr>
          <a:xfrm>
            <a:off x="1282002" y="2589629"/>
            <a:ext cx="2724732" cy="800219"/>
          </a:xfrm>
          <a:prstGeom prst="rect">
            <a:avLst/>
          </a:prstGeom>
          <a:noFill/>
        </p:spPr>
        <p:txBody>
          <a:bodyPr wrap="square" rtlCol="0">
            <a:spAutoFit/>
          </a:bodyPr>
          <a:lstStyle/>
          <a:p>
            <a:r>
              <a:rPr kumimoji="1" lang="en-US" altLang="ja-JP" b="1" dirty="0">
                <a:latin typeface="Arial Narrow" panose="020B0606020202030204" pitchFamily="34" charset="0"/>
                <a:cs typeface="Arial" panose="020B0604020202020204" pitchFamily="34" charset="0"/>
              </a:rPr>
              <a:t>Enable/Disable switch</a:t>
            </a:r>
            <a:br>
              <a:rPr kumimoji="1" lang="en-US" altLang="ja-JP" b="1" dirty="0">
                <a:latin typeface="Arial Narrow" panose="020B0606020202030204" pitchFamily="34" charset="0"/>
                <a:cs typeface="Arial" panose="020B0604020202020204" pitchFamily="34" charset="0"/>
              </a:rPr>
            </a:br>
            <a:r>
              <a:rPr kumimoji="1" lang="en-US" altLang="ja-JP" sz="1400" b="1" dirty="0">
                <a:latin typeface="Arial Narrow" panose="020B0606020202030204" pitchFamily="34" charset="0"/>
                <a:cs typeface="Arial" panose="020B0604020202020204" pitchFamily="34" charset="0"/>
              </a:rPr>
              <a:t>(Unused input connectors must be disabled)</a:t>
            </a:r>
            <a:endParaRPr kumimoji="1" lang="ja-JP" altLang="en-US" sz="1400" b="1" dirty="0">
              <a:latin typeface="Arial Narrow" panose="020B0606020202030204" pitchFamily="34" charset="0"/>
              <a:cs typeface="Arial" panose="020B0604020202020204" pitchFamily="34" charset="0"/>
            </a:endParaRPr>
          </a:p>
        </p:txBody>
      </p:sp>
      <p:cxnSp>
        <p:nvCxnSpPr>
          <p:cNvPr id="12" name="直線矢印コネクタ 11">
            <a:extLst>
              <a:ext uri="{FF2B5EF4-FFF2-40B4-BE49-F238E27FC236}">
                <a16:creationId xmlns:a16="http://schemas.microsoft.com/office/drawing/2014/main" id="{D1F64047-6F8F-8440-7CCE-288FB594BC21}"/>
              </a:ext>
            </a:extLst>
          </p:cNvPr>
          <p:cNvCxnSpPr>
            <a:cxnSpLocks/>
          </p:cNvCxnSpPr>
          <p:nvPr/>
        </p:nvCxnSpPr>
        <p:spPr>
          <a:xfrm flipV="1">
            <a:off x="3374967" y="1910080"/>
            <a:ext cx="1110673" cy="748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8041D62-7C4D-2002-C763-C19891D07C7C}"/>
              </a:ext>
            </a:extLst>
          </p:cNvPr>
          <p:cNvCxnSpPr>
            <a:cxnSpLocks/>
          </p:cNvCxnSpPr>
          <p:nvPr/>
        </p:nvCxnSpPr>
        <p:spPr>
          <a:xfrm flipV="1">
            <a:off x="3374967" y="241300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FFB3AFCE-6812-D5F0-A69C-8869FA175517}"/>
              </a:ext>
            </a:extLst>
          </p:cNvPr>
          <p:cNvGrpSpPr/>
          <p:nvPr/>
        </p:nvGrpSpPr>
        <p:grpSpPr>
          <a:xfrm>
            <a:off x="1421529" y="693149"/>
            <a:ext cx="7470059" cy="1177507"/>
            <a:chOff x="1582501" y="3182884"/>
            <a:chExt cx="7470059" cy="1177507"/>
          </a:xfrm>
        </p:grpSpPr>
        <p:cxnSp>
          <p:nvCxnSpPr>
            <p:cNvPr id="43" name="直線コネクタ 42">
              <a:extLst>
                <a:ext uri="{FF2B5EF4-FFF2-40B4-BE49-F238E27FC236}">
                  <a16:creationId xmlns:a16="http://schemas.microsoft.com/office/drawing/2014/main" id="{5205F921-426D-7614-A4D9-BA8DF105F582}"/>
                </a:ext>
              </a:extLst>
            </p:cNvPr>
            <p:cNvCxnSpPr>
              <a:cxnSpLocks/>
            </p:cNvCxnSpPr>
            <p:nvPr/>
          </p:nvCxnSpPr>
          <p:spPr>
            <a:xfrm>
              <a:off x="2126915" y="33412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F821998-C4AF-FC1F-96DB-9F6CF060DD42}"/>
                </a:ext>
              </a:extLst>
            </p:cNvPr>
            <p:cNvCxnSpPr>
              <a:cxnSpLocks/>
            </p:cNvCxnSpPr>
            <p:nvPr/>
          </p:nvCxnSpPr>
          <p:spPr>
            <a:xfrm>
              <a:off x="2828652" y="3342633"/>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56030A5-84CD-5FFF-8305-E4ABC1F46881}"/>
                </a:ext>
              </a:extLst>
            </p:cNvPr>
            <p:cNvCxnSpPr>
              <a:cxnSpLocks/>
            </p:cNvCxnSpPr>
            <p:nvPr/>
          </p:nvCxnSpPr>
          <p:spPr>
            <a:xfrm>
              <a:off x="2502931" y="368104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9F31599-370B-D796-05FC-D8DBC9357E22}"/>
                </a:ext>
              </a:extLst>
            </p:cNvPr>
            <p:cNvCxnSpPr>
              <a:cxnSpLocks/>
            </p:cNvCxnSpPr>
            <p:nvPr/>
          </p:nvCxnSpPr>
          <p:spPr>
            <a:xfrm rot="5400000">
              <a:off x="2323079" y="35098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C7D198B-09C7-57AF-EDAE-86866294F1A0}"/>
                </a:ext>
              </a:extLst>
            </p:cNvPr>
            <p:cNvCxnSpPr>
              <a:cxnSpLocks/>
            </p:cNvCxnSpPr>
            <p:nvPr/>
          </p:nvCxnSpPr>
          <p:spPr>
            <a:xfrm rot="5400000">
              <a:off x="2646929" y="351173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94C5788-BC53-F825-DA44-11D83268CBDD}"/>
                </a:ext>
              </a:extLst>
            </p:cNvPr>
            <p:cNvCxnSpPr>
              <a:cxnSpLocks/>
            </p:cNvCxnSpPr>
            <p:nvPr/>
          </p:nvCxnSpPr>
          <p:spPr>
            <a:xfrm>
              <a:off x="2086275" y="40117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E381E4F-B855-950A-B224-36C6C0E55F94}"/>
                </a:ext>
              </a:extLst>
            </p:cNvPr>
            <p:cNvCxnSpPr>
              <a:cxnSpLocks/>
            </p:cNvCxnSpPr>
            <p:nvPr/>
          </p:nvCxnSpPr>
          <p:spPr>
            <a:xfrm>
              <a:off x="3275692" y="4013193"/>
              <a:ext cx="61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D0FCA5-6DD4-ADB6-7415-7C15EF4AF2D1}"/>
                </a:ext>
              </a:extLst>
            </p:cNvPr>
            <p:cNvCxnSpPr>
              <a:cxnSpLocks/>
            </p:cNvCxnSpPr>
            <p:nvPr/>
          </p:nvCxnSpPr>
          <p:spPr>
            <a:xfrm>
              <a:off x="2949971" y="435160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332A577-F32F-F0AC-5337-2DCF9E44169F}"/>
                </a:ext>
              </a:extLst>
            </p:cNvPr>
            <p:cNvCxnSpPr>
              <a:cxnSpLocks/>
            </p:cNvCxnSpPr>
            <p:nvPr/>
          </p:nvCxnSpPr>
          <p:spPr>
            <a:xfrm rot="5400000">
              <a:off x="2770119" y="41803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C6D548D-5FD4-B746-DA12-AB220AED88E3}"/>
                </a:ext>
              </a:extLst>
            </p:cNvPr>
            <p:cNvCxnSpPr>
              <a:cxnSpLocks/>
            </p:cNvCxnSpPr>
            <p:nvPr/>
          </p:nvCxnSpPr>
          <p:spPr>
            <a:xfrm rot="5400000">
              <a:off x="3093969" y="41784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72C9C86-0976-E982-8141-F2A3BB95C4D7}"/>
                </a:ext>
              </a:extLst>
            </p:cNvPr>
            <p:cNvCxnSpPr>
              <a:cxnSpLocks/>
            </p:cNvCxnSpPr>
            <p:nvPr/>
          </p:nvCxnSpPr>
          <p:spPr>
            <a:xfrm>
              <a:off x="6343315" y="339203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D4272A39-98F9-94ED-3D41-3724ACA6DCEF}"/>
                </a:ext>
              </a:extLst>
            </p:cNvPr>
            <p:cNvSpPr txBox="1"/>
            <p:nvPr/>
          </p:nvSpPr>
          <p:spPr>
            <a:xfrm>
              <a:off x="1582501" y="31931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59" name="テキスト ボックス 58">
              <a:extLst>
                <a:ext uri="{FF2B5EF4-FFF2-40B4-BE49-F238E27FC236}">
                  <a16:creationId xmlns:a16="http://schemas.microsoft.com/office/drawing/2014/main" id="{2233D7BD-90E6-AD98-CCFC-5658B73034E4}"/>
                </a:ext>
              </a:extLst>
            </p:cNvPr>
            <p:cNvSpPr txBox="1"/>
            <p:nvPr/>
          </p:nvSpPr>
          <p:spPr>
            <a:xfrm>
              <a:off x="1599909" y="38371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60" name="テキスト ボックス 59">
              <a:extLst>
                <a:ext uri="{FF2B5EF4-FFF2-40B4-BE49-F238E27FC236}">
                  <a16:creationId xmlns:a16="http://schemas.microsoft.com/office/drawing/2014/main" id="{B8870691-342E-A604-E519-440C683282AE}"/>
                </a:ext>
              </a:extLst>
            </p:cNvPr>
            <p:cNvSpPr txBox="1"/>
            <p:nvPr/>
          </p:nvSpPr>
          <p:spPr>
            <a:xfrm>
              <a:off x="8321040" y="31828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grpSp>
        <p:nvGrpSpPr>
          <p:cNvPr id="65" name="グループ化 64">
            <a:extLst>
              <a:ext uri="{FF2B5EF4-FFF2-40B4-BE49-F238E27FC236}">
                <a16:creationId xmlns:a16="http://schemas.microsoft.com/office/drawing/2014/main" id="{581B879E-9B4D-5BE9-93A7-C86A9F08170E}"/>
              </a:ext>
            </a:extLst>
          </p:cNvPr>
          <p:cNvGrpSpPr/>
          <p:nvPr/>
        </p:nvGrpSpPr>
        <p:grpSpPr>
          <a:xfrm>
            <a:off x="1430101" y="693684"/>
            <a:ext cx="7470059" cy="1441812"/>
            <a:chOff x="1430101" y="693684"/>
            <a:chExt cx="7470059" cy="1441812"/>
          </a:xfrm>
        </p:grpSpPr>
        <p:grpSp>
          <p:nvGrpSpPr>
            <p:cNvPr id="61" name="グループ化 60">
              <a:extLst>
                <a:ext uri="{FF2B5EF4-FFF2-40B4-BE49-F238E27FC236}">
                  <a16:creationId xmlns:a16="http://schemas.microsoft.com/office/drawing/2014/main" id="{8457F688-C58E-DACC-DC71-5EDC8018AAA7}"/>
                </a:ext>
              </a:extLst>
            </p:cNvPr>
            <p:cNvGrpSpPr/>
            <p:nvPr/>
          </p:nvGrpSpPr>
          <p:grpSpPr>
            <a:xfrm>
              <a:off x="1430101" y="693684"/>
              <a:ext cx="7470059" cy="1177507"/>
              <a:chOff x="1430101" y="693684"/>
              <a:chExt cx="7470059" cy="1177507"/>
            </a:xfrm>
          </p:grpSpPr>
          <p:cxnSp>
            <p:nvCxnSpPr>
              <p:cNvPr id="20" name="直線コネクタ 19">
                <a:extLst>
                  <a:ext uri="{FF2B5EF4-FFF2-40B4-BE49-F238E27FC236}">
                    <a16:creationId xmlns:a16="http://schemas.microsoft.com/office/drawing/2014/main" id="{01B7BBF2-D1CC-6715-0EC0-167509C4BB4E}"/>
                  </a:ext>
                </a:extLst>
              </p:cNvPr>
              <p:cNvCxnSpPr>
                <a:cxnSpLocks/>
              </p:cNvCxnSpPr>
              <p:nvPr/>
            </p:nvCxnSpPr>
            <p:spPr>
              <a:xfrm>
                <a:off x="1974515" y="8520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1991C48-7489-DE07-5922-E7F61A597FE1}"/>
                  </a:ext>
                </a:extLst>
              </p:cNvPr>
              <p:cNvCxnSpPr>
                <a:cxnSpLocks/>
              </p:cNvCxnSpPr>
              <p:nvPr/>
            </p:nvCxnSpPr>
            <p:spPr>
              <a:xfrm>
                <a:off x="3102972" y="8534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2151A41-5F57-14C2-8CFB-B68DB7D2F01D}"/>
                  </a:ext>
                </a:extLst>
              </p:cNvPr>
              <p:cNvCxnSpPr>
                <a:cxnSpLocks/>
              </p:cNvCxnSpPr>
              <p:nvPr/>
            </p:nvCxnSpPr>
            <p:spPr>
              <a:xfrm>
                <a:off x="2350531" y="11918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2548999-8776-68C1-4714-61A4655E13E2}"/>
                  </a:ext>
                </a:extLst>
              </p:cNvPr>
              <p:cNvCxnSpPr>
                <a:cxnSpLocks/>
              </p:cNvCxnSpPr>
              <p:nvPr/>
            </p:nvCxnSpPr>
            <p:spPr>
              <a:xfrm rot="5400000">
                <a:off x="2170679" y="10206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96133D8-E5A5-DF3D-1152-615CD28C9790}"/>
                  </a:ext>
                </a:extLst>
              </p:cNvPr>
              <p:cNvCxnSpPr>
                <a:cxnSpLocks/>
              </p:cNvCxnSpPr>
              <p:nvPr/>
            </p:nvCxnSpPr>
            <p:spPr>
              <a:xfrm rot="5400000">
                <a:off x="2921249" y="101872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DAA36AF-DCD4-9505-B926-F3036505B3D8}"/>
                  </a:ext>
                </a:extLst>
              </p:cNvPr>
              <p:cNvCxnSpPr>
                <a:cxnSpLocks/>
              </p:cNvCxnSpPr>
              <p:nvPr/>
            </p:nvCxnSpPr>
            <p:spPr>
              <a:xfrm>
                <a:off x="1933875" y="15225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8B9414D-0002-099C-7A14-44F99ED9E514}"/>
                  </a:ext>
                </a:extLst>
              </p:cNvPr>
              <p:cNvCxnSpPr>
                <a:cxnSpLocks/>
              </p:cNvCxnSpPr>
              <p:nvPr/>
            </p:nvCxnSpPr>
            <p:spPr>
              <a:xfrm>
                <a:off x="3550012" y="1523993"/>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536E959-6BD9-8DB7-BD15-CED9579FDC18}"/>
                  </a:ext>
                </a:extLst>
              </p:cNvPr>
              <p:cNvCxnSpPr>
                <a:cxnSpLocks/>
              </p:cNvCxnSpPr>
              <p:nvPr/>
            </p:nvCxnSpPr>
            <p:spPr>
              <a:xfrm>
                <a:off x="2797571" y="186240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B50AB60-D9BF-908F-2E73-8591B857FF5F}"/>
                  </a:ext>
                </a:extLst>
              </p:cNvPr>
              <p:cNvCxnSpPr>
                <a:cxnSpLocks/>
              </p:cNvCxnSpPr>
              <p:nvPr/>
            </p:nvCxnSpPr>
            <p:spPr>
              <a:xfrm rot="5400000">
                <a:off x="2617719" y="16911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FEEBC24-8B9C-BE4F-142D-DB6088BFF2C1}"/>
                  </a:ext>
                </a:extLst>
              </p:cNvPr>
              <p:cNvCxnSpPr>
                <a:cxnSpLocks/>
              </p:cNvCxnSpPr>
              <p:nvPr/>
            </p:nvCxnSpPr>
            <p:spPr>
              <a:xfrm rot="5400000">
                <a:off x="3368289" y="16892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7057BC-9701-FB63-3E11-E8CCB4B5F38B}"/>
                  </a:ext>
                </a:extLst>
              </p:cNvPr>
              <p:cNvCxnSpPr>
                <a:cxnSpLocks/>
              </p:cNvCxnSpPr>
              <p:nvPr/>
            </p:nvCxnSpPr>
            <p:spPr>
              <a:xfrm>
                <a:off x="6190915" y="9028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82B45E-8A8D-8931-6B1C-FCCD8A6BDAA5}"/>
                  </a:ext>
                </a:extLst>
              </p:cNvPr>
              <p:cNvCxnSpPr>
                <a:cxnSpLocks/>
              </p:cNvCxnSpPr>
              <p:nvPr/>
            </p:nvCxnSpPr>
            <p:spPr>
              <a:xfrm>
                <a:off x="7319372" y="9042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73F0662-D3CF-BBEC-B74A-701A8451F3FE}"/>
                  </a:ext>
                </a:extLst>
              </p:cNvPr>
              <p:cNvCxnSpPr>
                <a:cxnSpLocks/>
              </p:cNvCxnSpPr>
              <p:nvPr/>
            </p:nvCxnSpPr>
            <p:spPr>
              <a:xfrm>
                <a:off x="6566931" y="12426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F897DD-B87B-8427-5342-201FDDE13E79}"/>
                  </a:ext>
                </a:extLst>
              </p:cNvPr>
              <p:cNvCxnSpPr>
                <a:cxnSpLocks/>
              </p:cNvCxnSpPr>
              <p:nvPr/>
            </p:nvCxnSpPr>
            <p:spPr>
              <a:xfrm rot="5400000">
                <a:off x="6387079" y="10790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3ADE3D3-17A7-A39F-B9C9-5D87E3D1A7BC}"/>
                  </a:ext>
                </a:extLst>
              </p:cNvPr>
              <p:cNvCxnSpPr>
                <a:cxnSpLocks/>
              </p:cNvCxnSpPr>
              <p:nvPr/>
            </p:nvCxnSpPr>
            <p:spPr>
              <a:xfrm rot="5400000">
                <a:off x="7137649" y="10771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E681F20-E501-9949-F27F-60A1680975EF}"/>
                  </a:ext>
                </a:extLst>
              </p:cNvPr>
              <p:cNvSpPr txBox="1"/>
              <p:nvPr/>
            </p:nvSpPr>
            <p:spPr>
              <a:xfrm>
                <a:off x="1430101" y="7039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41" name="テキスト ボックス 40">
                <a:extLst>
                  <a:ext uri="{FF2B5EF4-FFF2-40B4-BE49-F238E27FC236}">
                    <a16:creationId xmlns:a16="http://schemas.microsoft.com/office/drawing/2014/main" id="{6D9C27FB-C6E0-A6DB-50B5-E4A1B343EB48}"/>
                  </a:ext>
                </a:extLst>
              </p:cNvPr>
              <p:cNvSpPr txBox="1"/>
              <p:nvPr/>
            </p:nvSpPr>
            <p:spPr>
              <a:xfrm>
                <a:off x="1447509" y="13479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42" name="テキスト ボックス 41">
                <a:extLst>
                  <a:ext uri="{FF2B5EF4-FFF2-40B4-BE49-F238E27FC236}">
                    <a16:creationId xmlns:a16="http://schemas.microsoft.com/office/drawing/2014/main" id="{25DA7A83-AFA7-7EE1-E8DF-CFA9F51A603F}"/>
                  </a:ext>
                </a:extLst>
              </p:cNvPr>
              <p:cNvSpPr txBox="1"/>
              <p:nvPr/>
            </p:nvSpPr>
            <p:spPr>
              <a:xfrm>
                <a:off x="8168640" y="6936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cxnSp>
          <p:nvCxnSpPr>
            <p:cNvPr id="64" name="直線コネクタ 63">
              <a:extLst>
                <a:ext uri="{FF2B5EF4-FFF2-40B4-BE49-F238E27FC236}">
                  <a16:creationId xmlns:a16="http://schemas.microsoft.com/office/drawing/2014/main" id="{163BDF76-D279-78F0-C6DF-9FD832D76B5A}"/>
                </a:ext>
              </a:extLst>
            </p:cNvPr>
            <p:cNvCxnSpPr/>
            <p:nvPr/>
          </p:nvCxnSpPr>
          <p:spPr>
            <a:xfrm>
              <a:off x="2936240" y="839496"/>
              <a:ext cx="0" cy="1296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66" name="テキスト ボックス 65">
            <a:extLst>
              <a:ext uri="{FF2B5EF4-FFF2-40B4-BE49-F238E27FC236}">
                <a16:creationId xmlns:a16="http://schemas.microsoft.com/office/drawing/2014/main" id="{B7C44B3F-C592-A614-262F-63F3FBDB643A}"/>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Triple 4-Fold coincidence Model 465</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https://siliconpr0n.org/media/camac/CAMAC3/465-spec.htm</a:t>
            </a:r>
          </a:p>
        </p:txBody>
      </p:sp>
      <p:sp>
        <p:nvSpPr>
          <p:cNvPr id="2" name="スライド番号プレースホルダー 1">
            <a:extLst>
              <a:ext uri="{FF2B5EF4-FFF2-40B4-BE49-F238E27FC236}">
                <a16:creationId xmlns:a16="http://schemas.microsoft.com/office/drawing/2014/main" id="{6B8D4D51-0945-3301-F2F7-16F1BBF8DA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230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Width</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0" y="539062"/>
            <a:ext cx="9151302" cy="609397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signal width from discriminators must be carefully adjusted considering the size of the detector. The coincidence time window should be enough longer than (nominal detector size)/(light velocity).</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Assume that the length of the plastic scintillator is </a:t>
            </a:r>
            <a:r>
              <a:rPr lang="en-US" altLang="ja-JP" sz="2000" b="1" dirty="0">
                <a:latin typeface="Arial" panose="020B0604020202020204" pitchFamily="34" charset="0"/>
                <a:cs typeface="Arial" panose="020B0604020202020204" pitchFamily="34" charset="0"/>
              </a:rPr>
              <a:t>L</a:t>
            </a:r>
            <a:r>
              <a:rPr kumimoji="1" lang="en-US" altLang="ja-JP" sz="2000" b="1" dirty="0">
                <a:latin typeface="Arial" panose="020B0604020202020204" pitchFamily="34" charset="0"/>
                <a:cs typeface="Arial" panose="020B0604020202020204" pitchFamily="34" charset="0"/>
              </a:rPr>
              <a:t> cm.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When a muon pass though the edge of the plastic scintillator, the difference of the arrival time of the photon to the PMT is</a:t>
            </a:r>
            <a:br>
              <a:rPr kumimoji="1" lang="en-US" altLang="ja-JP" sz="2000" b="1" dirty="0">
                <a:latin typeface="Arial" panose="020B0604020202020204" pitchFamily="34" charset="0"/>
                <a:cs typeface="Arial" panose="020B0604020202020204" pitchFamily="34" charset="0"/>
              </a:rPr>
            </a:br>
            <a:br>
              <a:rPr kumimoji="1" lang="en-US" altLang="ja-JP" sz="2000" b="1" dirty="0">
                <a:latin typeface="Arial" panose="020B0604020202020204" pitchFamily="34" charset="0"/>
                <a:cs typeface="Arial" panose="020B0604020202020204" pitchFamily="34" charset="0"/>
              </a:rPr>
            </a:br>
            <a:endParaRPr kumimoji="1"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Therefore, the width of the discriminator signal must be much larger than 5 ns. </a:t>
            </a:r>
          </a:p>
          <a:p>
            <a:pPr marL="342900" indent="-342900">
              <a:spcAft>
                <a:spcPts val="1200"/>
              </a:spcAft>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“Nominal size of the detector in ns unit” is very important concept when we adjust the timing of the electronics circuit.</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900A8730-D809-2E9B-75D0-0BDC13775575}"/>
              </a:ext>
            </a:extLst>
          </p:cNvPr>
          <p:cNvSpPr/>
          <p:nvPr/>
        </p:nvSpPr>
        <p:spPr>
          <a:xfrm>
            <a:off x="2227763" y="2408320"/>
            <a:ext cx="4248000" cy="144000"/>
          </a:xfrm>
          <a:prstGeom prst="rect">
            <a:avLst/>
          </a:prstGeom>
          <a:solidFill>
            <a:srgbClr val="BDBD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4BC6234-3B6B-E53B-8F61-0BCE9F4E0D3F}"/>
              </a:ext>
            </a:extLst>
          </p:cNvPr>
          <p:cNvSpPr/>
          <p:nvPr/>
        </p:nvSpPr>
        <p:spPr>
          <a:xfrm>
            <a:off x="639112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A532B6DE-23E8-BC5A-E8EF-E9FA2412BCF5}"/>
              </a:ext>
            </a:extLst>
          </p:cNvPr>
          <p:cNvGrpSpPr/>
          <p:nvPr/>
        </p:nvGrpSpPr>
        <p:grpSpPr>
          <a:xfrm>
            <a:off x="6613798" y="2340325"/>
            <a:ext cx="216000" cy="108000"/>
            <a:chOff x="1960518" y="1131285"/>
            <a:chExt cx="216000" cy="108000"/>
          </a:xfrm>
        </p:grpSpPr>
        <p:cxnSp>
          <p:nvCxnSpPr>
            <p:cNvPr id="8" name="直線コネクタ 7">
              <a:extLst>
                <a:ext uri="{FF2B5EF4-FFF2-40B4-BE49-F238E27FC236}">
                  <a16:creationId xmlns:a16="http://schemas.microsoft.com/office/drawing/2014/main" id="{9D176032-D3BE-4350-0A40-039072CC2403}"/>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ABD081E-41C5-72BF-151D-6E8C87E8091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2066F9E-EB25-4530-BF84-0B1AF832F1D4}"/>
              </a:ext>
            </a:extLst>
          </p:cNvPr>
          <p:cNvSpPr txBox="1"/>
          <p:nvPr/>
        </p:nvSpPr>
        <p:spPr>
          <a:xfrm>
            <a:off x="66290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F6D29EF6-D22F-DD5C-AFBD-91B29E57912F}"/>
              </a:ext>
            </a:extLst>
          </p:cNvPr>
          <p:cNvCxnSpPr/>
          <p:nvPr/>
        </p:nvCxnSpPr>
        <p:spPr>
          <a:xfrm>
            <a:off x="6609988" y="252071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DEF39C7-719D-5F4F-5EB2-C355A9C1EE63}"/>
              </a:ext>
            </a:extLst>
          </p:cNvPr>
          <p:cNvSpPr/>
          <p:nvPr/>
        </p:nvSpPr>
        <p:spPr>
          <a:xfrm>
            <a:off x="201216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18BA965-6147-0AB7-B7AE-AC5C2B7CC099}"/>
              </a:ext>
            </a:extLst>
          </p:cNvPr>
          <p:cNvGrpSpPr/>
          <p:nvPr/>
        </p:nvGrpSpPr>
        <p:grpSpPr>
          <a:xfrm flipH="1">
            <a:off x="1790338" y="2340325"/>
            <a:ext cx="216000" cy="108000"/>
            <a:chOff x="1960518" y="1131285"/>
            <a:chExt cx="216000" cy="108000"/>
          </a:xfrm>
        </p:grpSpPr>
        <p:cxnSp>
          <p:nvCxnSpPr>
            <p:cNvPr id="18" name="直線コネクタ 17">
              <a:extLst>
                <a:ext uri="{FF2B5EF4-FFF2-40B4-BE49-F238E27FC236}">
                  <a16:creationId xmlns:a16="http://schemas.microsoft.com/office/drawing/2014/main" id="{E58B0CE3-D6F5-F748-BB5F-1AAEF246947A}"/>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AEBAE4A-5C7E-2EA1-F438-959797B59D5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1E954556-89FA-9439-5645-D39FF5D9EBC1}"/>
              </a:ext>
            </a:extLst>
          </p:cNvPr>
          <p:cNvSpPr txBox="1"/>
          <p:nvPr/>
        </p:nvSpPr>
        <p:spPr>
          <a:xfrm>
            <a:off x="15998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26" name="直線コネクタ 25">
            <a:extLst>
              <a:ext uri="{FF2B5EF4-FFF2-40B4-BE49-F238E27FC236}">
                <a16:creationId xmlns:a16="http://schemas.microsoft.com/office/drawing/2014/main" id="{646AD9AF-2D3C-131B-8AB4-C85D9709F869}"/>
              </a:ext>
            </a:extLst>
          </p:cNvPr>
          <p:cNvCxnSpPr/>
          <p:nvPr/>
        </p:nvCxnSpPr>
        <p:spPr>
          <a:xfrm>
            <a:off x="1606188" y="251563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F360DA8-15A1-F3A8-2CCB-8C061458D91F}"/>
              </a:ext>
            </a:extLst>
          </p:cNvPr>
          <p:cNvSpPr txBox="1"/>
          <p:nvPr/>
        </p:nvSpPr>
        <p:spPr>
          <a:xfrm>
            <a:off x="2656043" y="2077486"/>
            <a:ext cx="3378995" cy="307777"/>
          </a:xfrm>
          <a:prstGeom prst="rect">
            <a:avLst/>
          </a:prstGeom>
          <a:noFill/>
        </p:spPr>
        <p:txBody>
          <a:bodyPr wrap="square" rtlCol="0">
            <a:spAutoFit/>
          </a:bodyPr>
          <a:lstStyle/>
          <a:p>
            <a:pPr algn="ctr"/>
            <a:r>
              <a:rPr kumimoji="1" lang="en-US" altLang="ja-JP" sz="1400" b="1" dirty="0">
                <a:latin typeface="Arial Narrow" panose="020B0606020202030204" pitchFamily="34" charset="0"/>
              </a:rPr>
              <a:t>Plastic scintillator (L cm)</a:t>
            </a:r>
            <a:endParaRPr kumimoji="1" lang="ja-JP" altLang="en-US" sz="1400" b="1" dirty="0">
              <a:latin typeface="Arial Narrow" panose="020B0606020202030204" pitchFamily="34" charset="0"/>
            </a:endParaRPr>
          </a:p>
        </p:txBody>
      </p:sp>
      <p:sp>
        <p:nvSpPr>
          <p:cNvPr id="29" name="テキスト ボックス 28">
            <a:extLst>
              <a:ext uri="{FF2B5EF4-FFF2-40B4-BE49-F238E27FC236}">
                <a16:creationId xmlns:a16="http://schemas.microsoft.com/office/drawing/2014/main" id="{0414D4E8-4D3C-C0F5-B562-594303CE83EC}"/>
              </a:ext>
            </a:extLst>
          </p:cNvPr>
          <p:cNvSpPr txBox="1"/>
          <p:nvPr/>
        </p:nvSpPr>
        <p:spPr>
          <a:xfrm>
            <a:off x="6649358" y="250992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sp>
        <p:nvSpPr>
          <p:cNvPr id="54" name="テキスト ボックス 53">
            <a:extLst>
              <a:ext uri="{FF2B5EF4-FFF2-40B4-BE49-F238E27FC236}">
                <a16:creationId xmlns:a16="http://schemas.microsoft.com/office/drawing/2014/main" id="{6306E2C1-263F-B605-DD4C-550754DC2293}"/>
              </a:ext>
            </a:extLst>
          </p:cNvPr>
          <p:cNvSpPr txBox="1"/>
          <p:nvPr/>
        </p:nvSpPr>
        <p:spPr>
          <a:xfrm>
            <a:off x="1406798" y="248960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cxnSp>
        <p:nvCxnSpPr>
          <p:cNvPr id="55" name="直線矢印コネクタ 54">
            <a:extLst>
              <a:ext uri="{FF2B5EF4-FFF2-40B4-BE49-F238E27FC236}">
                <a16:creationId xmlns:a16="http://schemas.microsoft.com/office/drawing/2014/main" id="{E0089BB8-F043-DF0B-44A6-A6667BB15998}"/>
              </a:ext>
            </a:extLst>
          </p:cNvPr>
          <p:cNvCxnSpPr>
            <a:cxnSpLocks/>
          </p:cNvCxnSpPr>
          <p:nvPr/>
        </p:nvCxnSpPr>
        <p:spPr>
          <a:xfrm flipH="1">
            <a:off x="2232000" y="1963420"/>
            <a:ext cx="180000" cy="936000"/>
          </a:xfrm>
          <a:prstGeom prst="straightConnector1">
            <a:avLst/>
          </a:prstGeom>
          <a:ln w="38100">
            <a:solidFill>
              <a:srgbClr val="F214BD"/>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6A1AAD59-6432-04ED-9782-C96826105657}"/>
              </a:ext>
            </a:extLst>
          </p:cNvPr>
          <p:cNvSpPr txBox="1"/>
          <p:nvPr/>
        </p:nvSpPr>
        <p:spPr>
          <a:xfrm>
            <a:off x="2422808" y="1818640"/>
            <a:ext cx="613834" cy="523220"/>
          </a:xfrm>
          <a:prstGeom prst="rect">
            <a:avLst/>
          </a:prstGeom>
          <a:noFill/>
        </p:spPr>
        <p:txBody>
          <a:bodyPr wrap="square" rtlCol="0">
            <a:spAutoFit/>
          </a:bodyPr>
          <a:lstStyle/>
          <a:p>
            <a:r>
              <a:rPr kumimoji="1" lang="en-US" altLang="ja-JP" sz="2800" b="1" dirty="0">
                <a:solidFill>
                  <a:srgbClr val="F214BD"/>
                </a:solidFill>
                <a:latin typeface="Symbol" panose="05050102010706020507" pitchFamily="18" charset="2"/>
              </a:rPr>
              <a:t>m</a:t>
            </a:r>
            <a:endParaRPr kumimoji="1" lang="ja-JP" altLang="en-US" sz="2800" b="1" dirty="0">
              <a:solidFill>
                <a:srgbClr val="F214BD"/>
              </a:solidFill>
              <a:latin typeface="Symbol" panose="05050102010706020507" pitchFamily="18" charset="2"/>
            </a:endParaRPr>
          </a:p>
        </p:txBody>
      </p:sp>
      <p:sp>
        <p:nvSpPr>
          <p:cNvPr id="7" name="テキスト ボックス 6">
            <a:extLst>
              <a:ext uri="{FF2B5EF4-FFF2-40B4-BE49-F238E27FC236}">
                <a16:creationId xmlns:a16="http://schemas.microsoft.com/office/drawing/2014/main" id="{409D87D1-AB3A-0B9A-E0A3-BC89B6F2242C}"/>
              </a:ext>
            </a:extLst>
          </p:cNvPr>
          <p:cNvSpPr txBox="1"/>
          <p:nvPr/>
        </p:nvSpPr>
        <p:spPr>
          <a:xfrm>
            <a:off x="3891281" y="4050107"/>
            <a:ext cx="5080000" cy="830997"/>
          </a:xfrm>
          <a:prstGeom prst="rect">
            <a:avLst/>
          </a:prstGeom>
          <a:solidFill>
            <a:srgbClr val="FFFFB3"/>
          </a:solidFill>
        </p:spPr>
        <p:txBody>
          <a:bodyPr wrap="square" rtlCol="0">
            <a:spAutoFit/>
          </a:bodyPr>
          <a:lstStyle/>
          <a:p>
            <a:pPr>
              <a:spcAft>
                <a:spcPts val="0"/>
              </a:spcAft>
            </a:pPr>
            <a:r>
              <a:rPr kumimoji="1" lang="en-US" altLang="ja-JP" sz="1600" b="1" dirty="0">
                <a:latin typeface="Arial" panose="020B0604020202020204" pitchFamily="34" charset="0"/>
                <a:cs typeface="Arial" panose="020B0604020202020204" pitchFamily="34" charset="0"/>
              </a:rPr>
              <a:t>L:	length of plastic scintillator, L=100cm</a:t>
            </a:r>
          </a:p>
          <a:p>
            <a:pPr>
              <a:spcAft>
                <a:spcPts val="0"/>
              </a:spcAft>
            </a:pPr>
            <a:r>
              <a:rPr kumimoji="1" lang="en-US" altLang="ja-JP" sz="1600" b="1" dirty="0">
                <a:latin typeface="Arial" panose="020B0604020202020204" pitchFamily="34" charset="0"/>
                <a:cs typeface="Arial" panose="020B0604020202020204" pitchFamily="34" charset="0"/>
              </a:rPr>
              <a:t>c: 	light velocity c~30cm/1ns</a:t>
            </a:r>
          </a:p>
          <a:p>
            <a:pPr>
              <a:spcAft>
                <a:spcPts val="0"/>
              </a:spcAft>
            </a:pPr>
            <a:r>
              <a:rPr kumimoji="1" lang="en-US" altLang="ja-JP" sz="1600" b="1" dirty="0">
                <a:latin typeface="Arial" panose="020B0604020202020204" pitchFamily="34" charset="0"/>
                <a:cs typeface="Arial" panose="020B0604020202020204" pitchFamily="34" charset="0"/>
              </a:rPr>
              <a:t>n: 	refraction index of light in plastic, n~1.5</a:t>
            </a:r>
          </a:p>
        </p:txBody>
      </p:sp>
      <p:sp>
        <p:nvSpPr>
          <p:cNvPr id="10" name="テキスト ボックス 9">
            <a:extLst>
              <a:ext uri="{FF2B5EF4-FFF2-40B4-BE49-F238E27FC236}">
                <a16:creationId xmlns:a16="http://schemas.microsoft.com/office/drawing/2014/main" id="{9FDD936B-220E-D03C-C463-8C00DE69844D}"/>
              </a:ext>
            </a:extLst>
          </p:cNvPr>
          <p:cNvSpPr txBox="1"/>
          <p:nvPr/>
        </p:nvSpPr>
        <p:spPr>
          <a:xfrm>
            <a:off x="425522" y="4186906"/>
            <a:ext cx="3439121" cy="523220"/>
          </a:xfrm>
          <a:prstGeom prst="rect">
            <a:avLst/>
          </a:prstGeom>
          <a:noFill/>
        </p:spPr>
        <p:txBody>
          <a:bodyPr wrap="square" rtlCol="0">
            <a:spAutoFit/>
          </a:bodyPr>
          <a:lstStyle/>
          <a:p>
            <a:pPr>
              <a:spcAft>
                <a:spcPts val="1200"/>
              </a:spcAft>
            </a:pPr>
            <a:r>
              <a:rPr kumimoji="1" lang="en-US" altLang="ja-JP" sz="2800" b="1" dirty="0">
                <a:latin typeface="Symbol" panose="05050102010706020507" pitchFamily="18" charset="2"/>
                <a:cs typeface="Arial" panose="020B0604020202020204" pitchFamily="34" charset="0"/>
              </a:rPr>
              <a:t>D</a:t>
            </a:r>
            <a:r>
              <a:rPr kumimoji="1" lang="en-US" altLang="ja-JP" sz="2800" b="1" dirty="0">
                <a:latin typeface="Arial" panose="020B0604020202020204" pitchFamily="34" charset="0"/>
                <a:cs typeface="Arial" panose="020B0604020202020204" pitchFamily="34" charset="0"/>
              </a:rPr>
              <a:t>t = </a:t>
            </a:r>
            <a:r>
              <a:rPr lang="en-US" altLang="ja-JP" sz="2800" b="1" dirty="0">
                <a:latin typeface="Arial" panose="020B0604020202020204" pitchFamily="34" charset="0"/>
                <a:cs typeface="Arial" panose="020B0604020202020204" pitchFamily="34" charset="0"/>
              </a:rPr>
              <a:t>L</a:t>
            </a:r>
            <a:r>
              <a:rPr kumimoji="1" lang="en-US" altLang="ja-JP" sz="2800" b="1" dirty="0">
                <a:latin typeface="Arial" panose="020B0604020202020204" pitchFamily="34" charset="0"/>
                <a:cs typeface="Arial" panose="020B0604020202020204" pitchFamily="34" charset="0"/>
              </a:rPr>
              <a:t>/(c/n) ~ 5ns.</a:t>
            </a:r>
          </a:p>
        </p:txBody>
      </p:sp>
      <p:sp>
        <p:nvSpPr>
          <p:cNvPr id="11" name="スライド番号プレースホルダー 1">
            <a:extLst>
              <a:ext uri="{FF2B5EF4-FFF2-40B4-BE49-F238E27FC236}">
                <a16:creationId xmlns:a16="http://schemas.microsoft.com/office/drawing/2014/main" id="{DA0AC010-19C3-8064-33B8-D3FA2429BD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539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Downstream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485394"/>
            <a:ext cx="8857488" cy="5887212"/>
          </a:xfrm>
          <a:prstGeom prst="rect">
            <a:avLst/>
          </a:prstGeom>
        </p:spPr>
      </p:pic>
      <p:sp>
        <p:nvSpPr>
          <p:cNvPr id="2" name="四角形: 角を丸くする 1">
            <a:extLst>
              <a:ext uri="{FF2B5EF4-FFF2-40B4-BE49-F238E27FC236}">
                <a16:creationId xmlns:a16="http://schemas.microsoft.com/office/drawing/2014/main" id="{A15D24E4-E0F1-52C2-A4C9-B900F80E87A1}"/>
              </a:ext>
            </a:extLst>
          </p:cNvPr>
          <p:cNvSpPr/>
          <p:nvPr/>
        </p:nvSpPr>
        <p:spPr>
          <a:xfrm>
            <a:off x="6149787" y="318046"/>
            <a:ext cx="2859741" cy="4531860"/>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9D97919-C3E1-C74B-433F-CCD3EC433D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45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surface of the earth.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radiography experiments. </a:t>
            </a:r>
          </a:p>
        </p:txBody>
      </p:sp>
      <p:sp>
        <p:nvSpPr>
          <p:cNvPr id="3" name="スライド番号プレースホルダー 1">
            <a:extLst>
              <a:ext uri="{FF2B5EF4-FFF2-40B4-BE49-F238E27FC236}">
                <a16:creationId xmlns:a16="http://schemas.microsoft.com/office/drawing/2014/main" id="{8188628C-0717-9529-7A1C-D189AA97CA5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5479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Trigger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A56767D0-CBEF-4A9E-A571-C51AEF038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272" y="891988"/>
            <a:ext cx="3564636" cy="4267200"/>
          </a:xfrm>
          <a:prstGeom prst="rect">
            <a:avLst/>
          </a:prstGeom>
        </p:spPr>
      </p:pic>
      <p:sp>
        <p:nvSpPr>
          <p:cNvPr id="8" name="テキスト ボックス 7">
            <a:extLst>
              <a:ext uri="{FF2B5EF4-FFF2-40B4-BE49-F238E27FC236}">
                <a16:creationId xmlns:a16="http://schemas.microsoft.com/office/drawing/2014/main" id="{9860C0E9-5542-4C44-3338-9E91EDDB8F93}"/>
              </a:ext>
            </a:extLst>
          </p:cNvPr>
          <p:cNvSpPr txBox="1"/>
          <p:nvPr/>
        </p:nvSpPr>
        <p:spPr>
          <a:xfrm>
            <a:off x="8962" y="887505"/>
            <a:ext cx="5056094"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electronics circuit, all data acquisition by the online computer start by this coincidence signal.</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Therefore</a:t>
            </a:r>
            <a:r>
              <a:rPr kumimoji="1" lang="en-US" altLang="ja-JP" sz="2000" b="1" dirty="0">
                <a:latin typeface="Arial" panose="020B0604020202020204" pitchFamily="34" charset="0"/>
                <a:cs typeface="Arial" panose="020B0604020202020204" pitchFamily="34" charset="0"/>
              </a:rPr>
              <a:t>, this signal is a key signal in this circuit, and is called </a:t>
            </a:r>
            <a:r>
              <a:rPr kumimoji="1" lang="en-US" altLang="ja-JP" sz="2000" b="1" dirty="0">
                <a:solidFill>
                  <a:srgbClr val="FF0000"/>
                </a:solidFill>
                <a:latin typeface="Arial" panose="020B0604020202020204" pitchFamily="34" charset="0"/>
                <a:cs typeface="Arial" panose="020B0604020202020204" pitchFamily="34" charset="0"/>
              </a:rPr>
              <a:t>trigger </a:t>
            </a:r>
            <a:r>
              <a:rPr kumimoji="1" lang="en-US" altLang="ja-JP" sz="2000" b="1" dirty="0">
                <a:latin typeface="Arial" panose="020B0604020202020204" pitchFamily="34" charset="0"/>
                <a:cs typeface="Arial" panose="020B0604020202020204" pitchFamily="34" charset="0"/>
              </a:rPr>
              <a:t>signal for the data acquisition.</a:t>
            </a: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experiment, </a:t>
            </a:r>
            <a:r>
              <a:rPr kumimoji="1" lang="en-US" altLang="ja-JP" sz="2000" b="1" dirty="0">
                <a:solidFill>
                  <a:srgbClr val="FF0000"/>
                </a:solidFill>
                <a:latin typeface="Arial" panose="020B0604020202020204" pitchFamily="34" charset="0"/>
                <a:cs typeface="Arial" panose="020B0604020202020204" pitchFamily="34" charset="0"/>
              </a:rPr>
              <a:t>trigger rate </a:t>
            </a:r>
            <a:r>
              <a:rPr kumimoji="1" lang="en-US" altLang="ja-JP" sz="2000" b="1" dirty="0">
                <a:latin typeface="Arial" panose="020B0604020202020204" pitchFamily="34" charset="0"/>
                <a:cs typeface="Arial" panose="020B0604020202020204" pitchFamily="34" charset="0"/>
              </a:rPr>
              <a:t>is continuously monitored by CAMAC/visual scaler module because it </a:t>
            </a:r>
            <a:r>
              <a:rPr lang="en-US" altLang="ja-JP" sz="2000" b="1" dirty="0">
                <a:latin typeface="Arial" panose="020B0604020202020204" pitchFamily="34" charset="0"/>
                <a:cs typeface="Arial" panose="020B0604020202020204" pitchFamily="34" charset="0"/>
              </a:rPr>
              <a:t>gives</a:t>
            </a:r>
            <a:r>
              <a:rPr kumimoji="1" lang="en-US" altLang="ja-JP" sz="2000" b="1" dirty="0">
                <a:latin typeface="Arial" panose="020B0604020202020204" pitchFamily="34" charset="0"/>
                <a:cs typeface="Arial" panose="020B0604020202020204" pitchFamily="34" charset="0"/>
              </a:rPr>
              <a:t> most primitive confirmation that the upstream hardware is working without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any serious problem.</a:t>
            </a:r>
            <a:endParaRPr kumimoji="1" lang="ja-JP" altLang="en-US" sz="2000" b="1" dirty="0">
              <a:latin typeface="Arial" panose="020B0604020202020204" pitchFamily="34" charset="0"/>
              <a:cs typeface="Arial" panose="020B0604020202020204" pitchFamily="34" charset="0"/>
            </a:endParaRPr>
          </a:p>
        </p:txBody>
      </p:sp>
      <p:cxnSp>
        <p:nvCxnSpPr>
          <p:cNvPr id="12" name="直線コネクタ 11">
            <a:extLst>
              <a:ext uri="{FF2B5EF4-FFF2-40B4-BE49-F238E27FC236}">
                <a16:creationId xmlns:a16="http://schemas.microsoft.com/office/drawing/2014/main" id="{EC9C3BFD-32D6-1D51-DFA5-9EA3AAE362EE}"/>
              </a:ext>
            </a:extLst>
          </p:cNvPr>
          <p:cNvCxnSpPr/>
          <p:nvPr/>
        </p:nvCxnSpPr>
        <p:spPr>
          <a:xfrm>
            <a:off x="6049384" y="2704831"/>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9CF2B05-A5D4-97F7-DA22-CE24FF04F83F}"/>
              </a:ext>
            </a:extLst>
          </p:cNvPr>
          <p:cNvCxnSpPr/>
          <p:nvPr/>
        </p:nvCxnSpPr>
        <p:spPr>
          <a:xfrm flipH="1">
            <a:off x="6193384" y="2240280"/>
            <a:ext cx="164592" cy="37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D5B97BE-1A9B-4FC7-8C64-32DC220D7C5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942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55EAEBAF-210B-4E16-80FD-540AFB456A32}"/>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Gate Generator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056C649C-42B8-E6BC-8B9D-CFC2B7BB8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26" y="277124"/>
            <a:ext cx="1001268" cy="5779008"/>
          </a:xfrm>
          <a:prstGeom prst="rect">
            <a:avLst/>
          </a:prstGeom>
        </p:spPr>
      </p:pic>
      <p:pic>
        <p:nvPicPr>
          <p:cNvPr id="8" name="図 7">
            <a:extLst>
              <a:ext uri="{FF2B5EF4-FFF2-40B4-BE49-F238E27FC236}">
                <a16:creationId xmlns:a16="http://schemas.microsoft.com/office/drawing/2014/main" id="{949BD85F-2C1D-399C-14D9-C546B9158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186" y="643026"/>
            <a:ext cx="1384554" cy="3361284"/>
          </a:xfrm>
          <a:prstGeom prst="rect">
            <a:avLst/>
          </a:prstGeom>
        </p:spPr>
      </p:pic>
      <p:sp>
        <p:nvSpPr>
          <p:cNvPr id="9" name="テキスト ボックス 8">
            <a:extLst>
              <a:ext uri="{FF2B5EF4-FFF2-40B4-BE49-F238E27FC236}">
                <a16:creationId xmlns:a16="http://schemas.microsoft.com/office/drawing/2014/main" id="{2ADBBF3A-8389-BDE4-3C02-6DB6265819C3}"/>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a:t>
            </a:r>
            <a:r>
              <a:rPr lang="en-US" altLang="ja-JP" sz="1600" b="1" dirty="0">
                <a:latin typeface="Arial Narrow" panose="020B0606020202030204" pitchFamily="34" charset="0"/>
              </a:rPr>
              <a:t>Dual</a:t>
            </a:r>
            <a:r>
              <a:rPr kumimoji="1" lang="en-US" altLang="ja-JP" sz="1600" b="1" dirty="0">
                <a:latin typeface="Arial Narrow" panose="020B0606020202030204" pitchFamily="34" charset="0"/>
              </a:rPr>
              <a:t> Gate Generator Model 222</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https://nuchem.iucf.indiana.edu/Instrumentation/Elec_Manual/Electronic_pdfs/222-spec.htm</a:t>
            </a:r>
          </a:p>
        </p:txBody>
      </p:sp>
      <p:cxnSp>
        <p:nvCxnSpPr>
          <p:cNvPr id="23" name="直線コネクタ 22">
            <a:extLst>
              <a:ext uri="{FF2B5EF4-FFF2-40B4-BE49-F238E27FC236}">
                <a16:creationId xmlns:a16="http://schemas.microsoft.com/office/drawing/2014/main" id="{E1D1351D-17C8-7722-8D21-35AE1A26B041}"/>
              </a:ext>
            </a:extLst>
          </p:cNvPr>
          <p:cNvCxnSpPr>
            <a:cxnSpLocks/>
          </p:cNvCxnSpPr>
          <p:nvPr/>
        </p:nvCxnSpPr>
        <p:spPr>
          <a:xfrm>
            <a:off x="5723555" y="32396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32406E-3FC2-32B7-6297-D5CCD1248351}"/>
              </a:ext>
            </a:extLst>
          </p:cNvPr>
          <p:cNvCxnSpPr>
            <a:cxnSpLocks/>
          </p:cNvCxnSpPr>
          <p:nvPr/>
        </p:nvCxnSpPr>
        <p:spPr>
          <a:xfrm>
            <a:off x="6852012" y="32410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65617C-F304-B894-27DB-1275616EE556}"/>
              </a:ext>
            </a:extLst>
          </p:cNvPr>
          <p:cNvCxnSpPr>
            <a:cxnSpLocks/>
          </p:cNvCxnSpPr>
          <p:nvPr/>
        </p:nvCxnSpPr>
        <p:spPr>
          <a:xfrm>
            <a:off x="6099571" y="35794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0097E04-EB19-A43B-6DE5-15F2B11EE868}"/>
              </a:ext>
            </a:extLst>
          </p:cNvPr>
          <p:cNvCxnSpPr>
            <a:cxnSpLocks/>
          </p:cNvCxnSpPr>
          <p:nvPr/>
        </p:nvCxnSpPr>
        <p:spPr>
          <a:xfrm rot="5400000">
            <a:off x="5919719" y="34158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42CAA0A-318E-8C7E-B365-EF0499A970B0}"/>
              </a:ext>
            </a:extLst>
          </p:cNvPr>
          <p:cNvCxnSpPr>
            <a:cxnSpLocks/>
          </p:cNvCxnSpPr>
          <p:nvPr/>
        </p:nvCxnSpPr>
        <p:spPr>
          <a:xfrm rot="5400000">
            <a:off x="6670289" y="34139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B2988E1-2021-CD1E-4EF1-D70FF207F1EE}"/>
              </a:ext>
            </a:extLst>
          </p:cNvPr>
          <p:cNvSpPr txBox="1"/>
          <p:nvPr/>
        </p:nvSpPr>
        <p:spPr>
          <a:xfrm>
            <a:off x="7701280" y="30304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cxnSp>
        <p:nvCxnSpPr>
          <p:cNvPr id="32" name="直線コネクタ 31">
            <a:extLst>
              <a:ext uri="{FF2B5EF4-FFF2-40B4-BE49-F238E27FC236}">
                <a16:creationId xmlns:a16="http://schemas.microsoft.com/office/drawing/2014/main" id="{4A36A548-0BA2-C480-C6FC-A5EBD5041659}"/>
              </a:ext>
            </a:extLst>
          </p:cNvPr>
          <p:cNvCxnSpPr>
            <a:cxnSpLocks/>
          </p:cNvCxnSpPr>
          <p:nvPr/>
        </p:nvCxnSpPr>
        <p:spPr>
          <a:xfrm>
            <a:off x="2331703" y="3249260"/>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9192A44-0FC7-378E-A3A8-0694CE64980A}"/>
              </a:ext>
            </a:extLst>
          </p:cNvPr>
          <p:cNvCxnSpPr>
            <a:cxnSpLocks/>
          </p:cNvCxnSpPr>
          <p:nvPr/>
        </p:nvCxnSpPr>
        <p:spPr>
          <a:xfrm>
            <a:off x="3033440" y="3250658"/>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7B95C25-B924-A5F0-5FA6-627B3860DFE0}"/>
              </a:ext>
            </a:extLst>
          </p:cNvPr>
          <p:cNvCxnSpPr>
            <a:cxnSpLocks/>
          </p:cNvCxnSpPr>
          <p:nvPr/>
        </p:nvCxnSpPr>
        <p:spPr>
          <a:xfrm>
            <a:off x="2707719" y="3589066"/>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51254FD-BEAD-8C60-0C20-FB95BE6CDC35}"/>
              </a:ext>
            </a:extLst>
          </p:cNvPr>
          <p:cNvCxnSpPr>
            <a:cxnSpLocks/>
          </p:cNvCxnSpPr>
          <p:nvPr/>
        </p:nvCxnSpPr>
        <p:spPr>
          <a:xfrm rot="5400000">
            <a:off x="2527867" y="341785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0727C23-B01B-D322-9695-B76EF5E5750D}"/>
              </a:ext>
            </a:extLst>
          </p:cNvPr>
          <p:cNvCxnSpPr>
            <a:cxnSpLocks/>
          </p:cNvCxnSpPr>
          <p:nvPr/>
        </p:nvCxnSpPr>
        <p:spPr>
          <a:xfrm rot="5400000">
            <a:off x="2851717" y="341976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E9E9B803-F8A5-F8AD-B631-B9F9504D28F6}"/>
              </a:ext>
            </a:extLst>
          </p:cNvPr>
          <p:cNvSpPr txBox="1"/>
          <p:nvPr/>
        </p:nvSpPr>
        <p:spPr>
          <a:xfrm>
            <a:off x="1594248" y="3060502"/>
            <a:ext cx="878683" cy="369332"/>
          </a:xfrm>
          <a:prstGeom prst="rect">
            <a:avLst/>
          </a:prstGeom>
          <a:noFill/>
        </p:spPr>
        <p:txBody>
          <a:bodyPr wrap="square" rtlCol="0">
            <a:spAutoFit/>
          </a:bodyPr>
          <a:lstStyle/>
          <a:p>
            <a:r>
              <a:rPr kumimoji="1" lang="en-US" altLang="ja-JP" b="1" dirty="0">
                <a:solidFill>
                  <a:srgbClr val="FF0000"/>
                </a:solidFill>
              </a:rPr>
              <a:t>INPUT</a:t>
            </a:r>
            <a:endParaRPr kumimoji="1" lang="ja-JP" altLang="en-US" b="1" dirty="0">
              <a:solidFill>
                <a:srgbClr val="FF0000"/>
              </a:solidFill>
            </a:endParaRPr>
          </a:p>
        </p:txBody>
      </p:sp>
      <p:sp>
        <p:nvSpPr>
          <p:cNvPr id="67" name="テキスト ボックス 66">
            <a:extLst>
              <a:ext uri="{FF2B5EF4-FFF2-40B4-BE49-F238E27FC236}">
                <a16:creationId xmlns:a16="http://schemas.microsoft.com/office/drawing/2014/main" id="{2C572407-CB3B-E3AE-DF61-E5A5C34C7D0B}"/>
              </a:ext>
            </a:extLst>
          </p:cNvPr>
          <p:cNvSpPr txBox="1"/>
          <p:nvPr/>
        </p:nvSpPr>
        <p:spPr>
          <a:xfrm>
            <a:off x="1608973" y="4191680"/>
            <a:ext cx="7423267"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Input NIM level signal, adjustable time width of OUTPUT NIM level signal is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time width of the OUTPUT signal (</a:t>
            </a:r>
            <a:r>
              <a:rPr lang="en-US" altLang="ja-JP" sz="2000" b="1" dirty="0">
                <a:solidFill>
                  <a:srgbClr val="FF0000"/>
                </a:solidFill>
                <a:latin typeface="Arial" panose="020B0604020202020204" pitchFamily="34" charset="0"/>
                <a:cs typeface="Arial" panose="020B0604020202020204" pitchFamily="34" charset="0"/>
              </a:rPr>
              <a:t>G</a:t>
            </a:r>
            <a:r>
              <a:rPr kumimoji="1" lang="en-US" altLang="ja-JP" sz="2000" b="1" dirty="0">
                <a:solidFill>
                  <a:srgbClr val="FF0000"/>
                </a:solidFill>
                <a:latin typeface="Arial" panose="020B0604020202020204" pitchFamily="34" charset="0"/>
                <a:cs typeface="Arial" panose="020B0604020202020204" pitchFamily="34" charset="0"/>
              </a:rPr>
              <a:t>ate </a:t>
            </a:r>
            <a:r>
              <a:rPr lang="en-US" altLang="ja-JP" sz="2000" b="1" dirty="0">
                <a:solidFill>
                  <a:srgbClr val="FF0000"/>
                </a:solidFill>
                <a:latin typeface="Arial" panose="020B0604020202020204" pitchFamily="34" charset="0"/>
                <a:cs typeface="Arial" panose="020B0604020202020204" pitchFamily="34" charset="0"/>
              </a:rPr>
              <a:t>W</a:t>
            </a:r>
            <a:r>
              <a:rPr kumimoji="1" lang="en-US" altLang="ja-JP" sz="2000" b="1" dirty="0">
                <a:solidFill>
                  <a:srgbClr val="FF0000"/>
                </a:solidFill>
                <a:latin typeface="Arial" panose="020B0604020202020204" pitchFamily="34" charset="0"/>
                <a:cs typeface="Arial" panose="020B0604020202020204" pitchFamily="34" charset="0"/>
              </a:rPr>
              <a:t>idth</a:t>
            </a:r>
            <a:r>
              <a:rPr kumimoji="1" lang="en-US" altLang="ja-JP" sz="2000" b="1" dirty="0">
                <a:latin typeface="Arial" panose="020B0604020202020204" pitchFamily="34" charset="0"/>
                <a:cs typeface="Arial" panose="020B0604020202020204" pitchFamily="34" charset="0"/>
              </a:rPr>
              <a:t>) can be adjusted continuously from &lt; 100 ns to &gt; 10 s by the range switch and screwdriver-adjustable potentiometer. </a:t>
            </a:r>
          </a:p>
        </p:txBody>
      </p:sp>
      <p:cxnSp>
        <p:nvCxnSpPr>
          <p:cNvPr id="68" name="直線コネクタ 67">
            <a:extLst>
              <a:ext uri="{FF2B5EF4-FFF2-40B4-BE49-F238E27FC236}">
                <a16:creationId xmlns:a16="http://schemas.microsoft.com/office/drawing/2014/main" id="{3A5AA41F-961C-017D-28ED-A5DEC4900BFA}"/>
              </a:ext>
            </a:extLst>
          </p:cNvPr>
          <p:cNvCxnSpPr>
            <a:cxnSpLocks/>
          </p:cNvCxnSpPr>
          <p:nvPr/>
        </p:nvCxnSpPr>
        <p:spPr>
          <a:xfrm>
            <a:off x="6048771" y="3792801"/>
            <a:ext cx="828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33DF75C-2135-C892-55A6-A81B073F0654}"/>
              </a:ext>
            </a:extLst>
          </p:cNvPr>
          <p:cNvSpPr txBox="1"/>
          <p:nvPr/>
        </p:nvSpPr>
        <p:spPr>
          <a:xfrm>
            <a:off x="6876771" y="358718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70" name="テキスト ボックス 69">
            <a:extLst>
              <a:ext uri="{FF2B5EF4-FFF2-40B4-BE49-F238E27FC236}">
                <a16:creationId xmlns:a16="http://schemas.microsoft.com/office/drawing/2014/main" id="{51BC9341-5711-190D-E3A8-FEFC4E0148A4}"/>
              </a:ext>
            </a:extLst>
          </p:cNvPr>
          <p:cNvSpPr txBox="1"/>
          <p:nvPr/>
        </p:nvSpPr>
        <p:spPr>
          <a:xfrm>
            <a:off x="2193676" y="144229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Range switch</a:t>
            </a:r>
            <a:endParaRPr kumimoji="1" lang="ja-JP" altLang="en-US" sz="1400" b="1" dirty="0">
              <a:latin typeface="Arial Narrow" panose="020B0606020202030204" pitchFamily="34" charset="0"/>
              <a:cs typeface="Arial" panose="020B0604020202020204" pitchFamily="34" charset="0"/>
            </a:endParaRPr>
          </a:p>
        </p:txBody>
      </p:sp>
      <p:cxnSp>
        <p:nvCxnSpPr>
          <p:cNvPr id="71" name="直線矢印コネクタ 70">
            <a:extLst>
              <a:ext uri="{FF2B5EF4-FFF2-40B4-BE49-F238E27FC236}">
                <a16:creationId xmlns:a16="http://schemas.microsoft.com/office/drawing/2014/main" id="{69C439AD-CAF9-D535-9B9A-EB3D56CA6235}"/>
              </a:ext>
            </a:extLst>
          </p:cNvPr>
          <p:cNvCxnSpPr>
            <a:cxnSpLocks/>
          </p:cNvCxnSpPr>
          <p:nvPr/>
        </p:nvCxnSpPr>
        <p:spPr>
          <a:xfrm flipH="1">
            <a:off x="4870007" y="1422226"/>
            <a:ext cx="1755721" cy="404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44C2A916-D061-D050-6EF7-EBE1D465EE53}"/>
              </a:ext>
            </a:extLst>
          </p:cNvPr>
          <p:cNvCxnSpPr>
            <a:cxnSpLocks/>
          </p:cNvCxnSpPr>
          <p:nvPr/>
        </p:nvCxnSpPr>
        <p:spPr>
          <a:xfrm flipV="1">
            <a:off x="3646155" y="135747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36B8B2F-01E1-CBB4-D0A4-AFE237FD464C}"/>
              </a:ext>
            </a:extLst>
          </p:cNvPr>
          <p:cNvSpPr txBox="1"/>
          <p:nvPr/>
        </p:nvSpPr>
        <p:spPr>
          <a:xfrm>
            <a:off x="6735196" y="125941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potentiometer</a:t>
            </a:r>
            <a:endParaRPr kumimoji="1" lang="ja-JP" altLang="en-US" sz="1400" b="1" dirty="0">
              <a:latin typeface="Arial Narrow" panose="020B060602020203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D1051B8-F22F-A1CC-CA8C-96A3AFAD1F5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815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CAMAC and CAMAC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1C9029AF-F78D-49B4-859D-8729054BF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35" y="3691469"/>
            <a:ext cx="4710557" cy="2962823"/>
          </a:xfrm>
          <a:prstGeom prst="rect">
            <a:avLst/>
          </a:prstGeom>
        </p:spPr>
      </p:pic>
      <p:sp>
        <p:nvSpPr>
          <p:cNvPr id="2" name="テキスト ボックス 1">
            <a:extLst>
              <a:ext uri="{FF2B5EF4-FFF2-40B4-BE49-F238E27FC236}">
                <a16:creationId xmlns:a16="http://schemas.microsoft.com/office/drawing/2014/main" id="{FD084120-4CF2-4B21-2EA0-A88B7657E23B}"/>
              </a:ext>
            </a:extLst>
          </p:cNvPr>
          <p:cNvSpPr txBox="1"/>
          <p:nvPr/>
        </p:nvSpPr>
        <p:spPr>
          <a:xfrm>
            <a:off x="20281" y="572361"/>
            <a:ext cx="9123719"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“CAMAC” </a:t>
            </a:r>
            <a:r>
              <a:rPr kumimoji="1" lang="en-US" altLang="ja-JP" sz="2000" b="1" dirty="0">
                <a:latin typeface="Arial" panose="020B0604020202020204" pitchFamily="34" charset="0"/>
                <a:cs typeface="Arial" panose="020B0604020202020204" pitchFamily="34" charset="0"/>
              </a:rPr>
              <a:t>is a module specification which can be controlled from computers. It is widely used in high energy physics.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CAMAC modules are inserted into a CAMAC Crate. The CAMAC Crate supplies electric power to CAMAC modules from backplane. Digital data are transferred from </a:t>
            </a:r>
            <a:r>
              <a:rPr lang="en-US" altLang="ja-JP" sz="2000" b="1" dirty="0">
                <a:latin typeface="Arial" panose="020B0604020202020204" pitchFamily="34" charset="0"/>
                <a:cs typeface="Arial" panose="020B0604020202020204" pitchFamily="34" charset="0"/>
              </a:rPr>
              <a:t>using</a:t>
            </a:r>
            <a:r>
              <a:rPr kumimoji="1" lang="en-US" altLang="ja-JP" sz="2000" b="1" dirty="0">
                <a:latin typeface="Arial" panose="020B0604020202020204" pitchFamily="34" charset="0"/>
                <a:cs typeface="Arial" panose="020B0604020202020204" pitchFamily="34" charset="0"/>
              </a:rPr>
              <a:t> backplane.</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Each slot of CAMAC crate has slot number.</a:t>
            </a:r>
            <a:r>
              <a:rPr lang="ja-JP" altLang="en-US"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the computer, t</a:t>
            </a:r>
            <a:r>
              <a:rPr kumimoji="1" lang="en-US" altLang="ja-JP" sz="2000" b="1" dirty="0">
                <a:latin typeface="Arial" panose="020B0604020202020204" pitchFamily="34" charset="0"/>
                <a:cs typeface="Arial" panose="020B0604020202020204" pitchFamily="34" charset="0"/>
              </a:rPr>
              <a:t>he slot number is used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to identify the module.</a:t>
            </a:r>
          </a:p>
        </p:txBody>
      </p:sp>
      <p:pic>
        <p:nvPicPr>
          <p:cNvPr id="8" name="図 7">
            <a:extLst>
              <a:ext uri="{FF2B5EF4-FFF2-40B4-BE49-F238E27FC236}">
                <a16:creationId xmlns:a16="http://schemas.microsoft.com/office/drawing/2014/main" id="{A24FA6E9-1854-E4BD-3FD5-FBAFDF7A9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52" y="4426774"/>
            <a:ext cx="2566894" cy="2416039"/>
          </a:xfrm>
          <a:prstGeom prst="rect">
            <a:avLst/>
          </a:prstGeom>
        </p:spPr>
      </p:pic>
      <p:pic>
        <p:nvPicPr>
          <p:cNvPr id="3" name="図 2">
            <a:extLst>
              <a:ext uri="{FF2B5EF4-FFF2-40B4-BE49-F238E27FC236}">
                <a16:creationId xmlns:a16="http://schemas.microsoft.com/office/drawing/2014/main" id="{DF38FBDC-C77C-6C1E-1931-1B280F7A6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38" y="2322535"/>
            <a:ext cx="2718132" cy="1929874"/>
          </a:xfrm>
          <a:prstGeom prst="rect">
            <a:avLst/>
          </a:prstGeom>
        </p:spPr>
      </p:pic>
      <p:sp>
        <p:nvSpPr>
          <p:cNvPr id="6" name="テキスト ボックス 5">
            <a:extLst>
              <a:ext uri="{FF2B5EF4-FFF2-40B4-BE49-F238E27FC236}">
                <a16:creationId xmlns:a16="http://schemas.microsoft.com/office/drawing/2014/main" id="{83982585-4820-4438-EEA4-F20A9708E6A3}"/>
              </a:ext>
            </a:extLst>
          </p:cNvPr>
          <p:cNvSpPr txBox="1"/>
          <p:nvPr/>
        </p:nvSpPr>
        <p:spPr>
          <a:xfrm>
            <a:off x="5447553" y="6034856"/>
            <a:ext cx="3042023" cy="646331"/>
          </a:xfrm>
          <a:prstGeom prst="rect">
            <a:avLst/>
          </a:prstGeom>
          <a:noFill/>
        </p:spPr>
        <p:txBody>
          <a:bodyPr wrap="square" rtlCol="0">
            <a:spAutoFit/>
          </a:bodyPr>
          <a:lstStyle/>
          <a:p>
            <a:r>
              <a:rPr kumimoji="1" lang="en-US" altLang="ja-JP" b="1" dirty="0">
                <a:latin typeface="Arial Narrow" panose="020B0606020202030204" pitchFamily="34" charset="0"/>
              </a:rPr>
              <a:t>The back connector of</a:t>
            </a:r>
            <a:br>
              <a:rPr kumimoji="1" lang="en-US" altLang="ja-JP" b="1" dirty="0">
                <a:latin typeface="Arial Narrow" panose="020B0606020202030204" pitchFamily="34" charset="0"/>
              </a:rPr>
            </a:br>
            <a:r>
              <a:rPr kumimoji="1" lang="en-US" altLang="ja-JP" b="1" dirty="0">
                <a:latin typeface="Arial Narrow" panose="020B0606020202030204" pitchFamily="34" charset="0"/>
              </a:rPr>
              <a:t>CAMAC module has data lines.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BCE8915F-EE72-BA37-3947-E207F2F20A3A}"/>
              </a:ext>
            </a:extLst>
          </p:cNvPr>
          <p:cNvSpPr txBox="1"/>
          <p:nvPr/>
        </p:nvSpPr>
        <p:spPr>
          <a:xfrm>
            <a:off x="5996683" y="2117618"/>
            <a:ext cx="1617221"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module</a:t>
            </a:r>
            <a:endParaRPr kumimoji="1" lang="ja-JP" altLang="en-US" b="1" dirty="0">
              <a:latin typeface="Arial Narrow" panose="020B0606020202030204" pitchFamily="34" charset="0"/>
            </a:endParaRPr>
          </a:p>
        </p:txBody>
      </p:sp>
      <p:sp>
        <p:nvSpPr>
          <p:cNvPr id="10" name="四角形: 角を丸くする 9">
            <a:extLst>
              <a:ext uri="{FF2B5EF4-FFF2-40B4-BE49-F238E27FC236}">
                <a16:creationId xmlns:a16="http://schemas.microsoft.com/office/drawing/2014/main" id="{51A1C24E-9EE7-909C-8860-7DF57518C3B6}"/>
              </a:ext>
            </a:extLst>
          </p:cNvPr>
          <p:cNvSpPr/>
          <p:nvPr/>
        </p:nvSpPr>
        <p:spPr>
          <a:xfrm>
            <a:off x="580614" y="5791614"/>
            <a:ext cx="4214906" cy="233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67BA84B-468F-D965-E09C-05AB2CB008E2}"/>
              </a:ext>
            </a:extLst>
          </p:cNvPr>
          <p:cNvSpPr txBox="1"/>
          <p:nvPr/>
        </p:nvSpPr>
        <p:spPr>
          <a:xfrm>
            <a:off x="3432329" y="3287472"/>
            <a:ext cx="1420088"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Crate</a:t>
            </a:r>
            <a:endParaRPr kumimoji="1" lang="ja-JP" altLang="en-US" b="1" dirty="0">
              <a:latin typeface="Arial Narrow" panose="020B0606020202030204" pitchFamily="34" charset="0"/>
            </a:endParaRPr>
          </a:p>
        </p:txBody>
      </p:sp>
      <p:sp>
        <p:nvSpPr>
          <p:cNvPr id="7" name="正方形/長方形 6">
            <a:extLst>
              <a:ext uri="{FF2B5EF4-FFF2-40B4-BE49-F238E27FC236}">
                <a16:creationId xmlns:a16="http://schemas.microsoft.com/office/drawing/2014/main" id="{F83E7597-B98C-F1C5-7E9C-22471006972D}"/>
              </a:ext>
            </a:extLst>
          </p:cNvPr>
          <p:cNvSpPr/>
          <p:nvPr/>
        </p:nvSpPr>
        <p:spPr>
          <a:xfrm>
            <a:off x="6520180" y="3571240"/>
            <a:ext cx="690880" cy="6658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a:extLst>
              <a:ext uri="{FF2B5EF4-FFF2-40B4-BE49-F238E27FC236}">
                <a16:creationId xmlns:a16="http://schemas.microsoft.com/office/drawing/2014/main" id="{B9F7AB47-265B-CFE3-15CA-977F9981C94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890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Crate Controller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AC82CFE7-B985-5F85-9A33-FC41AB4B8DCA}"/>
              </a:ext>
            </a:extLst>
          </p:cNvPr>
          <p:cNvSpPr txBox="1"/>
          <p:nvPr/>
        </p:nvSpPr>
        <p:spPr>
          <a:xfrm>
            <a:off x="24650" y="2514597"/>
            <a:ext cx="9119349" cy="403187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 </a:t>
            </a:r>
            <a:r>
              <a:rPr lang="en-US" altLang="ja-JP" b="1" dirty="0">
                <a:solidFill>
                  <a:srgbClr val="FF0000"/>
                </a:solidFill>
                <a:latin typeface="Arial" panose="020B0604020202020204" pitchFamily="34" charset="0"/>
                <a:cs typeface="Arial" panose="020B0604020202020204" pitchFamily="34" charset="0"/>
              </a:rPr>
              <a:t>CAMAC Crate Controller</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inserted into the rightest slot of the CAMAC Crate, and it is connected to a computer with a cable.</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Crate Controller is a interpreter between CAMAC and the computer.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CAMAC specification does not change for ~50 years. On the other hand, development of computer technology is very fast.</a:t>
            </a:r>
            <a:r>
              <a:rPr lang="en-US" altLang="ja-JP" b="1" dirty="0">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When a new, cheap and high-specification computer is widely used on a commercial basis, physicists hope to used such computer for the data acquisition.</a:t>
            </a: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If </a:t>
            </a:r>
            <a:r>
              <a:rPr kumimoji="1" lang="en-US" altLang="ja-JP" b="1" dirty="0">
                <a:latin typeface="Arial" panose="020B0604020202020204" pitchFamily="34" charset="0"/>
                <a:cs typeface="Arial" panose="020B0604020202020204" pitchFamily="34" charset="0"/>
              </a:rPr>
              <a:t>there is profitable demand, new CAMAC crate controller for new computer is </a:t>
            </a:r>
            <a:r>
              <a:rPr lang="en-US" altLang="ja-JP" b="1" dirty="0">
                <a:latin typeface="Arial" panose="020B0604020202020204" pitchFamily="34" charset="0"/>
                <a:cs typeface="Arial" panose="020B0604020202020204" pitchFamily="34" charset="0"/>
              </a:rPr>
              <a:t>developed</a:t>
            </a:r>
            <a:r>
              <a:rPr kumimoji="1" lang="en-US" altLang="ja-JP" b="1" dirty="0">
                <a:latin typeface="Arial" panose="020B0604020202020204" pitchFamily="34" charset="0"/>
                <a:cs typeface="Arial" panose="020B0604020202020204" pitchFamily="34" charset="0"/>
              </a:rPr>
              <a:t>. Engineers of the company or staff of </a:t>
            </a:r>
            <a:r>
              <a:rPr lang="en-US" altLang="ja-JP" b="1" dirty="0">
                <a:latin typeface="Arial" panose="020B0604020202020204" pitchFamily="34" charset="0"/>
                <a:cs typeface="Arial" panose="020B0604020202020204" pitchFamily="34" charset="0"/>
              </a:rPr>
              <a:t>ele</a:t>
            </a:r>
            <a:r>
              <a:rPr kumimoji="1" lang="en-US" altLang="ja-JP" b="1" dirty="0">
                <a:latin typeface="Arial" panose="020B0604020202020204" pitchFamily="34" charset="0"/>
                <a:cs typeface="Arial" panose="020B0604020202020204" pitchFamily="34" charset="0"/>
              </a:rPr>
              <a:t>ctronic workshop of large high-energy laboratories support the operation of new CAMAC controller.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Users do not need to learn details between the connection between CAMAC and the computer. That can be a black box.</a:t>
            </a:r>
          </a:p>
        </p:txBody>
      </p:sp>
      <p:grpSp>
        <p:nvGrpSpPr>
          <p:cNvPr id="9" name="グループ化 8">
            <a:extLst>
              <a:ext uri="{FF2B5EF4-FFF2-40B4-BE49-F238E27FC236}">
                <a16:creationId xmlns:a16="http://schemas.microsoft.com/office/drawing/2014/main" id="{D8ADF240-2BA1-36F0-7CE9-2CE7342F51CD}"/>
              </a:ext>
            </a:extLst>
          </p:cNvPr>
          <p:cNvGrpSpPr/>
          <p:nvPr/>
        </p:nvGrpSpPr>
        <p:grpSpPr>
          <a:xfrm>
            <a:off x="951287" y="301189"/>
            <a:ext cx="6691301" cy="1945988"/>
            <a:chOff x="1193334" y="561167"/>
            <a:chExt cx="6691301" cy="1945988"/>
          </a:xfrm>
        </p:grpSpPr>
        <p:pic>
          <p:nvPicPr>
            <p:cNvPr id="4" name="図 3">
              <a:extLst>
                <a:ext uri="{FF2B5EF4-FFF2-40B4-BE49-F238E27FC236}">
                  <a16:creationId xmlns:a16="http://schemas.microsoft.com/office/drawing/2014/main" id="{1193ACF7-C454-53A3-6C36-C07C918A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009760"/>
              <a:ext cx="2380690" cy="1497395"/>
            </a:xfrm>
            <a:prstGeom prst="rect">
              <a:avLst/>
            </a:prstGeom>
          </p:spPr>
        </p:pic>
        <p:sp>
          <p:nvSpPr>
            <p:cNvPr id="7" name="円弧 6">
              <a:extLst>
                <a:ext uri="{FF2B5EF4-FFF2-40B4-BE49-F238E27FC236}">
                  <a16:creationId xmlns:a16="http://schemas.microsoft.com/office/drawing/2014/main" id="{059540D6-8582-ABA1-DF10-9B049558ACAB}"/>
                </a:ext>
              </a:extLst>
            </p:cNvPr>
            <p:cNvSpPr/>
            <p:nvPr/>
          </p:nvSpPr>
          <p:spPr>
            <a:xfrm flipV="1">
              <a:off x="1193334" y="986112"/>
              <a:ext cx="5117817" cy="744075"/>
            </a:xfrm>
            <a:prstGeom prst="arc">
              <a:avLst>
                <a:gd name="adj1" fmla="val 16200000"/>
                <a:gd name="adj2" fmla="val 1"/>
              </a:avLst>
            </a:prstGeom>
            <a:ln w="381000">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13F9CF-2CD9-759B-FED9-364CF39FDE32}"/>
                </a:ext>
              </a:extLst>
            </p:cNvPr>
            <p:cNvSpPr/>
            <p:nvPr/>
          </p:nvSpPr>
          <p:spPr>
            <a:xfrm>
              <a:off x="6129705" y="933525"/>
              <a:ext cx="968188" cy="114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520671F-6131-183E-DCE5-1BB95A11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411" y="561167"/>
              <a:ext cx="2128224" cy="1892199"/>
            </a:xfrm>
            <a:prstGeom prst="rect">
              <a:avLst/>
            </a:prstGeom>
          </p:spPr>
        </p:pic>
      </p:grpSp>
      <p:sp>
        <p:nvSpPr>
          <p:cNvPr id="5" name="スライド番号プレースホルダー 1">
            <a:extLst>
              <a:ext uri="{FF2B5EF4-FFF2-40B4-BE49-F238E27FC236}">
                <a16:creationId xmlns:a16="http://schemas.microsoft.com/office/drawing/2014/main" id="{365DCDC2-547D-DFA4-E0CB-4F9D226016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cxnSp>
        <p:nvCxnSpPr>
          <p:cNvPr id="10" name="直線矢印コネクタ 9">
            <a:extLst>
              <a:ext uri="{FF2B5EF4-FFF2-40B4-BE49-F238E27FC236}">
                <a16:creationId xmlns:a16="http://schemas.microsoft.com/office/drawing/2014/main" id="{1DF97CC6-01F7-58D7-A08C-F98E402B4A2B}"/>
              </a:ext>
            </a:extLst>
          </p:cNvPr>
          <p:cNvCxnSpPr>
            <a:cxnSpLocks/>
          </p:cNvCxnSpPr>
          <p:nvPr/>
        </p:nvCxnSpPr>
        <p:spPr>
          <a:xfrm flipH="1" flipV="1">
            <a:off x="3459309" y="1724266"/>
            <a:ext cx="718245" cy="3884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4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948545"/>
            <a:ext cx="7747462"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 from the gate generator is input to the </a:t>
            </a:r>
            <a:r>
              <a:rPr lang="en-US" altLang="ja-JP" sz="2000" b="1" dirty="0">
                <a:latin typeface="Arial" panose="020B0604020202020204" pitchFamily="34" charset="0"/>
                <a:cs typeface="Arial" panose="020B0604020202020204" pitchFamily="34" charset="0"/>
              </a:rPr>
              <a:t>GATE</a:t>
            </a:r>
            <a:r>
              <a:rPr kumimoji="1" lang="en-US" altLang="ja-JP"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connector</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analog signal to each channel during the gate period are integrated, and total charge are obtained as a digital data and stored in the memory of the module.</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4494892" y="1087113"/>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4309171"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80" y="876564"/>
            <a:ext cx="731520" cy="369332"/>
          </a:xfrm>
          <a:prstGeom prst="rect">
            <a:avLst/>
          </a:prstGeom>
          <a:noFill/>
        </p:spPr>
        <p:txBody>
          <a:bodyPr wrap="square" rtlCol="0">
            <a:spAutoFit/>
          </a:bodyPr>
          <a:lstStyle/>
          <a:p>
            <a:r>
              <a:rPr lang="en-US" altLang="ja-JP" b="1" dirty="0">
                <a:solidFill>
                  <a:srgbClr val="FF0000"/>
                </a:solidFill>
              </a:rPr>
              <a:t>Gate</a:t>
            </a:r>
            <a:r>
              <a:rPr kumimoji="1" lang="en-US" altLang="ja-JP" b="1" dirty="0">
                <a:solidFill>
                  <a:srgbClr val="FF0000"/>
                </a:solidFill>
              </a:rPr>
              <a:t> </a:t>
            </a:r>
            <a:endParaRPr kumimoji="1" lang="ja-JP" altLang="en-US" b="1" dirty="0">
              <a:solidFill>
                <a:srgbClr val="FF0000"/>
              </a:solidFill>
            </a:endParaRPr>
          </a:p>
        </p:txBody>
      </p:sp>
      <p:cxnSp>
        <p:nvCxnSpPr>
          <p:cNvPr id="12" name="直線コネクタ 11">
            <a:extLst>
              <a:ext uri="{FF2B5EF4-FFF2-40B4-BE49-F238E27FC236}">
                <a16:creationId xmlns:a16="http://schemas.microsoft.com/office/drawing/2014/main" id="{A9F60C38-D1BE-E88F-1CE0-99E02137B0E5}"/>
              </a:ext>
            </a:extLst>
          </p:cNvPr>
          <p:cNvCxnSpPr>
            <a:cxnSpLocks/>
          </p:cNvCxnSpPr>
          <p:nvPr/>
        </p:nvCxnSpPr>
        <p:spPr>
          <a:xfrm>
            <a:off x="2635011" y="948001"/>
            <a:ext cx="1872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6371673-FA07-F78C-AD49-2C06350C1939}"/>
              </a:ext>
            </a:extLst>
          </p:cNvPr>
          <p:cNvSpPr txBox="1"/>
          <p:nvPr/>
        </p:nvSpPr>
        <p:spPr>
          <a:xfrm>
            <a:off x="2955011" y="51886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4693919" y="1201684"/>
            <a:ext cx="1097279"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cxnSp>
        <p:nvCxnSpPr>
          <p:cNvPr id="15" name="直線コネクタ 14">
            <a:extLst>
              <a:ext uri="{FF2B5EF4-FFF2-40B4-BE49-F238E27FC236}">
                <a16:creationId xmlns:a16="http://schemas.microsoft.com/office/drawing/2014/main" id="{BCDED2D6-5562-ACCC-80CC-0ABB687DA575}"/>
              </a:ext>
            </a:extLst>
          </p:cNvPr>
          <p:cNvCxnSpPr>
            <a:cxnSpLocks/>
          </p:cNvCxnSpPr>
          <p:nvPr/>
        </p:nvCxnSpPr>
        <p:spPr>
          <a:xfrm>
            <a:off x="2309794" y="227443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097277" cy="369332"/>
          </a:xfrm>
          <a:prstGeom prst="rect">
            <a:avLst/>
          </a:prstGeom>
          <a:noFill/>
        </p:spPr>
        <p:txBody>
          <a:bodyPr wrap="square" rtlCol="0">
            <a:spAutoFit/>
          </a:bodyPr>
          <a:lstStyle/>
          <a:p>
            <a:r>
              <a:rPr kumimoji="1" lang="en-US" altLang="ja-JP" b="1" dirty="0">
                <a:solidFill>
                  <a:srgbClr val="0000FF"/>
                </a:solidFill>
              </a:rPr>
              <a:t>Signal1 </a:t>
            </a:r>
            <a:endParaRPr kumimoji="1" lang="ja-JP" altLang="en-US" b="1" dirty="0">
              <a:solidFill>
                <a:srgbClr val="0000FF"/>
              </a:solidFill>
            </a:endParaRPr>
          </a:p>
        </p:txBody>
      </p:sp>
      <p:cxnSp>
        <p:nvCxnSpPr>
          <p:cNvPr id="25" name="直線コネクタ 24">
            <a:extLst>
              <a:ext uri="{FF2B5EF4-FFF2-40B4-BE49-F238E27FC236}">
                <a16:creationId xmlns:a16="http://schemas.microsoft.com/office/drawing/2014/main" id="{47FF37DC-DB5A-4A1F-EDC8-648B6CC24AE9}"/>
              </a:ext>
            </a:extLst>
          </p:cNvPr>
          <p:cNvCxnSpPr>
            <a:cxnSpLocks/>
          </p:cNvCxnSpPr>
          <p:nvPr/>
        </p:nvCxnSpPr>
        <p:spPr>
          <a:xfrm>
            <a:off x="2309794" y="309739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097277" cy="369332"/>
          </a:xfrm>
          <a:prstGeom prst="rect">
            <a:avLst/>
          </a:prstGeom>
          <a:noFill/>
        </p:spPr>
        <p:txBody>
          <a:bodyPr wrap="square" rtlCol="0">
            <a:spAutoFit/>
          </a:bodyPr>
          <a:lstStyle/>
          <a:p>
            <a:r>
              <a:rPr kumimoji="1" lang="en-US" altLang="ja-JP" b="1" dirty="0">
                <a:solidFill>
                  <a:srgbClr val="0000FF"/>
                </a:solidFill>
              </a:rPr>
              <a:t>Signal2 </a:t>
            </a:r>
            <a:endParaRPr kumimoji="1" lang="ja-JP" altLang="en-US" b="1" dirty="0">
              <a:solidFill>
                <a:srgbClr val="0000FF"/>
              </a:solidFill>
            </a:endParaRPr>
          </a:p>
        </p:txBody>
      </p:sp>
      <p:sp>
        <p:nvSpPr>
          <p:cNvPr id="27" name="フリーフォーム: 図形 26">
            <a:extLst>
              <a:ext uri="{FF2B5EF4-FFF2-40B4-BE49-F238E27FC236}">
                <a16:creationId xmlns:a16="http://schemas.microsoft.com/office/drawing/2014/main" id="{53515331-9539-0345-0B01-D51FD970A08A}"/>
              </a:ext>
            </a:extLst>
          </p:cNvPr>
          <p:cNvSpPr/>
          <p:nvPr/>
        </p:nvSpPr>
        <p:spPr>
          <a:xfrm>
            <a:off x="2936239" y="2268573"/>
            <a:ext cx="792099" cy="369332"/>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9D7CE502-F1F3-EE5D-76BB-A5581F05F0AD}"/>
              </a:ext>
            </a:extLst>
          </p:cNvPr>
          <p:cNvSpPr/>
          <p:nvPr/>
        </p:nvSpPr>
        <p:spPr>
          <a:xfrm>
            <a:off x="3833434" y="3091533"/>
            <a:ext cx="524824" cy="249789"/>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448056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703800" y="1090117"/>
            <a:ext cx="1600914" cy="54596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718298" y="1998991"/>
            <a:ext cx="1554915" cy="26958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713218" y="2283471"/>
            <a:ext cx="1642308" cy="80806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4931B4D6-8433-8229-878F-040B1BC3AC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29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90665"/>
            <a:ext cx="7830589"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gate width and timing relative to signal must be adjusted carefully so that the all input signals are within the gate. An oscilloscope can be used for the adjustment.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most important specification of ADC is full scale range and number of bits of the data. For example, 2249A has the full scale range of 256 </a:t>
            </a:r>
            <a:r>
              <a:rPr kumimoji="1" lang="en-US" altLang="ja-JP" sz="2000" b="1" dirty="0" err="1">
                <a:latin typeface="Arial" panose="020B0604020202020204" pitchFamily="34" charset="0"/>
                <a:cs typeface="Arial" panose="020B0604020202020204" pitchFamily="34" charset="0"/>
              </a:rPr>
              <a:t>pC</a:t>
            </a:r>
            <a:r>
              <a:rPr kumimoji="1" lang="en-US" altLang="ja-JP" sz="2000" b="1" dirty="0">
                <a:latin typeface="Arial" panose="020B0604020202020204" pitchFamily="34" charset="0"/>
                <a:cs typeface="Arial" panose="020B0604020202020204" pitchFamily="34" charset="0"/>
              </a:rPr>
              <a:t> and the data is 10 bits. Accordingly, the resolution of the data corresponds to 256pC/2</a:t>
            </a:r>
            <a:r>
              <a:rPr kumimoji="1" lang="en-US" altLang="ja-JP" sz="2000" b="1" baseline="30000" dirty="0">
                <a:latin typeface="Arial" panose="020B0604020202020204" pitchFamily="34" charset="0"/>
                <a:cs typeface="Arial" panose="020B0604020202020204" pitchFamily="34" charset="0"/>
              </a:rPr>
              <a:t>10</a:t>
            </a:r>
            <a:r>
              <a:rPr kumimoji="1" lang="en-US" altLang="ja-JP" sz="2000" b="1" dirty="0">
                <a:latin typeface="Arial" panose="020B0604020202020204" pitchFamily="34" charset="0"/>
                <a:cs typeface="Arial" panose="020B0604020202020204" pitchFamily="34" charset="0"/>
              </a:rPr>
              <a:t> = 0.25pC.</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input signal must be adjusted to this full scale range by adjustment of applied high voltage and/or pre-amplifier.  </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Total energy deposit in the detector can be calculated from the ADC information in the data analysis.</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sp>
        <p:nvSpPr>
          <p:cNvPr id="2" name="スライド番号プレースホルダー 1">
            <a:extLst>
              <a:ext uri="{FF2B5EF4-FFF2-40B4-BE49-F238E27FC236}">
                <a16:creationId xmlns:a16="http://schemas.microsoft.com/office/drawing/2014/main" id="{7D2A553E-7E33-09E0-ED44-A552567A564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5837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819005"/>
            <a:ext cx="7747462"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common start signal is input to the COM START connector.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signals from each channel from the discriminator are input to STOP connectors. The time differences between the common start and stops are obtained as digital data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and temporally stored in the memory of the module.</a:t>
            </a:r>
            <a:endParaRPr kumimoji="1" lang="en-US" altLang="ja-JP" sz="2000" b="1" dirty="0">
              <a:latin typeface="Arial" panose="020B0604020202020204" pitchFamily="34" charset="0"/>
              <a:cs typeface="Arial" panose="020B0604020202020204" pitchFamily="34" charset="0"/>
            </a:endParaRPr>
          </a:p>
        </p:txBody>
      </p:sp>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3110224" y="1087113"/>
            <a:ext cx="27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2941920"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79" y="876564"/>
            <a:ext cx="1809931" cy="369332"/>
          </a:xfrm>
          <a:prstGeom prst="rect">
            <a:avLst/>
          </a:prstGeom>
          <a:noFill/>
        </p:spPr>
        <p:txBody>
          <a:bodyPr wrap="square" rtlCol="0">
            <a:spAutoFit/>
          </a:bodyPr>
          <a:lstStyle/>
          <a:p>
            <a:r>
              <a:rPr lang="en-US" altLang="ja-JP" b="1" dirty="0">
                <a:solidFill>
                  <a:srgbClr val="FF0000"/>
                </a:solidFill>
              </a:rPr>
              <a:t>Common Start</a:t>
            </a:r>
            <a:r>
              <a:rPr kumimoji="1" lang="en-US" altLang="ja-JP" b="1" dirty="0">
                <a:solidFill>
                  <a:srgbClr val="FF0000"/>
                </a:solidFill>
              </a:rPr>
              <a:t>  </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5982793" y="1097182"/>
            <a:ext cx="1262736"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391921" cy="646331"/>
          </a:xfrm>
          <a:prstGeom prst="rect">
            <a:avLst/>
          </a:prstGeom>
          <a:noFill/>
        </p:spPr>
        <p:txBody>
          <a:bodyPr wrap="square" rtlCol="0">
            <a:spAutoFit/>
          </a:bodyPr>
          <a:lstStyle/>
          <a:p>
            <a:r>
              <a:rPr kumimoji="1" lang="en-US" altLang="ja-JP" b="1" dirty="0">
                <a:solidFill>
                  <a:srgbClr val="FF0000"/>
                </a:solidFill>
              </a:rPr>
              <a:t>Stop1</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303256" cy="646331"/>
          </a:xfrm>
          <a:prstGeom prst="rect">
            <a:avLst/>
          </a:prstGeom>
          <a:noFill/>
        </p:spPr>
        <p:txBody>
          <a:bodyPr wrap="square" rtlCol="0">
            <a:spAutoFit/>
          </a:bodyPr>
          <a:lstStyle/>
          <a:p>
            <a:r>
              <a:rPr kumimoji="1" lang="en-US" altLang="ja-JP" b="1" dirty="0">
                <a:solidFill>
                  <a:srgbClr val="FF0000"/>
                </a:solidFill>
              </a:rPr>
              <a:t>Stop2</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3841742"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604275" y="1090117"/>
            <a:ext cx="1700439" cy="52322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590544" y="1998992"/>
            <a:ext cx="1682669" cy="26958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590544" y="2457450"/>
            <a:ext cx="1714170" cy="59697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EDF0D6-196E-4E8E-2681-E583FDDF2B9D}"/>
              </a:ext>
            </a:extLst>
          </p:cNvPr>
          <p:cNvCxnSpPr>
            <a:cxnSpLocks/>
          </p:cNvCxnSpPr>
          <p:nvPr/>
        </p:nvCxnSpPr>
        <p:spPr>
          <a:xfrm>
            <a:off x="2305436" y="2283142"/>
            <a:ext cx="11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642530-3218-09D4-D0D6-3DAC646D5359}"/>
              </a:ext>
            </a:extLst>
          </p:cNvPr>
          <p:cNvCxnSpPr>
            <a:cxnSpLocks/>
          </p:cNvCxnSpPr>
          <p:nvPr/>
        </p:nvCxnSpPr>
        <p:spPr>
          <a:xfrm>
            <a:off x="3898352" y="2284540"/>
            <a:ext cx="19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A567AF3-D588-913B-F863-20D392048ED2}"/>
              </a:ext>
            </a:extLst>
          </p:cNvPr>
          <p:cNvCxnSpPr>
            <a:cxnSpLocks/>
          </p:cNvCxnSpPr>
          <p:nvPr/>
        </p:nvCxnSpPr>
        <p:spPr>
          <a:xfrm>
            <a:off x="3465225" y="2622948"/>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E2E2FC9-3844-E196-745F-10143A53F8C3}"/>
              </a:ext>
            </a:extLst>
          </p:cNvPr>
          <p:cNvCxnSpPr>
            <a:cxnSpLocks/>
          </p:cNvCxnSpPr>
          <p:nvPr/>
        </p:nvCxnSpPr>
        <p:spPr>
          <a:xfrm rot="5400000">
            <a:off x="3285373"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64BB5B3-3FB6-5A52-5F1D-D6B247CCBD3E}"/>
              </a:ext>
            </a:extLst>
          </p:cNvPr>
          <p:cNvCxnSpPr>
            <a:cxnSpLocks/>
          </p:cNvCxnSpPr>
          <p:nvPr/>
        </p:nvCxnSpPr>
        <p:spPr>
          <a:xfrm rot="5400000">
            <a:off x="3721334"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1230D54-038B-CDDB-C5E5-621F3595F571}"/>
              </a:ext>
            </a:extLst>
          </p:cNvPr>
          <p:cNvCxnSpPr>
            <a:cxnSpLocks/>
          </p:cNvCxnSpPr>
          <p:nvPr/>
        </p:nvCxnSpPr>
        <p:spPr>
          <a:xfrm>
            <a:off x="2305438" y="3058205"/>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78658F3-5673-8344-0646-736B9E6D0F91}"/>
              </a:ext>
            </a:extLst>
          </p:cNvPr>
          <p:cNvCxnSpPr>
            <a:cxnSpLocks/>
          </p:cNvCxnSpPr>
          <p:nvPr/>
        </p:nvCxnSpPr>
        <p:spPr>
          <a:xfrm>
            <a:off x="4272816" y="3059603"/>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F044859-C635-6774-B62D-003D16BD7044}"/>
              </a:ext>
            </a:extLst>
          </p:cNvPr>
          <p:cNvCxnSpPr>
            <a:cxnSpLocks/>
          </p:cNvCxnSpPr>
          <p:nvPr/>
        </p:nvCxnSpPr>
        <p:spPr>
          <a:xfrm>
            <a:off x="3839699" y="339801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8367833-5EA3-6320-F25E-ED270150FE3C}"/>
              </a:ext>
            </a:extLst>
          </p:cNvPr>
          <p:cNvCxnSpPr>
            <a:cxnSpLocks/>
          </p:cNvCxnSpPr>
          <p:nvPr/>
        </p:nvCxnSpPr>
        <p:spPr>
          <a:xfrm rot="5400000">
            <a:off x="3659847"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20928A-7B1E-1312-5922-10FFF0FE7023}"/>
              </a:ext>
            </a:extLst>
          </p:cNvPr>
          <p:cNvCxnSpPr>
            <a:cxnSpLocks/>
          </p:cNvCxnSpPr>
          <p:nvPr/>
        </p:nvCxnSpPr>
        <p:spPr>
          <a:xfrm rot="5400000">
            <a:off x="4095808"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01965D6-03C6-0E9E-808B-9981DB3CB364}"/>
              </a:ext>
            </a:extLst>
          </p:cNvPr>
          <p:cNvCxnSpPr/>
          <p:nvPr/>
        </p:nvCxnSpPr>
        <p:spPr>
          <a:xfrm>
            <a:off x="3454202" y="918749"/>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B11203E-9F03-7F4B-44D4-0FDDAFC99815}"/>
              </a:ext>
            </a:extLst>
          </p:cNvPr>
          <p:cNvCxnSpPr>
            <a:cxnSpLocks/>
          </p:cNvCxnSpPr>
          <p:nvPr/>
        </p:nvCxnSpPr>
        <p:spPr>
          <a:xfrm>
            <a:off x="2635011" y="2071404"/>
            <a:ext cx="82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0CB9590-805A-E73D-B2F8-9B0A2D76A610}"/>
              </a:ext>
            </a:extLst>
          </p:cNvPr>
          <p:cNvSpPr txBox="1"/>
          <p:nvPr/>
        </p:nvSpPr>
        <p:spPr>
          <a:xfrm>
            <a:off x="2901811" y="1694363"/>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1</a:t>
            </a:r>
            <a:endParaRPr kumimoji="1" lang="ja-JP" altLang="en-US" sz="2000" b="1" baseline="-25000" dirty="0">
              <a:solidFill>
                <a:srgbClr val="616161"/>
              </a:solidFill>
              <a:latin typeface="Arial Narrow" panose="020B0606020202030204" pitchFamily="34" charset="0"/>
            </a:endParaRPr>
          </a:p>
        </p:txBody>
      </p:sp>
      <p:cxnSp>
        <p:nvCxnSpPr>
          <p:cNvPr id="41" name="直線コネクタ 40">
            <a:extLst>
              <a:ext uri="{FF2B5EF4-FFF2-40B4-BE49-F238E27FC236}">
                <a16:creationId xmlns:a16="http://schemas.microsoft.com/office/drawing/2014/main" id="{02C87092-5163-1F9C-4037-4A8ACCDA3F40}"/>
              </a:ext>
            </a:extLst>
          </p:cNvPr>
          <p:cNvCxnSpPr>
            <a:cxnSpLocks/>
          </p:cNvCxnSpPr>
          <p:nvPr/>
        </p:nvCxnSpPr>
        <p:spPr>
          <a:xfrm>
            <a:off x="2682903" y="2868240"/>
            <a:ext cx="118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B117518-554C-AE78-8F7B-32EC7D972C32}"/>
              </a:ext>
            </a:extLst>
          </p:cNvPr>
          <p:cNvSpPr txBox="1"/>
          <p:nvPr/>
        </p:nvSpPr>
        <p:spPr>
          <a:xfrm>
            <a:off x="2949703" y="2491199"/>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2</a:t>
            </a:r>
            <a:endParaRPr kumimoji="1" lang="ja-JP" altLang="en-US" sz="2000" b="1" baseline="-25000" dirty="0">
              <a:solidFill>
                <a:srgbClr val="616161"/>
              </a:solidFill>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089BB20F-6802-8842-EE66-6FA84916A5D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2804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30421"/>
            <a:ext cx="7830589" cy="581697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most important specification of TDC is full scale time range and number of bits of the data. For example, 2228A provides 11-bit digital data, and the full-scale time ranges are 100, 200 or 500 ns, which are switch-selectable.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time resolutions are about 50, 100, 250 </a:t>
            </a:r>
            <a:r>
              <a:rPr kumimoji="1" lang="en-US" altLang="ja-JP" sz="1900" b="1" dirty="0" err="1">
                <a:latin typeface="Arial" panose="020B0604020202020204" pitchFamily="34" charset="0"/>
                <a:cs typeface="Arial" panose="020B0604020202020204" pitchFamily="34" charset="0"/>
              </a:rPr>
              <a:t>ps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respectively, because (100 ns)/2</a:t>
            </a:r>
            <a:r>
              <a:rPr kumimoji="1" lang="en-US" altLang="ja-JP" sz="1900" b="1" baseline="30000" dirty="0">
                <a:latin typeface="Arial" panose="020B0604020202020204" pitchFamily="34" charset="0"/>
                <a:cs typeface="Arial" panose="020B0604020202020204" pitchFamily="34" charset="0"/>
              </a:rPr>
              <a:t>11</a:t>
            </a:r>
            <a:r>
              <a:rPr kumimoji="1" lang="en-US" altLang="ja-JP" sz="1900" b="1" dirty="0">
                <a:latin typeface="Arial" panose="020B0604020202020204" pitchFamily="34" charset="0"/>
                <a:cs typeface="Arial" panose="020B0604020202020204" pitchFamily="34" charset="0"/>
              </a:rPr>
              <a:t> ~ 50 </a:t>
            </a:r>
            <a:r>
              <a:rPr kumimoji="1" lang="en-US" altLang="ja-JP" sz="1900" b="1" dirty="0" err="1">
                <a:latin typeface="Arial" panose="020B0604020202020204" pitchFamily="34" charset="0"/>
                <a:cs typeface="Arial" panose="020B0604020202020204" pitchFamily="34" charset="0"/>
              </a:rPr>
              <a:t>ps</a:t>
            </a:r>
            <a:r>
              <a:rPr kumimoji="1" lang="en-US" altLang="ja-JP" sz="1900" b="1" dirty="0">
                <a:latin typeface="Arial" panose="020B0604020202020204" pitchFamily="34" charset="0"/>
                <a:cs typeface="Arial" panose="020B0604020202020204" pitchFamily="34" charset="0"/>
              </a:rPr>
              <a:t>, for example.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full-scale time range must be selected carefully so that all time difference between the common start and stop signals are within the range. The nominal size of the detector strongly correlated to the full-scale time range.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time difference of the TDC data, such as t</a:t>
            </a:r>
            <a:r>
              <a:rPr kumimoji="1" lang="en-US" altLang="ja-JP" sz="1900" b="1" baseline="-25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-t</a:t>
            </a:r>
            <a:r>
              <a:rPr kumimoji="1" lang="en-US" altLang="ja-JP" sz="1900" b="1" baseline="-25000" dirty="0">
                <a:latin typeface="Arial" panose="020B0604020202020204" pitchFamily="34" charset="0"/>
                <a:cs typeface="Arial" panose="020B0604020202020204" pitchFamily="34" charset="0"/>
              </a:rPr>
              <a:t>1</a:t>
            </a:r>
            <a:r>
              <a:rPr kumimoji="1" lang="en-US" altLang="ja-JP" sz="1900" b="1" dirty="0">
                <a:latin typeface="Arial" panose="020B0604020202020204" pitchFamily="34" charset="0"/>
                <a:cs typeface="Arial" panose="020B0604020202020204" pitchFamily="34" charset="0"/>
              </a:rPr>
              <a:t>, is arrival time difference of the photons to each photo sensors. This information can be used in physics analysis. </a:t>
            </a:r>
            <a:r>
              <a:rPr lang="en-US" altLang="ja-JP" sz="1900" b="1" dirty="0">
                <a:latin typeface="Arial" panose="020B0604020202020204" pitchFamily="34" charset="0"/>
                <a:cs typeface="Arial" panose="020B0604020202020204" pitchFamily="34" charset="0"/>
              </a:rPr>
              <a:t>T</a:t>
            </a:r>
            <a:r>
              <a:rPr kumimoji="1" lang="en-US" altLang="ja-JP" sz="1900" b="1" dirty="0">
                <a:latin typeface="Arial" panose="020B0604020202020204" pitchFamily="34" charset="0"/>
                <a:cs typeface="Arial" panose="020B0604020202020204" pitchFamily="34" charset="0"/>
              </a:rPr>
              <a:t>he time difference is sometimes converted to position information of the common light source.</a:t>
            </a:r>
          </a:p>
        </p:txBody>
      </p:sp>
      <p:sp>
        <p:nvSpPr>
          <p:cNvPr id="2" name="スライド番号プレースホルダー 1">
            <a:extLst>
              <a:ext uri="{FF2B5EF4-FFF2-40B4-BE49-F238E27FC236}">
                <a16:creationId xmlns:a16="http://schemas.microsoft.com/office/drawing/2014/main" id="{1472A9E2-0658-C0F7-882F-5443DD25CA7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7978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DAQ </a:t>
            </a:r>
            <a:r>
              <a:rPr lang="en-US" altLang="ja-JP" sz="2800" b="1" u="sng" dirty="0">
                <a:solidFill>
                  <a:srgbClr val="0A0AD4"/>
                </a:solidFill>
              </a:rPr>
              <a:t>computer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FE39158-50FD-5FA0-FCCC-B94E60754FC6}"/>
              </a:ext>
            </a:extLst>
          </p:cNvPr>
          <p:cNvSpPr txBox="1"/>
          <p:nvPr/>
        </p:nvSpPr>
        <p:spPr>
          <a:xfrm>
            <a:off x="10034" y="562062"/>
            <a:ext cx="9133965" cy="598625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solidFill>
                  <a:srgbClr val="FF0000"/>
                </a:solidFill>
                <a:latin typeface="Arial" panose="020B0604020202020204" pitchFamily="34" charset="0"/>
                <a:cs typeface="Arial" panose="020B0604020202020204" pitchFamily="34" charset="0"/>
              </a:rPr>
              <a:t>DAQ </a:t>
            </a:r>
            <a:r>
              <a:rPr kumimoji="1" lang="en-US" altLang="ja-JP" sz="1900" b="1" dirty="0">
                <a:latin typeface="Arial" panose="020B0604020202020204" pitchFamily="34" charset="0"/>
                <a:cs typeface="Arial" panose="020B0604020202020204" pitchFamily="34" charset="0"/>
              </a:rPr>
              <a:t>(</a:t>
            </a:r>
            <a:r>
              <a:rPr kumimoji="1" lang="en-US" altLang="ja-JP" sz="1900" b="1" dirty="0">
                <a:solidFill>
                  <a:srgbClr val="FF0000"/>
                </a:solidFill>
                <a:latin typeface="Arial" panose="020B0604020202020204" pitchFamily="34" charset="0"/>
                <a:cs typeface="Arial" panose="020B0604020202020204" pitchFamily="34" charset="0"/>
              </a:rPr>
              <a:t>D</a:t>
            </a:r>
            <a:r>
              <a:rPr kumimoji="1" lang="en-US" altLang="ja-JP" sz="1900" b="1" dirty="0">
                <a:latin typeface="Arial" panose="020B0604020202020204" pitchFamily="34" charset="0"/>
                <a:cs typeface="Arial" panose="020B0604020202020204" pitchFamily="34" charset="0"/>
              </a:rPr>
              <a:t>ata </a:t>
            </a:r>
            <a:r>
              <a:rPr kumimoji="1" lang="en-US" altLang="ja-JP" sz="1900" b="1" dirty="0">
                <a:solidFill>
                  <a:srgbClr val="FF0000"/>
                </a:solidFill>
                <a:latin typeface="Arial" panose="020B0604020202020204" pitchFamily="34" charset="0"/>
                <a:cs typeface="Arial" panose="020B0604020202020204" pitchFamily="34" charset="0"/>
              </a:rPr>
              <a:t>A</a:t>
            </a:r>
            <a:r>
              <a:rPr kumimoji="1" lang="en-US" altLang="ja-JP" sz="1900" b="1" dirty="0">
                <a:latin typeface="Arial" panose="020B0604020202020204" pitchFamily="34" charset="0"/>
                <a:cs typeface="Arial" panose="020B0604020202020204" pitchFamily="34" charset="0"/>
              </a:rPr>
              <a:t>c</a:t>
            </a:r>
            <a:r>
              <a:rPr kumimoji="1" lang="en-US" altLang="ja-JP" sz="1900" b="1" dirty="0">
                <a:solidFill>
                  <a:srgbClr val="FF0000"/>
                </a:solidFill>
                <a:latin typeface="Arial" panose="020B0604020202020204" pitchFamily="34" charset="0"/>
                <a:cs typeface="Arial" panose="020B0604020202020204" pitchFamily="34" charset="0"/>
              </a:rPr>
              <a:t>q</a:t>
            </a:r>
            <a:r>
              <a:rPr kumimoji="1" lang="en-US" altLang="ja-JP" sz="1900" b="1" dirty="0">
                <a:latin typeface="Arial" panose="020B0604020202020204" pitchFamily="34" charset="0"/>
                <a:cs typeface="Arial" panose="020B0604020202020204" pitchFamily="34" charset="0"/>
              </a:rPr>
              <a:t>uisition)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read data from electronics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write</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data</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to output file (or send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to</a:t>
            </a:r>
            <a:r>
              <a:rPr lang="en-US" altLang="ja-JP" sz="1900" b="1" dirty="0">
                <a:latin typeface="Arial" panose="020B0604020202020204" pitchFamily="34" charset="0"/>
                <a:cs typeface="Arial" panose="020B0604020202020204" pitchFamily="34" charset="0"/>
              </a:rPr>
              <a:t> an</a:t>
            </a:r>
            <a:r>
              <a:rPr kumimoji="1" lang="en-US" altLang="ja-JP" sz="1900" b="1" dirty="0">
                <a:latin typeface="Arial" panose="020B0604020202020204" pitchFamily="34" charset="0"/>
                <a:cs typeface="Arial" panose="020B0604020202020204" pitchFamily="34" charset="0"/>
              </a:rPr>
              <a:t>other downstream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It also control the data taking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operation.</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the hardware camp 2023, I also gave a 30 minutes lecture on “</a:t>
            </a:r>
            <a:r>
              <a:rPr kumimoji="1" lang="en-US" altLang="ja-JP" sz="1900" b="1" dirty="0">
                <a:solidFill>
                  <a:srgbClr val="FF0000"/>
                </a:solidFill>
                <a:latin typeface="Arial" panose="020B0604020202020204" pitchFamily="34" charset="0"/>
                <a:cs typeface="Arial" panose="020B0604020202020204" pitchFamily="34" charset="0"/>
              </a:rPr>
              <a:t>DAQ system and software</a:t>
            </a:r>
            <a:r>
              <a:rPr kumimoji="1" lang="en-US" altLang="ja-JP" sz="1900" b="1" dirty="0">
                <a:latin typeface="Arial" panose="020B0604020202020204" pitchFamily="34" charset="0"/>
                <a:cs typeface="Arial" panose="020B0604020202020204" pitchFamily="34" charset="0"/>
              </a:rPr>
              <a:t>” and</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explained details about the computers.</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topics in the lecture were</a:t>
            </a: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However, I regret that the lecture was too specialized for the students, </a:t>
            </a:r>
            <a:r>
              <a:rPr kumimoji="1" lang="en-US" altLang="ja-JP" sz="1900" b="1" dirty="0">
                <a:solidFill>
                  <a:srgbClr val="FF0000"/>
                </a:solidFill>
                <a:latin typeface="Arial" panose="020B0604020202020204" pitchFamily="34" charset="0"/>
                <a:ea typeface="殴り書きクレヨン" panose="02000600000000000000" pitchFamily="2" charset="-128"/>
                <a:cs typeface="Arial" panose="020B0604020202020204" pitchFamily="34" charset="0"/>
              </a:rPr>
              <a:t>and many students slept well....</a:t>
            </a: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After that</a:t>
            </a:r>
            <a:r>
              <a:rPr kumimoji="1" lang="en-US" altLang="ja-JP" sz="1900" b="1" dirty="0">
                <a:latin typeface="Arial" panose="020B0604020202020204" pitchFamily="34" charset="0"/>
                <a:cs typeface="Arial" panose="020B0604020202020204" pitchFamily="34" charset="0"/>
              </a:rPr>
              <a:t>, I do not give the </a:t>
            </a:r>
            <a:r>
              <a:rPr lang="en-US" altLang="ja-JP" sz="1900" b="1" dirty="0">
                <a:latin typeface="Arial" panose="020B0604020202020204" pitchFamily="34" charset="0"/>
                <a:cs typeface="Arial" panose="020B0604020202020204" pitchFamily="34" charset="0"/>
              </a:rPr>
              <a:t>lecture on DAQ. </a:t>
            </a:r>
            <a:r>
              <a:rPr kumimoji="1" lang="en-US" altLang="ja-JP" sz="1900" b="1" dirty="0">
                <a:latin typeface="Arial" panose="020B0604020202020204" pitchFamily="34" charset="0"/>
                <a:cs typeface="Arial" panose="020B0604020202020204" pitchFamily="34" charset="0"/>
              </a:rPr>
              <a:t>If you are interested, please visit the slides used in 2023.</a:t>
            </a:r>
            <a:br>
              <a:rPr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https://www-nu.kek.jp/~oyama/HardCamp2023.DAQ.oyama.pptx  </a:t>
            </a:r>
          </a:p>
        </p:txBody>
      </p:sp>
      <p:sp>
        <p:nvSpPr>
          <p:cNvPr id="6" name="スライド番号プレースホルダー 1">
            <a:extLst>
              <a:ext uri="{FF2B5EF4-FFF2-40B4-BE49-F238E27FC236}">
                <a16:creationId xmlns:a16="http://schemas.microsoft.com/office/drawing/2014/main" id="{76DF26B5-2DA1-87CC-2EE5-98ED3BF30F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27C81C28-C4F4-942C-BA18-CADA8FD28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559" y="743154"/>
            <a:ext cx="4345726" cy="1507207"/>
          </a:xfrm>
          <a:prstGeom prst="rect">
            <a:avLst/>
          </a:prstGeom>
          <a:ln w="12700">
            <a:solidFill>
              <a:schemeClr val="tx1">
                <a:lumMod val="65000"/>
                <a:lumOff val="35000"/>
              </a:schemeClr>
            </a:solidFill>
          </a:ln>
        </p:spPr>
      </p:pic>
      <p:sp>
        <p:nvSpPr>
          <p:cNvPr id="5" name="テキスト ボックス 4">
            <a:extLst>
              <a:ext uri="{FF2B5EF4-FFF2-40B4-BE49-F238E27FC236}">
                <a16:creationId xmlns:a16="http://schemas.microsoft.com/office/drawing/2014/main" id="{43194C6B-AD40-8B33-D9FF-B5F5F40D7DD2}"/>
              </a:ext>
            </a:extLst>
          </p:cNvPr>
          <p:cNvSpPr txBox="1"/>
          <p:nvPr/>
        </p:nvSpPr>
        <p:spPr>
          <a:xfrm>
            <a:off x="624253" y="3410970"/>
            <a:ext cx="6620607" cy="1323439"/>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Control of the electronics from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Data processing in the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Trends in DAQ electronics/computer</a:t>
            </a:r>
          </a:p>
        </p:txBody>
      </p:sp>
    </p:spTree>
    <p:extLst>
      <p:ext uri="{BB962C8B-B14F-4D97-AF65-F5344CB8AC3E}">
        <p14:creationId xmlns:p14="http://schemas.microsoft.com/office/powerpoint/2010/main" val="53641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Read from computer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554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A template program will be prepared from experts. Users can write program based on the manual of each electronics module.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0CE1E7CC-CED4-BDBF-BF1A-9136CB58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248" y="1715673"/>
            <a:ext cx="4204402" cy="2099939"/>
          </a:xfrm>
          <a:prstGeom prst="rect">
            <a:avLst/>
          </a:prstGeom>
        </p:spPr>
      </p:pic>
      <p:sp>
        <p:nvSpPr>
          <p:cNvPr id="6" name="テキスト ボックス 5">
            <a:extLst>
              <a:ext uri="{FF2B5EF4-FFF2-40B4-BE49-F238E27FC236}">
                <a16:creationId xmlns:a16="http://schemas.microsoft.com/office/drawing/2014/main" id="{97D4F8BD-F3F1-DCD6-0D01-A51E779A2B43}"/>
              </a:ext>
            </a:extLst>
          </p:cNvPr>
          <p:cNvSpPr txBox="1"/>
          <p:nvPr/>
        </p:nvSpPr>
        <p:spPr>
          <a:xfrm>
            <a:off x="4150660" y="4096870"/>
            <a:ext cx="4787153" cy="2092881"/>
          </a:xfrm>
          <a:prstGeom prst="rect">
            <a:avLst/>
          </a:prstGeom>
          <a:solidFill>
            <a:srgbClr val="C5F0FF"/>
          </a:solidFill>
        </p:spPr>
        <p:txBody>
          <a:bodyPr wrap="square" rtlCol="0">
            <a:spAutoFit/>
          </a:bodyPr>
          <a:lstStyle/>
          <a:p>
            <a:r>
              <a:rPr lang="pt-BR" altLang="ja-JP" sz="1600" dirty="0">
                <a:latin typeface="Consolas" panose="020B0609020204030204" pitchFamily="49" charset="0"/>
              </a:rPr>
              <a:t>      </a:t>
            </a:r>
            <a:r>
              <a:rPr kumimoji="1" lang="pt-BR" altLang="ja-JP" sz="1600" b="1" dirty="0">
                <a:latin typeface="Consolas" panose="020B0609020204030204" pitchFamily="49" charset="0"/>
              </a:rPr>
              <a:t>integer*4   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external</a:t>
            </a:r>
            <a:r>
              <a:rPr lang="pt-BR" altLang="ja-JP" sz="1600" b="1" dirty="0">
                <a:latin typeface="Consolas" panose="020B0609020204030204" pitchFamily="49" charset="0"/>
              </a:rPr>
              <a:t>    </a:t>
            </a:r>
            <a:r>
              <a:rPr kumimoji="1" lang="pt-BR" altLang="ja-JP" sz="1600" b="1" dirty="0">
                <a:latin typeface="Consolas" panose="020B0609020204030204" pitchFamily="49" charset="0"/>
              </a:rPr>
              <a:t>naf</a:t>
            </a:r>
          </a:p>
          <a:p>
            <a:endParaRPr kumimoji="1" lang="pt-BR" altLang="ja-JP" sz="1600" b="1" dirty="0">
              <a:latin typeface="Consolas" panose="020B0609020204030204" pitchFamily="49" charset="0"/>
            </a:endParaRPr>
          </a:p>
          <a:p>
            <a:r>
              <a:rPr lang="pt-BR" altLang="ja-JP" sz="1600" b="1" dirty="0">
                <a:latin typeface="Consolas" panose="020B0609020204030204" pitchFamily="49" charset="0"/>
              </a:rPr>
              <a:t>      </a:t>
            </a:r>
            <a:r>
              <a:rPr kumimoji="1" lang="pt-BR" altLang="ja-JP" sz="1600" b="1" dirty="0">
                <a:latin typeface="Consolas" panose="020B0609020204030204" pitchFamily="49" charset="0"/>
              </a:rPr>
              <a:t>n=9</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a=3</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f=0</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call camac(naf(n,a,f),data,iq,ix)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write(*,*)data</a:t>
            </a:r>
          </a:p>
        </p:txBody>
      </p:sp>
      <p:sp>
        <p:nvSpPr>
          <p:cNvPr id="7" name="テキスト ボックス 6">
            <a:extLst>
              <a:ext uri="{FF2B5EF4-FFF2-40B4-BE49-F238E27FC236}">
                <a16:creationId xmlns:a16="http://schemas.microsoft.com/office/drawing/2014/main" id="{D9E58CC2-7A39-1EAB-CBC9-BA9C248CA38D}"/>
              </a:ext>
            </a:extLst>
          </p:cNvPr>
          <p:cNvSpPr txBox="1"/>
          <p:nvPr/>
        </p:nvSpPr>
        <p:spPr>
          <a:xfrm>
            <a:off x="5074026" y="1390378"/>
            <a:ext cx="3415552" cy="369332"/>
          </a:xfrm>
          <a:prstGeom prst="rect">
            <a:avLst/>
          </a:prstGeom>
          <a:noFill/>
        </p:spPr>
        <p:txBody>
          <a:bodyPr wrap="square" rtlCol="0">
            <a:spAutoFit/>
          </a:bodyPr>
          <a:lstStyle/>
          <a:p>
            <a:r>
              <a:rPr kumimoji="1" lang="en-US" altLang="ja-JP" b="1" dirty="0">
                <a:latin typeface="Arial Narrow" panose="020B0606020202030204" pitchFamily="34" charset="0"/>
              </a:rPr>
              <a:t>From </a:t>
            </a:r>
            <a:r>
              <a:rPr kumimoji="1" lang="en-US" altLang="ja-JP" b="1" dirty="0" err="1">
                <a:latin typeface="Arial Narrow" panose="020B0606020202030204" pitchFamily="34" charset="0"/>
              </a:rPr>
              <a:t>LeCroy</a:t>
            </a:r>
            <a:r>
              <a:rPr kumimoji="1" lang="en-US" altLang="ja-JP" b="1" dirty="0">
                <a:latin typeface="Arial Narrow" panose="020B0606020202030204" pitchFamily="34" charset="0"/>
              </a:rPr>
              <a:t> 2249A ADC manual </a:t>
            </a:r>
            <a:endParaRPr kumimoji="1" lang="ja-JP" altLang="en-US" b="1" dirty="0">
              <a:latin typeface="Arial Narrow" panose="020B0606020202030204" pitchFamily="34" charset="0"/>
            </a:endParaRPr>
          </a:p>
        </p:txBody>
      </p:sp>
      <p:sp>
        <p:nvSpPr>
          <p:cNvPr id="8" name="テキスト ボックス 7">
            <a:extLst>
              <a:ext uri="{FF2B5EF4-FFF2-40B4-BE49-F238E27FC236}">
                <a16:creationId xmlns:a16="http://schemas.microsoft.com/office/drawing/2014/main" id="{797C0298-75BB-1291-E938-B72BD73C749D}"/>
              </a:ext>
            </a:extLst>
          </p:cNvPr>
          <p:cNvSpPr txBox="1"/>
          <p:nvPr/>
        </p:nvSpPr>
        <p:spPr>
          <a:xfrm>
            <a:off x="152359" y="5597918"/>
            <a:ext cx="3801080" cy="646331"/>
          </a:xfrm>
          <a:prstGeom prst="rect">
            <a:avLst/>
          </a:prstGeom>
          <a:noFill/>
        </p:spPr>
        <p:txBody>
          <a:bodyPr wrap="square" rtlCol="0">
            <a:spAutoFit/>
          </a:bodyPr>
          <a:lstStyle/>
          <a:p>
            <a:r>
              <a:rPr kumimoji="1" lang="en-US" altLang="ja-JP" b="1" dirty="0">
                <a:solidFill>
                  <a:srgbClr val="FF0000"/>
                </a:solidFill>
                <a:latin typeface="MT たれっぴ" panose="02000604000000000000" pitchFamily="2" charset="-128"/>
                <a:ea typeface="MT たれっぴ" panose="02000604000000000000" pitchFamily="2" charset="-128"/>
              </a:rPr>
              <a:t>Terribly sorry but I am FORTRAN</a:t>
            </a:r>
            <a:br>
              <a:rPr kumimoji="1" lang="en-US" altLang="ja-JP" b="1" dirty="0">
                <a:solidFill>
                  <a:srgbClr val="FF0000"/>
                </a:solidFill>
                <a:latin typeface="MT たれっぴ" panose="02000604000000000000" pitchFamily="2" charset="-128"/>
                <a:ea typeface="MT たれっぴ" panose="02000604000000000000" pitchFamily="2" charset="-128"/>
              </a:rPr>
            </a:br>
            <a:r>
              <a:rPr kumimoji="1" lang="en-US" altLang="ja-JP" b="1" dirty="0">
                <a:solidFill>
                  <a:srgbClr val="FF0000"/>
                </a:solidFill>
                <a:latin typeface="MT たれっぴ" panose="02000604000000000000" pitchFamily="2" charset="-128"/>
                <a:ea typeface="MT たれっぴ" panose="02000604000000000000" pitchFamily="2" charset="-128"/>
              </a:rPr>
              <a:t>generation! </a:t>
            </a:r>
          </a:p>
        </p:txBody>
      </p:sp>
      <p:sp>
        <p:nvSpPr>
          <p:cNvPr id="9" name="テキスト ボックス 8">
            <a:extLst>
              <a:ext uri="{FF2B5EF4-FFF2-40B4-BE49-F238E27FC236}">
                <a16:creationId xmlns:a16="http://schemas.microsoft.com/office/drawing/2014/main" id="{E150D77D-544C-8452-71D3-F9478C55A53A}"/>
              </a:ext>
            </a:extLst>
          </p:cNvPr>
          <p:cNvSpPr txBox="1"/>
          <p:nvPr/>
        </p:nvSpPr>
        <p:spPr>
          <a:xfrm>
            <a:off x="165846" y="1744410"/>
            <a:ext cx="4119330" cy="3754874"/>
          </a:xfrm>
          <a:prstGeom prst="rect">
            <a:avLst/>
          </a:prstGeom>
          <a:noFill/>
        </p:spPr>
        <p:txBody>
          <a:bodyPr wrap="square" rtlCol="0">
            <a:spAutoFit/>
          </a:bodyPr>
          <a:lstStyle/>
          <a:p>
            <a:pPr>
              <a:spcAft>
                <a:spcPts val="1200"/>
              </a:spcAft>
            </a:pPr>
            <a:r>
              <a:rPr kumimoji="1" lang="en-US" altLang="ja-JP" b="1" dirty="0"/>
              <a:t>Example</a:t>
            </a:r>
          </a:p>
          <a:p>
            <a:pPr>
              <a:spcAft>
                <a:spcPts val="1200"/>
              </a:spcAft>
            </a:pPr>
            <a:r>
              <a:rPr kumimoji="1" lang="en-US" altLang="ja-JP" b="1" dirty="0"/>
              <a:t>Assume that </a:t>
            </a:r>
            <a:r>
              <a:rPr kumimoji="1" lang="en-US" altLang="ja-JP" b="1" dirty="0" err="1"/>
              <a:t>LeCroy</a:t>
            </a:r>
            <a:r>
              <a:rPr kumimoji="1" lang="en-US" altLang="ja-JP" b="1" dirty="0"/>
              <a:t> 2249A ADC is installed in </a:t>
            </a:r>
            <a:r>
              <a:rPr kumimoji="1" lang="en-US" altLang="ja-JP" b="1" dirty="0">
                <a:solidFill>
                  <a:srgbClr val="FF0000"/>
                </a:solidFill>
              </a:rPr>
              <a:t>slot 9</a:t>
            </a:r>
            <a:r>
              <a:rPr kumimoji="1" lang="en-US" altLang="ja-JP" b="1" dirty="0"/>
              <a:t> of the CAMAC crate.</a:t>
            </a:r>
          </a:p>
          <a:p>
            <a:pPr>
              <a:spcAft>
                <a:spcPts val="1200"/>
              </a:spcAft>
            </a:pPr>
            <a:r>
              <a:rPr kumimoji="1" lang="en-US" altLang="ja-JP" b="1" dirty="0"/>
              <a:t>According to the 2249A manual, the function to </a:t>
            </a:r>
            <a:r>
              <a:rPr kumimoji="1" lang="en-US" altLang="ja-JP" b="1" dirty="0">
                <a:solidFill>
                  <a:srgbClr val="FF0000"/>
                </a:solidFill>
              </a:rPr>
              <a:t>“read data” is 0</a:t>
            </a:r>
            <a:r>
              <a:rPr kumimoji="1" lang="en-US" altLang="ja-JP" b="1" dirty="0"/>
              <a:t>.  </a:t>
            </a:r>
          </a:p>
          <a:p>
            <a:pPr>
              <a:spcAft>
                <a:spcPts val="1200"/>
              </a:spcAft>
            </a:pPr>
            <a:r>
              <a:rPr lang="en-US" altLang="ja-JP" b="1" dirty="0"/>
              <a:t>T</a:t>
            </a:r>
            <a:r>
              <a:rPr kumimoji="1" lang="en-US" altLang="ja-JP" b="1" dirty="0"/>
              <a:t>o read the data of </a:t>
            </a:r>
            <a:r>
              <a:rPr lang="en-US" altLang="ja-JP" b="1" dirty="0">
                <a:solidFill>
                  <a:srgbClr val="FF0000"/>
                </a:solidFill>
              </a:rPr>
              <a:t>address</a:t>
            </a:r>
            <a:r>
              <a:rPr kumimoji="1" lang="en-US" altLang="ja-JP" b="1" dirty="0">
                <a:solidFill>
                  <a:srgbClr val="FF0000"/>
                </a:solidFill>
              </a:rPr>
              <a:t> 3</a:t>
            </a:r>
            <a:r>
              <a:rPr kumimoji="1" lang="en-US" altLang="ja-JP" b="1" dirty="0"/>
              <a:t>,</a:t>
            </a:r>
            <a:br>
              <a:rPr kumimoji="1" lang="en-US" altLang="ja-JP" b="1" dirty="0"/>
            </a:br>
            <a:r>
              <a:rPr kumimoji="1" lang="en-US" altLang="ja-JP" b="1" dirty="0"/>
              <a:t>you can call a subroutine “</a:t>
            </a:r>
            <a:r>
              <a:rPr kumimoji="1" lang="en-US" altLang="ja-JP" b="1" dirty="0" err="1"/>
              <a:t>camac</a:t>
            </a:r>
            <a:r>
              <a:rPr kumimoji="1" lang="en-US" altLang="ja-JP" b="1" dirty="0"/>
              <a:t>”</a:t>
            </a:r>
            <a:br>
              <a:rPr kumimoji="1" lang="en-US" altLang="ja-JP" b="1" dirty="0"/>
            </a:br>
            <a:r>
              <a:rPr kumimoji="1" lang="en-US" altLang="ja-JP" b="1" dirty="0"/>
              <a:t>with</a:t>
            </a:r>
            <a:r>
              <a:rPr lang="en-US" altLang="ja-JP" b="1" dirty="0"/>
              <a:t> </a:t>
            </a:r>
            <a:r>
              <a:rPr kumimoji="1" lang="en-US" altLang="ja-JP" b="1" dirty="0"/>
              <a:t>input arguments</a:t>
            </a:r>
            <a:br>
              <a:rPr kumimoji="1" lang="en-US" altLang="ja-JP" b="1" dirty="0"/>
            </a:br>
            <a:r>
              <a:rPr kumimoji="1" lang="en-US" altLang="ja-JP" b="1" dirty="0">
                <a:solidFill>
                  <a:srgbClr val="FF0000"/>
                </a:solidFill>
              </a:rPr>
              <a:t>(slot, address, function)=(9,3,0)</a:t>
            </a:r>
            <a:r>
              <a:rPr kumimoji="1" lang="en-US" altLang="ja-JP" b="1" dirty="0"/>
              <a:t>.</a:t>
            </a:r>
          </a:p>
          <a:p>
            <a:pPr>
              <a:spcAft>
                <a:spcPts val="1200"/>
              </a:spcAft>
            </a:pPr>
            <a:r>
              <a:rPr kumimoji="1" lang="en-US" altLang="ja-JP" b="1" dirty="0"/>
              <a:t>Corresponding FORTRAN program is shown.</a:t>
            </a:r>
          </a:p>
        </p:txBody>
      </p:sp>
      <p:sp>
        <p:nvSpPr>
          <p:cNvPr id="3" name="スライド番号プレースホルダー 1">
            <a:extLst>
              <a:ext uri="{FF2B5EF4-FFF2-40B4-BE49-F238E27FC236}">
                <a16:creationId xmlns:a16="http://schemas.microsoft.com/office/drawing/2014/main" id="{2266C629-BE95-CE44-1F52-E1AFBB3890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152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A3F258-77E4-F53B-111D-5FE6A44BD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364" y="570079"/>
            <a:ext cx="4185438" cy="2211080"/>
          </a:xfrm>
          <a:prstGeom prst="rect">
            <a:avLst/>
          </a:prstGeom>
        </p:spPr>
      </p:pic>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About this lecture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861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 already presented, </a:t>
            </a:r>
            <a:r>
              <a:rPr lang="en-US" altLang="ja-JP" sz="2000" b="1" dirty="0">
                <a:latin typeface="Arial" panose="020B0604020202020204" pitchFamily="34" charset="0"/>
                <a:cs typeface="Arial" panose="020B0604020202020204" pitchFamily="34" charset="0"/>
              </a:rPr>
              <a:t>c</a:t>
            </a:r>
            <a:r>
              <a:rPr kumimoji="1" lang="en-US" altLang="ja-JP" sz="2000" b="1" dirty="0">
                <a:latin typeface="Arial" panose="020B0604020202020204" pitchFamily="34" charset="0"/>
                <a:cs typeface="Arial" panose="020B0604020202020204" pitchFamily="34" charset="0"/>
              </a:rPr>
              <a:t>oincidence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of two </a:t>
            </a:r>
            <a:r>
              <a:rPr kumimoji="1" lang="en-US" altLang="ja-JP" sz="2000" b="1" dirty="0">
                <a:solidFill>
                  <a:srgbClr val="FF0000"/>
                </a:solidFill>
                <a:latin typeface="Arial" panose="020B0604020202020204" pitchFamily="34" charset="0"/>
                <a:cs typeface="Arial" panose="020B0604020202020204" pitchFamily="34" charset="0"/>
              </a:rPr>
              <a:t>plastic scintillator</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layers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one of most popular experimental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method to detect </a:t>
            </a:r>
            <a:r>
              <a:rPr kumimoji="1" lang="en-US" altLang="ja-JP" sz="2000" b="1" dirty="0">
                <a:solidFill>
                  <a:srgbClr val="FF0000"/>
                </a:solidFill>
                <a:latin typeface="Arial" panose="020B0604020202020204" pitchFamily="34" charset="0"/>
                <a:cs typeface="Arial" panose="020B0604020202020204" pitchFamily="34" charset="0"/>
              </a:rPr>
              <a:t>cosmic</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ray muons</a:t>
            </a:r>
            <a:r>
              <a:rPr kumimoji="1"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a:t>
            </a:r>
            <a:r>
              <a:rPr kumimoji="1" lang="en-US" altLang="ja-JP" sz="2000" b="1" dirty="0">
                <a:latin typeface="Arial" panose="020B0604020202020204" pitchFamily="34" charset="0"/>
                <a:cs typeface="Arial" panose="020B0604020202020204" pitchFamily="34" charset="0"/>
              </a:rPr>
              <a:t>t is done as an exercise in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high-energy experiments.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also used in muon radiography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experiments.</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In this lecture, a very simple experimental configuration is given,</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and all components </a:t>
            </a:r>
            <a:r>
              <a:rPr lang="en-US" altLang="ja-JP" sz="2000" b="1" dirty="0">
                <a:solidFill>
                  <a:srgbClr val="FF0000"/>
                </a:solidFill>
                <a:latin typeface="Arial" panose="020B0604020202020204" pitchFamily="34" charset="0"/>
                <a:cs typeface="Arial" panose="020B0604020202020204" pitchFamily="34" charset="0"/>
              </a:rPr>
              <a:t>are explained </a:t>
            </a:r>
            <a:r>
              <a:rPr kumimoji="1" lang="en-US" altLang="ja-JP" sz="2000" b="1" dirty="0">
                <a:solidFill>
                  <a:srgbClr val="FF0000"/>
                </a:solidFill>
                <a:latin typeface="Arial" panose="020B0604020202020204" pitchFamily="34" charset="0"/>
                <a:cs typeface="Arial" panose="020B0604020202020204" pitchFamily="34" charset="0"/>
              </a:rPr>
              <a:t>one by one.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Some components such as PMT, CAMAC are slightly old. T</a:t>
            </a:r>
            <a:r>
              <a:rPr kumimoji="1" lang="en-US" altLang="ja-JP" sz="2000" b="1" dirty="0">
                <a:latin typeface="Arial" panose="020B0604020202020204" pitchFamily="34" charset="0"/>
                <a:cs typeface="Arial" panose="020B0604020202020204" pitchFamily="34" charset="0"/>
              </a:rPr>
              <a:t>hey have recently been replaced by MPPC, VME or other</a:t>
            </a:r>
            <a:r>
              <a:rPr lang="en-US" altLang="ja-JP" sz="2000" b="1" dirty="0">
                <a:latin typeface="Arial" panose="020B0604020202020204" pitchFamily="34" charset="0"/>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However, these traditional components are still widely used. The basic concept is common with newer components</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It is a really worth for studying.</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Unfortunately, some of the </a:t>
            </a:r>
            <a:r>
              <a:rPr lang="en-US" altLang="ja-JP" sz="2000" b="1" dirty="0">
                <a:latin typeface="Arial" panose="020B0604020202020204" pitchFamily="34" charset="0"/>
                <a:cs typeface="Arial" panose="020B0604020202020204" pitchFamily="34" charset="0"/>
              </a:rPr>
              <a:t>module</a:t>
            </a:r>
            <a:r>
              <a:rPr kumimoji="1" lang="en-US" altLang="ja-JP" sz="2000" b="1" dirty="0">
                <a:latin typeface="Arial" panose="020B0604020202020204" pitchFamily="34" charset="0"/>
                <a:cs typeface="Arial" panose="020B0604020202020204" pitchFamily="34" charset="0"/>
              </a:rPr>
              <a:t>s are not available in the Vietnam Neutrino Group. However, you can learn similar hand-on experience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training course</a:t>
            </a:r>
            <a:r>
              <a:rPr lang="en-US" altLang="ja-JP" sz="2000" b="1" dirty="0">
                <a:latin typeface="Arial" panose="020B0604020202020204" pitchFamily="34" charset="0"/>
                <a:cs typeface="Arial" panose="020B0604020202020204" pitchFamily="34" charset="0"/>
              </a:rPr>
              <a:t>.</a:t>
            </a:r>
            <a:endParaRPr kumimoji="1" lang="ja-JP" altLang="en-US" sz="2000" b="1" dirty="0">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B8727AAC-BFC6-AC13-1FB0-9C9DC992827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7611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942D-7C0A-7413-7E22-3FF0CE018AF1}"/>
            </a:ext>
          </a:extLst>
        </p:cNvPr>
        <p:cNvGrpSpPr/>
        <p:nvPr/>
      </p:nvGrpSpPr>
      <p:grpSpPr>
        <a:xfrm>
          <a:off x="0" y="0"/>
          <a:ext cx="0" cy="0"/>
          <a:chOff x="0" y="0"/>
          <a:chExt cx="0" cy="0"/>
        </a:xfrm>
      </p:grpSpPr>
      <p:sp>
        <p:nvSpPr>
          <p:cNvPr id="2" name="Text Box 23">
            <a:extLst>
              <a:ext uri="{FF2B5EF4-FFF2-40B4-BE49-F238E27FC236}">
                <a16:creationId xmlns:a16="http://schemas.microsoft.com/office/drawing/2014/main" id="{CEA8D478-4F92-7467-E0BA-F70C6C8BB754}"/>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In addition……</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11DC7B5-D593-484E-620F-71B60314C35E}"/>
              </a:ext>
            </a:extLst>
          </p:cNvPr>
          <p:cNvSpPr txBox="1"/>
          <p:nvPr/>
        </p:nvSpPr>
        <p:spPr>
          <a:xfrm>
            <a:off x="10034" y="562062"/>
            <a:ext cx="9133965" cy="5632311"/>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a real experiment, there are additional important </a:t>
            </a:r>
            <a:r>
              <a:rPr lang="en-US" altLang="ja-JP" sz="2000" b="1" dirty="0">
                <a:latin typeface="Arial" panose="020B0604020202020204" pitchFamily="34" charset="0"/>
                <a:cs typeface="Arial" panose="020B0604020202020204" pitchFamily="34" charset="0"/>
              </a:rPr>
              <a:t>modules,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concept and frequently used procedure. </a:t>
            </a:r>
            <a:endParaRPr kumimoji="1" lang="en-US" altLang="ja-JP" sz="2000" b="1" dirty="0">
              <a:latin typeface="Arial" panose="020B0604020202020204" pitchFamily="34" charset="0"/>
              <a:cs typeface="Arial" panose="020B0604020202020204" pitchFamily="34" charset="0"/>
            </a:endParaRPr>
          </a:p>
          <a:p>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module/component shown by </a:t>
            </a:r>
            <a:r>
              <a:rPr lang="en-US" altLang="ja-JP" sz="2000" b="1" dirty="0">
                <a:solidFill>
                  <a:srgbClr val="FF0000"/>
                </a:solidFill>
                <a:latin typeface="Arial" panose="020B0604020202020204" pitchFamily="34" charset="0"/>
                <a:cs typeface="Arial" panose="020B0604020202020204" pitchFamily="34" charset="0"/>
              </a:rPr>
              <a:t>red </a:t>
            </a:r>
            <a:r>
              <a:rPr lang="en-US" altLang="ja-JP" sz="2000" b="1" dirty="0">
                <a:latin typeface="Arial" panose="020B0604020202020204" pitchFamily="34" charset="0"/>
                <a:cs typeface="Arial" panose="020B0604020202020204" pitchFamily="34" charset="0"/>
              </a:rPr>
              <a:t>are explained in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DAQ system and software</a:t>
            </a:r>
            <a:r>
              <a:rPr lang="en-US" altLang="ja-JP" sz="2000" b="1" dirty="0">
                <a:latin typeface="Arial" panose="020B0604020202020204" pitchFamily="34" charset="0"/>
                <a:cs typeface="Arial" panose="020B0604020202020204" pitchFamily="34" charset="0"/>
              </a:rPr>
              <a:t>” slides.</a:t>
            </a: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You will also learn most of them when you will work on a real experiment. </a:t>
            </a:r>
          </a:p>
        </p:txBody>
      </p:sp>
      <p:sp>
        <p:nvSpPr>
          <p:cNvPr id="4" name="テキスト ボックス 3">
            <a:extLst>
              <a:ext uri="{FF2B5EF4-FFF2-40B4-BE49-F238E27FC236}">
                <a16:creationId xmlns:a16="http://schemas.microsoft.com/office/drawing/2014/main" id="{127FF202-6939-161C-1E4D-5F779984B908}"/>
              </a:ext>
            </a:extLst>
          </p:cNvPr>
          <p:cNvSpPr txBox="1"/>
          <p:nvPr/>
        </p:nvSpPr>
        <p:spPr>
          <a:xfrm>
            <a:off x="370762" y="1543572"/>
            <a:ext cx="389923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The NIM modules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Pre-amplifier</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-Clock</a:t>
            </a:r>
            <a:r>
              <a:rPr kumimoji="1" lang="en-US" altLang="ja-JP" sz="2000" b="1" dirty="0">
                <a:solidFill>
                  <a:srgbClr val="FF0000"/>
                </a:solidFill>
                <a:latin typeface="Arial" panose="020B0604020202020204" pitchFamily="34" charset="0"/>
                <a:cs typeface="Arial" panose="020B0604020202020204" pitchFamily="34" charset="0"/>
              </a:rPr>
              <a:t> generator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a:t>
            </a:r>
            <a:r>
              <a:rPr lang="en-US" altLang="ja-JP" sz="2000" b="1" dirty="0">
                <a:solidFill>
                  <a:srgbClr val="FF0000"/>
                </a:solidFill>
                <a:latin typeface="Arial" panose="020B0604020202020204" pitchFamily="34" charset="0"/>
                <a:cs typeface="Arial" panose="020B0604020202020204" pitchFamily="34" charset="0"/>
              </a:rPr>
              <a:t>isual </a:t>
            </a:r>
            <a:r>
              <a:rPr kumimoji="1" lang="en-US" altLang="ja-JP" sz="2000" b="1" dirty="0">
                <a:solidFill>
                  <a:srgbClr val="FF0000"/>
                </a:solidFill>
                <a:latin typeface="Arial" panose="020B0604020202020204" pitchFamily="34" charset="0"/>
                <a:cs typeface="Arial" panose="020B0604020202020204" pitchFamily="34" charset="0"/>
              </a:rPr>
              <a:t>scaler</a:t>
            </a:r>
          </a:p>
          <a:p>
            <a:pPr marL="342900" indent="-342900">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The CAMAC modules are</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Output register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Scaler </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2F90517A-3892-8628-2584-70A8C0569FCF}"/>
              </a:ext>
            </a:extLst>
          </p:cNvPr>
          <p:cNvSpPr txBox="1"/>
          <p:nvPr/>
        </p:nvSpPr>
        <p:spPr>
          <a:xfrm>
            <a:off x="4194496" y="1543572"/>
            <a:ext cx="485417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Concepts in the circuit are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-Veto</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-Latch mode</a:t>
            </a: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Procedure in the data treatment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-Pedestal subtraction for ADC data</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-TQ map for TDC data</a:t>
            </a:r>
          </a:p>
        </p:txBody>
      </p:sp>
      <p:sp>
        <p:nvSpPr>
          <p:cNvPr id="6" name="スライド番号プレースホルダー 1">
            <a:extLst>
              <a:ext uri="{FF2B5EF4-FFF2-40B4-BE49-F238E27FC236}">
                <a16:creationId xmlns:a16="http://schemas.microsoft.com/office/drawing/2014/main" id="{905D0A47-CDD3-3E1D-8B96-C4E4D2BD17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1123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Summary</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7EA253A-0093-504F-8403-478A556C6DFF}"/>
              </a:ext>
            </a:extLst>
          </p:cNvPr>
          <p:cNvSpPr txBox="1"/>
          <p:nvPr/>
        </p:nvSpPr>
        <p:spPr>
          <a:xfrm>
            <a:off x="24650" y="563877"/>
            <a:ext cx="9119349" cy="92333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Let me show you the experimental setup again.</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 hope that you understand this setup perfectly.</a:t>
            </a:r>
            <a:br>
              <a:rPr lang="en-US" altLang="ja-JP" b="1" dirty="0">
                <a:latin typeface="Arial" panose="020B0604020202020204" pitchFamily="34" charset="0"/>
                <a:cs typeface="Arial" panose="020B0604020202020204" pitchFamily="34" charset="0"/>
              </a:rPr>
            </a:br>
            <a:endParaRPr kumimoji="1" lang="en-US" altLang="ja-JP"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2879A60-AE94-AD7A-C384-711B48814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91" y="1379633"/>
            <a:ext cx="7869940" cy="5230829"/>
          </a:xfrm>
          <a:prstGeom prst="rect">
            <a:avLst/>
          </a:prstGeom>
        </p:spPr>
      </p:pic>
      <p:sp>
        <p:nvSpPr>
          <p:cNvPr id="3" name="スライド番号プレースホルダー 1">
            <a:extLst>
              <a:ext uri="{FF2B5EF4-FFF2-40B4-BE49-F238E27FC236}">
                <a16:creationId xmlns:a16="http://schemas.microsoft.com/office/drawing/2014/main" id="{C619B6EE-1F00-3DDB-AA57-87D96822F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8562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365AA1-B3B8-ACA0-35F6-52F39DED1C77}"/>
              </a:ext>
            </a:extLst>
          </p:cNvPr>
          <p:cNvSpPr txBox="1"/>
          <p:nvPr/>
        </p:nvSpPr>
        <p:spPr>
          <a:xfrm>
            <a:off x="254000" y="2689883"/>
            <a:ext cx="8636000" cy="1107996"/>
          </a:xfrm>
          <a:prstGeom prst="rect">
            <a:avLst/>
          </a:prstGeom>
          <a:noFill/>
        </p:spPr>
        <p:txBody>
          <a:bodyPr wrap="square" rtlCol="0">
            <a:spAutoFit/>
          </a:bodyPr>
          <a:lstStyle/>
          <a:p>
            <a:pPr algn="ctr"/>
            <a:r>
              <a:rPr kumimoji="1" lang="en-US" altLang="ja-JP" sz="6600" b="1" dirty="0">
                <a:latin typeface="Arial" panose="020B0604020202020204" pitchFamily="34" charset="0"/>
                <a:ea typeface="MT たれっぴ" panose="02000604000000000000" pitchFamily="2" charset="-128"/>
                <a:cs typeface="Arial" panose="020B0604020202020204" pitchFamily="34" charset="0"/>
              </a:rPr>
              <a:t>end</a:t>
            </a:r>
            <a:endParaRPr kumimoji="1" lang="ja-JP" altLang="en-US" sz="6600" b="1" dirty="0">
              <a:latin typeface="Arial" panose="020B0604020202020204" pitchFamily="34" charset="0"/>
              <a:ea typeface="MT たれっぴ" panose="02000604000000000000" pitchFamily="2" charset="-128"/>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4934DC9C-6F5A-E56A-5902-4ABC8F89CEC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8166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The experimental setup</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スライド番号プレースホルダー 1">
            <a:extLst>
              <a:ext uri="{FF2B5EF4-FFF2-40B4-BE49-F238E27FC236}">
                <a16:creationId xmlns:a16="http://schemas.microsoft.com/office/drawing/2014/main" id="{2F309DEB-0220-9EE2-2BBB-7B728541D95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788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Upstream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99FC3230-B3AB-0C0F-542B-2A02518FAC6C}"/>
              </a:ext>
            </a:extLst>
          </p:cNvPr>
          <p:cNvSpPr/>
          <p:nvPr/>
        </p:nvSpPr>
        <p:spPr>
          <a:xfrm>
            <a:off x="212181" y="543086"/>
            <a:ext cx="2349434" cy="2782887"/>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E957CBF-A37B-0437-F951-3419D7E45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643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2241B85-3AF3-8803-6AA6-AD77A9C98C0A}"/>
              </a:ext>
            </a:extLst>
          </p:cNvPr>
          <p:cNvSpPr txBox="1"/>
          <p:nvPr/>
        </p:nvSpPr>
        <p:spPr>
          <a:xfrm>
            <a:off x="10160" y="558800"/>
            <a:ext cx="8971280" cy="486287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scintillators are made of plastic material mixed with a fluorescent substance.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 charged particle pass through plastic scintillators, scintillation lights of blue wavelength are effectively emitted.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nominal numbers of lights from 1 cm charged particle passage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~300 photons.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plastic scintillators are used with black light shield.</a:t>
            </a:r>
          </a:p>
        </p:txBody>
      </p:sp>
      <p:pic>
        <p:nvPicPr>
          <p:cNvPr id="6" name="図 5">
            <a:extLst>
              <a:ext uri="{FF2B5EF4-FFF2-40B4-BE49-F238E27FC236}">
                <a16:creationId xmlns:a16="http://schemas.microsoft.com/office/drawing/2014/main" id="{662A972E-E02A-8575-DE64-9A21EF5C0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830" y="1436330"/>
            <a:ext cx="3737610" cy="2003814"/>
          </a:xfrm>
          <a:prstGeom prst="rect">
            <a:avLst/>
          </a:prstGeom>
        </p:spPr>
      </p:pic>
      <p:sp>
        <p:nvSpPr>
          <p:cNvPr id="4" name="スライド番号プレースホルダー 1">
            <a:extLst>
              <a:ext uri="{FF2B5EF4-FFF2-40B4-BE49-F238E27FC236}">
                <a16:creationId xmlns:a16="http://schemas.microsoft.com/office/drawing/2014/main" id="{2A6ED9DD-7595-5676-3DDA-A6853614F1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2970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F481-2087-353E-600C-22841DB670C9}"/>
            </a:ext>
          </a:extLst>
        </p:cNvPr>
        <p:cNvGrpSpPr/>
        <p:nvPr/>
      </p:nvGrpSpPr>
      <p:grpSpPr>
        <a:xfrm>
          <a:off x="0" y="0"/>
          <a:ext cx="0" cy="0"/>
          <a:chOff x="0" y="0"/>
          <a:chExt cx="0" cy="0"/>
        </a:xfrm>
      </p:grpSpPr>
      <p:pic>
        <p:nvPicPr>
          <p:cNvPr id="5" name="図 3">
            <a:extLst>
              <a:ext uri="{FF2B5EF4-FFF2-40B4-BE49-F238E27FC236}">
                <a16:creationId xmlns:a16="http://schemas.microsoft.com/office/drawing/2014/main" id="{7BCD748D-33D6-229B-C0F3-170DFAF5B4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70398" y="696175"/>
            <a:ext cx="1785216" cy="298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C346185-22E0-44D2-38A5-7CAE31D82D7A}"/>
              </a:ext>
            </a:extLst>
          </p:cNvPr>
          <p:cNvSpPr txBox="1"/>
          <p:nvPr/>
        </p:nvSpPr>
        <p:spPr>
          <a:xfrm>
            <a:off x="1814512" y="28575"/>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PMT (Photomultiplier tube)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056AE3F-596D-7097-37E1-AC224E7699EE}"/>
              </a:ext>
            </a:extLst>
          </p:cNvPr>
          <p:cNvSpPr txBox="1"/>
          <p:nvPr/>
        </p:nvSpPr>
        <p:spPr>
          <a:xfrm>
            <a:off x="5378" y="580522"/>
            <a:ext cx="9138622" cy="594008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photon hits the photocathode, and a photo-electron is emitted by photo-</a:t>
            </a:r>
            <a:r>
              <a:rPr lang="en-US" altLang="ja-JP" sz="2000" b="1" dirty="0">
                <a:latin typeface="Arial" panose="020B0604020202020204" pitchFamily="34" charset="0"/>
                <a:cs typeface="Arial" panose="020B0604020202020204" pitchFamily="34" charset="0"/>
              </a:rPr>
              <a:t>ele</a:t>
            </a:r>
            <a:r>
              <a:rPr kumimoji="1" lang="en-US" altLang="ja-JP" sz="2000" b="1" dirty="0">
                <a:latin typeface="Arial" panose="020B0604020202020204" pitchFamily="34" charset="0"/>
                <a:cs typeface="Arial" panose="020B0604020202020204" pitchFamily="34" charset="0"/>
              </a:rPr>
              <a:t>ctric effect. The quantum efficiency (the probability that a photo-electron is emitted) is typically, 10%~30%.</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inside of the tube is a vacuum.</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first photo-electron is focused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into the first dynode.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typical voltage between dynodes is ~100V.</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number of electrons are multiplicated with many dynodes.</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typical multiplication factor of one dynode is 2~3. For example,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13 dynodes,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becomes 3</a:t>
            </a:r>
            <a:r>
              <a:rPr lang="en-US" altLang="ja-JP" sz="2000" b="1" baseline="30000" dirty="0">
                <a:latin typeface="Arial" panose="020B0604020202020204" pitchFamily="34" charset="0"/>
                <a:cs typeface="Arial" panose="020B0604020202020204" pitchFamily="34" charset="0"/>
              </a:rPr>
              <a:t>13</a:t>
            </a:r>
            <a:r>
              <a:rPr lang="en-US" altLang="ja-JP" sz="2000" b="1" dirty="0">
                <a:latin typeface="Arial" panose="020B0604020202020204" pitchFamily="34" charset="0"/>
                <a:cs typeface="Arial" panose="020B0604020202020204" pitchFamily="34" charset="0"/>
              </a:rPr>
              <a:t> ~ 10</a:t>
            </a:r>
            <a:r>
              <a:rPr lang="en-US" altLang="ja-JP" sz="2000" b="1" baseline="30000" dirty="0">
                <a:latin typeface="Arial" panose="020B0604020202020204" pitchFamily="34" charset="0"/>
                <a:cs typeface="Arial" panose="020B0604020202020204" pitchFamily="34" charset="0"/>
              </a:rPr>
              <a:t>6</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This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factor is called “</a:t>
            </a:r>
            <a:r>
              <a:rPr lang="en-US" altLang="ja-JP" sz="2000" b="1" dirty="0">
                <a:solidFill>
                  <a:srgbClr val="FF0000"/>
                </a:solidFill>
                <a:latin typeface="Arial" panose="020B0604020202020204" pitchFamily="34" charset="0"/>
                <a:cs typeface="Arial" panose="020B0604020202020204" pitchFamily="34" charset="0"/>
              </a:rPr>
              <a:t>Gain</a:t>
            </a:r>
            <a:r>
              <a:rPr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electrons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extracted to the cable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an electronic signal.</a:t>
            </a:r>
          </a:p>
        </p:txBody>
      </p:sp>
      <p:pic>
        <p:nvPicPr>
          <p:cNvPr id="8" name="図 7">
            <a:extLst>
              <a:ext uri="{FF2B5EF4-FFF2-40B4-BE49-F238E27FC236}">
                <a16:creationId xmlns:a16="http://schemas.microsoft.com/office/drawing/2014/main" id="{44CFC3B8-26C0-FE48-BD93-CB0F160EA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262" y="3966547"/>
            <a:ext cx="5283428" cy="2577551"/>
          </a:xfrm>
          <a:prstGeom prst="rect">
            <a:avLst/>
          </a:prstGeom>
        </p:spPr>
      </p:pic>
      <p:sp>
        <p:nvSpPr>
          <p:cNvPr id="3" name="スライド番号プレースホルダー 1">
            <a:extLst>
              <a:ext uri="{FF2B5EF4-FFF2-40B4-BE49-F238E27FC236}">
                <a16:creationId xmlns:a16="http://schemas.microsoft.com/office/drawing/2014/main" id="{8308495F-2DEB-870D-CF0D-5489CC64840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275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21CADD65-688A-4AAF-A3B7-7AF30FF2C5E8}"/>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Lemo</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cable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3DD2E6CE-B667-4C28-94C3-A4C5F11F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3" y="2041336"/>
            <a:ext cx="2577736" cy="1639440"/>
          </a:xfrm>
          <a:prstGeom prst="rect">
            <a:avLst/>
          </a:prstGeom>
        </p:spPr>
      </p:pic>
      <p:pic>
        <p:nvPicPr>
          <p:cNvPr id="6" name="図 5">
            <a:extLst>
              <a:ext uri="{FF2B5EF4-FFF2-40B4-BE49-F238E27FC236}">
                <a16:creationId xmlns:a16="http://schemas.microsoft.com/office/drawing/2014/main" id="{5CF4B2D2-7612-400F-A412-56AF1BA0A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99" y="2155299"/>
            <a:ext cx="2105085" cy="1625126"/>
          </a:xfrm>
          <a:prstGeom prst="rect">
            <a:avLst/>
          </a:prstGeom>
        </p:spPr>
      </p:pic>
      <p:sp>
        <p:nvSpPr>
          <p:cNvPr id="11" name="テキスト ボックス 10">
            <a:extLst>
              <a:ext uri="{FF2B5EF4-FFF2-40B4-BE49-F238E27FC236}">
                <a16:creationId xmlns:a16="http://schemas.microsoft.com/office/drawing/2014/main" id="{DE048B50-FD42-ED95-4104-D2574CE14AC3}"/>
              </a:ext>
            </a:extLst>
          </p:cNvPr>
          <p:cNvSpPr txBox="1"/>
          <p:nvPr/>
        </p:nvSpPr>
        <p:spPr>
          <a:xfrm>
            <a:off x="2" y="587322"/>
            <a:ext cx="9143998" cy="637097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err="1">
                <a:solidFill>
                  <a:srgbClr val="FF0000"/>
                </a:solidFill>
                <a:latin typeface="Arial" panose="020B0604020202020204" pitchFamily="34" charset="0"/>
                <a:cs typeface="Arial" panose="020B0604020202020204" pitchFamily="34" charset="0"/>
              </a:rPr>
              <a:t>Lemo</a:t>
            </a:r>
            <a:r>
              <a:rPr kumimoji="1" lang="en-US" altLang="ja-JP" sz="2000" b="1" dirty="0">
                <a:solidFill>
                  <a:srgbClr val="FF0000"/>
                </a:solidFill>
                <a:latin typeface="Arial" panose="020B0604020202020204" pitchFamily="34" charset="0"/>
                <a:cs typeface="Arial" panose="020B0604020202020204" pitchFamily="34" charset="0"/>
              </a:rPr>
              <a:t> cables </a:t>
            </a:r>
            <a:r>
              <a:rPr kumimoji="1" lang="en-US" altLang="ja-JP" sz="2000" b="1" dirty="0">
                <a:latin typeface="Arial" panose="020B0604020202020204" pitchFamily="34" charset="0"/>
                <a:cs typeface="Arial" panose="020B0604020202020204" pitchFamily="34" charset="0"/>
              </a:rPr>
              <a:t>are coaxial cables which are widely used for signals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(both for analog signals and logic signals) in high energy physics.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outer conductor is grounded. Signal (electrons) travels in the inner conductor with the velocity </a:t>
            </a:r>
            <a:r>
              <a:rPr kumimoji="1" lang="en-US" altLang="ja-JP" sz="2000" b="1" dirty="0">
                <a:solidFill>
                  <a:srgbClr val="FF0000"/>
                </a:solidFill>
                <a:latin typeface="Arial" panose="020B0604020202020204" pitchFamily="34" charset="0"/>
                <a:cs typeface="Arial" panose="020B0604020202020204" pitchFamily="34" charset="0"/>
              </a:rPr>
              <a:t>~20 cm/ns</a:t>
            </a:r>
            <a:r>
              <a:rPr kumimoji="1" lang="en-US" altLang="ja-JP" sz="2000" b="1" dirty="0">
                <a:latin typeface="Arial" panose="020B0604020202020204" pitchFamily="34" charset="0"/>
                <a:cs typeface="Arial" panose="020B0604020202020204" pitchFamily="34" charset="0"/>
              </a:rPr>
              <a:t>. It is 2/3 of the light velocity.</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length of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 are occasionally expressed in ns unit.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t>
            </a:r>
            <a:r>
              <a:rPr kumimoji="1" lang="en-US" altLang="ja-JP" sz="2000" b="1" dirty="0">
                <a:solidFill>
                  <a:srgbClr val="FF0000"/>
                </a:solidFill>
                <a:latin typeface="Arial" panose="020B0604020202020204" pitchFamily="34" charset="0"/>
                <a:cs typeface="Arial" panose="020B0604020202020204" pitchFamily="34" charset="0"/>
              </a:rPr>
              <a:t>impedance</a:t>
            </a:r>
            <a:r>
              <a:rPr kumimoji="1" lang="en-US" altLang="ja-JP" sz="2000" b="1" dirty="0">
                <a:latin typeface="Arial" panose="020B0604020202020204" pitchFamily="34" charset="0"/>
                <a:cs typeface="Arial" panose="020B0604020202020204" pitchFamily="34" charset="0"/>
              </a:rPr>
              <a:t> of the cable is </a:t>
            </a:r>
            <a:r>
              <a:rPr kumimoji="1" lang="en-US" altLang="ja-JP" sz="2000" b="1" dirty="0">
                <a:solidFill>
                  <a:srgbClr val="FF0000"/>
                </a:solidFill>
                <a:latin typeface="Arial" panose="020B0604020202020204" pitchFamily="34" charset="0"/>
                <a:cs typeface="Arial" panose="020B0604020202020204" pitchFamily="34" charset="0"/>
              </a:rPr>
              <a:t>50 </a:t>
            </a:r>
            <a:r>
              <a:rPr kumimoji="1" lang="en-US" altLang="ja-JP" sz="2000" b="1" dirty="0">
                <a:solidFill>
                  <a:srgbClr val="FF0000"/>
                </a:solidFill>
                <a:latin typeface="Symbol" panose="05050102010706020507" pitchFamily="18" charset="2"/>
                <a:cs typeface="Arial" panose="020B0604020202020204" pitchFamily="34" charset="0"/>
              </a:rPr>
              <a:t>W</a:t>
            </a:r>
            <a:r>
              <a:rPr kumimoji="1" lang="en-US" altLang="ja-JP" sz="2000" b="1" dirty="0">
                <a:latin typeface="Arial" panose="020B0604020202020204" pitchFamily="34" charset="0"/>
                <a:cs typeface="Arial" panose="020B0604020202020204" pitchFamily="34" charset="0"/>
              </a:rPr>
              <a:t>.</a:t>
            </a:r>
          </a:p>
          <a:p>
            <a:endParaRPr kumimoji="1" lang="en-US" altLang="ja-JP" dirty="0"/>
          </a:p>
        </p:txBody>
      </p:sp>
      <p:pic>
        <p:nvPicPr>
          <p:cNvPr id="13" name="図 12">
            <a:extLst>
              <a:ext uri="{FF2B5EF4-FFF2-40B4-BE49-F238E27FC236}">
                <a16:creationId xmlns:a16="http://schemas.microsoft.com/office/drawing/2014/main" id="{97FAA792-5868-6208-EA82-65C4EB576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286" y="1843477"/>
            <a:ext cx="2105086" cy="1936948"/>
          </a:xfrm>
          <a:prstGeom prst="rect">
            <a:avLst/>
          </a:prstGeom>
        </p:spPr>
      </p:pic>
      <p:sp>
        <p:nvSpPr>
          <p:cNvPr id="14" name="テキスト ボックス 13">
            <a:extLst>
              <a:ext uri="{FF2B5EF4-FFF2-40B4-BE49-F238E27FC236}">
                <a16:creationId xmlns:a16="http://schemas.microsoft.com/office/drawing/2014/main" id="{3F919238-9ACC-655F-D939-0CED15FB979E}"/>
              </a:ext>
            </a:extLst>
          </p:cNvPr>
          <p:cNvSpPr txBox="1"/>
          <p:nvPr/>
        </p:nvSpPr>
        <p:spPr>
          <a:xfrm>
            <a:off x="931875" y="3884499"/>
            <a:ext cx="1375956"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5" name="テキスト ボックス 14">
            <a:extLst>
              <a:ext uri="{FF2B5EF4-FFF2-40B4-BE49-F238E27FC236}">
                <a16:creationId xmlns:a16="http://schemas.microsoft.com/office/drawing/2014/main" id="{7BD8FB69-FCB6-6743-2A19-B90780328476}"/>
              </a:ext>
            </a:extLst>
          </p:cNvPr>
          <p:cNvSpPr txBox="1"/>
          <p:nvPr/>
        </p:nvSpPr>
        <p:spPr>
          <a:xfrm>
            <a:off x="3392053" y="3862724"/>
            <a:ext cx="2105084"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6" name="テキスト ボックス 15">
            <a:extLst>
              <a:ext uri="{FF2B5EF4-FFF2-40B4-BE49-F238E27FC236}">
                <a16:creationId xmlns:a16="http://schemas.microsoft.com/office/drawing/2014/main" id="{7D45BDA6-B944-159F-EAD8-B4B67CC9DD62}"/>
              </a:ext>
            </a:extLst>
          </p:cNvPr>
          <p:cNvSpPr txBox="1"/>
          <p:nvPr/>
        </p:nvSpPr>
        <p:spPr>
          <a:xfrm>
            <a:off x="5948024" y="3867074"/>
            <a:ext cx="2386079" cy="707886"/>
          </a:xfrm>
          <a:prstGeom prst="rect">
            <a:avLst/>
          </a:prstGeom>
          <a:noFill/>
        </p:spPr>
        <p:txBody>
          <a:bodyPr wrap="square" rtlCol="0">
            <a:spAutoFit/>
          </a:bodyPr>
          <a:lstStyle/>
          <a:p>
            <a:pPr algn="ctr"/>
            <a:r>
              <a:rPr kumimoji="1" lang="en-US" altLang="ja-JP" sz="2000" b="1" dirty="0">
                <a:solidFill>
                  <a:srgbClr val="0070C0"/>
                </a:solidFill>
                <a:latin typeface="Arial Narrow" panose="020B0606020202030204" pitchFamily="34" charset="0"/>
              </a:rPr>
              <a:t>Cross sectional view</a:t>
            </a:r>
            <a:br>
              <a:rPr kumimoji="1" lang="en-US" altLang="ja-JP" sz="2000" b="1" dirty="0">
                <a:solidFill>
                  <a:srgbClr val="0070C0"/>
                </a:solidFill>
                <a:latin typeface="Arial Narrow" panose="020B0606020202030204" pitchFamily="34" charset="0"/>
              </a:rPr>
            </a:br>
            <a:r>
              <a:rPr kumimoji="1" lang="en-US" altLang="ja-JP" sz="2000" b="1" dirty="0">
                <a:solidFill>
                  <a:srgbClr val="0070C0"/>
                </a:solidFill>
                <a:latin typeface="Arial Narrow" panose="020B0606020202030204" pitchFamily="34" charset="0"/>
              </a:rPr>
              <a:t>of Coaxial Cable</a:t>
            </a:r>
          </a:p>
        </p:txBody>
      </p:sp>
      <p:sp>
        <p:nvSpPr>
          <p:cNvPr id="3" name="スライド番号プレースホルダー 1">
            <a:extLst>
              <a:ext uri="{FF2B5EF4-FFF2-40B4-BE49-F238E27FC236}">
                <a16:creationId xmlns:a16="http://schemas.microsoft.com/office/drawing/2014/main" id="{594FC2B0-2910-10AF-4FAA-2BB7DA6CBD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368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Oscilloscope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C72C8B-FF57-4E53-1519-C9B93927B567}"/>
              </a:ext>
            </a:extLst>
          </p:cNvPr>
          <p:cNvSpPr txBox="1"/>
          <p:nvPr/>
        </p:nvSpPr>
        <p:spPr>
          <a:xfrm>
            <a:off x="6728" y="562886"/>
            <a:ext cx="9137271" cy="116955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you apply the high voltage to PMTs, watch the raw signal from the PMT by an oscilloscope.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3" name="Picture 4" descr="A picture containing text, indoor&#10;&#10;Description automatically generated">
            <a:extLst>
              <a:ext uri="{FF2B5EF4-FFF2-40B4-BE49-F238E27FC236}">
                <a16:creationId xmlns:a16="http://schemas.microsoft.com/office/drawing/2014/main" id="{CE236149-2BE7-EF8B-0E8E-C2D6E7F7B602}"/>
              </a:ext>
            </a:extLst>
          </p:cNvPr>
          <p:cNvPicPr>
            <a:picLocks noChangeAspect="1"/>
          </p:cNvPicPr>
          <p:nvPr/>
        </p:nvPicPr>
        <p:blipFill rotWithShape="1">
          <a:blip r:embed="rId2"/>
          <a:srcRect b="19"/>
          <a:stretch/>
        </p:blipFill>
        <p:spPr>
          <a:xfrm>
            <a:off x="1625379" y="2281460"/>
            <a:ext cx="5878289" cy="3306538"/>
          </a:xfrm>
          <a:prstGeom prst="rect">
            <a:avLst/>
          </a:prstGeom>
        </p:spPr>
      </p:pic>
      <p:pic>
        <p:nvPicPr>
          <p:cNvPr id="7" name="図 6">
            <a:extLst>
              <a:ext uri="{FF2B5EF4-FFF2-40B4-BE49-F238E27FC236}">
                <a16:creationId xmlns:a16="http://schemas.microsoft.com/office/drawing/2014/main" id="{F536982C-2271-1440-EE91-F1E89DF6B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619" y="1060861"/>
            <a:ext cx="3025613" cy="898568"/>
          </a:xfrm>
          <a:prstGeom prst="rect">
            <a:avLst/>
          </a:prstGeom>
        </p:spPr>
      </p:pic>
      <p:sp>
        <p:nvSpPr>
          <p:cNvPr id="8" name="テキスト ボックス 7">
            <a:extLst>
              <a:ext uri="{FF2B5EF4-FFF2-40B4-BE49-F238E27FC236}">
                <a16:creationId xmlns:a16="http://schemas.microsoft.com/office/drawing/2014/main" id="{18A84D12-E6CB-FCB7-9C5B-2705FAC1747E}"/>
              </a:ext>
            </a:extLst>
          </p:cNvPr>
          <p:cNvSpPr txBox="1"/>
          <p:nvPr/>
        </p:nvSpPr>
        <p:spPr>
          <a:xfrm>
            <a:off x="696686" y="5721527"/>
            <a:ext cx="8186057" cy="923330"/>
          </a:xfrm>
          <a:prstGeom prst="rect">
            <a:avLst/>
          </a:prstGeom>
          <a:noFill/>
        </p:spPr>
        <p:txBody>
          <a:bodyPr wrap="square" rtlCol="0">
            <a:spAutoFit/>
          </a:bodyPr>
          <a:lstStyle/>
          <a:p>
            <a:r>
              <a:rPr kumimoji="1" lang="en-US" altLang="ja-JP" b="1" dirty="0">
                <a:latin typeface="Arial Narrow" panose="020B0606020202030204" pitchFamily="34" charset="0"/>
              </a:rPr>
              <a:t>An oscilloscope of the Vietnam Neutrino group.</a:t>
            </a:r>
          </a:p>
          <a:p>
            <a:r>
              <a:rPr kumimoji="1" lang="en-US" altLang="ja-JP" b="1" dirty="0">
                <a:latin typeface="Arial Narrow" panose="020B0606020202030204" pitchFamily="34" charset="0"/>
              </a:rPr>
              <a:t>This photo is borrowed from the students’ presentation in the hardware camp in 2022.</a:t>
            </a:r>
          </a:p>
          <a:p>
            <a:r>
              <a:rPr kumimoji="1" lang="en-US" altLang="ja-JP" b="1" dirty="0">
                <a:latin typeface="Arial Narrow" panose="020B0606020202030204" pitchFamily="34" charset="0"/>
              </a:rPr>
              <a:t>Sorry that the signal is not from a PMT but from a MPPC.</a:t>
            </a:r>
          </a:p>
        </p:txBody>
      </p:sp>
      <p:cxnSp>
        <p:nvCxnSpPr>
          <p:cNvPr id="10" name="直線矢印コネクタ 9">
            <a:extLst>
              <a:ext uri="{FF2B5EF4-FFF2-40B4-BE49-F238E27FC236}">
                <a16:creationId xmlns:a16="http://schemas.microsoft.com/office/drawing/2014/main" id="{328ED29E-D34D-0B5C-2E66-7898449E1657}"/>
              </a:ext>
            </a:extLst>
          </p:cNvPr>
          <p:cNvCxnSpPr/>
          <p:nvPr/>
        </p:nvCxnSpPr>
        <p:spPr>
          <a:xfrm flipV="1">
            <a:off x="6853643" y="1602378"/>
            <a:ext cx="731520" cy="252549"/>
          </a:xfrm>
          <a:prstGeom prst="straightConnector1">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2D2128C-47A7-5AF6-EA69-E44E62EF7CC4}"/>
              </a:ext>
            </a:extLst>
          </p:cNvPr>
          <p:cNvSpPr txBox="1"/>
          <p:nvPr/>
        </p:nvSpPr>
        <p:spPr>
          <a:xfrm>
            <a:off x="6932023" y="1270002"/>
            <a:ext cx="1854925"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Watch this signal!</a:t>
            </a:r>
            <a:endParaRPr kumimoji="1" lang="ja-JP" altLang="en-US" b="1" dirty="0">
              <a:solidFill>
                <a:srgbClr val="FF0000"/>
              </a:solidFill>
              <a:latin typeface="Arial Narrow" panose="020B0606020202030204" pitchFamily="34" charset="0"/>
            </a:endParaRPr>
          </a:p>
        </p:txBody>
      </p:sp>
      <p:sp>
        <p:nvSpPr>
          <p:cNvPr id="4" name="スライド番号プレースホルダー 1">
            <a:extLst>
              <a:ext uri="{FF2B5EF4-FFF2-40B4-BE49-F238E27FC236}">
                <a16:creationId xmlns:a16="http://schemas.microsoft.com/office/drawing/2014/main" id="{5E482D46-0997-BD09-06C2-BBF6E987BD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89086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18640</TotalTime>
  <Words>2927</Words>
  <Application>Microsoft Office PowerPoint</Application>
  <PresentationFormat>画面に合わせる (4:3)</PresentationFormat>
  <Paragraphs>289</Paragraphs>
  <Slides>32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MT たれっぴ</vt:lpstr>
      <vt:lpstr>Arial</vt:lpstr>
      <vt:lpstr>Arial Narrow</vt:lpstr>
      <vt:lpstr>Calibri</vt:lpstr>
      <vt:lpstr>Consolas</vt:lpstr>
      <vt:lpstr>Modern No. 20</vt:lpstr>
      <vt:lpstr>Symbol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521</cp:revision>
  <cp:lastPrinted>2016-09-22T23:44:42Z</cp:lastPrinted>
  <dcterms:created xsi:type="dcterms:W3CDTF">2016-01-12T02:22:37Z</dcterms:created>
  <dcterms:modified xsi:type="dcterms:W3CDTF">2026-03-10T03:54:08Z</dcterms:modified>
</cp:coreProperties>
</file>