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12"/>
  </p:notesMasterIdLst>
  <p:sldIdLst>
    <p:sldId id="1540" r:id="rId2"/>
    <p:sldId id="1550" r:id="rId3"/>
    <p:sldId id="1542" r:id="rId4"/>
    <p:sldId id="1543" r:id="rId5"/>
    <p:sldId id="1547" r:id="rId6"/>
    <p:sldId id="1548" r:id="rId7"/>
    <p:sldId id="1549" r:id="rId8"/>
    <p:sldId id="1545" r:id="rId9"/>
    <p:sldId id="1546" r:id="rId10"/>
    <p:sldId id="1536" r:id="rId11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F2"/>
    <a:srgbClr val="FBC1ED"/>
    <a:srgbClr val="FAACE7"/>
    <a:srgbClr val="0000FF"/>
    <a:srgbClr val="C5F0FF"/>
    <a:srgbClr val="FFFFB3"/>
    <a:srgbClr val="89E0FF"/>
    <a:srgbClr val="F214BD"/>
    <a:srgbClr val="00B0F0"/>
    <a:srgbClr val="007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5355" autoAdjust="0"/>
  </p:normalViewPr>
  <p:slideViewPr>
    <p:cSldViewPr snapToGrid="0">
      <p:cViewPr varScale="1">
        <p:scale>
          <a:sx n="87" d="100"/>
          <a:sy n="87" d="100"/>
        </p:scale>
        <p:origin x="907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51BE5E-182F-CB2F-E383-A7DD8B1B7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133" y="1006475"/>
            <a:ext cx="65533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Hints for making slides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50882C0-C44A-9954-0328-36F45A42E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8" y="3163888"/>
            <a:ext cx="80089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  <a:t>Yuichi Oyama</a:t>
            </a:r>
            <a:b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</a:br>
            <a:r>
              <a:rPr kumimoji="0" lang="en-US" altLang="ja-JP" b="1">
                <a:solidFill>
                  <a:srgbClr val="0A0AD4"/>
                </a:solidFill>
                <a:latin typeface="Arial" panose="020B0604020202020204" pitchFamily="34" charset="0"/>
              </a:rPr>
              <a:t>(KEK/J-PARC)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6A07EF42-2A11-FD81-B694-A9427113934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E9091846-2A22-B7BD-4143-32B68A466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5198910"/>
            <a:ext cx="86217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ja-JP" sz="2400" b="1" dirty="0">
                <a:latin typeface="Arial" panose="020B0604020202020204" pitchFamily="34" charset="0"/>
              </a:rPr>
              <a:t>March 8-14, 2026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5</a:t>
            </a:r>
            <a:r>
              <a:rPr lang="en-US" altLang="ja-JP" sz="2400" b="1" baseline="30000" dirty="0">
                <a:latin typeface="Arial" panose="020B0604020202020204" pitchFamily="34" charset="0"/>
              </a:rPr>
              <a:t>th</a:t>
            </a:r>
            <a:r>
              <a:rPr lang="en-US" altLang="ja-JP" sz="2400" b="1" dirty="0">
                <a:latin typeface="Arial" panose="020B0604020202020204" pitchFamily="34" charset="0"/>
              </a:rPr>
              <a:t> Hardware Camp on Fast Radiation Detection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and Imaging 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@ICISE, Quy Nhon, Vietnam</a:t>
            </a:r>
          </a:p>
        </p:txBody>
      </p:sp>
    </p:spTree>
    <p:extLst>
      <p:ext uri="{BB962C8B-B14F-4D97-AF65-F5344CB8AC3E}">
        <p14:creationId xmlns:p14="http://schemas.microsoft.com/office/powerpoint/2010/main" val="508111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365AA1-B3B8-ACA0-35F6-52F39DED1C77}"/>
              </a:ext>
            </a:extLst>
          </p:cNvPr>
          <p:cNvSpPr txBox="1"/>
          <p:nvPr/>
        </p:nvSpPr>
        <p:spPr>
          <a:xfrm>
            <a:off x="1000124" y="4714263"/>
            <a:ext cx="7200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G</a:t>
            </a:r>
            <a:r>
              <a:rPr kumimoji="1"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ood luck!</a:t>
            </a:r>
            <a:endParaRPr kumimoji="1" lang="ja-JP" altLang="en-US" sz="6600" b="1" dirty="0">
              <a:latin typeface="Arial" panose="020B0604020202020204" pitchFamily="34" charset="0"/>
              <a:ea typeface="MT たれっぴ" panose="02000604000000000000" pitchFamily="2" charset="-128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CF8AB-A100-8696-FC56-7EBDE8ED4BF5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3C40-F35C-D1A7-717A-25033DF49F20}"/>
              </a:ext>
            </a:extLst>
          </p:cNvPr>
          <p:cNvSpPr txBox="1"/>
          <p:nvPr/>
        </p:nvSpPr>
        <p:spPr>
          <a:xfrm>
            <a:off x="-2" y="563198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summarize my advice for making slides.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527C5D-53F4-869A-4B17-BB1CC3E8AF9A}"/>
              </a:ext>
            </a:extLst>
          </p:cNvPr>
          <p:cNvSpPr txBox="1"/>
          <p:nvPr/>
        </p:nvSpPr>
        <p:spPr>
          <a:xfrm>
            <a:off x="752474" y="1269125"/>
            <a:ext cx="683704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EA46DEC2-7E80-A9E3-14A3-EB13183EDA96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66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BBB39-71D1-26A0-452A-6086DE14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C230E44-F6A7-A04E-4A58-E4743EE7C67E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29082D3-81BE-B282-8DA3-15BFC82634A1}"/>
              </a:ext>
            </a:extLst>
          </p:cNvPr>
          <p:cNvSpPr txBox="1"/>
          <p:nvPr/>
        </p:nvSpPr>
        <p:spPr>
          <a:xfrm>
            <a:off x="-2" y="563198"/>
            <a:ext cx="914400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Before the final presentation on March 14, let me give you some hints for making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They are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They are based on my personal experience, and some other people may not agree. Therefore, it is just hints.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 hope that you will establish your own style based on your experience in future.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4304FC-3FCB-DF2E-6D39-98D0E7507F72}"/>
              </a:ext>
            </a:extLst>
          </p:cNvPr>
          <p:cNvSpPr txBox="1"/>
          <p:nvPr/>
        </p:nvSpPr>
        <p:spPr>
          <a:xfrm>
            <a:off x="752474" y="1800341"/>
            <a:ext cx="68370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03212201-5F30-D27C-55A8-61D7A39FC17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56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66700" y="28575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53673"/>
            <a:ext cx="9144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make a presentation file,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first.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should have your own number for "how many minutes per slide". It depends on your presentation style. A typical number is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~2 min/slide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time of presentation is 30 minutes, the number of slides will be about 15.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Once you estimate the total number of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slides, you can arrange the structure of your slides.</a:t>
            </a: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46B046CB-8A73-EFD2-4F5B-FFC01643B2B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A0C40-EC17-ECF0-0B1E-EAC442564BCC}"/>
              </a:ext>
            </a:extLst>
          </p:cNvPr>
          <p:cNvSpPr txBox="1"/>
          <p:nvPr/>
        </p:nvSpPr>
        <p:spPr>
          <a:xfrm>
            <a:off x="2046305" y="3762788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/>
              <a:t>2 slides for the experimental setup</a:t>
            </a:r>
            <a:endParaRPr kumimoji="1" lang="en-US" altLang="ja-JP" sz="2000" b="1" dirty="0"/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7611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0" y="551795"/>
            <a:ext cx="91440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of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typical poor presentation slides consists of a very long introduction (or theoretical background) and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small allocation for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their own work, which must be the main part of the presentation. Obviously, it is due to lack of time for making slides of their own work.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hen you make slides,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strategy "start from your own work" is available not only for making slides, but also for writing reports. 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8342C9-892F-1013-D386-2429695EAE7F}"/>
              </a:ext>
            </a:extLst>
          </p:cNvPr>
          <p:cNvSpPr txBox="1"/>
          <p:nvPr/>
        </p:nvSpPr>
        <p:spPr>
          <a:xfrm>
            <a:off x="738187" y="3523565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0000FF"/>
                </a:solidFill>
              </a:rPr>
              <a:t>In this case, start from</a:t>
            </a:r>
            <a:br>
              <a:rPr kumimoji="1" lang="en-US" altLang="ja-JP" sz="2000" b="1" dirty="0">
                <a:solidFill>
                  <a:srgbClr val="0000FF"/>
                </a:solidFill>
              </a:rPr>
            </a:br>
            <a:r>
              <a:rPr kumimoji="1" lang="en-US" altLang="ja-JP" sz="2000" b="1" dirty="0">
                <a:solidFill>
                  <a:srgbClr val="0000FF"/>
                </a:solidFill>
              </a:rPr>
              <a:t>“the experimental setup”</a:t>
            </a:r>
            <a:endParaRPr kumimoji="1" lang="ja-JP" alt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549FECB5-313A-6CED-053B-C12960C8CDF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B8C184-43C9-7D7E-85A8-D6846BD0BB88}"/>
              </a:ext>
            </a:extLst>
          </p:cNvPr>
          <p:cNvSpPr txBox="1"/>
          <p:nvPr/>
        </p:nvSpPr>
        <p:spPr>
          <a:xfrm>
            <a:off x="3975773" y="2621885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>
                <a:solidFill>
                  <a:srgbClr val="FF0000"/>
                </a:solidFill>
              </a:rPr>
              <a:t>2 slides for the experimental setup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4116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34892" y="28575"/>
            <a:ext cx="8699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88365"/>
            <a:ext cx="91440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making a slide, one figure and its explanation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one slide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is ease to understand for audience.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Figure-only slide is not recommended.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forget to add its explanation in the slide.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Such slides can be easily reused in your other presentation. </a:t>
            </a: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3CF6ABE-9F89-C1BB-5856-076DDC5ED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F025D3B-EDAA-5A64-B751-C26410746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28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641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④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language, </a:t>
            </a:r>
            <a:r>
              <a:rPr kumimoji="1"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complete sentences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, not words, on your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 speakers can speak very fluently with only words. On the other hand, non-native speakers sometimes lose their words and become panic.</a:t>
            </a:r>
            <a:b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this happens, read the sentences slowly to recover from the panic.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Reading sentences while pointing with a pointer is not a dramatic presentation. 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However, it is 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very easy for the audience to understand.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The slides will be uploaded to the web.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hose who did not attend the meeting can read them. In this case, writing whole sentences is very useful for the reader's understanding.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F5888-3085-3D7A-0511-3A54E0D1D13E}"/>
              </a:ext>
            </a:extLst>
          </p:cNvPr>
          <p:cNvSpPr txBox="1"/>
          <p:nvPr/>
        </p:nvSpPr>
        <p:spPr>
          <a:xfrm>
            <a:off x="295275" y="1685925"/>
            <a:ext cx="3505199" cy="1938992"/>
          </a:xfrm>
          <a:prstGeom prst="rect">
            <a:avLst/>
          </a:prstGeom>
          <a:solidFill>
            <a:srgbClr val="FFFFB3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br>
              <a:rPr lang="en-US" altLang="ja-JP" sz="2000" b="1" dirty="0"/>
            </a:br>
            <a:r>
              <a:rPr kumimoji="1" lang="en-US" altLang="ja-JP" sz="2000" b="1" dirty="0"/>
              <a:t>-water Cherenkov detector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-1000 m underground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PMT 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3F4062-13B6-BFA6-F1E4-8EDBE2AA1636}"/>
              </a:ext>
            </a:extLst>
          </p:cNvPr>
          <p:cNvSpPr txBox="1"/>
          <p:nvPr/>
        </p:nvSpPr>
        <p:spPr>
          <a:xfrm>
            <a:off x="4029075" y="1704975"/>
            <a:ext cx="4905375" cy="1785104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r>
              <a:rPr kumimoji="1" lang="en-US" altLang="ja-JP" sz="2000" b="1" dirty="0"/>
              <a:t> is a water Cherenkov detector located at 1000 m underground in the 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A total of 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 is view by 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photomultiplier tube (PMT).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D82A36-ED62-A05D-9E9A-B4FB9A451982}"/>
              </a:ext>
            </a:extLst>
          </p:cNvPr>
          <p:cNvSpPr txBox="1"/>
          <p:nvPr/>
        </p:nvSpPr>
        <p:spPr>
          <a:xfrm>
            <a:off x="866774" y="1313227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native, this is OK.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659DBD-3EA1-ED0A-E2E5-9CB5A2CC9FA4}"/>
              </a:ext>
            </a:extLst>
          </p:cNvPr>
          <p:cNvSpPr txBox="1"/>
          <p:nvPr/>
        </p:nvSpPr>
        <p:spPr>
          <a:xfrm>
            <a:off x="4314823" y="1303702"/>
            <a:ext cx="3505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non-native, this is much better.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14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712D2-419B-89A4-843C-3A42339E8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156AB8-3EDE-8128-1ADC-3BBF192255E6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⑤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E26604-EC9C-F93D-3E9E-54D70FE5FC07}"/>
              </a:ext>
            </a:extLst>
          </p:cNvPr>
          <p:cNvSpPr txBox="1"/>
          <p:nvPr/>
        </p:nvSpPr>
        <p:spPr>
          <a:xfrm>
            <a:off x="-2" y="563198"/>
            <a:ext cx="91440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native language, and you are not comfortable with writing academic English sentences, you can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translation software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However,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start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your native language.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is recommended to improve your English skills.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8C97A6B7-370D-137E-84F8-8BC59798581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08B614-C598-8EF2-E8E8-F134D35D6B89}"/>
              </a:ext>
            </a:extLst>
          </p:cNvPr>
          <p:cNvSpPr txBox="1"/>
          <p:nvPr/>
        </p:nvSpPr>
        <p:spPr>
          <a:xfrm>
            <a:off x="317730" y="2888351"/>
            <a:ext cx="8507488" cy="3016210"/>
          </a:xfrm>
          <a:prstGeom prst="rect">
            <a:avLst/>
          </a:prstGeom>
          <a:solidFill>
            <a:srgbClr val="FCD4F2"/>
          </a:solidFill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First write in English and then translate it into your native language using the translation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can check to see if your English sentence successfully expresses what you want to express.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Then, the sentence translated into your native language should be translated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into English by the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Minor grammatical errors may be pointed out and/or alternative expression can be found.</a:t>
            </a:r>
          </a:p>
        </p:txBody>
      </p:sp>
    </p:spTree>
    <p:extLst>
      <p:ext uri="{BB962C8B-B14F-4D97-AF65-F5344CB8AC3E}">
        <p14:creationId xmlns:p14="http://schemas.microsoft.com/office/powerpoint/2010/main" val="374486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⑥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Assume that you are working on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owerPoint file directly without any preparation. You must concern with the contents (e.g., physics) and the design (e.g., layout/size/font/color)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the same time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That might be very difficult for most of people.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Prepare figures or tables or photos.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write texts in the plain text file, such as Notepad in Windows.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these processes, you can concentrate on the contents.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 you can paste them on the slide. You can concentrate on the design.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6D539C06-86D6-859B-3486-7AAE3AB628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17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⑦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large and clear fonts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14287" y="551795"/>
            <a:ext cx="914400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write texts,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It is strongly recommended to use fonts larger than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pt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vivid colors. Do not use light colors.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Some fonts are not friendly for senior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audience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example of non-friendly font is times font. The horizontal lines are thin and difficult to read.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Due to the same reason, do not use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明朝体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but use 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ゴシック体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 Japanese.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49DE72-052C-8F31-7341-A54E537283CD}"/>
              </a:ext>
            </a:extLst>
          </p:cNvPr>
          <p:cNvSpPr txBox="1"/>
          <p:nvPr/>
        </p:nvSpPr>
        <p:spPr>
          <a:xfrm>
            <a:off x="857250" y="1840470"/>
            <a:ext cx="4200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F214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89E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endParaRPr kumimoji="1" lang="en-US" altLang="ja-JP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D0B53D15-1DB7-26CC-85BC-D24D960FD00C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342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11357</TotalTime>
  <Words>1078</Words>
  <Application>Microsoft Office PowerPoint</Application>
  <PresentationFormat>画面に合わせる (4:3)</PresentationFormat>
  <Paragraphs>128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Ｐ明朝</vt:lpstr>
      <vt:lpstr>Arial</vt:lpstr>
      <vt:lpstr>Calibri</vt:lpstr>
      <vt:lpstr>Modern No. 20</vt:lpstr>
      <vt:lpstr>Symbol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471</cp:revision>
  <cp:lastPrinted>2016-09-22T23:44:42Z</cp:lastPrinted>
  <dcterms:created xsi:type="dcterms:W3CDTF">2016-01-12T02:22:37Z</dcterms:created>
  <dcterms:modified xsi:type="dcterms:W3CDTF">2026-02-17T04:16:45Z</dcterms:modified>
</cp:coreProperties>
</file>