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64" r:id="rId1"/>
    <p:sldMasterId id="2147485466" r:id="rId2"/>
    <p:sldMasterId id="2147485471" r:id="rId3"/>
  </p:sldMasterIdLst>
  <p:notesMasterIdLst>
    <p:notesMasterId r:id="rId23"/>
  </p:notesMasterIdLst>
  <p:sldIdLst>
    <p:sldId id="1520" r:id="rId4"/>
    <p:sldId id="1515" r:id="rId5"/>
    <p:sldId id="1511" r:id="rId6"/>
    <p:sldId id="371" r:id="rId7"/>
    <p:sldId id="379" r:id="rId8"/>
    <p:sldId id="1508" r:id="rId9"/>
    <p:sldId id="1510" r:id="rId10"/>
    <p:sldId id="1513" r:id="rId11"/>
    <p:sldId id="1498" r:id="rId12"/>
    <p:sldId id="1192" r:id="rId13"/>
    <p:sldId id="1190" r:id="rId14"/>
    <p:sldId id="1500" r:id="rId15"/>
    <p:sldId id="1521" r:id="rId16"/>
    <p:sldId id="1522" r:id="rId17"/>
    <p:sldId id="1193" r:id="rId18"/>
    <p:sldId id="1503" r:id="rId19"/>
    <p:sldId id="1499" r:id="rId20"/>
    <p:sldId id="1507" r:id="rId21"/>
    <p:sldId id="1514" r:id="rId22"/>
  </p:sldIdLst>
  <p:sldSz cx="9144000" cy="6858000" type="screen4x3"/>
  <p:notesSz cx="6794500" cy="99187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B3"/>
    <a:srgbClr val="E3EEF9"/>
    <a:srgbClr val="F5F9FD"/>
    <a:srgbClr val="D0E0F4"/>
    <a:srgbClr val="FFFF89"/>
    <a:srgbClr val="95CFD3"/>
    <a:srgbClr val="A6A6A6"/>
    <a:srgbClr val="51B0B7"/>
    <a:srgbClr val="275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11" autoAdjust="0"/>
    <p:restoredTop sz="95355" autoAdjust="0"/>
  </p:normalViewPr>
  <p:slideViewPr>
    <p:cSldViewPr snapToGrid="0">
      <p:cViewPr varScale="1">
        <p:scale>
          <a:sx n="74" d="100"/>
          <a:sy n="74" d="100"/>
        </p:scale>
        <p:origin x="941" y="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BAF0AD6-43D3-4047-A587-78CB6A5E5BB0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40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3613"/>
            <a:ext cx="5435600" cy="3905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25EA3F-3551-40E8-94C4-6B22D5311D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9963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2756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798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942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7026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50A3D9-DC2B-4779-A4BF-7620F5148044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23623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CC5592-FE15-46E8-BE26-2B3B9358306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900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8856F8-B19D-4563-BFF7-1F80AE208614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16780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253D0-1B26-420D-8F7F-64908B44CB68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D706-2F8D-4674-9BE7-BD81FA201F7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9807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AC210-8725-4A65-81DA-40CBFD5C00ED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5ACE0-FBEE-4191-B790-C8AEAB7814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23538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D0EB3-8552-43E0-9292-AC46B2DA36F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982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F1779B-18BA-465C-B599-72FED8616EE2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01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15CA24B-B216-4025-BA41-B583E91EF520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079F3AA-21C2-4EC2-B6EF-95F515F5022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2051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09E7A33-F82D-4CDE-8D08-4193045EF093}" type="datetimeFigureOut">
              <a:rPr lang="ja-JP" altLang="en-US"/>
              <a:pPr>
                <a:defRPr/>
              </a:pPr>
              <a:t>2026/3/3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DE88D6-281C-4950-8362-A6A03715CB8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8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40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3" r:id="rId1"/>
    <p:sldLayoutId id="2147485474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00206-61B8-ACBC-4C76-F09617EA5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DB5235DE-7D2F-3865-8E69-A7FE9144FD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130314"/>
            <a:ext cx="9144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There are 10 Lecturers/Mentors/Supporters onsite, and 6 remote lecturers in this hardware camp.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My “welcome lecture” includes: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-About the program of this hardware camp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-Importance of experiment in physics, and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importance of invention of detectors in experimental physics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-Birth of </a:t>
            </a:r>
            <a:r>
              <a:rPr lang="en-US" altLang="ja-JP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ABF960D-B06E-A6CF-989F-BEE819B47DED}"/>
              </a:ext>
            </a:extLst>
          </p:cNvPr>
          <p:cNvSpPr/>
          <p:nvPr/>
        </p:nvSpPr>
        <p:spPr>
          <a:xfrm>
            <a:off x="468000" y="2880000"/>
            <a:ext cx="7979809" cy="19593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99" name="テキスト ボックス 3">
            <a:extLst>
              <a:ext uri="{FF2B5EF4-FFF2-40B4-BE49-F238E27FC236}">
                <a16:creationId xmlns:a16="http://schemas.microsoft.com/office/drawing/2014/main" id="{44129DDE-0D03-315E-2AE3-91632F710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5225" y="1155840"/>
            <a:ext cx="25405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  <a:b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Mar-9-2026</a:t>
            </a:r>
            <a:endParaRPr lang="ja-JP" alt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1" name="テキスト ボックス 2">
            <a:extLst>
              <a:ext uri="{FF2B5EF4-FFF2-40B4-BE49-F238E27FC236}">
                <a16:creationId xmlns:a16="http://schemas.microsoft.com/office/drawing/2014/main" id="{F2C72B02-BD27-FAD5-F0F6-F3A794E2D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3" y="54089"/>
            <a:ext cx="8921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to “5</a:t>
            </a:r>
            <a:r>
              <a:rPr lang="en-US" altLang="ja-JP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Hardware Camp on</a:t>
            </a:r>
            <a:b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Radiation Detection and Imaging”!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232280A-72DB-4BE8-219E-6290D4598CE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91539F-3730-96E7-9962-3D81BF2F9803}"/>
              </a:ext>
            </a:extLst>
          </p:cNvPr>
          <p:cNvSpPr txBox="1"/>
          <p:nvPr/>
        </p:nvSpPr>
        <p:spPr>
          <a:xfrm>
            <a:off x="468000" y="2880000"/>
            <a:ext cx="2712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Cao Van Son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Nguyen Xuan Dung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Yuichi Oyama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Michael Holik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Dong Van Thanh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Tran Van Ngoc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A8AB4A6-2340-1CE9-5268-896351AABA30}"/>
              </a:ext>
            </a:extLst>
          </p:cNvPr>
          <p:cNvSpPr txBox="1"/>
          <p:nvPr/>
        </p:nvSpPr>
        <p:spPr>
          <a:xfrm>
            <a:off x="6228000" y="2952000"/>
            <a:ext cx="23543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Paul Cesar</a:t>
            </a:r>
          </a:p>
          <a:p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Chau Nguyen</a:t>
            </a:r>
          </a:p>
          <a:p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Duc Hoang</a:t>
            </a:r>
          </a:p>
          <a:p>
            <a:r>
              <a:rPr kumimoji="1" lang="en-US" altLang="ja-JP" sz="2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Atsumu</a:t>
            </a:r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Suzuki</a:t>
            </a:r>
            <a:endParaRPr kumimoji="1" lang="ja-JP" alt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5FEF219-194F-1676-5FD8-70593E264173}"/>
              </a:ext>
            </a:extLst>
          </p:cNvPr>
          <p:cNvSpPr txBox="1"/>
          <p:nvPr/>
        </p:nvSpPr>
        <p:spPr>
          <a:xfrm>
            <a:off x="3348000" y="2880000"/>
            <a:ext cx="27120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Truong Thanh Sang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Phan To Quyen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Nguyen Viet Hoang</a:t>
            </a:r>
          </a:p>
          <a:p>
            <a:r>
              <a:rPr kumimoji="1"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Vo Diep Trung Tin</a:t>
            </a:r>
          </a:p>
          <a:p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 Tran</a:t>
            </a:r>
          </a:p>
          <a:p>
            <a:r>
              <a:rPr kumimoji="1" lang="en-US" altLang="ja-JP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Tran 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4B20B5F-CC26-E415-12A7-4F449210D116}"/>
              </a:ext>
            </a:extLst>
          </p:cNvPr>
          <p:cNvSpPr txBox="1"/>
          <p:nvPr/>
        </p:nvSpPr>
        <p:spPr>
          <a:xfrm>
            <a:off x="5193475" y="4899315"/>
            <a:ext cx="3828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lecturers are shown in blue.</a:t>
            </a:r>
            <a:endParaRPr kumimoji="1" lang="ja-JP" altLang="en-US" sz="1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82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Before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group in department of physics, University of Tokyo participated in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Experiment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(1977-1986) in PETRA Ring in DESY, Hamburg.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the second and local experiment of the group.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Before Kamiokande experiment…..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JADE detector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PETRA Ring in DESY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70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pan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eutschland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ngland collaboration.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Instead, 3 jet events which directly show existence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gluons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946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JADE experiment,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Koshiba's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group took charge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2712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photomultiplier tubes (PMTs) and lead glasses.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 that time, the leading company of the PMTs was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Philips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in Nederland. PMTs made by Philips and made by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were compared and obviously Philips PMTs were much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better than Hamamatsu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and PMT for OPAL experiment</a:t>
            </a:r>
            <a:b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404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4183" y="3616480"/>
            <a:ext cx="2115233" cy="35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-18510" y="548680"/>
            <a:ext cx="88931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"Our research budget is funded by the Japanese government.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the critical and high-technology component of the detector,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we must purchase Japanese products as much as possible.“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developed new PMTs for JADE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lead glass counters with cooperation of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Japanese JADE members. Hamamatsu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accumulated experience in the design of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 thanks to Koshiba's decision.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was real “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first step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” for the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41530" y="6300028"/>
            <a:ext cx="4455495" cy="338554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Hamamatsu R594 PMT 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F3FEB2B5-1255-66EF-291E-002D6062C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2618910"/>
            <a:ext cx="2745305" cy="34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7049BF-9850-A156-3A8A-B3CBB90C4E26}"/>
              </a:ext>
            </a:extLst>
          </p:cNvPr>
          <p:cNvSpPr txBox="1"/>
          <p:nvPr/>
        </p:nvSpPr>
        <p:spPr>
          <a:xfrm>
            <a:off x="7362310" y="5634245"/>
            <a:ext cx="17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M. Koshiba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5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Development of 20-inch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When the planning of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experiment started around 1979,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IMB group have already started similar project independently in USA.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IMB detector is larger and the start of the experiment is earlier.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seems there is no advantage in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“Ask Hamamatsu to make new PMTs which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have large diameter. They cannot reject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my request. They succeeded as a PMT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company after we selected Hamamatsu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PMTs for JADE experiment!”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20-inch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 are developed, and precise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measurement became possible with large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photo collection.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It led to the success of the experiment.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08BBE71-7FBA-1760-5FB1-03ACE6ACABE5}"/>
              </a:ext>
            </a:extLst>
          </p:cNvPr>
          <p:cNvGrpSpPr/>
          <p:nvPr/>
        </p:nvGrpSpPr>
        <p:grpSpPr>
          <a:xfrm>
            <a:off x="6912260" y="3616222"/>
            <a:ext cx="2102863" cy="1432958"/>
            <a:chOff x="8011606" y="2777725"/>
            <a:chExt cx="2102863" cy="1432958"/>
          </a:xfrm>
        </p:grpSpPr>
        <p:sp>
          <p:nvSpPr>
            <p:cNvPr id="5" name="爆発: 14 pt 4">
              <a:extLst>
                <a:ext uri="{FF2B5EF4-FFF2-40B4-BE49-F238E27FC236}">
                  <a16:creationId xmlns:a16="http://schemas.microsoft.com/office/drawing/2014/main" id="{B4B895BF-618D-7AC9-DDF3-21475B9665F4}"/>
                </a:ext>
              </a:extLst>
            </p:cNvPr>
            <p:cNvSpPr/>
            <p:nvPr/>
          </p:nvSpPr>
          <p:spPr>
            <a:xfrm rot="978332">
              <a:off x="8011606" y="2777725"/>
              <a:ext cx="2102863" cy="1432958"/>
            </a:xfrm>
            <a:prstGeom prst="irregularSeal2">
              <a:avLst/>
            </a:prstGeom>
            <a:solidFill>
              <a:srgbClr val="FFFF7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5836FD6-0686-570C-7AAC-76FD39213708}"/>
                </a:ext>
              </a:extLst>
            </p:cNvPr>
            <p:cNvSpPr txBox="1"/>
            <p:nvPr/>
          </p:nvSpPr>
          <p:spPr>
            <a:xfrm rot="20678947">
              <a:off x="8239056" y="3249144"/>
              <a:ext cx="1755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special price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14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tank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including PMT support structure was designed and constructed by Mitsui Engineering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Shipbuilding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Co.,Ltd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company also designed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structure of the JADE lead glass counter. The group had enough experience of communication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with the company.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 was used as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on-line data-taking computer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 group asked how to use it to a JADE member since PDP 11 series was used in JADE.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For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readout electronics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high voltage power supplies and distributors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 ready-made electronics were purchased. For some of the component, second-hand modules were used.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DEC PDP 11/60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1621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off-line analysis computer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an IBM-type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mainframe computer, FACOM M-190 for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JADE experiment was used without any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charge. Kamiokande members were just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USERS of the computer, and did not care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any maintenance and management.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the analysis computer, all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utility software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JADE experiment were used.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include data structure or event display.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Monte Carlo simulation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program, lead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glasses were replaced with water, and only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Use property of JADE experiment !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summarize, Kamiokande borrow (or steal) almost everything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JADE experiment. In that sense, Kamiokande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(JADE)'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71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What we can learn from the 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experience?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115888" y="1113677"/>
            <a:ext cx="886660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Vietnamese high energy experimental groups/physicists will join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(or already joined) a large international collaboration.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444500" y="2409077"/>
            <a:ext cx="8145463" cy="1630363"/>
          </a:xfrm>
          <a:prstGeom prst="rect">
            <a:avLst/>
          </a:prstGeom>
          <a:solidFill>
            <a:srgbClr val="F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For critical and high-technology components of the detector, 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purchase your own national products.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</p:txBody>
      </p:sp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476250" y="4490290"/>
            <a:ext cx="8145463" cy="1323975"/>
          </a:xfrm>
          <a:prstGeom prst="rect">
            <a:avLst/>
          </a:prstGeom>
          <a:solidFill>
            <a:srgbClr val="C6E6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 should consider to imitate a detector component and start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your own experiment in your own country. You can borrow (or steal) every property/experience/technology/software/hardware/ 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6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26368"/>
            <a:ext cx="9144000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Let me emphasize again. Experiment is important in physics.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 of detectors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are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first hand-on experience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to study a detector of high energy experiment.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We hope that this experience become a trigger, and some of you will change your research field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become a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pioneer of the Vietnamese high energy experiment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 the most advanced detector in Vietnam</a:t>
            </a:r>
            <a:r>
              <a:rPr lang="en-US" altLang="ja-JP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420891" y="26988"/>
            <a:ext cx="23022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Finally……</a:t>
            </a:r>
            <a:endParaRPr lang="ja-JP" altLang="en-US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203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4585145-021E-8D81-0C5C-B85072A25216}"/>
              </a:ext>
            </a:extLst>
          </p:cNvPr>
          <p:cNvSpPr txBox="1"/>
          <p:nvPr/>
        </p:nvSpPr>
        <p:spPr>
          <a:xfrm>
            <a:off x="2445391" y="2701255"/>
            <a:ext cx="42532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600" b="1" dirty="0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endParaRPr kumimoji="1" lang="ja-JP" altLang="en-US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DAD6B210-3245-EAEE-C529-65C27EC9E3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56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1">
            <a:extLst>
              <a:ext uri="{FF2B5EF4-FFF2-40B4-BE49-F238E27FC236}">
                <a16:creationId xmlns:a16="http://schemas.microsoft.com/office/drawing/2014/main" id="{15E48EF2-E659-44E7-80BB-079F5BF5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85" y="6404520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1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st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2022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camp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is planned as a supplementary exercise course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the Vietnam School on Neutrino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VSoN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has been organized by the Vietnam neutrino group and Japanese experimental physicists working in Super-</a:t>
            </a:r>
            <a:r>
              <a:rPr lang="en-US" altLang="ja-JP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and T2K experiment.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It started in 2017 and it has been held every year.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hardware camp</a:t>
            </a:r>
            <a:r>
              <a:rPr lang="ja-JP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started from 2022, and this is the 5</a:t>
            </a:r>
            <a:r>
              <a:rPr lang="en-US" altLang="ja-JP" sz="1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camp.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This time,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students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are invited to ICISE, Quy Nhon. Hand-on experiences of hardware will be provided.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172952" y="26988"/>
            <a:ext cx="47981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this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C09FCCA-273B-8709-A380-E66D88F80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3" y="3292508"/>
            <a:ext cx="4094389" cy="306974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F7E54FE-07F2-DFA2-ECAA-D12C31BE0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6058" y="3297686"/>
            <a:ext cx="4616650" cy="3073517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9D92349-1EFA-BD19-3F20-28CFDAF70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8601" y="6410272"/>
            <a:ext cx="328421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1" dirty="0">
                <a:solidFill>
                  <a:prstClr val="black"/>
                </a:solidFill>
              </a:rPr>
              <a:t>The 4</a:t>
            </a:r>
            <a:r>
              <a:rPr lang="en-US" altLang="ja-JP" sz="1800" b="1" baseline="30000" dirty="0">
                <a:solidFill>
                  <a:prstClr val="black"/>
                </a:solidFill>
              </a:rPr>
              <a:t>th</a:t>
            </a:r>
            <a:r>
              <a:rPr lang="en-US" altLang="ja-JP" sz="1800" b="1" dirty="0">
                <a:solidFill>
                  <a:prstClr val="black"/>
                </a:solidFill>
              </a:rPr>
              <a:t> hardware camp in 2025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205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participants will study/experience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basic and common components</a:t>
            </a:r>
            <a:r>
              <a:rPr lang="ja-JP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high energy experiments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They are;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-photoproduction</a:t>
            </a:r>
            <a:r>
              <a:rPr lang="ja-JP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of charged particles in matter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-photosensor with high voltage power supply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-analog signal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-trigger logic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-digitization of analog signal by readout electronics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acquisition (DAQ) by online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-data analysis using offline computers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-Monte Carlo simulation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The program focus on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for high energy experiments.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High energy physics itself is not the direct scope of this program.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Some of the participants might be studying theoretical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It would be the first hand-on experience to study a detector of high energy experiment for most of students.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This camp is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invitation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high energy physics.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954671" y="26988"/>
            <a:ext cx="72346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program of the hardware camp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F461698E-8C08-468A-B8BB-916DF174125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441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テキスト ボックス 1"/>
          <p:cNvSpPr txBox="1">
            <a:spLocks noChangeArrowheads="1"/>
          </p:cNvSpPr>
          <p:nvPr/>
        </p:nvSpPr>
        <p:spPr bwMode="auto">
          <a:xfrm>
            <a:off x="384175" y="3040063"/>
            <a:ext cx="8015288" cy="1446212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Even though a great theorist propose a fantastic and beautiful theoretical model, we can easily reject it, saying “No! it does not agree with our experiment!”.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In physics, the experimental result is everything.</a:t>
            </a:r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414338" y="109538"/>
            <a:ext cx="48593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8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are important!</a:t>
            </a:r>
            <a:endParaRPr lang="ja-JP" altLang="en-US" sz="2800" b="1" u="sng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1"/>
          <p:cNvSpPr txBox="1">
            <a:spLocks noChangeArrowheads="1"/>
          </p:cNvSpPr>
          <p:nvPr/>
        </p:nvSpPr>
        <p:spPr bwMode="auto">
          <a:xfrm>
            <a:off x="385763" y="4986338"/>
            <a:ext cx="8013700" cy="1106487"/>
          </a:xfrm>
          <a:prstGeom prst="rect">
            <a:avLst/>
          </a:prstGeom>
          <a:solidFill>
            <a:srgbClr val="D0E0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Straightforwardly speaking, I am a detector</a:t>
            </a:r>
            <a:r>
              <a:rPr lang="ja-JP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physicist.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I can make the best detector in the world,</a:t>
            </a:r>
            <a:b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200" b="1">
                <a:latin typeface="Arial" panose="020B0604020202020204" pitchFamily="34" charset="0"/>
                <a:cs typeface="Arial" panose="020B0604020202020204" pitchFamily="34" charset="0"/>
              </a:rPr>
              <a:t>and I can explore the most advanced physics in the world</a:t>
            </a:r>
            <a:r>
              <a:rPr lang="en-US" altLang="ja-JP" sz="2200"/>
              <a:t>.</a:t>
            </a:r>
          </a:p>
        </p:txBody>
      </p:sp>
      <p:sp>
        <p:nvSpPr>
          <p:cNvPr id="11269" name="テキスト ボックス 1"/>
          <p:cNvSpPr txBox="1">
            <a:spLocks noChangeArrowheads="1"/>
          </p:cNvSpPr>
          <p:nvPr/>
        </p:nvSpPr>
        <p:spPr bwMode="auto">
          <a:xfrm>
            <a:off x="163513" y="750888"/>
            <a:ext cx="53990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To invite students to experiments, let me introduce some words from Prof. Totsuka who was the first spokesperson of the Super-</a:t>
            </a:r>
            <a:r>
              <a:rPr lang="en-US" altLang="ja-JP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lang="en-US" altLang="ja-JP" sz="2200" b="1" dirty="0">
                <a:latin typeface="Arial" panose="020B0604020202020204" pitchFamily="34" charset="0"/>
                <a:cs typeface="Arial" panose="020B0604020202020204" pitchFamily="34" charset="0"/>
              </a:rPr>
              <a:t> experiment. </a:t>
            </a:r>
          </a:p>
        </p:txBody>
      </p:sp>
      <p:pic>
        <p:nvPicPr>
          <p:cNvPr id="1127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203200"/>
            <a:ext cx="1909762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テキスト ボックス 1"/>
          <p:cNvSpPr txBox="1">
            <a:spLocks noChangeArrowheads="1"/>
          </p:cNvSpPr>
          <p:nvPr/>
        </p:nvSpPr>
        <p:spPr bwMode="auto">
          <a:xfrm>
            <a:off x="6048375" y="2268538"/>
            <a:ext cx="16716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Prof. Yoji Totsuka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" panose="020B0604020202020204" pitchFamily="34" charset="0"/>
                <a:cs typeface="Arial" panose="020B0604020202020204" pitchFamily="34" charset="0"/>
              </a:rPr>
              <a:t>(1942-2008)</a:t>
            </a:r>
            <a:endParaRPr lang="ja-JP" alt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B4E32EED-3FEE-44B1-952A-243A77D4013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55397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Experiment is important in physics.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essential for experimental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In fact, the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is awarded not only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discoveries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, but also for </a:t>
            </a:r>
            <a:r>
              <a: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</a:t>
            </a: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000" b="1" dirty="0">
                <a:latin typeface="Arial" panose="020B0604020202020204" pitchFamily="34" charset="0"/>
                <a:cs typeface="Arial" panose="020B0604020202020204" pitchFamily="34" charset="0"/>
              </a:rPr>
              <a:t>   Let me show you examples ………..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2540838" y="26988"/>
            <a:ext cx="40623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 of detectors!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20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862128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1948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Patrick Maynard Stuart Blackett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Wilson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chamber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method, and his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discoveries therewith in the fields of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nuclear physics and cosmic radiation” 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1950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Cecil Frank Powell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his development of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photographic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studying nuclear processes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and his discoveries regarding mesons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made with this method”</a:t>
            </a:r>
            <a:endParaRPr lang="en-US" altLang="ja-JP" sz="1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 John Douglas Cockcroft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Ernest Thomas Sinton 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their pioneer work on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transmutation of atomic nuclei by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artificially accelerated atomic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particles”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Cockcroft-Walton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Generator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 for particle acceleration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0AF4EA5-76D6-42EE-A21F-BEFF7DE79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14" y="967841"/>
            <a:ext cx="2590918" cy="185763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94A703A-FDA8-4879-AF11-3EFC8AFBF2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1113495"/>
            <a:ext cx="1084536" cy="1629768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73F4F1AE-2535-49CF-9802-793B646B2F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13" y="3013267"/>
            <a:ext cx="1133774" cy="160348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D0C9DAB9-D62D-4EA6-8D95-BC7322DBF0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43" y="3126661"/>
            <a:ext cx="2529644" cy="55220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86734E4C-9985-4130-BB61-9A3D0D6E5F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968" y="4412609"/>
            <a:ext cx="1732268" cy="2308866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0AA9EA1-E6E6-4F4B-AF20-55D56500EE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83" y="4794590"/>
            <a:ext cx="1084536" cy="162680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7C2C515-54A9-40BC-A610-989430568B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83" y="4763315"/>
            <a:ext cx="1087902" cy="1631852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22EEB4C-DEE0-42C1-8F70-788C4C344359}"/>
              </a:ext>
            </a:extLst>
          </p:cNvPr>
          <p:cNvSpPr txBox="1"/>
          <p:nvPr/>
        </p:nvSpPr>
        <p:spPr>
          <a:xfrm>
            <a:off x="5113151" y="2402100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Blackett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73C5979-8868-412C-8738-079C4F3A856F}"/>
              </a:ext>
            </a:extLst>
          </p:cNvPr>
          <p:cNvSpPr txBox="1"/>
          <p:nvPr/>
        </p:nvSpPr>
        <p:spPr>
          <a:xfrm>
            <a:off x="5131327" y="4301652"/>
            <a:ext cx="93956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Powell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150C3AC-EF10-4BE5-A833-5818AC7B3C2E}"/>
              </a:ext>
            </a:extLst>
          </p:cNvPr>
          <p:cNvSpPr txBox="1"/>
          <p:nvPr/>
        </p:nvSpPr>
        <p:spPr>
          <a:xfrm>
            <a:off x="4612828" y="6089664"/>
            <a:ext cx="10148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Cockcroft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F024C5D-8183-4EE1-BB8A-28FF322CFC0C}"/>
              </a:ext>
            </a:extLst>
          </p:cNvPr>
          <p:cNvSpPr txBox="1"/>
          <p:nvPr/>
        </p:nvSpPr>
        <p:spPr>
          <a:xfrm>
            <a:off x="6073913" y="6091062"/>
            <a:ext cx="8156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Walton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92B7365-A2C1-47AB-A4D8-5B12591A954F}"/>
              </a:ext>
            </a:extLst>
          </p:cNvPr>
          <p:cNvSpPr txBox="1"/>
          <p:nvPr/>
        </p:nvSpPr>
        <p:spPr>
          <a:xfrm>
            <a:off x="6800738" y="2449603"/>
            <a:ext cx="16721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Cloud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C8379F-39DF-462E-82EF-53155BDEF4DA}"/>
              </a:ext>
            </a:extLst>
          </p:cNvPr>
          <p:cNvSpPr txBox="1"/>
          <p:nvPr/>
        </p:nvSpPr>
        <p:spPr>
          <a:xfrm>
            <a:off x="7238364" y="6226051"/>
            <a:ext cx="162001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Cockcroft-Walton Generator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527752F8-F28E-4033-B279-0F535FC05439}"/>
              </a:ext>
            </a:extLst>
          </p:cNvPr>
          <p:cNvSpPr txBox="1"/>
          <p:nvPr/>
        </p:nvSpPr>
        <p:spPr>
          <a:xfrm>
            <a:off x="6273629" y="3608683"/>
            <a:ext cx="2845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Symbol" panose="05050102010706020507" pitchFamily="18" charset="2"/>
              </a:rPr>
              <a:t>p</a:t>
            </a:r>
            <a:r>
              <a:rPr lang="en-US" altLang="ja-JP" sz="1600" b="1" baseline="30000" dirty="0">
                <a:latin typeface="Arial Narrow" panose="020B0606020202030204" pitchFamily="34" charset="0"/>
              </a:rPr>
              <a:t>+</a:t>
            </a:r>
            <a:r>
              <a:rPr lang="en-US" altLang="ja-JP" sz="1600" b="1" dirty="0">
                <a:latin typeface="Arial Narrow" panose="020B0606020202030204" pitchFamily="34" charset="0"/>
              </a:rPr>
              <a:t> track by photographic</a:t>
            </a:r>
            <a:br>
              <a:rPr lang="en-US" altLang="ja-JP" sz="1600" b="1" dirty="0">
                <a:latin typeface="Arial Narrow" panose="020B0606020202030204" pitchFamily="34" charset="0"/>
              </a:rPr>
            </a:br>
            <a:r>
              <a:rPr lang="en-US" altLang="ja-JP" sz="1600" b="1" dirty="0">
                <a:latin typeface="Arial Narrow" panose="020B0606020202030204" pitchFamily="34" charset="0"/>
              </a:rPr>
              <a:t>method (emulsion)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FD768BD-1F8D-41CF-B6CB-11C9B592A34E}"/>
              </a:ext>
            </a:extLst>
          </p:cNvPr>
          <p:cNvSpPr txBox="1"/>
          <p:nvPr/>
        </p:nvSpPr>
        <p:spPr>
          <a:xfrm>
            <a:off x="278675" y="6499771"/>
            <a:ext cx="5908712" cy="307777"/>
          </a:xfrm>
          <a:prstGeom prst="rect">
            <a:avLst/>
          </a:prstGeom>
          <a:solidFill>
            <a:srgbClr val="FFFFB3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latin typeface="Arial Narrow" panose="020B0606020202030204" pitchFamily="34" charset="0"/>
              </a:rPr>
              <a:t>Reasons for the award are cited from the official website of the Nobel Foundation.</a:t>
            </a:r>
            <a:endParaRPr kumimoji="1" lang="ja-JP" altLang="en-US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テキスト ボックス 3"/>
          <p:cNvSpPr txBox="1">
            <a:spLocks noChangeArrowheads="1"/>
          </p:cNvSpPr>
          <p:nvPr/>
        </p:nvSpPr>
        <p:spPr bwMode="auto">
          <a:xfrm>
            <a:off x="0" y="923091"/>
            <a:ext cx="9144000" cy="5416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1960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Donald Arthur Glaser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“for the invention of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bubble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1984 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 Rubbia</a:t>
            </a:r>
            <a:b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Simon van der Meer 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their decisive contributions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large project, which led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discovery of the field particles W and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Z, communicators of weak interaction”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-&gt;Simon van der Meer provided an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idea of stochastic cooling. It was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applied in 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Antiproton Accumulator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which supplied antiprotons to the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Proton-Antiproton Collider.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p"/>
            </a:pP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1992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Georges </a:t>
            </a:r>
            <a:r>
              <a:rPr lang="en-US" altLang="ja-JP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Charpak</a:t>
            </a:r>
            <a:b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for his invention and development 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of particle detectors, in particular</a:t>
            </a:r>
            <a:b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multiwire proportional chamber</a:t>
            </a:r>
            <a:r>
              <a:rPr lang="en-US" altLang="ja-JP" sz="18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sp>
        <p:nvSpPr>
          <p:cNvPr id="9219" name="テキスト ボックス 2"/>
          <p:cNvSpPr txBox="1">
            <a:spLocks noChangeArrowheads="1"/>
          </p:cNvSpPr>
          <p:nvPr/>
        </p:nvSpPr>
        <p:spPr bwMode="auto">
          <a:xfrm>
            <a:off x="33556" y="10210"/>
            <a:ext cx="9085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Prize for </a:t>
            </a:r>
            <a:r>
              <a:rPr lang="en-US" altLang="ja-JP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inventions</a:t>
            </a: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field of</a:t>
            </a:r>
            <a:b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energy physics</a:t>
            </a:r>
            <a:endParaRPr lang="ja-JP" altLang="en-US" sz="2800" b="1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D7D4A1-A633-46BA-AECF-D3DAC4298F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C54A432-3DF6-4E40-A314-E9E49D1BD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8" y="1062020"/>
            <a:ext cx="1087902" cy="163185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CA8817D6-1E1F-4734-AD7B-7415199379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412" y="2906689"/>
            <a:ext cx="1087902" cy="163185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AB3809A-9E40-4815-9E28-4849C6EB98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69" y="2950218"/>
            <a:ext cx="1087902" cy="1631852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528B4FF4-F6A1-439B-817B-6F23A92EC9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2" y="2900130"/>
            <a:ext cx="1624603" cy="1641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2D1F3E7F-44D9-4740-8202-2F4D55562B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0" y="4959592"/>
            <a:ext cx="1087902" cy="163185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770AED25-FF60-4FF0-8751-2F16BB7683F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35" y="4843275"/>
            <a:ext cx="1342317" cy="1879061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D267C20-F356-4A97-8318-2DC2966EAB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079" y="1066042"/>
            <a:ext cx="1466252" cy="1641013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D44A4BC0-7EE7-4FFC-A8CD-43CD77E39597}"/>
              </a:ext>
            </a:extLst>
          </p:cNvPr>
          <p:cNvSpPr txBox="1"/>
          <p:nvPr/>
        </p:nvSpPr>
        <p:spPr>
          <a:xfrm>
            <a:off x="6069497" y="2364315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Glaser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28BFF50-56CD-4CEE-97AF-3A5511F795DA}"/>
              </a:ext>
            </a:extLst>
          </p:cNvPr>
          <p:cNvSpPr txBox="1"/>
          <p:nvPr/>
        </p:nvSpPr>
        <p:spPr>
          <a:xfrm>
            <a:off x="4854490" y="4261627"/>
            <a:ext cx="76753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Rubbia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4F592C8-CABD-4BD7-962A-8AA6E0520A0F}"/>
              </a:ext>
            </a:extLst>
          </p:cNvPr>
          <p:cNvSpPr txBox="1"/>
          <p:nvPr/>
        </p:nvSpPr>
        <p:spPr>
          <a:xfrm>
            <a:off x="4805554" y="6267996"/>
            <a:ext cx="84862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err="1">
                <a:latin typeface="Arial Narrow" panose="020B0606020202030204" pitchFamily="34" charset="0"/>
              </a:rPr>
              <a:t>Charpak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2950061-F75E-43B6-9A09-8BABD07A57B7}"/>
              </a:ext>
            </a:extLst>
          </p:cNvPr>
          <p:cNvSpPr txBox="1"/>
          <p:nvPr/>
        </p:nvSpPr>
        <p:spPr>
          <a:xfrm>
            <a:off x="5790531" y="4239256"/>
            <a:ext cx="126489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van der Meer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D2B2553C-B7A8-40CA-93C8-C5AF93254F6E}"/>
              </a:ext>
            </a:extLst>
          </p:cNvPr>
          <p:cNvSpPr txBox="1"/>
          <p:nvPr/>
        </p:nvSpPr>
        <p:spPr>
          <a:xfrm>
            <a:off x="7371190" y="2441214"/>
            <a:ext cx="151565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Bubble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E488A3FF-D28F-48B9-B9FF-B3B085CB44ED}"/>
              </a:ext>
            </a:extLst>
          </p:cNvPr>
          <p:cNvSpPr txBox="1"/>
          <p:nvPr/>
        </p:nvSpPr>
        <p:spPr>
          <a:xfrm>
            <a:off x="7330643" y="4103634"/>
            <a:ext cx="15156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dirty="0">
                <a:latin typeface="Arial Narrow" panose="020B0606020202030204" pitchFamily="34" charset="0"/>
              </a:rPr>
              <a:t>Antiproton Accumulator 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5950FBF-8BBE-4F25-B4CA-2E3AC7B11D65}"/>
              </a:ext>
            </a:extLst>
          </p:cNvPr>
          <p:cNvSpPr txBox="1"/>
          <p:nvPr/>
        </p:nvSpPr>
        <p:spPr>
          <a:xfrm>
            <a:off x="7778083" y="5436999"/>
            <a:ext cx="117834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>
                <a:latin typeface="Arial Narrow" panose="020B0606020202030204" pitchFamily="34" charset="0"/>
              </a:rPr>
              <a:t>Multiwire proportional chamber</a:t>
            </a:r>
            <a:endParaRPr kumimoji="1" lang="ja-JP" altLang="en-US" sz="16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76C062B-04FE-42D2-B182-E48B5BF4AEAB}"/>
              </a:ext>
            </a:extLst>
          </p:cNvPr>
          <p:cNvSpPr txBox="1"/>
          <p:nvPr/>
        </p:nvSpPr>
        <p:spPr>
          <a:xfrm>
            <a:off x="2183365" y="20601"/>
            <a:ext cx="47772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birth of </a:t>
            </a:r>
            <a:r>
              <a:rPr lang="en-US" altLang="ja-JP" sz="2800" b="1" u="sng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lang="ja-JP" altLang="en-US" sz="2800" u="sng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44D9F34-2E2F-4D78-93CF-262621B18C33}"/>
              </a:ext>
            </a:extLst>
          </p:cNvPr>
          <p:cNvSpPr txBox="1"/>
          <p:nvPr/>
        </p:nvSpPr>
        <p:spPr>
          <a:xfrm>
            <a:off x="9330" y="543821"/>
            <a:ext cx="913467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Let's me present the efforts to construct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detector.</a:t>
            </a:r>
            <a:endParaRPr lang="en-US" altLang="ja-JP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I have participated in the </a:t>
            </a:r>
            <a:r>
              <a:rPr kumimoji="1" lang="en-US" altLang="ja-JP" sz="1900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sz="1900" b="1" dirty="0">
                <a:latin typeface="Arial" panose="020B0604020202020204" pitchFamily="34" charset="0"/>
                <a:cs typeface="Arial" panose="020B0604020202020204" pitchFamily="34" charset="0"/>
              </a:rPr>
              <a:t> experiment since I was a master's student.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This story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has been regularly </a:t>
            </a:r>
            <a:r>
              <a:rPr kumimoji="1"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presented in </a:t>
            </a:r>
            <a:r>
              <a:rPr lang="en-US" altLang="ja-JP" sz="1600" b="1" dirty="0">
                <a:latin typeface="Arial" panose="020B0604020202020204" pitchFamily="34" charset="0"/>
                <a:cs typeface="Arial" panose="020B0604020202020204" pitchFamily="34" charset="0"/>
              </a:rPr>
              <a:t>Vietnam School on neutrino in every summer. I am sorry if you hear this more than once…..</a:t>
            </a:r>
            <a:endParaRPr kumimoji="1" lang="en-US" altLang="ja-JP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0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5" y="1976842"/>
            <a:ext cx="4442663" cy="3059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2">
            <a:extLst>
              <a:ext uri="{FF2B5EF4-FFF2-40B4-BE49-F238E27FC236}">
                <a16:creationId xmlns:a16="http://schemas.microsoft.com/office/drawing/2014/main" id="{FDC8A718-8D88-4D98-AFCE-74B54A586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0" y="2020384"/>
            <a:ext cx="4451170" cy="299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0BD62664-95A8-6AA5-5E18-63811339617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98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3132138" y="7938"/>
            <a:ext cx="28352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Introduction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(1983 - 1996) was the first Nobel Prize experiment outside of Europe and America in the field of high energy physics.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was small manpower / small budget experiment.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the first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in 1985, only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12 authors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They are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7 staffs (about 5 Full Time Equivalent) and 5 graduate students.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initial budget for the experiment was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5 Oku-yen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and additional running cost was about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 Oku-yen/year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 It was quite small budget.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(1 Oku-yen ~ 0.5 Million US dollars in early 1980s.)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Reporting why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ja-JP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7109</TotalTime>
  <Words>1964</Words>
  <Application>Microsoft Office PowerPoint</Application>
  <PresentationFormat>画面に合わせる (4:3)</PresentationFormat>
  <Paragraphs>202</Paragraphs>
  <Slides>19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Modern No. 20</vt:lpstr>
      <vt:lpstr>Symbol</vt:lpstr>
      <vt:lpstr>Times New Roman</vt:lpstr>
      <vt:lpstr>Wingdings</vt:lpstr>
      <vt:lpstr>Office ​​テーマ</vt:lpstr>
      <vt:lpstr>1_Office ​​テーマ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Yuichi Oyama</dc:creator>
  <cp:lastModifiedBy>Yuichi Oyama</cp:lastModifiedBy>
  <cp:revision>425</cp:revision>
  <cp:lastPrinted>2016-09-22T23:44:42Z</cp:lastPrinted>
  <dcterms:created xsi:type="dcterms:W3CDTF">2016-01-12T02:22:37Z</dcterms:created>
  <dcterms:modified xsi:type="dcterms:W3CDTF">2026-03-03T06:33:53Z</dcterms:modified>
</cp:coreProperties>
</file>