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5970" r:id="rId2"/>
    <p:sldMasterId id="2147486658" r:id="rId3"/>
    <p:sldMasterId id="2147486660" r:id="rId4"/>
    <p:sldMasterId id="2147486662" r:id="rId5"/>
    <p:sldMasterId id="2147486664" r:id="rId6"/>
    <p:sldMasterId id="2147486666" r:id="rId7"/>
  </p:sldMasterIdLst>
  <p:notesMasterIdLst>
    <p:notesMasterId r:id="rId22"/>
  </p:notesMasterIdLst>
  <p:sldIdLst>
    <p:sldId id="388" r:id="rId8"/>
    <p:sldId id="1107" r:id="rId9"/>
    <p:sldId id="701" r:id="rId10"/>
    <p:sldId id="1123" r:id="rId11"/>
    <p:sldId id="1125" r:id="rId12"/>
    <p:sldId id="1117" r:id="rId13"/>
    <p:sldId id="1112" r:id="rId14"/>
    <p:sldId id="970" r:id="rId15"/>
    <p:sldId id="1124" r:id="rId16"/>
    <p:sldId id="1100" r:id="rId17"/>
    <p:sldId id="1115" r:id="rId18"/>
    <p:sldId id="1122" r:id="rId19"/>
    <p:sldId id="1111" r:id="rId20"/>
    <p:sldId id="1118" r:id="rId21"/>
  </p:sldIdLst>
  <p:sldSz cx="9144000" cy="6858000" type="screen4x3"/>
  <p:notesSz cx="6802438" cy="9934575"/>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6600FF"/>
    <a:srgbClr val="FFEDB3"/>
    <a:srgbClr val="FFF4D1"/>
    <a:srgbClr val="FFDE75"/>
    <a:srgbClr val="336600"/>
    <a:srgbClr val="FFFFB9"/>
    <a:srgbClr val="C1EFFF"/>
    <a:srgbClr val="CC0000"/>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89" autoAdjust="0"/>
    <p:restoredTop sz="94660"/>
  </p:normalViewPr>
  <p:slideViewPr>
    <p:cSldViewPr snapToGrid="0">
      <p:cViewPr varScale="1">
        <p:scale>
          <a:sx n="87" d="100"/>
          <a:sy n="87" d="100"/>
        </p:scale>
        <p:origin x="1243" y="101"/>
      </p:cViewPr>
      <p:guideLst/>
    </p:cSldViewPr>
  </p:slideViewPr>
  <p:notesTextViewPr>
    <p:cViewPr>
      <p:scale>
        <a:sx n="3" d="2"/>
        <a:sy n="3" d="2"/>
      </p:scale>
      <p:origin x="0" y="0"/>
    </p:cViewPr>
  </p:notesTextViewPr>
  <p:sorterViewPr>
    <p:cViewPr varScale="1">
      <p:scale>
        <a:sx n="1" d="1"/>
        <a:sy n="1" d="1"/>
      </p:scale>
      <p:origin x="0" y="-4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3580DA6-5BAB-7160-063D-3E4915C2C126}"/>
              </a:ext>
            </a:extLst>
          </p:cNvPr>
          <p:cNvSpPr>
            <a:spLocks noGrp="1"/>
          </p:cNvSpPr>
          <p:nvPr>
            <p:ph type="hdr" sz="quarter"/>
          </p:nvPr>
        </p:nvSpPr>
        <p:spPr>
          <a:xfrm>
            <a:off x="0" y="0"/>
            <a:ext cx="2947988" cy="498475"/>
          </a:xfrm>
          <a:prstGeom prst="rect">
            <a:avLst/>
          </a:prstGeom>
        </p:spPr>
        <p:txBody>
          <a:bodyPr vert="horz" lIns="91568" tIns="45784" rIns="91568" bIns="45784"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9FEEFB5C-4118-4CB3-7AA6-609DD03F12FF}"/>
              </a:ext>
            </a:extLst>
          </p:cNvPr>
          <p:cNvSpPr>
            <a:spLocks noGrp="1"/>
          </p:cNvSpPr>
          <p:nvPr>
            <p:ph type="dt" idx="1"/>
          </p:nvPr>
        </p:nvSpPr>
        <p:spPr>
          <a:xfrm>
            <a:off x="3852863" y="0"/>
            <a:ext cx="2947987" cy="498475"/>
          </a:xfrm>
          <a:prstGeom prst="rect">
            <a:avLst/>
          </a:prstGeom>
        </p:spPr>
        <p:txBody>
          <a:bodyPr vert="horz" lIns="91568" tIns="45784" rIns="91568" bIns="45784" rtlCol="0"/>
          <a:lstStyle>
            <a:lvl1pPr algn="r" eaLnBrk="1" fontAlgn="auto" hangingPunct="1">
              <a:spcBef>
                <a:spcPts val="0"/>
              </a:spcBef>
              <a:spcAft>
                <a:spcPts val="0"/>
              </a:spcAft>
              <a:defRPr sz="1200">
                <a:latin typeface="+mn-lt"/>
                <a:ea typeface="+mn-ea"/>
              </a:defRPr>
            </a:lvl1pPr>
          </a:lstStyle>
          <a:p>
            <a:pPr>
              <a:defRPr/>
            </a:pPr>
            <a:fld id="{DBAD42BD-A0A6-4822-9A13-307F1974D415}" type="datetimeFigureOut">
              <a:rPr lang="ja-JP" altLang="en-US"/>
              <a:pPr>
                <a:defRPr/>
              </a:pPr>
              <a:t>2024/9/11</a:t>
            </a:fld>
            <a:endParaRPr lang="ja-JP" altLang="en-US"/>
          </a:p>
        </p:txBody>
      </p:sp>
      <p:sp>
        <p:nvSpPr>
          <p:cNvPr id="4" name="スライド イメージ プレースホルダー 3">
            <a:extLst>
              <a:ext uri="{FF2B5EF4-FFF2-40B4-BE49-F238E27FC236}">
                <a16:creationId xmlns:a16="http://schemas.microsoft.com/office/drawing/2014/main" id="{2C2C4020-FB4D-6FDA-120E-A8B1871D63CD}"/>
              </a:ext>
            </a:extLst>
          </p:cNvPr>
          <p:cNvSpPr>
            <a:spLocks noGrp="1" noRot="1" noChangeAspect="1"/>
          </p:cNvSpPr>
          <p:nvPr>
            <p:ph type="sldImg" idx="2"/>
          </p:nvPr>
        </p:nvSpPr>
        <p:spPr>
          <a:xfrm>
            <a:off x="1165225" y="1241425"/>
            <a:ext cx="4471988" cy="3354388"/>
          </a:xfrm>
          <a:prstGeom prst="rect">
            <a:avLst/>
          </a:prstGeom>
          <a:noFill/>
          <a:ln w="12700">
            <a:solidFill>
              <a:prstClr val="black"/>
            </a:solidFill>
          </a:ln>
        </p:spPr>
        <p:txBody>
          <a:bodyPr vert="horz" lIns="91568" tIns="45784" rIns="91568" bIns="45784"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5429B656-3A1A-2F50-D5CE-770300F2B619}"/>
              </a:ext>
            </a:extLst>
          </p:cNvPr>
          <p:cNvSpPr>
            <a:spLocks noGrp="1"/>
          </p:cNvSpPr>
          <p:nvPr>
            <p:ph type="body" sz="quarter" idx="3"/>
          </p:nvPr>
        </p:nvSpPr>
        <p:spPr>
          <a:xfrm>
            <a:off x="681038" y="4781550"/>
            <a:ext cx="5441950" cy="3911600"/>
          </a:xfrm>
          <a:prstGeom prst="rect">
            <a:avLst/>
          </a:prstGeom>
        </p:spPr>
        <p:txBody>
          <a:bodyPr vert="horz" lIns="91568" tIns="45784" rIns="91568" bIns="45784"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B39336C3-8DB4-B341-A00C-65DDD9637E9E}"/>
              </a:ext>
            </a:extLst>
          </p:cNvPr>
          <p:cNvSpPr>
            <a:spLocks noGrp="1"/>
          </p:cNvSpPr>
          <p:nvPr>
            <p:ph type="ftr" sz="quarter" idx="4"/>
          </p:nvPr>
        </p:nvSpPr>
        <p:spPr>
          <a:xfrm>
            <a:off x="0" y="9436100"/>
            <a:ext cx="2947988" cy="498475"/>
          </a:xfrm>
          <a:prstGeom prst="rect">
            <a:avLst/>
          </a:prstGeom>
        </p:spPr>
        <p:txBody>
          <a:bodyPr vert="horz" lIns="91568" tIns="45784" rIns="91568" bIns="45784"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43A42B1E-6E8D-ED34-725C-E68C17318947}"/>
              </a:ext>
            </a:extLst>
          </p:cNvPr>
          <p:cNvSpPr>
            <a:spLocks noGrp="1"/>
          </p:cNvSpPr>
          <p:nvPr>
            <p:ph type="sldNum" sz="quarter" idx="5"/>
          </p:nvPr>
        </p:nvSpPr>
        <p:spPr>
          <a:xfrm>
            <a:off x="3852863" y="9436100"/>
            <a:ext cx="2947987" cy="498475"/>
          </a:xfrm>
          <a:prstGeom prst="rect">
            <a:avLst/>
          </a:prstGeom>
        </p:spPr>
        <p:txBody>
          <a:bodyPr vert="horz" wrap="square" lIns="91568" tIns="45784" rIns="91568" bIns="45784" numCol="1" anchor="b" anchorCtr="0" compatLnSpc="1">
            <a:prstTxWarp prst="textNoShape">
              <a:avLst/>
            </a:prstTxWarp>
          </a:bodyPr>
          <a:lstStyle>
            <a:lvl1pPr algn="r" eaLnBrk="1" hangingPunct="1">
              <a:defRPr sz="1200"/>
            </a:lvl1pPr>
          </a:lstStyle>
          <a:p>
            <a:fld id="{BAD54916-578D-4BF5-B610-C4DE9C92FF36}" type="slidenum">
              <a:rPr lang="ja-JP" altLang="en-US"/>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53"/>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ja-JP" altLang="en-US"/>
              <a:t>マスター サブタイトルの書式設定</a:t>
            </a:r>
          </a:p>
        </p:txBody>
      </p:sp>
      <p:sp>
        <p:nvSpPr>
          <p:cNvPr id="4" name="Rectangle 4">
            <a:extLst>
              <a:ext uri="{FF2B5EF4-FFF2-40B4-BE49-F238E27FC236}">
                <a16:creationId xmlns:a16="http://schemas.microsoft.com/office/drawing/2014/main" id="{0C02EED1-94F7-3309-497D-D6E51A2C8809}"/>
              </a:ext>
            </a:extLst>
          </p:cNvPr>
          <p:cNvSpPr>
            <a:spLocks noGrp="1" noChangeArrowheads="1"/>
          </p:cNvSpPr>
          <p:nvPr>
            <p:ph type="dt" sz="half" idx="10"/>
          </p:nvPr>
        </p:nvSpPr>
        <p:spPr/>
        <p:txBody>
          <a:bodyPr/>
          <a:lstStyle>
            <a:lvl1pPr fontAlgn="auto">
              <a:spcAft>
                <a:spcPts val="0"/>
              </a:spcAft>
              <a:defRPr/>
            </a:lvl1pPr>
          </a:lstStyle>
          <a:p>
            <a:pPr>
              <a:defRPr/>
            </a:pPr>
            <a:endParaRPr lang="en-US" altLang="ja-JP"/>
          </a:p>
        </p:txBody>
      </p:sp>
      <p:sp>
        <p:nvSpPr>
          <p:cNvPr id="5" name="Rectangle 5">
            <a:extLst>
              <a:ext uri="{FF2B5EF4-FFF2-40B4-BE49-F238E27FC236}">
                <a16:creationId xmlns:a16="http://schemas.microsoft.com/office/drawing/2014/main" id="{27E855A2-F518-DADD-E608-E96BA0C01347}"/>
              </a:ext>
            </a:extLst>
          </p:cNvPr>
          <p:cNvSpPr>
            <a:spLocks noGrp="1" noChangeArrowheads="1"/>
          </p:cNvSpPr>
          <p:nvPr>
            <p:ph type="ftr" sz="quarter" idx="11"/>
          </p:nvPr>
        </p:nvSpPr>
        <p:spPr/>
        <p:txBody>
          <a:bodyPr/>
          <a:lstStyle>
            <a:lvl1pPr algn="l" fontAlgn="auto">
              <a:spcAft>
                <a:spcPts val="0"/>
              </a:spcAft>
              <a:defRPr/>
            </a:lvl1pPr>
          </a:lstStyle>
          <a:p>
            <a:pPr>
              <a:defRPr/>
            </a:pPr>
            <a:endParaRPr lang="en-US" altLang="ja-JP"/>
          </a:p>
        </p:txBody>
      </p:sp>
      <p:sp>
        <p:nvSpPr>
          <p:cNvPr id="6" name="Rectangle 6">
            <a:extLst>
              <a:ext uri="{FF2B5EF4-FFF2-40B4-BE49-F238E27FC236}">
                <a16:creationId xmlns:a16="http://schemas.microsoft.com/office/drawing/2014/main" id="{BBAE497E-92A6-910F-FA56-C0F17AC6FB4D}"/>
              </a:ext>
            </a:extLst>
          </p:cNvPr>
          <p:cNvSpPr>
            <a:spLocks noGrp="1" noChangeArrowheads="1"/>
          </p:cNvSpPr>
          <p:nvPr>
            <p:ph type="sldNum" sz="quarter" idx="12"/>
          </p:nvPr>
        </p:nvSpPr>
        <p:spPr/>
        <p:txBody>
          <a:bodyPr/>
          <a:lstStyle>
            <a:lvl1pPr>
              <a:defRPr/>
            </a:lvl1pPr>
          </a:lstStyle>
          <a:p>
            <a:fld id="{13334228-8B4D-4C7C-A158-5B00C88152DF}" type="slidenum">
              <a:rPr lang="en-US" altLang="ja-JP"/>
              <a:pPr/>
              <a:t>‹#›</a:t>
            </a:fld>
            <a:endParaRPr lang="en-US" altLang="ja-JP"/>
          </a:p>
        </p:txBody>
      </p:sp>
    </p:spTree>
    <p:extLst>
      <p:ext uri="{BB962C8B-B14F-4D97-AF65-F5344CB8AC3E}">
        <p14:creationId xmlns:p14="http://schemas.microsoft.com/office/powerpoint/2010/main" val="3064931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AEBA5100-1ABC-5D95-4750-D7349E9B0F6F}"/>
              </a:ext>
            </a:extLst>
          </p:cNvPr>
          <p:cNvSpPr>
            <a:spLocks noGrp="1"/>
          </p:cNvSpPr>
          <p:nvPr>
            <p:ph type="dt" sz="half" idx="10"/>
          </p:nvPr>
        </p:nvSpPr>
        <p:spPr/>
        <p:txBody>
          <a:bodyPr/>
          <a:lstStyle>
            <a:lvl1pPr>
              <a:defRPr/>
            </a:lvl1pPr>
          </a:lstStyle>
          <a:p>
            <a:pPr>
              <a:defRPr/>
            </a:pPr>
            <a:fld id="{606FA02D-E757-4DB9-B234-D45BA6959A40}" type="datetimeFigureOut">
              <a:rPr lang="ja-JP" altLang="en-US"/>
              <a:pPr>
                <a:defRPr/>
              </a:pPr>
              <a:t>2024/9/11</a:t>
            </a:fld>
            <a:endParaRPr lang="ja-JP" altLang="en-US"/>
          </a:p>
        </p:txBody>
      </p:sp>
      <p:sp>
        <p:nvSpPr>
          <p:cNvPr id="3" name="フッター プレースホルダー 4">
            <a:extLst>
              <a:ext uri="{FF2B5EF4-FFF2-40B4-BE49-F238E27FC236}">
                <a16:creationId xmlns:a16="http://schemas.microsoft.com/office/drawing/2014/main" id="{DD5F5BD9-665F-A411-9994-9092C76745C6}"/>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B7468DE7-95EF-F646-FDB7-0A968BAA5CB6}"/>
              </a:ext>
            </a:extLst>
          </p:cNvPr>
          <p:cNvSpPr>
            <a:spLocks noGrp="1"/>
          </p:cNvSpPr>
          <p:nvPr>
            <p:ph type="sldNum" sz="quarter" idx="12"/>
          </p:nvPr>
        </p:nvSpPr>
        <p:spPr/>
        <p:txBody>
          <a:bodyPr/>
          <a:lstStyle>
            <a:lvl1pPr>
              <a:defRPr/>
            </a:lvl1pPr>
          </a:lstStyle>
          <a:p>
            <a:fld id="{1EEBB834-EA83-4F7E-953A-89209AEBD26B}" type="slidenum">
              <a:rPr lang="ja-JP" altLang="en-US"/>
              <a:pPr/>
              <a:t>‹#›</a:t>
            </a:fld>
            <a:endParaRPr lang="ja-JP" altLang="en-US"/>
          </a:p>
        </p:txBody>
      </p:sp>
    </p:spTree>
    <p:extLst>
      <p:ext uri="{BB962C8B-B14F-4D97-AF65-F5344CB8AC3E}">
        <p14:creationId xmlns:p14="http://schemas.microsoft.com/office/powerpoint/2010/main" val="277984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40"/>
            <a:ext cx="8229600"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a:extLst>
              <a:ext uri="{FF2B5EF4-FFF2-40B4-BE49-F238E27FC236}">
                <a16:creationId xmlns:a16="http://schemas.microsoft.com/office/drawing/2014/main" id="{0FF19A57-8351-5CB0-1450-777B7849B0F8}"/>
              </a:ext>
            </a:extLst>
          </p:cNvPr>
          <p:cNvSpPr>
            <a:spLocks noGrp="1" noChangeArrowheads="1"/>
          </p:cNvSpPr>
          <p:nvPr>
            <p:ph type="dt" sz="half" idx="10"/>
          </p:nvPr>
        </p:nvSpPr>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0E74FE5B-BB6F-461D-D6BE-1A610BC6109E}"/>
              </a:ext>
            </a:extLst>
          </p:cNvPr>
          <p:cNvSpPr>
            <a:spLocks noGrp="1" noChangeArrowheads="1"/>
          </p:cNvSpPr>
          <p:nvPr>
            <p:ph type="ftr" sz="quarter" idx="11"/>
          </p:nvPr>
        </p:nvSpPr>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C227158A-D501-CA60-A069-0D1C3A753187}"/>
              </a:ext>
            </a:extLst>
          </p:cNvPr>
          <p:cNvSpPr>
            <a:spLocks noGrp="1" noChangeArrowheads="1"/>
          </p:cNvSpPr>
          <p:nvPr>
            <p:ph type="sldNum" sz="quarter" idx="12"/>
          </p:nvPr>
        </p:nvSpPr>
        <p:spPr/>
        <p:txBody>
          <a:bodyPr/>
          <a:lstStyle>
            <a:lvl1pPr>
              <a:defRPr/>
            </a:lvl1pPr>
          </a:lstStyle>
          <a:p>
            <a:fld id="{2FB34627-1024-4752-9AEB-BB6CBA96687A}" type="slidenum">
              <a:rPr lang="en-US" altLang="ja-JP"/>
              <a:pPr/>
              <a:t>‹#›</a:t>
            </a:fld>
            <a:endParaRPr lang="en-US" altLang="ja-JP"/>
          </a:p>
        </p:txBody>
      </p:sp>
    </p:spTree>
    <p:extLst>
      <p:ext uri="{BB962C8B-B14F-4D97-AF65-F5344CB8AC3E}">
        <p14:creationId xmlns:p14="http://schemas.microsoft.com/office/powerpoint/2010/main" val="396411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E823EEE9-4012-D579-27EA-9670E6F9019C}"/>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394CF03-5FEE-42AC-B527-1D93A49D341B}" type="datetimeFigureOut">
              <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2024/9/11</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フッター プレースホルダー 4">
            <a:extLst>
              <a:ext uri="{FF2B5EF4-FFF2-40B4-BE49-F238E27FC236}">
                <a16:creationId xmlns:a16="http://schemas.microsoft.com/office/drawing/2014/main" id="{AF803B6D-7B6D-4C16-CFBD-102C576864DA}"/>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スライド番号プレースホルダー 5">
            <a:extLst>
              <a:ext uri="{FF2B5EF4-FFF2-40B4-BE49-F238E27FC236}">
                <a16:creationId xmlns:a16="http://schemas.microsoft.com/office/drawing/2014/main" id="{0193D614-8210-8699-F306-0D4B9BB3EC45}"/>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F56A7CD-970E-47EE-A93B-062A13DEBEA6}" type="slidenum">
              <a:rPr kumimoji="1" lang="ja-JP"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00034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rgbClr val="000000"/>
              </a:solidFill>
              <a:effectLst/>
              <a:uLnTx/>
              <a:uFillTx/>
              <a:latin typeface="Arial" charset="0"/>
              <a:ea typeface="ＭＳ Ｐゴシック"/>
              <a:cs typeface="+mn-cs"/>
            </a:endParaRPr>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rgbClr val="000000"/>
              </a:solidFill>
              <a:effectLst/>
              <a:uLnTx/>
              <a:uFillTx/>
              <a:latin typeface="Arial" charset="0"/>
              <a:ea typeface="ＭＳ Ｐゴシック"/>
              <a:cs typeface="+mn-cs"/>
            </a:endParaRPr>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DC39FB-C032-4209-AE42-64E3B70801BB}" type="slidenum">
              <a:rPr kumimoji="1" lang="en-US" altLang="ja-JP" sz="105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05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86828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Aft>
                <a:spcPts val="0"/>
              </a:spcAft>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050" b="0" i="0" u="none" strike="noStrike" kern="1200" cap="none" spc="0" normalizeH="0" baseline="0" noProof="0">
              <a:ln>
                <a:noFill/>
              </a:ln>
              <a:solidFill>
                <a:srgbClr val="000000"/>
              </a:solidFill>
              <a:effectLst/>
              <a:uLnTx/>
              <a:uFillTx/>
              <a:latin typeface="Arial" charset="0"/>
              <a:ea typeface="ＭＳ Ｐゴシック"/>
              <a:cs typeface="+mn-cs"/>
            </a:endParaRPr>
          </a:p>
        </p:txBody>
      </p:sp>
      <p:sp>
        <p:nvSpPr>
          <p:cNvPr id="3" name="Rectangle 5"/>
          <p:cNvSpPr>
            <a:spLocks noGrp="1" noChangeArrowheads="1"/>
          </p:cNvSpPr>
          <p:nvPr>
            <p:ph type="ftr" sz="quarter" idx="11"/>
          </p:nvPr>
        </p:nvSpPr>
        <p:spPr/>
        <p:txBody>
          <a:bodyPr/>
          <a:lstStyle>
            <a:lvl1pPr algn="l" fontAlgn="auto">
              <a:spcAft>
                <a:spcPts val="0"/>
              </a:spcAft>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050" b="0" i="0" u="none" strike="noStrike" kern="1200" cap="none" spc="0" normalizeH="0" baseline="0" noProof="0">
              <a:ln>
                <a:noFill/>
              </a:ln>
              <a:solidFill>
                <a:srgbClr val="000000"/>
              </a:solidFill>
              <a:effectLst/>
              <a:uLnTx/>
              <a:uFillTx/>
              <a:latin typeface="Arial" charset="0"/>
              <a:ea typeface="ＭＳ Ｐゴシック"/>
              <a:cs typeface="+mn-cs"/>
            </a:endParaRPr>
          </a:p>
        </p:txBody>
      </p:sp>
      <p:sp>
        <p:nvSpPr>
          <p:cNvPr id="4" name="Rectangle 6"/>
          <p:cNvSpPr>
            <a:spLocks noGrp="1" noChangeArrowheads="1"/>
          </p:cNvSpPr>
          <p:nvPr>
            <p:ph type="sldNum" sz="quarter" idx="12"/>
          </p:nvPr>
        </p:nvSpPr>
        <p:spPr/>
        <p:txBody>
          <a:bodyPr/>
          <a:lstStyle>
            <a:lvl1pPr fontAlgn="auto">
              <a:spcAft>
                <a:spcPts val="0"/>
              </a:spcAft>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fld id="{80682718-0195-497E-B68A-B3ABB7D15E75}" type="slidenum">
              <a:rPr kumimoji="1" lang="en-US" altLang="ja-JP" sz="1050" b="0" i="0" u="none" strike="noStrike" kern="1200" cap="none" spc="0" normalizeH="0" baseline="0" noProof="0">
                <a:ln>
                  <a:noFill/>
                </a:ln>
                <a:solidFill>
                  <a:srgbClr val="000000"/>
                </a:solidFill>
                <a:effectLst/>
                <a:uLnTx/>
                <a:uFillTx/>
                <a:latin typeface="Arial"/>
                <a:ea typeface="ＭＳ Ｐゴシック"/>
                <a:cs typeface="+mn-cs"/>
              </a:rPr>
              <a:pPr marL="0" marR="0" lvl="0" indent="0" algn="r" defTabSz="914400" rtl="0" eaLnBrk="1" fontAlgn="auto" latinLnBrk="0" hangingPunct="1">
                <a:lnSpc>
                  <a:spcPct val="100000"/>
                </a:lnSpc>
                <a:spcBef>
                  <a:spcPct val="0"/>
                </a:spcBef>
                <a:spcAft>
                  <a:spcPts val="0"/>
                </a:spcAft>
                <a:buClrTx/>
                <a:buSzTx/>
                <a:buFontTx/>
                <a:buNone/>
                <a:tabLst/>
                <a:defRPr/>
              </a:pPr>
              <a:t>‹#›</a:t>
            </a:fld>
            <a:endParaRPr kumimoji="1" lang="en-US" altLang="ja-JP" sz="105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536886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B4761C4-2E83-44BE-A8ED-A2FA8D57B659}"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2024/9/11</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フッター プレースホルダー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スライド番号プレースホルダー 5"/>
          <p:cNvSpPr>
            <a:spLocks noGrp="1"/>
          </p:cNvSpPr>
          <p:nvPr>
            <p:ph type="sldNum" sz="quarter" idx="12"/>
          </p:nvPr>
        </p:nvSpPr>
        <p:spPr/>
        <p:txBody>
          <a:bodyPr/>
          <a:lstStyle>
            <a:lvl1pPr>
              <a:defRPr>
                <a:solidFill>
                  <a:srgbClr val="0000FF"/>
                </a:solidFill>
                <a:latin typeface="Modern No. 20" panose="02070704070505020303"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965656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79"/>
            <a:ext cx="8229600"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a:extLst>
              <a:ext uri="{FF2B5EF4-FFF2-40B4-BE49-F238E27FC236}">
                <a16:creationId xmlns:a16="http://schemas.microsoft.com/office/drawing/2014/main" id="{F378013E-A69D-E109-6840-4713BA142257}"/>
              </a:ext>
            </a:extLst>
          </p:cNvPr>
          <p:cNvSpPr>
            <a:spLocks noGrp="1" noChangeArrowheads="1"/>
          </p:cNvSpPr>
          <p:nvPr>
            <p:ph type="dt" sz="half" idx="10"/>
          </p:nvPr>
        </p:nvSpPr>
        <p:spPr>
          <a:ln/>
        </p:spPr>
        <p:txBody>
          <a:bodyPr/>
          <a:lstStyle>
            <a:lvl1pPr>
              <a:defRPr/>
            </a:lvl1pPr>
          </a:lstStyle>
          <a:p>
            <a:pPr defTabSz="844083" eaLnBrk="1" hangingPunct="1">
              <a:defRPr/>
            </a:pPr>
            <a:endParaRPr lang="en-US" altLang="ja-JP">
              <a:solidFill>
                <a:srgbClr val="000000"/>
              </a:solidFill>
            </a:endParaRPr>
          </a:p>
        </p:txBody>
      </p:sp>
      <p:sp>
        <p:nvSpPr>
          <p:cNvPr id="4" name="Rectangle 5">
            <a:extLst>
              <a:ext uri="{FF2B5EF4-FFF2-40B4-BE49-F238E27FC236}">
                <a16:creationId xmlns:a16="http://schemas.microsoft.com/office/drawing/2014/main" id="{E37A7FF8-643E-D46B-F449-9E61E9ED0E55}"/>
              </a:ext>
            </a:extLst>
          </p:cNvPr>
          <p:cNvSpPr>
            <a:spLocks noGrp="1" noChangeArrowheads="1"/>
          </p:cNvSpPr>
          <p:nvPr>
            <p:ph type="ftr" sz="quarter" idx="11"/>
          </p:nvPr>
        </p:nvSpPr>
        <p:spPr>
          <a:ln/>
        </p:spPr>
        <p:txBody>
          <a:bodyPr/>
          <a:lstStyle>
            <a:lvl1pPr>
              <a:defRPr/>
            </a:lvl1pPr>
          </a:lstStyle>
          <a:p>
            <a:pPr algn="ctr" defTabSz="844083" eaLnBrk="1" hangingPunct="1">
              <a:defRPr/>
            </a:pPr>
            <a:endParaRPr lang="en-US" altLang="ja-JP">
              <a:solidFill>
                <a:srgbClr val="000000"/>
              </a:solidFill>
            </a:endParaRPr>
          </a:p>
        </p:txBody>
      </p:sp>
      <p:sp>
        <p:nvSpPr>
          <p:cNvPr id="5" name="Rectangle 6">
            <a:extLst>
              <a:ext uri="{FF2B5EF4-FFF2-40B4-BE49-F238E27FC236}">
                <a16:creationId xmlns:a16="http://schemas.microsoft.com/office/drawing/2014/main" id="{D0A981C8-F737-9AC4-7BC5-C02958E424E9}"/>
              </a:ext>
            </a:extLst>
          </p:cNvPr>
          <p:cNvSpPr>
            <a:spLocks noGrp="1" noChangeArrowheads="1"/>
          </p:cNvSpPr>
          <p:nvPr>
            <p:ph type="sldNum" sz="quarter" idx="12"/>
          </p:nvPr>
        </p:nvSpPr>
        <p:spPr>
          <a:ln/>
        </p:spPr>
        <p:txBody>
          <a:bodyPr/>
          <a:lstStyle>
            <a:lvl1pPr>
              <a:defRPr/>
            </a:lvl1pPr>
          </a:lstStyle>
          <a:p>
            <a:pPr defTabSz="844083" eaLnBrk="1" hangingPunct="1"/>
            <a:fld id="{D77DAC00-21DC-4CD7-A217-3B1D87FAD4E5}" type="slidenum">
              <a:rPr lang="en-US" altLang="ja-JP" smtClean="0">
                <a:solidFill>
                  <a:srgbClr val="000000"/>
                </a:solidFill>
                <a:latin typeface="Arial" panose="020B0604020202020204" pitchFamily="34" charset="0"/>
              </a:rPr>
              <a:pPr defTabSz="844083" eaLnBrk="1" hangingPunct="1"/>
              <a:t>‹#›</a:t>
            </a:fld>
            <a:endParaRPr lang="en-US" altLang="ja-JP">
              <a:solidFill>
                <a:srgbClr val="000000"/>
              </a:solidFill>
              <a:latin typeface="Arial" panose="020B0604020202020204" pitchFamily="34" charset="0"/>
            </a:endParaRPr>
          </a:p>
        </p:txBody>
      </p:sp>
    </p:spTree>
    <p:extLst>
      <p:ext uri="{BB962C8B-B14F-4D97-AF65-F5344CB8AC3E}">
        <p14:creationId xmlns:p14="http://schemas.microsoft.com/office/powerpoint/2010/main" val="41850809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2618DF0-FE4E-34FD-50E9-22EF234608C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a:extLst>
              <a:ext uri="{FF2B5EF4-FFF2-40B4-BE49-F238E27FC236}">
                <a16:creationId xmlns:a16="http://schemas.microsoft.com/office/drawing/2014/main" id="{D5146D71-F675-6955-1A2C-1E0E2E7CB09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7580E33A-01A3-76E4-AB9B-B5A0E4755224}"/>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b="0" u="none">
                <a:solidFill>
                  <a:srgbClr val="000000"/>
                </a:solidFill>
                <a:latin typeface="Arial" charset="0"/>
                <a:ea typeface="+mn-ea"/>
              </a:defRPr>
            </a:lvl1pPr>
          </a:lstStyle>
          <a:p>
            <a:pPr>
              <a:defRPr/>
            </a:pPr>
            <a:endParaRPr lang="en-US" altLang="ja-JP"/>
          </a:p>
        </p:txBody>
      </p:sp>
      <p:sp>
        <p:nvSpPr>
          <p:cNvPr id="1029" name="Rectangle 5">
            <a:extLst>
              <a:ext uri="{FF2B5EF4-FFF2-40B4-BE49-F238E27FC236}">
                <a16:creationId xmlns:a16="http://schemas.microsoft.com/office/drawing/2014/main" id="{890C2011-FE4C-A56B-7ED5-FA850EF1789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b="0" u="none">
                <a:solidFill>
                  <a:srgbClr val="000000"/>
                </a:solidFill>
                <a:latin typeface="Arial" charset="0"/>
                <a:ea typeface="+mn-ea"/>
              </a:defRPr>
            </a:lvl1pPr>
          </a:lstStyle>
          <a:p>
            <a:pPr>
              <a:defRPr/>
            </a:pPr>
            <a:endParaRPr lang="en-US" altLang="ja-JP"/>
          </a:p>
        </p:txBody>
      </p:sp>
      <p:sp>
        <p:nvSpPr>
          <p:cNvPr id="1030" name="Rectangle 6">
            <a:extLst>
              <a:ext uri="{FF2B5EF4-FFF2-40B4-BE49-F238E27FC236}">
                <a16:creationId xmlns:a16="http://schemas.microsoft.com/office/drawing/2014/main" id="{B9C90593-F3E8-1477-D1C6-35177FA2178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Arial" panose="020B0604020202020204" pitchFamily="34" charset="0"/>
              </a:defRPr>
            </a:lvl1pPr>
          </a:lstStyle>
          <a:p>
            <a:fld id="{6B74DB90-222F-4A16-8878-15A4B648DBB2}"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6647" r:id="rId1"/>
  </p:sldLayoutIdLst>
  <p:txStyles>
    <p:titleStyle>
      <a:lvl1pPr algn="ctr" rtl="0" eaLnBrk="0" fontAlgn="base" hangingPunct="0">
        <a:spcBef>
          <a:spcPct val="0"/>
        </a:spcBef>
        <a:spcAft>
          <a:spcPct val="0"/>
        </a:spcAft>
        <a:defRPr kumimoji="1" sz="3300">
          <a:solidFill>
            <a:schemeClr val="tx2"/>
          </a:solidFill>
          <a:latin typeface="+mj-lt"/>
          <a:ea typeface="+mj-ea"/>
          <a:cs typeface="+mj-cs"/>
        </a:defRPr>
      </a:lvl1pPr>
      <a:lvl2pPr algn="ctr" rtl="0" eaLnBrk="0" fontAlgn="base" hangingPunct="0">
        <a:spcBef>
          <a:spcPct val="0"/>
        </a:spcBef>
        <a:spcAft>
          <a:spcPct val="0"/>
        </a:spcAft>
        <a:defRPr kumimoji="1" sz="33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3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3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300">
          <a:solidFill>
            <a:schemeClr val="tx2"/>
          </a:solidFill>
          <a:latin typeface="Arial" charset="0"/>
          <a:ea typeface="ＭＳ Ｐゴシック" pitchFamily="50" charset="-128"/>
        </a:defRPr>
      </a:lvl5pPr>
      <a:lvl6pPr marL="342900" algn="ctr" rtl="0" fontAlgn="base">
        <a:spcBef>
          <a:spcPct val="0"/>
        </a:spcBef>
        <a:spcAft>
          <a:spcPct val="0"/>
        </a:spcAft>
        <a:defRPr kumimoji="1" sz="3300">
          <a:solidFill>
            <a:schemeClr val="tx2"/>
          </a:solidFill>
          <a:latin typeface="Arial" charset="0"/>
          <a:ea typeface="ＭＳ Ｐゴシック" pitchFamily="50" charset="-128"/>
        </a:defRPr>
      </a:lvl6pPr>
      <a:lvl7pPr marL="685800" algn="ctr" rtl="0" fontAlgn="base">
        <a:spcBef>
          <a:spcPct val="0"/>
        </a:spcBef>
        <a:spcAft>
          <a:spcPct val="0"/>
        </a:spcAft>
        <a:defRPr kumimoji="1" sz="3300">
          <a:solidFill>
            <a:schemeClr val="tx2"/>
          </a:solidFill>
          <a:latin typeface="Arial" charset="0"/>
          <a:ea typeface="ＭＳ Ｐゴシック" pitchFamily="50" charset="-128"/>
        </a:defRPr>
      </a:lvl7pPr>
      <a:lvl8pPr marL="1028700" algn="ctr" rtl="0" fontAlgn="base">
        <a:spcBef>
          <a:spcPct val="0"/>
        </a:spcBef>
        <a:spcAft>
          <a:spcPct val="0"/>
        </a:spcAft>
        <a:defRPr kumimoji="1" sz="3300">
          <a:solidFill>
            <a:schemeClr val="tx2"/>
          </a:solidFill>
          <a:latin typeface="Arial" charset="0"/>
          <a:ea typeface="ＭＳ Ｐゴシック" pitchFamily="50" charset="-128"/>
        </a:defRPr>
      </a:lvl8pPr>
      <a:lvl9pPr marL="1371600" algn="ctr" rtl="0" fontAlgn="base">
        <a:spcBef>
          <a:spcPct val="0"/>
        </a:spcBef>
        <a:spcAft>
          <a:spcPct val="0"/>
        </a:spcAft>
        <a:defRPr kumimoji="1" sz="3300">
          <a:solidFill>
            <a:schemeClr val="tx2"/>
          </a:solidFill>
          <a:latin typeface="Arial" charset="0"/>
          <a:ea typeface="ＭＳ Ｐゴシック" pitchFamily="50" charset="-128"/>
        </a:defRPr>
      </a:lvl9pPr>
    </p:titleStyle>
    <p:bodyStyle>
      <a:lvl1pPr marL="257175" indent="-257175" algn="l" rtl="0" eaLnBrk="0" fontAlgn="base" hangingPunct="0">
        <a:spcBef>
          <a:spcPct val="20000"/>
        </a:spcBef>
        <a:spcAft>
          <a:spcPct val="0"/>
        </a:spcAft>
        <a:buChar char="•"/>
        <a:defRPr kumimoji="1"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kumimoji="1" sz="2100">
          <a:solidFill>
            <a:schemeClr val="tx1"/>
          </a:solidFill>
          <a:latin typeface="+mn-lt"/>
          <a:ea typeface="+mn-ea"/>
        </a:defRPr>
      </a:lvl2pPr>
      <a:lvl3pPr marL="857250" indent="-171450" algn="l" rtl="0" eaLnBrk="0" fontAlgn="base" hangingPunct="0">
        <a:spcBef>
          <a:spcPct val="20000"/>
        </a:spcBef>
        <a:spcAft>
          <a:spcPct val="0"/>
        </a:spcAft>
        <a:buChar char="•"/>
        <a:defRPr kumimoji="1">
          <a:solidFill>
            <a:schemeClr val="tx1"/>
          </a:solidFill>
          <a:latin typeface="+mn-lt"/>
          <a:ea typeface="+mn-ea"/>
        </a:defRPr>
      </a:lvl3pPr>
      <a:lvl4pPr marL="1200150" indent="-171450" algn="l" rtl="0" eaLnBrk="0" fontAlgn="base" hangingPunct="0">
        <a:spcBef>
          <a:spcPct val="20000"/>
        </a:spcBef>
        <a:spcAft>
          <a:spcPct val="0"/>
        </a:spcAft>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har char="»"/>
        <a:defRPr kumimoji="1" sz="1500">
          <a:solidFill>
            <a:schemeClr val="tx1"/>
          </a:solidFill>
          <a:latin typeface="+mn-lt"/>
          <a:ea typeface="+mn-ea"/>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a:extLst>
              <a:ext uri="{FF2B5EF4-FFF2-40B4-BE49-F238E27FC236}">
                <a16:creationId xmlns:a16="http://schemas.microsoft.com/office/drawing/2014/main" id="{8CC3026C-AF7F-202E-FE29-C1C902801D3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a:extLst>
              <a:ext uri="{FF2B5EF4-FFF2-40B4-BE49-F238E27FC236}">
                <a16:creationId xmlns:a16="http://schemas.microsoft.com/office/drawing/2014/main" id="{420FD5EF-4805-39DA-4B60-CC41AF67C65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70D140CC-16F9-BDB6-37F6-D3D135C0492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FAF477C5-92B9-4F45-AAB6-F84A48F0077C}" type="datetimeFigureOut">
              <a:rPr lang="ja-JP" altLang="en-US"/>
              <a:pPr>
                <a:defRPr/>
              </a:pPr>
              <a:t>2024/9/11</a:t>
            </a:fld>
            <a:endParaRPr lang="ja-JP" altLang="en-US"/>
          </a:p>
        </p:txBody>
      </p:sp>
      <p:sp>
        <p:nvSpPr>
          <p:cNvPr id="5" name="フッター プレースホルダー 4">
            <a:extLst>
              <a:ext uri="{FF2B5EF4-FFF2-40B4-BE49-F238E27FC236}">
                <a16:creationId xmlns:a16="http://schemas.microsoft.com/office/drawing/2014/main" id="{026C8484-EAB1-3122-2255-D9AA96B348E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0240EF7-6545-2546-FAAF-79344F0141F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F92C796-7A2D-471D-BDDD-564FC7B5ACB4}"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6643" r:id="rId1"/>
    <p:sldLayoutId id="2147486649" r:id="rId2"/>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a:extLst>
              <a:ext uri="{FF2B5EF4-FFF2-40B4-BE49-F238E27FC236}">
                <a16:creationId xmlns:a16="http://schemas.microsoft.com/office/drawing/2014/main" id="{182C66EC-65E5-CBB6-555E-238E7AF331F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a:extLst>
              <a:ext uri="{FF2B5EF4-FFF2-40B4-BE49-F238E27FC236}">
                <a16:creationId xmlns:a16="http://schemas.microsoft.com/office/drawing/2014/main" id="{A8C45F5C-2B8F-2F97-B108-A2E8DD90125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56ABC94-0483-77BB-F5B6-971A8B7117E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329B9694-CBC8-49D1-940A-76FEA666C89B}" type="datetimeFigureOut">
              <a:rPr lang="ja-JP" altLang="en-US"/>
              <a:pPr>
                <a:defRPr/>
              </a:pPr>
              <a:t>2024/9/11</a:t>
            </a:fld>
            <a:endParaRPr lang="ja-JP" altLang="en-US"/>
          </a:p>
        </p:txBody>
      </p:sp>
      <p:sp>
        <p:nvSpPr>
          <p:cNvPr id="5" name="フッター プレースホルダー 4">
            <a:extLst>
              <a:ext uri="{FF2B5EF4-FFF2-40B4-BE49-F238E27FC236}">
                <a16:creationId xmlns:a16="http://schemas.microsoft.com/office/drawing/2014/main" id="{C36584B4-ADC7-C765-05BF-57D68B6123F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03F117C-8E59-310D-28A9-081E67E3564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B789C25-D829-464B-AE4F-788F53E03810}" type="slidenum">
              <a:rPr lang="ja-JP" altLang="en-US"/>
              <a:pPr/>
              <a:t>‹#›</a:t>
            </a:fld>
            <a:endParaRPr lang="ja-JP" altLang="en-US"/>
          </a:p>
        </p:txBody>
      </p:sp>
    </p:spTree>
    <p:extLst>
      <p:ext uri="{BB962C8B-B14F-4D97-AF65-F5344CB8AC3E}">
        <p14:creationId xmlns:p14="http://schemas.microsoft.com/office/powerpoint/2010/main" val="2668942176"/>
      </p:ext>
    </p:extLst>
  </p:cSld>
  <p:clrMap bg1="lt1" tx1="dk1" bg2="lt2" tx2="dk2" accent1="accent1" accent2="accent2" accent3="accent3" accent4="accent4" accent5="accent5" accent6="accent6" hlink="hlink" folHlink="folHlink"/>
  <p:sldLayoutIdLst>
    <p:sldLayoutId id="2147486659" r:id="rId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b="0" u="none">
                <a:solidFill>
                  <a:srgbClr val="000000"/>
                </a:solidFill>
                <a:latin typeface="Arial" charset="0"/>
                <a:ea typeface="+mn-ea"/>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b="0" u="none">
                <a:solidFill>
                  <a:srgbClr val="000000"/>
                </a:solidFill>
                <a:latin typeface="Arial" charset="0"/>
                <a:ea typeface="+mn-ea"/>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b="0" u="none">
                <a:solidFill>
                  <a:srgbClr val="000000"/>
                </a:solidFill>
                <a:latin typeface="+mn-lt"/>
                <a:ea typeface="+mn-ea"/>
              </a:defRPr>
            </a:lvl1pPr>
          </a:lstStyle>
          <a:p>
            <a:pPr>
              <a:defRPr/>
            </a:pPr>
            <a:fld id="{73A9B080-6824-4A0C-B3E3-26C1AEAED881}" type="slidenum">
              <a:rPr lang="en-US" altLang="ja-JP"/>
              <a:pPr>
                <a:defRPr/>
              </a:pPr>
              <a:t>‹#›</a:t>
            </a:fld>
            <a:endParaRPr lang="en-US" altLang="ja-JP"/>
          </a:p>
        </p:txBody>
      </p:sp>
    </p:spTree>
    <p:extLst>
      <p:ext uri="{BB962C8B-B14F-4D97-AF65-F5344CB8AC3E}">
        <p14:creationId xmlns:p14="http://schemas.microsoft.com/office/powerpoint/2010/main" val="210834994"/>
      </p:ext>
    </p:extLst>
  </p:cSld>
  <p:clrMap bg1="lt1" tx1="dk1" bg2="lt2" tx2="dk2" accent1="accent1" accent2="accent2" accent3="accent3" accent4="accent4" accent5="accent5" accent6="accent6" hlink="hlink" folHlink="folHlink"/>
  <p:sldLayoutIdLst>
    <p:sldLayoutId id="2147486661" r:id="rId1"/>
  </p:sldLayoutIdLst>
  <p:hf hdr="0" ftr="0" dt="0"/>
  <p:txStyles>
    <p:titleStyle>
      <a:lvl1pPr algn="ctr" rtl="0" eaLnBrk="0" fontAlgn="base" hangingPunct="0">
        <a:spcBef>
          <a:spcPct val="0"/>
        </a:spcBef>
        <a:spcAft>
          <a:spcPct val="0"/>
        </a:spcAft>
        <a:defRPr kumimoji="1" sz="3300">
          <a:solidFill>
            <a:schemeClr val="tx2"/>
          </a:solidFill>
          <a:latin typeface="+mj-lt"/>
          <a:ea typeface="+mj-ea"/>
          <a:cs typeface="+mj-cs"/>
        </a:defRPr>
      </a:lvl1pPr>
      <a:lvl2pPr algn="ctr" rtl="0" eaLnBrk="0" fontAlgn="base" hangingPunct="0">
        <a:spcBef>
          <a:spcPct val="0"/>
        </a:spcBef>
        <a:spcAft>
          <a:spcPct val="0"/>
        </a:spcAft>
        <a:defRPr kumimoji="1" sz="33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3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3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300">
          <a:solidFill>
            <a:schemeClr val="tx2"/>
          </a:solidFill>
          <a:latin typeface="Arial" charset="0"/>
          <a:ea typeface="ＭＳ Ｐゴシック" pitchFamily="50" charset="-128"/>
        </a:defRPr>
      </a:lvl5pPr>
      <a:lvl6pPr marL="342900" algn="ctr" rtl="0" fontAlgn="base">
        <a:spcBef>
          <a:spcPct val="0"/>
        </a:spcBef>
        <a:spcAft>
          <a:spcPct val="0"/>
        </a:spcAft>
        <a:defRPr kumimoji="1" sz="3300">
          <a:solidFill>
            <a:schemeClr val="tx2"/>
          </a:solidFill>
          <a:latin typeface="Arial" charset="0"/>
          <a:ea typeface="ＭＳ Ｐゴシック" pitchFamily="50" charset="-128"/>
        </a:defRPr>
      </a:lvl6pPr>
      <a:lvl7pPr marL="685800" algn="ctr" rtl="0" fontAlgn="base">
        <a:spcBef>
          <a:spcPct val="0"/>
        </a:spcBef>
        <a:spcAft>
          <a:spcPct val="0"/>
        </a:spcAft>
        <a:defRPr kumimoji="1" sz="3300">
          <a:solidFill>
            <a:schemeClr val="tx2"/>
          </a:solidFill>
          <a:latin typeface="Arial" charset="0"/>
          <a:ea typeface="ＭＳ Ｐゴシック" pitchFamily="50" charset="-128"/>
        </a:defRPr>
      </a:lvl7pPr>
      <a:lvl8pPr marL="1028700" algn="ctr" rtl="0" fontAlgn="base">
        <a:spcBef>
          <a:spcPct val="0"/>
        </a:spcBef>
        <a:spcAft>
          <a:spcPct val="0"/>
        </a:spcAft>
        <a:defRPr kumimoji="1" sz="3300">
          <a:solidFill>
            <a:schemeClr val="tx2"/>
          </a:solidFill>
          <a:latin typeface="Arial" charset="0"/>
          <a:ea typeface="ＭＳ Ｐゴシック" pitchFamily="50" charset="-128"/>
        </a:defRPr>
      </a:lvl8pPr>
      <a:lvl9pPr marL="1371600" algn="ctr" rtl="0" fontAlgn="base">
        <a:spcBef>
          <a:spcPct val="0"/>
        </a:spcBef>
        <a:spcAft>
          <a:spcPct val="0"/>
        </a:spcAft>
        <a:defRPr kumimoji="1" sz="3300">
          <a:solidFill>
            <a:schemeClr val="tx2"/>
          </a:solidFill>
          <a:latin typeface="Arial" charset="0"/>
          <a:ea typeface="ＭＳ Ｐゴシック" pitchFamily="50" charset="-128"/>
        </a:defRPr>
      </a:lvl9pPr>
    </p:titleStyle>
    <p:bodyStyle>
      <a:lvl1pPr marL="257175" indent="-257175" algn="l" rtl="0" eaLnBrk="0" fontAlgn="base" hangingPunct="0">
        <a:spcBef>
          <a:spcPct val="20000"/>
        </a:spcBef>
        <a:spcAft>
          <a:spcPct val="0"/>
        </a:spcAft>
        <a:buChar char="•"/>
        <a:defRPr kumimoji="1"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kumimoji="1" sz="2100">
          <a:solidFill>
            <a:schemeClr val="tx1"/>
          </a:solidFill>
          <a:latin typeface="+mn-lt"/>
          <a:ea typeface="+mn-ea"/>
        </a:defRPr>
      </a:lvl2pPr>
      <a:lvl3pPr marL="857250" indent="-171450" algn="l" rtl="0" eaLnBrk="0" fontAlgn="base" hangingPunct="0">
        <a:spcBef>
          <a:spcPct val="20000"/>
        </a:spcBef>
        <a:spcAft>
          <a:spcPct val="0"/>
        </a:spcAft>
        <a:buChar char="•"/>
        <a:defRPr kumimoji="1">
          <a:solidFill>
            <a:schemeClr val="tx1"/>
          </a:solidFill>
          <a:latin typeface="+mn-lt"/>
          <a:ea typeface="+mn-ea"/>
        </a:defRPr>
      </a:lvl3pPr>
      <a:lvl4pPr marL="1200150" indent="-171450" algn="l" rtl="0" eaLnBrk="0" fontAlgn="base" hangingPunct="0">
        <a:spcBef>
          <a:spcPct val="20000"/>
        </a:spcBef>
        <a:spcAft>
          <a:spcPct val="0"/>
        </a:spcAft>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har char="»"/>
        <a:defRPr kumimoji="1" sz="1500">
          <a:solidFill>
            <a:schemeClr val="tx1"/>
          </a:solidFill>
          <a:latin typeface="+mn-lt"/>
          <a:ea typeface="+mn-ea"/>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73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spcBef>
                <a:spcPct val="0"/>
              </a:spcBef>
              <a:defRPr sz="1050" b="0">
                <a:solidFill>
                  <a:srgbClr val="000000"/>
                </a:solidFill>
                <a:latin typeface="Arial" charset="0"/>
                <a:ea typeface="+mn-ea"/>
              </a:defRPr>
            </a:lvl1pPr>
          </a:lstStyle>
          <a:p>
            <a:pPr>
              <a:defRPr/>
            </a:pPr>
            <a:endParaRPr lang="en-US" altLang="ja-JP"/>
          </a:p>
        </p:txBody>
      </p:sp>
      <p:sp>
        <p:nvSpPr>
          <p:cNvPr id="573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spcBef>
                <a:spcPct val="0"/>
              </a:spcBef>
              <a:defRPr sz="1050" b="0">
                <a:solidFill>
                  <a:srgbClr val="000000"/>
                </a:solidFill>
                <a:latin typeface="Arial" charset="0"/>
                <a:ea typeface="+mn-ea"/>
              </a:defRPr>
            </a:lvl1pPr>
          </a:lstStyle>
          <a:p>
            <a:pPr>
              <a:defRPr/>
            </a:pPr>
            <a:endParaRPr lang="en-US" altLang="ja-JP"/>
          </a:p>
        </p:txBody>
      </p:sp>
      <p:sp>
        <p:nvSpPr>
          <p:cNvPr id="573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050" b="0">
                <a:solidFill>
                  <a:srgbClr val="000000"/>
                </a:solidFill>
                <a:latin typeface="+mn-lt"/>
                <a:ea typeface="+mn-ea"/>
              </a:defRPr>
            </a:lvl1pPr>
          </a:lstStyle>
          <a:p>
            <a:pPr>
              <a:defRPr/>
            </a:pPr>
            <a:fld id="{DCC3431B-C5C9-496B-86CD-0DC83BD769AE}" type="slidenum">
              <a:rPr lang="en-US" altLang="ja-JP"/>
              <a:pPr>
                <a:defRPr/>
              </a:pPr>
              <a:t>‹#›</a:t>
            </a:fld>
            <a:endParaRPr lang="en-US" altLang="ja-JP"/>
          </a:p>
        </p:txBody>
      </p:sp>
    </p:spTree>
    <p:extLst>
      <p:ext uri="{BB962C8B-B14F-4D97-AF65-F5344CB8AC3E}">
        <p14:creationId xmlns:p14="http://schemas.microsoft.com/office/powerpoint/2010/main" val="4082456240"/>
      </p:ext>
    </p:extLst>
  </p:cSld>
  <p:clrMap bg1="lt1" tx1="dk1" bg2="lt2" tx2="dk2" accent1="accent1" accent2="accent2" accent3="accent3" accent4="accent4" accent5="accent5" accent6="accent6" hlink="hlink" folHlink="folHlink"/>
  <p:sldLayoutIdLst>
    <p:sldLayoutId id="2147486663" r:id="rId1"/>
  </p:sldLayoutIdLst>
  <p:hf hdr="0" ftr="0" dt="0"/>
  <p:txStyles>
    <p:titleStyle>
      <a:lvl1pPr algn="ctr" rtl="0" eaLnBrk="0" fontAlgn="base" hangingPunct="0">
        <a:spcBef>
          <a:spcPct val="0"/>
        </a:spcBef>
        <a:spcAft>
          <a:spcPct val="0"/>
        </a:spcAft>
        <a:defRPr kumimoji="1" sz="3300">
          <a:solidFill>
            <a:schemeClr val="tx2"/>
          </a:solidFill>
          <a:latin typeface="+mj-lt"/>
          <a:ea typeface="+mj-ea"/>
          <a:cs typeface="+mj-cs"/>
        </a:defRPr>
      </a:lvl1pPr>
      <a:lvl2pPr algn="ctr" rtl="0" eaLnBrk="0" fontAlgn="base" hangingPunct="0">
        <a:spcBef>
          <a:spcPct val="0"/>
        </a:spcBef>
        <a:spcAft>
          <a:spcPct val="0"/>
        </a:spcAft>
        <a:defRPr kumimoji="1" sz="33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3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3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300">
          <a:solidFill>
            <a:schemeClr val="tx2"/>
          </a:solidFill>
          <a:latin typeface="Arial" charset="0"/>
          <a:ea typeface="ＭＳ Ｐゴシック" pitchFamily="50" charset="-128"/>
        </a:defRPr>
      </a:lvl5pPr>
      <a:lvl6pPr marL="342900" algn="ctr" rtl="0" fontAlgn="base">
        <a:spcBef>
          <a:spcPct val="0"/>
        </a:spcBef>
        <a:spcAft>
          <a:spcPct val="0"/>
        </a:spcAft>
        <a:defRPr kumimoji="1" sz="3300">
          <a:solidFill>
            <a:schemeClr val="tx2"/>
          </a:solidFill>
          <a:latin typeface="Arial" charset="0"/>
          <a:ea typeface="ＭＳ Ｐゴシック" pitchFamily="50" charset="-128"/>
        </a:defRPr>
      </a:lvl6pPr>
      <a:lvl7pPr marL="685800" algn="ctr" rtl="0" fontAlgn="base">
        <a:spcBef>
          <a:spcPct val="0"/>
        </a:spcBef>
        <a:spcAft>
          <a:spcPct val="0"/>
        </a:spcAft>
        <a:defRPr kumimoji="1" sz="3300">
          <a:solidFill>
            <a:schemeClr val="tx2"/>
          </a:solidFill>
          <a:latin typeface="Arial" charset="0"/>
          <a:ea typeface="ＭＳ Ｐゴシック" pitchFamily="50" charset="-128"/>
        </a:defRPr>
      </a:lvl7pPr>
      <a:lvl8pPr marL="1028700" algn="ctr" rtl="0" fontAlgn="base">
        <a:spcBef>
          <a:spcPct val="0"/>
        </a:spcBef>
        <a:spcAft>
          <a:spcPct val="0"/>
        </a:spcAft>
        <a:defRPr kumimoji="1" sz="3300">
          <a:solidFill>
            <a:schemeClr val="tx2"/>
          </a:solidFill>
          <a:latin typeface="Arial" charset="0"/>
          <a:ea typeface="ＭＳ Ｐゴシック" pitchFamily="50" charset="-128"/>
        </a:defRPr>
      </a:lvl8pPr>
      <a:lvl9pPr marL="1371600" algn="ctr" rtl="0" fontAlgn="base">
        <a:spcBef>
          <a:spcPct val="0"/>
        </a:spcBef>
        <a:spcAft>
          <a:spcPct val="0"/>
        </a:spcAft>
        <a:defRPr kumimoji="1" sz="3300">
          <a:solidFill>
            <a:schemeClr val="tx2"/>
          </a:solidFill>
          <a:latin typeface="Arial" charset="0"/>
          <a:ea typeface="ＭＳ Ｐゴシック" pitchFamily="50" charset="-128"/>
        </a:defRPr>
      </a:lvl9pPr>
    </p:titleStyle>
    <p:bodyStyle>
      <a:lvl1pPr marL="257175" indent="-257175" algn="l" rtl="0" eaLnBrk="0" fontAlgn="base" hangingPunct="0">
        <a:spcBef>
          <a:spcPct val="20000"/>
        </a:spcBef>
        <a:spcAft>
          <a:spcPct val="0"/>
        </a:spcAft>
        <a:buChar char="•"/>
        <a:defRPr kumimoji="1"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kumimoji="1" sz="2100">
          <a:solidFill>
            <a:schemeClr val="tx1"/>
          </a:solidFill>
          <a:latin typeface="+mn-lt"/>
          <a:ea typeface="+mn-ea"/>
        </a:defRPr>
      </a:lvl2pPr>
      <a:lvl3pPr marL="857250" indent="-171450" algn="l" rtl="0" eaLnBrk="0" fontAlgn="base" hangingPunct="0">
        <a:spcBef>
          <a:spcPct val="20000"/>
        </a:spcBef>
        <a:spcAft>
          <a:spcPct val="0"/>
        </a:spcAft>
        <a:buChar char="•"/>
        <a:defRPr kumimoji="1">
          <a:solidFill>
            <a:schemeClr val="tx1"/>
          </a:solidFill>
          <a:latin typeface="+mn-lt"/>
          <a:ea typeface="+mn-ea"/>
        </a:defRPr>
      </a:lvl3pPr>
      <a:lvl4pPr marL="1200150" indent="-171450" algn="l" rtl="0" eaLnBrk="0" fontAlgn="base" hangingPunct="0">
        <a:spcBef>
          <a:spcPct val="20000"/>
        </a:spcBef>
        <a:spcAft>
          <a:spcPct val="0"/>
        </a:spcAft>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har char="»"/>
        <a:defRPr kumimoji="1" sz="1500">
          <a:solidFill>
            <a:schemeClr val="tx1"/>
          </a:solidFill>
          <a:latin typeface="+mn-lt"/>
          <a:ea typeface="+mn-ea"/>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4AA4C954-CD56-41BF-93D3-16EEDFCBCEBA}" type="datetime1">
              <a:rPr lang="ja-JP" altLang="en-US" smtClean="0"/>
              <a:t>2024/9/11</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3200" b="1">
                <a:solidFill>
                  <a:srgbClr val="898989"/>
                </a:solidFill>
                <a:latin typeface="AR DESTINE" panose="02000000000000000000" pitchFamily="2" charset="0"/>
              </a:defRPr>
            </a:lvl1pPr>
          </a:lstStyle>
          <a:p>
            <a:pPr>
              <a:defRPr/>
            </a:pPr>
            <a:fld id="{FA0C9DA0-F68F-43FB-B784-FE15BB4EAC41}" type="slidenum">
              <a:rPr lang="ja-JP" altLang="en-US" smtClean="0"/>
              <a:pPr>
                <a:defRPr/>
              </a:pPr>
              <a:t>‹#›</a:t>
            </a:fld>
            <a:endParaRPr lang="ja-JP" altLang="en-US" dirty="0"/>
          </a:p>
        </p:txBody>
      </p:sp>
    </p:spTree>
    <p:extLst>
      <p:ext uri="{BB962C8B-B14F-4D97-AF65-F5344CB8AC3E}">
        <p14:creationId xmlns:p14="http://schemas.microsoft.com/office/powerpoint/2010/main" val="3557522134"/>
      </p:ext>
    </p:extLst>
  </p:cSld>
  <p:clrMap bg1="lt1" tx1="dk1" bg2="lt2" tx2="dk2" accent1="accent1" accent2="accent2" accent3="accent3" accent4="accent4" accent5="accent5" accent6="accent6" hlink="hlink" folHlink="folHlink"/>
  <p:sldLayoutIdLst>
    <p:sldLayoutId id="2147486665" r:id="rId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07AAFEB-4BD3-D903-4C2D-4D843D0D1CA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989944B6-76A5-7E48-CED9-827FE0C46743}"/>
              </a:ext>
            </a:extLst>
          </p:cNvPr>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7348" name="Rectangle 4">
            <a:extLst>
              <a:ext uri="{FF2B5EF4-FFF2-40B4-BE49-F238E27FC236}">
                <a16:creationId xmlns:a16="http://schemas.microsoft.com/office/drawing/2014/main" id="{AC59B40F-125B-BEDE-75BE-FBD48C5F8EA5}"/>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292" b="0">
                <a:latin typeface="Arial" charset="0"/>
              </a:defRPr>
            </a:lvl1pPr>
          </a:lstStyle>
          <a:p>
            <a:pPr>
              <a:defRPr/>
            </a:pPr>
            <a:endParaRPr lang="en-US" altLang="ja-JP"/>
          </a:p>
        </p:txBody>
      </p:sp>
      <p:sp>
        <p:nvSpPr>
          <p:cNvPr id="57349" name="Rectangle 5">
            <a:extLst>
              <a:ext uri="{FF2B5EF4-FFF2-40B4-BE49-F238E27FC236}">
                <a16:creationId xmlns:a16="http://schemas.microsoft.com/office/drawing/2014/main" id="{F3D8E026-EF7B-11F9-5356-69C60BB3ADEE}"/>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92" b="0">
                <a:latin typeface="Arial" charset="0"/>
              </a:defRPr>
            </a:lvl1pPr>
          </a:lstStyle>
          <a:p>
            <a:pPr>
              <a:defRPr/>
            </a:pPr>
            <a:endParaRPr lang="en-US" altLang="ja-JP"/>
          </a:p>
        </p:txBody>
      </p:sp>
      <p:sp>
        <p:nvSpPr>
          <p:cNvPr id="57350" name="Rectangle 6">
            <a:extLst>
              <a:ext uri="{FF2B5EF4-FFF2-40B4-BE49-F238E27FC236}">
                <a16:creationId xmlns:a16="http://schemas.microsoft.com/office/drawing/2014/main" id="{96068804-E998-9E2C-41D4-2C3BD46FAD8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92" b="0"/>
            </a:lvl1pPr>
          </a:lstStyle>
          <a:p>
            <a:fld id="{A517C490-B942-493D-A5CB-7A818B79930A}" type="slidenum">
              <a:rPr lang="en-US" altLang="ja-JP"/>
              <a:pPr/>
              <a:t>‹#›</a:t>
            </a:fld>
            <a:endParaRPr lang="en-US" altLang="ja-JP"/>
          </a:p>
        </p:txBody>
      </p:sp>
    </p:spTree>
    <p:extLst>
      <p:ext uri="{BB962C8B-B14F-4D97-AF65-F5344CB8AC3E}">
        <p14:creationId xmlns:p14="http://schemas.microsoft.com/office/powerpoint/2010/main" val="1452352709"/>
      </p:ext>
    </p:extLst>
  </p:cSld>
  <p:clrMap bg1="lt1" tx1="dk1" bg2="lt2" tx2="dk2" accent1="accent1" accent2="accent2" accent3="accent3" accent4="accent4" accent5="accent5" accent6="accent6" hlink="hlink" folHlink="folHlink"/>
  <p:sldLayoutIdLst>
    <p:sldLayoutId id="2147486667" r:id="rId1"/>
  </p:sldLayoutIdLst>
  <p:txStyles>
    <p:titleStyle>
      <a:lvl1pPr algn="ctr" rtl="0" eaLnBrk="0" fontAlgn="base" hangingPunct="0">
        <a:spcBef>
          <a:spcPct val="0"/>
        </a:spcBef>
        <a:spcAft>
          <a:spcPct val="0"/>
        </a:spcAft>
        <a:defRPr kumimoji="1" sz="4062">
          <a:solidFill>
            <a:schemeClr val="tx2"/>
          </a:solidFill>
          <a:latin typeface="+mj-lt"/>
          <a:ea typeface="+mj-ea"/>
          <a:cs typeface="+mj-cs"/>
        </a:defRPr>
      </a:lvl1pPr>
      <a:lvl2pPr algn="ctr" rtl="0" eaLnBrk="0" fontAlgn="base" hangingPunct="0">
        <a:spcBef>
          <a:spcPct val="0"/>
        </a:spcBef>
        <a:spcAft>
          <a:spcPct val="0"/>
        </a:spcAft>
        <a:defRPr kumimoji="1" sz="4062">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062">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062">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062">
          <a:solidFill>
            <a:schemeClr val="tx2"/>
          </a:solidFill>
          <a:latin typeface="Arial" charset="0"/>
          <a:ea typeface="ＭＳ Ｐゴシック" pitchFamily="50" charset="-128"/>
        </a:defRPr>
      </a:lvl5pPr>
      <a:lvl6pPr marL="422041" algn="ctr" rtl="0" fontAlgn="base">
        <a:spcBef>
          <a:spcPct val="0"/>
        </a:spcBef>
        <a:spcAft>
          <a:spcPct val="0"/>
        </a:spcAft>
        <a:defRPr kumimoji="1" sz="4062">
          <a:solidFill>
            <a:schemeClr val="tx2"/>
          </a:solidFill>
          <a:latin typeface="Arial" charset="0"/>
          <a:ea typeface="ＭＳ Ｐゴシック" pitchFamily="50" charset="-128"/>
        </a:defRPr>
      </a:lvl6pPr>
      <a:lvl7pPr marL="844083" algn="ctr" rtl="0" fontAlgn="base">
        <a:spcBef>
          <a:spcPct val="0"/>
        </a:spcBef>
        <a:spcAft>
          <a:spcPct val="0"/>
        </a:spcAft>
        <a:defRPr kumimoji="1" sz="4062">
          <a:solidFill>
            <a:schemeClr val="tx2"/>
          </a:solidFill>
          <a:latin typeface="Arial" charset="0"/>
          <a:ea typeface="ＭＳ Ｐゴシック" pitchFamily="50" charset="-128"/>
        </a:defRPr>
      </a:lvl7pPr>
      <a:lvl8pPr marL="1266124" algn="ctr" rtl="0" fontAlgn="base">
        <a:spcBef>
          <a:spcPct val="0"/>
        </a:spcBef>
        <a:spcAft>
          <a:spcPct val="0"/>
        </a:spcAft>
        <a:defRPr kumimoji="1" sz="4062">
          <a:solidFill>
            <a:schemeClr val="tx2"/>
          </a:solidFill>
          <a:latin typeface="Arial" charset="0"/>
          <a:ea typeface="ＭＳ Ｐゴシック" pitchFamily="50" charset="-128"/>
        </a:defRPr>
      </a:lvl8pPr>
      <a:lvl9pPr marL="1688165" algn="ctr" rtl="0" fontAlgn="base">
        <a:spcBef>
          <a:spcPct val="0"/>
        </a:spcBef>
        <a:spcAft>
          <a:spcPct val="0"/>
        </a:spcAft>
        <a:defRPr kumimoji="1" sz="4062">
          <a:solidFill>
            <a:schemeClr val="tx2"/>
          </a:solidFill>
          <a:latin typeface="Arial" charset="0"/>
          <a:ea typeface="ＭＳ Ｐゴシック" pitchFamily="50" charset="-128"/>
        </a:defRPr>
      </a:lvl9pPr>
    </p:titleStyle>
    <p:bodyStyle>
      <a:lvl1pPr marL="316531" indent="-316531" algn="l" rtl="0" eaLnBrk="0" fontAlgn="base" hangingPunct="0">
        <a:spcBef>
          <a:spcPct val="20000"/>
        </a:spcBef>
        <a:spcAft>
          <a:spcPct val="0"/>
        </a:spcAft>
        <a:buChar char="•"/>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har char="•"/>
        <a:defRPr kumimoji="1" sz="2215">
          <a:solidFill>
            <a:schemeClr val="tx1"/>
          </a:solidFill>
          <a:latin typeface="+mn-lt"/>
          <a:ea typeface="+mn-ea"/>
        </a:defRPr>
      </a:lvl3pPr>
      <a:lvl4pPr marL="1477145" indent="-211021" algn="l" rtl="0" eaLnBrk="0" fontAlgn="base" hangingPunct="0">
        <a:spcBef>
          <a:spcPct val="20000"/>
        </a:spcBef>
        <a:spcAft>
          <a:spcPct val="0"/>
        </a:spcAft>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har char="»"/>
        <a:defRPr kumimoji="1" sz="1846">
          <a:solidFill>
            <a:schemeClr val="tx1"/>
          </a:solidFill>
          <a:latin typeface="+mn-lt"/>
          <a:ea typeface="+mn-ea"/>
        </a:defRPr>
      </a:lvl5pPr>
      <a:lvl6pPr marL="2321227" indent="-211021" algn="l" rtl="0" fontAlgn="base">
        <a:spcBef>
          <a:spcPct val="20000"/>
        </a:spcBef>
        <a:spcAft>
          <a:spcPct val="0"/>
        </a:spcAft>
        <a:buChar char="»"/>
        <a:defRPr kumimoji="1" sz="1846">
          <a:solidFill>
            <a:schemeClr val="tx1"/>
          </a:solidFill>
          <a:latin typeface="+mn-lt"/>
          <a:ea typeface="+mn-ea"/>
        </a:defRPr>
      </a:lvl6pPr>
      <a:lvl7pPr marL="2743269" indent="-211021" algn="l" rtl="0" fontAlgn="base">
        <a:spcBef>
          <a:spcPct val="20000"/>
        </a:spcBef>
        <a:spcAft>
          <a:spcPct val="0"/>
        </a:spcAft>
        <a:buChar char="»"/>
        <a:defRPr kumimoji="1" sz="1846">
          <a:solidFill>
            <a:schemeClr val="tx1"/>
          </a:solidFill>
          <a:latin typeface="+mn-lt"/>
          <a:ea typeface="+mn-ea"/>
        </a:defRPr>
      </a:lvl7pPr>
      <a:lvl8pPr marL="3165310" indent="-211021" algn="l" rtl="0" fontAlgn="base">
        <a:spcBef>
          <a:spcPct val="20000"/>
        </a:spcBef>
        <a:spcAft>
          <a:spcPct val="0"/>
        </a:spcAft>
        <a:buChar char="»"/>
        <a:defRPr kumimoji="1" sz="1846">
          <a:solidFill>
            <a:schemeClr val="tx1"/>
          </a:solidFill>
          <a:latin typeface="+mn-lt"/>
          <a:ea typeface="+mn-ea"/>
        </a:defRPr>
      </a:lvl8pPr>
      <a:lvl9pPr marL="3587351" indent="-211021"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1">
            <a:extLst>
              <a:ext uri="{FF2B5EF4-FFF2-40B4-BE49-F238E27FC236}">
                <a16:creationId xmlns:a16="http://schemas.microsoft.com/office/drawing/2014/main" id="{B6E27F5F-9ACE-E98B-9041-2EAE4F919CA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
        <p:nvSpPr>
          <p:cNvPr id="4" name="Rectangle 2">
            <a:extLst>
              <a:ext uri="{FF2B5EF4-FFF2-40B4-BE49-F238E27FC236}">
                <a16:creationId xmlns:a16="http://schemas.microsoft.com/office/drawing/2014/main" id="{5856BEF9-79A6-68A7-3A91-996BCB3FF009}"/>
              </a:ext>
            </a:extLst>
          </p:cNvPr>
          <p:cNvSpPr>
            <a:spLocks noGrp="1" noChangeArrowheads="1"/>
          </p:cNvSpPr>
          <p:nvPr>
            <p:ph type="ctrTitle"/>
          </p:nvPr>
        </p:nvSpPr>
        <p:spPr>
          <a:xfrm>
            <a:off x="282575" y="1380712"/>
            <a:ext cx="8578850" cy="971550"/>
          </a:xfrm>
        </p:spPr>
        <p:txBody>
          <a:bodyPr/>
          <a:lstStyle/>
          <a:p>
            <a:pPr eaLnBrk="1" hangingPunct="1"/>
            <a:r>
              <a:rPr lang="en-US" altLang="ja-JP" sz="3200" b="1" dirty="0">
                <a:solidFill>
                  <a:srgbClr val="FF0000"/>
                </a:solidFill>
              </a:rPr>
              <a:t>J-PARC</a:t>
            </a:r>
            <a:r>
              <a:rPr lang="ja-JP" altLang="en-US" sz="3200" b="1" dirty="0">
                <a:solidFill>
                  <a:srgbClr val="FF0000"/>
                </a:solidFill>
              </a:rPr>
              <a:t>ニュートリノビームライン・</a:t>
            </a:r>
            <a:br>
              <a:rPr lang="en-US" altLang="ja-JP" sz="3200" b="1" dirty="0">
                <a:solidFill>
                  <a:srgbClr val="FF0000"/>
                </a:solidFill>
              </a:rPr>
            </a:br>
            <a:r>
              <a:rPr lang="en-US" altLang="ja-JP" sz="3200" b="1" dirty="0">
                <a:solidFill>
                  <a:srgbClr val="FF0000"/>
                </a:solidFill>
              </a:rPr>
              <a:t>1.3MW</a:t>
            </a:r>
            <a:r>
              <a:rPr lang="ja-JP" altLang="en-US" sz="3200" b="1" dirty="0">
                <a:solidFill>
                  <a:srgbClr val="FF0000"/>
                </a:solidFill>
              </a:rPr>
              <a:t>運転申請と放射化水処理</a:t>
            </a:r>
            <a:br>
              <a:rPr lang="ja-JP" altLang="en-US" sz="3200" b="1" dirty="0">
                <a:solidFill>
                  <a:srgbClr val="FF0000"/>
                </a:solidFill>
              </a:rPr>
            </a:br>
            <a:endParaRPr lang="en-US" altLang="ja-JP" sz="3200" b="1" dirty="0">
              <a:solidFill>
                <a:srgbClr val="FF0000"/>
              </a:solidFill>
            </a:endParaRPr>
          </a:p>
        </p:txBody>
      </p:sp>
      <p:sp>
        <p:nvSpPr>
          <p:cNvPr id="5" name="Text Box 4">
            <a:extLst>
              <a:ext uri="{FF2B5EF4-FFF2-40B4-BE49-F238E27FC236}">
                <a16:creationId xmlns:a16="http://schemas.microsoft.com/office/drawing/2014/main" id="{0C28AB38-645D-4D49-B406-F3D9F14021C7}"/>
              </a:ext>
            </a:extLst>
          </p:cNvPr>
          <p:cNvSpPr txBox="1">
            <a:spLocks noChangeArrowheads="1"/>
          </p:cNvSpPr>
          <p:nvPr/>
        </p:nvSpPr>
        <p:spPr bwMode="auto">
          <a:xfrm>
            <a:off x="282575" y="5188486"/>
            <a:ext cx="8578850" cy="104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en-US" altLang="ja-JP" sz="2800" b="1" dirty="0">
                <a:solidFill>
                  <a:srgbClr val="000000"/>
                </a:solidFill>
              </a:rPr>
              <a:t>September 16 - 19, 2024</a:t>
            </a:r>
          </a:p>
          <a:p>
            <a:pPr algn="ctr" eaLnBrk="1" hangingPunct="1">
              <a:buFontTx/>
              <a:buNone/>
            </a:pPr>
            <a:r>
              <a:rPr lang="ja-JP" altLang="en-US" sz="2800" b="1" dirty="0">
                <a:solidFill>
                  <a:srgbClr val="000000"/>
                </a:solidFill>
              </a:rPr>
              <a:t>日本物理学会</a:t>
            </a:r>
            <a:r>
              <a:rPr lang="en-US" altLang="ja-JP" sz="2800" b="1" dirty="0">
                <a:solidFill>
                  <a:srgbClr val="000000"/>
                </a:solidFill>
              </a:rPr>
              <a:t>@</a:t>
            </a:r>
            <a:r>
              <a:rPr lang="ja-JP" altLang="en-US" sz="2800" b="1" dirty="0">
                <a:solidFill>
                  <a:srgbClr val="000000"/>
                </a:solidFill>
              </a:rPr>
              <a:t>北海道大学</a:t>
            </a:r>
            <a:endParaRPr kumimoji="0" lang="en-US" altLang="ja-JP" sz="2800" dirty="0">
              <a:solidFill>
                <a:srgbClr val="000000"/>
              </a:solidFill>
            </a:endParaRPr>
          </a:p>
        </p:txBody>
      </p:sp>
      <p:sp>
        <p:nvSpPr>
          <p:cNvPr id="6" name="Text Box 5">
            <a:extLst>
              <a:ext uri="{FF2B5EF4-FFF2-40B4-BE49-F238E27FC236}">
                <a16:creationId xmlns:a16="http://schemas.microsoft.com/office/drawing/2014/main" id="{28D69F83-9E39-B2DF-484B-21491B374BA2}"/>
              </a:ext>
            </a:extLst>
          </p:cNvPr>
          <p:cNvSpPr txBox="1">
            <a:spLocks noChangeArrowheads="1"/>
          </p:cNvSpPr>
          <p:nvPr/>
        </p:nvSpPr>
        <p:spPr bwMode="auto">
          <a:xfrm>
            <a:off x="282575" y="2744583"/>
            <a:ext cx="857885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kumimoji="0" lang="ja-JP" altLang="en-US" sz="2800" b="1" dirty="0">
                <a:solidFill>
                  <a:srgbClr val="FF0000"/>
                </a:solidFill>
              </a:rPr>
              <a:t>大山雄一</a:t>
            </a:r>
            <a:r>
              <a:rPr kumimoji="0" lang="ja-JP" altLang="en-US" sz="2800" b="1" dirty="0">
                <a:solidFill>
                  <a:srgbClr val="333399"/>
                </a:solidFill>
              </a:rPr>
              <a:t>、阿久津良介、</a:t>
            </a:r>
            <a:r>
              <a:rPr kumimoji="0" lang="en-US" altLang="ja-JP" sz="2800" b="1" dirty="0">
                <a:solidFill>
                  <a:srgbClr val="333399"/>
                </a:solidFill>
              </a:rPr>
              <a:t>Megan Friend</a:t>
            </a:r>
            <a:r>
              <a:rPr kumimoji="0" lang="ja-JP" altLang="en-US" sz="2800" b="1" dirty="0">
                <a:solidFill>
                  <a:srgbClr val="333399"/>
                </a:solidFill>
              </a:rPr>
              <a:t>、藤井芳昭、</a:t>
            </a:r>
            <a:br>
              <a:rPr kumimoji="0" lang="en-US" altLang="ja-JP" sz="2800" b="1" dirty="0">
                <a:solidFill>
                  <a:srgbClr val="333399"/>
                </a:solidFill>
              </a:rPr>
            </a:br>
            <a:r>
              <a:rPr kumimoji="0" lang="ja-JP" altLang="en-US" sz="2800" b="1" dirty="0">
                <a:solidFill>
                  <a:srgbClr val="333399"/>
                </a:solidFill>
              </a:rPr>
              <a:t>石田卓、小林隆、松原綱之、中平武、仲吉一男、</a:t>
            </a:r>
            <a:br>
              <a:rPr kumimoji="0" lang="en-US" altLang="ja-JP" sz="2800" b="1" dirty="0">
                <a:solidFill>
                  <a:srgbClr val="333399"/>
                </a:solidFill>
              </a:rPr>
            </a:br>
            <a:r>
              <a:rPr kumimoji="0" lang="ja-JP" altLang="en-US" sz="2800" b="1" dirty="0">
                <a:solidFill>
                  <a:srgbClr val="333399"/>
                </a:solidFill>
              </a:rPr>
              <a:t>坂下健、関口哲郎、多田將</a:t>
            </a:r>
            <a:br>
              <a:rPr kumimoji="0" lang="en-US" altLang="ja-JP" sz="2800" b="1" dirty="0">
                <a:solidFill>
                  <a:srgbClr val="333399"/>
                </a:solidFill>
              </a:rPr>
            </a:br>
            <a:r>
              <a:rPr kumimoji="0" lang="en-US" altLang="ja-JP" sz="2800" b="1" dirty="0">
                <a:solidFill>
                  <a:srgbClr val="333399"/>
                </a:solidFill>
              </a:rPr>
              <a:t>(KEK/J-PARC)</a:t>
            </a:r>
          </a:p>
        </p:txBody>
      </p:sp>
      <p:sp>
        <p:nvSpPr>
          <p:cNvPr id="2" name="テキスト ボックス 1">
            <a:extLst>
              <a:ext uri="{FF2B5EF4-FFF2-40B4-BE49-F238E27FC236}">
                <a16:creationId xmlns:a16="http://schemas.microsoft.com/office/drawing/2014/main" id="{1B3F3DEA-1237-8DCC-C8FA-FD15D1AFF100}"/>
              </a:ext>
            </a:extLst>
          </p:cNvPr>
          <p:cNvSpPr txBox="1"/>
          <p:nvPr/>
        </p:nvSpPr>
        <p:spPr>
          <a:xfrm>
            <a:off x="773723" y="584387"/>
            <a:ext cx="1784839" cy="400110"/>
          </a:xfrm>
          <a:prstGeom prst="rect">
            <a:avLst/>
          </a:prstGeom>
          <a:noFill/>
        </p:spPr>
        <p:txBody>
          <a:bodyPr wrap="square" rtlCol="0">
            <a:spAutoFit/>
          </a:bodyPr>
          <a:lstStyle/>
          <a:p>
            <a:r>
              <a:rPr kumimoji="1" lang="en-US" altLang="ja-JP" sz="2000" b="1" dirty="0">
                <a:solidFill>
                  <a:srgbClr val="000099"/>
                </a:solidFill>
                <a:latin typeface="Arial" panose="020B0604020202020204" pitchFamily="34" charset="0"/>
                <a:cs typeface="Arial" panose="020B0604020202020204" pitchFamily="34" charset="0"/>
              </a:rPr>
              <a:t>16aWA202-9</a:t>
            </a:r>
            <a:endParaRPr kumimoji="1" lang="ja-JP" altLang="en-US" sz="2000" b="1" dirty="0">
              <a:solidFill>
                <a:srgbClr val="000099"/>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25425" y="12068"/>
            <a:ext cx="8680450" cy="523876"/>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1" i="0" u="sng" strike="noStrike" kern="1200" cap="none" spc="0" normalizeH="0" baseline="0" noProof="0" dirty="0">
                <a:ln>
                  <a:noFill/>
                </a:ln>
                <a:solidFill>
                  <a:srgbClr val="0000FF"/>
                </a:solidFill>
                <a:effectLst/>
                <a:uLnTx/>
                <a:uFillTx/>
                <a:latin typeface="Arial"/>
                <a:ea typeface="ＭＳ Ｐゴシック" panose="020B0600070205080204" pitchFamily="50" charset="-128"/>
                <a:cs typeface="+mn-cs"/>
              </a:rPr>
              <a:t>希釈排水タンクの増設</a:t>
            </a:r>
            <a:endParaRPr kumimoji="1" lang="en-US" altLang="ja-JP" sz="2800" b="1" i="0" u="sng" strike="noStrike" kern="1200" cap="none" spc="0" normalizeH="0" baseline="0" noProof="0" dirty="0">
              <a:ln>
                <a:noFill/>
              </a:ln>
              <a:solidFill>
                <a:srgbClr val="0000FF"/>
              </a:solidFill>
              <a:effectLst/>
              <a:uLnTx/>
              <a:uFillTx/>
              <a:latin typeface="Arial"/>
              <a:ea typeface="ＭＳ Ｐゴシック" panose="020B0600070205080204" pitchFamily="50" charset="-128"/>
              <a:cs typeface="+mn-cs"/>
            </a:endParaRPr>
          </a:p>
        </p:txBody>
      </p:sp>
      <p:sp>
        <p:nvSpPr>
          <p:cNvPr id="10244" name="テキスト ボックス 3"/>
          <p:cNvSpPr txBox="1">
            <a:spLocks noChangeArrowheads="1"/>
          </p:cNvSpPr>
          <p:nvPr/>
        </p:nvSpPr>
        <p:spPr bwMode="auto">
          <a:xfrm>
            <a:off x="4763" y="581358"/>
            <a:ext cx="5605924"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342900" marR="0" lvl="0" indent="-342900" algn="l" defTabSz="914400" rtl="0" eaLnBrk="1" fontAlgn="base" latinLnBrk="0" hangingPunct="1">
              <a:lnSpc>
                <a:spcPct val="100000"/>
              </a:lnSpc>
              <a:spcBef>
                <a:spcPct val="0"/>
              </a:spcBef>
              <a:spcAft>
                <a:spcPts val="1200"/>
              </a:spcAft>
              <a:buClrTx/>
              <a:buSzTx/>
              <a:buFont typeface="Wingdings" panose="05000000000000000000" pitchFamily="2" charset="2"/>
              <a:buChar char="l"/>
              <a:tabLst/>
              <a:defRPr/>
            </a:pPr>
            <a:r>
              <a:rPr kumimoji="1" lang="en-US" altLang="ja-JP" sz="2000" b="1"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42Bq/cc</a:t>
            </a:r>
            <a:r>
              <a:rPr kumimoji="1" lang="ja-JP" altLang="en-US"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以下</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に希釈して排水する。</a:t>
            </a:r>
            <a:b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希釈</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放射能測定</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排水に</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平日で、</a:t>
            </a:r>
            <a:b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このサイクルをずっと繰り返す。</a:t>
            </a: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最初に建設した</a:t>
            </a:r>
            <a:r>
              <a:rPr lang="en-US" altLang="ja-JP" sz="2000" b="1" dirty="0">
                <a:solidFill>
                  <a:srgbClr val="FF0000"/>
                </a:solidFill>
                <a:latin typeface="Arial" panose="020B0604020202020204" pitchFamily="34" charset="0"/>
                <a:cs typeface="Arial" panose="020B0604020202020204" pitchFamily="34" charset="0"/>
              </a:rPr>
              <a:t>2 x </a:t>
            </a:r>
            <a:r>
              <a:rPr kumimoji="1" lang="en-US" altLang="ja-JP"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50m</a:t>
            </a:r>
            <a:r>
              <a:rPr kumimoji="1" lang="en-US" altLang="ja-JP" sz="2000" b="1" i="0" u="none" strike="noStrike" kern="1200" cap="none" spc="0" normalizeH="0" baseline="3000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の希釈排水タンク</a:t>
            </a:r>
            <a:b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では不十分。</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2 x 252 m</a:t>
            </a:r>
            <a:r>
              <a:rPr kumimoji="1" lang="en-US" altLang="ja-JP" sz="2000" b="1" i="0" u="none" strike="noStrike" kern="1200" cap="none" spc="0" normalizeH="0" baseline="3000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a:t>
            </a:r>
            <a:b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希釈排水タンクを増設した。</a:t>
            </a: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endParaRPr kumimoji="1" lang="en-US" altLang="ja-JP"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pic>
        <p:nvPicPr>
          <p:cNvPr id="6"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22465" y="572301"/>
            <a:ext cx="3471332" cy="247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5613381" y="2672659"/>
            <a:ext cx="1315853" cy="307777"/>
          </a:xfrm>
          <a:prstGeom prst="rect">
            <a:avLst/>
          </a:prstGeom>
          <a:solidFill>
            <a:schemeClr val="tx1"/>
          </a:solid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50" charset="-128"/>
                <a:cs typeface="+mn-cs"/>
              </a:rPr>
              <a:t>Construct here</a:t>
            </a:r>
            <a:endParaRPr kumimoji="1" lang="ja-JP" altLang="en-US" sz="14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50" charset="-128"/>
              <a:cs typeface="+mn-cs"/>
            </a:endParaRPr>
          </a:p>
        </p:txBody>
      </p:sp>
      <p:sp>
        <p:nvSpPr>
          <p:cNvPr id="13" name="スライド番号プレースホルダー 1">
            <a:extLst>
              <a:ext uri="{FF2B5EF4-FFF2-40B4-BE49-F238E27FC236}">
                <a16:creationId xmlns:a16="http://schemas.microsoft.com/office/drawing/2014/main" id="{79A23D1E-B682-4149-B5BC-D4BBB5FE507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pic>
        <p:nvPicPr>
          <p:cNvPr id="4" name="図 3">
            <a:extLst>
              <a:ext uri="{FF2B5EF4-FFF2-40B4-BE49-F238E27FC236}">
                <a16:creationId xmlns:a16="http://schemas.microsoft.com/office/drawing/2014/main" id="{B08866C6-289E-D345-7089-6B6C656515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9504" y="3590636"/>
            <a:ext cx="4148613" cy="3111460"/>
          </a:xfrm>
          <a:prstGeom prst="rect">
            <a:avLst/>
          </a:prstGeom>
        </p:spPr>
      </p:pic>
      <p:sp>
        <p:nvSpPr>
          <p:cNvPr id="11" name="テキスト ボックス 10">
            <a:extLst>
              <a:ext uri="{FF2B5EF4-FFF2-40B4-BE49-F238E27FC236}">
                <a16:creationId xmlns:a16="http://schemas.microsoft.com/office/drawing/2014/main" id="{8057C0C5-7A80-AF87-5AEB-296A5E15B0D5}"/>
              </a:ext>
            </a:extLst>
          </p:cNvPr>
          <p:cNvSpPr txBox="1"/>
          <p:nvPr/>
        </p:nvSpPr>
        <p:spPr>
          <a:xfrm>
            <a:off x="4904660" y="6226475"/>
            <a:ext cx="2565661" cy="369332"/>
          </a:xfrm>
          <a:prstGeom prst="rect">
            <a:avLst/>
          </a:prstGeom>
          <a:solidFill>
            <a:schemeClr val="bg1"/>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Feb. 2022, completed </a:t>
            </a:r>
            <a:endParaRPr kumimoji="1" lang="ja-JP" altLang="en-US" sz="1800" b="0"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50" charset="-128"/>
              <a:cs typeface="+mn-cs"/>
            </a:endParaRPr>
          </a:p>
        </p:txBody>
      </p:sp>
      <p:pic>
        <p:nvPicPr>
          <p:cNvPr id="12" name="図 11">
            <a:extLst>
              <a:ext uri="{FF2B5EF4-FFF2-40B4-BE49-F238E27FC236}">
                <a16:creationId xmlns:a16="http://schemas.microsoft.com/office/drawing/2014/main" id="{0E2ECA23-2424-27BB-DDD0-8EF77B0B41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883" y="3571265"/>
            <a:ext cx="4098017" cy="3073513"/>
          </a:xfrm>
          <a:prstGeom prst="rect">
            <a:avLst/>
          </a:prstGeom>
        </p:spPr>
      </p:pic>
      <p:sp>
        <p:nvSpPr>
          <p:cNvPr id="14" name="テキスト ボックス 13">
            <a:extLst>
              <a:ext uri="{FF2B5EF4-FFF2-40B4-BE49-F238E27FC236}">
                <a16:creationId xmlns:a16="http://schemas.microsoft.com/office/drawing/2014/main" id="{14E7CAB4-678C-9826-402B-FC75AEFC6080}"/>
              </a:ext>
            </a:extLst>
          </p:cNvPr>
          <p:cNvSpPr txBox="1"/>
          <p:nvPr/>
        </p:nvSpPr>
        <p:spPr>
          <a:xfrm>
            <a:off x="276070" y="6224368"/>
            <a:ext cx="1212067" cy="369332"/>
          </a:xfrm>
          <a:prstGeom prst="rect">
            <a:avLst/>
          </a:prstGeom>
          <a:solidFill>
            <a:schemeClr val="bg1"/>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May 2021 </a:t>
            </a:r>
            <a:endParaRPr kumimoji="1" lang="ja-JP" altLang="en-US"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
        <p:nvSpPr>
          <p:cNvPr id="7" name="スライド番号プレースホルダー 1">
            <a:extLst>
              <a:ext uri="{FF2B5EF4-FFF2-40B4-BE49-F238E27FC236}">
                <a16:creationId xmlns:a16="http://schemas.microsoft.com/office/drawing/2014/main" id="{0B7C3313-31F2-3CF8-F2C9-8EDA93ED4CDD}"/>
              </a:ext>
            </a:extLst>
          </p:cNvPr>
          <p:cNvSpPr txBox="1">
            <a:spLocks/>
          </p:cNvSpPr>
          <p:nvPr/>
        </p:nvSpPr>
        <p:spPr>
          <a:xfrm>
            <a:off x="6705600" y="6424771"/>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928779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25425" y="-50687"/>
            <a:ext cx="8680450" cy="523876"/>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1" i="0" u="sng" strike="noStrike" kern="1200" cap="none" spc="0" normalizeH="0" baseline="0" noProof="0" dirty="0">
                <a:ln>
                  <a:noFill/>
                </a:ln>
                <a:solidFill>
                  <a:srgbClr val="0000FF"/>
                </a:solidFill>
                <a:effectLst/>
                <a:uLnTx/>
                <a:uFillTx/>
                <a:latin typeface="Arial"/>
                <a:ea typeface="ＭＳ Ｐゴシック" panose="020B0600070205080204" pitchFamily="50" charset="-128"/>
                <a:cs typeface="+mn-cs"/>
              </a:rPr>
              <a:t>鉄</a:t>
            </a:r>
            <a:r>
              <a:rPr lang="ja-JP" altLang="en-US" sz="2800" b="1" u="sng" dirty="0">
                <a:solidFill>
                  <a:srgbClr val="0000FF"/>
                </a:solidFill>
                <a:latin typeface="Arial"/>
              </a:rPr>
              <a:t>板</a:t>
            </a:r>
            <a:r>
              <a:rPr kumimoji="1" lang="ja-JP" altLang="en-US" sz="2800" b="1" i="0" u="sng" strike="noStrike" kern="1200" cap="none" spc="0" normalizeH="0" baseline="0" noProof="0" dirty="0">
                <a:ln>
                  <a:noFill/>
                </a:ln>
                <a:solidFill>
                  <a:srgbClr val="0000FF"/>
                </a:solidFill>
                <a:effectLst/>
                <a:uLnTx/>
                <a:uFillTx/>
                <a:latin typeface="Arial"/>
                <a:ea typeface="ＭＳ Ｐゴシック" panose="020B0600070205080204" pitchFamily="50" charset="-128"/>
                <a:cs typeface="+mn-cs"/>
              </a:rPr>
              <a:t>の中の</a:t>
            </a:r>
            <a:r>
              <a:rPr kumimoji="1" lang="en-US" altLang="ja-JP" sz="2800" b="1" i="0" u="sng" strike="noStrike" kern="1200" cap="none" spc="0" normalizeH="0" baseline="30000" noProof="0" dirty="0">
                <a:ln>
                  <a:noFill/>
                </a:ln>
                <a:solidFill>
                  <a:srgbClr val="0000FF"/>
                </a:solidFill>
                <a:effectLst/>
                <a:uLnTx/>
                <a:uFillTx/>
                <a:latin typeface="Arial"/>
                <a:ea typeface="ＭＳ Ｐゴシック" panose="020B0600070205080204" pitchFamily="50" charset="-128"/>
                <a:cs typeface="+mn-cs"/>
              </a:rPr>
              <a:t>3</a:t>
            </a:r>
            <a:r>
              <a:rPr kumimoji="1" lang="en-US" altLang="ja-JP" sz="2800" b="1" i="0" u="sng" strike="noStrike" kern="1200" cap="none" spc="0" normalizeH="0" baseline="0" noProof="0" dirty="0">
                <a:ln>
                  <a:noFill/>
                </a:ln>
                <a:solidFill>
                  <a:srgbClr val="0000FF"/>
                </a:solidFill>
                <a:effectLst/>
                <a:uLnTx/>
                <a:uFillTx/>
                <a:latin typeface="Arial"/>
                <a:ea typeface="ＭＳ Ｐゴシック" panose="020B0600070205080204" pitchFamily="50" charset="-128"/>
                <a:cs typeface="+mn-cs"/>
              </a:rPr>
              <a:t>H</a:t>
            </a:r>
          </a:p>
        </p:txBody>
      </p:sp>
      <p:sp>
        <p:nvSpPr>
          <p:cNvPr id="10244" name="テキスト ボックス 3"/>
          <p:cNvSpPr txBox="1">
            <a:spLocks noChangeArrowheads="1"/>
          </p:cNvSpPr>
          <p:nvPr/>
        </p:nvSpPr>
        <p:spPr bwMode="auto">
          <a:xfrm>
            <a:off x="4762" y="581358"/>
            <a:ext cx="9139237"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342900" marR="0" lvl="0" indent="-342900" algn="l" defTabSz="914400" rtl="0" eaLnBrk="1" fontAlgn="base" latinLnBrk="0" hangingPunct="1">
              <a:lnSpc>
                <a:spcPct val="100000"/>
              </a:lnSpc>
              <a:spcBef>
                <a:spcPct val="0"/>
              </a:spcBef>
              <a:spcAft>
                <a:spcPts val="1200"/>
              </a:spcAft>
              <a:buClrTx/>
              <a:buSzTx/>
              <a:buFont typeface="Wingdings" panose="05000000000000000000" pitchFamily="2" charset="2"/>
              <a:buChar char="l"/>
              <a:tabLst/>
              <a:defRPr/>
            </a:pP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金属中の</a:t>
            </a:r>
            <a:r>
              <a:rPr kumimoji="1" lang="en-US" altLang="ja-JP" sz="2000" b="1"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については、原子炉関係で研究されてきた。</a:t>
            </a: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endPar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0" fontAlgn="base" latinLnBrk="0" hangingPunct="0">
              <a:lnSpc>
                <a:spcPct val="100000"/>
              </a:lnSpc>
              <a:spcBef>
                <a:spcPct val="0"/>
              </a:spcBef>
              <a:spcAft>
                <a:spcPts val="1200"/>
              </a:spcAft>
              <a:buClrTx/>
              <a:buSzTx/>
              <a:tabLst/>
              <a:defRPr/>
            </a:pPr>
            <a:endParaRPr lang="en-US" altLang="ja-JP" sz="2000" b="1" dirty="0">
              <a:solidFill>
                <a:srgbClr val="000000"/>
              </a:solidFill>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kumimoji="1" lang="en-US" altLang="ja-JP" sz="2000" b="1"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の金属中の移動は</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random walk</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なので、平均移動距離</a:t>
            </a:r>
            <a:r>
              <a:rPr kumimoji="1" lang="en-US" altLang="ja-JP" sz="2000" b="1" i="0" u="none" strike="noStrike" kern="1200" cap="none" spc="0" normalizeH="0" baseline="0" noProof="0" dirty="0">
                <a:ln>
                  <a:noFill/>
                </a:ln>
                <a:solidFill>
                  <a:srgbClr val="FF0000"/>
                </a:solidFill>
                <a:effectLst/>
                <a:uLnTx/>
                <a:uFillTx/>
                <a:latin typeface="Symbol" panose="05050102010706020507" pitchFamily="18" charset="2"/>
                <a:cs typeface="Arial" panose="020B0604020202020204" pitchFamily="34" charset="0"/>
              </a:rPr>
              <a:t>D</a:t>
            </a:r>
            <a:r>
              <a:rPr kumimoji="1" lang="en-US" altLang="ja-JP"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L</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は時間</a:t>
            </a:r>
            <a:r>
              <a:rPr kumimoji="1" lang="en-US" altLang="ja-JP" sz="2000" b="1" i="0" u="none" strike="noStrike" kern="1200" cap="none" spc="0" normalizeH="0" baseline="0" noProof="0" dirty="0">
                <a:ln>
                  <a:noFill/>
                </a:ln>
                <a:solidFill>
                  <a:srgbClr val="FF0000"/>
                </a:solidFill>
                <a:effectLst/>
                <a:uLnTx/>
                <a:uFillTx/>
                <a:latin typeface="Symbol" panose="05050102010706020507" pitchFamily="18" charset="2"/>
                <a:cs typeface="Arial" panose="020B0604020202020204" pitchFamily="34" charset="0"/>
              </a:rPr>
              <a:t>D</a:t>
            </a:r>
            <a:r>
              <a:rPr kumimoji="1" lang="en-US" altLang="ja-JP"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t</a:t>
            </a:r>
            <a:r>
              <a:rPr kumimoji="1" lang="ja-JP" altLang="en-US" sz="2000" b="1"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Arial" panose="020B0604020202020204" pitchFamily="34" charset="0"/>
              </a:rPr>
              <a:t>の</a:t>
            </a:r>
            <a:r>
              <a:rPr kumimoji="1" lang="en-US" altLang="ja-JP"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乗</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に比例。</a:t>
            </a:r>
            <a:b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b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b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常温の鉄中で</a:t>
            </a:r>
            <a:r>
              <a:rPr kumimoji="1" lang="en-US" altLang="ja-JP" sz="2000" b="1" i="0" u="none" strike="noStrike" kern="1200" cap="none" spc="0" normalizeH="0" baseline="0" noProof="0" dirty="0">
                <a:ln>
                  <a:noFill/>
                </a:ln>
                <a:solidFill>
                  <a:srgbClr val="FF0000"/>
                </a:solidFill>
                <a:effectLst/>
                <a:uLnTx/>
                <a:uFillTx/>
                <a:latin typeface="Symbol" panose="05050102010706020507" pitchFamily="18" charset="2"/>
                <a:cs typeface="Arial" panose="020B0604020202020204" pitchFamily="34" charset="0"/>
              </a:rPr>
              <a:t>D</a:t>
            </a:r>
            <a:r>
              <a:rPr kumimoji="1" lang="en-US" altLang="ja-JP"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t = 1 month</a:t>
            </a:r>
            <a:r>
              <a:rPr kumimoji="1" lang="ja-JP" altLang="en-US"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で </a:t>
            </a:r>
            <a:r>
              <a:rPr kumimoji="1" lang="en-US" altLang="ja-JP" sz="2000" b="1" i="0" u="none" strike="noStrike" kern="1200" cap="none" spc="0" normalizeH="0" baseline="0" noProof="0" dirty="0">
                <a:ln>
                  <a:noFill/>
                </a:ln>
                <a:solidFill>
                  <a:srgbClr val="FF0000"/>
                </a:solidFill>
                <a:effectLst/>
                <a:uLnTx/>
                <a:uFillTx/>
                <a:latin typeface="Symbol" panose="05050102010706020507" pitchFamily="18" charset="2"/>
                <a:cs typeface="Arial" panose="020B0604020202020204" pitchFamily="34" charset="0"/>
              </a:rPr>
              <a:t>D</a:t>
            </a:r>
            <a:r>
              <a:rPr kumimoji="1" lang="en-US" altLang="ja-JP"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L ~ 7 cm</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。鉄の構造体の厚さは</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 cm</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程度</a:t>
            </a:r>
            <a:b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なので、表面に到達するまで月のオーダー。</a:t>
            </a: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kumimoji="1" lang="en-US" altLang="ja-JP" sz="2000" b="1"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と親和性の低い金属を表面に貼ることにより、</a:t>
            </a:r>
            <a:r>
              <a:rPr kumimoji="1" lang="en-US" altLang="ja-JP" sz="2000" b="1"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放出を抑えられる。</a:t>
            </a:r>
          </a:p>
          <a:p>
            <a:pPr marL="0" marR="0" lvl="0" indent="0" algn="l" defTabSz="914400" rtl="0" eaLnBrk="0" fontAlgn="base" latinLnBrk="0" hangingPunct="0">
              <a:lnSpc>
                <a:spcPct val="100000"/>
              </a:lnSpc>
              <a:spcBef>
                <a:spcPct val="0"/>
              </a:spcBef>
              <a:spcAft>
                <a:spcPts val="1200"/>
              </a:spcAft>
              <a:buClrTx/>
              <a:buSzTx/>
              <a:tabLst/>
              <a:defRPr/>
            </a:pPr>
            <a:endPar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スライド番号プレースホルダー 1">
            <a:extLst>
              <a:ext uri="{FF2B5EF4-FFF2-40B4-BE49-F238E27FC236}">
                <a16:creationId xmlns:a16="http://schemas.microsoft.com/office/drawing/2014/main" id="{79A23D1E-B682-4149-B5BC-D4BBB5FE5071}"/>
              </a:ext>
            </a:extLst>
          </p:cNvPr>
          <p:cNvSpPr txBox="1">
            <a:spLocks/>
          </p:cNvSpPr>
          <p:nvPr/>
        </p:nvSpPr>
        <p:spPr>
          <a:xfrm>
            <a:off x="6918168" y="6274619"/>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48F0624E-49BB-AE83-3242-3271F8DB9DD6}"/>
              </a:ext>
            </a:extLst>
          </p:cNvPr>
          <p:cNvSpPr txBox="1"/>
          <p:nvPr/>
        </p:nvSpPr>
        <p:spPr>
          <a:xfrm>
            <a:off x="375837" y="985261"/>
            <a:ext cx="8308379" cy="892552"/>
          </a:xfrm>
          <a:prstGeom prst="rect">
            <a:avLst/>
          </a:prstGeom>
          <a:solidFill>
            <a:srgbClr val="FFFFB9"/>
          </a:solidFill>
        </p:spPr>
        <p:txBody>
          <a:bodyPr wrap="square" rtlCol="0">
            <a:spAutoFit/>
          </a:bodyPr>
          <a:lstStyle/>
          <a:p>
            <a:r>
              <a:rPr lang="en-US" altLang="ja-JP" b="1" dirty="0">
                <a:solidFill>
                  <a:srgbClr val="FF0000"/>
                </a:solidFill>
              </a:rPr>
              <a:t>A compilation of tritium Material interaction parameters in fusion</a:t>
            </a:r>
            <a:r>
              <a:rPr lang="ja-JP" altLang="en-US" b="1" dirty="0">
                <a:solidFill>
                  <a:srgbClr val="FF0000"/>
                </a:solidFill>
              </a:rPr>
              <a:t> </a:t>
            </a:r>
            <a:r>
              <a:rPr lang="en-US" altLang="ja-JP" b="1" dirty="0">
                <a:solidFill>
                  <a:srgbClr val="FF0000"/>
                </a:solidFill>
              </a:rPr>
              <a:t>reactor materials </a:t>
            </a:r>
          </a:p>
          <a:p>
            <a:r>
              <a:rPr lang="en-US" altLang="ja-JP" b="1" dirty="0"/>
              <a:t>F. Reiter, K.S. </a:t>
            </a:r>
            <a:r>
              <a:rPr lang="en-US" altLang="ja-JP" b="1" dirty="0" err="1"/>
              <a:t>Forcey</a:t>
            </a:r>
            <a:r>
              <a:rPr lang="en-US" altLang="ja-JP" b="1" dirty="0"/>
              <a:t>, G. </a:t>
            </a:r>
            <a:r>
              <a:rPr lang="en-US" altLang="ja-JP" b="1" dirty="0" err="1"/>
              <a:t>Gervasini</a:t>
            </a:r>
            <a:r>
              <a:rPr lang="en-US" altLang="ja-JP" b="1" dirty="0"/>
              <a:t> (1993)</a:t>
            </a:r>
            <a:endParaRPr kumimoji="1" lang="en-US" altLang="ja-JP" b="1" dirty="0"/>
          </a:p>
          <a:p>
            <a:r>
              <a:rPr lang="en-US" altLang="ja-JP" sz="1600" dirty="0">
                <a:latin typeface="Arial Narrow" panose="020B0606020202030204" pitchFamily="34" charset="0"/>
              </a:rPr>
              <a:t>https://op.europa.eu/en/publication-detail/-/publication/60f147a2-fdc8-49c8-8a87-7af6f09b0a61/language-en</a:t>
            </a:r>
            <a:endParaRPr kumimoji="1" lang="ja-JP" altLang="en-US" sz="1600" dirty="0">
              <a:latin typeface="Arial Narrow" panose="020B0606020202030204" pitchFamily="34" charset="0"/>
            </a:endParaRPr>
          </a:p>
        </p:txBody>
      </p:sp>
      <p:sp>
        <p:nvSpPr>
          <p:cNvPr id="8" name="テキスト ボックス 7">
            <a:extLst>
              <a:ext uri="{FF2B5EF4-FFF2-40B4-BE49-F238E27FC236}">
                <a16:creationId xmlns:a16="http://schemas.microsoft.com/office/drawing/2014/main" id="{609B467A-F2E7-2844-5D4B-F5B47CC2ED68}"/>
              </a:ext>
            </a:extLst>
          </p:cNvPr>
          <p:cNvSpPr txBox="1"/>
          <p:nvPr/>
        </p:nvSpPr>
        <p:spPr>
          <a:xfrm>
            <a:off x="1637957" y="2642918"/>
            <a:ext cx="2127219" cy="400110"/>
          </a:xfrm>
          <a:prstGeom prst="rect">
            <a:avLst/>
          </a:prstGeom>
          <a:noFill/>
        </p:spPr>
        <p:txBody>
          <a:bodyPr wrap="square" rtlCol="0">
            <a:spAutoFit/>
          </a:bodyPr>
          <a:lstStyle/>
          <a:p>
            <a:r>
              <a:rPr kumimoji="1" lang="en-US" altLang="ja-JP" sz="2000" b="1" dirty="0">
                <a:latin typeface="Symbol" panose="05050102010706020507" pitchFamily="18" charset="2"/>
                <a:cs typeface="Arial" panose="020B0604020202020204" pitchFamily="34" charset="0"/>
              </a:rPr>
              <a:t>D</a:t>
            </a:r>
            <a:r>
              <a:rPr kumimoji="1" lang="en-US" altLang="ja-JP" sz="2000" b="1" dirty="0">
                <a:latin typeface="Arial" panose="020B0604020202020204" pitchFamily="34" charset="0"/>
                <a:cs typeface="Arial" panose="020B0604020202020204" pitchFamily="34" charset="0"/>
              </a:rPr>
              <a:t>L</a:t>
            </a:r>
            <a:r>
              <a:rPr lang="ja-JP" altLang="en-US" sz="2000" b="1" dirty="0">
                <a:latin typeface="Arial" panose="020B0604020202020204" pitchFamily="34" charset="0"/>
                <a:cs typeface="Arial" panose="020B0604020202020204" pitchFamily="34" charset="0"/>
              </a:rPr>
              <a:t> ∝ </a:t>
            </a:r>
            <a:r>
              <a:rPr kumimoji="1" lang="en-US" altLang="ja-JP" sz="2000" b="1" dirty="0">
                <a:latin typeface="Arial" panose="020B0604020202020204" pitchFamily="34" charset="0"/>
                <a:cs typeface="Arial" panose="020B0604020202020204" pitchFamily="34" charset="0"/>
              </a:rPr>
              <a:t>(</a:t>
            </a:r>
            <a:r>
              <a:rPr kumimoji="1" lang="en-US" altLang="ja-JP" sz="2000" b="1" dirty="0">
                <a:latin typeface="Symbol" panose="05050102010706020507" pitchFamily="18" charset="2"/>
                <a:cs typeface="Arial" panose="020B0604020202020204" pitchFamily="34" charset="0"/>
              </a:rPr>
              <a:t>D</a:t>
            </a:r>
            <a:r>
              <a:rPr kumimoji="1" lang="en-US" altLang="ja-JP" sz="2000" b="1" dirty="0">
                <a:latin typeface="Arial" panose="020B0604020202020204" pitchFamily="34" charset="0"/>
                <a:cs typeface="Arial" panose="020B0604020202020204" pitchFamily="34" charset="0"/>
              </a:rPr>
              <a:t>t)</a:t>
            </a:r>
            <a:r>
              <a:rPr kumimoji="1" lang="en-US" altLang="ja-JP" sz="2000" b="1" baseline="30000" dirty="0">
                <a:latin typeface="Arial" panose="020B0604020202020204" pitchFamily="34" charset="0"/>
                <a:cs typeface="Arial" panose="020B0604020202020204" pitchFamily="34" charset="0"/>
              </a:rPr>
              <a:t>1/2</a:t>
            </a:r>
            <a:endParaRPr kumimoji="1" lang="ja-JP" altLang="en-US" sz="2000" b="1" baseline="30000" dirty="0">
              <a:latin typeface="Arial" panose="020B0604020202020204" pitchFamily="34" charset="0"/>
              <a:cs typeface="Arial" panose="020B0604020202020204" pitchFamily="34" charset="0"/>
            </a:endParaRPr>
          </a:p>
        </p:txBody>
      </p:sp>
      <p:pic>
        <p:nvPicPr>
          <p:cNvPr id="10" name="図 9">
            <a:extLst>
              <a:ext uri="{FF2B5EF4-FFF2-40B4-BE49-F238E27FC236}">
                <a16:creationId xmlns:a16="http://schemas.microsoft.com/office/drawing/2014/main" id="{8F877DE6-5271-86FD-5EB2-101D9C4D07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392" y="4625789"/>
            <a:ext cx="3088951" cy="1432637"/>
          </a:xfrm>
          <a:prstGeom prst="rect">
            <a:avLst/>
          </a:prstGeom>
        </p:spPr>
      </p:pic>
      <p:pic>
        <p:nvPicPr>
          <p:cNvPr id="16" name="図 15">
            <a:extLst>
              <a:ext uri="{FF2B5EF4-FFF2-40B4-BE49-F238E27FC236}">
                <a16:creationId xmlns:a16="http://schemas.microsoft.com/office/drawing/2014/main" id="{BC02C6E1-EA74-6B24-18B5-386CAF923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881" y="4622105"/>
            <a:ext cx="3088951" cy="1432637"/>
          </a:xfrm>
          <a:prstGeom prst="rect">
            <a:avLst/>
          </a:prstGeom>
        </p:spPr>
      </p:pic>
      <p:sp>
        <p:nvSpPr>
          <p:cNvPr id="17" name="テキスト ボックス 16">
            <a:extLst>
              <a:ext uri="{FF2B5EF4-FFF2-40B4-BE49-F238E27FC236}">
                <a16:creationId xmlns:a16="http://schemas.microsoft.com/office/drawing/2014/main" id="{49F839FB-B7C1-CBC1-C1DE-EE97E6AB4F05}"/>
              </a:ext>
            </a:extLst>
          </p:cNvPr>
          <p:cNvSpPr txBox="1"/>
          <p:nvPr/>
        </p:nvSpPr>
        <p:spPr>
          <a:xfrm>
            <a:off x="1051598" y="6028986"/>
            <a:ext cx="3088951" cy="584775"/>
          </a:xfrm>
          <a:prstGeom prst="rect">
            <a:avLst/>
          </a:prstGeom>
          <a:noFill/>
        </p:spPr>
        <p:txBody>
          <a:bodyPr wrap="square" rtlCol="0">
            <a:spAutoFit/>
          </a:bodyPr>
          <a:lstStyle/>
          <a:p>
            <a:r>
              <a:rPr kumimoji="1" lang="ja-JP" altLang="en-US" sz="1600" b="1" dirty="0"/>
              <a:t>アルコール水溶液表面から</a:t>
            </a:r>
            <a:br>
              <a:rPr kumimoji="1" lang="en-US" altLang="ja-JP" sz="1600" b="1" dirty="0"/>
            </a:br>
            <a:r>
              <a:rPr kumimoji="1" lang="ja-JP" altLang="en-US" sz="1600" b="1" dirty="0"/>
              <a:t>アルコールが蒸発する</a:t>
            </a:r>
          </a:p>
        </p:txBody>
      </p:sp>
      <p:sp>
        <p:nvSpPr>
          <p:cNvPr id="18" name="テキスト ボックス 17">
            <a:extLst>
              <a:ext uri="{FF2B5EF4-FFF2-40B4-BE49-F238E27FC236}">
                <a16:creationId xmlns:a16="http://schemas.microsoft.com/office/drawing/2014/main" id="{0BBF4806-2008-4417-0C0A-8928239A0BB3}"/>
              </a:ext>
            </a:extLst>
          </p:cNvPr>
          <p:cNvSpPr txBox="1"/>
          <p:nvPr/>
        </p:nvSpPr>
        <p:spPr>
          <a:xfrm>
            <a:off x="5180449" y="6042249"/>
            <a:ext cx="3613779" cy="584775"/>
          </a:xfrm>
          <a:prstGeom prst="rect">
            <a:avLst/>
          </a:prstGeom>
          <a:noFill/>
        </p:spPr>
        <p:txBody>
          <a:bodyPr wrap="square" rtlCol="0">
            <a:spAutoFit/>
          </a:bodyPr>
          <a:lstStyle/>
          <a:p>
            <a:r>
              <a:rPr kumimoji="1" lang="ja-JP" altLang="en-US" sz="1600" b="1" dirty="0"/>
              <a:t>アルコールは油と親和性が低い。表面に油膜があれば蒸発を抑えられる。</a:t>
            </a:r>
          </a:p>
        </p:txBody>
      </p:sp>
      <p:sp>
        <p:nvSpPr>
          <p:cNvPr id="19" name="四角形: 角を丸くする 18">
            <a:extLst>
              <a:ext uri="{FF2B5EF4-FFF2-40B4-BE49-F238E27FC236}">
                <a16:creationId xmlns:a16="http://schemas.microsoft.com/office/drawing/2014/main" id="{B115E4B2-3160-2D5A-3197-7C801833C97A}"/>
              </a:ext>
            </a:extLst>
          </p:cNvPr>
          <p:cNvSpPr/>
          <p:nvPr/>
        </p:nvSpPr>
        <p:spPr>
          <a:xfrm>
            <a:off x="375837" y="4491318"/>
            <a:ext cx="8675931" cy="2232211"/>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E3E9285F-2B0B-6F03-2DF9-F9226460A473}"/>
              </a:ext>
            </a:extLst>
          </p:cNvPr>
          <p:cNvSpPr txBox="1"/>
          <p:nvPr/>
        </p:nvSpPr>
        <p:spPr>
          <a:xfrm>
            <a:off x="606568" y="4364593"/>
            <a:ext cx="1410491" cy="369332"/>
          </a:xfrm>
          <a:prstGeom prst="rect">
            <a:avLst/>
          </a:prstGeom>
          <a:solidFill>
            <a:schemeClr val="bg1"/>
          </a:solidFill>
          <a:ln w="28575">
            <a:solidFill>
              <a:schemeClr val="tx1"/>
            </a:solidFill>
          </a:ln>
        </p:spPr>
        <p:txBody>
          <a:bodyPr wrap="square" rtlCol="0">
            <a:spAutoFit/>
          </a:bodyPr>
          <a:lstStyle/>
          <a:p>
            <a:pPr algn="ctr"/>
            <a:r>
              <a:rPr lang="ja-JP" altLang="en-US" dirty="0"/>
              <a:t>類似の現象</a:t>
            </a:r>
            <a:endParaRPr kumimoji="1" lang="ja-JP" altLang="en-US" dirty="0"/>
          </a:p>
        </p:txBody>
      </p:sp>
      <p:sp>
        <p:nvSpPr>
          <p:cNvPr id="21" name="テキスト ボックス 20">
            <a:extLst>
              <a:ext uri="{FF2B5EF4-FFF2-40B4-BE49-F238E27FC236}">
                <a16:creationId xmlns:a16="http://schemas.microsoft.com/office/drawing/2014/main" id="{5CC6FBA0-3A12-F451-8137-5E5CDF137C88}"/>
              </a:ext>
            </a:extLst>
          </p:cNvPr>
          <p:cNvSpPr txBox="1"/>
          <p:nvPr/>
        </p:nvSpPr>
        <p:spPr>
          <a:xfrm>
            <a:off x="3638385" y="5636643"/>
            <a:ext cx="432883" cy="338554"/>
          </a:xfrm>
          <a:prstGeom prst="rect">
            <a:avLst/>
          </a:prstGeom>
          <a:noFill/>
        </p:spPr>
        <p:txBody>
          <a:bodyPr wrap="square" rtlCol="0">
            <a:spAutoFit/>
          </a:bodyPr>
          <a:lstStyle/>
          <a:p>
            <a:r>
              <a:rPr kumimoji="1" lang="ja-JP" altLang="en-US" sz="1600" dirty="0"/>
              <a:t>水</a:t>
            </a:r>
          </a:p>
        </p:txBody>
      </p:sp>
      <p:sp>
        <p:nvSpPr>
          <p:cNvPr id="22" name="テキスト ボックス 21">
            <a:extLst>
              <a:ext uri="{FF2B5EF4-FFF2-40B4-BE49-F238E27FC236}">
                <a16:creationId xmlns:a16="http://schemas.microsoft.com/office/drawing/2014/main" id="{E9A7593E-F060-4FB7-5CC4-559434389635}"/>
              </a:ext>
            </a:extLst>
          </p:cNvPr>
          <p:cNvSpPr txBox="1"/>
          <p:nvPr/>
        </p:nvSpPr>
        <p:spPr>
          <a:xfrm>
            <a:off x="7928722" y="4701291"/>
            <a:ext cx="977153" cy="338554"/>
          </a:xfrm>
          <a:prstGeom prst="rect">
            <a:avLst/>
          </a:prstGeom>
          <a:noFill/>
        </p:spPr>
        <p:txBody>
          <a:bodyPr wrap="square" rtlCol="0">
            <a:spAutoFit/>
          </a:bodyPr>
          <a:lstStyle/>
          <a:p>
            <a:r>
              <a:rPr lang="ja-JP" altLang="en-US" sz="1600" dirty="0"/>
              <a:t>油膜</a:t>
            </a:r>
            <a:endParaRPr kumimoji="1" lang="en-US" altLang="ja-JP" sz="1600" dirty="0"/>
          </a:p>
        </p:txBody>
      </p:sp>
      <p:sp>
        <p:nvSpPr>
          <p:cNvPr id="23" name="テキスト ボックス 22">
            <a:extLst>
              <a:ext uri="{FF2B5EF4-FFF2-40B4-BE49-F238E27FC236}">
                <a16:creationId xmlns:a16="http://schemas.microsoft.com/office/drawing/2014/main" id="{D3E5E69C-649C-2912-5182-D9B678FAE100}"/>
              </a:ext>
            </a:extLst>
          </p:cNvPr>
          <p:cNvSpPr txBox="1"/>
          <p:nvPr/>
        </p:nvSpPr>
        <p:spPr>
          <a:xfrm>
            <a:off x="2779026" y="4532014"/>
            <a:ext cx="1219201" cy="338554"/>
          </a:xfrm>
          <a:prstGeom prst="rect">
            <a:avLst/>
          </a:prstGeom>
          <a:noFill/>
        </p:spPr>
        <p:txBody>
          <a:bodyPr wrap="square" rtlCol="0">
            <a:spAutoFit/>
          </a:bodyPr>
          <a:lstStyle/>
          <a:p>
            <a:r>
              <a:rPr lang="ja-JP" altLang="en-US" sz="1600" dirty="0"/>
              <a:t>アルコール</a:t>
            </a:r>
            <a:endParaRPr kumimoji="1" lang="ja-JP" altLang="en-US" sz="1600" dirty="0"/>
          </a:p>
        </p:txBody>
      </p:sp>
    </p:spTree>
    <p:extLst>
      <p:ext uri="{BB962C8B-B14F-4D97-AF65-F5344CB8AC3E}">
        <p14:creationId xmlns:p14="http://schemas.microsoft.com/office/powerpoint/2010/main" val="161403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25425" y="-50687"/>
            <a:ext cx="8680450" cy="523876"/>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1" i="0" u="sng" strike="noStrike" kern="1200" cap="none" spc="0" normalizeH="0" baseline="0" noProof="0" dirty="0">
                <a:ln>
                  <a:noFill/>
                </a:ln>
                <a:solidFill>
                  <a:srgbClr val="0000FF"/>
                </a:solidFill>
                <a:effectLst/>
                <a:uLnTx/>
                <a:uFillTx/>
                <a:latin typeface="Arial"/>
                <a:ea typeface="ＭＳ Ｐゴシック" panose="020B0600070205080204" pitchFamily="50" charset="-128"/>
                <a:cs typeface="+mn-cs"/>
              </a:rPr>
              <a:t>鉄板の中の</a:t>
            </a:r>
            <a:r>
              <a:rPr kumimoji="1" lang="en-US" altLang="ja-JP" sz="2800" b="1" i="0" u="sng" strike="noStrike" kern="1200" cap="none" spc="0" normalizeH="0" baseline="30000" noProof="0" dirty="0">
                <a:ln>
                  <a:noFill/>
                </a:ln>
                <a:solidFill>
                  <a:srgbClr val="0000FF"/>
                </a:solidFill>
                <a:effectLst/>
                <a:uLnTx/>
                <a:uFillTx/>
                <a:latin typeface="Arial"/>
                <a:ea typeface="ＭＳ Ｐゴシック" panose="020B0600070205080204" pitchFamily="50" charset="-128"/>
                <a:cs typeface="+mn-cs"/>
              </a:rPr>
              <a:t>3</a:t>
            </a:r>
            <a:r>
              <a:rPr kumimoji="1" lang="en-US" altLang="ja-JP" sz="2800" b="1" i="0" u="sng" strike="noStrike" kern="1200" cap="none" spc="0" normalizeH="0" baseline="0" noProof="0" dirty="0">
                <a:ln>
                  <a:noFill/>
                </a:ln>
                <a:solidFill>
                  <a:srgbClr val="0000FF"/>
                </a:solidFill>
                <a:effectLst/>
                <a:uLnTx/>
                <a:uFillTx/>
                <a:latin typeface="Arial"/>
                <a:ea typeface="ＭＳ Ｐゴシック" panose="020B0600070205080204" pitchFamily="50" charset="-128"/>
                <a:cs typeface="+mn-cs"/>
              </a:rPr>
              <a:t>H</a:t>
            </a:r>
          </a:p>
        </p:txBody>
      </p:sp>
      <p:sp>
        <p:nvSpPr>
          <p:cNvPr id="10244" name="テキスト ボックス 3"/>
          <p:cNvSpPr txBox="1">
            <a:spLocks noChangeArrowheads="1"/>
          </p:cNvSpPr>
          <p:nvPr/>
        </p:nvSpPr>
        <p:spPr bwMode="auto">
          <a:xfrm>
            <a:off x="4763" y="529218"/>
            <a:ext cx="9139237"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kumimoji="1" lang="en-US" altLang="ja-JP" sz="2000" b="1"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と親和性の低い金属の代表はアルミニウム。</a:t>
            </a:r>
            <a:r>
              <a:rPr kumimoji="1" lang="en-US" altLang="ja-JP" sz="2000" b="1"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に放出して欲しくない側に</a:t>
            </a:r>
            <a:b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アルミメッキをして、反対側から放出するのが良いかも。もしくは両側をアルミ</a:t>
            </a:r>
            <a:b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メッキして</a:t>
            </a:r>
            <a:r>
              <a:rPr kumimoji="0" lang="en-US" altLang="ja-JP" sz="2000" b="1" dirty="0">
                <a:latin typeface="Symbol" panose="05050102010706020507" pitchFamily="18" charset="2"/>
                <a:cs typeface="Arial" panose="020B0604020202020204" pitchFamily="34" charset="0"/>
              </a:rPr>
              <a:t>t</a:t>
            </a:r>
            <a:r>
              <a:rPr kumimoji="0" lang="en-US" altLang="ja-JP" sz="2000" b="1" baseline="-25000" dirty="0">
                <a:latin typeface="+mn-lt"/>
                <a:cs typeface="Arial" panose="020B0604020202020204" pitchFamily="34" charset="0"/>
              </a:rPr>
              <a:t>1/2</a:t>
            </a:r>
            <a:r>
              <a:rPr kumimoji="0" lang="en-US" altLang="ja-JP" sz="2000" b="1" dirty="0">
                <a:latin typeface="+mn-lt"/>
                <a:cs typeface="Arial" panose="020B0604020202020204" pitchFamily="34" charset="0"/>
              </a:rPr>
              <a:t> = 12.3 </a:t>
            </a:r>
            <a:r>
              <a:rPr kumimoji="0" lang="en-US" altLang="ja-JP" sz="2000" b="1" dirty="0" err="1">
                <a:latin typeface="+mn-lt"/>
                <a:cs typeface="Arial" panose="020B0604020202020204" pitchFamily="34" charset="0"/>
              </a:rPr>
              <a:t>yr</a:t>
            </a:r>
            <a:r>
              <a:rPr kumimoji="0" lang="ja-JP" altLang="en-US" sz="2000" b="1" dirty="0">
                <a:latin typeface="+mn-lt"/>
                <a:cs typeface="Arial" panose="020B0604020202020204" pitchFamily="34" charset="0"/>
              </a:rPr>
              <a:t>の崩壊を待つ</a:t>
            </a:r>
            <a:r>
              <a:rPr kumimoji="0" lang="en-US" altLang="ja-JP" sz="2000" b="1" dirty="0">
                <a:latin typeface="+mn-lt"/>
                <a:cs typeface="Arial" panose="020B0604020202020204" pitchFamily="34" charset="0"/>
              </a:rPr>
              <a:t>?</a:t>
            </a:r>
            <a:endParaRPr kumimoji="1" lang="en-US" altLang="ja-JP" sz="2000" b="1"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endParaRPr lang="en-US" altLang="ja-JP" sz="2000" b="1" dirty="0">
              <a:solidFill>
                <a:srgbClr val="000000"/>
              </a:solidFill>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endPar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endParaRPr lang="en-US" altLang="ja-JP" sz="2000" b="1" dirty="0">
              <a:solidFill>
                <a:srgbClr val="000000"/>
              </a:solidFill>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endPar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endPar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鉄よりもさらに</a:t>
            </a:r>
            <a:r>
              <a:rPr kumimoji="1" lang="en-US" altLang="ja-JP" sz="2000" b="1"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と親和性の高い金属を表面に用いれば放出を促進できるかも</a:t>
            </a:r>
            <a:b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しれない。そのような金属の代表は</a:t>
            </a:r>
            <a:r>
              <a:rPr kumimoji="1" lang="en-US" altLang="ja-JP"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Pd</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パラジウム</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であるが、価格が金の</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1.5</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倍なのであまり現実的ではない。</a:t>
            </a: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金属試料をニュートリノビームラインに置いて中性子を照射してテストを試みて</a:t>
            </a:r>
            <a:b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いるが、あまり進んでいない。</a:t>
            </a:r>
          </a:p>
        </p:txBody>
      </p:sp>
      <p:sp>
        <p:nvSpPr>
          <p:cNvPr id="13" name="スライド番号プレースホルダー 1">
            <a:extLst>
              <a:ext uri="{FF2B5EF4-FFF2-40B4-BE49-F238E27FC236}">
                <a16:creationId xmlns:a16="http://schemas.microsoft.com/office/drawing/2014/main" id="{79A23D1E-B682-4149-B5BC-D4BBB5FE5071}"/>
              </a:ext>
            </a:extLst>
          </p:cNvPr>
          <p:cNvSpPr txBox="1">
            <a:spLocks/>
          </p:cNvSpPr>
          <p:nvPr/>
        </p:nvSpPr>
        <p:spPr>
          <a:xfrm>
            <a:off x="6918168" y="6274619"/>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pic>
        <p:nvPicPr>
          <p:cNvPr id="4" name="図 3">
            <a:extLst>
              <a:ext uri="{FF2B5EF4-FFF2-40B4-BE49-F238E27FC236}">
                <a16:creationId xmlns:a16="http://schemas.microsoft.com/office/drawing/2014/main" id="{733422DC-3306-0BB7-AD8D-447EEB84E9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9659" y="1805524"/>
            <a:ext cx="3876144" cy="1397126"/>
          </a:xfrm>
          <a:prstGeom prst="rect">
            <a:avLst/>
          </a:prstGeom>
        </p:spPr>
      </p:pic>
      <p:sp>
        <p:nvSpPr>
          <p:cNvPr id="6" name="テキスト ボックス 5">
            <a:extLst>
              <a:ext uri="{FF2B5EF4-FFF2-40B4-BE49-F238E27FC236}">
                <a16:creationId xmlns:a16="http://schemas.microsoft.com/office/drawing/2014/main" id="{156FDA10-3E30-0E9C-BC10-0E85DB9EDFBE}"/>
              </a:ext>
            </a:extLst>
          </p:cNvPr>
          <p:cNvSpPr txBox="1"/>
          <p:nvPr/>
        </p:nvSpPr>
        <p:spPr>
          <a:xfrm>
            <a:off x="2143722" y="2319421"/>
            <a:ext cx="705627" cy="369332"/>
          </a:xfrm>
          <a:prstGeom prst="rect">
            <a:avLst/>
          </a:prstGeom>
          <a:noFill/>
        </p:spPr>
        <p:txBody>
          <a:bodyPr wrap="square" rtlCol="0">
            <a:spAutoFit/>
          </a:bodyPr>
          <a:lstStyle/>
          <a:p>
            <a:r>
              <a:rPr kumimoji="1" lang="ja-JP" altLang="en-US" b="1" dirty="0"/>
              <a:t>鉄板</a:t>
            </a:r>
          </a:p>
        </p:txBody>
      </p:sp>
      <p:sp>
        <p:nvSpPr>
          <p:cNvPr id="7" name="テキスト ボックス 6">
            <a:extLst>
              <a:ext uri="{FF2B5EF4-FFF2-40B4-BE49-F238E27FC236}">
                <a16:creationId xmlns:a16="http://schemas.microsoft.com/office/drawing/2014/main" id="{DBC1CCB1-C101-641D-1E8B-02165E0FAEF2}"/>
              </a:ext>
            </a:extLst>
          </p:cNvPr>
          <p:cNvSpPr txBox="1"/>
          <p:nvPr/>
        </p:nvSpPr>
        <p:spPr>
          <a:xfrm>
            <a:off x="5044586" y="1566774"/>
            <a:ext cx="1547154" cy="369332"/>
          </a:xfrm>
          <a:prstGeom prst="rect">
            <a:avLst/>
          </a:prstGeom>
          <a:noFill/>
        </p:spPr>
        <p:txBody>
          <a:bodyPr wrap="square" rtlCol="0">
            <a:spAutoFit/>
          </a:bodyPr>
          <a:lstStyle/>
          <a:p>
            <a:r>
              <a:rPr lang="ja-JP" altLang="en-US" b="1" dirty="0"/>
              <a:t>アルミニウム</a:t>
            </a:r>
            <a:endParaRPr kumimoji="1" lang="ja-JP" altLang="en-US" b="1" dirty="0"/>
          </a:p>
        </p:txBody>
      </p:sp>
      <p:sp>
        <p:nvSpPr>
          <p:cNvPr id="9" name="テキスト ボックス 8">
            <a:extLst>
              <a:ext uri="{FF2B5EF4-FFF2-40B4-BE49-F238E27FC236}">
                <a16:creationId xmlns:a16="http://schemas.microsoft.com/office/drawing/2014/main" id="{DB4C0D9D-1A1E-CEE0-1FA8-7D810CC272AB}"/>
              </a:ext>
            </a:extLst>
          </p:cNvPr>
          <p:cNvSpPr txBox="1"/>
          <p:nvPr/>
        </p:nvSpPr>
        <p:spPr>
          <a:xfrm>
            <a:off x="5286703" y="2106214"/>
            <a:ext cx="531460" cy="369332"/>
          </a:xfrm>
          <a:prstGeom prst="rect">
            <a:avLst/>
          </a:prstGeom>
          <a:noFill/>
        </p:spPr>
        <p:txBody>
          <a:bodyPr wrap="square" rtlCol="0">
            <a:spAutoFit/>
          </a:bodyPr>
          <a:lstStyle/>
          <a:p>
            <a:r>
              <a:rPr lang="en-US" altLang="ja-JP" b="1" baseline="30000" dirty="0">
                <a:latin typeface="Arial" panose="020B0604020202020204" pitchFamily="34" charset="0"/>
                <a:cs typeface="Arial" panose="020B0604020202020204" pitchFamily="34" charset="0"/>
              </a:rPr>
              <a:t>3</a:t>
            </a:r>
            <a:r>
              <a:rPr lang="en-US" altLang="ja-JP" b="1" dirty="0">
                <a:latin typeface="Arial" panose="020B0604020202020204" pitchFamily="34" charset="0"/>
                <a:cs typeface="Arial" panose="020B0604020202020204" pitchFamily="34" charset="0"/>
              </a:rPr>
              <a:t>H</a:t>
            </a:r>
            <a:endParaRPr kumimoji="1" lang="ja-JP" altLang="en-US" b="1" dirty="0">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0B91B614-8517-9F01-216A-30D7ACF49607}"/>
              </a:ext>
            </a:extLst>
          </p:cNvPr>
          <p:cNvSpPr txBox="1"/>
          <p:nvPr/>
        </p:nvSpPr>
        <p:spPr>
          <a:xfrm>
            <a:off x="3459175" y="3203481"/>
            <a:ext cx="2093258" cy="338554"/>
          </a:xfrm>
          <a:prstGeom prst="rect">
            <a:avLst/>
          </a:prstGeom>
          <a:noFill/>
        </p:spPr>
        <p:txBody>
          <a:bodyPr wrap="square" rtlCol="0">
            <a:spAutoFit/>
          </a:bodyPr>
          <a:lstStyle/>
          <a:p>
            <a:r>
              <a:rPr lang="ja-JP" altLang="en-US" sz="1600" b="1" dirty="0">
                <a:latin typeface="+mj-lt"/>
              </a:rPr>
              <a:t>こちら側から放出</a:t>
            </a:r>
            <a:r>
              <a:rPr lang="en-US" altLang="ja-JP" sz="1600" b="1" dirty="0">
                <a:latin typeface="+mj-lt"/>
              </a:rPr>
              <a:t>?</a:t>
            </a:r>
            <a:endParaRPr kumimoji="1" lang="ja-JP" altLang="en-US" sz="1600" b="1" dirty="0">
              <a:latin typeface="+mj-lt"/>
            </a:endParaRPr>
          </a:p>
        </p:txBody>
      </p:sp>
    </p:spTree>
    <p:extLst>
      <p:ext uri="{BB962C8B-B14F-4D97-AF65-F5344CB8AC3E}">
        <p14:creationId xmlns:p14="http://schemas.microsoft.com/office/powerpoint/2010/main" val="1999308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3442"/>
            <a:ext cx="9139236" cy="830997"/>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2800" b="1" u="sng" dirty="0">
                <a:solidFill>
                  <a:srgbClr val="0000FF"/>
                </a:solidFill>
                <a:latin typeface="Arial"/>
              </a:rPr>
              <a:t>今回の申請から学んだこと</a:t>
            </a:r>
            <a:endParaRPr lang="en-US" altLang="ja-JP" sz="2800" b="1" u="sng" dirty="0">
              <a:solidFill>
                <a:srgbClr val="0000FF"/>
              </a:solidFill>
              <a:latin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ja-JP" sz="2000" b="1" u="sng" dirty="0">
                <a:solidFill>
                  <a:srgbClr val="0000FF"/>
                </a:solidFill>
                <a:latin typeface="Arial"/>
              </a:rPr>
              <a:t>-</a:t>
            </a:r>
            <a:r>
              <a:rPr lang="ja-JP" altLang="en-US" sz="2000" b="1" u="sng" dirty="0">
                <a:solidFill>
                  <a:srgbClr val="0000FF"/>
                </a:solidFill>
                <a:latin typeface="Arial"/>
              </a:rPr>
              <a:t>今後ビームラインを設計する人たちへ</a:t>
            </a:r>
            <a:r>
              <a:rPr lang="en-US" altLang="ja-JP" sz="2000" b="1" u="sng" dirty="0">
                <a:solidFill>
                  <a:srgbClr val="0000FF"/>
                </a:solidFill>
                <a:latin typeface="Arial"/>
              </a:rPr>
              <a:t>-</a:t>
            </a:r>
            <a:endParaRPr kumimoji="1" lang="en-US" altLang="ja-JP" sz="2000" b="1" i="0" u="sng" strike="noStrike" kern="1200" cap="none" spc="0" normalizeH="0" baseline="0" noProof="0" dirty="0">
              <a:ln>
                <a:noFill/>
              </a:ln>
              <a:solidFill>
                <a:srgbClr val="0000FF"/>
              </a:solidFill>
              <a:effectLst/>
              <a:uLnTx/>
              <a:uFillTx/>
              <a:latin typeface="Arial"/>
              <a:ea typeface="ＭＳ Ｐゴシック" panose="020B0600070205080204" pitchFamily="50" charset="-128"/>
              <a:cs typeface="+mn-cs"/>
            </a:endParaRPr>
          </a:p>
        </p:txBody>
      </p:sp>
      <p:sp>
        <p:nvSpPr>
          <p:cNvPr id="10244" name="テキスト ボックス 3"/>
          <p:cNvSpPr txBox="1">
            <a:spLocks noChangeArrowheads="1"/>
          </p:cNvSpPr>
          <p:nvPr/>
        </p:nvSpPr>
        <p:spPr bwMode="auto">
          <a:xfrm>
            <a:off x="4763" y="993632"/>
            <a:ext cx="9139237"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周辺へ放出</a:t>
            </a:r>
            <a:r>
              <a:rPr lang="ja-JP" altLang="en-US" sz="2000" b="1" dirty="0">
                <a:solidFill>
                  <a:srgbClr val="000000"/>
                </a:solidFill>
                <a:latin typeface="Arial" panose="020B0604020202020204" pitchFamily="34" charset="0"/>
                <a:cs typeface="Arial" panose="020B0604020202020204" pitchFamily="34" charset="0"/>
              </a:rPr>
              <a:t>する</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放射能</a:t>
            </a:r>
            <a:r>
              <a:rPr lang="ja-JP" altLang="en-US" sz="2000" b="1" dirty="0">
                <a:solidFill>
                  <a:srgbClr val="000000"/>
                </a:solidFill>
                <a:latin typeface="Arial" panose="020B0604020202020204" pitchFamily="34" charset="0"/>
                <a:cs typeface="Arial" panose="020B0604020202020204" pitchFamily="34" charset="0"/>
              </a:rPr>
              <a:t>や周辺での</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空間放射線量はビーム運転のアキレス腱。</a:t>
            </a:r>
            <a:b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地方自治体や国が</a:t>
            </a:r>
            <a:r>
              <a:rPr lang="ja-JP" altLang="en-US" sz="2000" b="1" dirty="0">
                <a:solidFill>
                  <a:srgbClr val="000000"/>
                </a:solidFill>
                <a:latin typeface="Arial" panose="020B0604020202020204" pitchFamily="34" charset="0"/>
                <a:cs typeface="Arial" panose="020B0604020202020204" pitchFamily="34" charset="0"/>
              </a:rPr>
              <a:t>承認</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した上限値を超えたビーム運転</a:t>
            </a:r>
            <a:r>
              <a:rPr lang="ja-JP" altLang="en-US" sz="2000" b="1" dirty="0">
                <a:solidFill>
                  <a:srgbClr val="000000"/>
                </a:solidFill>
                <a:latin typeface="Arial" panose="020B0604020202020204" pitchFamily="34" charset="0"/>
                <a:cs typeface="Arial" panose="020B0604020202020204" pitchFamily="34" charset="0"/>
              </a:rPr>
              <a:t>はできない</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排水中の放射能</a:t>
            </a:r>
            <a:b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排気中の放射能</a:t>
            </a:r>
            <a:b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事業所敷地境界の空間放射線量</a:t>
            </a: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最初に</a:t>
            </a:r>
            <a:r>
              <a:rPr lang="ja-JP" altLang="en-US" sz="2000" b="1" dirty="0">
                <a:solidFill>
                  <a:srgbClr val="000000"/>
                </a:solidFill>
                <a:latin typeface="Arial" panose="020B0604020202020204" pitchFamily="34" charset="0"/>
                <a:cs typeface="Arial" panose="020B0604020202020204" pitchFamily="34" charset="0"/>
              </a:rPr>
              <a:t>承認された</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上限値をさらに増やすことは非常に困難。</a:t>
            </a:r>
            <a:b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最初から可能な限り丁寧に放射線計算</a:t>
            </a:r>
            <a:r>
              <a:rPr lang="ja-JP" altLang="en-US" sz="2000" b="1" dirty="0">
                <a:solidFill>
                  <a:srgbClr val="000000"/>
                </a:solidFill>
                <a:latin typeface="Arial" panose="020B0604020202020204" pitchFamily="34" charset="0"/>
                <a:cs typeface="Arial" panose="020B0604020202020204" pitchFamily="34" charset="0"/>
              </a:rPr>
              <a:t>し申請</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すること。</a:t>
            </a: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特に福島第一原発の風評被害問題もあり、排水中の</a:t>
            </a:r>
            <a:r>
              <a:rPr kumimoji="1" lang="en-US" altLang="ja-JP" sz="2000" b="1"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a:t>
            </a:r>
            <a:r>
              <a:rPr lang="ja-JP" altLang="en-US" sz="2000" b="1" dirty="0">
                <a:solidFill>
                  <a:srgbClr val="000000"/>
                </a:solidFill>
                <a:latin typeface="Arial" panose="020B0604020202020204" pitchFamily="34" charset="0"/>
                <a:cs typeface="Arial" panose="020B0604020202020204" pitchFamily="34" charset="0"/>
              </a:rPr>
              <a:t>へ</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は社会の大きな関心。</a:t>
            </a: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排水中の放射能については鉄板からの</a:t>
            </a:r>
            <a:r>
              <a:rPr kumimoji="1" lang="en-US" altLang="ja-JP" sz="2000" b="1"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流出もきちんと考慮すること。</a:t>
            </a:r>
          </a:p>
        </p:txBody>
      </p:sp>
      <p:sp>
        <p:nvSpPr>
          <p:cNvPr id="4"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545910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EF5E261-EE5B-9BCD-7D56-C343FDC28F2B}"/>
              </a:ext>
            </a:extLst>
          </p:cNvPr>
          <p:cNvSpPr txBox="1"/>
          <p:nvPr/>
        </p:nvSpPr>
        <p:spPr>
          <a:xfrm>
            <a:off x="601666" y="2711242"/>
            <a:ext cx="7954509" cy="1015663"/>
          </a:xfrm>
          <a:prstGeom prst="rect">
            <a:avLst/>
          </a:prstGeom>
          <a:solidFill>
            <a:schemeClr val="bg1"/>
          </a:solidFill>
        </p:spPr>
        <p:txBody>
          <a:bodyPr wrap="square" rtlCol="0">
            <a:spAutoFit/>
          </a:bodyPr>
          <a:lstStyle/>
          <a:p>
            <a:pPr algn="ctr">
              <a:spcAft>
                <a:spcPts val="1200"/>
              </a:spcAft>
            </a:pPr>
            <a:r>
              <a:rPr lang="en-US" altLang="ja-JP" sz="6000" b="1" dirty="0">
                <a:latin typeface="Arial" panose="020B0604020202020204" pitchFamily="34" charset="0"/>
                <a:cs typeface="Arial" panose="020B0604020202020204" pitchFamily="34" charset="0"/>
              </a:rPr>
              <a:t>end</a:t>
            </a:r>
            <a:endParaRPr kumimoji="1" lang="en-US" altLang="ja-JP" sz="6000" b="1" dirty="0">
              <a:latin typeface="Arial" panose="020B0604020202020204" pitchFamily="34" charset="0"/>
              <a:cs typeface="Arial" panose="020B0604020202020204" pitchFamily="34" charset="0"/>
            </a:endParaRPr>
          </a:p>
        </p:txBody>
      </p:sp>
      <p:sp>
        <p:nvSpPr>
          <p:cNvPr id="4" name="スライド番号プレースホルダー 1">
            <a:extLst>
              <a:ext uri="{FF2B5EF4-FFF2-40B4-BE49-F238E27FC236}">
                <a16:creationId xmlns:a16="http://schemas.microsoft.com/office/drawing/2014/main" id="{3EFA6995-9E4F-53AD-CB2E-F3903C4763AC}"/>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239137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84C86B79-7525-2821-C787-01EE0F58C8D1}"/>
              </a:ext>
            </a:extLst>
          </p:cNvPr>
          <p:cNvGrpSpPr/>
          <p:nvPr/>
        </p:nvGrpSpPr>
        <p:grpSpPr>
          <a:xfrm>
            <a:off x="6093245" y="2282959"/>
            <a:ext cx="3116417" cy="4347936"/>
            <a:chOff x="4351208" y="181981"/>
            <a:chExt cx="4515000" cy="6299200"/>
          </a:xfrm>
        </p:grpSpPr>
        <p:pic>
          <p:nvPicPr>
            <p:cNvPr id="7" name="図 6">
              <a:extLst>
                <a:ext uri="{FF2B5EF4-FFF2-40B4-BE49-F238E27FC236}">
                  <a16:creationId xmlns:a16="http://schemas.microsoft.com/office/drawing/2014/main" id="{BC87C826-A7CA-3E4E-5DAA-CFF5509D4D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488193" y="1264021"/>
              <a:ext cx="5981344" cy="4226560"/>
            </a:xfrm>
            <a:prstGeom prst="rect">
              <a:avLst/>
            </a:prstGeom>
          </p:spPr>
        </p:pic>
        <p:sp>
          <p:nvSpPr>
            <p:cNvPr id="8" name="正方形/長方形 7">
              <a:extLst>
                <a:ext uri="{FF2B5EF4-FFF2-40B4-BE49-F238E27FC236}">
                  <a16:creationId xmlns:a16="http://schemas.microsoft.com/office/drawing/2014/main" id="{E55BFE68-4A67-A81C-A110-5DF57FE652E0}"/>
                </a:ext>
              </a:extLst>
            </p:cNvPr>
            <p:cNvSpPr/>
            <p:nvPr/>
          </p:nvSpPr>
          <p:spPr>
            <a:xfrm>
              <a:off x="8490545" y="181981"/>
              <a:ext cx="375663" cy="6299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B6EEFDA-E612-DA24-BC36-B803186AB0AA}"/>
                </a:ext>
              </a:extLst>
            </p:cNvPr>
            <p:cNvSpPr/>
            <p:nvPr/>
          </p:nvSpPr>
          <p:spPr>
            <a:xfrm>
              <a:off x="4351208" y="361219"/>
              <a:ext cx="4244196" cy="6119962"/>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507" name="テキスト ボックス 5">
            <a:extLst>
              <a:ext uri="{FF2B5EF4-FFF2-40B4-BE49-F238E27FC236}">
                <a16:creationId xmlns:a16="http://schemas.microsoft.com/office/drawing/2014/main" id="{6370BF95-FE15-2633-B846-0E5A25054178}"/>
              </a:ext>
            </a:extLst>
          </p:cNvPr>
          <p:cNvSpPr txBox="1">
            <a:spLocks noChangeArrowheads="1"/>
          </p:cNvSpPr>
          <p:nvPr/>
        </p:nvSpPr>
        <p:spPr bwMode="auto">
          <a:xfrm>
            <a:off x="3428137" y="36513"/>
            <a:ext cx="22813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dirty="0">
                <a:solidFill>
                  <a:srgbClr val="0000FF"/>
                </a:solidFill>
                <a:latin typeface="Arial" panose="020B0604020202020204" pitchFamily="34" charset="0"/>
                <a:cs typeface="Arial" panose="020B0604020202020204" pitchFamily="34" charset="0"/>
              </a:rPr>
              <a:t>Introduction</a:t>
            </a:r>
            <a:endParaRPr lang="ja-JP" altLang="en-US" sz="2800" b="1" u="sng" dirty="0">
              <a:solidFill>
                <a:srgbClr val="0000FF"/>
              </a:solidFill>
              <a:latin typeface="Arial" panose="020B0604020202020204" pitchFamily="34" charset="0"/>
              <a:cs typeface="Arial" panose="020B0604020202020204" pitchFamily="34" charset="0"/>
            </a:endParaRPr>
          </a:p>
        </p:txBody>
      </p:sp>
      <p:sp>
        <p:nvSpPr>
          <p:cNvPr id="4" name="スライド番号プレースホルダー 1">
            <a:extLst>
              <a:ext uri="{FF2B5EF4-FFF2-40B4-BE49-F238E27FC236}">
                <a16:creationId xmlns:a16="http://schemas.microsoft.com/office/drawing/2014/main" id="{5101D52D-D1F9-4B4A-FE9E-AAEDAC3A9E7A}"/>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
        <p:nvSpPr>
          <p:cNvPr id="2" name="テキスト ボックス 1">
            <a:extLst>
              <a:ext uri="{FF2B5EF4-FFF2-40B4-BE49-F238E27FC236}">
                <a16:creationId xmlns:a16="http://schemas.microsoft.com/office/drawing/2014/main" id="{4716B734-0E5B-8B64-D64E-72DC9E954538}"/>
              </a:ext>
            </a:extLst>
          </p:cNvPr>
          <p:cNvSpPr txBox="1"/>
          <p:nvPr/>
        </p:nvSpPr>
        <p:spPr>
          <a:xfrm>
            <a:off x="9470" y="559733"/>
            <a:ext cx="9134530" cy="6155531"/>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lang="en-US" altLang="ja-JP" sz="1900" b="1" dirty="0">
                <a:latin typeface="Arial" panose="020B0604020202020204" pitchFamily="34" charset="0"/>
                <a:cs typeface="Arial" panose="020B0604020202020204" pitchFamily="34" charset="0"/>
              </a:rPr>
              <a:t>J-PARC</a:t>
            </a:r>
            <a:r>
              <a:rPr kumimoji="1" lang="ja-JP" altLang="en-US" sz="1900" b="1" dirty="0">
                <a:latin typeface="Arial" panose="020B0604020202020204" pitchFamily="34" charset="0"/>
                <a:cs typeface="Arial" panose="020B0604020202020204" pitchFamily="34" charset="0"/>
              </a:rPr>
              <a:t>の運転には国や地方自治体の了承が必要。特に県の了承が重要。</a:t>
            </a:r>
            <a:endParaRPr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J-PARC</a:t>
            </a:r>
            <a:r>
              <a:rPr kumimoji="1" lang="ja-JP" altLang="en-US" sz="1900" b="1" dirty="0">
                <a:latin typeface="Arial" panose="020B0604020202020204" pitchFamily="34" charset="0"/>
                <a:cs typeface="Arial" panose="020B0604020202020204" pitchFamily="34" charset="0"/>
              </a:rPr>
              <a:t>ニュートリノビームラインは</a:t>
            </a:r>
            <a:r>
              <a:rPr kumimoji="1" lang="en-US" altLang="ja-JP" sz="1900" b="1" dirty="0">
                <a:latin typeface="Arial" panose="020B0604020202020204" pitchFamily="34" charset="0"/>
                <a:cs typeface="Arial" panose="020B0604020202020204" pitchFamily="34" charset="0"/>
              </a:rPr>
              <a:t>2009</a:t>
            </a:r>
            <a:r>
              <a:rPr kumimoji="1" lang="ja-JP" altLang="en-US" sz="1900" b="1" dirty="0">
                <a:latin typeface="Arial" panose="020B0604020202020204" pitchFamily="34" charset="0"/>
                <a:cs typeface="Arial" panose="020B0604020202020204" pitchFamily="34" charset="0"/>
              </a:rPr>
              <a:t>年に茨城県から</a:t>
            </a:r>
            <a:br>
              <a:rPr kumimoji="1" lang="en-US" altLang="ja-JP" sz="1900" b="1" dirty="0">
                <a:latin typeface="Arial" panose="020B0604020202020204" pitchFamily="34" charset="0"/>
                <a:cs typeface="Arial" panose="020B0604020202020204" pitchFamily="34" charset="0"/>
              </a:rPr>
            </a:br>
            <a:r>
              <a:rPr kumimoji="1" lang="en-US" altLang="ja-JP" sz="1900" b="1" dirty="0">
                <a:solidFill>
                  <a:srgbClr val="FF0000"/>
                </a:solidFill>
                <a:latin typeface="Arial" panose="020B0604020202020204" pitchFamily="34" charset="0"/>
                <a:cs typeface="Arial" panose="020B0604020202020204" pitchFamily="34" charset="0"/>
              </a:rPr>
              <a:t>750kW</a:t>
            </a:r>
            <a:r>
              <a:rPr kumimoji="1" lang="ja-JP" altLang="en-US" sz="1900" b="1" dirty="0">
                <a:solidFill>
                  <a:srgbClr val="FF0000"/>
                </a:solidFill>
                <a:latin typeface="Arial" panose="020B0604020202020204" pitchFamily="34" charset="0"/>
                <a:cs typeface="Arial" panose="020B0604020202020204" pitchFamily="34" charset="0"/>
              </a:rPr>
              <a:t>運転</a:t>
            </a:r>
            <a:r>
              <a:rPr kumimoji="1" lang="ja-JP" altLang="en-US" sz="1900" b="1" dirty="0">
                <a:latin typeface="Arial" panose="020B0604020202020204" pitchFamily="34" charset="0"/>
                <a:cs typeface="Arial" panose="020B0604020202020204" pitchFamily="34" charset="0"/>
              </a:rPr>
              <a:t>までの承認を得た。</a:t>
            </a:r>
            <a:r>
              <a:rPr kumimoji="1" lang="en-US" altLang="ja-JP" sz="1900" b="1" dirty="0">
                <a:solidFill>
                  <a:srgbClr val="FF0000"/>
                </a:solidFill>
                <a:latin typeface="Arial" panose="020B0604020202020204" pitchFamily="34" charset="0"/>
                <a:cs typeface="Arial" panose="020B0604020202020204" pitchFamily="34" charset="0"/>
              </a:rPr>
              <a:t>1.3MW</a:t>
            </a:r>
            <a:r>
              <a:rPr kumimoji="1" lang="ja-JP" altLang="en-US" sz="1900" b="1" dirty="0">
                <a:solidFill>
                  <a:srgbClr val="FF0000"/>
                </a:solidFill>
                <a:latin typeface="Arial" panose="020B0604020202020204" pitchFamily="34" charset="0"/>
                <a:cs typeface="Arial" panose="020B0604020202020204" pitchFamily="34" charset="0"/>
              </a:rPr>
              <a:t>まで</a:t>
            </a:r>
            <a:r>
              <a:rPr lang="ja-JP" altLang="en-US" sz="1900" b="1" dirty="0">
                <a:solidFill>
                  <a:srgbClr val="FF0000"/>
                </a:solidFill>
                <a:latin typeface="Arial" panose="020B0604020202020204" pitchFamily="34" charset="0"/>
                <a:cs typeface="Arial" panose="020B0604020202020204" pitchFamily="34" charset="0"/>
              </a:rPr>
              <a:t>の</a:t>
            </a:r>
            <a:r>
              <a:rPr kumimoji="1" lang="ja-JP" altLang="en-US" sz="1900" b="1" dirty="0">
                <a:solidFill>
                  <a:srgbClr val="FF0000"/>
                </a:solidFill>
                <a:latin typeface="Arial" panose="020B0604020202020204" pitchFamily="34" charset="0"/>
                <a:cs typeface="Arial" panose="020B0604020202020204" pitchFamily="34" charset="0"/>
              </a:rPr>
              <a:t>ビーム増強</a:t>
            </a:r>
            <a:r>
              <a:rPr kumimoji="1" lang="ja-JP" altLang="en-US" sz="1900" b="1" dirty="0">
                <a:latin typeface="Arial" panose="020B0604020202020204" pitchFamily="34" charset="0"/>
                <a:cs typeface="Arial" panose="020B0604020202020204" pitchFamily="34" charset="0"/>
              </a:rPr>
              <a:t>のために</a:t>
            </a:r>
            <a:br>
              <a:rPr kumimoji="1" lang="en-US" altLang="ja-JP" sz="1900" b="1" dirty="0">
                <a:latin typeface="Arial" panose="020B0604020202020204" pitchFamily="34" charset="0"/>
                <a:cs typeface="Arial" panose="020B0604020202020204" pitchFamily="34" charset="0"/>
              </a:rPr>
            </a:br>
            <a:r>
              <a:rPr kumimoji="1" lang="ja-JP" altLang="en-US" sz="1900" b="1" dirty="0">
                <a:latin typeface="Arial" panose="020B0604020202020204" pitchFamily="34" charset="0"/>
                <a:cs typeface="Arial" panose="020B0604020202020204" pitchFamily="34" charset="0"/>
              </a:rPr>
              <a:t>新たに県の承認を取り直した。準備から約</a:t>
            </a:r>
            <a:r>
              <a:rPr kumimoji="1" lang="en-US" altLang="ja-JP" sz="1900" b="1" dirty="0">
                <a:latin typeface="Arial" panose="020B0604020202020204" pitchFamily="34" charset="0"/>
                <a:cs typeface="Arial" panose="020B0604020202020204" pitchFamily="34" charset="0"/>
              </a:rPr>
              <a:t>3</a:t>
            </a:r>
            <a:r>
              <a:rPr kumimoji="1" lang="ja-JP" altLang="en-US" sz="1900" b="1" dirty="0">
                <a:latin typeface="Arial" panose="020B0604020202020204" pitchFamily="34" charset="0"/>
                <a:cs typeface="Arial" panose="020B0604020202020204" pitchFamily="34" charset="0"/>
              </a:rPr>
              <a:t>年かかり</a:t>
            </a:r>
            <a:br>
              <a:rPr kumimoji="1" lang="en-US" altLang="ja-JP" sz="1900" b="1" dirty="0">
                <a:latin typeface="Arial" panose="020B0604020202020204" pitchFamily="34" charset="0"/>
                <a:cs typeface="Arial" panose="020B0604020202020204" pitchFamily="34" charset="0"/>
              </a:rPr>
            </a:br>
            <a:r>
              <a:rPr kumimoji="1" lang="en-US" altLang="ja-JP" sz="1900" b="1" dirty="0">
                <a:solidFill>
                  <a:srgbClr val="FF0000"/>
                </a:solidFill>
                <a:latin typeface="Arial" panose="020B0604020202020204" pitchFamily="34" charset="0"/>
                <a:cs typeface="Arial" panose="020B0604020202020204" pitchFamily="34" charset="0"/>
              </a:rPr>
              <a:t>2023</a:t>
            </a:r>
            <a:r>
              <a:rPr kumimoji="1" lang="ja-JP" altLang="en-US" sz="1900" b="1" dirty="0">
                <a:solidFill>
                  <a:srgbClr val="FF0000"/>
                </a:solidFill>
                <a:latin typeface="Arial" panose="020B0604020202020204" pitchFamily="34" charset="0"/>
                <a:cs typeface="Arial" panose="020B0604020202020204" pitchFamily="34" charset="0"/>
              </a:rPr>
              <a:t>年</a:t>
            </a:r>
            <a:r>
              <a:rPr kumimoji="1" lang="en-US" altLang="ja-JP" sz="1900" b="1" dirty="0">
                <a:solidFill>
                  <a:srgbClr val="FF0000"/>
                </a:solidFill>
                <a:latin typeface="Arial" panose="020B0604020202020204" pitchFamily="34" charset="0"/>
                <a:cs typeface="Arial" panose="020B0604020202020204" pitchFamily="34" charset="0"/>
              </a:rPr>
              <a:t>12</a:t>
            </a:r>
            <a:r>
              <a:rPr kumimoji="1" lang="ja-JP" altLang="en-US" sz="1900" b="1" dirty="0">
                <a:solidFill>
                  <a:srgbClr val="FF0000"/>
                </a:solidFill>
                <a:latin typeface="Arial" panose="020B0604020202020204" pitchFamily="34" charset="0"/>
                <a:cs typeface="Arial" panose="020B0604020202020204" pitchFamily="34" charset="0"/>
              </a:rPr>
              <a:t>月</a:t>
            </a:r>
            <a:r>
              <a:rPr kumimoji="1" lang="en-US" altLang="ja-JP" sz="1900" b="1" dirty="0">
                <a:solidFill>
                  <a:srgbClr val="FF0000"/>
                </a:solidFill>
                <a:latin typeface="Arial" panose="020B0604020202020204" pitchFamily="34" charset="0"/>
                <a:cs typeface="Arial" panose="020B0604020202020204" pitchFamily="34" charset="0"/>
              </a:rPr>
              <a:t>5</a:t>
            </a:r>
            <a:r>
              <a:rPr kumimoji="1" lang="ja-JP" altLang="en-US" sz="1900" b="1" dirty="0">
                <a:solidFill>
                  <a:srgbClr val="FF0000"/>
                </a:solidFill>
                <a:latin typeface="Arial" panose="020B0604020202020204" pitchFamily="34" charset="0"/>
                <a:cs typeface="Arial" panose="020B0604020202020204" pitchFamily="34" charset="0"/>
              </a:rPr>
              <a:t>日</a:t>
            </a:r>
            <a:r>
              <a:rPr kumimoji="1" lang="ja-JP" altLang="en-US" sz="1900" b="1" dirty="0">
                <a:latin typeface="Arial" panose="020B0604020202020204" pitchFamily="34" charset="0"/>
                <a:cs typeface="Arial" panose="020B0604020202020204" pitchFamily="34" charset="0"/>
              </a:rPr>
              <a:t>に施設検査に合格した。　</a:t>
            </a:r>
            <a:endParaRPr kumimoji="1" lang="ja-JP" altLang="en-US" sz="1900" b="1" dirty="0">
              <a:solidFill>
                <a:srgbClr val="FF0000"/>
              </a:solidFill>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ja-JP" altLang="en-US" sz="1900" b="1" dirty="0">
                <a:latin typeface="Arial" panose="020B0604020202020204" pitchFamily="34" charset="0"/>
                <a:cs typeface="Arial" panose="020B0604020202020204" pitchFamily="34" charset="0"/>
              </a:rPr>
              <a:t>県への申請書本文のうち</a:t>
            </a:r>
            <a:r>
              <a:rPr kumimoji="1" lang="en-US" altLang="ja-JP" sz="1900" b="1" dirty="0">
                <a:latin typeface="Arial" panose="020B0604020202020204" pitchFamily="34" charset="0"/>
                <a:cs typeface="Arial" panose="020B0604020202020204" pitchFamily="34" charset="0"/>
              </a:rPr>
              <a:t>2/3</a:t>
            </a:r>
            <a:r>
              <a:rPr kumimoji="1" lang="ja-JP" altLang="en-US" sz="1900" b="1" dirty="0">
                <a:latin typeface="Arial" panose="020B0604020202020204" pitchFamily="34" charset="0"/>
                <a:cs typeface="Arial" panose="020B0604020202020204" pitchFamily="34" charset="0"/>
              </a:rPr>
              <a:t>が以下についての記述。</a:t>
            </a:r>
          </a:p>
          <a:p>
            <a:pPr marL="342900" indent="-342900">
              <a:spcAft>
                <a:spcPts val="1200"/>
              </a:spcAft>
              <a:buFont typeface="Wingdings" panose="05000000000000000000" pitchFamily="2" charset="2"/>
              <a:buChar char="l"/>
            </a:pPr>
            <a:endParaRPr kumimoji="1"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1900" b="1" dirty="0">
              <a:latin typeface="Arial" panose="020B0604020202020204" pitchFamily="34" charset="0"/>
              <a:cs typeface="Arial" panose="020B0604020202020204" pitchFamily="34" charset="0"/>
            </a:endParaRPr>
          </a:p>
          <a:p>
            <a:pPr>
              <a:spcAft>
                <a:spcPts val="1200"/>
              </a:spcAft>
            </a:pPr>
            <a:endParaRPr kumimoji="1" lang="ja-JP" altLang="en-US"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ja-JP" altLang="en-US" sz="1900" b="1" dirty="0">
                <a:latin typeface="Arial" panose="020B0604020202020204" pitchFamily="34" charset="0"/>
                <a:cs typeface="Arial" panose="020B0604020202020204" pitchFamily="34" charset="0"/>
              </a:rPr>
              <a:t>今回、特に議論の中心になったのは</a:t>
            </a:r>
            <a:r>
              <a:rPr kumimoji="1" lang="ja-JP" altLang="en-US" sz="1900" b="1" dirty="0">
                <a:solidFill>
                  <a:srgbClr val="FF0000"/>
                </a:solidFill>
                <a:latin typeface="Arial" panose="020B0604020202020204" pitchFamily="34" charset="0"/>
                <a:cs typeface="Arial" panose="020B0604020202020204" pitchFamily="34" charset="0"/>
              </a:rPr>
              <a:t>放射化水</a:t>
            </a:r>
            <a:r>
              <a:rPr kumimoji="1" lang="ja-JP" altLang="en-US" sz="1900" b="1" dirty="0">
                <a:latin typeface="Arial" panose="020B0604020202020204" pitchFamily="34" charset="0"/>
                <a:cs typeface="Arial" panose="020B0604020202020204" pitchFamily="34" charset="0"/>
              </a:rPr>
              <a:t>の排水。</a:t>
            </a:r>
            <a:br>
              <a:rPr kumimoji="1" lang="en-US" altLang="ja-JP" sz="1900" b="1" dirty="0">
                <a:latin typeface="Arial" panose="020B0604020202020204" pitchFamily="34" charset="0"/>
                <a:cs typeface="Arial" panose="020B0604020202020204" pitchFamily="34" charset="0"/>
              </a:rPr>
            </a:br>
            <a:r>
              <a:rPr lang="ja-JP" altLang="en-US" sz="1900" b="1" dirty="0">
                <a:latin typeface="Arial" panose="020B0604020202020204" pitchFamily="34" charset="0"/>
                <a:cs typeface="Arial" panose="020B0604020202020204" pitchFamily="34" charset="0"/>
              </a:rPr>
              <a:t>排水中の</a:t>
            </a:r>
            <a:r>
              <a:rPr lang="en-US" altLang="ja-JP" sz="1900" b="1" baseline="30000" dirty="0">
                <a:latin typeface="Arial" panose="020B0604020202020204" pitchFamily="34" charset="0"/>
                <a:cs typeface="Arial" panose="020B0604020202020204" pitchFamily="34" charset="0"/>
              </a:rPr>
              <a:t>3</a:t>
            </a:r>
            <a:r>
              <a:rPr lang="en-US" altLang="ja-JP" sz="1900" b="1" dirty="0">
                <a:latin typeface="Arial" panose="020B0604020202020204" pitchFamily="34" charset="0"/>
                <a:cs typeface="Arial" panose="020B0604020202020204" pitchFamily="34" charset="0"/>
              </a:rPr>
              <a:t>H</a:t>
            </a:r>
            <a:r>
              <a:rPr lang="ja-JP" altLang="en-US" sz="1900" b="1" dirty="0">
                <a:latin typeface="Arial" panose="020B0604020202020204" pitchFamily="34" charset="0"/>
                <a:cs typeface="Arial" panose="020B0604020202020204" pitchFamily="34" charset="0"/>
              </a:rPr>
              <a:t>の年間最大排出量を</a:t>
            </a:r>
            <a:br>
              <a:rPr lang="en-US" altLang="ja-JP" sz="1900" b="1" dirty="0">
                <a:latin typeface="Arial" panose="020B0604020202020204" pitchFamily="34" charset="0"/>
                <a:cs typeface="Arial" panose="020B0604020202020204" pitchFamily="34" charset="0"/>
              </a:rPr>
            </a:br>
            <a:r>
              <a:rPr lang="en-US" altLang="ja-JP" sz="1900" b="1" dirty="0">
                <a:solidFill>
                  <a:srgbClr val="FF0000"/>
                </a:solidFill>
                <a:latin typeface="Arial" panose="020B0604020202020204" pitchFamily="34" charset="0"/>
                <a:cs typeface="Arial" panose="020B0604020202020204" pitchFamily="34" charset="0"/>
              </a:rPr>
              <a:t>120 </a:t>
            </a:r>
            <a:r>
              <a:rPr lang="en-US" altLang="ja-JP" sz="1900" b="1" dirty="0" err="1">
                <a:solidFill>
                  <a:srgbClr val="FF0000"/>
                </a:solidFill>
                <a:latin typeface="Arial" panose="020B0604020202020204" pitchFamily="34" charset="0"/>
                <a:cs typeface="Arial" panose="020B0604020202020204" pitchFamily="34" charset="0"/>
              </a:rPr>
              <a:t>GBq</a:t>
            </a:r>
            <a:r>
              <a:rPr lang="en-US" altLang="ja-JP" sz="1900" b="1" dirty="0">
                <a:solidFill>
                  <a:srgbClr val="FF0000"/>
                </a:solidFill>
                <a:latin typeface="Arial" panose="020B0604020202020204" pitchFamily="34" charset="0"/>
                <a:cs typeface="Arial" panose="020B0604020202020204" pitchFamily="34" charset="0"/>
              </a:rPr>
              <a:t>/</a:t>
            </a:r>
            <a:r>
              <a:rPr lang="en-US" altLang="ja-JP" sz="1900" b="1" dirty="0" err="1">
                <a:solidFill>
                  <a:srgbClr val="FF0000"/>
                </a:solidFill>
                <a:latin typeface="Arial" panose="020B0604020202020204" pitchFamily="34" charset="0"/>
                <a:cs typeface="Arial" panose="020B0604020202020204" pitchFamily="34" charset="0"/>
              </a:rPr>
              <a:t>yr</a:t>
            </a:r>
            <a:r>
              <a:rPr lang="en-US" altLang="ja-JP" sz="1900" b="1" dirty="0">
                <a:solidFill>
                  <a:srgbClr val="FF0000"/>
                </a:solidFill>
                <a:latin typeface="Arial" panose="020B0604020202020204" pitchFamily="34" charset="0"/>
                <a:cs typeface="Arial" panose="020B0604020202020204" pitchFamily="34" charset="0"/>
              </a:rPr>
              <a:t> (750 kW) </a:t>
            </a:r>
            <a:r>
              <a:rPr lang="ja-JP" altLang="en-US" sz="1900" b="1" dirty="0">
                <a:solidFill>
                  <a:srgbClr val="FF0000"/>
                </a:solidFill>
                <a:latin typeface="Arial" panose="020B0604020202020204" pitchFamily="34" charset="0"/>
                <a:cs typeface="Arial" panose="020B0604020202020204" pitchFamily="34" charset="0"/>
              </a:rPr>
              <a:t>⇒ </a:t>
            </a:r>
            <a:r>
              <a:rPr lang="en-US" altLang="ja-JP" sz="1900" b="1" dirty="0">
                <a:solidFill>
                  <a:srgbClr val="FF0000"/>
                </a:solidFill>
                <a:latin typeface="Arial" panose="020B0604020202020204" pitchFamily="34" charset="0"/>
                <a:cs typeface="Arial" panose="020B0604020202020204" pitchFamily="34" charset="0"/>
              </a:rPr>
              <a:t>1100 </a:t>
            </a:r>
            <a:r>
              <a:rPr lang="en-US" altLang="ja-JP" sz="1900" b="1" dirty="0" err="1">
                <a:solidFill>
                  <a:srgbClr val="FF0000"/>
                </a:solidFill>
                <a:latin typeface="Arial" panose="020B0604020202020204" pitchFamily="34" charset="0"/>
                <a:cs typeface="Arial" panose="020B0604020202020204" pitchFamily="34" charset="0"/>
              </a:rPr>
              <a:t>GBq</a:t>
            </a:r>
            <a:r>
              <a:rPr lang="en-US" altLang="ja-JP" sz="1900" b="1" dirty="0">
                <a:solidFill>
                  <a:srgbClr val="FF0000"/>
                </a:solidFill>
                <a:latin typeface="Arial" panose="020B0604020202020204" pitchFamily="34" charset="0"/>
                <a:cs typeface="Arial" panose="020B0604020202020204" pitchFamily="34" charset="0"/>
              </a:rPr>
              <a:t>/</a:t>
            </a:r>
            <a:r>
              <a:rPr lang="en-US" altLang="ja-JP" sz="1900" b="1" dirty="0" err="1">
                <a:solidFill>
                  <a:srgbClr val="FF0000"/>
                </a:solidFill>
                <a:latin typeface="Arial" panose="020B0604020202020204" pitchFamily="34" charset="0"/>
                <a:cs typeface="Arial" panose="020B0604020202020204" pitchFamily="34" charset="0"/>
              </a:rPr>
              <a:t>yr</a:t>
            </a:r>
            <a:r>
              <a:rPr lang="ja-JP" altLang="en-US" sz="1900" b="1" dirty="0">
                <a:solidFill>
                  <a:srgbClr val="FF0000"/>
                </a:solidFill>
                <a:latin typeface="Arial" panose="020B0604020202020204" pitchFamily="34" charset="0"/>
                <a:cs typeface="Arial" panose="020B0604020202020204" pitchFamily="34" charset="0"/>
              </a:rPr>
              <a:t> </a:t>
            </a:r>
            <a:r>
              <a:rPr lang="en-US" altLang="ja-JP" sz="1900" b="1" dirty="0">
                <a:solidFill>
                  <a:srgbClr val="FF0000"/>
                </a:solidFill>
                <a:latin typeface="Arial" panose="020B0604020202020204" pitchFamily="34" charset="0"/>
                <a:cs typeface="Arial" panose="020B0604020202020204" pitchFamily="34" charset="0"/>
              </a:rPr>
              <a:t>(1.3MW)</a:t>
            </a:r>
            <a:br>
              <a:rPr lang="en-US" altLang="ja-JP" sz="1900" b="1" dirty="0">
                <a:solidFill>
                  <a:srgbClr val="FF0000"/>
                </a:solidFill>
                <a:latin typeface="Arial" panose="020B0604020202020204" pitchFamily="34" charset="0"/>
                <a:cs typeface="Arial" panose="020B0604020202020204" pitchFamily="34" charset="0"/>
              </a:rPr>
            </a:br>
            <a:r>
              <a:rPr lang="ja-JP" altLang="en-US" sz="1900" b="1" dirty="0">
                <a:latin typeface="Arial" panose="020B0604020202020204" pitchFamily="34" charset="0"/>
                <a:cs typeface="Arial" panose="020B0604020202020204" pitchFamily="34" charset="0"/>
              </a:rPr>
              <a:t>と大幅に増やして申請した。</a:t>
            </a:r>
            <a:endParaRPr lang="en-US" altLang="ja-JP" sz="1900" b="1" dirty="0">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08919AAA-2932-D89C-84C1-8066193D9551}"/>
              </a:ext>
            </a:extLst>
          </p:cNvPr>
          <p:cNvSpPr txBox="1"/>
          <p:nvPr/>
        </p:nvSpPr>
        <p:spPr>
          <a:xfrm>
            <a:off x="492370" y="2824644"/>
            <a:ext cx="5773566" cy="2169825"/>
          </a:xfrm>
          <a:prstGeom prst="rect">
            <a:avLst/>
          </a:prstGeom>
          <a:noFill/>
        </p:spPr>
        <p:txBody>
          <a:bodyPr wrap="square" rtlCol="0">
            <a:spAutoFit/>
          </a:bodyPr>
          <a:lstStyle/>
          <a:p>
            <a:pPr marL="342900" indent="-342900">
              <a:spcAft>
                <a:spcPts val="1200"/>
              </a:spcAft>
              <a:buFont typeface="Wingdings" panose="05000000000000000000" pitchFamily="2" charset="2"/>
              <a:buChar char="Ø"/>
            </a:pPr>
            <a:r>
              <a:rPr kumimoji="1" lang="ja-JP" altLang="en-US" sz="1900" b="1" dirty="0">
                <a:solidFill>
                  <a:srgbClr val="FF0000"/>
                </a:solidFill>
                <a:latin typeface="Arial" panose="020B0604020202020204" pitchFamily="34" charset="0"/>
                <a:cs typeface="Arial" panose="020B0604020202020204" pitchFamily="34" charset="0"/>
              </a:rPr>
              <a:t>どのくらいの放射化気体を放出するのか。</a:t>
            </a:r>
          </a:p>
          <a:p>
            <a:pPr marL="342900" indent="-342900">
              <a:spcAft>
                <a:spcPts val="1200"/>
              </a:spcAft>
              <a:buFont typeface="Wingdings" panose="05000000000000000000" pitchFamily="2" charset="2"/>
              <a:buChar char="Ø"/>
            </a:pPr>
            <a:r>
              <a:rPr kumimoji="1" lang="ja-JP" altLang="en-US" sz="1900" b="1" dirty="0">
                <a:solidFill>
                  <a:srgbClr val="FF0000"/>
                </a:solidFill>
                <a:latin typeface="Arial" panose="020B0604020202020204" pitchFamily="34" charset="0"/>
                <a:cs typeface="Arial" panose="020B0604020202020204" pitchFamily="34" charset="0"/>
              </a:rPr>
              <a:t>どのくらいの放射化水を排水するのか。</a:t>
            </a:r>
          </a:p>
          <a:p>
            <a:pPr marL="342900" indent="-342900">
              <a:spcAft>
                <a:spcPts val="1200"/>
              </a:spcAft>
              <a:buFont typeface="Wingdings" panose="05000000000000000000" pitchFamily="2" charset="2"/>
              <a:buChar char="Ø"/>
            </a:pPr>
            <a:r>
              <a:rPr kumimoji="1" lang="ja-JP" altLang="en-US" sz="1900" b="1" dirty="0">
                <a:latin typeface="Arial" panose="020B0604020202020204" pitchFamily="34" charset="0"/>
                <a:cs typeface="Arial" panose="020B0604020202020204" pitchFamily="34" charset="0"/>
              </a:rPr>
              <a:t>どのくらいの固体放射化物を排出するのか。</a:t>
            </a:r>
          </a:p>
          <a:p>
            <a:pPr marL="342900" indent="-342900">
              <a:spcAft>
                <a:spcPts val="1200"/>
              </a:spcAft>
              <a:buFont typeface="Wingdings" panose="05000000000000000000" pitchFamily="2" charset="2"/>
              <a:buChar char="Ø"/>
            </a:pPr>
            <a:r>
              <a:rPr kumimoji="1" lang="ja-JP" altLang="en-US" sz="1900" b="1" dirty="0">
                <a:solidFill>
                  <a:srgbClr val="FF0000"/>
                </a:solidFill>
                <a:latin typeface="Arial" panose="020B0604020202020204" pitchFamily="34" charset="0"/>
                <a:cs typeface="Arial" panose="020B0604020202020204" pitchFamily="34" charset="0"/>
              </a:rPr>
              <a:t>事業所敷地境界でどのくらいの空間放射線量か。</a:t>
            </a:r>
            <a:endParaRPr kumimoji="1" lang="en-US" altLang="ja-JP" sz="1900" b="1" dirty="0">
              <a:solidFill>
                <a:srgbClr val="FF0000"/>
              </a:solidFill>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Ø"/>
            </a:pPr>
            <a:r>
              <a:rPr lang="ja-JP" altLang="en-US" sz="1900" b="1" dirty="0">
                <a:latin typeface="Arial" panose="020B0604020202020204" pitchFamily="34" charset="0"/>
                <a:cs typeface="Arial" panose="020B0604020202020204" pitchFamily="34" charset="0"/>
              </a:rPr>
              <a:t>自然災害に対してどのくらい強固か。</a:t>
            </a:r>
            <a:endParaRPr kumimoji="1" lang="ja-JP" altLang="en-US" sz="1900" b="1" dirty="0">
              <a:latin typeface="Arial" panose="020B0604020202020204" pitchFamily="34" charset="0"/>
              <a:cs typeface="Arial" panose="020B0604020202020204" pitchFamily="34" charset="0"/>
            </a:endParaRPr>
          </a:p>
        </p:txBody>
      </p:sp>
      <p:pic>
        <p:nvPicPr>
          <p:cNvPr id="12" name="図 11">
            <a:extLst>
              <a:ext uri="{FF2B5EF4-FFF2-40B4-BE49-F238E27FC236}">
                <a16:creationId xmlns:a16="http://schemas.microsoft.com/office/drawing/2014/main" id="{2BC926C6-701D-C4E1-865A-9ED45BCE22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0214" y="1100849"/>
            <a:ext cx="1218279" cy="1146616"/>
          </a:xfrm>
          <a:prstGeom prst="rect">
            <a:avLst/>
          </a:prstGeom>
        </p:spPr>
      </p:pic>
      <p:sp>
        <p:nvSpPr>
          <p:cNvPr id="3" name="テキスト ボックス 2">
            <a:extLst>
              <a:ext uri="{FF2B5EF4-FFF2-40B4-BE49-F238E27FC236}">
                <a16:creationId xmlns:a16="http://schemas.microsoft.com/office/drawing/2014/main" id="{BF8F9B27-1FF9-D49F-2C28-24D74ACF3F76}"/>
              </a:ext>
            </a:extLst>
          </p:cNvPr>
          <p:cNvSpPr txBox="1"/>
          <p:nvPr/>
        </p:nvSpPr>
        <p:spPr>
          <a:xfrm>
            <a:off x="6176679" y="2498475"/>
            <a:ext cx="932329" cy="369332"/>
          </a:xfrm>
          <a:prstGeom prst="rect">
            <a:avLst/>
          </a:prstGeom>
          <a:noFill/>
          <a:ln w="19050">
            <a:solidFill>
              <a:srgbClr val="FF0000"/>
            </a:solidFill>
          </a:ln>
        </p:spPr>
        <p:txBody>
          <a:bodyPr wrap="square" rtlCol="0">
            <a:spAutoFit/>
          </a:bodyPr>
          <a:lstStyle/>
          <a:p>
            <a:pPr algn="ctr"/>
            <a:r>
              <a:rPr kumimoji="1" lang="ja-JP" altLang="en-US" b="1" dirty="0">
                <a:solidFill>
                  <a:srgbClr val="FF0000"/>
                </a:solidFill>
              </a:rPr>
              <a:t>合格証</a:t>
            </a:r>
          </a:p>
        </p:txBody>
      </p:sp>
    </p:spTree>
    <p:extLst>
      <p:ext uri="{BB962C8B-B14F-4D97-AF65-F5344CB8AC3E}">
        <p14:creationId xmlns:p14="http://schemas.microsoft.com/office/powerpoint/2010/main" val="2942761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5767E1E-7452-D8AC-3875-AFB56046D0BB}"/>
              </a:ext>
            </a:extLst>
          </p:cNvPr>
          <p:cNvSpPr txBox="1"/>
          <p:nvPr/>
        </p:nvSpPr>
        <p:spPr>
          <a:xfrm>
            <a:off x="601153" y="4929"/>
            <a:ext cx="7960142" cy="52322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1" i="0" u="sng" strike="noStrike" kern="1200" cap="none" spc="0" normalizeH="0" baseline="0" noProof="0" dirty="0">
                <a:ln>
                  <a:noFill/>
                </a:ln>
                <a:solidFill>
                  <a:srgbClr val="0000FF"/>
                </a:solidFill>
                <a:effectLst/>
                <a:uLnTx/>
                <a:uFillTx/>
                <a:latin typeface="Arial"/>
                <a:ea typeface="ＭＳ Ｐゴシック" panose="020B0600070205080204" pitchFamily="50" charset="-128"/>
                <a:cs typeface="+mn-cs"/>
              </a:rPr>
              <a:t>ニュートリノビームラインの冷却水と</a:t>
            </a:r>
            <a:r>
              <a:rPr kumimoji="1" lang="en-US" altLang="ja-JP" sz="2800" b="1" i="0" u="sng" strike="noStrike" kern="1200" cap="none" spc="0" normalizeH="0" baseline="30000" noProof="0" dirty="0">
                <a:ln>
                  <a:noFill/>
                </a:ln>
                <a:solidFill>
                  <a:srgbClr val="0000FF"/>
                </a:solidFill>
                <a:effectLst/>
                <a:uLnTx/>
                <a:uFillTx/>
                <a:latin typeface="Arial"/>
                <a:ea typeface="ＭＳ Ｐゴシック" panose="020B0600070205080204" pitchFamily="50" charset="-128"/>
                <a:cs typeface="+mn-cs"/>
              </a:rPr>
              <a:t>3</a:t>
            </a:r>
            <a:r>
              <a:rPr kumimoji="1" lang="en-US" altLang="ja-JP" sz="2800" b="1" i="0" u="sng" strike="noStrike" kern="1200" cap="none" spc="0" normalizeH="0" baseline="0" noProof="0" dirty="0">
                <a:ln>
                  <a:noFill/>
                </a:ln>
                <a:solidFill>
                  <a:srgbClr val="0000FF"/>
                </a:solidFill>
                <a:effectLst/>
                <a:uLnTx/>
                <a:uFillTx/>
                <a:latin typeface="Arial"/>
                <a:ea typeface="ＭＳ Ｐゴシック" panose="020B0600070205080204" pitchFamily="50" charset="-128"/>
                <a:cs typeface="+mn-cs"/>
              </a:rPr>
              <a:t>H</a:t>
            </a:r>
            <a:r>
              <a:rPr kumimoji="1" lang="ja-JP" altLang="en-US" sz="2800" b="1" i="0" u="sng" strike="noStrike" kern="1200" cap="none" spc="0" normalizeH="0" baseline="0" noProof="0" dirty="0">
                <a:ln>
                  <a:noFill/>
                </a:ln>
                <a:solidFill>
                  <a:srgbClr val="0000FF"/>
                </a:solidFill>
                <a:effectLst/>
                <a:uLnTx/>
                <a:uFillTx/>
                <a:latin typeface="Arial"/>
                <a:ea typeface="ＭＳ Ｐゴシック" panose="020B0600070205080204" pitchFamily="50" charset="-128"/>
                <a:cs typeface="+mn-cs"/>
              </a:rPr>
              <a:t>生成</a:t>
            </a:r>
          </a:p>
        </p:txBody>
      </p:sp>
      <p:sp>
        <p:nvSpPr>
          <p:cNvPr id="3" name="テキスト ボックス 2">
            <a:extLst>
              <a:ext uri="{FF2B5EF4-FFF2-40B4-BE49-F238E27FC236}">
                <a16:creationId xmlns:a16="http://schemas.microsoft.com/office/drawing/2014/main" id="{72FCCC4E-62EB-DD4B-4986-FA797BC9D1CC}"/>
              </a:ext>
            </a:extLst>
          </p:cNvPr>
          <p:cNvSpPr txBox="1"/>
          <p:nvPr/>
        </p:nvSpPr>
        <p:spPr>
          <a:xfrm>
            <a:off x="2278" y="567941"/>
            <a:ext cx="9134530" cy="5324535"/>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ja-JP" altLang="en-US" sz="2000" b="1" dirty="0">
                <a:latin typeface="Arial" panose="020B0604020202020204" pitchFamily="34" charset="0"/>
                <a:cs typeface="Arial" panose="020B0604020202020204" pitchFamily="34" charset="0"/>
              </a:rPr>
              <a:t>ニュートリノビームラインは陽子ビーム入射により熱を生じる。熱から機器を守るため冷却水で冷却。</a:t>
            </a:r>
            <a:r>
              <a:rPr kumimoji="1" lang="en-US" altLang="ja-JP" sz="2000" b="1" dirty="0">
                <a:latin typeface="Arial" panose="020B0604020202020204" pitchFamily="34" charset="0"/>
                <a:cs typeface="Arial" panose="020B0604020202020204" pitchFamily="34" charset="0"/>
              </a:rPr>
              <a:t>3</a:t>
            </a:r>
            <a:r>
              <a:rPr kumimoji="1" lang="ja-JP" altLang="en-US" sz="2000" b="1" dirty="0">
                <a:latin typeface="Arial" panose="020B0604020202020204" pitchFamily="34" charset="0"/>
                <a:cs typeface="Arial" panose="020B0604020202020204" pitchFamily="34" charset="0"/>
              </a:rPr>
              <a:t>系統の冷却水系に合計</a:t>
            </a:r>
            <a:r>
              <a:rPr kumimoji="1" lang="en-US" altLang="ja-JP" sz="2000" b="1" dirty="0">
                <a:solidFill>
                  <a:srgbClr val="FF0000"/>
                </a:solidFill>
                <a:latin typeface="Arial" panose="020B0604020202020204" pitchFamily="34" charset="0"/>
                <a:cs typeface="Arial" panose="020B0604020202020204" pitchFamily="34" charset="0"/>
              </a:rPr>
              <a:t>20 m</a:t>
            </a:r>
            <a:r>
              <a:rPr kumimoji="1" lang="en-US" altLang="ja-JP" sz="2000" b="1" baseline="30000" dirty="0">
                <a:solidFill>
                  <a:srgbClr val="FF0000"/>
                </a:solidFill>
                <a:latin typeface="Arial" panose="020B0604020202020204" pitchFamily="34" charset="0"/>
                <a:cs typeface="Arial" panose="020B0604020202020204" pitchFamily="34" charset="0"/>
              </a:rPr>
              <a:t>3</a:t>
            </a:r>
            <a:r>
              <a:rPr kumimoji="1" lang="ja-JP" altLang="en-US" sz="2000" b="1" dirty="0">
                <a:latin typeface="Arial" panose="020B0604020202020204" pitchFamily="34" charset="0"/>
                <a:cs typeface="Arial" panose="020B0604020202020204" pitchFamily="34" charset="0"/>
              </a:rPr>
              <a:t>の保有水。</a:t>
            </a: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ja-JP" altLang="en-US" sz="2000" b="1" dirty="0">
                <a:latin typeface="Arial" panose="020B0604020202020204" pitchFamily="34" charset="0"/>
                <a:cs typeface="Arial" panose="020B0604020202020204" pitchFamily="34" charset="0"/>
              </a:rPr>
              <a:t>冷却水の酸素原子</a:t>
            </a:r>
            <a:r>
              <a:rPr kumimoji="1" lang="en-US" altLang="ja-JP" sz="2000" b="1" dirty="0">
                <a:latin typeface="Arial" panose="020B0604020202020204" pitchFamily="34" charset="0"/>
                <a:cs typeface="Arial" panose="020B0604020202020204" pitchFamily="34" charset="0"/>
              </a:rPr>
              <a:t>(</a:t>
            </a:r>
            <a:r>
              <a:rPr kumimoji="1" lang="ja-JP" altLang="en-US" sz="2000" b="1" dirty="0">
                <a:latin typeface="Arial" panose="020B0604020202020204" pitchFamily="34" charset="0"/>
                <a:cs typeface="Arial" panose="020B0604020202020204" pitchFamily="34" charset="0"/>
              </a:rPr>
              <a:t>陽子数</a:t>
            </a:r>
            <a:r>
              <a:rPr kumimoji="1" lang="en-US" altLang="ja-JP" sz="2000" b="1" dirty="0">
                <a:latin typeface="Arial" panose="020B0604020202020204" pitchFamily="34" charset="0"/>
                <a:cs typeface="Arial" panose="020B0604020202020204" pitchFamily="34" charset="0"/>
              </a:rPr>
              <a:t>=8, </a:t>
            </a:r>
            <a:r>
              <a:rPr kumimoji="1" lang="ja-JP" altLang="en-US" sz="2000" b="1" dirty="0">
                <a:latin typeface="Arial" panose="020B0604020202020204" pitchFamily="34" charset="0"/>
                <a:cs typeface="Arial" panose="020B0604020202020204" pitchFamily="34" charset="0"/>
              </a:rPr>
              <a:t>中性子数</a:t>
            </a:r>
            <a:r>
              <a:rPr kumimoji="1" lang="en-US" altLang="ja-JP" sz="2000" b="1" dirty="0">
                <a:latin typeface="Arial" panose="020B0604020202020204" pitchFamily="34" charset="0"/>
                <a:cs typeface="Arial" panose="020B0604020202020204" pitchFamily="34" charset="0"/>
              </a:rPr>
              <a:t>=8)</a:t>
            </a:r>
            <a:r>
              <a:rPr kumimoji="1" lang="ja-JP" altLang="en-US" sz="2000" b="1" dirty="0">
                <a:latin typeface="Arial" panose="020B0604020202020204" pitchFamily="34" charset="0"/>
                <a:cs typeface="Arial" panose="020B0604020202020204" pitchFamily="34" charset="0"/>
              </a:rPr>
              <a:t>がビームからの</a:t>
            </a:r>
            <a:r>
              <a:rPr kumimoji="1" lang="ja-JP" altLang="en-US" sz="2000" b="1" dirty="0">
                <a:solidFill>
                  <a:srgbClr val="FF0000"/>
                </a:solidFill>
                <a:latin typeface="Arial" panose="020B0604020202020204" pitchFamily="34" charset="0"/>
                <a:cs typeface="Arial" panose="020B0604020202020204" pitchFamily="34" charset="0"/>
              </a:rPr>
              <a:t>中性子</a:t>
            </a:r>
            <a:r>
              <a:rPr kumimoji="1" lang="ja-JP" altLang="en-US" sz="2000" b="1" dirty="0">
                <a:latin typeface="Arial" panose="020B0604020202020204" pitchFamily="34" charset="0"/>
                <a:cs typeface="Arial" panose="020B0604020202020204" pitchFamily="34" charset="0"/>
              </a:rPr>
              <a:t>により核破壊を起こし、陽子数</a:t>
            </a:r>
            <a:r>
              <a:rPr lang="en-US" altLang="ja-JP"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 8</a:t>
            </a:r>
            <a:r>
              <a:rPr kumimoji="1" lang="ja-JP" altLang="en-US" sz="2000" b="1" dirty="0">
                <a:latin typeface="Arial" panose="020B0604020202020204" pitchFamily="34" charset="0"/>
                <a:cs typeface="Arial" panose="020B0604020202020204" pitchFamily="34" charset="0"/>
              </a:rPr>
              <a:t>、中性子</a:t>
            </a:r>
            <a:r>
              <a:rPr lang="ja-JP" altLang="en-US" sz="2000" b="1" dirty="0">
                <a:latin typeface="Arial" panose="020B0604020202020204" pitchFamily="34" charset="0"/>
                <a:cs typeface="Arial" panose="020B0604020202020204" pitchFamily="34" charset="0"/>
              </a:rPr>
              <a:t>数 </a:t>
            </a:r>
            <a:r>
              <a:rPr kumimoji="1" lang="ja-JP" altLang="en-US"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8</a:t>
            </a:r>
            <a:r>
              <a:rPr kumimoji="1" lang="ja-JP" altLang="en-US" sz="2000" b="1" dirty="0">
                <a:latin typeface="Arial" panose="020B0604020202020204" pitchFamily="34" charset="0"/>
                <a:cs typeface="Arial" panose="020B0604020202020204" pitchFamily="34" charset="0"/>
              </a:rPr>
              <a:t>のあらゆる放射性核種が作られる。</a:t>
            </a:r>
            <a:br>
              <a:rPr kumimoji="1" lang="en-US" altLang="ja-JP" sz="2000" b="1" dirty="0">
                <a:latin typeface="Arial" panose="020B0604020202020204" pitchFamily="34" charset="0"/>
                <a:cs typeface="Arial" panose="020B0604020202020204" pitchFamily="34" charset="0"/>
              </a:rPr>
            </a:br>
            <a:r>
              <a:rPr kumimoji="0" lang="en-US" altLang="ja-JP" sz="2000" b="1" baseline="30000" dirty="0">
                <a:solidFill>
                  <a:srgbClr val="FF0000"/>
                </a:solidFill>
                <a:latin typeface="+mn-lt"/>
              </a:rPr>
              <a:t>3</a:t>
            </a:r>
            <a:r>
              <a:rPr kumimoji="0" lang="en-US" altLang="ja-JP" sz="2000" b="1" dirty="0">
                <a:solidFill>
                  <a:srgbClr val="FF0000"/>
                </a:solidFill>
                <a:latin typeface="+mn-lt"/>
              </a:rPr>
              <a:t>H</a:t>
            </a:r>
            <a:r>
              <a:rPr kumimoji="0" lang="en-US" altLang="ja-JP" sz="2000" b="1" dirty="0">
                <a:solidFill>
                  <a:srgbClr val="000000"/>
                </a:solidFill>
                <a:latin typeface="+mn-lt"/>
              </a:rPr>
              <a:t>,</a:t>
            </a:r>
            <a:r>
              <a:rPr kumimoji="0" lang="en-US" altLang="ja-JP" sz="2000" b="1" dirty="0">
                <a:solidFill>
                  <a:srgbClr val="FF0000"/>
                </a:solidFill>
                <a:latin typeface="+mn-lt"/>
              </a:rPr>
              <a:t> </a:t>
            </a:r>
            <a:r>
              <a:rPr kumimoji="0" lang="en-US" altLang="ja-JP" sz="2000" b="1" baseline="30000" dirty="0">
                <a:solidFill>
                  <a:srgbClr val="FF0000"/>
                </a:solidFill>
                <a:latin typeface="+mn-lt"/>
              </a:rPr>
              <a:t>7</a:t>
            </a:r>
            <a:r>
              <a:rPr kumimoji="0" lang="en-US" altLang="ja-JP" sz="2000" b="1" dirty="0">
                <a:solidFill>
                  <a:srgbClr val="FF0000"/>
                </a:solidFill>
                <a:latin typeface="+mn-lt"/>
              </a:rPr>
              <a:t>Be</a:t>
            </a:r>
            <a:r>
              <a:rPr kumimoji="0" lang="en-US" altLang="ja-JP" sz="2000" b="1" dirty="0">
                <a:solidFill>
                  <a:srgbClr val="000000"/>
                </a:solidFill>
                <a:latin typeface="+mn-lt"/>
              </a:rPr>
              <a:t>,</a:t>
            </a:r>
            <a:r>
              <a:rPr kumimoji="0" lang="en-US" altLang="ja-JP" sz="2000" b="1" baseline="30000" dirty="0">
                <a:solidFill>
                  <a:srgbClr val="FF0000"/>
                </a:solidFill>
                <a:latin typeface="+mn-lt"/>
              </a:rPr>
              <a:t>11</a:t>
            </a:r>
            <a:r>
              <a:rPr kumimoji="0" lang="en-US" altLang="ja-JP" sz="2000" b="1" dirty="0">
                <a:solidFill>
                  <a:srgbClr val="FF0000"/>
                </a:solidFill>
                <a:latin typeface="+mn-lt"/>
              </a:rPr>
              <a:t>C</a:t>
            </a:r>
            <a:r>
              <a:rPr kumimoji="0" lang="en-US" altLang="ja-JP" sz="2000" b="1" dirty="0">
                <a:solidFill>
                  <a:srgbClr val="000000"/>
                </a:solidFill>
                <a:latin typeface="+mn-lt"/>
              </a:rPr>
              <a:t>, </a:t>
            </a:r>
            <a:r>
              <a:rPr kumimoji="0" lang="en-US" altLang="ja-JP" sz="2000" b="1" baseline="30000" dirty="0">
                <a:solidFill>
                  <a:srgbClr val="FF0000"/>
                </a:solidFill>
                <a:latin typeface="+mn-lt"/>
              </a:rPr>
              <a:t>13</a:t>
            </a:r>
            <a:r>
              <a:rPr kumimoji="0" lang="en-US" altLang="ja-JP" sz="2000" b="1" dirty="0">
                <a:solidFill>
                  <a:srgbClr val="FF0000"/>
                </a:solidFill>
                <a:latin typeface="+mn-lt"/>
              </a:rPr>
              <a:t>N</a:t>
            </a:r>
            <a:r>
              <a:rPr kumimoji="0" lang="en-US" altLang="ja-JP" sz="2000" b="1" dirty="0">
                <a:solidFill>
                  <a:srgbClr val="000000"/>
                </a:solidFill>
                <a:latin typeface="+mn-lt"/>
              </a:rPr>
              <a:t>, </a:t>
            </a:r>
            <a:r>
              <a:rPr kumimoji="0" lang="en-US" altLang="ja-JP" sz="2000" b="1" baseline="30000" dirty="0">
                <a:solidFill>
                  <a:srgbClr val="FF0000"/>
                </a:solidFill>
                <a:latin typeface="+mn-lt"/>
              </a:rPr>
              <a:t>15</a:t>
            </a:r>
            <a:r>
              <a:rPr kumimoji="0" lang="en-US" altLang="ja-JP" sz="2000" b="1" dirty="0">
                <a:solidFill>
                  <a:srgbClr val="FF0000"/>
                </a:solidFill>
                <a:latin typeface="+mn-lt"/>
              </a:rPr>
              <a:t>O</a:t>
            </a:r>
            <a:r>
              <a:rPr kumimoji="0" lang="en-US" altLang="ja-JP" sz="2000" b="1" dirty="0">
                <a:solidFill>
                  <a:srgbClr val="000000"/>
                </a:solidFill>
                <a:latin typeface="+mn-lt"/>
              </a:rPr>
              <a:t>, </a:t>
            </a:r>
            <a:r>
              <a:rPr kumimoji="0" lang="en-US" altLang="ja-JP" sz="2000" b="1" baseline="30000" dirty="0">
                <a:solidFill>
                  <a:srgbClr val="FF0000"/>
                </a:solidFill>
                <a:latin typeface="+mn-lt"/>
              </a:rPr>
              <a:t>14</a:t>
            </a:r>
            <a:r>
              <a:rPr kumimoji="0" lang="en-US" altLang="ja-JP" sz="2000" b="1" dirty="0">
                <a:solidFill>
                  <a:srgbClr val="FF0000"/>
                </a:solidFill>
                <a:latin typeface="+mn-lt"/>
              </a:rPr>
              <a:t>O</a:t>
            </a:r>
            <a:r>
              <a:rPr kumimoji="0" lang="en-US" altLang="ja-JP" sz="2000" b="1" dirty="0">
                <a:solidFill>
                  <a:srgbClr val="000000"/>
                </a:solidFill>
                <a:latin typeface="+mn-lt"/>
              </a:rPr>
              <a:t>, </a:t>
            </a:r>
            <a:r>
              <a:rPr kumimoji="0" lang="en-US" altLang="ja-JP" sz="2000" b="1" baseline="30000" dirty="0">
                <a:solidFill>
                  <a:srgbClr val="FF0000"/>
                </a:solidFill>
                <a:latin typeface="+mn-lt"/>
              </a:rPr>
              <a:t>16</a:t>
            </a:r>
            <a:r>
              <a:rPr kumimoji="0" lang="en-US" altLang="ja-JP" sz="2000" b="1" dirty="0">
                <a:solidFill>
                  <a:srgbClr val="FF0000"/>
                </a:solidFill>
                <a:latin typeface="+mn-lt"/>
              </a:rPr>
              <a:t>N</a:t>
            </a:r>
            <a:r>
              <a:rPr kumimoji="0" lang="en-US" altLang="ja-JP" sz="2000" b="1" dirty="0">
                <a:solidFill>
                  <a:srgbClr val="000000"/>
                </a:solidFill>
                <a:latin typeface="+mn-lt"/>
              </a:rPr>
              <a:t>,</a:t>
            </a:r>
            <a:r>
              <a:rPr kumimoji="0" lang="en-US" altLang="ja-JP" sz="2000" b="1" dirty="0">
                <a:solidFill>
                  <a:srgbClr val="FF0000"/>
                </a:solidFill>
                <a:latin typeface="+mn-lt"/>
              </a:rPr>
              <a:t> </a:t>
            </a:r>
            <a:r>
              <a:rPr kumimoji="0" lang="en-US" altLang="ja-JP" sz="2000" b="1" baseline="30000" dirty="0">
                <a:solidFill>
                  <a:srgbClr val="FF0000"/>
                </a:solidFill>
                <a:latin typeface="+mn-lt"/>
              </a:rPr>
              <a:t>14</a:t>
            </a:r>
            <a:r>
              <a:rPr kumimoji="0" lang="en-US" altLang="ja-JP" sz="2000" b="1" dirty="0">
                <a:solidFill>
                  <a:srgbClr val="FF0000"/>
                </a:solidFill>
                <a:latin typeface="+mn-lt"/>
              </a:rPr>
              <a:t>C</a:t>
            </a:r>
            <a:r>
              <a:rPr kumimoji="0" lang="ja-JP" altLang="en-US" sz="2000" b="1" dirty="0">
                <a:solidFill>
                  <a:srgbClr val="000000"/>
                </a:solidFill>
                <a:latin typeface="+mn-lt"/>
              </a:rPr>
              <a:t>。</a:t>
            </a:r>
            <a:endParaRPr kumimoji="0" lang="en-US" altLang="ja-JP" sz="2000" b="1" dirty="0">
              <a:solidFill>
                <a:srgbClr val="000000"/>
              </a:solidFill>
              <a:latin typeface="+mn-lt"/>
            </a:endParaRPr>
          </a:p>
          <a:p>
            <a:pPr marL="342900" indent="-342900">
              <a:spcAft>
                <a:spcPts val="1200"/>
              </a:spcAft>
              <a:buFont typeface="Wingdings" panose="05000000000000000000" pitchFamily="2" charset="2"/>
              <a:buChar char="l"/>
            </a:pPr>
            <a:r>
              <a:rPr kumimoji="0" lang="ja-JP" altLang="en-US" sz="2000" b="1" dirty="0">
                <a:solidFill>
                  <a:srgbClr val="000000"/>
                </a:solidFill>
                <a:latin typeface="+mn-lt"/>
                <a:cs typeface="Arial" panose="020B0604020202020204" pitchFamily="34" charset="0"/>
              </a:rPr>
              <a:t>ほとんどの核種は短時間</a:t>
            </a:r>
            <a:r>
              <a:rPr kumimoji="0" lang="en-US" altLang="ja-JP" sz="2000" b="1" dirty="0">
                <a:solidFill>
                  <a:srgbClr val="000000"/>
                </a:solidFill>
                <a:latin typeface="+mn-lt"/>
                <a:cs typeface="Arial" panose="020B0604020202020204" pitchFamily="34" charset="0"/>
              </a:rPr>
              <a:t>(&lt; several</a:t>
            </a:r>
            <a:r>
              <a:rPr kumimoji="0" lang="ja-JP" altLang="en-US" sz="2000" b="1" dirty="0">
                <a:solidFill>
                  <a:srgbClr val="000000"/>
                </a:solidFill>
                <a:latin typeface="+mn-lt"/>
                <a:cs typeface="Arial" panose="020B0604020202020204" pitchFamily="34" charset="0"/>
              </a:rPr>
              <a:t> </a:t>
            </a:r>
            <a:r>
              <a:rPr kumimoji="0" lang="en-US" altLang="ja-JP" sz="2000" b="1" dirty="0">
                <a:solidFill>
                  <a:srgbClr val="000000"/>
                </a:solidFill>
                <a:latin typeface="+mn-lt"/>
                <a:cs typeface="Arial" panose="020B0604020202020204" pitchFamily="34" charset="0"/>
              </a:rPr>
              <a:t>hours)</a:t>
            </a:r>
            <a:r>
              <a:rPr kumimoji="0" lang="ja-JP" altLang="en-US" sz="2000" b="1" dirty="0">
                <a:solidFill>
                  <a:srgbClr val="000000"/>
                </a:solidFill>
                <a:latin typeface="+mn-lt"/>
                <a:cs typeface="Arial" panose="020B0604020202020204" pitchFamily="34" charset="0"/>
              </a:rPr>
              <a:t>で崩壊。</a:t>
            </a:r>
            <a:r>
              <a:rPr kumimoji="0" lang="en-US" altLang="ja-JP" sz="2000" b="1" baseline="30000" dirty="0">
                <a:solidFill>
                  <a:srgbClr val="000000"/>
                </a:solidFill>
                <a:latin typeface="+mn-lt"/>
                <a:cs typeface="Arial" panose="020B0604020202020204" pitchFamily="34" charset="0"/>
              </a:rPr>
              <a:t>7</a:t>
            </a:r>
            <a:r>
              <a:rPr kumimoji="0" lang="en-US" altLang="ja-JP" sz="2000" b="1" dirty="0">
                <a:solidFill>
                  <a:srgbClr val="000000"/>
                </a:solidFill>
                <a:latin typeface="+mn-lt"/>
                <a:cs typeface="Arial" panose="020B0604020202020204" pitchFamily="34" charset="0"/>
              </a:rPr>
              <a:t>Be</a:t>
            </a:r>
            <a:r>
              <a:rPr kumimoji="0" lang="ja-JP" altLang="en-US" sz="2000" b="1" dirty="0">
                <a:solidFill>
                  <a:srgbClr val="000000"/>
                </a:solidFill>
                <a:latin typeface="+mn-lt"/>
                <a:cs typeface="Arial" panose="020B0604020202020204" pitchFamily="34" charset="0"/>
              </a:rPr>
              <a:t>等はイオン交換樹脂で</a:t>
            </a:r>
            <a:br>
              <a:rPr kumimoji="0" lang="en-US" altLang="ja-JP" sz="2000" b="1" dirty="0">
                <a:solidFill>
                  <a:srgbClr val="000000"/>
                </a:solidFill>
                <a:latin typeface="+mn-lt"/>
                <a:cs typeface="Arial" panose="020B0604020202020204" pitchFamily="34" charset="0"/>
              </a:rPr>
            </a:br>
            <a:r>
              <a:rPr kumimoji="0" lang="ja-JP" altLang="en-US" sz="2000" b="1" dirty="0">
                <a:solidFill>
                  <a:srgbClr val="000000"/>
                </a:solidFill>
                <a:latin typeface="+mn-lt"/>
                <a:cs typeface="Arial" panose="020B0604020202020204" pitchFamily="34" charset="0"/>
              </a:rPr>
              <a:t>除去。</a:t>
            </a:r>
            <a:r>
              <a:rPr kumimoji="0" lang="en-US" altLang="ja-JP" sz="2000" b="1" baseline="30000" dirty="0">
                <a:solidFill>
                  <a:srgbClr val="FF0000"/>
                </a:solidFill>
                <a:latin typeface="+mn-lt"/>
                <a:cs typeface="Arial" panose="020B0604020202020204" pitchFamily="34" charset="0"/>
              </a:rPr>
              <a:t>3</a:t>
            </a:r>
            <a:r>
              <a:rPr kumimoji="0" lang="en-US" altLang="ja-JP" sz="2000" b="1" dirty="0">
                <a:solidFill>
                  <a:srgbClr val="FF0000"/>
                </a:solidFill>
                <a:latin typeface="+mn-lt"/>
                <a:cs typeface="Arial" panose="020B0604020202020204" pitchFamily="34" charset="0"/>
              </a:rPr>
              <a:t>H(</a:t>
            </a:r>
            <a:r>
              <a:rPr kumimoji="0" lang="en-US" altLang="ja-JP" sz="2000" b="1" dirty="0">
                <a:solidFill>
                  <a:srgbClr val="FF0000"/>
                </a:solidFill>
                <a:latin typeface="Symbol" panose="05050102010706020507" pitchFamily="18" charset="2"/>
                <a:cs typeface="Arial" panose="020B0604020202020204" pitchFamily="34" charset="0"/>
              </a:rPr>
              <a:t>t</a:t>
            </a:r>
            <a:r>
              <a:rPr kumimoji="0" lang="en-US" altLang="ja-JP" sz="2000" b="1" baseline="-25000" dirty="0">
                <a:solidFill>
                  <a:srgbClr val="FF0000"/>
                </a:solidFill>
                <a:latin typeface="+mn-lt"/>
                <a:cs typeface="Arial" panose="020B0604020202020204" pitchFamily="34" charset="0"/>
              </a:rPr>
              <a:t>1/2</a:t>
            </a:r>
            <a:r>
              <a:rPr kumimoji="0" lang="en-US" altLang="ja-JP" sz="2000" b="1" dirty="0">
                <a:solidFill>
                  <a:srgbClr val="FF0000"/>
                </a:solidFill>
                <a:latin typeface="+mn-lt"/>
                <a:cs typeface="Arial" panose="020B0604020202020204" pitchFamily="34" charset="0"/>
              </a:rPr>
              <a:t> = 12.3 </a:t>
            </a:r>
            <a:r>
              <a:rPr kumimoji="0" lang="en-US" altLang="ja-JP" sz="2000" b="1" dirty="0" err="1">
                <a:solidFill>
                  <a:srgbClr val="FF0000"/>
                </a:solidFill>
                <a:latin typeface="+mn-lt"/>
                <a:cs typeface="Arial" panose="020B0604020202020204" pitchFamily="34" charset="0"/>
              </a:rPr>
              <a:t>yr</a:t>
            </a:r>
            <a:r>
              <a:rPr kumimoji="0" lang="en-US" altLang="ja-JP" sz="2000" b="1" dirty="0">
                <a:solidFill>
                  <a:srgbClr val="FF0000"/>
                </a:solidFill>
                <a:latin typeface="+mn-lt"/>
                <a:cs typeface="Arial" panose="020B0604020202020204" pitchFamily="34" charset="0"/>
              </a:rPr>
              <a:t>)</a:t>
            </a:r>
            <a:r>
              <a:rPr kumimoji="0" lang="ja-JP" altLang="en-US" sz="2000" b="1" dirty="0">
                <a:latin typeface="+mn-lt"/>
                <a:cs typeface="Arial" panose="020B0604020202020204" pitchFamily="34" charset="0"/>
              </a:rPr>
              <a:t>だけが残る。</a:t>
            </a:r>
            <a:endParaRPr kumimoji="1" lang="ja-JP" altLang="en-US" sz="2000" b="1" dirty="0">
              <a:latin typeface="+mn-lt"/>
              <a:cs typeface="Arial" panose="020B0604020202020204" pitchFamily="34" charset="0"/>
            </a:endParaRPr>
          </a:p>
        </p:txBody>
      </p:sp>
      <p:grpSp>
        <p:nvGrpSpPr>
          <p:cNvPr id="12292" name="Group 33">
            <a:extLst>
              <a:ext uri="{FF2B5EF4-FFF2-40B4-BE49-F238E27FC236}">
                <a16:creationId xmlns:a16="http://schemas.microsoft.com/office/drawing/2014/main" id="{12809D8C-F71C-1F1A-764C-56E7339BA505}"/>
              </a:ext>
            </a:extLst>
          </p:cNvPr>
          <p:cNvGrpSpPr>
            <a:grpSpLocks/>
          </p:cNvGrpSpPr>
          <p:nvPr/>
        </p:nvGrpSpPr>
        <p:grpSpPr bwMode="auto">
          <a:xfrm>
            <a:off x="583223" y="1380651"/>
            <a:ext cx="8442081" cy="2234711"/>
            <a:chOff x="625" y="1071"/>
            <a:chExt cx="5309" cy="1405"/>
          </a:xfrm>
        </p:grpSpPr>
        <p:pic>
          <p:nvPicPr>
            <p:cNvPr id="12298" name="Picture 8" descr="decayvolume">
              <a:extLst>
                <a:ext uri="{FF2B5EF4-FFF2-40B4-BE49-F238E27FC236}">
                  <a16:creationId xmlns:a16="http://schemas.microsoft.com/office/drawing/2014/main" id="{89DEA012-BB0B-7058-F610-3E3E81880C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 y="1071"/>
              <a:ext cx="5061" cy="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Text Box 9">
              <a:extLst>
                <a:ext uri="{FF2B5EF4-FFF2-40B4-BE49-F238E27FC236}">
                  <a16:creationId xmlns:a16="http://schemas.microsoft.com/office/drawing/2014/main" id="{FA936033-D6EB-60D0-4BA8-395D62750F33}"/>
                </a:ext>
              </a:extLst>
            </p:cNvPr>
            <p:cNvSpPr txBox="1">
              <a:spLocks noChangeArrowheads="1"/>
            </p:cNvSpPr>
            <p:nvPr/>
          </p:nvSpPr>
          <p:spPr bwMode="auto">
            <a:xfrm>
              <a:off x="3846" y="1527"/>
              <a:ext cx="2088"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2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2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2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2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50000"/>
                </a:spcBef>
              </a:pPr>
              <a:r>
                <a:rPr lang="en-US" altLang="ja-JP" sz="1662" dirty="0">
                  <a:solidFill>
                    <a:srgbClr val="FFFFFF"/>
                  </a:solidFill>
                </a:rPr>
                <a:t>Beam dump </a:t>
              </a:r>
              <a:r>
                <a:rPr lang="ja-JP" altLang="en-US" sz="1662" dirty="0">
                  <a:solidFill>
                    <a:srgbClr val="FFFFFF"/>
                  </a:solidFill>
                </a:rPr>
                <a:t>冷却水系</a:t>
              </a:r>
              <a:endParaRPr lang="en-US" altLang="ja-JP" sz="1662" dirty="0">
                <a:solidFill>
                  <a:srgbClr val="FFFFFF"/>
                </a:solidFill>
              </a:endParaRPr>
            </a:p>
          </p:txBody>
        </p:sp>
        <p:sp>
          <p:nvSpPr>
            <p:cNvPr id="12300" name="Text Box 10">
              <a:extLst>
                <a:ext uri="{FF2B5EF4-FFF2-40B4-BE49-F238E27FC236}">
                  <a16:creationId xmlns:a16="http://schemas.microsoft.com/office/drawing/2014/main" id="{D4BE4CCE-1486-9C7A-02DF-0D011F768492}"/>
                </a:ext>
              </a:extLst>
            </p:cNvPr>
            <p:cNvSpPr txBox="1">
              <a:spLocks noChangeArrowheads="1"/>
            </p:cNvSpPr>
            <p:nvPr/>
          </p:nvSpPr>
          <p:spPr bwMode="auto">
            <a:xfrm>
              <a:off x="1805" y="1489"/>
              <a:ext cx="1985"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2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2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2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2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50000"/>
                </a:spcBef>
              </a:pPr>
              <a:r>
                <a:rPr lang="en-US" altLang="ja-JP" sz="1662" dirty="0">
                  <a:solidFill>
                    <a:srgbClr val="FFFFFF"/>
                  </a:solidFill>
                </a:rPr>
                <a:t>Target</a:t>
              </a:r>
              <a:r>
                <a:rPr lang="ja-JP" altLang="en-US" sz="1662" dirty="0">
                  <a:solidFill>
                    <a:srgbClr val="FFFFFF"/>
                  </a:solidFill>
                </a:rPr>
                <a:t> </a:t>
              </a:r>
              <a:r>
                <a:rPr lang="en-US" altLang="ja-JP" sz="1662" dirty="0">
                  <a:solidFill>
                    <a:srgbClr val="FFFFFF"/>
                  </a:solidFill>
                </a:rPr>
                <a:t>station</a:t>
              </a:r>
              <a:r>
                <a:rPr lang="ja-JP" altLang="en-US" sz="1662" dirty="0">
                  <a:solidFill>
                    <a:srgbClr val="FFFFFF"/>
                  </a:solidFill>
                </a:rPr>
                <a:t>冷却水系</a:t>
              </a:r>
              <a:endParaRPr lang="en-US" altLang="ja-JP" sz="1662" dirty="0">
                <a:solidFill>
                  <a:srgbClr val="FFFFFF"/>
                </a:solidFill>
              </a:endParaRPr>
            </a:p>
          </p:txBody>
        </p:sp>
        <p:sp>
          <p:nvSpPr>
            <p:cNvPr id="12301" name="Text Box 11">
              <a:extLst>
                <a:ext uri="{FF2B5EF4-FFF2-40B4-BE49-F238E27FC236}">
                  <a16:creationId xmlns:a16="http://schemas.microsoft.com/office/drawing/2014/main" id="{E0F46F68-1A6E-4A8C-9611-0F30330BFEA3}"/>
                </a:ext>
              </a:extLst>
            </p:cNvPr>
            <p:cNvSpPr txBox="1">
              <a:spLocks noChangeArrowheads="1"/>
            </p:cNvSpPr>
            <p:nvPr/>
          </p:nvSpPr>
          <p:spPr bwMode="auto">
            <a:xfrm>
              <a:off x="3846" y="1657"/>
              <a:ext cx="2041"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2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2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2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2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50000"/>
                </a:spcBef>
              </a:pPr>
              <a:r>
                <a:rPr lang="ja-JP" altLang="en-US" sz="1662" dirty="0">
                  <a:solidFill>
                    <a:srgbClr val="FFFFFF"/>
                  </a:solidFill>
                </a:rPr>
                <a:t>（</a:t>
              </a:r>
              <a:r>
                <a:rPr lang="en-US" altLang="ja-JP" sz="1662" dirty="0">
                  <a:solidFill>
                    <a:srgbClr val="FFFFFF"/>
                  </a:solidFill>
                </a:rPr>
                <a:t>Decay volume</a:t>
              </a:r>
              <a:r>
                <a:rPr lang="ja-JP" altLang="en-US" sz="1662" dirty="0">
                  <a:solidFill>
                    <a:srgbClr val="FFFFFF"/>
                  </a:solidFill>
                </a:rPr>
                <a:t>下流も）</a:t>
              </a:r>
            </a:p>
          </p:txBody>
        </p:sp>
        <p:sp>
          <p:nvSpPr>
            <p:cNvPr id="12302" name="Line 12">
              <a:extLst>
                <a:ext uri="{FF2B5EF4-FFF2-40B4-BE49-F238E27FC236}">
                  <a16:creationId xmlns:a16="http://schemas.microsoft.com/office/drawing/2014/main" id="{56C3E6A3-7E90-5320-2B87-BABA58DD2683}"/>
                </a:ext>
              </a:extLst>
            </p:cNvPr>
            <p:cNvSpPr>
              <a:spLocks noChangeShapeType="1"/>
            </p:cNvSpPr>
            <p:nvPr/>
          </p:nvSpPr>
          <p:spPr bwMode="auto">
            <a:xfrm flipH="1">
              <a:off x="4349" y="1890"/>
              <a:ext cx="393" cy="189"/>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844083" eaLnBrk="1" hangingPunct="1">
                <a:spcBef>
                  <a:spcPct val="20000"/>
                </a:spcBef>
              </a:pPr>
              <a:endParaRPr lang="ja-JP" altLang="en-US" sz="2215" b="1">
                <a:solidFill>
                  <a:srgbClr val="000000"/>
                </a:solidFill>
                <a:latin typeface="Arial" panose="020B0604020202020204" pitchFamily="34" charset="0"/>
              </a:endParaRPr>
            </a:p>
          </p:txBody>
        </p:sp>
        <p:sp>
          <p:nvSpPr>
            <p:cNvPr id="12303" name="Line 13">
              <a:extLst>
                <a:ext uri="{FF2B5EF4-FFF2-40B4-BE49-F238E27FC236}">
                  <a16:creationId xmlns:a16="http://schemas.microsoft.com/office/drawing/2014/main" id="{18DEDAD2-037C-B227-BDD5-C8E5843F4A38}"/>
                </a:ext>
              </a:extLst>
            </p:cNvPr>
            <p:cNvSpPr>
              <a:spLocks noChangeShapeType="1"/>
            </p:cNvSpPr>
            <p:nvPr/>
          </p:nvSpPr>
          <p:spPr bwMode="auto">
            <a:xfrm>
              <a:off x="4937" y="1876"/>
              <a:ext cx="247" cy="157"/>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844083" eaLnBrk="1" hangingPunct="1">
                <a:spcBef>
                  <a:spcPct val="20000"/>
                </a:spcBef>
              </a:pPr>
              <a:endParaRPr lang="ja-JP" altLang="en-US" sz="2215" b="1">
                <a:solidFill>
                  <a:srgbClr val="000000"/>
                </a:solidFill>
                <a:latin typeface="Arial" panose="020B0604020202020204" pitchFamily="34" charset="0"/>
              </a:endParaRPr>
            </a:p>
          </p:txBody>
        </p:sp>
        <p:sp>
          <p:nvSpPr>
            <p:cNvPr id="12304" name="Text Box 14">
              <a:extLst>
                <a:ext uri="{FF2B5EF4-FFF2-40B4-BE49-F238E27FC236}">
                  <a16:creationId xmlns:a16="http://schemas.microsoft.com/office/drawing/2014/main" id="{718FBFD8-F94F-8CE0-329D-B2D26D2F7842}"/>
                </a:ext>
              </a:extLst>
            </p:cNvPr>
            <p:cNvSpPr txBox="1">
              <a:spLocks noChangeArrowheads="1"/>
            </p:cNvSpPr>
            <p:nvPr/>
          </p:nvSpPr>
          <p:spPr bwMode="auto">
            <a:xfrm>
              <a:off x="2039" y="1625"/>
              <a:ext cx="1897"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2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2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2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2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50000"/>
                </a:spcBef>
              </a:pPr>
              <a:r>
                <a:rPr lang="ja-JP" altLang="en-US" sz="1662" dirty="0">
                  <a:solidFill>
                    <a:srgbClr val="FFFFFF"/>
                  </a:solidFill>
                </a:rPr>
                <a:t>（</a:t>
              </a:r>
              <a:r>
                <a:rPr lang="en-US" altLang="ja-JP" sz="1662" dirty="0">
                  <a:solidFill>
                    <a:srgbClr val="FFFFFF"/>
                  </a:solidFill>
                </a:rPr>
                <a:t>Decay</a:t>
              </a:r>
              <a:r>
                <a:rPr lang="ja-JP" altLang="en-US" sz="1662" dirty="0">
                  <a:solidFill>
                    <a:srgbClr val="FFFFFF"/>
                  </a:solidFill>
                </a:rPr>
                <a:t> </a:t>
              </a:r>
              <a:r>
                <a:rPr lang="en-US" altLang="ja-JP" sz="1662" dirty="0">
                  <a:solidFill>
                    <a:srgbClr val="FFFFFF"/>
                  </a:solidFill>
                </a:rPr>
                <a:t>volume</a:t>
              </a:r>
              <a:r>
                <a:rPr lang="ja-JP" altLang="en-US" sz="1662" dirty="0">
                  <a:solidFill>
                    <a:srgbClr val="FFFFFF"/>
                  </a:solidFill>
                </a:rPr>
                <a:t>上流も）</a:t>
              </a:r>
            </a:p>
          </p:txBody>
        </p:sp>
        <p:sp>
          <p:nvSpPr>
            <p:cNvPr id="12305" name="Line 15">
              <a:extLst>
                <a:ext uri="{FF2B5EF4-FFF2-40B4-BE49-F238E27FC236}">
                  <a16:creationId xmlns:a16="http://schemas.microsoft.com/office/drawing/2014/main" id="{1FE874CF-F3F3-2671-0235-CFDA9AE24AC7}"/>
                </a:ext>
              </a:extLst>
            </p:cNvPr>
            <p:cNvSpPr>
              <a:spLocks noChangeShapeType="1"/>
            </p:cNvSpPr>
            <p:nvPr/>
          </p:nvSpPr>
          <p:spPr bwMode="auto">
            <a:xfrm>
              <a:off x="2628" y="1811"/>
              <a:ext cx="148" cy="177"/>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844083" eaLnBrk="1" hangingPunct="1">
                <a:spcBef>
                  <a:spcPct val="20000"/>
                </a:spcBef>
              </a:pPr>
              <a:endParaRPr lang="ja-JP" altLang="en-US" sz="2215" b="1">
                <a:solidFill>
                  <a:srgbClr val="000000"/>
                </a:solidFill>
                <a:latin typeface="Arial" panose="020B0604020202020204" pitchFamily="34" charset="0"/>
              </a:endParaRPr>
            </a:p>
          </p:txBody>
        </p:sp>
        <p:sp>
          <p:nvSpPr>
            <p:cNvPr id="12306" name="Line 16">
              <a:extLst>
                <a:ext uri="{FF2B5EF4-FFF2-40B4-BE49-F238E27FC236}">
                  <a16:creationId xmlns:a16="http://schemas.microsoft.com/office/drawing/2014/main" id="{6ED32510-77A2-18B2-B2FD-86E2831C8A3B}"/>
                </a:ext>
              </a:extLst>
            </p:cNvPr>
            <p:cNvSpPr>
              <a:spLocks noChangeShapeType="1"/>
            </p:cNvSpPr>
            <p:nvPr/>
          </p:nvSpPr>
          <p:spPr bwMode="auto">
            <a:xfrm flipH="1">
              <a:off x="1252" y="1845"/>
              <a:ext cx="1033" cy="188"/>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844083" eaLnBrk="1" hangingPunct="1">
                <a:spcBef>
                  <a:spcPct val="20000"/>
                </a:spcBef>
              </a:pPr>
              <a:endParaRPr lang="ja-JP" altLang="en-US" sz="2215" b="1">
                <a:solidFill>
                  <a:srgbClr val="000000"/>
                </a:solidFill>
                <a:latin typeface="Arial" panose="020B0604020202020204" pitchFamily="34" charset="0"/>
              </a:endParaRPr>
            </a:p>
          </p:txBody>
        </p:sp>
        <p:sp>
          <p:nvSpPr>
            <p:cNvPr id="12307" name="Text Box 17">
              <a:extLst>
                <a:ext uri="{FF2B5EF4-FFF2-40B4-BE49-F238E27FC236}">
                  <a16:creationId xmlns:a16="http://schemas.microsoft.com/office/drawing/2014/main" id="{EC59EC7C-2535-0FEF-8CE9-FE2DB09B6531}"/>
                </a:ext>
              </a:extLst>
            </p:cNvPr>
            <p:cNvSpPr txBox="1">
              <a:spLocks noChangeArrowheads="1"/>
            </p:cNvSpPr>
            <p:nvPr/>
          </p:nvSpPr>
          <p:spPr bwMode="auto">
            <a:xfrm>
              <a:off x="678" y="2247"/>
              <a:ext cx="1288"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2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2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2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2000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50000"/>
                </a:spcBef>
              </a:pPr>
              <a:r>
                <a:rPr lang="ja-JP" altLang="en-US" sz="1662" dirty="0">
                  <a:solidFill>
                    <a:srgbClr val="FFFFFF"/>
                  </a:solidFill>
                </a:rPr>
                <a:t>電磁</a:t>
              </a:r>
              <a:r>
                <a:rPr lang="en-US" altLang="ja-JP" sz="1662" dirty="0">
                  <a:solidFill>
                    <a:srgbClr val="FFFFFF"/>
                  </a:solidFill>
                </a:rPr>
                <a:t>Horn</a:t>
              </a:r>
              <a:r>
                <a:rPr lang="ja-JP" altLang="en-US" sz="1662" dirty="0">
                  <a:solidFill>
                    <a:srgbClr val="FFFFFF"/>
                  </a:solidFill>
                </a:rPr>
                <a:t>冷却水系</a:t>
              </a:r>
              <a:endParaRPr lang="en-US" altLang="ja-JP" sz="1662" dirty="0">
                <a:solidFill>
                  <a:srgbClr val="FFFFFF"/>
                </a:solidFill>
              </a:endParaRPr>
            </a:p>
          </p:txBody>
        </p:sp>
        <p:sp>
          <p:nvSpPr>
            <p:cNvPr id="12308" name="Line 19">
              <a:extLst>
                <a:ext uri="{FF2B5EF4-FFF2-40B4-BE49-F238E27FC236}">
                  <a16:creationId xmlns:a16="http://schemas.microsoft.com/office/drawing/2014/main" id="{02061E5D-0EDD-4696-7A39-87BB9337F7E2}"/>
                </a:ext>
              </a:extLst>
            </p:cNvPr>
            <p:cNvSpPr>
              <a:spLocks noChangeShapeType="1"/>
            </p:cNvSpPr>
            <p:nvPr/>
          </p:nvSpPr>
          <p:spPr bwMode="auto">
            <a:xfrm flipV="1">
              <a:off x="943" y="1929"/>
              <a:ext cx="90" cy="363"/>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844083" eaLnBrk="1" hangingPunct="1">
                <a:spcBef>
                  <a:spcPct val="20000"/>
                </a:spcBef>
              </a:pPr>
              <a:endParaRPr lang="ja-JP" altLang="en-US" sz="2215" b="1">
                <a:solidFill>
                  <a:srgbClr val="000000"/>
                </a:solidFill>
                <a:latin typeface="Arial" panose="020B0604020202020204" pitchFamily="34" charset="0"/>
              </a:endParaRPr>
            </a:p>
          </p:txBody>
        </p:sp>
      </p:grpSp>
    </p:spTree>
    <p:extLst>
      <p:ext uri="{BB962C8B-B14F-4D97-AF65-F5344CB8AC3E}">
        <p14:creationId xmlns:p14="http://schemas.microsoft.com/office/powerpoint/2010/main" val="332308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8125" y="3442"/>
            <a:ext cx="8680450" cy="523876"/>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800" b="1" i="0" u="sng" strike="noStrike" kern="1200" cap="none" spc="0" normalizeH="0" baseline="30000" noProof="0" dirty="0">
                <a:ln>
                  <a:noFill/>
                </a:ln>
                <a:solidFill>
                  <a:srgbClr val="0000FF"/>
                </a:solidFill>
                <a:effectLst/>
                <a:uLnTx/>
                <a:uFillTx/>
                <a:latin typeface="Arial"/>
                <a:ea typeface="ＭＳ Ｐゴシック" panose="020B0600070205080204" pitchFamily="50" charset="-128"/>
                <a:cs typeface="+mn-cs"/>
              </a:rPr>
              <a:t>3</a:t>
            </a:r>
            <a:r>
              <a:rPr kumimoji="1" lang="en-US" altLang="ja-JP" sz="2800" b="1" i="0" u="sng" strike="noStrike" kern="1200" cap="none" spc="0" normalizeH="0" baseline="0" noProof="0" dirty="0">
                <a:ln>
                  <a:noFill/>
                </a:ln>
                <a:solidFill>
                  <a:srgbClr val="0000FF"/>
                </a:solidFill>
                <a:effectLst/>
                <a:uLnTx/>
                <a:uFillTx/>
                <a:latin typeface="Arial"/>
                <a:ea typeface="ＭＳ Ｐゴシック" panose="020B0600070205080204" pitchFamily="50" charset="-128"/>
                <a:cs typeface="+mn-cs"/>
              </a:rPr>
              <a:t>H</a:t>
            </a:r>
            <a:r>
              <a:rPr kumimoji="1" lang="ja-JP" altLang="en-US" sz="2800" b="1" i="0" u="sng" strike="noStrike" kern="1200" cap="none" spc="0" normalizeH="0" baseline="0" noProof="0" dirty="0">
                <a:ln>
                  <a:noFill/>
                </a:ln>
                <a:solidFill>
                  <a:srgbClr val="0000FF"/>
                </a:solidFill>
                <a:effectLst/>
                <a:uLnTx/>
                <a:uFillTx/>
                <a:latin typeface="Arial"/>
                <a:ea typeface="ＭＳ Ｐゴシック" panose="020B0600070205080204" pitchFamily="50" charset="-128"/>
                <a:cs typeface="+mn-cs"/>
              </a:rPr>
              <a:t>生成量の計算</a:t>
            </a:r>
            <a:endParaRPr kumimoji="1" lang="en-US" altLang="ja-JP" sz="2800" b="1" i="0" u="sng" strike="noStrike" kern="1200" cap="none" spc="0" normalizeH="0" baseline="0" noProof="0" dirty="0">
              <a:ln>
                <a:noFill/>
              </a:ln>
              <a:solidFill>
                <a:srgbClr val="0000FF"/>
              </a:solidFill>
              <a:effectLst/>
              <a:uLnTx/>
              <a:uFillTx/>
              <a:latin typeface="Arial"/>
              <a:ea typeface="ＭＳ Ｐゴシック" panose="020B0600070205080204" pitchFamily="50" charset="-128"/>
              <a:cs typeface="+mn-cs"/>
            </a:endParaRPr>
          </a:p>
        </p:txBody>
      </p:sp>
      <p:sp>
        <p:nvSpPr>
          <p:cNvPr id="10244" name="テキスト ボックス 3"/>
          <p:cNvSpPr txBox="1">
            <a:spLocks noChangeArrowheads="1"/>
          </p:cNvSpPr>
          <p:nvPr/>
        </p:nvSpPr>
        <p:spPr bwMode="auto">
          <a:xfrm>
            <a:off x="4763" y="527318"/>
            <a:ext cx="9139237" cy="621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2009</a:t>
            </a: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年は</a:t>
            </a:r>
            <a:r>
              <a:rPr kumimoji="1" lang="en-US" altLang="ja-JP" sz="19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750 kW </a:t>
            </a: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x 208</a:t>
            </a: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日運転で</a:t>
            </a:r>
            <a:b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冷却水で生成される</a:t>
            </a:r>
            <a:r>
              <a:rPr kumimoji="1" lang="en-US" altLang="ja-JP" sz="1900" b="1"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a:t>
            </a: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の総量を</a:t>
            </a:r>
            <a:b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9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120 </a:t>
            </a:r>
            <a:r>
              <a:rPr kumimoji="1" lang="en-US" altLang="ja-JP" sz="1900" b="1" i="0"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GBq</a:t>
            </a:r>
            <a:r>
              <a:rPr kumimoji="1" lang="en-US" altLang="ja-JP" sz="19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900" b="1" i="0"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yr</a:t>
            </a: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a:t>
            </a:r>
            <a:r>
              <a:rPr lang="ja-JP" altLang="en-US" sz="1900" b="1" dirty="0">
                <a:solidFill>
                  <a:srgbClr val="000000"/>
                </a:solidFill>
                <a:latin typeface="Arial" panose="020B0604020202020204" pitchFamily="34" charset="0"/>
                <a:cs typeface="Arial" panose="020B0604020202020204" pitchFamily="34" charset="0"/>
              </a:rPr>
              <a:t>計算し、申請した</a:t>
            </a: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計算方法は、</a:t>
            </a: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neutron flux</a:t>
            </a:r>
            <a:r>
              <a:rPr lang="ja-JP" altLang="en-US" sz="1900" b="1" dirty="0">
                <a:solidFill>
                  <a:srgbClr val="000000"/>
                </a:solidFill>
                <a:latin typeface="Arial" panose="020B0604020202020204" pitchFamily="34" charset="0"/>
                <a:cs typeface="Arial" panose="020B0604020202020204" pitchFamily="34" charset="0"/>
              </a:rPr>
              <a:t> </a:t>
            </a: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900" b="1" i="0" u="none" strike="noStrike" kern="1200" cap="none" spc="0" normalizeH="0" baseline="0" noProof="0" dirty="0" err="1">
                <a:ln>
                  <a:noFill/>
                </a:ln>
                <a:solidFill>
                  <a:srgbClr val="000000"/>
                </a:solidFill>
                <a:effectLst/>
                <a:uLnTx/>
                <a:uFillTx/>
                <a:latin typeface="Symbol" panose="05050102010706020507" pitchFamily="18" charset="2"/>
                <a:cs typeface="Arial" panose="020B0604020202020204" pitchFamily="34" charset="0"/>
              </a:rPr>
              <a:t>F</a:t>
            </a:r>
            <a:r>
              <a:rPr kumimoji="1" lang="en-US" altLang="ja-JP" sz="1900" b="1" i="0" u="none" strike="noStrike" kern="1200" cap="none" spc="0" normalizeH="0" baseline="-2500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n</a:t>
            </a: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(x)) </a:t>
            </a: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a:t>
            </a:r>
            <a:b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MARS</a:t>
            </a:r>
            <a:r>
              <a:rPr lang="en-US" altLang="ja-JP" sz="1900" b="1" dirty="0">
                <a:solidFill>
                  <a:srgbClr val="000000"/>
                </a:solidFill>
                <a:latin typeface="Arial" panose="020B0604020202020204" pitchFamily="34" charset="0"/>
                <a:cs typeface="Arial" panose="020B0604020202020204" pitchFamily="34" charset="0"/>
              </a:rPr>
              <a:t> </a:t>
            </a: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simulation</a:t>
            </a: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で計算し、</a:t>
            </a:r>
            <a:r>
              <a:rPr kumimoji="1" lang="en-US" altLang="ja-JP" sz="1900" b="1" i="0" u="none" strike="noStrike" kern="1200" cap="none" spc="0" normalizeH="0" baseline="0" noProof="0" dirty="0">
                <a:ln>
                  <a:noFill/>
                </a:ln>
                <a:solidFill>
                  <a:srgbClr val="000000"/>
                </a:solidFill>
                <a:effectLst/>
                <a:uLnTx/>
                <a:uFillTx/>
                <a:latin typeface="Symbol" panose="05050102010706020507" pitchFamily="18" charset="2"/>
                <a:cs typeface="Arial" panose="020B0604020202020204" pitchFamily="34" charset="0"/>
              </a:rPr>
              <a:t>s</a:t>
            </a: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1" lang="en-US" altLang="ja-JP" sz="1900" b="1"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a:t>
            </a: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の生成断面積</a:t>
            </a:r>
            <a:r>
              <a:rPr kumimoji="1" lang="en-US" altLang="ja-JP" sz="1900" b="1"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1800" dirty="0"/>
              <a:t> </a:t>
            </a:r>
            <a:r>
              <a:rPr kumimoji="0" lang="en-US" altLang="ja-JP" sz="1800" b="1" dirty="0">
                <a:latin typeface="Arial" panose="020B0604020202020204" pitchFamily="34" charset="0"/>
                <a:cs typeface="Arial" panose="020B0604020202020204" pitchFamily="34" charset="0"/>
              </a:rPr>
              <a:t>~30 mb </a:t>
            </a: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を掛けて全冷却水に</a:t>
            </a:r>
            <a:b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わたって積分。</a:t>
            </a:r>
          </a:p>
          <a:p>
            <a:pPr marL="0" marR="0" lvl="0" indent="0" algn="l" defTabSz="914400" rtl="0" eaLnBrk="0" fontAlgn="base" latinLnBrk="0" hangingPunct="0">
              <a:lnSpc>
                <a:spcPct val="100000"/>
              </a:lnSpc>
              <a:spcBef>
                <a:spcPct val="0"/>
              </a:spcBef>
              <a:spcAft>
                <a:spcPts val="1200"/>
              </a:spcAft>
              <a:buClrTx/>
              <a:buSzTx/>
              <a:tabLst/>
              <a:defRPr/>
            </a:pPr>
            <a:r>
              <a:rPr kumimoji="1" lang="ja-JP" altLang="en-US" sz="1900" b="1" i="0" u="none" strike="noStrike" kern="1200" cap="none" spc="0" normalizeH="0" baseline="0" noProof="0" dirty="0">
                <a:ln>
                  <a:noFill/>
                </a:ln>
                <a:solidFill>
                  <a:srgbClr val="000000"/>
                </a:solidFill>
                <a:effectLst/>
                <a:uLnTx/>
                <a:uFillTx/>
                <a:latin typeface="Symbol" panose="05050102010706020507" pitchFamily="18" charset="2"/>
                <a:cs typeface="Arial" panose="020B0604020202020204" pitchFamily="34" charset="0"/>
              </a:rPr>
              <a:t>　　</a:t>
            </a:r>
            <a:endPar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実際にビーム運転を開始したところ、</a:t>
            </a: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450 kW x 102</a:t>
            </a: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日運転で</a:t>
            </a:r>
            <a:r>
              <a:rPr kumimoji="1" lang="en-US" altLang="ja-JP" sz="19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195 </a:t>
            </a:r>
            <a:r>
              <a:rPr kumimoji="1" lang="en-US" altLang="ja-JP" sz="1900" b="1" i="0"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GBq</a:t>
            </a: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a:t>
            </a:r>
            <a:r>
              <a:rPr kumimoji="1" lang="en-US" altLang="ja-JP" sz="1900" b="1"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a:t>
            </a: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900" b="1"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a:t>
            </a: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生成量は最初の計算の</a:t>
            </a:r>
            <a:r>
              <a:rPr kumimoji="1" lang="ja-JP" altLang="en-US" sz="19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約</a:t>
            </a:r>
            <a:r>
              <a:rPr kumimoji="1" lang="en-US" altLang="ja-JP" sz="19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9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倍</a:t>
            </a: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br>
              <a:rPr lang="en-US" altLang="ja-JP" sz="1900" b="1" dirty="0">
                <a:solidFill>
                  <a:srgbClr val="000000"/>
                </a:solidFill>
                <a:latin typeface="Arial" panose="020B0604020202020204" pitchFamily="34" charset="0"/>
                <a:cs typeface="Arial" panose="020B0604020202020204" pitchFamily="34" charset="0"/>
              </a:rPr>
            </a:br>
            <a:r>
              <a:rPr lang="ja-JP" altLang="en-US" sz="1900" b="1" dirty="0">
                <a:solidFill>
                  <a:srgbClr val="000000"/>
                </a:solidFill>
                <a:latin typeface="Arial" panose="020B0604020202020204" pitchFamily="34" charset="0"/>
                <a:cs typeface="Arial" panose="020B0604020202020204" pitchFamily="34" charset="0"/>
              </a:rPr>
              <a:t>　　　　</a:t>
            </a:r>
            <a:r>
              <a:rPr lang="ja-JP" altLang="en-US" sz="2400" b="1" dirty="0">
                <a:solidFill>
                  <a:srgbClr val="6600FF"/>
                </a:solidFill>
                <a:latin typeface="Arial" panose="020B0604020202020204" pitchFamily="34" charset="0"/>
                <a:cs typeface="Arial" panose="020B0604020202020204" pitchFamily="34" charset="0"/>
              </a:rPr>
              <a:t>⇒　食い違いの原因を突き止めろ！</a:t>
            </a:r>
            <a:endParaRPr kumimoji="1" lang="ja-JP" altLang="en-US" sz="2400" b="1" i="0" u="none" strike="noStrike" kern="1200" cap="none" spc="0" normalizeH="0" baseline="0" noProof="0" dirty="0">
              <a:ln>
                <a:noFill/>
              </a:ln>
              <a:solidFill>
                <a:srgbClr val="6600FF"/>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1.3MW</a:t>
            </a: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申請時に</a:t>
            </a:r>
            <a:r>
              <a:rPr kumimoji="1" lang="en-US" altLang="ja-JP" sz="1900" b="1"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a:t>
            </a: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生成量を</a:t>
            </a:r>
            <a:r>
              <a:rPr kumimoji="1" lang="ja-JP" altLang="en-US" sz="19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再計算</a:t>
            </a: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年計算</a:t>
            </a: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。冷却水の配置を可能な限り</a:t>
            </a:r>
            <a:b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正確に入力。その結果、</a:t>
            </a: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1.3MWx 208</a:t>
            </a: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日での</a:t>
            </a:r>
            <a:r>
              <a:rPr kumimoji="1" lang="en-US" altLang="ja-JP" sz="1900" b="1"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a:t>
            </a: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生成量は</a:t>
            </a:r>
            <a:r>
              <a:rPr kumimoji="1" lang="en-US" altLang="ja-JP" sz="19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650 </a:t>
            </a:r>
            <a:r>
              <a:rPr kumimoji="1" lang="en-US" altLang="ja-JP" sz="1900" b="1" i="0"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GBq</a:t>
            </a:r>
            <a:r>
              <a:rPr kumimoji="1" lang="en-US" altLang="ja-JP" sz="19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900" b="1" i="0"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yr</a:t>
            </a: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2009</a:t>
            </a: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年申請値をビーム強度分スケールさせた</a:t>
            </a: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208 </a:t>
            </a:r>
            <a:r>
              <a:rPr kumimoji="1" lang="en-US" altLang="ja-JP" sz="1900" b="1"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GBq</a:t>
            </a: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900" b="1"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yr</a:t>
            </a: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の約</a:t>
            </a: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倍。</a:t>
            </a:r>
            <a:endPar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lang="ja-JP" altLang="en-US" sz="1900" b="1" dirty="0">
                <a:solidFill>
                  <a:srgbClr val="000000"/>
                </a:solidFill>
                <a:latin typeface="Arial" panose="020B0604020202020204" pitchFamily="34" charset="0"/>
                <a:cs typeface="Arial" panose="020B0604020202020204" pitchFamily="34" charset="0"/>
              </a:rPr>
              <a:t>相違の原因は最初の</a:t>
            </a:r>
            <a:r>
              <a:rPr lang="en-US" altLang="ja-JP" sz="1900" b="1" baseline="30000" dirty="0">
                <a:solidFill>
                  <a:srgbClr val="000000"/>
                </a:solidFill>
                <a:latin typeface="Arial" panose="020B0604020202020204" pitchFamily="34" charset="0"/>
                <a:cs typeface="Arial" panose="020B0604020202020204" pitchFamily="34" charset="0"/>
              </a:rPr>
              <a:t>3</a:t>
            </a:r>
            <a:r>
              <a:rPr lang="en-US" altLang="ja-JP" sz="1900" b="1" dirty="0">
                <a:solidFill>
                  <a:srgbClr val="000000"/>
                </a:solidFill>
                <a:latin typeface="Arial" panose="020B0604020202020204" pitchFamily="34" charset="0"/>
                <a:cs typeface="Arial" panose="020B0604020202020204" pitchFamily="34" charset="0"/>
              </a:rPr>
              <a:t>H</a:t>
            </a:r>
            <a:r>
              <a:rPr lang="ja-JP" altLang="en-US" sz="1900" b="1" dirty="0">
                <a:solidFill>
                  <a:srgbClr val="000000"/>
                </a:solidFill>
                <a:latin typeface="Arial" panose="020B0604020202020204" pitchFamily="34" charset="0"/>
                <a:cs typeface="Arial" panose="020B0604020202020204" pitchFamily="34" charset="0"/>
              </a:rPr>
              <a:t>生成量計算以降、土壇場での冷却水系の設計変更。</a:t>
            </a:r>
            <a:br>
              <a:rPr lang="en-US" altLang="ja-JP" sz="1900" b="1" dirty="0">
                <a:solidFill>
                  <a:srgbClr val="000000"/>
                </a:solidFill>
                <a:latin typeface="Arial" panose="020B0604020202020204" pitchFamily="34" charset="0"/>
                <a:cs typeface="Arial" panose="020B0604020202020204" pitchFamily="34" charset="0"/>
              </a:rPr>
            </a:br>
            <a:r>
              <a:rPr lang="ja-JP" altLang="en-US" sz="1900" b="1" dirty="0">
                <a:solidFill>
                  <a:srgbClr val="000000"/>
                </a:solidFill>
                <a:latin typeface="Arial" panose="020B0604020202020204" pitchFamily="34" charset="0"/>
                <a:cs typeface="Arial" panose="020B0604020202020204" pitchFamily="34" charset="0"/>
              </a:rPr>
              <a:t>実際の冷却水量は最初の計算の約</a:t>
            </a:r>
            <a:r>
              <a:rPr lang="en-US" altLang="ja-JP" sz="1900" b="1" dirty="0">
                <a:solidFill>
                  <a:srgbClr val="000000"/>
                </a:solidFill>
                <a:latin typeface="Arial" panose="020B0604020202020204" pitchFamily="34" charset="0"/>
                <a:cs typeface="Arial" panose="020B0604020202020204" pitchFamily="34" charset="0"/>
              </a:rPr>
              <a:t>3</a:t>
            </a:r>
            <a:r>
              <a:rPr lang="ja-JP" altLang="en-US" sz="1900" b="1" dirty="0">
                <a:solidFill>
                  <a:srgbClr val="000000"/>
                </a:solidFill>
                <a:latin typeface="Arial" panose="020B0604020202020204" pitchFamily="34" charset="0"/>
                <a:cs typeface="Arial" panose="020B0604020202020204" pitchFamily="34" charset="0"/>
              </a:rPr>
              <a:t>倍。</a:t>
            </a:r>
            <a:endParaRPr lang="en-US" altLang="ja-JP" sz="1900" b="1" dirty="0">
              <a:solidFill>
                <a:srgbClr val="000000"/>
              </a:solidFill>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kumimoji="1" lang="ja-JP" altLang="en-US" sz="19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冷却水についての見積りが甘かった！</a:t>
            </a:r>
            <a:endParaRPr kumimoji="1" lang="en-US" altLang="ja-JP" sz="19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最初の計算値と実測値の食い違いは約</a:t>
            </a: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倍。冷却水量だけでは説明がつかない。</a:t>
            </a:r>
            <a:endPar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
        <p:nvSpPr>
          <p:cNvPr id="2" name="テキスト ボックス 1">
            <a:extLst>
              <a:ext uri="{FF2B5EF4-FFF2-40B4-BE49-F238E27FC236}">
                <a16:creationId xmlns:a16="http://schemas.microsoft.com/office/drawing/2014/main" id="{07C733D5-8DC6-139C-2E9A-34F3DB8E3AAA}"/>
              </a:ext>
            </a:extLst>
          </p:cNvPr>
          <p:cNvSpPr txBox="1"/>
          <p:nvPr/>
        </p:nvSpPr>
        <p:spPr>
          <a:xfrm>
            <a:off x="4715074" y="633701"/>
            <a:ext cx="4424163" cy="1015663"/>
          </a:xfrm>
          <a:prstGeom prst="rect">
            <a:avLst/>
          </a:prstGeom>
          <a:solidFill>
            <a:srgbClr val="E1E1FF"/>
          </a:solidFill>
        </p:spPr>
        <p:txBody>
          <a:bodyPr wrap="square" rtlCol="0">
            <a:spAutoFit/>
          </a:bodyPr>
          <a:lstStyle/>
          <a:p>
            <a:r>
              <a:rPr kumimoji="1" lang="en-US" altLang="ja-JP" sz="1500" b="1" dirty="0">
                <a:solidFill>
                  <a:srgbClr val="FF0000"/>
                </a:solidFill>
                <a:latin typeface="+mn-lt"/>
              </a:rPr>
              <a:t>208</a:t>
            </a:r>
            <a:r>
              <a:rPr kumimoji="1" lang="ja-JP" altLang="en-US" sz="1500" b="1" dirty="0">
                <a:solidFill>
                  <a:srgbClr val="FF0000"/>
                </a:solidFill>
                <a:latin typeface="+mn-lt"/>
              </a:rPr>
              <a:t>日</a:t>
            </a:r>
            <a:r>
              <a:rPr kumimoji="1" lang="en-US" altLang="ja-JP" sz="1500" b="1" dirty="0">
                <a:solidFill>
                  <a:srgbClr val="FF0000"/>
                </a:solidFill>
                <a:latin typeface="+mn-lt"/>
              </a:rPr>
              <a:t> </a:t>
            </a:r>
            <a:r>
              <a:rPr kumimoji="1" lang="en-US" altLang="ja-JP" sz="1500" b="1" dirty="0">
                <a:latin typeface="+mn-lt"/>
              </a:rPr>
              <a:t>(=5000</a:t>
            </a:r>
            <a:r>
              <a:rPr kumimoji="1" lang="ja-JP" altLang="en-US" sz="1500" b="1" dirty="0">
                <a:latin typeface="+mn-lt"/>
              </a:rPr>
              <a:t>時間</a:t>
            </a:r>
            <a:r>
              <a:rPr kumimoji="1" lang="en-US" altLang="ja-JP" sz="1500" b="1" dirty="0">
                <a:latin typeface="+mn-lt"/>
              </a:rPr>
              <a:t>)</a:t>
            </a:r>
            <a:r>
              <a:rPr kumimoji="1" lang="ja-JP" altLang="en-US" sz="1500" b="1" dirty="0">
                <a:latin typeface="+mn-lt"/>
              </a:rPr>
              <a:t>は</a:t>
            </a:r>
            <a:r>
              <a:rPr kumimoji="1" lang="en-US" altLang="ja-JP" sz="1500" b="1" dirty="0">
                <a:latin typeface="+mn-lt"/>
              </a:rPr>
              <a:t>MR</a:t>
            </a:r>
            <a:r>
              <a:rPr kumimoji="1" lang="ja-JP" altLang="en-US" sz="1500" b="1" dirty="0">
                <a:latin typeface="+mn-lt"/>
              </a:rPr>
              <a:t>の年間最大運転時間。</a:t>
            </a:r>
            <a:endParaRPr kumimoji="1" lang="en-US" altLang="ja-JP" sz="1500" b="1" dirty="0">
              <a:latin typeface="+mn-lt"/>
            </a:endParaRPr>
          </a:p>
          <a:p>
            <a:r>
              <a:rPr kumimoji="1" lang="ja-JP" altLang="en-US" sz="1500" b="1" dirty="0">
                <a:latin typeface="+mn-lt"/>
              </a:rPr>
              <a:t>これをハドロン実験室へのビーム時間と分け合うが、</a:t>
            </a:r>
            <a:endParaRPr kumimoji="1" lang="en-US" altLang="ja-JP" sz="1500" b="1" dirty="0">
              <a:latin typeface="+mn-lt"/>
            </a:endParaRPr>
          </a:p>
          <a:p>
            <a:r>
              <a:rPr kumimoji="1" lang="ja-JP" altLang="en-US" sz="1500" b="1" dirty="0">
                <a:latin typeface="+mn-lt"/>
              </a:rPr>
              <a:t>ハドロン実験室の長期シャットダウンを考えて</a:t>
            </a:r>
            <a:br>
              <a:rPr kumimoji="1" lang="en-US" altLang="ja-JP" sz="1500" b="1" dirty="0">
                <a:latin typeface="+mn-lt"/>
              </a:rPr>
            </a:br>
            <a:r>
              <a:rPr kumimoji="1" lang="en-US" altLang="ja-JP" sz="1500" b="1" dirty="0">
                <a:latin typeface="+mn-lt"/>
              </a:rPr>
              <a:t>208</a:t>
            </a:r>
            <a:r>
              <a:rPr kumimoji="1" lang="ja-JP" altLang="en-US" sz="1500" b="1" dirty="0">
                <a:latin typeface="+mn-lt"/>
              </a:rPr>
              <a:t>日の運転を可能にしておきたい。</a:t>
            </a:r>
            <a:endParaRPr kumimoji="1" lang="en-US" altLang="ja-JP" sz="1500" b="1" dirty="0">
              <a:latin typeface="+mn-lt"/>
            </a:endParaRPr>
          </a:p>
        </p:txBody>
      </p:sp>
      <p:sp>
        <p:nvSpPr>
          <p:cNvPr id="5" name="テキスト ボックス 4">
            <a:extLst>
              <a:ext uri="{FF2B5EF4-FFF2-40B4-BE49-F238E27FC236}">
                <a16:creationId xmlns:a16="http://schemas.microsoft.com/office/drawing/2014/main" id="{98EA8EE0-9B79-84C8-1CF0-9655F338EBE3}"/>
              </a:ext>
            </a:extLst>
          </p:cNvPr>
          <p:cNvSpPr txBox="1"/>
          <p:nvPr/>
        </p:nvSpPr>
        <p:spPr>
          <a:xfrm>
            <a:off x="2034987" y="2429292"/>
            <a:ext cx="5486401"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1200"/>
              </a:spcAft>
              <a:buClrTx/>
              <a:buSzTx/>
              <a:tabLst/>
              <a:defRPr/>
            </a:pPr>
            <a:r>
              <a:rPr kumimoji="1" lang="ja-JP" altLang="en-US" sz="1800" b="1" i="0" u="none" strike="noStrike" kern="1200" cap="none" spc="0" normalizeH="0" baseline="0" noProof="0" dirty="0">
                <a:ln>
                  <a:noFill/>
                </a:ln>
                <a:solidFill>
                  <a:srgbClr val="000000"/>
                </a:solidFill>
                <a:effectLst/>
                <a:uLnTx/>
                <a:uFillTx/>
                <a:latin typeface="Symbol" panose="05050102010706020507" pitchFamily="18" charset="2"/>
                <a:cs typeface="Arial" panose="020B0604020202020204" pitchFamily="34" charset="0"/>
              </a:rPr>
              <a:t>　</a:t>
            </a:r>
            <a:r>
              <a:rPr kumimoji="1" lang="en-US" altLang="ja-JP" sz="1800" b="1" i="0" u="none" strike="noStrike" kern="1200" cap="none" spc="0" normalizeH="0" baseline="30000" noProof="0" dirty="0">
                <a:ln>
                  <a:noFill/>
                </a:ln>
                <a:solidFill>
                  <a:srgbClr val="000000"/>
                </a:solidFill>
                <a:effectLst/>
                <a:uLnTx/>
                <a:uFillTx/>
                <a:latin typeface="Arial" panose="020B0604020202020204" pitchFamily="34" charset="0"/>
                <a:cs typeface="Arial" panose="020B0604020202020204" pitchFamily="34" charset="0"/>
              </a:rPr>
              <a:t>3</a:t>
            </a:r>
            <a:r>
              <a:rPr kumimoji="1" lang="en-US" altLang="ja-JP"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H</a:t>
            </a:r>
            <a:r>
              <a:rPr kumimoji="1" lang="ja-JP" altLang="en-US" sz="1800" b="1" i="0" u="none" strike="noStrike" kern="1200" cap="none" spc="0" normalizeH="0" baseline="0" noProof="0" dirty="0">
                <a:ln>
                  <a:noFill/>
                </a:ln>
                <a:solidFill>
                  <a:srgbClr val="000000"/>
                </a:solidFill>
                <a:effectLst/>
                <a:uLnTx/>
                <a:uFillTx/>
                <a:latin typeface="Symbol" panose="05050102010706020507" pitchFamily="18" charset="2"/>
                <a:cs typeface="Arial" panose="020B0604020202020204" pitchFamily="34" charset="0"/>
              </a:rPr>
              <a:t>総生成量 　　　　</a:t>
            </a:r>
            <a:r>
              <a:rPr kumimoji="1" lang="en-US" altLang="ja-JP" sz="1800" b="1" i="0" u="none" strike="noStrike" kern="1200" cap="none" spc="0" normalizeH="0" baseline="0" noProof="0" dirty="0" err="1">
                <a:ln>
                  <a:noFill/>
                </a:ln>
                <a:solidFill>
                  <a:srgbClr val="000000"/>
                </a:solidFill>
                <a:effectLst/>
                <a:uLnTx/>
                <a:uFillTx/>
                <a:latin typeface="Symbol" panose="05050102010706020507" pitchFamily="18" charset="2"/>
                <a:cs typeface="Arial" panose="020B0604020202020204" pitchFamily="34" charset="0"/>
              </a:rPr>
              <a:t>F</a:t>
            </a:r>
            <a:r>
              <a:rPr kumimoji="1" lang="en-US" altLang="ja-JP" sz="1800" b="1" i="0" u="none" strike="noStrike" kern="1200" cap="none" spc="0" normalizeH="0" baseline="-2500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n</a:t>
            </a:r>
            <a:r>
              <a:rPr kumimoji="1" lang="en-US" altLang="ja-JP"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(x) </a:t>
            </a:r>
            <a:r>
              <a:rPr kumimoji="1" lang="en-US" altLang="ja-JP" sz="1800" b="1" i="0" u="none" strike="noStrike" kern="1200" cap="none" spc="0" normalizeH="0" baseline="0" noProof="0" dirty="0">
                <a:ln>
                  <a:noFill/>
                </a:ln>
                <a:solidFill>
                  <a:srgbClr val="000000"/>
                </a:solidFill>
                <a:effectLst/>
                <a:uLnTx/>
                <a:uFillTx/>
                <a:latin typeface="Symbol" panose="05050102010706020507" pitchFamily="18" charset="2"/>
                <a:cs typeface="Arial" panose="020B0604020202020204" pitchFamily="34" charset="0"/>
              </a:rPr>
              <a:t>s</a:t>
            </a:r>
            <a:r>
              <a:rPr kumimoji="1" lang="en-US" altLang="ja-JP"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800" b="1"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dV</a:t>
            </a:r>
            <a:r>
              <a:rPr kumimoji="1" lang="en-US" altLang="ja-JP" sz="1800" b="1" i="0" u="none" strike="noStrike" kern="1200" cap="none" spc="0" normalizeH="0" baseline="-1000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coolingwater</a:t>
            </a:r>
            <a:endParaRPr kumimoji="1" lang="ja-JP" altLang="en-US" sz="1800" b="1" i="0" u="none" strike="noStrike" kern="1200" cap="none" spc="0" normalizeH="0" baseline="-1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pic>
        <p:nvPicPr>
          <p:cNvPr id="9" name="図 8">
            <a:extLst>
              <a:ext uri="{FF2B5EF4-FFF2-40B4-BE49-F238E27FC236}">
                <a16:creationId xmlns:a16="http://schemas.microsoft.com/office/drawing/2014/main" id="{F9507545-A595-2CF7-9F91-D14D76525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113" y="2259105"/>
            <a:ext cx="609772" cy="704625"/>
          </a:xfrm>
          <a:prstGeom prst="rect">
            <a:avLst/>
          </a:prstGeom>
        </p:spPr>
      </p:pic>
    </p:spTree>
    <p:extLst>
      <p:ext uri="{BB962C8B-B14F-4D97-AF65-F5344CB8AC3E}">
        <p14:creationId xmlns:p14="http://schemas.microsoft.com/office/powerpoint/2010/main" val="2730204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テキスト ボックス 3">
            <a:extLst>
              <a:ext uri="{FF2B5EF4-FFF2-40B4-BE49-F238E27FC236}">
                <a16:creationId xmlns:a16="http://schemas.microsoft.com/office/drawing/2014/main" id="{10DAC879-C47C-120D-8508-DABC95FF48C1}"/>
              </a:ext>
            </a:extLst>
          </p:cNvPr>
          <p:cNvSpPr txBox="1">
            <a:spLocks noChangeArrowheads="1"/>
          </p:cNvSpPr>
          <p:nvPr/>
        </p:nvSpPr>
        <p:spPr bwMode="auto">
          <a:xfrm>
            <a:off x="3175" y="560388"/>
            <a:ext cx="9140825" cy="590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l"/>
              <a:tabLst/>
              <a:defRPr/>
            </a:pPr>
            <a:r>
              <a:rPr kumimoji="1" lang="en-US" altLang="ja-JP" sz="19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9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鉄板から冷却水に流出する</a:t>
            </a:r>
            <a:r>
              <a:rPr kumimoji="1" lang="en-US" altLang="ja-JP" sz="1900" b="1" i="0" u="none" strike="noStrike" kern="1200" cap="none" spc="0" normalizeH="0" baseline="3000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en-US" altLang="ja-JP" sz="19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H”</a:t>
            </a:r>
            <a:r>
              <a:rPr lang="ja-JP" altLang="en-US" sz="1900" b="1" dirty="0">
                <a:solidFill>
                  <a:srgbClr val="000000"/>
                </a:solidFill>
                <a:latin typeface="Arial" panose="020B0604020202020204" pitchFamily="34" charset="0"/>
                <a:cs typeface="Arial" panose="020B0604020202020204" pitchFamily="34" charset="0"/>
              </a:rPr>
              <a:t>で</a:t>
            </a: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食い違いを説明できる。</a:t>
            </a:r>
            <a:endPar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l"/>
              <a:tabLst/>
              <a:defRPr/>
            </a:pP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年に、ターゲットステーション冷却水の</a:t>
            </a:r>
            <a:r>
              <a:rPr kumimoji="1" lang="en-US" altLang="ja-JP" sz="1900" b="1"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a:t>
            </a: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濃度が、</a:t>
            </a: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~3000Bq/cc</a:t>
            </a: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から</a:t>
            </a: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~100Bq/cc</a:t>
            </a: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に置換希釈後、ビーム運転をしていないのに増加する現象を確認。</a:t>
            </a:r>
            <a:b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日あたりの</a:t>
            </a:r>
            <a:r>
              <a:rPr kumimoji="1" lang="en-US" altLang="ja-JP" sz="1900" b="1"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a:t>
            </a: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濃度上昇は</a:t>
            </a: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~25Bq/cc</a:t>
            </a: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900" b="1"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H~0.195GBq</a:t>
            </a: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に相当。</a:t>
            </a: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endParaRPr lang="en-US" altLang="ja-JP" sz="1900" b="1" dirty="0">
              <a:solidFill>
                <a:srgbClr val="000000"/>
              </a:solidFill>
              <a:latin typeface="Arial" panose="020B0604020202020204" pitchFamily="34" charset="0"/>
              <a:cs typeface="Arial" panose="020B0604020202020204" pitchFamily="34" charset="0"/>
            </a:endParaRPr>
          </a:p>
          <a:p>
            <a:pPr eaLnBrk="1" hangingPunct="1">
              <a:spcBef>
                <a:spcPct val="0"/>
              </a:spcBef>
              <a:spcAft>
                <a:spcPts val="1200"/>
              </a:spcAft>
              <a:buFont typeface="Wingdings" panose="05000000000000000000" pitchFamily="2" charset="2"/>
              <a:buChar char="l"/>
              <a:defRPr/>
            </a:pPr>
            <a:r>
              <a:rPr lang="ja-JP" altLang="en-US" sz="1900" b="1">
                <a:solidFill>
                  <a:srgbClr val="000000"/>
                </a:solidFill>
                <a:latin typeface="Arial" panose="020B0604020202020204" pitchFamily="34" charset="0"/>
                <a:cs typeface="Arial" panose="020B0604020202020204" pitchFamily="34" charset="0"/>
              </a:rPr>
              <a:t>置換</a:t>
            </a:r>
            <a:r>
              <a:rPr kumimoji="1" lang="ja-JP" altLang="en-US" sz="19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希釈で</a:t>
            </a: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除去しても</a:t>
            </a:r>
            <a:r>
              <a:rPr lang="ja-JP" altLang="en-US" sz="1900" b="1" dirty="0">
                <a:solidFill>
                  <a:srgbClr val="000000"/>
                </a:solidFill>
                <a:latin typeface="Arial" panose="020B0604020202020204" pitchFamily="34" charset="0"/>
                <a:cs typeface="Arial" panose="020B0604020202020204" pitchFamily="34" charset="0"/>
              </a:rPr>
              <a:t>除去</a:t>
            </a:r>
            <a:br>
              <a:rPr lang="en-US" altLang="ja-JP" sz="1900" b="1" dirty="0">
                <a:solidFill>
                  <a:srgbClr val="000000"/>
                </a:solidFill>
                <a:latin typeface="Arial" panose="020B0604020202020204" pitchFamily="34" charset="0"/>
                <a:cs typeface="Arial" panose="020B0604020202020204" pitchFamily="34" charset="0"/>
              </a:rPr>
            </a:br>
            <a:r>
              <a:rPr lang="ja-JP" altLang="en-US" sz="1900" b="1" dirty="0">
                <a:solidFill>
                  <a:srgbClr val="000000"/>
                </a:solidFill>
                <a:latin typeface="Arial" panose="020B0604020202020204" pitchFamily="34" charset="0"/>
                <a:cs typeface="Arial" panose="020B0604020202020204" pitchFamily="34" charset="0"/>
              </a:rPr>
              <a:t>しても蘇る</a:t>
            </a:r>
            <a:r>
              <a:rPr lang="en-US" altLang="ja-JP" sz="1900" b="1" baseline="30000" dirty="0">
                <a:solidFill>
                  <a:srgbClr val="000000"/>
                </a:solidFill>
                <a:latin typeface="Arial" panose="020B0604020202020204" pitchFamily="34" charset="0"/>
                <a:cs typeface="Arial" panose="020B0604020202020204" pitchFamily="34" charset="0"/>
              </a:rPr>
              <a:t>3</a:t>
            </a:r>
            <a:r>
              <a:rPr lang="en-US" altLang="ja-JP" sz="1900" b="1" dirty="0">
                <a:solidFill>
                  <a:srgbClr val="000000"/>
                </a:solidFill>
                <a:latin typeface="Arial" panose="020B0604020202020204" pitchFamily="34" charset="0"/>
                <a:cs typeface="Arial" panose="020B0604020202020204" pitchFamily="34" charset="0"/>
              </a:rPr>
              <a:t>H</a:t>
            </a:r>
            <a:r>
              <a:rPr lang="ja-JP" altLang="en-US" sz="1900" b="1" dirty="0">
                <a:solidFill>
                  <a:srgbClr val="000000"/>
                </a:solidFill>
                <a:latin typeface="Arial" panose="020B0604020202020204" pitchFamily="34" charset="0"/>
                <a:cs typeface="Arial" panose="020B0604020202020204" pitchFamily="34" charset="0"/>
              </a:rPr>
              <a:t>。</a:t>
            </a:r>
            <a:endParaRPr lang="en-US" altLang="ja-JP" sz="1900" b="1" dirty="0">
              <a:solidFill>
                <a:srgbClr val="000000"/>
              </a:solidFill>
              <a:latin typeface="Arial" panose="020B0604020202020204" pitchFamily="34" charset="0"/>
              <a:cs typeface="Arial" panose="020B0604020202020204" pitchFamily="34" charset="0"/>
            </a:endParaRPr>
          </a:p>
          <a:p>
            <a:pPr eaLnBrk="1" hangingPunct="1">
              <a:spcBef>
                <a:spcPct val="0"/>
              </a:spcBef>
              <a:spcAft>
                <a:spcPts val="1200"/>
              </a:spcAft>
              <a:buFont typeface="Wingdings" panose="05000000000000000000" pitchFamily="2" charset="2"/>
              <a:buChar char="l"/>
              <a:defRPr/>
            </a:pPr>
            <a:r>
              <a:rPr kumimoji="1" lang="en-US" altLang="ja-JP" sz="1900" b="1"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NuMI</a:t>
            </a: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(Fermilab</a:t>
            </a: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のニュート</a:t>
            </a:r>
            <a:b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リノビームライン</a:t>
            </a: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との情報</a:t>
            </a:r>
            <a:b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交換での指摘。</a:t>
            </a:r>
            <a:b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endPar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eaLnBrk="1" hangingPunct="1">
              <a:spcBef>
                <a:spcPct val="0"/>
              </a:spcBef>
              <a:spcAft>
                <a:spcPts val="1200"/>
              </a:spcAft>
              <a:buFont typeface="Wingdings" panose="05000000000000000000" pitchFamily="2" charset="2"/>
              <a:buChar char="l"/>
              <a:defRPr/>
            </a:pPr>
            <a:endParaRPr lang="en-US" altLang="ja-JP" sz="1900" b="1" dirty="0">
              <a:solidFill>
                <a:srgbClr val="000000"/>
              </a:solidFill>
              <a:latin typeface="Arial" panose="020B0604020202020204" pitchFamily="34" charset="0"/>
              <a:cs typeface="Arial" panose="020B0604020202020204" pitchFamily="34" charset="0"/>
            </a:endParaRPr>
          </a:p>
          <a:p>
            <a:pPr eaLnBrk="1" hangingPunct="1">
              <a:spcBef>
                <a:spcPct val="0"/>
              </a:spcBef>
              <a:spcAft>
                <a:spcPts val="1200"/>
              </a:spcAft>
              <a:buFont typeface="Wingdings" panose="05000000000000000000" pitchFamily="2" charset="2"/>
              <a:buChar char="l"/>
              <a:defRPr/>
            </a:pPr>
            <a:endPar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eaLnBrk="1" hangingPunct="1">
              <a:spcBef>
                <a:spcPct val="0"/>
              </a:spcBef>
              <a:spcAft>
                <a:spcPts val="1200"/>
              </a:spcAft>
              <a:buFont typeface="Wingdings" panose="05000000000000000000" pitchFamily="2" charset="2"/>
              <a:buChar char="l"/>
              <a:defRPr/>
            </a:pPr>
            <a:endPar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base" latinLnBrk="0" hangingPunct="1">
              <a:lnSpc>
                <a:spcPct val="100000"/>
              </a:lnSpc>
              <a:spcBef>
                <a:spcPct val="0"/>
              </a:spcBef>
              <a:spcAft>
                <a:spcPts val="1200"/>
              </a:spcAft>
              <a:buClrTx/>
              <a:buSzTx/>
              <a:buNone/>
              <a:tabLst/>
              <a:defRPr/>
            </a:pPr>
            <a:endParaRPr lang="en-US" altLang="ja-JP" sz="1900" b="1" baseline="30000" dirty="0">
              <a:solidFill>
                <a:srgbClr val="FF0000"/>
              </a:solidFill>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l"/>
              <a:tabLst/>
              <a:defRPr/>
            </a:pPr>
            <a:r>
              <a:rPr lang="en-US" altLang="ja-JP" sz="1900" b="1" dirty="0">
                <a:latin typeface="Arial" panose="020B0604020202020204" pitchFamily="34" charset="0"/>
                <a:cs typeface="Arial" panose="020B0604020202020204" pitchFamily="34" charset="0"/>
              </a:rPr>
              <a:t>MARS simulation</a:t>
            </a:r>
            <a:r>
              <a:rPr lang="ja-JP" altLang="en-US" sz="1900" b="1" dirty="0">
                <a:latin typeface="Arial" panose="020B0604020202020204" pitchFamily="34" charset="0"/>
                <a:cs typeface="Arial" panose="020B0604020202020204" pitchFamily="34" charset="0"/>
              </a:rPr>
              <a:t>で計算すると、冷却対象の鉄板で生成される</a:t>
            </a:r>
            <a:r>
              <a:rPr lang="en-US" altLang="ja-JP" sz="1900" b="1" baseline="30000" dirty="0">
                <a:latin typeface="Arial" panose="020B0604020202020204" pitchFamily="34" charset="0"/>
                <a:cs typeface="Arial" panose="020B0604020202020204" pitchFamily="34" charset="0"/>
              </a:rPr>
              <a:t>3</a:t>
            </a:r>
            <a:r>
              <a:rPr lang="en-US" altLang="ja-JP" sz="1900" b="1" dirty="0">
                <a:latin typeface="Arial" panose="020B0604020202020204" pitchFamily="34" charset="0"/>
                <a:cs typeface="Arial" panose="020B0604020202020204" pitchFamily="34" charset="0"/>
              </a:rPr>
              <a:t>H</a:t>
            </a:r>
            <a:r>
              <a:rPr lang="ja-JP" altLang="en-US" sz="1900" b="1" dirty="0">
                <a:latin typeface="Arial" panose="020B0604020202020204" pitchFamily="34" charset="0"/>
                <a:cs typeface="Arial" panose="020B0604020202020204" pitchFamily="34" charset="0"/>
              </a:rPr>
              <a:t>の総量は</a:t>
            </a:r>
            <a:br>
              <a:rPr lang="en-US" altLang="ja-JP" sz="1900" b="1" dirty="0">
                <a:latin typeface="Arial" panose="020B0604020202020204" pitchFamily="34" charset="0"/>
                <a:cs typeface="Arial" panose="020B0604020202020204" pitchFamily="34" charset="0"/>
              </a:rPr>
            </a:br>
            <a:r>
              <a:rPr lang="en-US" altLang="ja-JP" sz="1900" b="1" dirty="0">
                <a:latin typeface="Arial" panose="020B0604020202020204" pitchFamily="34" charset="0"/>
                <a:cs typeface="Arial" panose="020B0604020202020204" pitchFamily="34" charset="0"/>
              </a:rPr>
              <a:t>1.3 MW x 208</a:t>
            </a:r>
            <a:r>
              <a:rPr lang="ja-JP" altLang="en-US" sz="1900" b="1" dirty="0">
                <a:latin typeface="Arial" panose="020B0604020202020204" pitchFamily="34" charset="0"/>
                <a:cs typeface="Arial" panose="020B0604020202020204" pitchFamily="34" charset="0"/>
              </a:rPr>
              <a:t>日運転で</a:t>
            </a:r>
            <a:r>
              <a:rPr lang="en-US" altLang="ja-JP" sz="1900" b="1" dirty="0">
                <a:latin typeface="Arial" panose="020B0604020202020204" pitchFamily="34" charset="0"/>
                <a:cs typeface="Arial" panose="020B0604020202020204" pitchFamily="34" charset="0"/>
              </a:rPr>
              <a:t> </a:t>
            </a:r>
            <a:r>
              <a:rPr lang="en-US" altLang="ja-JP" sz="1900" b="1" dirty="0">
                <a:solidFill>
                  <a:srgbClr val="FF0000"/>
                </a:solidFill>
                <a:latin typeface="Arial" panose="020B0604020202020204" pitchFamily="34" charset="0"/>
                <a:cs typeface="Arial" panose="020B0604020202020204" pitchFamily="34" charset="0"/>
              </a:rPr>
              <a:t>5600 </a:t>
            </a:r>
            <a:r>
              <a:rPr lang="en-US" altLang="ja-JP" sz="1900" b="1" dirty="0" err="1">
                <a:solidFill>
                  <a:srgbClr val="FF0000"/>
                </a:solidFill>
                <a:latin typeface="Arial" panose="020B0604020202020204" pitchFamily="34" charset="0"/>
                <a:cs typeface="Arial" panose="020B0604020202020204" pitchFamily="34" charset="0"/>
              </a:rPr>
              <a:t>GBq</a:t>
            </a:r>
            <a:r>
              <a:rPr lang="ja-JP" altLang="en-US" sz="1900" b="1" dirty="0">
                <a:latin typeface="Arial" panose="020B0604020202020204" pitchFamily="34" charset="0"/>
                <a:cs typeface="Arial" panose="020B0604020202020204" pitchFamily="34" charset="0"/>
              </a:rPr>
              <a:t>。これに違いない</a:t>
            </a:r>
            <a:r>
              <a:rPr lang="en-US" altLang="ja-JP" sz="1900" b="1" dirty="0">
                <a:latin typeface="Arial" panose="020B0604020202020204" pitchFamily="34" charset="0"/>
                <a:cs typeface="Arial" panose="020B0604020202020204" pitchFamily="34" charset="0"/>
              </a:rPr>
              <a:t>!</a:t>
            </a:r>
            <a:endParaRPr kumimoji="1" lang="en-US" altLang="ja-JP" sz="1900" b="1"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0724" name="テキスト ボックス 2">
            <a:extLst>
              <a:ext uri="{FF2B5EF4-FFF2-40B4-BE49-F238E27FC236}">
                <a16:creationId xmlns:a16="http://schemas.microsoft.com/office/drawing/2014/main" id="{0A540008-70E3-72B0-D057-418083CB30BF}"/>
              </a:ext>
            </a:extLst>
          </p:cNvPr>
          <p:cNvSpPr txBox="1">
            <a:spLocks noChangeArrowheads="1"/>
          </p:cNvSpPr>
          <p:nvPr/>
        </p:nvSpPr>
        <p:spPr bwMode="auto">
          <a:xfrm>
            <a:off x="2130473" y="-6350"/>
            <a:ext cx="48830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2800" b="1" u="sng" dirty="0">
                <a:solidFill>
                  <a:srgbClr val="0000FF"/>
                </a:solidFill>
                <a:latin typeface="Arial" panose="020B0604020202020204" pitchFamily="34" charset="0"/>
                <a:cs typeface="Arial" panose="020B0604020202020204" pitchFamily="34" charset="0"/>
              </a:rPr>
              <a:t>鉄板から冷却水に流出する</a:t>
            </a:r>
            <a:r>
              <a:rPr lang="en-US" altLang="ja-JP" sz="2800" b="1" u="sng" baseline="30000" dirty="0">
                <a:solidFill>
                  <a:srgbClr val="0000FF"/>
                </a:solidFill>
                <a:latin typeface="Arial" panose="020B0604020202020204" pitchFamily="34" charset="0"/>
                <a:cs typeface="Arial" panose="020B0604020202020204" pitchFamily="34" charset="0"/>
              </a:rPr>
              <a:t>3</a:t>
            </a:r>
            <a:r>
              <a:rPr lang="en-US" altLang="ja-JP" sz="2800" b="1" u="sng" dirty="0">
                <a:solidFill>
                  <a:srgbClr val="0000FF"/>
                </a:solidFill>
                <a:latin typeface="Arial" panose="020B0604020202020204" pitchFamily="34" charset="0"/>
                <a:cs typeface="Arial" panose="020B0604020202020204" pitchFamily="34" charset="0"/>
              </a:rPr>
              <a:t>H</a:t>
            </a:r>
            <a:endParaRPr kumimoji="1" lang="en-US" altLang="ja-JP" sz="2800" b="1" i="0" u="sng"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テキスト ボックス 2">
            <a:extLst>
              <a:ext uri="{FF2B5EF4-FFF2-40B4-BE49-F238E27FC236}">
                <a16:creationId xmlns:a16="http://schemas.microsoft.com/office/drawing/2014/main" id="{F3730549-4645-864C-CF77-CCD3666BE72B}"/>
              </a:ext>
            </a:extLst>
          </p:cNvPr>
          <p:cNvSpPr txBox="1">
            <a:spLocks noChangeArrowheads="1"/>
          </p:cNvSpPr>
          <p:nvPr/>
        </p:nvSpPr>
        <p:spPr bwMode="auto">
          <a:xfrm>
            <a:off x="229711" y="3749063"/>
            <a:ext cx="3153252" cy="1846659"/>
          </a:xfrm>
          <a:prstGeom prst="rect">
            <a:avLst/>
          </a:prstGeom>
          <a:solidFill>
            <a:srgbClr val="FFFF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ts val="1200"/>
              </a:spcAft>
              <a:buClrTx/>
              <a:buSzTx/>
              <a:buFontTx/>
              <a:buNone/>
              <a:tabLst/>
              <a:defRPr/>
            </a:pP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900" b="1"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NuMI</a:t>
            </a: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experience says</a:t>
            </a:r>
            <a:b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majority of the tritium</a:t>
            </a:r>
            <a:b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produced in the steel</a:t>
            </a:r>
            <a:b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shielding can come out,</a:t>
            </a:r>
            <a:b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when shielding gets hot</a:t>
            </a:r>
            <a:b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high beam power”</a:t>
            </a:r>
          </a:p>
        </p:txBody>
      </p:sp>
      <p:sp>
        <p:nvSpPr>
          <p:cNvPr id="4" name="スライド番号プレースホルダー 1">
            <a:extLst>
              <a:ext uri="{FF2B5EF4-FFF2-40B4-BE49-F238E27FC236}">
                <a16:creationId xmlns:a16="http://schemas.microsoft.com/office/drawing/2014/main" id="{40433BFB-322E-7CBD-FB47-965A6E25C14A}"/>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pic>
        <p:nvPicPr>
          <p:cNvPr id="6" name="図 5">
            <a:extLst>
              <a:ext uri="{FF2B5EF4-FFF2-40B4-BE49-F238E27FC236}">
                <a16:creationId xmlns:a16="http://schemas.microsoft.com/office/drawing/2014/main" id="{7B514AAF-FE16-4663-D660-88F39E1B92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5130" y="2100527"/>
            <a:ext cx="5616702" cy="2898648"/>
          </a:xfrm>
          <a:prstGeom prst="rect">
            <a:avLst/>
          </a:prstGeom>
        </p:spPr>
      </p:pic>
      <p:grpSp>
        <p:nvGrpSpPr>
          <p:cNvPr id="5" name="グループ化 4">
            <a:extLst>
              <a:ext uri="{FF2B5EF4-FFF2-40B4-BE49-F238E27FC236}">
                <a16:creationId xmlns:a16="http://schemas.microsoft.com/office/drawing/2014/main" id="{12ADA669-3D0B-6354-23BF-8B2EB1AD02DB}"/>
              </a:ext>
            </a:extLst>
          </p:cNvPr>
          <p:cNvGrpSpPr/>
          <p:nvPr/>
        </p:nvGrpSpPr>
        <p:grpSpPr>
          <a:xfrm>
            <a:off x="5859399" y="3182814"/>
            <a:ext cx="2941149" cy="1272247"/>
            <a:chOff x="5859399" y="2945422"/>
            <a:chExt cx="2941149" cy="1272247"/>
          </a:xfrm>
        </p:grpSpPr>
        <p:pic>
          <p:nvPicPr>
            <p:cNvPr id="7" name="図 6">
              <a:extLst>
                <a:ext uri="{FF2B5EF4-FFF2-40B4-BE49-F238E27FC236}">
                  <a16:creationId xmlns:a16="http://schemas.microsoft.com/office/drawing/2014/main" id="{1F31F5EE-20B0-A688-8876-CDC5BD91C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9399" y="3659943"/>
              <a:ext cx="2071263" cy="458198"/>
            </a:xfrm>
            <a:prstGeom prst="rect">
              <a:avLst/>
            </a:prstGeom>
          </p:spPr>
        </p:pic>
        <p:pic>
          <p:nvPicPr>
            <p:cNvPr id="8" name="図 7">
              <a:extLst>
                <a:ext uri="{FF2B5EF4-FFF2-40B4-BE49-F238E27FC236}">
                  <a16:creationId xmlns:a16="http://schemas.microsoft.com/office/drawing/2014/main" id="{BD05A64C-1A56-F9B3-D558-B5705E2A1A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1476" y="2945422"/>
              <a:ext cx="759072" cy="1272247"/>
            </a:xfrm>
            <a:prstGeom prst="rect">
              <a:avLst/>
            </a:prstGeom>
          </p:spPr>
        </p:pic>
      </p:grpSp>
    </p:spTree>
    <p:extLst>
      <p:ext uri="{BB962C8B-B14F-4D97-AF65-F5344CB8AC3E}">
        <p14:creationId xmlns:p14="http://schemas.microsoft.com/office/powerpoint/2010/main" val="221481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1A7271F0-68CE-7AE7-22AF-D0A5986FD7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4945" y="1297540"/>
            <a:ext cx="5759095" cy="3140625"/>
          </a:xfrm>
          <a:prstGeom prst="rect">
            <a:avLst/>
          </a:prstGeom>
        </p:spPr>
      </p:pic>
      <p:sp>
        <p:nvSpPr>
          <p:cNvPr id="4" name="テキスト ボックス 3">
            <a:extLst>
              <a:ext uri="{FF2B5EF4-FFF2-40B4-BE49-F238E27FC236}">
                <a16:creationId xmlns:a16="http://schemas.microsoft.com/office/drawing/2014/main" id="{062E0871-AD65-44AE-8E0D-25486DE865A5}"/>
              </a:ext>
            </a:extLst>
          </p:cNvPr>
          <p:cNvSpPr txBox="1">
            <a:spLocks noChangeArrowheads="1"/>
          </p:cNvSpPr>
          <p:nvPr/>
        </p:nvSpPr>
        <p:spPr bwMode="auto">
          <a:xfrm>
            <a:off x="19574" y="564040"/>
            <a:ext cx="9144000" cy="621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l"/>
              <a:tabLst/>
              <a:defRPr/>
            </a:pPr>
            <a:r>
              <a:rPr kumimoji="1" lang="en-US" altLang="ja-JP" sz="2000" b="1" i="0" u="none" strike="noStrike" kern="1200" cap="none" spc="0" normalizeH="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2017-2018</a:t>
            </a:r>
            <a:r>
              <a:rPr kumimoji="1" lang="ja-JP" altLang="en-US" sz="2000" b="1" i="0" u="none" strike="noStrike" kern="1200" cap="none" spc="0" normalizeH="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のビーム運転の後、</a:t>
            </a:r>
            <a:r>
              <a:rPr kumimoji="1" lang="en-US" altLang="ja-JP" sz="2000" b="1" i="0" u="none" strike="noStrike" kern="1200" cap="none" spc="0" normalizeH="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2000" b="1" i="0" u="none" strike="noStrike" kern="1200" cap="none" spc="0" normalizeH="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年以上のシャットダウンで流出</a:t>
            </a:r>
            <a:r>
              <a:rPr kumimoji="1" lang="en-US" altLang="ja-JP" sz="2000" b="1" i="0" u="none" strike="noStrike" kern="1200" cap="none" spc="0" normalizeH="0" baseline="3000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en-US" altLang="ja-JP" sz="2000" b="1" i="0" u="none" strike="noStrike" kern="1200" cap="none" spc="0" normalizeH="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H</a:t>
            </a:r>
            <a:r>
              <a:rPr kumimoji="1" lang="ja-JP" altLang="en-US" sz="2000" b="1" i="0" u="none" strike="noStrike" kern="1200" cap="none" spc="0" normalizeH="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の減少を</a:t>
            </a:r>
            <a:br>
              <a:rPr kumimoji="1" lang="en-US" altLang="ja-JP" sz="2000" b="1" i="0" u="none" strike="noStrike" kern="1200" cap="none" spc="0" normalizeH="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2000" b="1" i="0" u="none" strike="noStrike" kern="1200" cap="none" spc="0" normalizeH="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観測した。指数関数的な減少を仮定して総流出量を算出した。</a:t>
            </a:r>
            <a:endParaRPr kumimoji="1"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base" latinLnBrk="0" hangingPunct="1">
              <a:lnSpc>
                <a:spcPct val="100000"/>
              </a:lnSpc>
              <a:spcBef>
                <a:spcPct val="0"/>
              </a:spcBef>
              <a:spcAft>
                <a:spcPts val="1200"/>
              </a:spcAft>
              <a:buClrTx/>
              <a:buSzTx/>
              <a:buNone/>
              <a:tabLst/>
              <a:defRPr/>
            </a:pPr>
            <a:endParaRPr lang="en-US" altLang="ja-JP" sz="1800" b="1" dirty="0">
              <a:solidFill>
                <a:prstClr val="black"/>
              </a:solidFill>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l"/>
              <a:tabLst/>
              <a:defRPr/>
            </a:pPr>
            <a:endParaRPr kumimoji="1" lang="en-US" altLang="ja-JP"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l"/>
              <a:tabLst/>
              <a:defRPr/>
            </a:pPr>
            <a:endParaRPr lang="en-US" altLang="ja-JP" sz="1800" b="1" dirty="0">
              <a:solidFill>
                <a:prstClr val="black"/>
              </a:solidFill>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l"/>
              <a:tabLst/>
              <a:defRPr/>
            </a:pPr>
            <a:endParaRPr kumimoji="1" lang="en-US" altLang="ja-JP"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l"/>
              <a:tabLst/>
              <a:defRPr/>
            </a:pPr>
            <a:endParaRPr lang="en-US" altLang="ja-JP" sz="1800" b="1" dirty="0">
              <a:solidFill>
                <a:prstClr val="black"/>
              </a:solidFill>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l"/>
              <a:tabLst/>
              <a:defRPr/>
            </a:pPr>
            <a:endParaRPr kumimoji="1" lang="en-US" altLang="ja-JP"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base" latinLnBrk="0" hangingPunct="1">
              <a:lnSpc>
                <a:spcPct val="100000"/>
              </a:lnSpc>
              <a:spcBef>
                <a:spcPct val="0"/>
              </a:spcBef>
              <a:spcAft>
                <a:spcPts val="1200"/>
              </a:spcAft>
              <a:buClrTx/>
              <a:buSzTx/>
              <a:buNone/>
              <a:tabLst/>
              <a:defRPr/>
            </a:pPr>
            <a:endParaRPr lang="en-US" altLang="ja-JP" sz="1800" b="1" noProof="0" dirty="0">
              <a:solidFill>
                <a:prstClr val="black"/>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ts val="1200"/>
              </a:spcAft>
              <a:buClrTx/>
              <a:buSzTx/>
              <a:buNone/>
              <a:tabLst/>
              <a:defRPr/>
            </a:pPr>
            <a:endParaRPr kumimoji="1" lang="en-US" altLang="ja-JP" sz="1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l"/>
              <a:tabLst/>
              <a:defRPr/>
            </a:pPr>
            <a:endParaRPr kumimoji="1" lang="en-US" altLang="ja-JP" sz="1800" b="1" i="0" u="none" strike="noStrike" kern="1200" cap="none" spc="0" normalizeH="0" baseline="3000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l"/>
              <a:tabLst/>
              <a:defRPr/>
            </a:pPr>
            <a:endParaRPr lang="en-US" altLang="ja-JP" sz="2000" b="1" dirty="0">
              <a:solidFill>
                <a:prstClr val="black"/>
              </a:solidFill>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l"/>
              <a:tabLst/>
              <a:defRPr/>
            </a:pPr>
            <a:endParaRPr lang="en-US" altLang="ja-JP" sz="2000" b="1" dirty="0">
              <a:solidFill>
                <a:prstClr val="black"/>
              </a:solidFill>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l"/>
              <a:tabLst/>
              <a:defRPr/>
            </a:pPr>
            <a:endParaRPr lang="en-US" altLang="ja-JP" sz="2000" b="1" dirty="0">
              <a:solidFill>
                <a:prstClr val="black"/>
              </a:solidFill>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l"/>
              <a:tabLst/>
              <a:defRPr/>
            </a:pPr>
            <a:r>
              <a:rPr lang="en-US" altLang="ja-JP" sz="2000" b="1" dirty="0">
                <a:solidFill>
                  <a:prstClr val="black"/>
                </a:solidFill>
                <a:latin typeface="Arial" panose="020B0604020202020204" pitchFamily="34" charset="0"/>
                <a:cs typeface="Arial" panose="020B0604020202020204" pitchFamily="34" charset="0"/>
              </a:rPr>
              <a:t>1.3MW x 208</a:t>
            </a:r>
            <a:r>
              <a:rPr lang="ja-JP" altLang="en-US" sz="2000" b="1" dirty="0">
                <a:solidFill>
                  <a:prstClr val="black"/>
                </a:solidFill>
                <a:latin typeface="Arial" panose="020B0604020202020204" pitchFamily="34" charset="0"/>
                <a:cs typeface="Arial" panose="020B0604020202020204" pitchFamily="34" charset="0"/>
              </a:rPr>
              <a:t>日に</a:t>
            </a:r>
            <a:r>
              <a:rPr lang="en-US" altLang="ja-JP" sz="2000" b="1" dirty="0">
                <a:solidFill>
                  <a:prstClr val="black"/>
                </a:solidFill>
                <a:latin typeface="Arial" panose="020B0604020202020204" pitchFamily="34" charset="0"/>
                <a:cs typeface="Arial" panose="020B0604020202020204" pitchFamily="34" charset="0"/>
              </a:rPr>
              <a:t>normalize</a:t>
            </a:r>
            <a:r>
              <a:rPr lang="ja-JP" altLang="en-US" sz="2000" b="1" dirty="0">
                <a:solidFill>
                  <a:prstClr val="black"/>
                </a:solidFill>
                <a:latin typeface="Arial" panose="020B0604020202020204" pitchFamily="34" charset="0"/>
                <a:cs typeface="Arial" panose="020B0604020202020204" pitchFamily="34" charset="0"/>
              </a:rPr>
              <a:t>して、鉄板からの総流出</a:t>
            </a:r>
            <a:r>
              <a:rPr lang="en-US" altLang="ja-JP" sz="2000" b="1" baseline="30000" dirty="0">
                <a:solidFill>
                  <a:prstClr val="black"/>
                </a:solidFill>
                <a:latin typeface="Arial" panose="020B0604020202020204" pitchFamily="34" charset="0"/>
                <a:cs typeface="Arial" panose="020B0604020202020204" pitchFamily="34" charset="0"/>
              </a:rPr>
              <a:t>3</a:t>
            </a:r>
            <a:r>
              <a:rPr lang="en-US" altLang="ja-JP" sz="2000" b="1" dirty="0">
                <a:solidFill>
                  <a:prstClr val="black"/>
                </a:solidFill>
                <a:latin typeface="Arial" panose="020B0604020202020204" pitchFamily="34" charset="0"/>
                <a:cs typeface="Arial" panose="020B0604020202020204" pitchFamily="34" charset="0"/>
              </a:rPr>
              <a:t>H</a:t>
            </a:r>
            <a:r>
              <a:rPr lang="ja-JP" altLang="en-US" sz="2000" b="1" dirty="0">
                <a:solidFill>
                  <a:prstClr val="black"/>
                </a:solidFill>
                <a:latin typeface="Arial" panose="020B0604020202020204" pitchFamily="34" charset="0"/>
                <a:cs typeface="Arial" panose="020B0604020202020204" pitchFamily="34" charset="0"/>
              </a:rPr>
              <a:t>量</a:t>
            </a:r>
            <a:r>
              <a:rPr lang="en-US" altLang="ja-JP" sz="2000" b="1" dirty="0">
                <a:solidFill>
                  <a:prstClr val="black"/>
                </a:solidFill>
                <a:latin typeface="Arial" panose="020B0604020202020204" pitchFamily="34" charset="0"/>
                <a:cs typeface="Arial" panose="020B0604020202020204" pitchFamily="34" charset="0"/>
              </a:rPr>
              <a:t> = </a:t>
            </a:r>
            <a:r>
              <a:rPr lang="en-US" altLang="ja-JP" sz="2000" b="1" dirty="0">
                <a:solidFill>
                  <a:srgbClr val="FF0000"/>
                </a:solidFill>
                <a:latin typeface="Arial" panose="020B0604020202020204" pitchFamily="34" charset="0"/>
                <a:cs typeface="Arial" panose="020B0604020202020204" pitchFamily="34" charset="0"/>
              </a:rPr>
              <a:t>980 </a:t>
            </a:r>
            <a:r>
              <a:rPr lang="en-US" altLang="ja-JP" sz="2000" b="1" dirty="0" err="1">
                <a:solidFill>
                  <a:srgbClr val="FF0000"/>
                </a:solidFill>
                <a:latin typeface="Arial" panose="020B0604020202020204" pitchFamily="34" charset="0"/>
                <a:cs typeface="Arial" panose="020B0604020202020204" pitchFamily="34" charset="0"/>
              </a:rPr>
              <a:t>GBq</a:t>
            </a:r>
            <a:r>
              <a:rPr lang="en-US" altLang="ja-JP" sz="2000" b="1" dirty="0">
                <a:solidFill>
                  <a:srgbClr val="FF0000"/>
                </a:solidFill>
                <a:latin typeface="Arial" panose="020B0604020202020204" pitchFamily="34" charset="0"/>
                <a:cs typeface="Arial" panose="020B0604020202020204" pitchFamily="34" charset="0"/>
              </a:rPr>
              <a:t> </a:t>
            </a:r>
            <a:r>
              <a:rPr lang="ja-JP" altLang="en-US" sz="2000" b="1" dirty="0">
                <a:solidFill>
                  <a:prstClr val="black"/>
                </a:solidFill>
                <a:latin typeface="Arial" panose="020B0604020202020204" pitchFamily="34" charset="0"/>
                <a:cs typeface="Arial" panose="020B0604020202020204" pitchFamily="34" charset="0"/>
              </a:rPr>
              <a:t>を得た。</a:t>
            </a:r>
            <a:endParaRPr kumimoji="1"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EC01B173-CA61-43D0-A21D-60AF2B4C3A03}"/>
              </a:ext>
            </a:extLst>
          </p:cNvPr>
          <p:cNvSpPr txBox="1"/>
          <p:nvPr/>
        </p:nvSpPr>
        <p:spPr>
          <a:xfrm>
            <a:off x="1327577" y="5608116"/>
            <a:ext cx="177876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178 </a:t>
            </a:r>
            <a:r>
              <a:rPr kumimoji="1" lang="en-US" altLang="ja-JP" sz="2000" b="1" i="0"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GBq</a:t>
            </a:r>
            <a:r>
              <a:rPr kumimoji="1" lang="ja-JP" altLang="en-US" sz="18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　</a:t>
            </a:r>
            <a:endParaRPr kumimoji="1" lang="ja-JP" altLang="en-US" sz="18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2">
            <a:extLst>
              <a:ext uri="{FF2B5EF4-FFF2-40B4-BE49-F238E27FC236}">
                <a16:creationId xmlns:a16="http://schemas.microsoft.com/office/drawing/2014/main" id="{DCB5A5F2-2F04-2DC2-BFF1-0C2104285980}"/>
              </a:ext>
            </a:extLst>
          </p:cNvPr>
          <p:cNvSpPr txBox="1">
            <a:spLocks noChangeArrowheads="1"/>
          </p:cNvSpPr>
          <p:nvPr/>
        </p:nvSpPr>
        <p:spPr bwMode="auto">
          <a:xfrm>
            <a:off x="2334846" y="-6350"/>
            <a:ext cx="44743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1" i="0" u="sng"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Arial" panose="020B0604020202020204" pitchFamily="34" charset="0"/>
              </a:rPr>
              <a:t>鉄板からの</a:t>
            </a:r>
            <a:r>
              <a:rPr kumimoji="1" lang="en-US" altLang="ja-JP" sz="2800" b="1" i="0" u="sng" strike="noStrike" kern="1200" cap="none" spc="0" normalizeH="0" baseline="30000" noProof="0" dirty="0">
                <a:ln>
                  <a:noFill/>
                </a:ln>
                <a:solidFill>
                  <a:srgbClr val="0000FF"/>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en-US" altLang="ja-JP" sz="2800" b="1" i="0" u="sng"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Arial" panose="020B0604020202020204" pitchFamily="34" charset="0"/>
              </a:rPr>
              <a:t>H</a:t>
            </a:r>
            <a:r>
              <a:rPr kumimoji="1" lang="ja-JP" altLang="en-US" sz="2800" b="1" i="0" u="sng"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Arial" panose="020B0604020202020204" pitchFamily="34" charset="0"/>
              </a:rPr>
              <a:t>流出量の計算</a:t>
            </a:r>
            <a:endParaRPr kumimoji="1" lang="en-US" altLang="ja-JP" sz="2800" b="1" i="0" u="sng"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a:extLst>
              <a:ext uri="{FF2B5EF4-FFF2-40B4-BE49-F238E27FC236}">
                <a16:creationId xmlns:a16="http://schemas.microsoft.com/office/drawing/2014/main" id="{94B74FB3-4407-65EB-0E00-C063D73E51C0}"/>
              </a:ext>
            </a:extLst>
          </p:cNvPr>
          <p:cNvSpPr txBox="1"/>
          <p:nvPr/>
        </p:nvSpPr>
        <p:spPr>
          <a:xfrm>
            <a:off x="340079" y="4855078"/>
            <a:ext cx="1767984"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a:t>
            </a:r>
            <a:r>
              <a:rPr lang="en-US" altLang="ja-JP" sz="2000" b="1" dirty="0">
                <a:solidFill>
                  <a:srgbClr val="000000"/>
                </a:solidFill>
                <a:latin typeface="Arial" panose="020B0604020202020204" pitchFamily="34" charset="0"/>
                <a:cs typeface="Arial" panose="020B0604020202020204" pitchFamily="34" charset="0"/>
              </a:rPr>
              <a:t>total</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pic>
        <p:nvPicPr>
          <p:cNvPr id="3" name="図 2">
            <a:extLst>
              <a:ext uri="{FF2B5EF4-FFF2-40B4-BE49-F238E27FC236}">
                <a16:creationId xmlns:a16="http://schemas.microsoft.com/office/drawing/2014/main" id="{2EFBBDB0-9F85-69C6-26EF-A2C271003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439" y="4634860"/>
            <a:ext cx="3306909" cy="813458"/>
          </a:xfrm>
          <a:prstGeom prst="rect">
            <a:avLst/>
          </a:prstGeom>
        </p:spPr>
      </p:pic>
      <p:sp>
        <p:nvSpPr>
          <p:cNvPr id="9" name="テキスト ボックス 8">
            <a:extLst>
              <a:ext uri="{FF2B5EF4-FFF2-40B4-BE49-F238E27FC236}">
                <a16:creationId xmlns:a16="http://schemas.microsoft.com/office/drawing/2014/main" id="{4EDA5B5C-3FDC-4DAE-936C-8FA2A4929E33}"/>
              </a:ext>
            </a:extLst>
          </p:cNvPr>
          <p:cNvSpPr txBox="1"/>
          <p:nvPr/>
        </p:nvSpPr>
        <p:spPr>
          <a:xfrm>
            <a:off x="5052793" y="4537820"/>
            <a:ext cx="4001724" cy="1600438"/>
          </a:xfrm>
          <a:prstGeom prst="rect">
            <a:avLst/>
          </a:prstGeom>
          <a:solidFill>
            <a:schemeClr val="bg1"/>
          </a:solid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a = 0.195GBq</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b = (t/226) x 2.5 </a:t>
            </a:r>
            <a:r>
              <a:rPr kumimoji="1" lang="ja-JP" altLang="en-US"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　</a:t>
            </a:r>
            <a:r>
              <a:rPr kumimoji="1" lang="en-US" altLang="ja-JP"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for </a:t>
            </a:r>
            <a:r>
              <a:rPr kumimoji="1" lang="ja-JP" altLang="en-US"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　</a:t>
            </a:r>
            <a:r>
              <a:rPr lang="en-US" altLang="ja-JP" sz="1400" b="1" dirty="0">
                <a:solidFill>
                  <a:srgbClr val="000000"/>
                </a:solidFill>
                <a:latin typeface="Arial"/>
              </a:rPr>
              <a:t>t</a:t>
            </a:r>
            <a:r>
              <a:rPr kumimoji="1" lang="en-US" altLang="ja-JP"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 </a:t>
            </a:r>
            <a:r>
              <a:rPr kumimoji="1" lang="ja-JP" altLang="en-US"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　</a:t>
            </a:r>
            <a:r>
              <a:rPr kumimoji="1" lang="en-US" altLang="ja-JP"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226d </a:t>
            </a:r>
            <a:br>
              <a:rPr kumimoji="1" lang="en-US" altLang="ja-JP"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br>
            <a:r>
              <a:rPr kumimoji="1" lang="en-US" altLang="ja-JP"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        (</a:t>
            </a:r>
            <a:r>
              <a:rPr lang="en-US" altLang="ja-JP" sz="1400" b="1" dirty="0">
                <a:solidFill>
                  <a:srgbClr val="000000"/>
                </a:solidFill>
                <a:latin typeface="Arial"/>
              </a:rPr>
              <a:t>during</a:t>
            </a:r>
            <a:r>
              <a:rPr lang="ja-JP" altLang="en-US" sz="1400" b="1" dirty="0">
                <a:solidFill>
                  <a:srgbClr val="000000"/>
                </a:solidFill>
                <a:latin typeface="Arial"/>
              </a:rPr>
              <a:t> </a:t>
            </a:r>
            <a:r>
              <a:rPr lang="en-US" altLang="ja-JP" sz="1400" b="1" dirty="0">
                <a:solidFill>
                  <a:srgbClr val="000000"/>
                </a:solidFill>
                <a:latin typeface="Arial"/>
              </a:rPr>
              <a:t>beam</a:t>
            </a:r>
            <a:r>
              <a:rPr lang="ja-JP" altLang="en-US" sz="1400" b="1" dirty="0">
                <a:solidFill>
                  <a:srgbClr val="000000"/>
                </a:solidFill>
                <a:latin typeface="Arial"/>
              </a:rPr>
              <a:t> </a:t>
            </a:r>
            <a:r>
              <a:rPr lang="en-US" altLang="ja-JP" sz="1400" b="1" dirty="0">
                <a:solidFill>
                  <a:srgbClr val="000000"/>
                </a:solidFill>
                <a:latin typeface="Arial"/>
              </a:rPr>
              <a:t>period,</a:t>
            </a:r>
            <a:r>
              <a:rPr lang="ja-JP" altLang="en-US" sz="1400" b="1" dirty="0">
                <a:solidFill>
                  <a:srgbClr val="000000"/>
                </a:solidFill>
                <a:latin typeface="Arial"/>
              </a:rPr>
              <a:t> </a:t>
            </a:r>
            <a:r>
              <a:rPr lang="en-US" altLang="ja-JP" sz="1400" b="1" dirty="0">
                <a:solidFill>
                  <a:srgbClr val="000000"/>
                </a:solidFill>
                <a:latin typeface="Arial"/>
              </a:rPr>
              <a:t>iron</a:t>
            </a:r>
            <a:r>
              <a:rPr lang="ja-JP" altLang="en-US" sz="1400" b="1" dirty="0">
                <a:solidFill>
                  <a:srgbClr val="000000"/>
                </a:solidFill>
                <a:latin typeface="Arial"/>
              </a:rPr>
              <a:t> </a:t>
            </a:r>
            <a:r>
              <a:rPr lang="en-US" altLang="ja-JP" sz="1400" b="1" dirty="0">
                <a:solidFill>
                  <a:srgbClr val="000000"/>
                </a:solidFill>
                <a:latin typeface="Arial"/>
              </a:rPr>
              <a:t>temperature</a:t>
            </a:r>
            <a:r>
              <a:rPr lang="ja-JP" altLang="en-US" sz="1400" b="1" dirty="0">
                <a:solidFill>
                  <a:srgbClr val="000000"/>
                </a:solidFill>
                <a:latin typeface="Arial"/>
              </a:rPr>
              <a:t> </a:t>
            </a:r>
            <a:r>
              <a:rPr lang="en-US" altLang="ja-JP" sz="1400" b="1" dirty="0">
                <a:solidFill>
                  <a:srgbClr val="000000"/>
                </a:solidFill>
                <a:latin typeface="Arial"/>
              </a:rPr>
              <a:t>is</a:t>
            </a:r>
            <a:br>
              <a:rPr lang="en-US" altLang="ja-JP" sz="1400" b="1" dirty="0">
                <a:solidFill>
                  <a:srgbClr val="000000"/>
                </a:solidFill>
                <a:latin typeface="Arial"/>
              </a:rPr>
            </a:br>
            <a:r>
              <a:rPr lang="ja-JP" altLang="en-US" sz="1400" b="1" dirty="0">
                <a:solidFill>
                  <a:srgbClr val="000000"/>
                </a:solidFill>
                <a:latin typeface="Arial"/>
              </a:rPr>
              <a:t>          </a:t>
            </a:r>
            <a:r>
              <a:rPr lang="en-US" altLang="ja-JP" sz="1400" b="1" dirty="0">
                <a:solidFill>
                  <a:srgbClr val="000000"/>
                </a:solidFill>
                <a:latin typeface="Arial"/>
              </a:rPr>
              <a:t>high and </a:t>
            </a:r>
            <a:r>
              <a:rPr lang="en-US" altLang="ja-JP" sz="1400" b="1" baseline="30000" dirty="0">
                <a:solidFill>
                  <a:srgbClr val="000000"/>
                </a:solidFill>
                <a:latin typeface="Arial"/>
              </a:rPr>
              <a:t>3</a:t>
            </a:r>
            <a:r>
              <a:rPr lang="en-US" altLang="ja-JP" sz="1400" b="1" dirty="0">
                <a:solidFill>
                  <a:srgbClr val="000000"/>
                </a:solidFill>
                <a:latin typeface="Arial"/>
              </a:rPr>
              <a:t>H from steel is enhanced</a:t>
            </a:r>
            <a:r>
              <a:rPr kumimoji="1" lang="en-US" altLang="ja-JP"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a:t>
            </a:r>
            <a:br>
              <a:rPr kumimoji="1" lang="en-US" altLang="ja-JP"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br>
            <a:r>
              <a:rPr kumimoji="1" lang="ja-JP" altLang="en-US"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　 </a:t>
            </a:r>
            <a:r>
              <a:rPr kumimoji="1" lang="en-US" altLang="ja-JP"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 1           for   t </a:t>
            </a:r>
            <a:r>
              <a:rPr kumimoji="1" lang="ja-JP" altLang="en-US"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　</a:t>
            </a:r>
            <a:r>
              <a:rPr kumimoji="1" lang="en-US" altLang="ja-JP"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226</a:t>
            </a:r>
            <a:r>
              <a:rPr lang="en-US" altLang="ja-JP" sz="1400" b="1" dirty="0">
                <a:solidFill>
                  <a:srgbClr val="000000"/>
                </a:solidFill>
                <a:latin typeface="Arial"/>
              </a:rPr>
              <a:t>d</a:t>
            </a:r>
            <a:endParaRPr kumimoji="1" lang="en-US" altLang="ja-JP"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1400" b="1" dirty="0">
                <a:solidFill>
                  <a:srgbClr val="000000"/>
                </a:solidFill>
                <a:latin typeface="Arial"/>
              </a:rPr>
              <a:t>t</a:t>
            </a:r>
            <a:r>
              <a:rPr kumimoji="1" lang="en-US" altLang="ja-JP" sz="1400" b="1" i="0" u="none" strike="noStrike" kern="1200" cap="none" spc="0" normalizeH="0" baseline="-25000" noProof="0" dirty="0">
                <a:ln>
                  <a:noFill/>
                </a:ln>
                <a:solidFill>
                  <a:srgbClr val="000000"/>
                </a:solidFill>
                <a:effectLst/>
                <a:uLnTx/>
                <a:uFillTx/>
                <a:latin typeface="Arial"/>
                <a:ea typeface="ＭＳ Ｐゴシック" panose="020B0600070205080204" pitchFamily="50" charset="-128"/>
                <a:cs typeface="+mn-cs"/>
              </a:rPr>
              <a:t>max</a:t>
            </a:r>
            <a:r>
              <a:rPr kumimoji="1" lang="en-US" altLang="ja-JP"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 = 226d+1000d :  1000d from end of beam</a:t>
            </a:r>
            <a:br>
              <a:rPr kumimoji="1" lang="en-US" altLang="ja-JP"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br>
            <a:r>
              <a:rPr kumimoji="1" lang="en-US" altLang="ja-JP"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                                    is</a:t>
            </a:r>
            <a:r>
              <a:rPr lang="ja-JP" altLang="en-US" sz="1400" b="1" dirty="0">
                <a:solidFill>
                  <a:srgbClr val="000000"/>
                </a:solidFill>
                <a:latin typeface="Arial"/>
              </a:rPr>
              <a:t> </a:t>
            </a:r>
            <a:r>
              <a:rPr lang="en-US" altLang="ja-JP" sz="1400" b="1" dirty="0">
                <a:solidFill>
                  <a:srgbClr val="000000"/>
                </a:solidFill>
                <a:latin typeface="Arial"/>
              </a:rPr>
              <a:t>assumed</a:t>
            </a:r>
            <a:endParaRPr kumimoji="1" lang="en-US" altLang="ja-JP"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endParaRPr>
          </a:p>
        </p:txBody>
      </p:sp>
      <p:sp>
        <p:nvSpPr>
          <p:cNvPr id="7" name="スライド番号プレースホルダー 1">
            <a:extLst>
              <a:ext uri="{FF2B5EF4-FFF2-40B4-BE49-F238E27FC236}">
                <a16:creationId xmlns:a16="http://schemas.microsoft.com/office/drawing/2014/main" id="{7A859155-D70D-C450-5EAD-B594CCC38E48}"/>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
        <p:nvSpPr>
          <p:cNvPr id="2" name="テキスト ボックス 1">
            <a:extLst>
              <a:ext uri="{FF2B5EF4-FFF2-40B4-BE49-F238E27FC236}">
                <a16:creationId xmlns:a16="http://schemas.microsoft.com/office/drawing/2014/main" id="{F01911B6-ECCF-A198-7A60-B72A389B1BF6}"/>
              </a:ext>
            </a:extLst>
          </p:cNvPr>
          <p:cNvSpPr txBox="1"/>
          <p:nvPr/>
        </p:nvSpPr>
        <p:spPr>
          <a:xfrm>
            <a:off x="3024411" y="2476581"/>
            <a:ext cx="2043952" cy="307777"/>
          </a:xfrm>
          <a:prstGeom prst="rect">
            <a:avLst/>
          </a:prstGeom>
          <a:noFill/>
        </p:spPr>
        <p:txBody>
          <a:bodyPr wrap="square" rtlCol="0">
            <a:spAutoFit/>
          </a:bodyPr>
          <a:lstStyle/>
          <a:p>
            <a:r>
              <a:rPr kumimoji="1" lang="en-US" altLang="ja-JP" sz="1400" b="1" dirty="0">
                <a:latin typeface="Arial Narrow" panose="020B0606020202030204" pitchFamily="34" charset="0"/>
              </a:rPr>
              <a:t>0.195 </a:t>
            </a:r>
            <a:r>
              <a:rPr kumimoji="1" lang="en-US" altLang="ja-JP" sz="1400" b="1" dirty="0" err="1">
                <a:latin typeface="Arial Narrow" panose="020B0606020202030204" pitchFamily="34" charset="0"/>
              </a:rPr>
              <a:t>GBq</a:t>
            </a:r>
            <a:r>
              <a:rPr kumimoji="1" lang="en-US" altLang="ja-JP" sz="1400" b="1" dirty="0">
                <a:latin typeface="Arial Narrow" panose="020B0606020202030204" pitchFamily="34" charset="0"/>
              </a:rPr>
              <a:t>/day for t=323</a:t>
            </a:r>
            <a:r>
              <a:rPr kumimoji="1" lang="ja-JP" altLang="en-US" sz="1400" b="1" dirty="0">
                <a:latin typeface="Arial Narrow" panose="020B0606020202030204" pitchFamily="34" charset="0"/>
              </a:rPr>
              <a:t>日</a:t>
            </a:r>
          </a:p>
        </p:txBody>
      </p:sp>
      <p:sp>
        <p:nvSpPr>
          <p:cNvPr id="8" name="テキスト ボックス 7">
            <a:extLst>
              <a:ext uri="{FF2B5EF4-FFF2-40B4-BE49-F238E27FC236}">
                <a16:creationId xmlns:a16="http://schemas.microsoft.com/office/drawing/2014/main" id="{AB08C783-DD00-05AB-BCE8-BA6726F3C338}"/>
              </a:ext>
            </a:extLst>
          </p:cNvPr>
          <p:cNvSpPr txBox="1"/>
          <p:nvPr/>
        </p:nvSpPr>
        <p:spPr>
          <a:xfrm>
            <a:off x="3230600" y="3552344"/>
            <a:ext cx="2043952" cy="307777"/>
          </a:xfrm>
          <a:prstGeom prst="rect">
            <a:avLst/>
          </a:prstGeom>
          <a:noFill/>
        </p:spPr>
        <p:txBody>
          <a:bodyPr wrap="square" rtlCol="0">
            <a:spAutoFit/>
          </a:bodyPr>
          <a:lstStyle/>
          <a:p>
            <a:r>
              <a:rPr kumimoji="1" lang="en-US" altLang="ja-JP" sz="1400" b="1" dirty="0">
                <a:latin typeface="Arial Narrow" panose="020B0606020202030204" pitchFamily="34" charset="0"/>
              </a:rPr>
              <a:t>0.094 </a:t>
            </a:r>
            <a:r>
              <a:rPr kumimoji="1" lang="en-US" altLang="ja-JP" sz="1400" b="1" dirty="0" err="1">
                <a:latin typeface="Arial Narrow" panose="020B0606020202030204" pitchFamily="34" charset="0"/>
              </a:rPr>
              <a:t>GBq</a:t>
            </a:r>
            <a:r>
              <a:rPr kumimoji="1" lang="en-US" altLang="ja-JP" sz="1400" b="1" dirty="0">
                <a:latin typeface="Arial Narrow" panose="020B0606020202030204" pitchFamily="34" charset="0"/>
              </a:rPr>
              <a:t>/day for t=647</a:t>
            </a:r>
            <a:r>
              <a:rPr kumimoji="1" lang="ja-JP" altLang="en-US" sz="1400" b="1" dirty="0">
                <a:latin typeface="Arial Narrow" panose="020B0606020202030204" pitchFamily="34" charset="0"/>
              </a:rPr>
              <a:t>日</a:t>
            </a:r>
          </a:p>
        </p:txBody>
      </p:sp>
    </p:spTree>
    <p:extLst>
      <p:ext uri="{BB962C8B-B14F-4D97-AF65-F5344CB8AC3E}">
        <p14:creationId xmlns:p14="http://schemas.microsoft.com/office/powerpoint/2010/main" val="2099942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43FEA967-F844-B712-7E43-6095E79EFBB7}"/>
              </a:ext>
            </a:extLst>
          </p:cNvPr>
          <p:cNvSpPr txBox="1"/>
          <p:nvPr/>
        </p:nvSpPr>
        <p:spPr>
          <a:xfrm>
            <a:off x="23204" y="553913"/>
            <a:ext cx="9120796" cy="5324535"/>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ja-JP" altLang="en-US" sz="2000" b="1" dirty="0">
                <a:latin typeface="Arial" panose="020B0604020202020204" pitchFamily="34" charset="0"/>
                <a:cs typeface="Arial" panose="020B0604020202020204" pitchFamily="34" charset="0"/>
              </a:rPr>
              <a:t>すべての数字は</a:t>
            </a:r>
            <a:r>
              <a:rPr kumimoji="1" lang="en-US" altLang="ja-JP" sz="2000" b="1" dirty="0">
                <a:latin typeface="Arial" panose="020B0604020202020204" pitchFamily="34" charset="0"/>
                <a:cs typeface="Arial" panose="020B0604020202020204" pitchFamily="34" charset="0"/>
              </a:rPr>
              <a:t>1.3 MW x 208</a:t>
            </a:r>
            <a:r>
              <a:rPr lang="ja-JP" altLang="en-US" sz="2000" b="1" dirty="0">
                <a:latin typeface="Arial" panose="020B0604020202020204" pitchFamily="34" charset="0"/>
                <a:cs typeface="Arial" panose="020B0604020202020204" pitchFamily="34" charset="0"/>
              </a:rPr>
              <a:t>日に</a:t>
            </a:r>
            <a:r>
              <a:rPr lang="en-US" altLang="ja-JP" sz="2000" b="1" dirty="0">
                <a:latin typeface="Arial" panose="020B0604020202020204" pitchFamily="34" charset="0"/>
                <a:cs typeface="Arial" panose="020B0604020202020204" pitchFamily="34" charset="0"/>
              </a:rPr>
              <a:t>normalize</a:t>
            </a:r>
            <a:r>
              <a:rPr lang="ja-JP" altLang="en-US" sz="2000" b="1" dirty="0">
                <a:latin typeface="Arial" panose="020B0604020202020204" pitchFamily="34" charset="0"/>
                <a:cs typeface="Arial" panose="020B0604020202020204" pitchFamily="34" charset="0"/>
              </a:rPr>
              <a:t>。</a:t>
            </a: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a:spcAft>
                <a:spcPts val="1200"/>
              </a:spcAft>
            </a:pPr>
            <a:endParaRPr lang="en-US" altLang="ja-JP" sz="2000" b="1" dirty="0">
              <a:latin typeface="Arial" panose="020B0604020202020204" pitchFamily="34" charset="0"/>
              <a:cs typeface="Arial" panose="020B0604020202020204" pitchFamily="34" charset="0"/>
            </a:endParaRPr>
          </a:p>
          <a:p>
            <a:pPr>
              <a:spcAft>
                <a:spcPts val="1200"/>
              </a:spcAft>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ja-JP" altLang="en-US" sz="2000" b="1" dirty="0">
                <a:latin typeface="Arial" panose="020B0604020202020204" pitchFamily="34" charset="0"/>
                <a:cs typeface="Arial" panose="020B0604020202020204" pitchFamily="34" charset="0"/>
              </a:rPr>
              <a:t>実測値 </a:t>
            </a:r>
            <a:r>
              <a:rPr kumimoji="1" lang="en-US" altLang="ja-JP" sz="2000" b="1" dirty="0">
                <a:latin typeface="Consolas" panose="020B0609020204030204" pitchFamily="49" charset="0"/>
                <a:cs typeface="Arial" panose="020B0604020202020204" pitchFamily="34" charset="0"/>
              </a:rPr>
              <a:t>(b)</a:t>
            </a:r>
            <a:r>
              <a:rPr kumimoji="1" lang="en-US" altLang="ja-JP" sz="2000" b="1" dirty="0">
                <a:latin typeface="Arial" panose="020B0604020202020204" pitchFamily="34" charset="0"/>
                <a:cs typeface="Arial" panose="020B0604020202020204" pitchFamily="34" charset="0"/>
              </a:rPr>
              <a:t> </a:t>
            </a:r>
            <a:r>
              <a:rPr kumimoji="1" lang="ja-JP" altLang="en-US" sz="2000" b="1" dirty="0">
                <a:latin typeface="Arial" panose="020B0604020202020204" pitchFamily="34" charset="0"/>
                <a:cs typeface="Arial" panose="020B0604020202020204" pitchFamily="34" charset="0"/>
              </a:rPr>
              <a:t>と計算</a:t>
            </a:r>
            <a:r>
              <a:rPr kumimoji="1" lang="en-US" altLang="ja-JP" sz="2000" b="1" dirty="0">
                <a:latin typeface="Arial" panose="020B0604020202020204" pitchFamily="34" charset="0"/>
                <a:cs typeface="Arial" panose="020B0604020202020204" pitchFamily="34" charset="0"/>
              </a:rPr>
              <a:t> </a:t>
            </a:r>
            <a:r>
              <a:rPr kumimoji="1" lang="en-US" altLang="ja-JP" sz="2000" b="1" dirty="0">
                <a:latin typeface="Consolas" panose="020B0609020204030204" pitchFamily="49" charset="0"/>
                <a:cs typeface="Arial" panose="020B0604020202020204" pitchFamily="34" charset="0"/>
              </a:rPr>
              <a:t>(f) </a:t>
            </a:r>
            <a:r>
              <a:rPr kumimoji="1" lang="ja-JP" altLang="en-US" sz="2000" b="1" dirty="0">
                <a:latin typeface="Consolas" panose="020B0609020204030204" pitchFamily="49" charset="0"/>
                <a:cs typeface="Arial" panose="020B0604020202020204" pitchFamily="34" charset="0"/>
              </a:rPr>
              <a:t>は</a:t>
            </a:r>
            <a:r>
              <a:rPr kumimoji="1" lang="en-US" altLang="ja-JP" sz="2000" b="1" dirty="0">
                <a:latin typeface="Arial" panose="020B0604020202020204" pitchFamily="34" charset="0"/>
                <a:cs typeface="Arial" panose="020B0604020202020204" pitchFamily="34" charset="0"/>
              </a:rPr>
              <a:t>consistent</a:t>
            </a:r>
            <a:r>
              <a:rPr lang="ja-JP" altLang="en-US" sz="2000" b="1" dirty="0">
                <a:latin typeface="Arial" panose="020B0604020202020204" pitchFamily="34" charset="0"/>
                <a:cs typeface="Arial" panose="020B0604020202020204" pitchFamily="34" charset="0"/>
              </a:rPr>
              <a:t>。</a:t>
            </a:r>
            <a:br>
              <a:rPr lang="en-US" altLang="ja-JP" sz="2000" b="1" dirty="0">
                <a:latin typeface="Arial" panose="020B0604020202020204" pitchFamily="34" charset="0"/>
                <a:cs typeface="Arial" panose="020B0604020202020204" pitchFamily="34" charset="0"/>
              </a:rPr>
            </a:br>
            <a:r>
              <a:rPr lang="en-US" altLang="ja-JP" sz="2000" b="1" baseline="30000" dirty="0">
                <a:latin typeface="Arial" panose="020B0604020202020204" pitchFamily="34" charset="0"/>
                <a:cs typeface="Arial" panose="020B0604020202020204" pitchFamily="34" charset="0"/>
              </a:rPr>
              <a:t>3</a:t>
            </a:r>
            <a:r>
              <a:rPr lang="en-US" altLang="ja-JP" sz="2000" b="1" dirty="0">
                <a:latin typeface="Arial" panose="020B0604020202020204" pitchFamily="34" charset="0"/>
                <a:cs typeface="Arial" panose="020B0604020202020204" pitchFamily="34" charset="0"/>
              </a:rPr>
              <a:t>H</a:t>
            </a:r>
            <a:r>
              <a:rPr lang="ja-JP" altLang="en-US" sz="2000" b="1" dirty="0">
                <a:latin typeface="Arial" panose="020B0604020202020204" pitchFamily="34" charset="0"/>
                <a:cs typeface="Arial" panose="020B0604020202020204" pitchFamily="34" charset="0"/>
              </a:rPr>
              <a:t>生成量実測値を定量的に説明することができた。</a:t>
            </a: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ja-JP" altLang="en-US" sz="2000" b="1" dirty="0">
                <a:latin typeface="Arial" panose="020B0604020202020204" pitchFamily="34" charset="0"/>
                <a:cs typeface="Arial" panose="020B0604020202020204" pitchFamily="34" charset="0"/>
              </a:rPr>
              <a:t>鉄板からの</a:t>
            </a:r>
            <a:r>
              <a:rPr kumimoji="1" lang="en-US" altLang="ja-JP" sz="2000" b="1" dirty="0">
                <a:latin typeface="Arial" panose="020B0604020202020204" pitchFamily="34" charset="0"/>
                <a:cs typeface="Arial" panose="020B0604020202020204" pitchFamily="34" charset="0"/>
              </a:rPr>
              <a:t> </a:t>
            </a:r>
            <a:r>
              <a:rPr kumimoji="1" lang="en-US" altLang="ja-JP" sz="2000" b="1" baseline="30000" dirty="0">
                <a:latin typeface="Arial" panose="020B0604020202020204" pitchFamily="34" charset="0"/>
                <a:cs typeface="Arial" panose="020B0604020202020204" pitchFamily="34" charset="0"/>
              </a:rPr>
              <a:t>3</a:t>
            </a:r>
            <a:r>
              <a:rPr kumimoji="1" lang="en-US" altLang="ja-JP" sz="2000" b="1" dirty="0">
                <a:latin typeface="Arial" panose="020B0604020202020204" pitchFamily="34" charset="0"/>
                <a:cs typeface="Arial" panose="020B0604020202020204" pitchFamily="34" charset="0"/>
              </a:rPr>
              <a:t>H </a:t>
            </a:r>
            <a:r>
              <a:rPr kumimoji="1" lang="ja-JP" altLang="en-US" sz="2000" b="1" dirty="0">
                <a:latin typeface="Arial" panose="020B0604020202020204" pitchFamily="34" charset="0"/>
                <a:cs typeface="Arial" panose="020B0604020202020204" pitchFamily="34" charset="0"/>
              </a:rPr>
              <a:t>は、冷却水の酸素原子から直接生成された</a:t>
            </a:r>
            <a:r>
              <a:rPr kumimoji="1" lang="en-US" altLang="ja-JP" sz="2000" b="1" baseline="30000" dirty="0">
                <a:latin typeface="Arial" panose="020B0604020202020204" pitchFamily="34" charset="0"/>
                <a:cs typeface="Arial" panose="020B0604020202020204" pitchFamily="34" charset="0"/>
              </a:rPr>
              <a:t>3</a:t>
            </a:r>
            <a:r>
              <a:rPr kumimoji="1" lang="en-US" altLang="ja-JP" sz="2000" b="1" dirty="0">
                <a:latin typeface="Arial" panose="020B0604020202020204" pitchFamily="34" charset="0"/>
                <a:cs typeface="Arial" panose="020B0604020202020204" pitchFamily="34" charset="0"/>
              </a:rPr>
              <a:t>H</a:t>
            </a:r>
            <a:r>
              <a:rPr kumimoji="1" lang="ja-JP" altLang="en-US" sz="2000" b="1" dirty="0">
                <a:latin typeface="Arial" panose="020B0604020202020204" pitchFamily="34" charset="0"/>
                <a:cs typeface="Arial" panose="020B0604020202020204" pitchFamily="34" charset="0"/>
              </a:rPr>
              <a:t>よりも多い </a:t>
            </a:r>
            <a:r>
              <a:rPr kumimoji="1" lang="en-US" altLang="ja-JP" sz="2000" b="1" dirty="0">
                <a:latin typeface="Arial" panose="020B0604020202020204" pitchFamily="34" charset="0"/>
                <a:cs typeface="Arial" panose="020B0604020202020204" pitchFamily="34" charset="0"/>
              </a:rPr>
              <a:t>!</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1.3 MW x 208</a:t>
            </a:r>
            <a:r>
              <a:rPr kumimoji="1" lang="ja-JP" altLang="en-US" sz="2000" b="1" dirty="0">
                <a:latin typeface="Arial" panose="020B0604020202020204" pitchFamily="34" charset="0"/>
                <a:cs typeface="Arial" panose="020B0604020202020204" pitchFamily="34" charset="0"/>
              </a:rPr>
              <a:t>日運転で</a:t>
            </a:r>
            <a:r>
              <a:rPr lang="en-US" altLang="ja-JP" sz="2000" b="1" dirty="0">
                <a:solidFill>
                  <a:srgbClr val="FF0000"/>
                </a:solidFill>
                <a:latin typeface="Arial" panose="020B0604020202020204" pitchFamily="34" charset="0"/>
                <a:cs typeface="Arial" panose="020B0604020202020204" pitchFamily="34" charset="0"/>
              </a:rPr>
              <a:t>1700 </a:t>
            </a:r>
            <a:r>
              <a:rPr lang="en-US" altLang="ja-JP" sz="2000" b="1" dirty="0" err="1">
                <a:solidFill>
                  <a:srgbClr val="FF0000"/>
                </a:solidFill>
                <a:latin typeface="Arial" panose="020B0604020202020204" pitchFamily="34" charset="0"/>
                <a:cs typeface="Arial" panose="020B0604020202020204" pitchFamily="34" charset="0"/>
              </a:rPr>
              <a:t>GBq</a:t>
            </a:r>
            <a:r>
              <a:rPr lang="en-US" altLang="ja-JP" sz="2000" b="1" dirty="0">
                <a:solidFill>
                  <a:srgbClr val="FF0000"/>
                </a:solidFill>
                <a:latin typeface="Arial" panose="020B0604020202020204" pitchFamily="34" charset="0"/>
                <a:cs typeface="Arial" panose="020B0604020202020204" pitchFamily="34" charset="0"/>
              </a:rPr>
              <a:t>/</a:t>
            </a:r>
            <a:r>
              <a:rPr lang="en-US" altLang="ja-JP" sz="2000" b="1" dirty="0" err="1">
                <a:solidFill>
                  <a:srgbClr val="FF0000"/>
                </a:solidFill>
                <a:latin typeface="Arial" panose="020B0604020202020204" pitchFamily="34" charset="0"/>
                <a:cs typeface="Arial" panose="020B0604020202020204" pitchFamily="34" charset="0"/>
              </a:rPr>
              <a:t>yr</a:t>
            </a:r>
            <a:r>
              <a:rPr lang="en-US" altLang="ja-JP" sz="2000" b="1" dirty="0">
                <a:solidFill>
                  <a:srgbClr val="FF0000"/>
                </a:solidFill>
                <a:latin typeface="Arial" panose="020B0604020202020204" pitchFamily="34" charset="0"/>
                <a:cs typeface="Arial" panose="020B0604020202020204" pitchFamily="34" charset="0"/>
              </a:rPr>
              <a:t> </a:t>
            </a:r>
            <a:r>
              <a:rPr kumimoji="1" lang="ja-JP" altLang="en-US" sz="2000" b="1" dirty="0">
                <a:latin typeface="Arial" panose="020B0604020202020204" pitchFamily="34" charset="0"/>
                <a:cs typeface="Arial" panose="020B0604020202020204" pitchFamily="34" charset="0"/>
              </a:rPr>
              <a:t>を公式の</a:t>
            </a:r>
            <a:r>
              <a:rPr kumimoji="1" lang="en-US" altLang="ja-JP" sz="2000" b="1" baseline="30000" dirty="0">
                <a:latin typeface="Arial" panose="020B0604020202020204" pitchFamily="34" charset="0"/>
                <a:cs typeface="Arial" panose="020B0604020202020204" pitchFamily="34" charset="0"/>
              </a:rPr>
              <a:t>3</a:t>
            </a:r>
            <a:r>
              <a:rPr kumimoji="1" lang="en-US" altLang="ja-JP" sz="2000" b="1" dirty="0">
                <a:latin typeface="Arial" panose="020B0604020202020204" pitchFamily="34" charset="0"/>
                <a:cs typeface="Arial" panose="020B0604020202020204" pitchFamily="34" charset="0"/>
              </a:rPr>
              <a:t>H</a:t>
            </a:r>
            <a:r>
              <a:rPr kumimoji="1" lang="ja-JP" altLang="en-US" sz="2000" b="1" dirty="0">
                <a:latin typeface="Arial" panose="020B0604020202020204" pitchFamily="34" charset="0"/>
                <a:cs typeface="Arial" panose="020B0604020202020204" pitchFamily="34" charset="0"/>
              </a:rPr>
              <a:t>生成量見積とした。</a:t>
            </a:r>
          </a:p>
        </p:txBody>
      </p:sp>
      <p:sp>
        <p:nvSpPr>
          <p:cNvPr id="8" name="テキスト ボックス 7">
            <a:extLst>
              <a:ext uri="{FF2B5EF4-FFF2-40B4-BE49-F238E27FC236}">
                <a16:creationId xmlns:a16="http://schemas.microsoft.com/office/drawing/2014/main" id="{C94FC2F3-5A91-140C-ED41-C001B8DEA3B6}"/>
              </a:ext>
            </a:extLst>
          </p:cNvPr>
          <p:cNvSpPr txBox="1"/>
          <p:nvPr/>
        </p:nvSpPr>
        <p:spPr>
          <a:xfrm>
            <a:off x="225425" y="3442"/>
            <a:ext cx="8680450" cy="523876"/>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800" b="1" i="0" u="sng" strike="noStrike" kern="1200" cap="none" spc="0" normalizeH="0" baseline="30000" noProof="0" dirty="0">
                <a:ln>
                  <a:noFill/>
                </a:ln>
                <a:solidFill>
                  <a:srgbClr val="0000FF"/>
                </a:solidFill>
                <a:effectLst/>
                <a:uLnTx/>
                <a:uFillTx/>
                <a:latin typeface="Arial"/>
                <a:ea typeface="ＭＳ Ｐゴシック" panose="020B0600070205080204" pitchFamily="50" charset="-128"/>
                <a:cs typeface="+mn-cs"/>
              </a:rPr>
              <a:t>3</a:t>
            </a:r>
            <a:r>
              <a:rPr kumimoji="1" lang="en-US" altLang="ja-JP" sz="2800" b="1" i="0" u="sng" strike="noStrike" kern="1200" cap="none" spc="0" normalizeH="0" baseline="0" noProof="0" dirty="0">
                <a:ln>
                  <a:noFill/>
                </a:ln>
                <a:solidFill>
                  <a:srgbClr val="0000FF"/>
                </a:solidFill>
                <a:effectLst/>
                <a:uLnTx/>
                <a:uFillTx/>
                <a:latin typeface="Arial"/>
                <a:ea typeface="ＭＳ Ｐゴシック" panose="020B0600070205080204" pitchFamily="50" charset="-128"/>
                <a:cs typeface="+mn-cs"/>
              </a:rPr>
              <a:t>H</a:t>
            </a:r>
            <a:r>
              <a:rPr kumimoji="1" lang="ja-JP" altLang="en-US" sz="2800" b="1" i="0" u="sng" strike="noStrike" kern="1200" cap="none" spc="0" normalizeH="0" baseline="0" noProof="0" dirty="0">
                <a:ln>
                  <a:noFill/>
                </a:ln>
                <a:solidFill>
                  <a:srgbClr val="0000FF"/>
                </a:solidFill>
                <a:effectLst/>
                <a:uLnTx/>
                <a:uFillTx/>
                <a:latin typeface="Arial"/>
                <a:ea typeface="ＭＳ Ｐゴシック" panose="020B0600070205080204" pitchFamily="50" charset="-128"/>
                <a:cs typeface="+mn-cs"/>
              </a:rPr>
              <a:t>生成量まとめ</a:t>
            </a:r>
            <a:endParaRPr kumimoji="1" lang="en-US" altLang="ja-JP" sz="2800" b="1" i="0" u="sng" strike="noStrike" kern="1200" cap="none" spc="0" normalizeH="0" baseline="0" noProof="0" dirty="0">
              <a:ln>
                <a:noFill/>
              </a:ln>
              <a:solidFill>
                <a:srgbClr val="0000FF"/>
              </a:solidFill>
              <a:effectLst/>
              <a:uLnTx/>
              <a:uFillTx/>
              <a:latin typeface="Arial"/>
              <a:ea typeface="ＭＳ Ｐゴシック" panose="020B0600070205080204" pitchFamily="50" charset="-128"/>
              <a:cs typeface="+mn-cs"/>
            </a:endParaRPr>
          </a:p>
        </p:txBody>
      </p:sp>
      <p:graphicFrame>
        <p:nvGraphicFramePr>
          <p:cNvPr id="9" name="表 9">
            <a:extLst>
              <a:ext uri="{FF2B5EF4-FFF2-40B4-BE49-F238E27FC236}">
                <a16:creationId xmlns:a16="http://schemas.microsoft.com/office/drawing/2014/main" id="{02F4588A-0D94-009F-1850-3B7B2B56A335}"/>
              </a:ext>
            </a:extLst>
          </p:cNvPr>
          <p:cNvGraphicFramePr>
            <a:graphicFrameLocks noGrp="1"/>
          </p:cNvGraphicFramePr>
          <p:nvPr>
            <p:extLst>
              <p:ext uri="{D42A27DB-BD31-4B8C-83A1-F6EECF244321}">
                <p14:modId xmlns:p14="http://schemas.microsoft.com/office/powerpoint/2010/main" val="1581005238"/>
              </p:ext>
            </p:extLst>
          </p:nvPr>
        </p:nvGraphicFramePr>
        <p:xfrm>
          <a:off x="340898" y="1106681"/>
          <a:ext cx="8457662" cy="2595880"/>
        </p:xfrm>
        <a:graphic>
          <a:graphicData uri="http://schemas.openxmlformats.org/drawingml/2006/table">
            <a:tbl>
              <a:tblPr firstRow="1" bandRow="1">
                <a:tableStyleId>{073A0DAA-6AF3-43AB-8588-CEC1D06C72B9}</a:tableStyleId>
              </a:tblPr>
              <a:tblGrid>
                <a:gridCol w="665975">
                  <a:extLst>
                    <a:ext uri="{9D8B030D-6E8A-4147-A177-3AD203B41FA5}">
                      <a16:colId xmlns:a16="http://schemas.microsoft.com/office/drawing/2014/main" val="870842155"/>
                    </a:ext>
                  </a:extLst>
                </a:gridCol>
                <a:gridCol w="6531847">
                  <a:extLst>
                    <a:ext uri="{9D8B030D-6E8A-4147-A177-3AD203B41FA5}">
                      <a16:colId xmlns:a16="http://schemas.microsoft.com/office/drawing/2014/main" val="102271505"/>
                    </a:ext>
                  </a:extLst>
                </a:gridCol>
                <a:gridCol w="1259840">
                  <a:extLst>
                    <a:ext uri="{9D8B030D-6E8A-4147-A177-3AD203B41FA5}">
                      <a16:colId xmlns:a16="http://schemas.microsoft.com/office/drawing/2014/main" val="787529034"/>
                    </a:ext>
                  </a:extLst>
                </a:gridCol>
              </a:tblGrid>
              <a:tr h="370840">
                <a:tc>
                  <a:txBody>
                    <a:bodyPr/>
                    <a:lstStyle/>
                    <a:p>
                      <a:pPr algn="ctr"/>
                      <a:endParaRPr kumimoji="1" lang="ja-JP" altLang="en-US" b="1">
                        <a:latin typeface="Consolas" panose="020B0609020204030204" pitchFamily="49" charset="0"/>
                      </a:endParaRPr>
                    </a:p>
                  </a:txBody>
                  <a:tcPr/>
                </a:tc>
                <a:tc>
                  <a:txBody>
                    <a:bodyPr/>
                    <a:lstStyle/>
                    <a:p>
                      <a:r>
                        <a:rPr kumimoji="1" lang="en-US" altLang="ja-JP" b="1" dirty="0">
                          <a:latin typeface="Consolas" panose="020B0609020204030204" pitchFamily="49" charset="0"/>
                        </a:rPr>
                        <a:t>Calculation and data </a:t>
                      </a:r>
                      <a:r>
                        <a:rPr kumimoji="1" lang="en-US" altLang="ja-JP" sz="1600" b="1" dirty="0">
                          <a:latin typeface="Consolas" panose="020B0609020204030204" pitchFamily="49" charset="0"/>
                        </a:rPr>
                        <a:t>(normalized to 1.3 MW x 208 days)</a:t>
                      </a:r>
                      <a:endParaRPr kumimoji="1" lang="ja-JP" altLang="en-US" sz="1600" b="1" dirty="0">
                        <a:latin typeface="Consolas" panose="020B0609020204030204" pitchFamily="49" charset="0"/>
                      </a:endParaRPr>
                    </a:p>
                  </a:txBody>
                  <a:tcPr/>
                </a:tc>
                <a:tc>
                  <a:txBody>
                    <a:bodyPr/>
                    <a:lstStyle/>
                    <a:p>
                      <a:pPr algn="ctr"/>
                      <a:r>
                        <a:rPr kumimoji="1" lang="en-US" altLang="ja-JP" b="1" baseline="30000" dirty="0">
                          <a:latin typeface="Consolas" panose="020B0609020204030204" pitchFamily="49" charset="0"/>
                        </a:rPr>
                        <a:t>3</a:t>
                      </a:r>
                      <a:r>
                        <a:rPr kumimoji="1" lang="en-US" altLang="ja-JP" b="1" dirty="0">
                          <a:latin typeface="Consolas" panose="020B0609020204030204" pitchFamily="49" charset="0"/>
                        </a:rPr>
                        <a:t>H(</a:t>
                      </a:r>
                      <a:r>
                        <a:rPr kumimoji="1" lang="en-US" altLang="ja-JP" b="1" dirty="0" err="1">
                          <a:latin typeface="Consolas" panose="020B0609020204030204" pitchFamily="49" charset="0"/>
                        </a:rPr>
                        <a:t>GBq</a:t>
                      </a:r>
                      <a:r>
                        <a:rPr kumimoji="1" lang="en-US" altLang="ja-JP" b="1" dirty="0">
                          <a:latin typeface="Consolas" panose="020B0609020204030204" pitchFamily="49" charset="0"/>
                        </a:rPr>
                        <a:t>)</a:t>
                      </a:r>
                      <a:endParaRPr kumimoji="1" lang="ja-JP" altLang="en-US" b="1" dirty="0">
                        <a:latin typeface="Consolas" panose="020B0609020204030204" pitchFamily="49" charset="0"/>
                      </a:endParaRPr>
                    </a:p>
                  </a:txBody>
                  <a:tcPr/>
                </a:tc>
                <a:extLst>
                  <a:ext uri="{0D108BD9-81ED-4DB2-BD59-A6C34878D82A}">
                    <a16:rowId xmlns:a16="http://schemas.microsoft.com/office/drawing/2014/main" val="1818147428"/>
                  </a:ext>
                </a:extLst>
              </a:tr>
              <a:tr h="370840">
                <a:tc>
                  <a:txBody>
                    <a:bodyPr/>
                    <a:lstStyle/>
                    <a:p>
                      <a:pPr algn="ctr"/>
                      <a:r>
                        <a:rPr kumimoji="1" lang="en-US" altLang="ja-JP" b="1" dirty="0">
                          <a:latin typeface="Consolas" panose="020B0609020204030204" pitchFamily="49" charset="0"/>
                        </a:rPr>
                        <a:t>(a)</a:t>
                      </a:r>
                      <a:endParaRPr kumimoji="1" lang="ja-JP" altLang="en-US" b="1" dirty="0">
                        <a:latin typeface="Consolas" panose="020B0609020204030204" pitchFamily="49" charset="0"/>
                      </a:endParaRPr>
                    </a:p>
                  </a:txBody>
                  <a:tcPr/>
                </a:tc>
                <a:tc>
                  <a:txBody>
                    <a:bodyPr/>
                    <a:lstStyle/>
                    <a:p>
                      <a:r>
                        <a:rPr kumimoji="1" lang="en-US" altLang="ja-JP" b="1" dirty="0">
                          <a:latin typeface="Consolas" panose="020B0609020204030204" pitchFamily="49" charset="0"/>
                        </a:rPr>
                        <a:t>2009</a:t>
                      </a:r>
                      <a:r>
                        <a:rPr kumimoji="1" lang="ja-JP" altLang="en-US" b="1" dirty="0">
                          <a:latin typeface="Consolas" panose="020B0609020204030204" pitchFamily="49" charset="0"/>
                        </a:rPr>
                        <a:t>年計算</a:t>
                      </a:r>
                      <a:r>
                        <a:rPr kumimoji="1" lang="en-US" altLang="ja-JP" b="1" dirty="0">
                          <a:latin typeface="Consolas" panose="020B0609020204030204" pitchFamily="49" charset="0"/>
                        </a:rPr>
                        <a:t>(120GBq x 1300/750) </a:t>
                      </a:r>
                      <a:endParaRPr kumimoji="1" lang="ja-JP" altLang="en-US" b="1" dirty="0">
                        <a:latin typeface="Consolas" panose="020B0609020204030204" pitchFamily="49" charset="0"/>
                      </a:endParaRPr>
                    </a:p>
                  </a:txBody>
                  <a:tcPr/>
                </a:tc>
                <a:tc>
                  <a:txBody>
                    <a:bodyPr/>
                    <a:lstStyle/>
                    <a:p>
                      <a:pPr algn="ctr"/>
                      <a:r>
                        <a:rPr kumimoji="1" lang="en-US" altLang="ja-JP" b="1" dirty="0">
                          <a:latin typeface="Consolas" panose="020B0609020204030204" pitchFamily="49" charset="0"/>
                        </a:rPr>
                        <a:t> 208    </a:t>
                      </a:r>
                      <a:endParaRPr kumimoji="1" lang="ja-JP" altLang="en-US" b="1" dirty="0">
                        <a:latin typeface="Consolas" panose="020B0609020204030204" pitchFamily="49" charset="0"/>
                      </a:endParaRPr>
                    </a:p>
                  </a:txBody>
                  <a:tcPr/>
                </a:tc>
                <a:extLst>
                  <a:ext uri="{0D108BD9-81ED-4DB2-BD59-A6C34878D82A}">
                    <a16:rowId xmlns:a16="http://schemas.microsoft.com/office/drawing/2014/main" val="1124088891"/>
                  </a:ext>
                </a:extLst>
              </a:tr>
              <a:tr h="370840">
                <a:tc>
                  <a:txBody>
                    <a:bodyPr/>
                    <a:lstStyle/>
                    <a:p>
                      <a:pPr algn="ctr"/>
                      <a:r>
                        <a:rPr kumimoji="1" lang="en-US" altLang="ja-JP" b="1" dirty="0">
                          <a:latin typeface="Consolas" panose="020B0609020204030204" pitchFamily="49" charset="0"/>
                        </a:rPr>
                        <a:t>(b)</a:t>
                      </a:r>
                      <a:endParaRPr kumimoji="1" lang="ja-JP" altLang="en-US" b="1" dirty="0">
                        <a:latin typeface="Consolas" panose="020B0609020204030204" pitchFamily="49" charset="0"/>
                      </a:endParaRPr>
                    </a:p>
                  </a:txBody>
                  <a:tcPr/>
                </a:tc>
                <a:tc>
                  <a:txBody>
                    <a:bodyPr/>
                    <a:lstStyle/>
                    <a:p>
                      <a:r>
                        <a:rPr kumimoji="1" lang="en-US" altLang="ja-JP" b="1" dirty="0">
                          <a:latin typeface="Consolas" panose="020B0609020204030204" pitchFamily="49" charset="0"/>
                        </a:rPr>
                        <a:t>10</a:t>
                      </a:r>
                      <a:r>
                        <a:rPr kumimoji="1" lang="ja-JP" altLang="en-US" b="1" dirty="0">
                          <a:latin typeface="Consolas" panose="020B0609020204030204" pitchFamily="49" charset="0"/>
                        </a:rPr>
                        <a:t>年以上のビーム運転での実測値</a:t>
                      </a:r>
                    </a:p>
                  </a:txBody>
                  <a:tcPr/>
                </a:tc>
                <a:tc>
                  <a:txBody>
                    <a:bodyPr/>
                    <a:lstStyle/>
                    <a:p>
                      <a:pPr algn="ctr"/>
                      <a:r>
                        <a:rPr kumimoji="1" lang="en-US" altLang="ja-JP" b="1" dirty="0">
                          <a:latin typeface="Consolas" panose="020B0609020204030204" pitchFamily="49" charset="0"/>
                        </a:rPr>
                        <a:t>1700</a:t>
                      </a:r>
                      <a:endParaRPr kumimoji="1" lang="ja-JP" altLang="en-US" b="1" dirty="0">
                        <a:latin typeface="Consolas" panose="020B0609020204030204" pitchFamily="49" charset="0"/>
                      </a:endParaRPr>
                    </a:p>
                  </a:txBody>
                  <a:tcPr/>
                </a:tc>
                <a:extLst>
                  <a:ext uri="{0D108BD9-81ED-4DB2-BD59-A6C34878D82A}">
                    <a16:rowId xmlns:a16="http://schemas.microsoft.com/office/drawing/2014/main" val="1551559251"/>
                  </a:ext>
                </a:extLst>
              </a:tr>
              <a:tr h="370840">
                <a:tc>
                  <a:txBody>
                    <a:bodyPr/>
                    <a:lstStyle/>
                    <a:p>
                      <a:pPr algn="ctr"/>
                      <a:r>
                        <a:rPr kumimoji="1" lang="en-US" altLang="ja-JP" b="1" dirty="0">
                          <a:latin typeface="Consolas" panose="020B0609020204030204" pitchFamily="49" charset="0"/>
                        </a:rPr>
                        <a:t>(c)</a:t>
                      </a:r>
                      <a:endParaRPr kumimoji="1" lang="ja-JP" altLang="en-US" b="1" dirty="0">
                        <a:latin typeface="Consolas" panose="020B0609020204030204" pitchFamily="49"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baseline="0" dirty="0">
                          <a:latin typeface="Consolas" panose="020B0609020204030204" pitchFamily="49" charset="0"/>
                        </a:rPr>
                        <a:t>2020</a:t>
                      </a:r>
                      <a:r>
                        <a:rPr kumimoji="1" lang="ja-JP" altLang="en-US" b="1" baseline="0" dirty="0">
                          <a:latin typeface="Consolas" panose="020B0609020204030204" pitchFamily="49" charset="0"/>
                        </a:rPr>
                        <a:t>年計算</a:t>
                      </a:r>
                    </a:p>
                  </a:txBody>
                  <a:tcPr/>
                </a:tc>
                <a:tc>
                  <a:txBody>
                    <a:bodyPr/>
                    <a:lstStyle/>
                    <a:p>
                      <a:pPr algn="ctr"/>
                      <a:r>
                        <a:rPr kumimoji="1" lang="en-US" altLang="ja-JP" b="1" dirty="0">
                          <a:latin typeface="Consolas" panose="020B0609020204030204" pitchFamily="49" charset="0"/>
                        </a:rPr>
                        <a:t> 650</a:t>
                      </a:r>
                      <a:endParaRPr kumimoji="1" lang="ja-JP" altLang="en-US" b="1" dirty="0">
                        <a:latin typeface="Consolas" panose="020B0609020204030204" pitchFamily="49" charset="0"/>
                      </a:endParaRPr>
                    </a:p>
                  </a:txBody>
                  <a:tcPr/>
                </a:tc>
                <a:extLst>
                  <a:ext uri="{0D108BD9-81ED-4DB2-BD59-A6C34878D82A}">
                    <a16:rowId xmlns:a16="http://schemas.microsoft.com/office/drawing/2014/main" val="3806186290"/>
                  </a:ext>
                </a:extLst>
              </a:tr>
              <a:tr h="370840">
                <a:tc>
                  <a:txBody>
                    <a:bodyPr/>
                    <a:lstStyle/>
                    <a:p>
                      <a:pPr algn="ctr"/>
                      <a:r>
                        <a:rPr kumimoji="1" lang="en-US" altLang="ja-JP" b="1" dirty="0">
                          <a:latin typeface="Consolas" panose="020B0609020204030204" pitchFamily="49" charset="0"/>
                        </a:rPr>
                        <a:t>(d)</a:t>
                      </a:r>
                      <a:endParaRPr kumimoji="1" lang="ja-JP" altLang="en-US" b="1" dirty="0">
                        <a:latin typeface="Consolas" panose="020B0609020204030204" pitchFamily="49" charset="0"/>
                      </a:endParaRPr>
                    </a:p>
                  </a:txBody>
                  <a:tcPr/>
                </a:tc>
                <a:tc>
                  <a:txBody>
                    <a:bodyPr/>
                    <a:lstStyle/>
                    <a:p>
                      <a:r>
                        <a:rPr kumimoji="1" lang="en-US" altLang="ja-JP" b="1" dirty="0">
                          <a:latin typeface="Consolas" panose="020B0609020204030204" pitchFamily="49" charset="0"/>
                        </a:rPr>
                        <a:t>2020</a:t>
                      </a:r>
                      <a:r>
                        <a:rPr kumimoji="1" lang="ja-JP" altLang="en-US" b="1" dirty="0">
                          <a:latin typeface="Consolas" panose="020B0609020204030204" pitchFamily="49" charset="0"/>
                        </a:rPr>
                        <a:t>年計算による鉄板中の</a:t>
                      </a:r>
                      <a:r>
                        <a:rPr kumimoji="1" lang="en-US" altLang="ja-JP" b="1" baseline="30000" dirty="0">
                          <a:latin typeface="Consolas" panose="020B0609020204030204" pitchFamily="49" charset="0"/>
                        </a:rPr>
                        <a:t>3</a:t>
                      </a:r>
                      <a:r>
                        <a:rPr kumimoji="1" lang="en-US" altLang="ja-JP" b="1" dirty="0">
                          <a:latin typeface="Consolas" panose="020B0609020204030204" pitchFamily="49" charset="0"/>
                        </a:rPr>
                        <a:t>H</a:t>
                      </a:r>
                      <a:r>
                        <a:rPr kumimoji="1" lang="ja-JP" altLang="en-US" b="1" dirty="0">
                          <a:latin typeface="Consolas" panose="020B0609020204030204" pitchFamily="49" charset="0"/>
                        </a:rPr>
                        <a:t>生成量</a:t>
                      </a:r>
                    </a:p>
                  </a:txBody>
                  <a:tcPr/>
                </a:tc>
                <a:tc>
                  <a:txBody>
                    <a:bodyPr/>
                    <a:lstStyle/>
                    <a:p>
                      <a:pPr algn="ctr"/>
                      <a:r>
                        <a:rPr kumimoji="1" lang="en-US" altLang="ja-JP" b="1" dirty="0">
                          <a:latin typeface="Consolas" panose="020B0609020204030204" pitchFamily="49" charset="0"/>
                        </a:rPr>
                        <a:t>5600</a:t>
                      </a:r>
                      <a:endParaRPr kumimoji="1" lang="ja-JP" altLang="en-US" b="1" dirty="0">
                        <a:latin typeface="Consolas" panose="020B0609020204030204" pitchFamily="49" charset="0"/>
                      </a:endParaRPr>
                    </a:p>
                  </a:txBody>
                  <a:tcPr/>
                </a:tc>
                <a:extLst>
                  <a:ext uri="{0D108BD9-81ED-4DB2-BD59-A6C34878D82A}">
                    <a16:rowId xmlns:a16="http://schemas.microsoft.com/office/drawing/2014/main" val="527825299"/>
                  </a:ext>
                </a:extLst>
              </a:tr>
              <a:tr h="370840">
                <a:tc>
                  <a:txBody>
                    <a:bodyPr/>
                    <a:lstStyle/>
                    <a:p>
                      <a:pPr algn="ctr"/>
                      <a:r>
                        <a:rPr kumimoji="1" lang="en-US" altLang="ja-JP" b="1" dirty="0">
                          <a:latin typeface="Consolas" panose="020B0609020204030204" pitchFamily="49" charset="0"/>
                        </a:rPr>
                        <a:t>(e)</a:t>
                      </a:r>
                      <a:endParaRPr kumimoji="1" lang="ja-JP" altLang="en-US" b="1" dirty="0">
                        <a:latin typeface="Consolas" panose="020B0609020204030204" pitchFamily="49" charset="0"/>
                      </a:endParaRPr>
                    </a:p>
                  </a:txBody>
                  <a:tcPr/>
                </a:tc>
                <a:tc>
                  <a:txBody>
                    <a:bodyPr/>
                    <a:lstStyle/>
                    <a:p>
                      <a:r>
                        <a:rPr kumimoji="1" lang="ja-JP" altLang="en-US" b="1" dirty="0">
                          <a:latin typeface="Consolas" panose="020B0609020204030204" pitchFamily="49" charset="0"/>
                        </a:rPr>
                        <a:t>鉄板から冷却水への</a:t>
                      </a:r>
                      <a:r>
                        <a:rPr kumimoji="1" lang="en-US" altLang="ja-JP" b="1" baseline="30000" dirty="0">
                          <a:latin typeface="Consolas" panose="020B0609020204030204" pitchFamily="49" charset="0"/>
                        </a:rPr>
                        <a:t>3</a:t>
                      </a:r>
                      <a:r>
                        <a:rPr kumimoji="1" lang="en-US" altLang="ja-JP" b="1" dirty="0">
                          <a:latin typeface="Consolas" panose="020B0609020204030204" pitchFamily="49" charset="0"/>
                        </a:rPr>
                        <a:t>H</a:t>
                      </a:r>
                      <a:r>
                        <a:rPr kumimoji="1" lang="ja-JP" altLang="en-US" b="1" dirty="0">
                          <a:latin typeface="Consolas" panose="020B0609020204030204" pitchFamily="49" charset="0"/>
                        </a:rPr>
                        <a:t>流出量</a:t>
                      </a:r>
                    </a:p>
                  </a:txBody>
                  <a:tcPr/>
                </a:tc>
                <a:tc>
                  <a:txBody>
                    <a:bodyPr/>
                    <a:lstStyle/>
                    <a:p>
                      <a:pPr algn="ctr"/>
                      <a:r>
                        <a:rPr kumimoji="1" lang="en-US" altLang="ja-JP" b="1" dirty="0">
                          <a:latin typeface="Consolas" panose="020B0609020204030204" pitchFamily="49" charset="0"/>
                        </a:rPr>
                        <a:t> 980</a:t>
                      </a:r>
                      <a:endParaRPr kumimoji="1" lang="ja-JP" altLang="en-US" b="1" dirty="0">
                        <a:latin typeface="Consolas" panose="020B0609020204030204" pitchFamily="49" charset="0"/>
                      </a:endParaRPr>
                    </a:p>
                  </a:txBody>
                  <a:tcPr/>
                </a:tc>
                <a:extLst>
                  <a:ext uri="{0D108BD9-81ED-4DB2-BD59-A6C34878D82A}">
                    <a16:rowId xmlns:a16="http://schemas.microsoft.com/office/drawing/2014/main" val="3865933124"/>
                  </a:ext>
                </a:extLst>
              </a:tr>
              <a:tr h="370840">
                <a:tc>
                  <a:txBody>
                    <a:bodyPr/>
                    <a:lstStyle/>
                    <a:p>
                      <a:pPr algn="ctr"/>
                      <a:r>
                        <a:rPr kumimoji="1" lang="en-US" altLang="ja-JP" b="1" dirty="0">
                          <a:latin typeface="Consolas" panose="020B0609020204030204" pitchFamily="49" charset="0"/>
                        </a:rPr>
                        <a:t>(f)</a:t>
                      </a:r>
                      <a:endParaRPr kumimoji="1" lang="ja-JP" altLang="en-US" b="1" dirty="0">
                        <a:latin typeface="Consolas" panose="020B0609020204030204" pitchFamily="49" charset="0"/>
                      </a:endParaRPr>
                    </a:p>
                  </a:txBody>
                  <a:tcPr/>
                </a:tc>
                <a:tc>
                  <a:txBody>
                    <a:bodyPr/>
                    <a:lstStyle/>
                    <a:p>
                      <a:r>
                        <a:rPr kumimoji="1" lang="ja-JP" altLang="en-US" b="1" dirty="0">
                          <a:latin typeface="Consolas" panose="020B0609020204030204" pitchFamily="49" charset="0"/>
                        </a:rPr>
                        <a:t>計算による総</a:t>
                      </a:r>
                      <a:r>
                        <a:rPr kumimoji="1" lang="en-US" altLang="ja-JP" b="1" baseline="30000" dirty="0">
                          <a:latin typeface="Consolas" panose="020B0609020204030204" pitchFamily="49" charset="0"/>
                        </a:rPr>
                        <a:t>3</a:t>
                      </a:r>
                      <a:r>
                        <a:rPr kumimoji="1" lang="en-US" altLang="ja-JP" b="1" dirty="0">
                          <a:latin typeface="Consolas" panose="020B0609020204030204" pitchFamily="49" charset="0"/>
                        </a:rPr>
                        <a:t>H</a:t>
                      </a:r>
                      <a:r>
                        <a:rPr kumimoji="1" lang="ja-JP" altLang="en-US" b="1" dirty="0">
                          <a:latin typeface="Consolas" panose="020B0609020204030204" pitchFamily="49" charset="0"/>
                        </a:rPr>
                        <a:t>量</a:t>
                      </a:r>
                      <a:r>
                        <a:rPr kumimoji="1" lang="en-US" altLang="ja-JP" b="1" dirty="0">
                          <a:latin typeface="Consolas" panose="020B0609020204030204" pitchFamily="49" charset="0"/>
                        </a:rPr>
                        <a:t> (=(c)+(e))</a:t>
                      </a:r>
                      <a:endParaRPr kumimoji="1" lang="ja-JP" altLang="en-US" b="1" dirty="0">
                        <a:latin typeface="Consolas" panose="020B0609020204030204" pitchFamily="49" charset="0"/>
                      </a:endParaRPr>
                    </a:p>
                  </a:txBody>
                  <a:tcPr/>
                </a:tc>
                <a:tc>
                  <a:txBody>
                    <a:bodyPr/>
                    <a:lstStyle/>
                    <a:p>
                      <a:pPr algn="ctr"/>
                      <a:r>
                        <a:rPr kumimoji="1" lang="en-US" altLang="ja-JP" b="1" dirty="0">
                          <a:latin typeface="Consolas" panose="020B0609020204030204" pitchFamily="49" charset="0"/>
                        </a:rPr>
                        <a:t>1630</a:t>
                      </a:r>
                      <a:endParaRPr kumimoji="1" lang="ja-JP" altLang="en-US" b="1" dirty="0">
                        <a:latin typeface="Consolas" panose="020B0609020204030204" pitchFamily="49" charset="0"/>
                      </a:endParaRPr>
                    </a:p>
                  </a:txBody>
                  <a:tcPr/>
                </a:tc>
                <a:extLst>
                  <a:ext uri="{0D108BD9-81ED-4DB2-BD59-A6C34878D82A}">
                    <a16:rowId xmlns:a16="http://schemas.microsoft.com/office/drawing/2014/main" val="2727601612"/>
                  </a:ext>
                </a:extLst>
              </a:tr>
            </a:tbl>
          </a:graphicData>
        </a:graphic>
      </p:graphicFrame>
      <p:sp>
        <p:nvSpPr>
          <p:cNvPr id="3" name="スライド番号プレースホルダー 1">
            <a:extLst>
              <a:ext uri="{FF2B5EF4-FFF2-40B4-BE49-F238E27FC236}">
                <a16:creationId xmlns:a16="http://schemas.microsoft.com/office/drawing/2014/main" id="{E58096D2-1570-786C-1C7C-B186EDA21824}"/>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15961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02FD39DC-6ADE-5CFC-92B8-0C85CF476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8177" y="4370181"/>
            <a:ext cx="2445148" cy="2448412"/>
          </a:xfrm>
          <a:prstGeom prst="rect">
            <a:avLst/>
          </a:prstGeom>
        </p:spPr>
      </p:pic>
      <p:sp>
        <p:nvSpPr>
          <p:cNvPr id="10244" name="テキスト ボックス 3"/>
          <p:cNvSpPr txBox="1">
            <a:spLocks noChangeArrowheads="1"/>
          </p:cNvSpPr>
          <p:nvPr/>
        </p:nvSpPr>
        <p:spPr bwMode="auto">
          <a:xfrm>
            <a:off x="4763" y="570946"/>
            <a:ext cx="9139237"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120 </a:t>
            </a:r>
            <a:r>
              <a:rPr kumimoji="1" lang="en-US" altLang="ja-JP" sz="2000" b="1"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GBq</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2000" b="1"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yr</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-&gt; 1700 </a:t>
            </a:r>
            <a:r>
              <a:rPr kumimoji="1" lang="en-US" altLang="ja-JP" sz="2000" b="1"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GBq</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2000" b="1"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yr</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lang="ja-JP" altLang="en-US" sz="2000" b="1" dirty="0">
                <a:solidFill>
                  <a:srgbClr val="000000"/>
                </a:solidFill>
                <a:latin typeface="Arial" panose="020B0604020202020204" pitchFamily="34" charset="0"/>
                <a:cs typeface="Arial" panose="020B0604020202020204" pitchFamily="34" charset="0"/>
              </a:rPr>
              <a:t>の</a:t>
            </a:r>
            <a:r>
              <a:rPr lang="en-US" altLang="ja-JP" sz="2000" b="1" baseline="30000" dirty="0">
                <a:solidFill>
                  <a:srgbClr val="000000"/>
                </a:solidFill>
                <a:latin typeface="Arial" panose="020B0604020202020204" pitchFamily="34" charset="0"/>
                <a:cs typeface="Arial" panose="020B0604020202020204" pitchFamily="34" charset="0"/>
              </a:rPr>
              <a:t>3</a:t>
            </a:r>
            <a:r>
              <a:rPr lang="en-US" altLang="ja-JP" sz="2000" b="1" dirty="0">
                <a:solidFill>
                  <a:srgbClr val="000000"/>
                </a:solidFill>
                <a:latin typeface="Arial" panose="020B0604020202020204" pitchFamily="34" charset="0"/>
                <a:cs typeface="Arial" panose="020B0604020202020204" pitchFamily="34" charset="0"/>
              </a:rPr>
              <a:t>H</a:t>
            </a:r>
            <a:r>
              <a:rPr lang="ja-JP" altLang="en-US" sz="2000" b="1" dirty="0">
                <a:solidFill>
                  <a:srgbClr val="000000"/>
                </a:solidFill>
                <a:latin typeface="Arial" panose="020B0604020202020204" pitchFamily="34" charset="0"/>
                <a:cs typeface="Arial" panose="020B0604020202020204" pitchFamily="34" charset="0"/>
              </a:rPr>
              <a:t>排出量拡大に関して茨城県の指摘。</a:t>
            </a:r>
            <a:endParaRPr lang="en-US" altLang="ja-JP" sz="2000" b="1" dirty="0">
              <a:solidFill>
                <a:srgbClr val="000000"/>
              </a:solidFill>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endPar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endParaRPr kumimoji="1" lang="en-US" altLang="ja-JP"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endParaRPr kumimoji="1" lang="en-US" altLang="ja-JP"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0" fontAlgn="base" latinLnBrk="0" hangingPunct="0">
              <a:lnSpc>
                <a:spcPct val="100000"/>
              </a:lnSpc>
              <a:spcBef>
                <a:spcPct val="0"/>
              </a:spcBef>
              <a:spcAft>
                <a:spcPts val="1200"/>
              </a:spcAft>
              <a:buClrTx/>
              <a:buSzTx/>
              <a:buFontTx/>
              <a:buNone/>
              <a:tabLst/>
              <a:defRPr/>
            </a:pPr>
            <a:endParaRPr lang="en-US" altLang="ja-JP" b="1" dirty="0">
              <a:solidFill>
                <a:srgbClr val="00000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ts val="1200"/>
              </a:spcAft>
              <a:buClrTx/>
              <a:buSzTx/>
              <a:buFontTx/>
              <a:buNone/>
              <a:tabLst/>
              <a:defRPr/>
            </a:pPr>
            <a:endParaRPr kumimoji="1" lang="en-US" altLang="ja-JP"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0" fontAlgn="base" latinLnBrk="0" hangingPunct="0">
              <a:lnSpc>
                <a:spcPct val="100000"/>
              </a:lnSpc>
              <a:spcBef>
                <a:spcPct val="0"/>
              </a:spcBef>
              <a:spcAft>
                <a:spcPts val="1200"/>
              </a:spcAft>
              <a:buClrTx/>
              <a:buSzTx/>
              <a:buFontTx/>
              <a:buNone/>
              <a:tabLst/>
              <a:defRPr/>
            </a:pPr>
            <a:endParaRPr kumimoji="1" lang="en-US" altLang="ja-JP"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茨城県原子力審議会</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」のメンバーは、たとえば</a:t>
            </a:r>
            <a:r>
              <a:rPr kumimoji="1" lang="ja-JP" altLang="en-US"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漁業協同組合の理事長</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等を</a:t>
            </a:r>
            <a:br>
              <a:rPr lang="en-US" altLang="ja-JP" sz="2000" b="1" dirty="0">
                <a:solidFill>
                  <a:srgbClr val="000000"/>
                </a:solidFill>
                <a:latin typeface="Arial" panose="020B0604020202020204" pitchFamily="34" charset="0"/>
                <a:cs typeface="Arial" panose="020B0604020202020204" pitchFamily="34" charset="0"/>
              </a:rPr>
            </a:b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含む。福島</a:t>
            </a:r>
            <a:r>
              <a:rPr lang="ja-JP" altLang="en-US" sz="2000" b="1" dirty="0">
                <a:solidFill>
                  <a:srgbClr val="000000"/>
                </a:solidFill>
                <a:latin typeface="Arial" panose="020B0604020202020204" pitchFamily="34" charset="0"/>
                <a:cs typeface="Arial" panose="020B0604020202020204" pitchFamily="34" charset="0"/>
              </a:rPr>
              <a:t>第一</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原発処理水の</a:t>
            </a:r>
            <a:r>
              <a:rPr kumimoji="1" lang="en-US" altLang="ja-JP" sz="2000" b="1"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による風評被害問題もあり、委員会で承認を</a:t>
            </a:r>
            <a:b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得るのは非常に困難。少なくとも長い時間がかかる。</a:t>
            </a:r>
            <a:b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ちなみに</a:t>
            </a:r>
            <a:r>
              <a:rPr kumimoji="1" lang="zh-TW"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福島第一原発</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の総</a:t>
            </a:r>
            <a:r>
              <a:rPr kumimoji="1" lang="en-US" altLang="ja-JP" sz="2000" b="1"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780000 </a:t>
            </a:r>
            <a:r>
              <a:rPr kumimoji="1" lang="en-US" altLang="ja-JP" sz="2000" b="1"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GBq</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kumimoji="1" lang="ja-JP" altLang="en-US"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今回は</a:t>
            </a:r>
            <a:r>
              <a:rPr kumimoji="1" lang="en-US" altLang="ja-JP"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J-PARC</a:t>
            </a:r>
            <a:r>
              <a:rPr kumimoji="1" lang="ja-JP" altLang="en-US"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全体からの総排出量</a:t>
            </a:r>
            <a:r>
              <a:rPr kumimoji="1" lang="en-US" altLang="ja-JP"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1300 </a:t>
            </a:r>
            <a:r>
              <a:rPr kumimoji="1" lang="en-US" altLang="ja-JP" sz="2000" b="1" i="0"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GBq</a:t>
            </a:r>
            <a:r>
              <a:rPr kumimoji="1" lang="en-US" altLang="ja-JP"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2000" b="1" i="0"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yr</a:t>
            </a:r>
            <a:r>
              <a:rPr kumimoji="1" lang="ja-JP" altLang="en-US"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内に</a:t>
            </a:r>
            <a:br>
              <a:rPr lang="en-US" altLang="ja-JP" sz="2000" b="1" dirty="0">
                <a:solidFill>
                  <a:srgbClr val="FF0000"/>
                </a:solidFill>
                <a:latin typeface="Arial" panose="020B0604020202020204" pitchFamily="34" charset="0"/>
                <a:cs typeface="Arial" panose="020B0604020202020204" pitchFamily="34" charset="0"/>
              </a:rPr>
            </a:br>
            <a:r>
              <a:rPr kumimoji="1" lang="ja-JP" altLang="en-US"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収める決断をした。</a:t>
            </a:r>
            <a:endParaRPr kumimoji="1" lang="en-US" altLang="ja-JP"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lang="en-US" altLang="ja-JP" sz="2000" b="1" dirty="0">
                <a:latin typeface="Arial" panose="020B0604020202020204" pitchFamily="34" charset="0"/>
                <a:cs typeface="Arial" panose="020B0604020202020204" pitchFamily="34" charset="0"/>
              </a:rPr>
              <a:t>22</a:t>
            </a:r>
            <a:r>
              <a:rPr lang="ja-JP" altLang="en-US" sz="2000" b="1" dirty="0">
                <a:latin typeface="Arial" panose="020B0604020202020204" pitchFamily="34" charset="0"/>
                <a:cs typeface="Arial" panose="020B0604020202020204" pitchFamily="34" charset="0"/>
              </a:rPr>
              <a:t>年前の了解の範囲内に収めたので救われた形だが、</a:t>
            </a:r>
            <a:br>
              <a:rPr lang="en-US" altLang="ja-JP" sz="2000" b="1" dirty="0">
                <a:latin typeface="Arial" panose="020B0604020202020204" pitchFamily="34" charset="0"/>
                <a:cs typeface="Arial" panose="020B0604020202020204" pitchFamily="34" charset="0"/>
              </a:rPr>
            </a:br>
            <a:r>
              <a:rPr lang="ja-JP" altLang="en-US" sz="2000" b="1" dirty="0">
                <a:latin typeface="Arial" panose="020B0604020202020204" pitchFamily="34" charset="0"/>
                <a:cs typeface="Arial" panose="020B0604020202020204" pitchFamily="34" charset="0"/>
              </a:rPr>
              <a:t>逆に今後これ以上のビーム増強には大きな壁。</a:t>
            </a:r>
            <a:endParaRPr kumimoji="1" lang="en-US" altLang="ja-JP" sz="2000" b="1"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894A1D8D-6592-41FD-8EF9-CBB162FB6ECF}"/>
              </a:ext>
            </a:extLst>
          </p:cNvPr>
          <p:cNvSpPr txBox="1"/>
          <p:nvPr/>
        </p:nvSpPr>
        <p:spPr>
          <a:xfrm>
            <a:off x="225425" y="3442"/>
            <a:ext cx="8680450" cy="52322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1" i="0" u="sng" strike="noStrike" kern="1200" cap="none" spc="0" normalizeH="0" baseline="0" noProof="0" dirty="0">
                <a:ln>
                  <a:noFill/>
                </a:ln>
                <a:solidFill>
                  <a:srgbClr val="0000FF"/>
                </a:solidFill>
                <a:effectLst/>
                <a:uLnTx/>
                <a:uFillTx/>
                <a:latin typeface="Arial"/>
                <a:ea typeface="ＭＳ Ｐゴシック" panose="020B0600070205080204" pitchFamily="50" charset="-128"/>
                <a:cs typeface="+mn-cs"/>
              </a:rPr>
              <a:t>茨城県との交渉</a:t>
            </a:r>
            <a:endParaRPr kumimoji="1" lang="en-US" altLang="ja-JP" sz="2800" b="1" i="0" u="sng" strike="noStrike" kern="1200" cap="none" spc="0" normalizeH="0" baseline="0" noProof="0" dirty="0">
              <a:ln>
                <a:noFill/>
              </a:ln>
              <a:solidFill>
                <a:srgbClr val="0000FF"/>
              </a:solidFill>
              <a:effectLst/>
              <a:uLnTx/>
              <a:uFillTx/>
              <a:latin typeface="Arial"/>
              <a:ea typeface="ＭＳ Ｐゴシック" panose="020B0600070205080204" pitchFamily="50" charset="-128"/>
              <a:cs typeface="+mn-cs"/>
            </a:endParaRPr>
          </a:p>
        </p:txBody>
      </p:sp>
      <p:sp>
        <p:nvSpPr>
          <p:cNvPr id="4" name="スライド番号プレースホルダー 1"/>
          <p:cNvSpPr txBox="1">
            <a:spLocks/>
          </p:cNvSpPr>
          <p:nvPr/>
        </p:nvSpPr>
        <p:spPr>
          <a:xfrm>
            <a:off x="6685084" y="640031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1F2D5D8E-D8B1-AAD5-04EB-4BD84EE9B5B3}"/>
              </a:ext>
            </a:extLst>
          </p:cNvPr>
          <p:cNvSpPr txBox="1"/>
          <p:nvPr/>
        </p:nvSpPr>
        <p:spPr>
          <a:xfrm>
            <a:off x="350932" y="1117589"/>
            <a:ext cx="8593259" cy="2446824"/>
          </a:xfrm>
          <a:prstGeom prst="rect">
            <a:avLst/>
          </a:prstGeom>
          <a:solidFill>
            <a:srgbClr val="FFEDB3"/>
          </a:solidFill>
        </p:spPr>
        <p:txBody>
          <a:bodyPr wrap="square" rtlCol="0">
            <a:spAutoFit/>
          </a:bodyPr>
          <a:lstStyle/>
          <a:p>
            <a:pPr marL="342900" indent="-342900">
              <a:spcAft>
                <a:spcPts val="1200"/>
              </a:spcAft>
              <a:buFont typeface="Wingdings" panose="05000000000000000000" pitchFamily="2" charset="2"/>
              <a:buChar char="Ø"/>
            </a:pPr>
            <a:r>
              <a:rPr kumimoji="1" lang="en-US" altLang="ja-JP" sz="1900" b="1" dirty="0">
                <a:latin typeface="Arial" panose="020B0604020202020204" pitchFamily="34" charset="0"/>
                <a:ea typeface="UD デジタル 教科書体 NK-B" panose="02020700000000000000" pitchFamily="18" charset="-128"/>
                <a:cs typeface="Arial" panose="020B0604020202020204" pitchFamily="34" charset="0"/>
              </a:rPr>
              <a:t>2002</a:t>
            </a:r>
            <a:r>
              <a:rPr kumimoji="1" lang="ja-JP" altLang="en-US" sz="1900" b="1" dirty="0">
                <a:latin typeface="Arial" panose="020B0604020202020204" pitchFamily="34" charset="0"/>
                <a:ea typeface="UD デジタル 教科書体 NK-B" panose="02020700000000000000" pitchFamily="18" charset="-128"/>
                <a:cs typeface="Arial" panose="020B0604020202020204" pitchFamily="34" charset="0"/>
              </a:rPr>
              <a:t>年</a:t>
            </a:r>
            <a:r>
              <a:rPr kumimoji="1" lang="ja-JP" altLang="en-US" sz="1900" b="1" dirty="0">
                <a:latin typeface="UD デジタル 教科書体 NK-B" panose="02020700000000000000" pitchFamily="18" charset="-128"/>
                <a:ea typeface="UD デジタル 教科書体 NK-B" panose="02020700000000000000" pitchFamily="18" charset="-128"/>
              </a:rPr>
              <a:t>に茨城県と</a:t>
            </a:r>
            <a:r>
              <a:rPr kumimoji="1" lang="en-US" altLang="ja-JP" sz="1900" b="1" dirty="0">
                <a:latin typeface="UD デジタル 教科書体 NK-B" panose="02020700000000000000" pitchFamily="18" charset="-128"/>
                <a:ea typeface="UD デジタル 教科書体 NK-B" panose="02020700000000000000" pitchFamily="18" charset="-128"/>
              </a:rPr>
              <a:t>J-PARC</a:t>
            </a:r>
            <a:r>
              <a:rPr kumimoji="1" lang="ja-JP" altLang="en-US" sz="1900" b="1" dirty="0">
                <a:latin typeface="UD デジタル 教科書体 NK-B" panose="02020700000000000000" pitchFamily="18" charset="-128"/>
                <a:ea typeface="UD デジタル 教科書体 NK-B" panose="02020700000000000000" pitchFamily="18" charset="-128"/>
              </a:rPr>
              <a:t>の間で</a:t>
            </a:r>
            <a:r>
              <a:rPr kumimoji="1" lang="en-US" altLang="ja-JP" sz="1900" b="1" baseline="30000" dirty="0">
                <a:latin typeface="UD デジタル 教科書体 NK-B" panose="02020700000000000000" pitchFamily="18" charset="-128"/>
                <a:ea typeface="UD デジタル 教科書体 NK-B" panose="02020700000000000000" pitchFamily="18" charset="-128"/>
              </a:rPr>
              <a:t>3</a:t>
            </a:r>
            <a:r>
              <a:rPr kumimoji="1" lang="en-US" altLang="ja-JP" sz="1900" b="1" dirty="0">
                <a:latin typeface="UD デジタル 教科書体 NK-B" panose="02020700000000000000" pitchFamily="18" charset="-128"/>
                <a:ea typeface="UD デジタル 教科書体 NK-B" panose="02020700000000000000" pitchFamily="18" charset="-128"/>
              </a:rPr>
              <a:t>H</a:t>
            </a:r>
            <a:r>
              <a:rPr kumimoji="1" lang="ja-JP" altLang="en-US" sz="1900" b="1" dirty="0">
                <a:latin typeface="UD デジタル 教科書体 NK-B" panose="02020700000000000000" pitchFamily="18" charset="-128"/>
                <a:ea typeface="UD デジタル 教科書体 NK-B" panose="02020700000000000000" pitchFamily="18" charset="-128"/>
              </a:rPr>
              <a:t>についての最初の</a:t>
            </a:r>
            <a:r>
              <a:rPr lang="ja-JP" altLang="en-US" sz="1900" b="1" dirty="0">
                <a:latin typeface="UD デジタル 教科書体 NK-B" panose="02020700000000000000" pitchFamily="18" charset="-128"/>
                <a:ea typeface="UD デジタル 教科書体 NK-B" panose="02020700000000000000" pitchFamily="18" charset="-128"/>
              </a:rPr>
              <a:t>了解</a:t>
            </a:r>
            <a:r>
              <a:rPr kumimoji="1" lang="ja-JP" altLang="en-US" sz="1900" b="1" dirty="0">
                <a:latin typeface="UD デジタル 教科書体 NK-B" panose="02020700000000000000" pitchFamily="18" charset="-128"/>
                <a:ea typeface="UD デジタル 教科書体 NK-B" panose="02020700000000000000" pitchFamily="18" charset="-128"/>
              </a:rPr>
              <a:t>があった。</a:t>
            </a:r>
            <a:br>
              <a:rPr kumimoji="1" lang="en-US" altLang="ja-JP" sz="1900" b="1" dirty="0">
                <a:latin typeface="UD デジタル 教科書体 NK-B" panose="02020700000000000000" pitchFamily="18" charset="-128"/>
                <a:ea typeface="UD デジタル 教科書体 NK-B" panose="02020700000000000000" pitchFamily="18" charset="-128"/>
              </a:rPr>
            </a:br>
            <a:r>
              <a:rPr kumimoji="1" lang="ja-JP" altLang="en-US" sz="1900" b="1" dirty="0">
                <a:latin typeface="UD デジタル 教科書体 NK-B" panose="02020700000000000000" pitchFamily="18" charset="-128"/>
                <a:ea typeface="UD デジタル 教科書体 NK-B" panose="02020700000000000000" pitchFamily="18" charset="-128"/>
              </a:rPr>
              <a:t>それによると、</a:t>
            </a:r>
            <a:r>
              <a:rPr kumimoji="1" lang="en-US" altLang="ja-JP" sz="1900" b="1" dirty="0">
                <a:latin typeface="UD デジタル 教科書体 NK-B" panose="02020700000000000000" pitchFamily="18" charset="-128"/>
                <a:ea typeface="UD デジタル 教科書体 NK-B" panose="02020700000000000000" pitchFamily="18" charset="-128"/>
              </a:rPr>
              <a:t>J-PARC</a:t>
            </a:r>
            <a:r>
              <a:rPr kumimoji="1" lang="ja-JP" altLang="en-US" sz="1900" b="1" dirty="0">
                <a:latin typeface="UD デジタル 教科書体 NK-B" panose="02020700000000000000" pitchFamily="18" charset="-128"/>
                <a:ea typeface="UD デジタル 教科書体 NK-B" panose="02020700000000000000" pitchFamily="18" charset="-128"/>
              </a:rPr>
              <a:t>全体からの排水中の総</a:t>
            </a:r>
            <a:r>
              <a:rPr kumimoji="1" lang="en-US" altLang="ja-JP" sz="1900" b="1" baseline="30000" dirty="0">
                <a:latin typeface="Arial" panose="020B0604020202020204" pitchFamily="34" charset="0"/>
                <a:ea typeface="UD デジタル 教科書体 NK-B" panose="02020700000000000000" pitchFamily="18" charset="-128"/>
                <a:cs typeface="Arial" panose="020B0604020202020204" pitchFamily="34" charset="0"/>
              </a:rPr>
              <a:t>3</a:t>
            </a:r>
            <a:r>
              <a:rPr kumimoji="1" lang="en-US" altLang="ja-JP" sz="1900" b="1" dirty="0">
                <a:latin typeface="Arial" panose="020B0604020202020204" pitchFamily="34" charset="0"/>
                <a:ea typeface="UD デジタル 教科書体 NK-B" panose="02020700000000000000" pitchFamily="18" charset="-128"/>
                <a:cs typeface="Arial" panose="020B0604020202020204" pitchFamily="34" charset="0"/>
              </a:rPr>
              <a:t>H</a:t>
            </a:r>
            <a:r>
              <a:rPr kumimoji="1" lang="ja-JP" altLang="en-US" sz="1900" b="1" dirty="0">
                <a:latin typeface="UD デジタル 教科書体 NK-B" panose="02020700000000000000" pitchFamily="18" charset="-128"/>
                <a:ea typeface="UD デジタル 教科書体 NK-B" panose="02020700000000000000" pitchFamily="18" charset="-128"/>
              </a:rPr>
              <a:t>は</a:t>
            </a:r>
            <a:r>
              <a:rPr kumimoji="1" lang="en-US" altLang="ja-JP" sz="1900" b="1" dirty="0">
                <a:solidFill>
                  <a:srgbClr val="FF0000"/>
                </a:solidFill>
                <a:latin typeface="Arial" panose="020B0604020202020204" pitchFamily="34" charset="0"/>
                <a:ea typeface="UD デジタル 教科書体 NK-B" panose="02020700000000000000" pitchFamily="18" charset="-128"/>
                <a:cs typeface="Arial" panose="020B0604020202020204" pitchFamily="34" charset="0"/>
              </a:rPr>
              <a:t>1300 </a:t>
            </a:r>
            <a:r>
              <a:rPr kumimoji="1" lang="en-US" altLang="ja-JP" sz="1900" b="1" dirty="0" err="1">
                <a:solidFill>
                  <a:srgbClr val="FF0000"/>
                </a:solidFill>
                <a:latin typeface="Arial" panose="020B0604020202020204" pitchFamily="34" charset="0"/>
                <a:ea typeface="UD デジタル 教科書体 NK-B" panose="02020700000000000000" pitchFamily="18" charset="-128"/>
                <a:cs typeface="Arial" panose="020B0604020202020204" pitchFamily="34" charset="0"/>
              </a:rPr>
              <a:t>GBq</a:t>
            </a:r>
            <a:r>
              <a:rPr kumimoji="1" lang="en-US" altLang="ja-JP" sz="1900" b="1" dirty="0">
                <a:solidFill>
                  <a:srgbClr val="FF0000"/>
                </a:solidFill>
                <a:latin typeface="Arial" panose="020B0604020202020204" pitchFamily="34" charset="0"/>
                <a:ea typeface="UD デジタル 教科書体 NK-B" panose="02020700000000000000" pitchFamily="18" charset="-128"/>
                <a:cs typeface="Arial" panose="020B0604020202020204" pitchFamily="34" charset="0"/>
              </a:rPr>
              <a:t>/</a:t>
            </a:r>
            <a:r>
              <a:rPr kumimoji="1" lang="en-US" altLang="ja-JP" sz="1900" b="1" dirty="0" err="1">
                <a:solidFill>
                  <a:srgbClr val="FF0000"/>
                </a:solidFill>
                <a:latin typeface="Arial" panose="020B0604020202020204" pitchFamily="34" charset="0"/>
                <a:ea typeface="UD デジタル 教科書体 NK-B" panose="02020700000000000000" pitchFamily="18" charset="-128"/>
                <a:cs typeface="Arial" panose="020B0604020202020204" pitchFamily="34" charset="0"/>
              </a:rPr>
              <a:t>yr</a:t>
            </a:r>
            <a:r>
              <a:rPr kumimoji="1" lang="ja-JP" altLang="en-US" sz="1900" b="1" dirty="0">
                <a:latin typeface="UD デジタル 教科書体 NK-B" panose="02020700000000000000" pitchFamily="18" charset="-128"/>
                <a:ea typeface="UD デジタル 教科書体 NK-B" panose="02020700000000000000" pitchFamily="18" charset="-128"/>
              </a:rPr>
              <a:t>以下。</a:t>
            </a:r>
          </a:p>
          <a:p>
            <a:pPr marL="342900" indent="-342900">
              <a:spcAft>
                <a:spcPts val="1200"/>
              </a:spcAft>
              <a:buFont typeface="Wingdings" panose="05000000000000000000" pitchFamily="2" charset="2"/>
              <a:buChar char="Ø"/>
            </a:pPr>
            <a:r>
              <a:rPr kumimoji="1" lang="ja-JP" altLang="en-US" sz="1900" b="1" dirty="0">
                <a:latin typeface="UD デジタル 教科書体 NK-B" panose="02020700000000000000" pitchFamily="18" charset="-128"/>
                <a:ea typeface="UD デジタル 教科書体 NK-B" panose="02020700000000000000" pitchFamily="18" charset="-128"/>
              </a:rPr>
              <a:t>この</a:t>
            </a:r>
            <a:r>
              <a:rPr lang="ja-JP" altLang="en-US" sz="1900" b="1" dirty="0">
                <a:latin typeface="UD デジタル 教科書体 NK-B" panose="02020700000000000000" pitchFamily="18" charset="-128"/>
                <a:ea typeface="UD デジタル 教科書体 NK-B" panose="02020700000000000000" pitchFamily="18" charset="-128"/>
              </a:rPr>
              <a:t>了解</a:t>
            </a:r>
            <a:r>
              <a:rPr kumimoji="1" lang="ja-JP" altLang="en-US" sz="1900" b="1" dirty="0">
                <a:latin typeface="UD デジタル 教科書体 NK-B" panose="02020700000000000000" pitchFamily="18" charset="-128"/>
                <a:ea typeface="UD デジタル 教科書体 NK-B" panose="02020700000000000000" pitchFamily="18" charset="-128"/>
              </a:rPr>
              <a:t>の範囲内であればニュートリノからの</a:t>
            </a:r>
            <a:r>
              <a:rPr kumimoji="1" lang="en-US" altLang="ja-JP" sz="1900" b="1" baseline="30000" dirty="0">
                <a:latin typeface="Arial" panose="020B0604020202020204" pitchFamily="34" charset="0"/>
                <a:ea typeface="UD デジタル 教科書体 NK-B" panose="02020700000000000000" pitchFamily="18" charset="-128"/>
                <a:cs typeface="Arial" panose="020B0604020202020204" pitchFamily="34" charset="0"/>
              </a:rPr>
              <a:t>3</a:t>
            </a:r>
            <a:r>
              <a:rPr kumimoji="1" lang="en-US" altLang="ja-JP" sz="1900" b="1" dirty="0">
                <a:latin typeface="Arial" panose="020B0604020202020204" pitchFamily="34" charset="0"/>
                <a:ea typeface="UD デジタル 教科書体 NK-B" panose="02020700000000000000" pitchFamily="18" charset="-128"/>
                <a:cs typeface="Arial" panose="020B0604020202020204" pitchFamily="34" charset="0"/>
              </a:rPr>
              <a:t>H</a:t>
            </a:r>
            <a:r>
              <a:rPr kumimoji="1" lang="ja-JP" altLang="en-US" sz="1900" b="1" dirty="0">
                <a:latin typeface="UD デジタル 教科書体 NK-B" panose="02020700000000000000" pitchFamily="18" charset="-128"/>
                <a:ea typeface="UD デジタル 教科書体 NK-B" panose="02020700000000000000" pitchFamily="18" charset="-128"/>
              </a:rPr>
              <a:t>排出量拡大はやむおえない。</a:t>
            </a:r>
            <a:br>
              <a:rPr kumimoji="1" lang="en-US" altLang="ja-JP" sz="1900" b="1" dirty="0">
                <a:latin typeface="UD デジタル 教科書体 NK-B" panose="02020700000000000000" pitchFamily="18" charset="-128"/>
                <a:ea typeface="UD デジタル 教科書体 NK-B" panose="02020700000000000000" pitchFamily="18" charset="-128"/>
              </a:rPr>
            </a:br>
            <a:r>
              <a:rPr kumimoji="1" lang="ja-JP" altLang="en-US" sz="1900" b="1" dirty="0">
                <a:solidFill>
                  <a:srgbClr val="FF0000"/>
                </a:solidFill>
                <a:latin typeface="UD デジタル 教科書体 NK-B" panose="02020700000000000000" pitchFamily="18" charset="-128"/>
                <a:ea typeface="UD デジタル 教科書体 NK-B" panose="02020700000000000000" pitchFamily="18" charset="-128"/>
              </a:rPr>
              <a:t>「茨城県原子力安全対策委員会</a:t>
            </a:r>
            <a:r>
              <a:rPr kumimoji="1" lang="en-US" altLang="ja-JP" sz="1900" b="1" dirty="0">
                <a:solidFill>
                  <a:srgbClr val="FF0000"/>
                </a:solidFill>
                <a:latin typeface="UD デジタル 教科書体 NK-B" panose="02020700000000000000" pitchFamily="18" charset="-128"/>
                <a:ea typeface="UD デジタル 教科書体 NK-B" panose="02020700000000000000" pitchFamily="18" charset="-128"/>
              </a:rPr>
              <a:t>(</a:t>
            </a:r>
            <a:r>
              <a:rPr kumimoji="1" lang="ja-JP" altLang="en-US" sz="1900" b="1" dirty="0">
                <a:solidFill>
                  <a:srgbClr val="FF0000"/>
                </a:solidFill>
                <a:latin typeface="UD デジタル 教科書体 NK-B" panose="02020700000000000000" pitchFamily="18" charset="-128"/>
                <a:ea typeface="UD デジタル 教科書体 NK-B" panose="02020700000000000000" pitchFamily="18" charset="-128"/>
              </a:rPr>
              <a:t>原子力に関する有識者による委員会</a:t>
            </a:r>
            <a:r>
              <a:rPr kumimoji="1" lang="en-US" altLang="ja-JP" sz="1900" b="1" dirty="0">
                <a:solidFill>
                  <a:srgbClr val="FF0000"/>
                </a:solidFill>
                <a:latin typeface="UD デジタル 教科書体 NK-B" panose="02020700000000000000" pitchFamily="18" charset="-128"/>
                <a:ea typeface="UD デジタル 教科書体 NK-B" panose="02020700000000000000" pitchFamily="18" charset="-128"/>
              </a:rPr>
              <a:t>)</a:t>
            </a:r>
            <a:r>
              <a:rPr kumimoji="1" lang="ja-JP" altLang="en-US" sz="1900" b="1" dirty="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1900" b="1" dirty="0">
                <a:latin typeface="UD デジタル 教科書体 NK-B" panose="02020700000000000000" pitchFamily="18" charset="-128"/>
                <a:ea typeface="UD デジタル 教科書体 NK-B" panose="02020700000000000000" pitchFamily="18" charset="-128"/>
              </a:rPr>
              <a:t>の承認を得れば</a:t>
            </a:r>
            <a:r>
              <a:rPr kumimoji="1" lang="ja-JP" altLang="en-US" sz="1900" b="1" dirty="0">
                <a:latin typeface="UD デジタル 教科書体 NK-B" panose="02020700000000000000" pitchFamily="18" charset="-128"/>
                <a:ea typeface="UD デジタル 教科書体 NK-B" panose="02020700000000000000" pitchFamily="18" charset="-128"/>
              </a:rPr>
              <a:t>良い。</a:t>
            </a:r>
          </a:p>
          <a:p>
            <a:pPr marL="342900" indent="-342900">
              <a:spcAft>
                <a:spcPts val="1200"/>
              </a:spcAft>
              <a:buFont typeface="Wingdings" panose="05000000000000000000" pitchFamily="2" charset="2"/>
              <a:buChar char="Ø"/>
            </a:pPr>
            <a:r>
              <a:rPr kumimoji="1" lang="ja-JP" altLang="en-US" sz="1900" b="1" dirty="0">
                <a:latin typeface="UD デジタル 教科書体 NK-B" panose="02020700000000000000" pitchFamily="18" charset="-128"/>
                <a:ea typeface="UD デジタル 教科書体 NK-B" panose="02020700000000000000" pitchFamily="18" charset="-128"/>
              </a:rPr>
              <a:t>これを超えるのであれば、上位の</a:t>
            </a:r>
            <a:r>
              <a:rPr kumimoji="1" lang="ja-JP" altLang="en-US" sz="1900" b="1" dirty="0">
                <a:solidFill>
                  <a:srgbClr val="FF0000"/>
                </a:solidFill>
                <a:latin typeface="UD デジタル 教科書体 NK-B" panose="02020700000000000000" pitchFamily="18" charset="-128"/>
                <a:ea typeface="UD デジタル 教科書体 NK-B" panose="02020700000000000000" pitchFamily="18" charset="-128"/>
              </a:rPr>
              <a:t>「</a:t>
            </a:r>
            <a:r>
              <a:rPr kumimoji="1" lang="zh-TW" altLang="en-US" sz="1900" b="1" dirty="0">
                <a:solidFill>
                  <a:srgbClr val="FF0000"/>
                </a:solidFill>
                <a:latin typeface="UD デジタル 教科書体 NK-B" panose="02020700000000000000" pitchFamily="18" charset="-128"/>
                <a:ea typeface="UD デジタル 教科書体 NK-B" panose="02020700000000000000" pitchFamily="18" charset="-128"/>
              </a:rPr>
              <a:t>茨城県原子力審議会</a:t>
            </a:r>
            <a:r>
              <a:rPr kumimoji="1" lang="en-US" altLang="zh-TW" sz="1900" b="1" dirty="0">
                <a:solidFill>
                  <a:srgbClr val="FF0000"/>
                </a:solidFill>
                <a:latin typeface="UD デジタル 教科書体 NK-B" panose="02020700000000000000" pitchFamily="18" charset="-128"/>
                <a:ea typeface="UD デジタル 教科書体 NK-B" panose="02020700000000000000" pitchFamily="18" charset="-128"/>
              </a:rPr>
              <a:t>(</a:t>
            </a:r>
            <a:r>
              <a:rPr kumimoji="1" lang="ja-JP" altLang="en-US" sz="1900" b="1" dirty="0">
                <a:solidFill>
                  <a:srgbClr val="FF0000"/>
                </a:solidFill>
                <a:latin typeface="UD デジタル 教科書体 NK-B" panose="02020700000000000000" pitchFamily="18" charset="-128"/>
                <a:ea typeface="UD デジタル 教科書体 NK-B" panose="02020700000000000000" pitchFamily="18" charset="-128"/>
              </a:rPr>
              <a:t>地元有力者</a:t>
            </a:r>
            <a:r>
              <a:rPr lang="ja-JP" altLang="en-US" sz="1900" b="1" dirty="0">
                <a:solidFill>
                  <a:srgbClr val="FF0000"/>
                </a:solidFill>
                <a:latin typeface="UD デジタル 教科書体 NK-B" panose="02020700000000000000" pitchFamily="18" charset="-128"/>
                <a:ea typeface="UD デジタル 教科書体 NK-B" panose="02020700000000000000" pitchFamily="18" charset="-128"/>
              </a:rPr>
              <a:t>による</a:t>
            </a:r>
            <a:r>
              <a:rPr kumimoji="1" lang="ja-JP" altLang="en-US" sz="1900" b="1" dirty="0">
                <a:solidFill>
                  <a:srgbClr val="FF0000"/>
                </a:solidFill>
                <a:latin typeface="UD デジタル 教科書体 NK-B" panose="02020700000000000000" pitchFamily="18" charset="-128"/>
                <a:ea typeface="UD デジタル 教科書体 NK-B" panose="02020700000000000000" pitchFamily="18" charset="-128"/>
              </a:rPr>
              <a:t>委員会</a:t>
            </a:r>
            <a:r>
              <a:rPr kumimoji="1" lang="en-US" altLang="ja-JP" sz="1900" b="1" dirty="0">
                <a:solidFill>
                  <a:srgbClr val="FF0000"/>
                </a:solidFill>
                <a:latin typeface="UD デジタル 教科書体 NK-B" panose="02020700000000000000" pitchFamily="18" charset="-128"/>
                <a:ea typeface="UD デジタル 教科書体 NK-B" panose="02020700000000000000" pitchFamily="18" charset="-128"/>
              </a:rPr>
              <a:t>)</a:t>
            </a:r>
            <a:r>
              <a:rPr kumimoji="1" lang="ja-JP" altLang="en-US" sz="1900" b="1" dirty="0">
                <a:solidFill>
                  <a:srgbClr val="FF0000"/>
                </a:solidFill>
                <a:latin typeface="UD デジタル 教科書体 NK-B" panose="02020700000000000000" pitchFamily="18" charset="-128"/>
                <a:ea typeface="UD デジタル 教科書体 NK-B" panose="02020700000000000000" pitchFamily="18" charset="-128"/>
              </a:rPr>
              <a:t>」</a:t>
            </a:r>
            <a:r>
              <a:rPr kumimoji="1" lang="ja-JP" altLang="en-US" sz="1900" b="1" dirty="0">
                <a:latin typeface="UD デジタル 教科書体 NK-B" panose="02020700000000000000" pitchFamily="18" charset="-128"/>
                <a:ea typeface="UD デジタル 教科書体 NK-B" panose="02020700000000000000" pitchFamily="18" charset="-128"/>
              </a:rPr>
              <a:t>を立ち上げて、そちら</a:t>
            </a:r>
            <a:r>
              <a:rPr lang="ja-JP" altLang="en-US" sz="1900" b="1" dirty="0">
                <a:latin typeface="UD デジタル 教科書体 NK-B" panose="02020700000000000000" pitchFamily="18" charset="-128"/>
                <a:ea typeface="UD デジタル 教科書体 NK-B" panose="02020700000000000000" pitchFamily="18" charset="-128"/>
              </a:rPr>
              <a:t>から承認</a:t>
            </a:r>
            <a:r>
              <a:rPr kumimoji="1" lang="ja-JP" altLang="en-US" sz="1900" b="1" dirty="0">
                <a:latin typeface="UD デジタル 教科書体 NK-B" panose="02020700000000000000" pitchFamily="18" charset="-128"/>
                <a:ea typeface="UD デジタル 教科書体 NK-B" panose="02020700000000000000" pitchFamily="18" charset="-128"/>
              </a:rPr>
              <a:t>してもらうことになる。</a:t>
            </a:r>
          </a:p>
        </p:txBody>
      </p:sp>
    </p:spTree>
    <p:extLst>
      <p:ext uri="{BB962C8B-B14F-4D97-AF65-F5344CB8AC3E}">
        <p14:creationId xmlns:p14="http://schemas.microsoft.com/office/powerpoint/2010/main" val="3234457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EC8CA544-0C65-E4D6-C66A-F31A74E3B3A5}"/>
              </a:ext>
            </a:extLst>
          </p:cNvPr>
          <p:cNvSpPr txBox="1"/>
          <p:nvPr/>
        </p:nvSpPr>
        <p:spPr>
          <a:xfrm>
            <a:off x="447324" y="4993881"/>
            <a:ext cx="8571470" cy="1692771"/>
          </a:xfrm>
          <a:prstGeom prst="rect">
            <a:avLst/>
          </a:prstGeom>
          <a:solidFill>
            <a:srgbClr val="FFF4D1"/>
          </a:solidFill>
        </p:spPr>
        <p:txBody>
          <a:bodyPr wrap="square" rtlCol="0">
            <a:spAutoFit/>
          </a:bodyPr>
          <a:lstStyle/>
          <a:p>
            <a:r>
              <a:rPr kumimoji="1" lang="ja-JP" altLang="en-US" b="1" dirty="0">
                <a:latin typeface="Arial" panose="020B0604020202020204" pitchFamily="34" charset="0"/>
                <a:ea typeface="+mn-ea"/>
                <a:cs typeface="Arial" panose="020B0604020202020204" pitchFamily="34" charset="0"/>
              </a:rPr>
              <a:t>私どもといたしましては、</a:t>
            </a:r>
            <a:r>
              <a:rPr kumimoji="1" lang="en-US" altLang="ja-JP" b="1" dirty="0">
                <a:latin typeface="Arial" panose="020B0604020202020204" pitchFamily="34" charset="0"/>
                <a:ea typeface="+mn-ea"/>
                <a:cs typeface="Arial" panose="020B0604020202020204" pitchFamily="34" charset="0"/>
              </a:rPr>
              <a:t>2002</a:t>
            </a:r>
            <a:r>
              <a:rPr kumimoji="1" lang="ja-JP" altLang="en-US" b="1" dirty="0">
                <a:latin typeface="Arial" panose="020B0604020202020204" pitchFamily="34" charset="0"/>
                <a:ea typeface="+mn-ea"/>
                <a:cs typeface="Arial" panose="020B0604020202020204" pitchFamily="34" charset="0"/>
              </a:rPr>
              <a:t>年の安全確保の基本的な考え方の中で、</a:t>
            </a:r>
            <a:r>
              <a:rPr kumimoji="1" lang="en-US" altLang="ja-JP" b="1" dirty="0">
                <a:latin typeface="Arial" panose="020B0604020202020204" pitchFamily="34" charset="0"/>
                <a:ea typeface="+mn-ea"/>
                <a:cs typeface="Arial" panose="020B0604020202020204" pitchFamily="34" charset="0"/>
              </a:rPr>
              <a:t>1,300 </a:t>
            </a:r>
            <a:r>
              <a:rPr kumimoji="1" lang="en-US" altLang="ja-JP" b="1" dirty="0" err="1">
                <a:latin typeface="Arial" panose="020B0604020202020204" pitchFamily="34" charset="0"/>
                <a:ea typeface="+mn-ea"/>
                <a:cs typeface="Arial" panose="020B0604020202020204" pitchFamily="34" charset="0"/>
              </a:rPr>
              <a:t>GBq</a:t>
            </a:r>
            <a:r>
              <a:rPr kumimoji="1" lang="en-US" altLang="ja-JP" b="1" dirty="0">
                <a:latin typeface="Arial" panose="020B0604020202020204" pitchFamily="34" charset="0"/>
                <a:ea typeface="+mn-ea"/>
                <a:cs typeface="Arial" panose="020B0604020202020204" pitchFamily="34" charset="0"/>
              </a:rPr>
              <a:t>/</a:t>
            </a:r>
            <a:r>
              <a:rPr kumimoji="1" lang="ja-JP" altLang="en-US" b="1" dirty="0">
                <a:latin typeface="Arial" panose="020B0604020202020204" pitchFamily="34" charset="0"/>
                <a:ea typeface="+mn-ea"/>
                <a:cs typeface="Arial" panose="020B0604020202020204" pitchFamily="34" charset="0"/>
              </a:rPr>
              <a:t>年を超えないよう管理するというふうにお約束をいただいていると認識しており、基本は、今回も</a:t>
            </a:r>
            <a:r>
              <a:rPr kumimoji="1" lang="en-US" altLang="ja-JP" b="1" dirty="0">
                <a:latin typeface="Arial" panose="020B0604020202020204" pitchFamily="34" charset="0"/>
                <a:ea typeface="+mn-ea"/>
                <a:cs typeface="Arial" panose="020B0604020202020204" pitchFamily="34" charset="0"/>
              </a:rPr>
              <a:t>1,300GBq/</a:t>
            </a:r>
            <a:r>
              <a:rPr kumimoji="1" lang="ja-JP" altLang="en-US" b="1" dirty="0">
                <a:latin typeface="Arial" panose="020B0604020202020204" pitchFamily="34" charset="0"/>
                <a:ea typeface="+mn-ea"/>
                <a:cs typeface="Arial" panose="020B0604020202020204" pitchFamily="34" charset="0"/>
              </a:rPr>
              <a:t>年を超えないということをご説明いただいたというところを我々としては非常に重きを置いて考えているところでございますので、引き続き、そういった考え方に沿って管理をお願いできればと思っております</a:t>
            </a:r>
            <a:br>
              <a:rPr kumimoji="1" lang="en-US" altLang="ja-JP" b="1" dirty="0">
                <a:latin typeface="Arial" panose="020B0604020202020204" pitchFamily="34" charset="0"/>
                <a:ea typeface="+mn-ea"/>
                <a:cs typeface="Arial" panose="020B0604020202020204" pitchFamily="34" charset="0"/>
              </a:rPr>
            </a:br>
            <a:r>
              <a:rPr kumimoji="1" lang="en-US" altLang="ja-JP" sz="1400" dirty="0">
                <a:latin typeface="Arial Narrow" panose="020B0606020202030204" pitchFamily="34" charset="0"/>
                <a:ea typeface="+mn-ea"/>
                <a:cs typeface="Arial" panose="020B0604020202020204" pitchFamily="34" charset="0"/>
              </a:rPr>
              <a:t>https://www.pref.ibaraki.jp/seikatsukankyo/gentai/anzen/nuclear/anzen/documents/221019_kaisaikekka_gijiroku.pdf</a:t>
            </a:r>
            <a:endParaRPr kumimoji="1" lang="ja-JP" altLang="en-US" sz="1400" dirty="0">
              <a:latin typeface="Arial Narrow" panose="020B0606020202030204" pitchFamily="34" charset="0"/>
              <a:ea typeface="+mn-ea"/>
              <a:cs typeface="Arial" panose="020B0604020202020204" pitchFamily="34" charset="0"/>
            </a:endParaRPr>
          </a:p>
        </p:txBody>
      </p:sp>
      <p:sp>
        <p:nvSpPr>
          <p:cNvPr id="21506" name="Text Box 52">
            <a:extLst>
              <a:ext uri="{FF2B5EF4-FFF2-40B4-BE49-F238E27FC236}">
                <a16:creationId xmlns:a16="http://schemas.microsoft.com/office/drawing/2014/main" id="{57CE7127-F362-A58B-DAD5-3A97DB54FE23}"/>
              </a:ext>
            </a:extLst>
          </p:cNvPr>
          <p:cNvSpPr txBox="1">
            <a:spLocks noChangeArrowheads="1"/>
          </p:cNvSpPr>
          <p:nvPr/>
        </p:nvSpPr>
        <p:spPr bwMode="auto">
          <a:xfrm>
            <a:off x="-3175" y="578771"/>
            <a:ext cx="914717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Char char="l"/>
            </a:pPr>
            <a:r>
              <a:rPr lang="en-US" altLang="ja-JP" sz="2000" b="1" dirty="0">
                <a:solidFill>
                  <a:srgbClr val="000000"/>
                </a:solidFill>
                <a:latin typeface="Arial" panose="020B0604020202020204" pitchFamily="34" charset="0"/>
                <a:cs typeface="Arial" panose="020B0604020202020204" pitchFamily="34" charset="0"/>
              </a:rPr>
              <a:t>J-PARC</a:t>
            </a:r>
            <a:r>
              <a:rPr lang="ja-JP" altLang="en-US" sz="2000" b="1" dirty="0">
                <a:solidFill>
                  <a:srgbClr val="000000"/>
                </a:solidFill>
                <a:latin typeface="Arial" panose="020B0604020202020204" pitchFamily="34" charset="0"/>
                <a:cs typeface="Arial" panose="020B0604020202020204" pitchFamily="34" charset="0"/>
              </a:rPr>
              <a:t>全体からの</a:t>
            </a:r>
            <a:r>
              <a:rPr lang="en-US" altLang="ja-JP" sz="2000" b="1" baseline="30000" dirty="0">
                <a:solidFill>
                  <a:srgbClr val="000000"/>
                </a:solidFill>
                <a:latin typeface="Arial" panose="020B0604020202020204" pitchFamily="34" charset="0"/>
                <a:cs typeface="Arial" panose="020B0604020202020204" pitchFamily="34" charset="0"/>
              </a:rPr>
              <a:t>3</a:t>
            </a:r>
            <a:r>
              <a:rPr lang="en-US" altLang="ja-JP" sz="2000" b="1" dirty="0">
                <a:solidFill>
                  <a:srgbClr val="000000"/>
                </a:solidFill>
                <a:latin typeface="Arial" panose="020B0604020202020204" pitchFamily="34" charset="0"/>
                <a:cs typeface="Arial" panose="020B0604020202020204" pitchFamily="34" charset="0"/>
              </a:rPr>
              <a:t>H</a:t>
            </a:r>
            <a:r>
              <a:rPr lang="ja-JP" altLang="en-US" sz="2000" b="1" dirty="0">
                <a:solidFill>
                  <a:srgbClr val="000000"/>
                </a:solidFill>
                <a:latin typeface="Arial" panose="020B0604020202020204" pitchFamily="34" charset="0"/>
                <a:cs typeface="Arial" panose="020B0604020202020204" pitchFamily="34" charset="0"/>
              </a:rPr>
              <a:t>最大排出量</a:t>
            </a:r>
            <a:r>
              <a:rPr lang="en-US" altLang="ja-JP" sz="2000" b="1" dirty="0">
                <a:solidFill>
                  <a:srgbClr val="000000"/>
                </a:solidFill>
                <a:latin typeface="Arial" panose="020B0604020202020204" pitchFamily="34" charset="0"/>
                <a:cs typeface="Arial" panose="020B0604020202020204" pitchFamily="34" charset="0"/>
              </a:rPr>
              <a:t>1300</a:t>
            </a:r>
            <a:r>
              <a:rPr lang="ja-JP" altLang="en-US" sz="2000" b="1" dirty="0">
                <a:solidFill>
                  <a:srgbClr val="000000"/>
                </a:solidFill>
                <a:latin typeface="Arial" panose="020B0604020202020204" pitchFamily="34" charset="0"/>
                <a:cs typeface="Arial" panose="020B0604020202020204" pitchFamily="34" charset="0"/>
              </a:rPr>
              <a:t> </a:t>
            </a:r>
            <a:r>
              <a:rPr lang="en-US" altLang="ja-JP" sz="2000" b="1" dirty="0" err="1">
                <a:solidFill>
                  <a:srgbClr val="000000"/>
                </a:solidFill>
                <a:latin typeface="Arial" panose="020B0604020202020204" pitchFamily="34" charset="0"/>
                <a:cs typeface="Arial" panose="020B0604020202020204" pitchFamily="34" charset="0"/>
              </a:rPr>
              <a:t>GBq</a:t>
            </a:r>
            <a:r>
              <a:rPr lang="en-US" altLang="ja-JP" sz="2000" b="1" dirty="0">
                <a:solidFill>
                  <a:srgbClr val="000000"/>
                </a:solidFill>
                <a:latin typeface="Arial" panose="020B0604020202020204" pitchFamily="34" charset="0"/>
                <a:cs typeface="Arial" panose="020B0604020202020204" pitchFamily="34" charset="0"/>
              </a:rPr>
              <a:t>/</a:t>
            </a:r>
            <a:r>
              <a:rPr lang="en-US" altLang="ja-JP" sz="2000" b="1" dirty="0" err="1">
                <a:solidFill>
                  <a:srgbClr val="000000"/>
                </a:solidFill>
                <a:latin typeface="Arial" panose="020B0604020202020204" pitchFamily="34" charset="0"/>
                <a:cs typeface="Arial" panose="020B0604020202020204" pitchFamily="34" charset="0"/>
              </a:rPr>
              <a:t>yr</a:t>
            </a:r>
            <a:r>
              <a:rPr lang="ja-JP" altLang="en-US" sz="2000" b="1" dirty="0">
                <a:solidFill>
                  <a:srgbClr val="000000"/>
                </a:solidFill>
                <a:latin typeface="Arial" panose="020B0604020202020204" pitchFamily="34" charset="0"/>
                <a:cs typeface="Arial" panose="020B0604020202020204" pitchFamily="34" charset="0"/>
              </a:rPr>
              <a:t>のうち</a:t>
            </a:r>
            <a:r>
              <a:rPr lang="en-US" altLang="ja-JP" sz="2000" b="1" dirty="0">
                <a:solidFill>
                  <a:srgbClr val="FF0000"/>
                </a:solidFill>
                <a:latin typeface="Arial" panose="020B0604020202020204" pitchFamily="34" charset="0"/>
                <a:cs typeface="Arial" panose="020B0604020202020204" pitchFamily="34" charset="0"/>
              </a:rPr>
              <a:t>1100</a:t>
            </a:r>
            <a:r>
              <a:rPr lang="ja-JP" altLang="en-US" sz="2000" b="1" dirty="0">
                <a:solidFill>
                  <a:srgbClr val="FF0000"/>
                </a:solidFill>
                <a:latin typeface="Arial" panose="020B0604020202020204" pitchFamily="34" charset="0"/>
                <a:cs typeface="Arial" panose="020B0604020202020204" pitchFamily="34" charset="0"/>
              </a:rPr>
              <a:t> </a:t>
            </a:r>
            <a:r>
              <a:rPr lang="en-US" altLang="ja-JP" sz="2000" b="1" dirty="0" err="1">
                <a:solidFill>
                  <a:srgbClr val="FF0000"/>
                </a:solidFill>
                <a:latin typeface="Arial" panose="020B0604020202020204" pitchFamily="34" charset="0"/>
                <a:cs typeface="Arial" panose="020B0604020202020204" pitchFamily="34" charset="0"/>
              </a:rPr>
              <a:t>GBq</a:t>
            </a:r>
            <a:r>
              <a:rPr lang="en-US" altLang="ja-JP" sz="2000" b="1" dirty="0">
                <a:solidFill>
                  <a:srgbClr val="FF0000"/>
                </a:solidFill>
                <a:latin typeface="Arial" panose="020B0604020202020204" pitchFamily="34" charset="0"/>
                <a:cs typeface="Arial" panose="020B0604020202020204" pitchFamily="34" charset="0"/>
              </a:rPr>
              <a:t>/</a:t>
            </a:r>
            <a:r>
              <a:rPr lang="en-US" altLang="ja-JP" sz="2000" b="1" dirty="0" err="1">
                <a:solidFill>
                  <a:srgbClr val="FF0000"/>
                </a:solidFill>
                <a:latin typeface="Arial" panose="020B0604020202020204" pitchFamily="34" charset="0"/>
                <a:cs typeface="Arial" panose="020B0604020202020204" pitchFamily="34" charset="0"/>
              </a:rPr>
              <a:t>yr</a:t>
            </a:r>
            <a:r>
              <a:rPr lang="ja-JP" altLang="en-US" sz="2000" b="1" dirty="0">
                <a:solidFill>
                  <a:srgbClr val="000000"/>
                </a:solidFill>
                <a:latin typeface="Arial" panose="020B0604020202020204" pitchFamily="34" charset="0"/>
                <a:cs typeface="Arial" panose="020B0604020202020204" pitchFamily="34" charset="0"/>
              </a:rPr>
              <a:t>を</a:t>
            </a:r>
            <a:br>
              <a:rPr lang="en-US" altLang="ja-JP" sz="2000" b="1" dirty="0">
                <a:solidFill>
                  <a:srgbClr val="000000"/>
                </a:solidFill>
                <a:latin typeface="Arial" panose="020B0604020202020204" pitchFamily="34" charset="0"/>
                <a:cs typeface="Arial" panose="020B0604020202020204" pitchFamily="34" charset="0"/>
              </a:rPr>
            </a:br>
            <a:r>
              <a:rPr lang="ja-JP" altLang="en-US" sz="2000" b="1" dirty="0">
                <a:solidFill>
                  <a:srgbClr val="000000"/>
                </a:solidFill>
                <a:latin typeface="Arial" panose="020B0604020202020204" pitchFamily="34" charset="0"/>
                <a:cs typeface="Arial" panose="020B0604020202020204" pitchFamily="34" charset="0"/>
              </a:rPr>
              <a:t>ニュートリノビームラインに割り当てて頂いて、申請を進めた。</a:t>
            </a:r>
          </a:p>
          <a:p>
            <a:pPr eaLnBrk="1" hangingPunct="1">
              <a:spcBef>
                <a:spcPct val="50000"/>
              </a:spcBef>
              <a:buFont typeface="Wingdings" panose="05000000000000000000" pitchFamily="2" charset="2"/>
              <a:buChar char="l"/>
            </a:pPr>
            <a:r>
              <a:rPr lang="ja-JP" altLang="en-US" sz="2000" b="1" dirty="0">
                <a:solidFill>
                  <a:srgbClr val="000000"/>
                </a:solidFill>
                <a:latin typeface="Arial" panose="020B0604020202020204" pitchFamily="34" charset="0"/>
                <a:cs typeface="Arial" panose="020B0604020202020204" pitchFamily="34" charset="0"/>
              </a:rPr>
              <a:t>「</a:t>
            </a:r>
            <a:r>
              <a:rPr lang="zh-TW" altLang="en-US" sz="2000" b="1" dirty="0">
                <a:solidFill>
                  <a:srgbClr val="000000"/>
                </a:solidFill>
                <a:latin typeface="Arial" panose="020B0604020202020204" pitchFamily="34" charset="0"/>
                <a:cs typeface="Arial" panose="020B0604020202020204" pitchFamily="34" charset="0"/>
              </a:rPr>
              <a:t>茨城県原子力審議会</a:t>
            </a:r>
            <a:r>
              <a:rPr lang="ja-JP" altLang="en-US" sz="2000" b="1" dirty="0">
                <a:solidFill>
                  <a:srgbClr val="000000"/>
                </a:solidFill>
                <a:latin typeface="Arial" panose="020B0604020202020204" pitchFamily="34" charset="0"/>
                <a:cs typeface="Arial" panose="020B0604020202020204" pitchFamily="34" charset="0"/>
              </a:rPr>
              <a:t>」を立ち上げることなく、「茨城県原子力</a:t>
            </a:r>
            <a:br>
              <a:rPr lang="en-US" altLang="ja-JP" sz="2000" b="1" dirty="0">
                <a:solidFill>
                  <a:srgbClr val="000000"/>
                </a:solidFill>
                <a:latin typeface="Arial" panose="020B0604020202020204" pitchFamily="34" charset="0"/>
                <a:cs typeface="Arial" panose="020B0604020202020204" pitchFamily="34" charset="0"/>
              </a:rPr>
            </a:br>
            <a:r>
              <a:rPr lang="ja-JP" altLang="en-US" sz="2000" b="1" dirty="0">
                <a:solidFill>
                  <a:srgbClr val="000000"/>
                </a:solidFill>
                <a:latin typeface="Arial" panose="020B0604020202020204" pitchFamily="34" charset="0"/>
                <a:cs typeface="Arial" panose="020B0604020202020204" pitchFamily="34" charset="0"/>
              </a:rPr>
              <a:t>安全対策委員会」を経てビーム強度</a:t>
            </a:r>
            <a:r>
              <a:rPr lang="en-US" altLang="ja-JP" sz="2000" b="1" dirty="0">
                <a:solidFill>
                  <a:srgbClr val="000000"/>
                </a:solidFill>
                <a:latin typeface="Arial" panose="020B0604020202020204" pitchFamily="34" charset="0"/>
                <a:cs typeface="Arial" panose="020B0604020202020204" pitchFamily="34" charset="0"/>
              </a:rPr>
              <a:t>1.3MW</a:t>
            </a:r>
            <a:r>
              <a:rPr lang="ja-JP" altLang="en-US" sz="2000" b="1" dirty="0">
                <a:solidFill>
                  <a:srgbClr val="000000"/>
                </a:solidFill>
                <a:latin typeface="Arial" panose="020B0604020202020204" pitchFamily="34" charset="0"/>
                <a:cs typeface="Arial" panose="020B0604020202020204" pitchFamily="34" charset="0"/>
              </a:rPr>
              <a:t>までの運転は</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2023</a:t>
            </a:r>
            <a:r>
              <a:rPr lang="ja-JP" altLang="en-US" sz="2000" b="1" dirty="0">
                <a:solidFill>
                  <a:srgbClr val="000000"/>
                </a:solidFill>
                <a:latin typeface="Arial" panose="020B0604020202020204" pitchFamily="34" charset="0"/>
                <a:cs typeface="Arial" panose="020B0604020202020204" pitchFamily="34" charset="0"/>
              </a:rPr>
              <a:t>年</a:t>
            </a:r>
            <a:r>
              <a:rPr lang="en-US" altLang="ja-JP" sz="2000" b="1" dirty="0">
                <a:solidFill>
                  <a:srgbClr val="000000"/>
                </a:solidFill>
                <a:latin typeface="Arial" panose="020B0604020202020204" pitchFamily="34" charset="0"/>
                <a:cs typeface="Arial" panose="020B0604020202020204" pitchFamily="34" charset="0"/>
              </a:rPr>
              <a:t>12</a:t>
            </a:r>
            <a:r>
              <a:rPr lang="ja-JP" altLang="en-US" sz="2000" b="1" dirty="0">
                <a:solidFill>
                  <a:srgbClr val="000000"/>
                </a:solidFill>
                <a:latin typeface="Arial" panose="020B0604020202020204" pitchFamily="34" charset="0"/>
                <a:cs typeface="Arial" panose="020B0604020202020204" pitchFamily="34" charset="0"/>
              </a:rPr>
              <a:t>月</a:t>
            </a:r>
            <a:r>
              <a:rPr lang="en-US" altLang="ja-JP" sz="2000" b="1" dirty="0">
                <a:solidFill>
                  <a:srgbClr val="000000"/>
                </a:solidFill>
                <a:latin typeface="Arial" panose="020B0604020202020204" pitchFamily="34" charset="0"/>
                <a:cs typeface="Arial" panose="020B0604020202020204" pitchFamily="34" charset="0"/>
              </a:rPr>
              <a:t>5</a:t>
            </a:r>
            <a:r>
              <a:rPr lang="ja-JP" altLang="en-US" sz="2000" b="1" dirty="0">
                <a:solidFill>
                  <a:srgbClr val="000000"/>
                </a:solidFill>
                <a:latin typeface="Arial" panose="020B0604020202020204" pitchFamily="34" charset="0"/>
                <a:cs typeface="Arial" panose="020B0604020202020204" pitchFamily="34" charset="0"/>
              </a:rPr>
              <a:t>日施設検査に合格した。　但し運転条件は</a:t>
            </a:r>
            <a:endParaRPr lang="en-US" altLang="ja-JP" sz="2000" b="1" dirty="0">
              <a:solidFill>
                <a:srgbClr val="000000"/>
              </a:solidFill>
              <a:latin typeface="Arial" panose="020B0604020202020204" pitchFamily="34" charset="0"/>
              <a:cs typeface="Arial" panose="020B0604020202020204" pitchFamily="34" charset="0"/>
            </a:endParaRPr>
          </a:p>
          <a:p>
            <a:pPr eaLnBrk="1" hangingPunct="1">
              <a:spcBef>
                <a:spcPct val="50000"/>
              </a:spcBef>
              <a:buFont typeface="Wingdings" panose="05000000000000000000" pitchFamily="2" charset="2"/>
              <a:buChar char="l"/>
            </a:pPr>
            <a:endParaRPr lang="en-US" altLang="ja-JP" sz="2000" b="1" dirty="0">
              <a:solidFill>
                <a:srgbClr val="000000"/>
              </a:solidFill>
              <a:latin typeface="Arial" panose="020B0604020202020204" pitchFamily="34" charset="0"/>
              <a:cs typeface="Arial" panose="020B0604020202020204" pitchFamily="34" charset="0"/>
            </a:endParaRPr>
          </a:p>
          <a:p>
            <a:pPr eaLnBrk="1" hangingPunct="1">
              <a:spcBef>
                <a:spcPct val="50000"/>
              </a:spcBef>
              <a:buFont typeface="Wingdings" panose="05000000000000000000" pitchFamily="2" charset="2"/>
              <a:buChar char="l"/>
            </a:pPr>
            <a:endParaRPr lang="en-US" altLang="ja-JP" sz="2000" b="1" dirty="0">
              <a:solidFill>
                <a:srgbClr val="000000"/>
              </a:solidFill>
              <a:latin typeface="Arial" panose="020B0604020202020204" pitchFamily="34" charset="0"/>
              <a:cs typeface="Arial" panose="020B0604020202020204" pitchFamily="34" charset="0"/>
            </a:endParaRPr>
          </a:p>
          <a:p>
            <a:pPr eaLnBrk="1" hangingPunct="1">
              <a:spcBef>
                <a:spcPct val="50000"/>
              </a:spcBef>
              <a:buFont typeface="Wingdings" panose="05000000000000000000" pitchFamily="2" charset="2"/>
              <a:buChar char="l"/>
            </a:pPr>
            <a:endParaRPr lang="en-US" altLang="ja-JP" sz="2000" b="1" dirty="0">
              <a:solidFill>
                <a:srgbClr val="000000"/>
              </a:solidFill>
              <a:latin typeface="Arial" panose="020B0604020202020204" pitchFamily="34" charset="0"/>
              <a:cs typeface="Arial" panose="020B0604020202020204" pitchFamily="34" charset="0"/>
            </a:endParaRPr>
          </a:p>
          <a:p>
            <a:pPr marL="0" indent="0" eaLnBrk="1" hangingPunct="1">
              <a:spcBef>
                <a:spcPct val="50000"/>
              </a:spcBef>
              <a:buNone/>
            </a:pPr>
            <a:endParaRPr lang="en-US" altLang="ja-JP" sz="2000" b="1" dirty="0">
              <a:solidFill>
                <a:srgbClr val="000000"/>
              </a:solidFill>
              <a:latin typeface="Arial" panose="020B0604020202020204" pitchFamily="34" charset="0"/>
              <a:cs typeface="Arial" panose="020B0604020202020204" pitchFamily="34" charset="0"/>
            </a:endParaRPr>
          </a:p>
          <a:p>
            <a:pPr eaLnBrk="1" hangingPunct="1">
              <a:spcBef>
                <a:spcPct val="50000"/>
              </a:spcBef>
              <a:buFont typeface="Wingdings" panose="05000000000000000000" pitchFamily="2" charset="2"/>
              <a:buChar char="l"/>
            </a:pPr>
            <a:r>
              <a:rPr lang="ja-JP" altLang="en-US" sz="2000" b="1" dirty="0">
                <a:solidFill>
                  <a:srgbClr val="000000"/>
                </a:solidFill>
                <a:latin typeface="Arial" panose="020B0604020202020204" pitchFamily="34" charset="0"/>
                <a:cs typeface="Arial" panose="020B0604020202020204" pitchFamily="34" charset="0"/>
              </a:rPr>
              <a:t>今後</a:t>
            </a:r>
            <a:r>
              <a:rPr lang="en-US" altLang="ja-JP" sz="2000" b="1" dirty="0">
                <a:solidFill>
                  <a:srgbClr val="000000"/>
                </a:solidFill>
                <a:latin typeface="Arial" panose="020B0604020202020204" pitchFamily="34" charset="0"/>
                <a:cs typeface="Arial" panose="020B0604020202020204" pitchFamily="34" charset="0"/>
              </a:rPr>
              <a:t>(~10</a:t>
            </a:r>
            <a:r>
              <a:rPr lang="ja-JP" altLang="en-US" sz="2000" b="1" dirty="0">
                <a:solidFill>
                  <a:srgbClr val="000000"/>
                </a:solidFill>
                <a:latin typeface="Arial" panose="020B0604020202020204" pitchFamily="34" charset="0"/>
                <a:cs typeface="Arial" panose="020B0604020202020204" pitchFamily="34" charset="0"/>
              </a:rPr>
              <a:t>年後</a:t>
            </a:r>
            <a:r>
              <a:rPr lang="en-US" altLang="ja-JP" sz="2000" b="1" dirty="0">
                <a:solidFill>
                  <a:srgbClr val="000000"/>
                </a:solidFill>
                <a:latin typeface="Arial" panose="020B0604020202020204" pitchFamily="34" charset="0"/>
                <a:cs typeface="Arial" panose="020B0604020202020204" pitchFamily="34" charset="0"/>
              </a:rPr>
              <a:t>?)1.3 MW</a:t>
            </a:r>
            <a:r>
              <a:rPr lang="ja-JP" altLang="en-US" sz="2000" b="1" dirty="0">
                <a:solidFill>
                  <a:srgbClr val="000000"/>
                </a:solidFill>
                <a:latin typeface="Arial" panose="020B0604020202020204" pitchFamily="34" charset="0"/>
                <a:cs typeface="Arial" panose="020B0604020202020204" pitchFamily="34" charset="0"/>
              </a:rPr>
              <a:t>を超えるビーム運転が必要になった場合、申請は非常に大変であろう。「茨城県原子力安全対策委員会」から最後に釘を刺された。</a:t>
            </a:r>
          </a:p>
        </p:txBody>
      </p:sp>
      <p:sp>
        <p:nvSpPr>
          <p:cNvPr id="4" name="スライド番号プレースホルダー 1">
            <a:extLst>
              <a:ext uri="{FF2B5EF4-FFF2-40B4-BE49-F238E27FC236}">
                <a16:creationId xmlns:a16="http://schemas.microsoft.com/office/drawing/2014/main" id="{5101D52D-D1F9-4B4A-FE9E-AAEDAC3A9E7A}"/>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
        <p:nvSpPr>
          <p:cNvPr id="2" name="テキスト ボックス 1">
            <a:extLst>
              <a:ext uri="{FF2B5EF4-FFF2-40B4-BE49-F238E27FC236}">
                <a16:creationId xmlns:a16="http://schemas.microsoft.com/office/drawing/2014/main" id="{B0F0F94D-BFCC-8022-C5B2-C9E6E67BF44B}"/>
              </a:ext>
            </a:extLst>
          </p:cNvPr>
          <p:cNvSpPr txBox="1"/>
          <p:nvPr/>
        </p:nvSpPr>
        <p:spPr>
          <a:xfrm>
            <a:off x="757977" y="2454127"/>
            <a:ext cx="6348723" cy="861774"/>
          </a:xfrm>
          <a:prstGeom prst="rect">
            <a:avLst/>
          </a:prstGeom>
          <a:solidFill>
            <a:srgbClr val="FFFFB9"/>
          </a:solidFill>
        </p:spPr>
        <p:txBody>
          <a:bodyPr wrap="square" rtlCol="0">
            <a:spAutoFit/>
          </a:bodyPr>
          <a:lstStyle/>
          <a:p>
            <a:pPr marL="285750" marR="0" lvl="0" indent="-285750" algn="l" defTabSz="914400" rtl="0" eaLnBrk="0" fontAlgn="base" latinLnBrk="0" hangingPunct="0">
              <a:lnSpc>
                <a:spcPct val="100000"/>
              </a:lnSpc>
              <a:spcBef>
                <a:spcPct val="0"/>
              </a:spcBef>
              <a:spcAft>
                <a:spcPts val="1200"/>
              </a:spcAft>
              <a:buClrTx/>
              <a:buSzTx/>
              <a:buFont typeface="Wingdings" panose="05000000000000000000" pitchFamily="2" charset="2"/>
              <a:buChar char="p"/>
              <a:tabLst/>
              <a:defRPr/>
            </a:pPr>
            <a:r>
              <a:rPr lang="ja-JP" altLang="en-US" sz="2000" b="1" dirty="0">
                <a:solidFill>
                  <a:srgbClr val="000000"/>
                </a:solidFill>
                <a:latin typeface="Arial" panose="020B0604020202020204" pitchFamily="34" charset="0"/>
                <a:cs typeface="Arial" panose="020B0604020202020204" pitchFamily="34" charset="0"/>
              </a:rPr>
              <a:t>ビーム強度</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&lt; </a:t>
            </a:r>
            <a:r>
              <a:rPr kumimoji="1" lang="en-US" altLang="ja-JP"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1.3MW </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かつ</a:t>
            </a:r>
            <a:endPar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285750" marR="0" lvl="0" indent="-285750" algn="l" defTabSz="914400" rtl="0" eaLnBrk="0" fontAlgn="base" latinLnBrk="0" hangingPunct="0">
              <a:lnSpc>
                <a:spcPct val="100000"/>
              </a:lnSpc>
              <a:spcBef>
                <a:spcPct val="0"/>
              </a:spcBef>
              <a:spcAft>
                <a:spcPts val="1200"/>
              </a:spcAft>
              <a:buClrTx/>
              <a:buSzTx/>
              <a:buFont typeface="Wingdings" panose="05000000000000000000" pitchFamily="2" charset="2"/>
              <a:buChar char="p"/>
              <a:tabLst/>
              <a:defRPr/>
            </a:pP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Total POT &lt; </a:t>
            </a:r>
            <a:r>
              <a:rPr kumimoji="1" lang="en-US" altLang="ja-JP"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31x10</a:t>
            </a:r>
            <a:r>
              <a:rPr kumimoji="1" lang="en-US" altLang="ja-JP" sz="2000" b="1" i="0" u="none" strike="noStrike" kern="1200" cap="none" spc="0" normalizeH="0" baseline="3000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20</a:t>
            </a:r>
            <a:r>
              <a:rPr kumimoji="1" lang="en-US" altLang="ja-JP"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2000" b="1" i="0"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yr</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(1.3 MW x </a:t>
            </a:r>
            <a:r>
              <a:rPr kumimoji="1" lang="en-US" altLang="ja-JP"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134</a:t>
            </a:r>
            <a:r>
              <a:rPr kumimoji="1" lang="ja-JP" altLang="en-US"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日</a:t>
            </a:r>
            <a:r>
              <a:rPr lang="ja-JP" altLang="en-US" sz="2000" b="1" dirty="0">
                <a:solidFill>
                  <a:srgbClr val="FF0000"/>
                </a:solidFill>
                <a:latin typeface="Arial" panose="020B0604020202020204" pitchFamily="34" charset="0"/>
                <a:cs typeface="Arial" panose="020B0604020202020204" pitchFamily="34" charset="0"/>
              </a:rPr>
              <a:t>相当</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
        <p:nvSpPr>
          <p:cNvPr id="3" name="テキスト ボックス 5">
            <a:extLst>
              <a:ext uri="{FF2B5EF4-FFF2-40B4-BE49-F238E27FC236}">
                <a16:creationId xmlns:a16="http://schemas.microsoft.com/office/drawing/2014/main" id="{0D73B1C4-AEE8-1242-515A-43B4713CB970}"/>
              </a:ext>
            </a:extLst>
          </p:cNvPr>
          <p:cNvSpPr txBox="1">
            <a:spLocks noChangeArrowheads="1"/>
          </p:cNvSpPr>
          <p:nvPr/>
        </p:nvSpPr>
        <p:spPr bwMode="auto">
          <a:xfrm>
            <a:off x="2581750" y="36513"/>
            <a:ext cx="39741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dirty="0">
                <a:solidFill>
                  <a:srgbClr val="0000FF"/>
                </a:solidFill>
                <a:latin typeface="Arial" panose="020B0604020202020204" pitchFamily="34" charset="0"/>
                <a:cs typeface="Arial" panose="020B0604020202020204" pitchFamily="34" charset="0"/>
              </a:rPr>
              <a:t>1.3 MW </a:t>
            </a:r>
            <a:r>
              <a:rPr lang="ja-JP" altLang="en-US" sz="2800" b="1" u="sng" dirty="0">
                <a:solidFill>
                  <a:srgbClr val="0000FF"/>
                </a:solidFill>
                <a:latin typeface="Arial" panose="020B0604020202020204" pitchFamily="34" charset="0"/>
                <a:cs typeface="Arial" panose="020B0604020202020204" pitchFamily="34" charset="0"/>
              </a:rPr>
              <a:t>ビーム運転承認</a:t>
            </a:r>
          </a:p>
        </p:txBody>
      </p:sp>
      <p:sp>
        <p:nvSpPr>
          <p:cNvPr id="5" name="正方形/長方形 4">
            <a:extLst>
              <a:ext uri="{FF2B5EF4-FFF2-40B4-BE49-F238E27FC236}">
                <a16:creationId xmlns:a16="http://schemas.microsoft.com/office/drawing/2014/main" id="{7D530486-6E69-C3D2-F3CB-73EEB15F9A68}"/>
              </a:ext>
            </a:extLst>
          </p:cNvPr>
          <p:cNvSpPr/>
          <p:nvPr/>
        </p:nvSpPr>
        <p:spPr bwMode="auto">
          <a:xfrm>
            <a:off x="1301889" y="3403501"/>
            <a:ext cx="3380894" cy="709868"/>
          </a:xfrm>
          <a:prstGeom prst="rect">
            <a:avLst/>
          </a:prstGeom>
          <a:solidFill>
            <a:srgbClr val="C1EFFF"/>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6" name="テキスト ボックス 5">
            <a:extLst>
              <a:ext uri="{FF2B5EF4-FFF2-40B4-BE49-F238E27FC236}">
                <a16:creationId xmlns:a16="http://schemas.microsoft.com/office/drawing/2014/main" id="{4F1F927A-CB89-5D00-659A-F918597B106F}"/>
              </a:ext>
            </a:extLst>
          </p:cNvPr>
          <p:cNvSpPr txBox="1"/>
          <p:nvPr/>
        </p:nvSpPr>
        <p:spPr>
          <a:xfrm>
            <a:off x="1301889" y="3583269"/>
            <a:ext cx="3788228" cy="369332"/>
          </a:xfrm>
          <a:prstGeom prst="rect">
            <a:avLst/>
          </a:prstGeom>
          <a:noFill/>
        </p:spPr>
        <p:txBody>
          <a:bodyPr wrap="square" rtlCol="0">
            <a:spAutoFit/>
          </a:bodyPr>
          <a:lstStyle/>
          <a:p>
            <a:r>
              <a:rPr kumimoji="1" lang="en-US" altLang="ja-JP" b="1" dirty="0">
                <a:latin typeface="Arial Narrow" panose="020B0606020202030204" pitchFamily="34" charset="0"/>
              </a:rPr>
              <a:t>208 </a:t>
            </a:r>
            <a:r>
              <a:rPr kumimoji="1" lang="ja-JP" altLang="en-US" b="1" dirty="0">
                <a:latin typeface="Arial Narrow" panose="020B0606020202030204" pitchFamily="34" charset="0"/>
              </a:rPr>
              <a:t>日</a:t>
            </a:r>
            <a:r>
              <a:rPr kumimoji="1" lang="en-US" altLang="ja-JP" b="1" dirty="0">
                <a:latin typeface="Arial Narrow" panose="020B0606020202030204" pitchFamily="34" charset="0"/>
              </a:rPr>
              <a:t> x                               = 134 </a:t>
            </a:r>
            <a:r>
              <a:rPr kumimoji="1" lang="ja-JP" altLang="en-US" b="1" dirty="0">
                <a:latin typeface="Arial Narrow" panose="020B0606020202030204" pitchFamily="34" charset="0"/>
              </a:rPr>
              <a:t>日</a:t>
            </a:r>
          </a:p>
        </p:txBody>
      </p:sp>
      <p:cxnSp>
        <p:nvCxnSpPr>
          <p:cNvPr id="7" name="直線コネクタ 6">
            <a:extLst>
              <a:ext uri="{FF2B5EF4-FFF2-40B4-BE49-F238E27FC236}">
                <a16:creationId xmlns:a16="http://schemas.microsoft.com/office/drawing/2014/main" id="{E31E506C-6AB2-4C4F-FF85-4CD5FA6531E1}"/>
              </a:ext>
            </a:extLst>
          </p:cNvPr>
          <p:cNvCxnSpPr/>
          <p:nvPr/>
        </p:nvCxnSpPr>
        <p:spPr bwMode="auto">
          <a:xfrm>
            <a:off x="2270984" y="3786597"/>
            <a:ext cx="1404000" cy="0"/>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テキスト ボックス 7">
            <a:extLst>
              <a:ext uri="{FF2B5EF4-FFF2-40B4-BE49-F238E27FC236}">
                <a16:creationId xmlns:a16="http://schemas.microsoft.com/office/drawing/2014/main" id="{5D33A396-1073-323B-76B7-43B6E740B66F}"/>
              </a:ext>
            </a:extLst>
          </p:cNvPr>
          <p:cNvSpPr txBox="1"/>
          <p:nvPr/>
        </p:nvSpPr>
        <p:spPr>
          <a:xfrm>
            <a:off x="2255432" y="3462943"/>
            <a:ext cx="1502229" cy="369332"/>
          </a:xfrm>
          <a:prstGeom prst="rect">
            <a:avLst/>
          </a:prstGeom>
          <a:noFill/>
        </p:spPr>
        <p:txBody>
          <a:bodyPr wrap="square" rtlCol="0">
            <a:spAutoFit/>
          </a:bodyPr>
          <a:lstStyle/>
          <a:p>
            <a:r>
              <a:rPr kumimoji="1" lang="en-US" altLang="ja-JP" b="1" dirty="0">
                <a:latin typeface="Arial Narrow" panose="020B0606020202030204" pitchFamily="34" charset="0"/>
              </a:rPr>
              <a:t>1100 </a:t>
            </a:r>
            <a:r>
              <a:rPr kumimoji="1" lang="en-US" altLang="ja-JP" b="1" dirty="0" err="1">
                <a:latin typeface="Arial Narrow" panose="020B0606020202030204" pitchFamily="34" charset="0"/>
              </a:rPr>
              <a:t>GBq</a:t>
            </a:r>
            <a:r>
              <a:rPr kumimoji="1" lang="en-US" altLang="ja-JP" b="1" dirty="0">
                <a:latin typeface="Arial Narrow" panose="020B0606020202030204" pitchFamily="34" charset="0"/>
              </a:rPr>
              <a:t>/</a:t>
            </a:r>
            <a:r>
              <a:rPr kumimoji="1" lang="en-US" altLang="ja-JP" b="1" dirty="0" err="1">
                <a:latin typeface="Arial Narrow" panose="020B0606020202030204" pitchFamily="34" charset="0"/>
              </a:rPr>
              <a:t>yr</a:t>
            </a:r>
            <a:endParaRPr kumimoji="1" lang="ja-JP" altLang="en-US" dirty="0"/>
          </a:p>
        </p:txBody>
      </p:sp>
      <p:sp>
        <p:nvSpPr>
          <p:cNvPr id="9" name="テキスト ボックス 8">
            <a:extLst>
              <a:ext uri="{FF2B5EF4-FFF2-40B4-BE49-F238E27FC236}">
                <a16:creationId xmlns:a16="http://schemas.microsoft.com/office/drawing/2014/main" id="{1B10AB72-5CD4-0F55-C5A8-DD9E3990568E}"/>
              </a:ext>
            </a:extLst>
          </p:cNvPr>
          <p:cNvSpPr txBox="1"/>
          <p:nvPr/>
        </p:nvSpPr>
        <p:spPr>
          <a:xfrm>
            <a:off x="2250965" y="3758469"/>
            <a:ext cx="1502229" cy="369332"/>
          </a:xfrm>
          <a:prstGeom prst="rect">
            <a:avLst/>
          </a:prstGeom>
          <a:noFill/>
        </p:spPr>
        <p:txBody>
          <a:bodyPr wrap="square" rtlCol="0">
            <a:spAutoFit/>
          </a:bodyPr>
          <a:lstStyle/>
          <a:p>
            <a:r>
              <a:rPr kumimoji="1" lang="en-US" altLang="ja-JP" b="1" dirty="0">
                <a:latin typeface="Arial Narrow" panose="020B0606020202030204" pitchFamily="34" charset="0"/>
              </a:rPr>
              <a:t>1700 </a:t>
            </a:r>
            <a:r>
              <a:rPr kumimoji="1" lang="en-US" altLang="ja-JP" b="1" dirty="0" err="1">
                <a:latin typeface="Arial Narrow" panose="020B0606020202030204" pitchFamily="34" charset="0"/>
              </a:rPr>
              <a:t>GBq</a:t>
            </a:r>
            <a:r>
              <a:rPr kumimoji="1" lang="en-US" altLang="ja-JP" b="1" dirty="0">
                <a:latin typeface="Arial Narrow" panose="020B0606020202030204" pitchFamily="34" charset="0"/>
              </a:rPr>
              <a:t>/</a:t>
            </a:r>
            <a:r>
              <a:rPr kumimoji="1" lang="en-US" altLang="ja-JP" b="1" dirty="0" err="1">
                <a:latin typeface="Arial Narrow" panose="020B0606020202030204" pitchFamily="34" charset="0"/>
              </a:rPr>
              <a:t>yr</a:t>
            </a:r>
            <a:endParaRPr kumimoji="1" lang="ja-JP" altLang="en-US" dirty="0"/>
          </a:p>
        </p:txBody>
      </p:sp>
      <p:cxnSp>
        <p:nvCxnSpPr>
          <p:cNvPr id="11" name="直線矢印コネクタ 10">
            <a:extLst>
              <a:ext uri="{FF2B5EF4-FFF2-40B4-BE49-F238E27FC236}">
                <a16:creationId xmlns:a16="http://schemas.microsoft.com/office/drawing/2014/main" id="{E92D321D-2A98-8026-B267-07608B06E083}"/>
              </a:ext>
            </a:extLst>
          </p:cNvPr>
          <p:cNvCxnSpPr>
            <a:cxnSpLocks/>
          </p:cNvCxnSpPr>
          <p:nvPr/>
        </p:nvCxnSpPr>
        <p:spPr>
          <a:xfrm flipV="1">
            <a:off x="4259841" y="3246052"/>
            <a:ext cx="1092733" cy="4091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図 15">
            <a:extLst>
              <a:ext uri="{FF2B5EF4-FFF2-40B4-BE49-F238E27FC236}">
                <a16:creationId xmlns:a16="http://schemas.microsoft.com/office/drawing/2014/main" id="{0D574371-74DA-0446-51A5-27C54C4493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1352" y="1094197"/>
            <a:ext cx="2001440" cy="1815259"/>
          </a:xfrm>
          <a:prstGeom prst="rect">
            <a:avLst/>
          </a:prstGeom>
        </p:spPr>
      </p:pic>
      <p:sp>
        <p:nvSpPr>
          <p:cNvPr id="10" name="テキスト ボックス 9">
            <a:extLst>
              <a:ext uri="{FF2B5EF4-FFF2-40B4-BE49-F238E27FC236}">
                <a16:creationId xmlns:a16="http://schemas.microsoft.com/office/drawing/2014/main" id="{C0F79859-187F-C195-3277-4FB61C23BC9C}"/>
              </a:ext>
            </a:extLst>
          </p:cNvPr>
          <p:cNvSpPr txBox="1"/>
          <p:nvPr/>
        </p:nvSpPr>
        <p:spPr>
          <a:xfrm>
            <a:off x="5950601" y="3494209"/>
            <a:ext cx="2764371" cy="615553"/>
          </a:xfrm>
          <a:prstGeom prst="rect">
            <a:avLst/>
          </a:prstGeom>
          <a:noFill/>
        </p:spPr>
        <p:txBody>
          <a:bodyPr wrap="square" rtlCol="0">
            <a:spAutoFit/>
          </a:bodyPr>
          <a:lstStyle/>
          <a:p>
            <a:r>
              <a:rPr lang="ja-JP" altLang="en-US" sz="1600" b="1" dirty="0">
                <a:latin typeface="Arial" panose="020B0604020202020204" pitchFamily="34" charset="0"/>
                <a:cs typeface="Arial" panose="020B0604020202020204" pitchFamily="34" charset="0"/>
              </a:rPr>
              <a:t>ちなみに今までの</a:t>
            </a:r>
            <a:r>
              <a:rPr lang="en-US" altLang="ja-JP" sz="1600" b="1" dirty="0">
                <a:latin typeface="Arial" panose="020B0604020202020204" pitchFamily="34" charset="0"/>
                <a:cs typeface="Arial" panose="020B0604020202020204" pitchFamily="34" charset="0"/>
              </a:rPr>
              <a:t>T2K</a:t>
            </a:r>
            <a:r>
              <a:rPr lang="ja-JP" altLang="en-US" sz="1600" b="1" dirty="0">
                <a:latin typeface="Arial" panose="020B0604020202020204" pitchFamily="34" charset="0"/>
                <a:cs typeface="Arial" panose="020B0604020202020204" pitchFamily="34" charset="0"/>
              </a:rPr>
              <a:t>実験の</a:t>
            </a:r>
            <a:br>
              <a:rPr lang="en-US" altLang="ja-JP" sz="1600" b="1" dirty="0">
                <a:latin typeface="Arial" panose="020B0604020202020204" pitchFamily="34" charset="0"/>
                <a:cs typeface="Arial" panose="020B0604020202020204" pitchFamily="34" charset="0"/>
              </a:rPr>
            </a:br>
            <a:r>
              <a:rPr lang="en-US" altLang="ja-JP" sz="1600" b="1" dirty="0">
                <a:latin typeface="Arial" panose="020B0604020202020204" pitchFamily="34" charset="0"/>
                <a:cs typeface="Arial" panose="020B0604020202020204" pitchFamily="34" charset="0"/>
              </a:rPr>
              <a:t>POT</a:t>
            </a:r>
            <a:r>
              <a:rPr lang="ja-JP" altLang="en-US" sz="1600" b="1" dirty="0">
                <a:latin typeface="Arial" panose="020B0604020202020204" pitchFamily="34" charset="0"/>
                <a:cs typeface="Arial" panose="020B0604020202020204" pitchFamily="34" charset="0"/>
              </a:rPr>
              <a:t>累計は、</a:t>
            </a:r>
            <a:r>
              <a:rPr kumimoji="1" lang="en-US" altLang="ja-JP" b="1" dirty="0">
                <a:solidFill>
                  <a:srgbClr val="FF0000"/>
                </a:solidFill>
                <a:latin typeface="Arial" panose="020B0604020202020204" pitchFamily="34" charset="0"/>
                <a:cs typeface="Arial" panose="020B0604020202020204" pitchFamily="34" charset="0"/>
              </a:rPr>
              <a:t>43.5×10</a:t>
            </a:r>
            <a:r>
              <a:rPr kumimoji="1" lang="en-US" altLang="ja-JP" b="1" baseline="30000" dirty="0">
                <a:solidFill>
                  <a:srgbClr val="FF0000"/>
                </a:solidFill>
                <a:latin typeface="Arial" panose="020B0604020202020204" pitchFamily="34" charset="0"/>
                <a:cs typeface="Arial" panose="020B0604020202020204" pitchFamily="34" charset="0"/>
              </a:rPr>
              <a:t>20</a:t>
            </a:r>
            <a:endParaRPr kumimoji="1" lang="ja-JP" altLang="en-US" b="1" baseline="30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8965711"/>
      </p:ext>
    </p:extLst>
  </p:cSld>
  <p:clrMapOvr>
    <a:masterClrMapping/>
  </p:clrMapOvr>
</p:sld>
</file>

<file path=ppt/theme/theme1.xml><?xml version="1.0" encoding="utf-8"?>
<a:theme xmlns:a="http://schemas.openxmlformats.org/drawingml/2006/main" name="4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bg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bg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11037</TotalTime>
  <Words>2285</Words>
  <Application>Microsoft Office PowerPoint</Application>
  <PresentationFormat>画面に合わせる (4:3)</PresentationFormat>
  <Paragraphs>200</Paragraphs>
  <Slides>14</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7</vt:i4>
      </vt:variant>
      <vt:variant>
        <vt:lpstr>スライド タイトル</vt:lpstr>
      </vt:variant>
      <vt:variant>
        <vt:i4>14</vt:i4>
      </vt:variant>
    </vt:vector>
  </HeadingPairs>
  <TitlesOfParts>
    <vt:vector size="30" baseType="lpstr">
      <vt:lpstr>AR DESTINE</vt:lpstr>
      <vt:lpstr>UD デジタル 教科書体 NK-B</vt:lpstr>
      <vt:lpstr>Arial</vt:lpstr>
      <vt:lpstr>Arial Narrow</vt:lpstr>
      <vt:lpstr>Calibri</vt:lpstr>
      <vt:lpstr>Consolas</vt:lpstr>
      <vt:lpstr>Modern No. 20</vt:lpstr>
      <vt:lpstr>Symbol</vt:lpstr>
      <vt:lpstr>Wingdings</vt:lpstr>
      <vt:lpstr>42_標準デザイン</vt:lpstr>
      <vt:lpstr>Office ​​テーマ</vt:lpstr>
      <vt:lpstr>1_Office ​​テーマ</vt:lpstr>
      <vt:lpstr>44_標準デザイン</vt:lpstr>
      <vt:lpstr>6_標準デザイン</vt:lpstr>
      <vt:lpstr>2_Office ​​テーマ</vt:lpstr>
      <vt:lpstr>標準デザイン</vt:lpstr>
      <vt:lpstr>J-PARCニュートリノビームライン・ 1.3MW運転申請と放射化水処理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Yuichi Oyama</dc:creator>
  <cp:lastModifiedBy>Yuichi Oyama</cp:lastModifiedBy>
  <cp:revision>509</cp:revision>
  <cp:lastPrinted>2019-06-13T06:19:52Z</cp:lastPrinted>
  <dcterms:created xsi:type="dcterms:W3CDTF">2016-01-12T02:22:37Z</dcterms:created>
  <dcterms:modified xsi:type="dcterms:W3CDTF">2024-09-11T05:06:22Z</dcterms:modified>
</cp:coreProperties>
</file>