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9.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0.xml" ContentType="application/vnd.openxmlformats-officedocument.theme+xml"/>
  <Override PartName="/ppt/slideLayouts/slideLayout36.xml" ContentType="application/vnd.openxmlformats-officedocument.presentationml.slideLayout+xml"/>
  <Override PartName="/ppt/theme/theme21.xml" ContentType="application/vnd.openxmlformats-officedocument.theme+xml"/>
  <Override PartName="/ppt/slideLayouts/slideLayout37.xml" ContentType="application/vnd.openxmlformats-officedocument.presentationml.slideLayout+xml"/>
  <Override PartName="/ppt/theme/theme22.xml" ContentType="application/vnd.openxmlformats-officedocument.theme+xml"/>
  <Override PartName="/ppt/slideLayouts/slideLayout38.xml" ContentType="application/vnd.openxmlformats-officedocument.presentationml.slideLayout+xml"/>
  <Override PartName="/ppt/theme/theme23.xml" ContentType="application/vnd.openxmlformats-officedocument.theme+xml"/>
  <Override PartName="/ppt/slideLayouts/slideLayout39.xml" ContentType="application/vnd.openxmlformats-officedocument.presentationml.slideLayout+xml"/>
  <Override PartName="/ppt/theme/theme2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6.xml" ContentType="application/vnd.openxmlformats-officedocument.theme+xml"/>
  <Override PartName="/ppt/slideLayouts/slideLayout45.xml" ContentType="application/vnd.openxmlformats-officedocument.presentationml.slideLayout+xml"/>
  <Override PartName="/ppt/theme/theme27.xml" ContentType="application/vnd.openxmlformats-officedocument.theme+xml"/>
  <Override PartName="/ppt/slideLayouts/slideLayout46.xml" ContentType="application/vnd.openxmlformats-officedocument.presentationml.slideLayout+xml"/>
  <Override PartName="/ppt/theme/theme28.xml" ContentType="application/vnd.openxmlformats-officedocument.theme+xml"/>
  <Override PartName="/ppt/slideLayouts/slideLayout47.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8.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2.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6" r:id="rId4"/>
    <p:sldMasterId id="2147483668" r:id="rId5"/>
    <p:sldMasterId id="2147483670" r:id="rId6"/>
    <p:sldMasterId id="2147483718" r:id="rId7"/>
    <p:sldMasterId id="2147483720" r:id="rId8"/>
    <p:sldMasterId id="2147483722" r:id="rId9"/>
    <p:sldMasterId id="2147483724" r:id="rId10"/>
    <p:sldMasterId id="2147484117" r:id="rId11"/>
    <p:sldMasterId id="2147484119" r:id="rId12"/>
    <p:sldMasterId id="2147484121" r:id="rId13"/>
    <p:sldMasterId id="2147484123" r:id="rId14"/>
    <p:sldMasterId id="2147484363" r:id="rId15"/>
    <p:sldMasterId id="2147484365" r:id="rId16"/>
    <p:sldMasterId id="2147484367" r:id="rId17"/>
    <p:sldMasterId id="2147484375" r:id="rId18"/>
    <p:sldMasterId id="2147485421" r:id="rId19"/>
    <p:sldMasterId id="2147485424" r:id="rId20"/>
    <p:sldMasterId id="2147485429" r:id="rId21"/>
    <p:sldMasterId id="2147485431" r:id="rId22"/>
    <p:sldMasterId id="2147485433" r:id="rId23"/>
    <p:sldMasterId id="2147485435" r:id="rId24"/>
    <p:sldMasterId id="2147485438" r:id="rId25"/>
    <p:sldMasterId id="2147485442" r:id="rId26"/>
    <p:sldMasterId id="2147485445" r:id="rId27"/>
    <p:sldMasterId id="2147485447" r:id="rId28"/>
    <p:sldMasterId id="2147485449" r:id="rId29"/>
  </p:sldMasterIdLst>
  <p:notesMasterIdLst>
    <p:notesMasterId r:id="rId156"/>
  </p:notesMasterIdLst>
  <p:sldIdLst>
    <p:sldId id="261" r:id="rId30"/>
    <p:sldId id="262" r:id="rId31"/>
    <p:sldId id="1675" r:id="rId32"/>
    <p:sldId id="1676" r:id="rId33"/>
    <p:sldId id="389" r:id="rId34"/>
    <p:sldId id="313" r:id="rId35"/>
    <p:sldId id="391" r:id="rId36"/>
    <p:sldId id="494" r:id="rId37"/>
    <p:sldId id="315" r:id="rId38"/>
    <p:sldId id="1689" r:id="rId39"/>
    <p:sldId id="1690" r:id="rId40"/>
    <p:sldId id="1691" r:id="rId41"/>
    <p:sldId id="532" r:id="rId42"/>
    <p:sldId id="1692" r:id="rId43"/>
    <p:sldId id="516" r:id="rId44"/>
    <p:sldId id="520" r:id="rId45"/>
    <p:sldId id="518" r:id="rId46"/>
    <p:sldId id="545" r:id="rId47"/>
    <p:sldId id="1695" r:id="rId48"/>
    <p:sldId id="1704" r:id="rId49"/>
    <p:sldId id="1662" r:id="rId50"/>
    <p:sldId id="542" r:id="rId51"/>
    <p:sldId id="440" r:id="rId52"/>
    <p:sldId id="436" r:id="rId53"/>
    <p:sldId id="511" r:id="rId54"/>
    <p:sldId id="513" r:id="rId55"/>
    <p:sldId id="466" r:id="rId56"/>
    <p:sldId id="1670" r:id="rId57"/>
    <p:sldId id="1678" r:id="rId58"/>
    <p:sldId id="1671" r:id="rId59"/>
    <p:sldId id="1672" r:id="rId60"/>
    <p:sldId id="1673" r:id="rId61"/>
    <p:sldId id="1682" r:id="rId62"/>
    <p:sldId id="1664" r:id="rId63"/>
    <p:sldId id="1665" r:id="rId64"/>
    <p:sldId id="1668" r:id="rId65"/>
    <p:sldId id="1699" r:id="rId66"/>
    <p:sldId id="382" r:id="rId67"/>
    <p:sldId id="620" r:id="rId68"/>
    <p:sldId id="1669" r:id="rId69"/>
    <p:sldId id="1697" r:id="rId70"/>
    <p:sldId id="330" r:id="rId71"/>
    <p:sldId id="329" r:id="rId72"/>
    <p:sldId id="403" r:id="rId73"/>
    <p:sldId id="565" r:id="rId74"/>
    <p:sldId id="387" r:id="rId75"/>
    <p:sldId id="1396" r:id="rId76"/>
    <p:sldId id="1677" r:id="rId77"/>
    <p:sldId id="1397" r:id="rId78"/>
    <p:sldId id="1363" r:id="rId79"/>
    <p:sldId id="386" r:id="rId80"/>
    <p:sldId id="393" r:id="rId81"/>
    <p:sldId id="1512" r:id="rId82"/>
    <p:sldId id="1510" r:id="rId83"/>
    <p:sldId id="1314" r:id="rId84"/>
    <p:sldId id="1355" r:id="rId85"/>
    <p:sldId id="400" r:id="rId86"/>
    <p:sldId id="321" r:id="rId87"/>
    <p:sldId id="544" r:id="rId88"/>
    <p:sldId id="553" r:id="rId89"/>
    <p:sldId id="555" r:id="rId90"/>
    <p:sldId id="1708" r:id="rId91"/>
    <p:sldId id="1706" r:id="rId92"/>
    <p:sldId id="631" r:id="rId93"/>
    <p:sldId id="605" r:id="rId94"/>
    <p:sldId id="575" r:id="rId95"/>
    <p:sldId id="1680" r:id="rId96"/>
    <p:sldId id="1684" r:id="rId97"/>
    <p:sldId id="636" r:id="rId98"/>
    <p:sldId id="1705" r:id="rId99"/>
    <p:sldId id="1685" r:id="rId100"/>
    <p:sldId id="296" r:id="rId101"/>
    <p:sldId id="297" r:id="rId102"/>
    <p:sldId id="303" r:id="rId103"/>
    <p:sldId id="1700" r:id="rId104"/>
    <p:sldId id="381" r:id="rId105"/>
    <p:sldId id="1686" r:id="rId106"/>
    <p:sldId id="322" r:id="rId107"/>
    <p:sldId id="324" r:id="rId108"/>
    <p:sldId id="1683" r:id="rId109"/>
    <p:sldId id="305" r:id="rId110"/>
    <p:sldId id="325" r:id="rId111"/>
    <p:sldId id="379" r:id="rId112"/>
    <p:sldId id="343" r:id="rId113"/>
    <p:sldId id="352" r:id="rId114"/>
    <p:sldId id="312" r:id="rId115"/>
    <p:sldId id="309" r:id="rId116"/>
    <p:sldId id="336" r:id="rId117"/>
    <p:sldId id="337" r:id="rId118"/>
    <p:sldId id="1524" r:id="rId119"/>
    <p:sldId id="1336" r:id="rId120"/>
    <p:sldId id="338" r:id="rId121"/>
    <p:sldId id="339" r:id="rId122"/>
    <p:sldId id="316" r:id="rId123"/>
    <p:sldId id="1701" r:id="rId124"/>
    <p:sldId id="1399" r:id="rId125"/>
    <p:sldId id="1610" r:id="rId126"/>
    <p:sldId id="320" r:id="rId127"/>
    <p:sldId id="302" r:id="rId128"/>
    <p:sldId id="319" r:id="rId129"/>
    <p:sldId id="1249" r:id="rId130"/>
    <p:sldId id="1606" r:id="rId131"/>
    <p:sldId id="349" r:id="rId132"/>
    <p:sldId id="348" r:id="rId133"/>
    <p:sldId id="359" r:id="rId134"/>
    <p:sldId id="346" r:id="rId135"/>
    <p:sldId id="365" r:id="rId136"/>
    <p:sldId id="366" r:id="rId137"/>
    <p:sldId id="367" r:id="rId138"/>
    <p:sldId id="372" r:id="rId139"/>
    <p:sldId id="1107" r:id="rId140"/>
    <p:sldId id="371" r:id="rId141"/>
    <p:sldId id="332" r:id="rId142"/>
    <p:sldId id="362" r:id="rId143"/>
    <p:sldId id="350" r:id="rId144"/>
    <p:sldId id="377" r:id="rId145"/>
    <p:sldId id="334" r:id="rId146"/>
    <p:sldId id="363" r:id="rId147"/>
    <p:sldId id="373" r:id="rId148"/>
    <p:sldId id="1134" r:id="rId149"/>
    <p:sldId id="1136" r:id="rId150"/>
    <p:sldId id="291" r:id="rId151"/>
    <p:sldId id="298" r:id="rId152"/>
    <p:sldId id="1707" r:id="rId153"/>
    <p:sldId id="1709" r:id="rId154"/>
    <p:sldId id="323" r:id="rId155"/>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3C9"/>
    <a:srgbClr val="AAE0EE"/>
    <a:srgbClr val="FEE27A"/>
    <a:srgbClr val="F4CE7C"/>
    <a:srgbClr val="FFFFCD"/>
    <a:srgbClr val="FFFF9F"/>
    <a:srgbClr val="FEEEB4"/>
    <a:srgbClr val="008000"/>
    <a:srgbClr val="C6E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6" autoAdjust="0"/>
    <p:restoredTop sz="96582" autoAdjust="0"/>
  </p:normalViewPr>
  <p:slideViewPr>
    <p:cSldViewPr>
      <p:cViewPr>
        <p:scale>
          <a:sx n="200" d="100"/>
          <a:sy n="200" d="100"/>
        </p:scale>
        <p:origin x="-1142" y="-350"/>
      </p:cViewPr>
      <p:guideLst>
        <p:guide orient="horz" pos="2160"/>
        <p:guide pos="2880"/>
      </p:guideLst>
    </p:cSldViewPr>
  </p:slideViewPr>
  <p:notesTextViewPr>
    <p:cViewPr>
      <p:scale>
        <a:sx n="1" d="1"/>
        <a:sy n="1" d="1"/>
      </p:scale>
      <p:origin x="0" y="0"/>
    </p:cViewPr>
  </p:notesTextViewPr>
  <p:sorterViewPr>
    <p:cViewPr varScale="1">
      <p:scale>
        <a:sx n="1" d="1"/>
        <a:sy n="1" d="1"/>
      </p:scale>
      <p:origin x="0" y="-1102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theme" Target="theme/theme1.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50" Type="http://schemas.openxmlformats.org/officeDocument/2006/relationships/slide" Target="slides/slide121.xml"/><Relationship Id="rId155" Type="http://schemas.openxmlformats.org/officeDocument/2006/relationships/slide" Target="slides/slide12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slide" Target="slides/slide11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51" Type="http://schemas.openxmlformats.org/officeDocument/2006/relationships/slide" Target="slides/slide122.xml"/><Relationship Id="rId156"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presProps" Target="presProps.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6" Type="http://schemas.openxmlformats.org/officeDocument/2006/relationships/slideMaster" Target="slideMasters/slideMaster16.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30653F2-F83D-4344-B82C-39A43A250A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a:extLst>
              <a:ext uri="{FF2B5EF4-FFF2-40B4-BE49-F238E27FC236}">
                <a16:creationId xmlns:a16="http://schemas.microsoft.com/office/drawing/2014/main" id="{722FC52A-262D-4819-A6D5-A6E6D3938D3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CC17B6E-E63A-46B4-B7F2-DBB4C5BC7EB2}" type="datetimeFigureOut">
              <a:rPr lang="ja-JP" altLang="en-US"/>
              <a:pPr>
                <a:defRPr/>
              </a:pPr>
              <a:t>2021/8/26</a:t>
            </a:fld>
            <a:endParaRPr lang="ja-JP" altLang="en-US"/>
          </a:p>
        </p:txBody>
      </p:sp>
      <p:sp>
        <p:nvSpPr>
          <p:cNvPr id="4" name="スライド イメージ プレースホルダー 3">
            <a:extLst>
              <a:ext uri="{FF2B5EF4-FFF2-40B4-BE49-F238E27FC236}">
                <a16:creationId xmlns:a16="http://schemas.microsoft.com/office/drawing/2014/main" id="{98D0DB27-2667-4272-B3AC-5DEF9FDA1C5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36C49814-53A1-46CC-914C-5BD914EF7BF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9E2FF6F4-017F-4CCA-889C-34B252BB376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ー 6">
            <a:extLst>
              <a:ext uri="{FF2B5EF4-FFF2-40B4-BE49-F238E27FC236}">
                <a16:creationId xmlns:a16="http://schemas.microsoft.com/office/drawing/2014/main" id="{9D9C04A7-4FD9-4B3B-A5D9-C0545CCB761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17D5B98-5308-4998-9961-5ED223DD9105}" type="slidenum">
              <a:rPr lang="ja-JP" altLang="en-US"/>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21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613847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a:extLst>
              <a:ext uri="{FF2B5EF4-FFF2-40B4-BE49-F238E27FC236}">
                <a16:creationId xmlns:a16="http://schemas.microsoft.com/office/drawing/2014/main" id="{E534A432-AB47-42F2-A6C6-2A5BFE04B7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otes Placeholder">
            <a:extLst>
              <a:ext uri="{FF2B5EF4-FFF2-40B4-BE49-F238E27FC236}">
                <a16:creationId xmlns:a16="http://schemas.microsoft.com/office/drawing/2014/main" id="{F20274B8-52C2-408D-9AE7-B751B9A620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DD9F4F24-8D4A-40A4-8568-0A70649334BB}"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44</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84700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60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6942C129-6E5D-4296-AFC9-FA16B62F400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45</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67213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24914204-56F7-4D14-9194-13D8D5578F40}"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46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63050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61443" name="ノート プレースホルダー 2"/>
          <p:cNvSpPr>
            <a:spLocks noGrp="1"/>
          </p:cNvSpPr>
          <p:nvPr>
            <p:ph type="body" idx="1"/>
          </p:nvPr>
        </p:nvSpPr>
        <p:spPr>
          <a:noFill/>
        </p:spPr>
        <p:txBody>
          <a:bodyPr/>
          <a:lstStyle/>
          <a:p>
            <a:endParaRPr lang="ja-JP" altLang="en-US"/>
          </a:p>
        </p:txBody>
      </p:sp>
      <p:sp>
        <p:nvSpPr>
          <p:cNvPr id="614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C732D794-227D-45B4-84C3-4019A27D61D1}"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48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98327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a:extLst>
              <a:ext uri="{FF2B5EF4-FFF2-40B4-BE49-F238E27FC236}">
                <a16:creationId xmlns:a16="http://schemas.microsoft.com/office/drawing/2014/main" id="{3108CBDB-E8BE-4ECC-9D04-6E8FB56FDA43}"/>
              </a:ext>
            </a:extLst>
          </p:cNvPr>
          <p:cNvSpPr>
            <a:spLocks noGrp="1" noRot="1" noChangeAspect="1" noTextEdit="1"/>
          </p:cNvSpPr>
          <p:nvPr>
            <p:ph type="sldImg"/>
          </p:nvPr>
        </p:nvSpPr>
        <p:spPr>
          <a:ln/>
        </p:spPr>
      </p:sp>
      <p:sp>
        <p:nvSpPr>
          <p:cNvPr id="90115" name="ノート プレースホルダー 2">
            <a:extLst>
              <a:ext uri="{FF2B5EF4-FFF2-40B4-BE49-F238E27FC236}">
                <a16:creationId xmlns:a16="http://schemas.microsoft.com/office/drawing/2014/main" id="{E6FE90D4-9851-4A37-9F9A-742F4E9EAA3B}"/>
              </a:ext>
            </a:extLst>
          </p:cNvPr>
          <p:cNvSpPr>
            <a:spLocks noGrp="1"/>
          </p:cNvSpPr>
          <p:nvPr>
            <p:ph type="body" idx="1"/>
          </p:nvPr>
        </p:nvSpPr>
        <p:spPr>
          <a:noFill/>
        </p:spPr>
        <p:txBody>
          <a:bodyPr/>
          <a:lstStyle/>
          <a:p>
            <a:endParaRPr lang="ja-JP" altLang="en-US"/>
          </a:p>
        </p:txBody>
      </p:sp>
      <p:sp>
        <p:nvSpPr>
          <p:cNvPr id="90116" name="スライド番号プレースホルダー 3">
            <a:extLst>
              <a:ext uri="{FF2B5EF4-FFF2-40B4-BE49-F238E27FC236}">
                <a16:creationId xmlns:a16="http://schemas.microsoft.com/office/drawing/2014/main" id="{0D7D096A-EAA0-48E4-8876-989EADBDB957}"/>
              </a:ext>
            </a:extLst>
          </p:cNvPr>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263BA16D-89DF-4C1E-ACDA-2C2642404868}"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55</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88896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a:extLst>
              <a:ext uri="{FF2B5EF4-FFF2-40B4-BE49-F238E27FC236}">
                <a16:creationId xmlns:a16="http://schemas.microsoft.com/office/drawing/2014/main" id="{566CEDD6-9B30-4001-ACDC-5CC274F93DA1}"/>
              </a:ext>
            </a:extLst>
          </p:cNvPr>
          <p:cNvSpPr>
            <a:spLocks noGrp="1" noRot="1" noChangeAspect="1" noTextEdit="1"/>
          </p:cNvSpPr>
          <p:nvPr>
            <p:ph type="sldImg"/>
          </p:nvPr>
        </p:nvSpPr>
        <p:spPr>
          <a:ln/>
        </p:spPr>
      </p:sp>
      <p:sp>
        <p:nvSpPr>
          <p:cNvPr id="92163" name="ノート プレースホルダー 2">
            <a:extLst>
              <a:ext uri="{FF2B5EF4-FFF2-40B4-BE49-F238E27FC236}">
                <a16:creationId xmlns:a16="http://schemas.microsoft.com/office/drawing/2014/main" id="{286C6D65-7373-4549-9BF4-D2C6CA9D254C}"/>
              </a:ext>
            </a:extLst>
          </p:cNvPr>
          <p:cNvSpPr>
            <a:spLocks noGrp="1"/>
          </p:cNvSpPr>
          <p:nvPr>
            <p:ph type="body" idx="1"/>
          </p:nvPr>
        </p:nvSpPr>
        <p:spPr>
          <a:noFill/>
        </p:spPr>
        <p:txBody>
          <a:bodyPr/>
          <a:lstStyle/>
          <a:p>
            <a:endParaRPr lang="ja-JP" altLang="en-US"/>
          </a:p>
        </p:txBody>
      </p:sp>
      <p:sp>
        <p:nvSpPr>
          <p:cNvPr id="92164" name="スライド番号プレースホルダー 3">
            <a:extLst>
              <a:ext uri="{FF2B5EF4-FFF2-40B4-BE49-F238E27FC236}">
                <a16:creationId xmlns:a16="http://schemas.microsoft.com/office/drawing/2014/main" id="{EE7132CE-0ACC-4018-B127-EEC523852D81}"/>
              </a:ext>
            </a:extLst>
          </p:cNvPr>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44C23D4A-D02E-4EC4-8827-0B8A212D0F89}"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56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38216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42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2404E674-400A-4DE8-BB01-39DFA7DAAD03}"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57</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201596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DDDD327-5600-4786-8382-E1FE79B21B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8613"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8988"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61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33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05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77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9F38BEF-F95D-41BE-8FFD-42167769197C}" type="slidenum">
              <a:rPr lang="en-US" altLang="ja-JP" sz="1300">
                <a:solidFill>
                  <a:srgbClr val="000000"/>
                </a:solidFill>
                <a:latin typeface="Arial" panose="020B0604020202020204" pitchFamily="34" charset="0"/>
              </a:rPr>
              <a:pPr>
                <a:spcBef>
                  <a:spcPct val="0"/>
                </a:spcBef>
              </a:pPr>
              <a:t>58</a:t>
            </a:fld>
            <a:endParaRPr lang="en-US" altLang="ja-JP" sz="1300">
              <a:solidFill>
                <a:srgbClr val="000000"/>
              </a:solidFill>
              <a:latin typeface="Arial" panose="020B0604020202020204" pitchFamily="34" charset="0"/>
            </a:endParaRPr>
          </a:p>
        </p:txBody>
      </p:sp>
      <p:sp>
        <p:nvSpPr>
          <p:cNvPr id="47107" name="Rectangle 2">
            <a:extLst>
              <a:ext uri="{FF2B5EF4-FFF2-40B4-BE49-F238E27FC236}">
                <a16:creationId xmlns:a16="http://schemas.microsoft.com/office/drawing/2014/main" id="{9DDB5EF0-CD3F-4A80-9F1F-D4ED86510B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8DDC6283-859F-4427-9C16-3F1664DDD5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98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5438"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58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013"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213"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413"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613"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25FE0D58-8CFE-49AC-B317-47ABCE324A1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22</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2982437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887413" rtl="0" eaLnBrk="0" fontAlgn="base" latinLnBrk="0" hangingPunct="0">
              <a:lnSpc>
                <a:spcPct val="100000"/>
              </a:lnSpc>
              <a:spcBef>
                <a:spcPct val="0"/>
              </a:spcBef>
              <a:spcAft>
                <a:spcPct val="0"/>
              </a:spcAft>
              <a:buClrTx/>
              <a:buSzTx/>
              <a:buFontTx/>
              <a:buNone/>
              <a:tabLst/>
              <a:defRPr/>
            </a:pPr>
            <a:fld id="{A08D6A28-A95F-484F-B3FC-B32387625371}"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7413" rtl="0" eaLnBrk="0" fontAlgn="base" latinLnBrk="0" hangingPunct="0">
                <a:lnSpc>
                  <a:spcPct val="100000"/>
                </a:lnSpc>
                <a:spcBef>
                  <a:spcPct val="0"/>
                </a:spcBef>
                <a:spcAft>
                  <a:spcPct val="0"/>
                </a:spcAft>
                <a:buClrTx/>
                <a:buSzTx/>
                <a:buFontTx/>
                <a:buNone/>
                <a:tabLst/>
                <a:defRPr/>
              </a:pPr>
              <a:t>60</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44515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71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0181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otes Placeholder">
            <a:extLst>
              <a:ext uri="{FF2B5EF4-FFF2-40B4-BE49-F238E27FC236}">
                <a16:creationId xmlns:a16="http://schemas.microsoft.com/office/drawing/2014/main" id="{1B66C25F-295E-43A8-9284-DCFEA82CAC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otes Placeholder">
            <a:extLst>
              <a:ext uri="{FF2B5EF4-FFF2-40B4-BE49-F238E27FC236}">
                <a16:creationId xmlns:a16="http://schemas.microsoft.com/office/drawing/2014/main" id="{22BEC8FB-E46C-4E4D-A0CF-57375B0985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DDDD327-5600-4786-8382-E1FE79B21B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8613"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8988"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61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33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05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77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9F38BEF-F95D-41BE-8FFD-42167769197C}" type="slidenum">
              <a:rPr lang="en-US" altLang="ja-JP" sz="1300">
                <a:solidFill>
                  <a:srgbClr val="000000"/>
                </a:solidFill>
                <a:latin typeface="Arial" panose="020B0604020202020204" pitchFamily="34" charset="0"/>
              </a:rPr>
              <a:pPr>
                <a:spcBef>
                  <a:spcPct val="0"/>
                </a:spcBef>
              </a:pPr>
              <a:t>80</a:t>
            </a:fld>
            <a:endParaRPr lang="en-US" altLang="ja-JP" sz="1300">
              <a:solidFill>
                <a:srgbClr val="000000"/>
              </a:solidFill>
              <a:latin typeface="Arial" panose="020B0604020202020204" pitchFamily="34" charset="0"/>
            </a:endParaRPr>
          </a:p>
        </p:txBody>
      </p:sp>
      <p:sp>
        <p:nvSpPr>
          <p:cNvPr id="47107" name="Rectangle 2">
            <a:extLst>
              <a:ext uri="{FF2B5EF4-FFF2-40B4-BE49-F238E27FC236}">
                <a16:creationId xmlns:a16="http://schemas.microsoft.com/office/drawing/2014/main" id="{9DDB5EF0-CD3F-4A80-9F1F-D4ED86510B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8DDC6283-859F-4427-9C16-3F1664DDD5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2609467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5B62A91F-9564-4A0D-B19C-B55A4DEA92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a:extLst>
              <a:ext uri="{FF2B5EF4-FFF2-40B4-BE49-F238E27FC236}">
                <a16:creationId xmlns:a16="http://schemas.microsoft.com/office/drawing/2014/main" id="{9B8381B9-DE83-4039-9243-0A981EF3EC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9156" name="スライド番号プレースホルダー 3">
            <a:extLst>
              <a:ext uri="{FF2B5EF4-FFF2-40B4-BE49-F238E27FC236}">
                <a16:creationId xmlns:a16="http://schemas.microsoft.com/office/drawing/2014/main" id="{5C33561B-92D3-4773-A220-D948D4AAFA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79B3332-DB4A-47B5-ABD7-D126A32874CD}" type="slidenum">
              <a:rPr lang="ja-JP" altLang="en-US"/>
              <a:pPr/>
              <a:t>81</a:t>
            </a:fld>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CD5B61B-1931-44A9-9F4D-28734B1A71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D4D2C8B-F798-4AB5-B186-CE8246AFC5FF}" type="slidenum">
              <a:rPr lang="en-US" altLang="ja-JP">
                <a:solidFill>
                  <a:srgbClr val="000000"/>
                </a:solidFill>
              </a:rPr>
              <a:pPr/>
              <a:t>86</a:t>
            </a:fld>
            <a:endParaRPr lang="en-US" altLang="ja-JP">
              <a:solidFill>
                <a:srgbClr val="000000"/>
              </a:solidFill>
            </a:endParaRPr>
          </a:p>
        </p:txBody>
      </p:sp>
      <p:sp>
        <p:nvSpPr>
          <p:cNvPr id="55299" name="Rectangle 2">
            <a:extLst>
              <a:ext uri="{FF2B5EF4-FFF2-40B4-BE49-F238E27FC236}">
                <a16:creationId xmlns:a16="http://schemas.microsoft.com/office/drawing/2014/main" id="{DBCEAA55-D5FB-45D8-8CAC-5BB80C6F23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a:extLst>
              <a:ext uri="{FF2B5EF4-FFF2-40B4-BE49-F238E27FC236}">
                <a16:creationId xmlns:a16="http://schemas.microsoft.com/office/drawing/2014/main" id="{55288C7A-142B-4397-94F5-BD01F9AC74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92D8A92E-C91A-4FCE-BE6C-5426E3D5C1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447FA4D-B7D7-4D7B-A122-B3FDCB28CAAF}" type="slidenum">
              <a:rPr lang="en-US" altLang="ja-JP">
                <a:solidFill>
                  <a:srgbClr val="000000"/>
                </a:solidFill>
              </a:rPr>
              <a:pPr/>
              <a:t>87</a:t>
            </a:fld>
            <a:endParaRPr lang="en-US" altLang="ja-JP">
              <a:solidFill>
                <a:srgbClr val="000000"/>
              </a:solidFill>
            </a:endParaRPr>
          </a:p>
        </p:txBody>
      </p:sp>
      <p:sp>
        <p:nvSpPr>
          <p:cNvPr id="57347" name="Rectangle 2">
            <a:extLst>
              <a:ext uri="{FF2B5EF4-FFF2-40B4-BE49-F238E27FC236}">
                <a16:creationId xmlns:a16="http://schemas.microsoft.com/office/drawing/2014/main" id="{A33061E0-C724-4F61-81B9-73B0C9373B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a:extLst>
              <a:ext uri="{FF2B5EF4-FFF2-40B4-BE49-F238E27FC236}">
                <a16:creationId xmlns:a16="http://schemas.microsoft.com/office/drawing/2014/main" id="{0F22FE0D-15C2-4418-A84E-BD9D8BC02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355D607B-C896-4EAE-9B74-73CFC72E51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6FD18A9-6B7D-4C13-8FFB-F55795666712}" type="slidenum">
              <a:rPr lang="en-US" altLang="ja-JP">
                <a:solidFill>
                  <a:srgbClr val="000000"/>
                </a:solidFill>
              </a:rPr>
              <a:pPr/>
              <a:t>88</a:t>
            </a:fld>
            <a:endParaRPr lang="en-US" altLang="ja-JP">
              <a:solidFill>
                <a:srgbClr val="000000"/>
              </a:solidFill>
            </a:endParaRPr>
          </a:p>
        </p:txBody>
      </p:sp>
      <p:sp>
        <p:nvSpPr>
          <p:cNvPr id="59395" name="Rectangle 2">
            <a:extLst>
              <a:ext uri="{FF2B5EF4-FFF2-40B4-BE49-F238E27FC236}">
                <a16:creationId xmlns:a16="http://schemas.microsoft.com/office/drawing/2014/main" id="{96B993AC-F188-4E3F-B794-4370292024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a:extLst>
              <a:ext uri="{FF2B5EF4-FFF2-40B4-BE49-F238E27FC236}">
                <a16:creationId xmlns:a16="http://schemas.microsoft.com/office/drawing/2014/main" id="{847C22EE-0486-4FA8-93F6-7DDBF4606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C65E715F-8BA0-48C9-ABDC-BDA234549C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7CA3C97-2E96-4C94-8D84-5E6BAE732311}" type="slidenum">
              <a:rPr lang="en-US" altLang="ja-JP">
                <a:solidFill>
                  <a:srgbClr val="000000"/>
                </a:solidFill>
              </a:rPr>
              <a:pPr/>
              <a:t>89</a:t>
            </a:fld>
            <a:endParaRPr lang="en-US" altLang="ja-JP">
              <a:solidFill>
                <a:srgbClr val="000000"/>
              </a:solidFill>
            </a:endParaRPr>
          </a:p>
        </p:txBody>
      </p:sp>
      <p:sp>
        <p:nvSpPr>
          <p:cNvPr id="95235" name="Rectangle 2">
            <a:extLst>
              <a:ext uri="{FF2B5EF4-FFF2-40B4-BE49-F238E27FC236}">
                <a16:creationId xmlns:a16="http://schemas.microsoft.com/office/drawing/2014/main" id="{F126FCF3-3D82-4FE4-9886-5DB36D62E9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a:extLst>
              <a:ext uri="{FF2B5EF4-FFF2-40B4-BE49-F238E27FC236}">
                <a16:creationId xmlns:a16="http://schemas.microsoft.com/office/drawing/2014/main" id="{224BB123-78CD-4247-B03D-C6911338E3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F2DB1-6AEC-4F85-9869-513111C3E35F}"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14809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A1352F65-9CE8-4777-8C25-369E75F9FB5D}"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90</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846801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BE6EB330-340F-4EEE-A45F-5C0486F6CB07}"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91</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1953099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p:spPr>
        <p:txBody>
          <a:bodyPr/>
          <a:lstStyle/>
          <a:p>
            <a:endParaRPr lang="ja-JP" altLang="en-US"/>
          </a:p>
        </p:txBody>
      </p:sp>
      <p:sp>
        <p:nvSpPr>
          <p:cNvPr id="1484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4DF6C3A6-91B0-462C-BB69-850185EF2590}"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74185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B1CBB1-F07F-4838-B914-0B66885652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8613"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8988"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61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33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05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77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4B2F6528-1E89-4CA6-98A7-F8EA17644BE1}" type="slidenum">
              <a:rPr lang="en-US" altLang="ja-JP" sz="1300">
                <a:solidFill>
                  <a:srgbClr val="000000"/>
                </a:solidFill>
                <a:latin typeface="Arial" panose="020B0604020202020204" pitchFamily="34" charset="0"/>
              </a:rPr>
              <a:pPr>
                <a:spcBef>
                  <a:spcPct val="0"/>
                </a:spcBef>
              </a:pPr>
              <a:t>98</a:t>
            </a:fld>
            <a:endParaRPr lang="en-US" altLang="ja-JP" sz="1300">
              <a:solidFill>
                <a:srgbClr val="000000"/>
              </a:solidFill>
              <a:latin typeface="Arial" panose="020B0604020202020204" pitchFamily="34" charset="0"/>
            </a:endParaRPr>
          </a:p>
        </p:txBody>
      </p:sp>
      <p:sp>
        <p:nvSpPr>
          <p:cNvPr id="65539" name="Rectangle 2">
            <a:extLst>
              <a:ext uri="{FF2B5EF4-FFF2-40B4-BE49-F238E27FC236}">
                <a16:creationId xmlns:a16="http://schemas.microsoft.com/office/drawing/2014/main" id="{12885A1F-4146-46D3-BAF3-7FABB3D68D1D}"/>
              </a:ext>
            </a:extLst>
          </p:cNvPr>
          <p:cNvSpPr>
            <a:spLocks noGrp="1" noRot="1" noChangeAspect="1" noChangeArrowheads="1" noTextEdit="1"/>
          </p:cNvSpPr>
          <p:nvPr>
            <p:ph type="sldImg"/>
          </p:nvPr>
        </p:nvSpPr>
        <p:spPr bwMode="auto">
          <a:xfrm>
            <a:off x="1092200" y="873125"/>
            <a:ext cx="4627563" cy="3471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a:extLst>
              <a:ext uri="{FF2B5EF4-FFF2-40B4-BE49-F238E27FC236}">
                <a16:creationId xmlns:a16="http://schemas.microsoft.com/office/drawing/2014/main" id="{D2853573-4DD6-4993-B63C-72D968A4A3D8}"/>
              </a:ext>
            </a:extLst>
          </p:cNvPr>
          <p:cNvSpPr>
            <a:spLocks noGrp="1" noChangeArrowheads="1"/>
          </p:cNvSpPr>
          <p:nvPr>
            <p:ph type="body" idx="1"/>
          </p:nvPr>
        </p:nvSpPr>
        <p:spPr bwMode="auto">
          <a:xfrm>
            <a:off x="982663" y="4732338"/>
            <a:ext cx="5324475" cy="4779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
            <a:extLst>
              <a:ext uri="{FF2B5EF4-FFF2-40B4-BE49-F238E27FC236}">
                <a16:creationId xmlns:a16="http://schemas.microsoft.com/office/drawing/2014/main" id="{BEA6C142-AA77-407A-9EF1-36E8E419162C}"/>
              </a:ext>
            </a:extLst>
          </p:cNvPr>
          <p:cNvSpPr>
            <a:spLocks noGrp="1" noRot="1" noChangeAspect="1" noChangeArrowheads="1" noTextEdit="1"/>
          </p:cNvSpPr>
          <p:nvPr>
            <p:ph type="sldImg"/>
          </p:nvPr>
        </p:nvSpPr>
        <p:spPr bwMode="auto">
          <a:xfrm>
            <a:off x="920750" y="755650"/>
            <a:ext cx="4965700" cy="3725863"/>
          </a:xfrm>
          <a:solidFill>
            <a:srgbClr val="FFFFFF"/>
          </a:solidFill>
          <a:ln>
            <a:solidFill>
              <a:srgbClr val="000000"/>
            </a:solidFill>
            <a:miter lim="800000"/>
            <a:headEnd/>
            <a:tailEnd/>
          </a:ln>
        </p:spPr>
      </p:sp>
      <p:sp>
        <p:nvSpPr>
          <p:cNvPr id="97283" name="Rectangle 2">
            <a:extLst>
              <a:ext uri="{FF2B5EF4-FFF2-40B4-BE49-F238E27FC236}">
                <a16:creationId xmlns:a16="http://schemas.microsoft.com/office/drawing/2014/main" id="{10A11D07-A7CD-4349-85BC-17A62282E8BD}"/>
              </a:ext>
            </a:extLst>
          </p:cNvPr>
          <p:cNvSpPr>
            <a:spLocks noGrp="1" noChangeArrowheads="1"/>
          </p:cNvSpPr>
          <p:nvPr>
            <p:ph type="body" idx="1"/>
          </p:nvPr>
        </p:nvSpPr>
        <p:spPr bwMode="auto">
          <a:xfrm>
            <a:off x="681038" y="4721225"/>
            <a:ext cx="5445125" cy="447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BF5BEBD-392E-49E6-AAA9-BE454B9621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8613"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8988" indent="-227013"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61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33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305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7788" indent="-227013"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73F781C1-C578-4365-B28F-8C4096DB9A55}" type="slidenum">
              <a:rPr lang="en-US" altLang="ja-JP" sz="1300">
                <a:solidFill>
                  <a:srgbClr val="000000"/>
                </a:solidFill>
                <a:latin typeface="Arial" panose="020B0604020202020204" pitchFamily="34" charset="0"/>
              </a:rPr>
              <a:pPr>
                <a:spcBef>
                  <a:spcPct val="0"/>
                </a:spcBef>
              </a:pPr>
              <a:t>107</a:t>
            </a:fld>
            <a:endParaRPr lang="en-US" altLang="ja-JP" sz="1300">
              <a:solidFill>
                <a:srgbClr val="000000"/>
              </a:solidFill>
              <a:latin typeface="Arial" panose="020B0604020202020204" pitchFamily="34" charset="0"/>
            </a:endParaRPr>
          </a:p>
        </p:txBody>
      </p:sp>
      <p:sp>
        <p:nvSpPr>
          <p:cNvPr id="99331" name="スライド イメージ プレースホルダ 1">
            <a:extLst>
              <a:ext uri="{FF2B5EF4-FFF2-40B4-BE49-F238E27FC236}">
                <a16:creationId xmlns:a16="http://schemas.microsoft.com/office/drawing/2014/main" id="{2C218DA9-BC3D-4908-AD63-0E903A32E35A}"/>
              </a:ext>
            </a:extLst>
          </p:cNvPr>
          <p:cNvSpPr>
            <a:spLocks noGrp="1" noRot="1" noChangeAspect="1" noTextEdit="1"/>
          </p:cNvSpPr>
          <p:nvPr>
            <p:ph type="sldImg"/>
          </p:nvPr>
        </p:nvSpPr>
        <p:spPr bwMode="auto">
          <a:xfrm>
            <a:off x="919163" y="744538"/>
            <a:ext cx="496887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ノート プレースホルダ 2">
            <a:extLst>
              <a:ext uri="{FF2B5EF4-FFF2-40B4-BE49-F238E27FC236}">
                <a16:creationId xmlns:a16="http://schemas.microsoft.com/office/drawing/2014/main" id="{26AA6331-06BA-4317-92B4-0ADF13CE7503}"/>
              </a:ext>
            </a:extLst>
          </p:cNvPr>
          <p:cNvSpPr>
            <a:spLocks noGrp="1"/>
          </p:cNvSpPr>
          <p:nvPr>
            <p:ph type="body" idx="1"/>
          </p:nvPr>
        </p:nvSpPr>
        <p:spPr bwMode="auto">
          <a:xfrm>
            <a:off x="681038" y="4721225"/>
            <a:ext cx="5445125" cy="447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05" tIns="45752" rIns="91505" bIns="45752" numCol="1" anchor="t" anchorCtr="0" compatLnSpc="1">
            <a:prstTxWarp prst="textNoShape">
              <a:avLst/>
            </a:prstTxWarp>
          </a:bodyPr>
          <a:lstStyle/>
          <a:p>
            <a:pPr eaLnBrk="1" hangingPunct="1"/>
            <a:endParaRPr lang="ja-JP" altLang="ja-JP"/>
          </a:p>
        </p:txBody>
      </p:sp>
      <p:sp>
        <p:nvSpPr>
          <p:cNvPr id="99333" name="日付プレースホルダ 3">
            <a:extLst>
              <a:ext uri="{FF2B5EF4-FFF2-40B4-BE49-F238E27FC236}">
                <a16:creationId xmlns:a16="http://schemas.microsoft.com/office/drawing/2014/main" id="{5DE3433F-AAC7-4481-A46D-F20F9EAF6B52}"/>
              </a:ext>
            </a:extLst>
          </p:cNvPr>
          <p:cNvSpPr txBox="1">
            <a:spLocks noGrp="1"/>
          </p:cNvSpPr>
          <p:nvPr/>
        </p:nvSpPr>
        <p:spPr bwMode="auto">
          <a:xfrm>
            <a:off x="3856038" y="0"/>
            <a:ext cx="2949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05" tIns="45752" rIns="91505" bIns="45752"/>
          <a:lstStyle>
            <a:lvl1pPr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493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493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493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493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D6743292-D2FB-4D66-A8D7-6570E7101412}" type="datetime1">
              <a:rPr lang="ja-JP" altLang="en-US" sz="1300">
                <a:solidFill>
                  <a:srgbClr val="000000"/>
                </a:solidFill>
                <a:latin typeface="Arial" panose="020B0604020202020204" pitchFamily="34" charset="0"/>
              </a:rPr>
              <a:pPr algn="r" eaLnBrk="1" hangingPunct="1">
                <a:spcBef>
                  <a:spcPct val="0"/>
                </a:spcBef>
              </a:pPr>
              <a:t>2021/8/26</a:t>
            </a:fld>
            <a:endParaRPr lang="en-US" altLang="ja-JP" sz="1300">
              <a:solidFill>
                <a:srgbClr val="000000"/>
              </a:solidFill>
              <a:latin typeface="Arial" panose="020B0604020202020204" pitchFamily="34" charset="0"/>
            </a:endParaRPr>
          </a:p>
        </p:txBody>
      </p:sp>
      <p:sp>
        <p:nvSpPr>
          <p:cNvPr id="99334" name="スライド番号プレースホルダ 4">
            <a:extLst>
              <a:ext uri="{FF2B5EF4-FFF2-40B4-BE49-F238E27FC236}">
                <a16:creationId xmlns:a16="http://schemas.microsoft.com/office/drawing/2014/main" id="{859E2168-AE14-4724-A70D-3E3173801B8E}"/>
              </a:ext>
            </a:extLst>
          </p:cNvPr>
          <p:cNvSpPr txBox="1">
            <a:spLocks noGrp="1"/>
          </p:cNvSpPr>
          <p:nvPr/>
        </p:nvSpPr>
        <p:spPr bwMode="auto">
          <a:xfrm>
            <a:off x="3856038" y="9439275"/>
            <a:ext cx="2949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05" tIns="45752" rIns="91505" bIns="45752" anchor="b"/>
          <a:lstStyle>
            <a:lvl1pPr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493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493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493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493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493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C0E792F0-4D92-44FA-9AEA-6642636E4780}" type="slidenum">
              <a:rPr lang="en-US" altLang="ja-JP" sz="1300">
                <a:solidFill>
                  <a:srgbClr val="000000"/>
                </a:solidFill>
                <a:latin typeface="Arial" panose="020B0604020202020204" pitchFamily="34" charset="0"/>
              </a:rPr>
              <a:pPr algn="r" eaLnBrk="1" hangingPunct="1">
                <a:spcBef>
                  <a:spcPct val="0"/>
                </a:spcBef>
              </a:pPr>
              <a:t>107</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a:extLst>
              <a:ext uri="{FF2B5EF4-FFF2-40B4-BE49-F238E27FC236}">
                <a16:creationId xmlns:a16="http://schemas.microsoft.com/office/drawing/2014/main" id="{550B9D00-8C03-46D9-8739-6D4CB2E8BD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ー 2">
            <a:extLst>
              <a:ext uri="{FF2B5EF4-FFF2-40B4-BE49-F238E27FC236}">
                <a16:creationId xmlns:a16="http://schemas.microsoft.com/office/drawing/2014/main" id="{2BD6B9FF-130F-414F-BA8B-0A47E7ED7A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71684" name="スライド番号プレースホルダー 3">
            <a:extLst>
              <a:ext uri="{FF2B5EF4-FFF2-40B4-BE49-F238E27FC236}">
                <a16:creationId xmlns:a16="http://schemas.microsoft.com/office/drawing/2014/main" id="{DDED78E4-5A62-45D9-B678-451FAE265F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kumimoji="1">
                <a:solidFill>
                  <a:schemeClr val="tx1"/>
                </a:solidFill>
                <a:latin typeface="Calibri" panose="020F0502020204030204" pitchFamily="34" charset="0"/>
                <a:ea typeface="ＭＳ Ｐゴシック" panose="020B0600070205080204" pitchFamily="50" charset="-128"/>
              </a:defRPr>
            </a:lvl1pPr>
            <a:lvl2pPr marL="742950" indent="-285750" defTabSz="920750">
              <a:defRPr kumimoji="1">
                <a:solidFill>
                  <a:schemeClr val="tx1"/>
                </a:solidFill>
                <a:latin typeface="Calibri" panose="020F0502020204030204" pitchFamily="34" charset="0"/>
                <a:ea typeface="ＭＳ Ｐゴシック" panose="020B0600070205080204" pitchFamily="50" charset="-128"/>
              </a:defRPr>
            </a:lvl2pPr>
            <a:lvl3pPr marL="1143000" indent="-228600" defTabSz="920750">
              <a:defRPr kumimoji="1">
                <a:solidFill>
                  <a:schemeClr val="tx1"/>
                </a:solidFill>
                <a:latin typeface="Calibri" panose="020F0502020204030204" pitchFamily="34" charset="0"/>
                <a:ea typeface="ＭＳ Ｐゴシック" panose="020B0600070205080204" pitchFamily="50" charset="-128"/>
              </a:defRPr>
            </a:lvl3pPr>
            <a:lvl4pPr marL="1600200" indent="-228600" defTabSz="920750">
              <a:defRPr kumimoji="1">
                <a:solidFill>
                  <a:schemeClr val="tx1"/>
                </a:solidFill>
                <a:latin typeface="Calibri" panose="020F0502020204030204" pitchFamily="34" charset="0"/>
                <a:ea typeface="ＭＳ Ｐゴシック" panose="020B0600070205080204" pitchFamily="50" charset="-128"/>
              </a:defRPr>
            </a:lvl4pPr>
            <a:lvl5pPr marL="2057400" indent="-228600" defTabSz="920750">
              <a:defRPr kumimoji="1">
                <a:solidFill>
                  <a:schemeClr val="tx1"/>
                </a:solidFill>
                <a:latin typeface="Calibri" panose="020F0502020204030204" pitchFamily="34" charset="0"/>
                <a:ea typeface="ＭＳ Ｐゴシック" panose="020B0600070205080204" pitchFamily="50" charset="-128"/>
              </a:defRPr>
            </a:lvl5pPr>
            <a:lvl6pPr marL="2514600" indent="-228600" defTabSz="92075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2075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2075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2075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FDB5901-14A1-49F0-A3A8-C8FC1AB4DE2D}" type="slidenum">
              <a:rPr lang="en-US" altLang="ja-JP" sz="1300">
                <a:solidFill>
                  <a:srgbClr val="000000"/>
                </a:solidFill>
                <a:latin typeface="Arial" panose="020B0604020202020204" pitchFamily="34" charset="0"/>
              </a:rPr>
              <a:pPr/>
              <a:t>108</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FF77DD24-45E6-4309-ACE6-86DB408B7973}"/>
              </a:ext>
            </a:extLst>
          </p:cNvPr>
          <p:cNvSpPr txBox="1">
            <a:spLocks noGrp="1" noChangeArrowheads="1"/>
          </p:cNvSpPr>
          <p:nvPr/>
        </p:nvSpPr>
        <p:spPr bwMode="auto">
          <a:xfrm>
            <a:off x="3856038"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1" tIns="46141" rIns="92281" bIns="46141" anchor="b"/>
          <a:lstStyle>
            <a:lvl1pPr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191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191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4ACEA8C7-0917-4012-BCFD-56F00AF5973A}" type="slidenum">
              <a:rPr lang="en-US" altLang="ja-JP" sz="1300">
                <a:solidFill>
                  <a:srgbClr val="000000"/>
                </a:solidFill>
                <a:latin typeface="Arial" panose="020B0604020202020204" pitchFamily="34" charset="0"/>
              </a:rPr>
              <a:pPr algn="r" eaLnBrk="1" hangingPunct="1">
                <a:spcBef>
                  <a:spcPct val="0"/>
                </a:spcBef>
              </a:pPr>
              <a:t>109</a:t>
            </a:fld>
            <a:endParaRPr lang="en-US" altLang="ja-JP" sz="1300">
              <a:solidFill>
                <a:srgbClr val="000000"/>
              </a:solidFill>
              <a:latin typeface="Arial" panose="020B0604020202020204" pitchFamily="34" charset="0"/>
            </a:endParaRPr>
          </a:p>
        </p:txBody>
      </p:sp>
      <p:sp>
        <p:nvSpPr>
          <p:cNvPr id="101379" name="Rectangle 2">
            <a:extLst>
              <a:ext uri="{FF2B5EF4-FFF2-40B4-BE49-F238E27FC236}">
                <a16:creationId xmlns:a16="http://schemas.microsoft.com/office/drawing/2014/main" id="{4C2FCECA-6370-4118-B38F-A56951CC831D}"/>
              </a:ext>
            </a:extLst>
          </p:cNvPr>
          <p:cNvSpPr>
            <a:spLocks noGrp="1" noRot="1" noChangeAspect="1" noChangeArrowheads="1" noTextEdit="1"/>
          </p:cNvSpPr>
          <p:nvPr>
            <p:ph type="sldImg"/>
          </p:nvPr>
        </p:nvSpPr>
        <p:spPr bwMode="auto">
          <a:xfrm>
            <a:off x="920750" y="757238"/>
            <a:ext cx="4964113"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a:extLst>
              <a:ext uri="{FF2B5EF4-FFF2-40B4-BE49-F238E27FC236}">
                <a16:creationId xmlns:a16="http://schemas.microsoft.com/office/drawing/2014/main" id="{CA002B21-AFED-48D3-8087-9FE2E1BD4475}"/>
              </a:ext>
            </a:extLst>
          </p:cNvPr>
          <p:cNvSpPr>
            <a:spLocks noGrp="1" noChangeArrowheads="1"/>
          </p:cNvSpPr>
          <p:nvPr>
            <p:ph type="body" idx="1"/>
          </p:nvPr>
        </p:nvSpPr>
        <p:spPr bwMode="auto">
          <a:xfrm>
            <a:off x="681038" y="4719638"/>
            <a:ext cx="5445125" cy="439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eaLnBrk="1" hangingPunct="1"/>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16573">
              <a:defRPr kumimoji="1" sz="1900">
                <a:solidFill>
                  <a:schemeClr val="tx1"/>
                </a:solidFill>
                <a:latin typeface="Times New Roman" panose="02020603050405020304" pitchFamily="18" charset="0"/>
                <a:ea typeface="ＭＳ Ｐゴシック" panose="020B0600070205080204" pitchFamily="50" charset="-128"/>
              </a:defRPr>
            </a:lvl1pPr>
            <a:lvl2pPr marL="740310" indent="-283556" defTabSz="916573">
              <a:defRPr kumimoji="1" sz="1900">
                <a:solidFill>
                  <a:schemeClr val="tx1"/>
                </a:solidFill>
                <a:latin typeface="Times New Roman" panose="02020603050405020304" pitchFamily="18" charset="0"/>
                <a:ea typeface="ＭＳ Ｐゴシック" panose="020B0600070205080204" pitchFamily="50" charset="-128"/>
              </a:defRPr>
            </a:lvl2pPr>
            <a:lvl3pPr marL="1141885" indent="-226844" defTabSz="916573">
              <a:defRPr kumimoji="1" sz="1900">
                <a:solidFill>
                  <a:schemeClr val="tx1"/>
                </a:solidFill>
                <a:latin typeface="Times New Roman" panose="02020603050405020304" pitchFamily="18" charset="0"/>
                <a:ea typeface="ＭＳ Ｐゴシック" panose="020B0600070205080204" pitchFamily="50" charset="-128"/>
              </a:defRPr>
            </a:lvl3pPr>
            <a:lvl4pPr marL="1598639" indent="-226844" defTabSz="916573">
              <a:defRPr kumimoji="1" sz="1900">
                <a:solidFill>
                  <a:schemeClr val="tx1"/>
                </a:solidFill>
                <a:latin typeface="Times New Roman" panose="02020603050405020304" pitchFamily="18" charset="0"/>
                <a:ea typeface="ＭＳ Ｐゴシック" panose="020B0600070205080204" pitchFamily="50" charset="-128"/>
              </a:defRPr>
            </a:lvl4pPr>
            <a:lvl5pPr marL="2058459" indent="-226844" defTabSz="916573">
              <a:defRPr kumimoji="1" sz="1900">
                <a:solidFill>
                  <a:schemeClr val="tx1"/>
                </a:solidFill>
                <a:latin typeface="Times New Roman" panose="02020603050405020304" pitchFamily="18" charset="0"/>
                <a:ea typeface="ＭＳ Ｐゴシック" panose="020B0600070205080204" pitchFamily="50" charset="-128"/>
              </a:defRPr>
            </a:lvl5pPr>
            <a:lvl6pPr marL="2499885"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6pPr>
            <a:lvl7pPr marL="2941312"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7pPr>
            <a:lvl8pPr marL="3382738"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8pPr>
            <a:lvl9pPr marL="3824165"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6573" rtl="0" eaLnBrk="1" fontAlgn="base" latinLnBrk="0" hangingPunct="1">
              <a:lnSpc>
                <a:spcPct val="100000"/>
              </a:lnSpc>
              <a:spcBef>
                <a:spcPct val="0"/>
              </a:spcBef>
              <a:spcAft>
                <a:spcPct val="0"/>
              </a:spcAft>
              <a:buClrTx/>
              <a:buSzTx/>
              <a:buFontTx/>
              <a:buNone/>
              <a:tabLst/>
              <a:defRPr/>
            </a:pPr>
            <a:fld id="{2DD8AD45-9E97-485F-A855-A7628EA8D1EC}" type="slidenum">
              <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6573" rtl="0" eaLnBrk="1" fontAlgn="base" latinLnBrk="0" hangingPunct="1">
                <a:lnSpc>
                  <a:spcPct val="100000"/>
                </a:lnSpc>
                <a:spcBef>
                  <a:spcPct val="0"/>
                </a:spcBef>
                <a:spcAft>
                  <a:spcPct val="0"/>
                </a:spcAft>
                <a:buClrTx/>
                <a:buSzTx/>
                <a:buFontTx/>
                <a:buNone/>
                <a:tabLst/>
                <a:defRPr/>
              </a:pPr>
              <a:t>120</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888586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125</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81296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F94E4-A40A-4B30-868F-DD364D8EF19F}"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190590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049CA-29F4-4F5F-8433-EEE5D5962F8E}"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352570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F46D7D2D-718F-47B9-94E6-621450614C70}"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34</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17656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15963" indent="-274638" defTabSz="919163">
              <a:defRPr kumimoji="1">
                <a:solidFill>
                  <a:schemeClr val="tx1"/>
                </a:solidFill>
                <a:latin typeface="Calibri" panose="020F0502020204030204" pitchFamily="34" charset="0"/>
                <a:ea typeface="ＭＳ Ｐゴシック" panose="020B0600070205080204" pitchFamily="50" charset="-128"/>
              </a:defRPr>
            </a:lvl2pPr>
            <a:lvl3pPr marL="1103313" indent="-220663" defTabSz="919163">
              <a:defRPr kumimoji="1">
                <a:solidFill>
                  <a:schemeClr val="tx1"/>
                </a:solidFill>
                <a:latin typeface="Calibri" panose="020F0502020204030204" pitchFamily="34" charset="0"/>
                <a:ea typeface="ＭＳ Ｐゴシック" panose="020B0600070205080204" pitchFamily="50" charset="-128"/>
              </a:defRPr>
            </a:lvl3pPr>
            <a:lvl4pPr marL="1546225" indent="-220663" defTabSz="919163">
              <a:defRPr kumimoji="1">
                <a:solidFill>
                  <a:schemeClr val="tx1"/>
                </a:solidFill>
                <a:latin typeface="Calibri" panose="020F0502020204030204" pitchFamily="34" charset="0"/>
                <a:ea typeface="ＭＳ Ｐゴシック" panose="020B0600070205080204" pitchFamily="50" charset="-128"/>
              </a:defRPr>
            </a:lvl4pPr>
            <a:lvl5pPr marL="1987550" indent="-220663" defTabSz="919163">
              <a:defRPr kumimoji="1">
                <a:solidFill>
                  <a:schemeClr val="tx1"/>
                </a:solidFill>
                <a:latin typeface="Calibri" panose="020F0502020204030204" pitchFamily="34" charset="0"/>
                <a:ea typeface="ＭＳ Ｐゴシック" panose="020B0600070205080204" pitchFamily="50" charset="-128"/>
              </a:defRPr>
            </a:lvl5pPr>
            <a:lvl6pPr marL="24447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019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3591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163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65F69561-9925-4E2C-AF70-BBBC05E07025}"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35</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145084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CA186981-9D86-4031-9B85-336DFCAFE3D8}"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39</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5222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a:extLst>
              <a:ext uri="{FF2B5EF4-FFF2-40B4-BE49-F238E27FC236}">
                <a16:creationId xmlns:a16="http://schemas.microsoft.com/office/drawing/2014/main" id="{E534A432-AB47-42F2-A6C6-2A5BFE04B7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a:p>
        </p:txBody>
      </p:sp>
    </p:spTree>
    <p:extLst>
      <p:ext uri="{BB962C8B-B14F-4D97-AF65-F5344CB8AC3E}">
        <p14:creationId xmlns:p14="http://schemas.microsoft.com/office/powerpoint/2010/main" val="1829977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C71B1FCF-DD28-40FB-8C7F-7E9975AB33A2}"/>
              </a:ext>
            </a:extLst>
          </p:cNvPr>
          <p:cNvSpPr>
            <a:spLocks noGrp="1"/>
          </p:cNvSpPr>
          <p:nvPr>
            <p:ph type="dt" sz="half" idx="10"/>
          </p:nvPr>
        </p:nvSpPr>
        <p:spPr/>
        <p:txBody>
          <a:bodyPr/>
          <a:lstStyle>
            <a:lvl1pPr>
              <a:defRPr/>
            </a:lvl1pPr>
          </a:lstStyle>
          <a:p>
            <a:pPr>
              <a:defRPr/>
            </a:pPr>
            <a:fld id="{4EE85BF3-2C69-4B08-B415-625317D3241B}" type="datetimeFigureOut">
              <a:rPr lang="ja-JP" altLang="en-US"/>
              <a:pPr>
                <a:defRPr/>
              </a:pPr>
              <a:t>2021/8/26</a:t>
            </a:fld>
            <a:endParaRPr lang="ja-JP" altLang="en-US"/>
          </a:p>
        </p:txBody>
      </p:sp>
      <p:sp>
        <p:nvSpPr>
          <p:cNvPr id="5" name="フッター プレースホルダー 4">
            <a:extLst>
              <a:ext uri="{FF2B5EF4-FFF2-40B4-BE49-F238E27FC236}">
                <a16:creationId xmlns:a16="http://schemas.microsoft.com/office/drawing/2014/main" id="{E61EDF7E-DAF5-4470-B414-989E525F927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9FFCD30-4DB0-4E6C-8D0D-9140A1CBC894}"/>
              </a:ext>
            </a:extLst>
          </p:cNvPr>
          <p:cNvSpPr>
            <a:spLocks noGrp="1"/>
          </p:cNvSpPr>
          <p:nvPr>
            <p:ph type="sldNum" sz="quarter" idx="12"/>
          </p:nvPr>
        </p:nvSpPr>
        <p:spPr/>
        <p:txBody>
          <a:bodyPr/>
          <a:lstStyle>
            <a:lvl1pPr>
              <a:defRPr/>
            </a:lvl1pPr>
          </a:lstStyle>
          <a:p>
            <a:fld id="{41C9A56A-D7B8-40DB-A74A-646A7729D2B8}" type="slidenum">
              <a:rPr lang="ja-JP" altLang="en-US"/>
              <a:pPr/>
              <a:t>‹#›</a:t>
            </a:fld>
            <a:endParaRPr lang="ja-JP" altLang="en-US"/>
          </a:p>
        </p:txBody>
      </p:sp>
    </p:spTree>
    <p:extLst>
      <p:ext uri="{BB962C8B-B14F-4D97-AF65-F5344CB8AC3E}">
        <p14:creationId xmlns:p14="http://schemas.microsoft.com/office/powerpoint/2010/main" val="3417615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A4129A5-C2A2-4A54-AE97-AEA962012C71}"/>
              </a:ext>
            </a:extLst>
          </p:cNvPr>
          <p:cNvSpPr>
            <a:spLocks noGrp="1"/>
          </p:cNvSpPr>
          <p:nvPr>
            <p:ph type="dt" sz="half" idx="10"/>
          </p:nvPr>
        </p:nvSpPr>
        <p:spPr/>
        <p:txBody>
          <a:bodyPr/>
          <a:lstStyle>
            <a:lvl1pPr>
              <a:defRPr/>
            </a:lvl1pPr>
          </a:lstStyle>
          <a:p>
            <a:pPr>
              <a:defRPr/>
            </a:pPr>
            <a:fld id="{5AECECD5-F904-4B16-9657-4D3A9021B685}" type="datetimeFigureOut">
              <a:rPr lang="ja-JP" altLang="en-US"/>
              <a:pPr>
                <a:defRPr/>
              </a:pPr>
              <a:t>2021/8/26</a:t>
            </a:fld>
            <a:endParaRPr lang="ja-JP" altLang="en-US"/>
          </a:p>
        </p:txBody>
      </p:sp>
      <p:sp>
        <p:nvSpPr>
          <p:cNvPr id="5" name="フッター プレースホルダー 4">
            <a:extLst>
              <a:ext uri="{FF2B5EF4-FFF2-40B4-BE49-F238E27FC236}">
                <a16:creationId xmlns:a16="http://schemas.microsoft.com/office/drawing/2014/main" id="{BD31B910-1625-428C-AFEC-E61A52CA612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191B14B-6B83-4942-93CB-F85F39AE8AF4}"/>
              </a:ext>
            </a:extLst>
          </p:cNvPr>
          <p:cNvSpPr>
            <a:spLocks noGrp="1"/>
          </p:cNvSpPr>
          <p:nvPr>
            <p:ph type="sldNum" sz="quarter" idx="12"/>
          </p:nvPr>
        </p:nvSpPr>
        <p:spPr/>
        <p:txBody>
          <a:bodyPr/>
          <a:lstStyle>
            <a:lvl1pPr>
              <a:defRPr/>
            </a:lvl1pPr>
          </a:lstStyle>
          <a:p>
            <a:fld id="{C44FF36C-D4A2-41B8-930C-FF39BE960057}" type="slidenum">
              <a:rPr lang="ja-JP" altLang="en-US"/>
              <a:pPr/>
              <a:t>‹#›</a:t>
            </a:fld>
            <a:endParaRPr lang="ja-JP" altLang="en-US"/>
          </a:p>
        </p:txBody>
      </p:sp>
    </p:spTree>
    <p:extLst>
      <p:ext uri="{BB962C8B-B14F-4D97-AF65-F5344CB8AC3E}">
        <p14:creationId xmlns:p14="http://schemas.microsoft.com/office/powerpoint/2010/main" val="110022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611CEA0-310A-48C1-BDBF-B6A952BB2372}"/>
              </a:ext>
            </a:extLst>
          </p:cNvPr>
          <p:cNvSpPr>
            <a:spLocks noGrp="1"/>
          </p:cNvSpPr>
          <p:nvPr>
            <p:ph type="dt" sz="half" idx="10"/>
          </p:nvPr>
        </p:nvSpPr>
        <p:spPr/>
        <p:txBody>
          <a:bodyPr/>
          <a:lstStyle>
            <a:lvl1pPr>
              <a:defRPr/>
            </a:lvl1pPr>
          </a:lstStyle>
          <a:p>
            <a:pPr>
              <a:defRPr/>
            </a:pPr>
            <a:fld id="{843ACD21-2058-4E3C-9EAB-7BCA39D08253}" type="datetimeFigureOut">
              <a:rPr lang="ja-JP" altLang="en-US"/>
              <a:pPr>
                <a:defRPr/>
              </a:pPr>
              <a:t>2021/8/26</a:t>
            </a:fld>
            <a:endParaRPr lang="ja-JP" altLang="en-US"/>
          </a:p>
        </p:txBody>
      </p:sp>
      <p:sp>
        <p:nvSpPr>
          <p:cNvPr id="5" name="フッター プレースホルダー 4">
            <a:extLst>
              <a:ext uri="{FF2B5EF4-FFF2-40B4-BE49-F238E27FC236}">
                <a16:creationId xmlns:a16="http://schemas.microsoft.com/office/drawing/2014/main" id="{B8E2521A-26A2-430F-A6E5-EDF22AB97920}"/>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E433AFDB-47BB-4251-A269-4BCFA7CD19A5}"/>
              </a:ext>
            </a:extLst>
          </p:cNvPr>
          <p:cNvSpPr>
            <a:spLocks noGrp="1"/>
          </p:cNvSpPr>
          <p:nvPr>
            <p:ph type="sldNum" sz="quarter" idx="12"/>
          </p:nvPr>
        </p:nvSpPr>
        <p:spPr/>
        <p:txBody>
          <a:bodyPr/>
          <a:lstStyle>
            <a:lvl1pPr>
              <a:defRPr/>
            </a:lvl1pPr>
          </a:lstStyle>
          <a:p>
            <a:fld id="{24C64B61-F647-4EED-9E17-AA06894F7243}" type="slidenum">
              <a:rPr lang="ja-JP" altLang="en-US"/>
              <a:pPr/>
              <a:t>‹#›</a:t>
            </a:fld>
            <a:endParaRPr lang="ja-JP" altLang="en-US"/>
          </a:p>
        </p:txBody>
      </p:sp>
    </p:spTree>
    <p:extLst>
      <p:ext uri="{BB962C8B-B14F-4D97-AF65-F5344CB8AC3E}">
        <p14:creationId xmlns:p14="http://schemas.microsoft.com/office/powerpoint/2010/main" val="396150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E059005-DC6B-420C-AF59-04914713A536}"/>
              </a:ext>
            </a:extLst>
          </p:cNvPr>
          <p:cNvSpPr>
            <a:spLocks noGrp="1"/>
          </p:cNvSpPr>
          <p:nvPr>
            <p:ph type="dt" sz="half" idx="10"/>
          </p:nvPr>
        </p:nvSpPr>
        <p:spPr/>
        <p:txBody>
          <a:bodyPr/>
          <a:lstStyle>
            <a:lvl1pPr eaLnBrk="0" hangingPunct="0">
              <a:defRPr>
                <a:latin typeface="Calibri" panose="020F0502020204030204" pitchFamily="34" charset="0"/>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CB7833BE-E14E-46DB-9DF1-CF5A39CA8B51}"/>
              </a:ext>
            </a:extLst>
          </p:cNvPr>
          <p:cNvSpPr>
            <a:spLocks noGrp="1"/>
          </p:cNvSpPr>
          <p:nvPr>
            <p:ph type="ftr" sz="quarter" idx="11"/>
          </p:nvPr>
        </p:nvSpPr>
        <p:spPr/>
        <p:txBody>
          <a:bodyPr/>
          <a:lstStyle>
            <a:lvl1pPr eaLnBrk="0" hangingPunct="0">
              <a:defRPr>
                <a:latin typeface="Calibri" panose="020F0502020204030204" pitchFamily="34" charset="0"/>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0DA02109-7388-4A30-B13F-0952D57B7AA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C1F653CE-A929-45F5-A866-678A1AAB73E8}" type="slidenum">
              <a:rPr lang="en-US" altLang="ja-JP"/>
              <a:pPr/>
              <a:t>‹#›</a:t>
            </a:fld>
            <a:endParaRPr lang="en-US" altLang="ja-JP"/>
          </a:p>
        </p:txBody>
      </p:sp>
    </p:spTree>
    <p:extLst>
      <p:ext uri="{BB962C8B-B14F-4D97-AF65-F5344CB8AC3E}">
        <p14:creationId xmlns:p14="http://schemas.microsoft.com/office/powerpoint/2010/main" val="2388876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a:extLst>
              <a:ext uri="{FF2B5EF4-FFF2-40B4-BE49-F238E27FC236}">
                <a16:creationId xmlns:a16="http://schemas.microsoft.com/office/drawing/2014/main" id="{0DBE2AC5-31CD-4634-AEAC-543B76AAFDA1}"/>
              </a:ext>
            </a:extLst>
          </p:cNvPr>
          <p:cNvSpPr>
            <a:spLocks noGrp="1"/>
          </p:cNvSpPr>
          <p:nvPr>
            <p:ph type="dt" sz="half" idx="10"/>
          </p:nvPr>
        </p:nvSpPr>
        <p:spPr/>
        <p:txBody>
          <a:bodyPr/>
          <a:lstStyle>
            <a:lvl1pPr eaLnBrk="0" hangingPunct="0">
              <a:defRPr>
                <a:latin typeface="Calibri" panose="020F0502020204030204" pitchFamily="34" charset="0"/>
              </a:defRPr>
            </a:lvl1pPr>
          </a:lstStyle>
          <a:p>
            <a:pPr>
              <a:defRPr/>
            </a:pPr>
            <a:endParaRPr lang="en-US" altLang="ja-JP"/>
          </a:p>
        </p:txBody>
      </p:sp>
      <p:sp>
        <p:nvSpPr>
          <p:cNvPr id="4" name="フッター プレースホルダー 3">
            <a:extLst>
              <a:ext uri="{FF2B5EF4-FFF2-40B4-BE49-F238E27FC236}">
                <a16:creationId xmlns:a16="http://schemas.microsoft.com/office/drawing/2014/main" id="{BC78BAC6-CEE7-4C13-A27D-A13B399C18F0}"/>
              </a:ext>
            </a:extLst>
          </p:cNvPr>
          <p:cNvSpPr>
            <a:spLocks noGrp="1"/>
          </p:cNvSpPr>
          <p:nvPr>
            <p:ph type="ftr" sz="quarter" idx="11"/>
          </p:nvPr>
        </p:nvSpPr>
        <p:spPr/>
        <p:txBody>
          <a:bodyPr/>
          <a:lstStyle>
            <a:lvl1pPr eaLnBrk="0" hangingPunct="0">
              <a:defRPr>
                <a:latin typeface="Calibri" panose="020F0502020204030204" pitchFamily="34" charset="0"/>
              </a:defRPr>
            </a:lvl1pPr>
          </a:lstStyle>
          <a:p>
            <a:pPr>
              <a:defRPr/>
            </a:pPr>
            <a:endParaRPr lang="en-US" altLang="ja-JP"/>
          </a:p>
        </p:txBody>
      </p:sp>
      <p:sp>
        <p:nvSpPr>
          <p:cNvPr id="5" name="スライド番号プレースホルダー 4">
            <a:extLst>
              <a:ext uri="{FF2B5EF4-FFF2-40B4-BE49-F238E27FC236}">
                <a16:creationId xmlns:a16="http://schemas.microsoft.com/office/drawing/2014/main" id="{CECCE089-7A63-4315-B109-37237883F0BA}"/>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7841AE9E-6DF0-42F8-B8F9-630AF2C92B62}" type="slidenum">
              <a:rPr lang="en-US" altLang="ja-JP"/>
              <a:pPr/>
              <a:t>‹#›</a:t>
            </a:fld>
            <a:endParaRPr lang="en-US" altLang="ja-JP"/>
          </a:p>
        </p:txBody>
      </p:sp>
    </p:spTree>
    <p:extLst>
      <p:ext uri="{BB962C8B-B14F-4D97-AF65-F5344CB8AC3E}">
        <p14:creationId xmlns:p14="http://schemas.microsoft.com/office/powerpoint/2010/main" val="2225755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78726FA5-8503-47AA-AB89-A6C441EA10B1}"/>
              </a:ext>
            </a:extLst>
          </p:cNvPr>
          <p:cNvSpPr>
            <a:spLocks noGrp="1"/>
          </p:cNvSpPr>
          <p:nvPr>
            <p:ph type="dt" sz="half" idx="10"/>
          </p:nvPr>
        </p:nvSpPr>
        <p:spPr/>
        <p:txBody>
          <a:bodyPr/>
          <a:lstStyle>
            <a:lvl1pPr eaLnBrk="0" hangingPunct="0">
              <a:defRPr>
                <a:latin typeface="Calibri" panose="020F0502020204030204" pitchFamily="34" charset="0"/>
              </a:defRPr>
            </a:lvl1pPr>
          </a:lstStyle>
          <a:p>
            <a:pPr>
              <a:defRPr/>
            </a:pPr>
            <a:endParaRPr lang="en-US" altLang="ja-JP"/>
          </a:p>
        </p:txBody>
      </p:sp>
      <p:sp>
        <p:nvSpPr>
          <p:cNvPr id="6" name="フッター プレースホルダー 5">
            <a:extLst>
              <a:ext uri="{FF2B5EF4-FFF2-40B4-BE49-F238E27FC236}">
                <a16:creationId xmlns:a16="http://schemas.microsoft.com/office/drawing/2014/main" id="{C5170466-27A4-4AD3-BB39-D4AB905BA567}"/>
              </a:ext>
            </a:extLst>
          </p:cNvPr>
          <p:cNvSpPr>
            <a:spLocks noGrp="1"/>
          </p:cNvSpPr>
          <p:nvPr>
            <p:ph type="ftr" sz="quarter" idx="11"/>
          </p:nvPr>
        </p:nvSpPr>
        <p:spPr/>
        <p:txBody>
          <a:bodyPr/>
          <a:lstStyle>
            <a:lvl1pPr eaLnBrk="0" hangingPunct="0">
              <a:defRPr>
                <a:latin typeface="Calibri" panose="020F0502020204030204" pitchFamily="34" charset="0"/>
              </a:defRPr>
            </a:lvl1pPr>
          </a:lstStyle>
          <a:p>
            <a:pPr>
              <a:defRPr/>
            </a:pPr>
            <a:endParaRPr lang="en-US" altLang="ja-JP"/>
          </a:p>
        </p:txBody>
      </p:sp>
      <p:sp>
        <p:nvSpPr>
          <p:cNvPr id="7" name="スライド番号プレースホルダー 6">
            <a:extLst>
              <a:ext uri="{FF2B5EF4-FFF2-40B4-BE49-F238E27FC236}">
                <a16:creationId xmlns:a16="http://schemas.microsoft.com/office/drawing/2014/main" id="{617C21B6-E8A7-4492-B4AD-4F0374441DD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15325F98-D94F-418E-AB59-FB65D4932353}" type="slidenum">
              <a:rPr lang="en-US" altLang="ja-JP"/>
              <a:pPr/>
              <a:t>‹#›</a:t>
            </a:fld>
            <a:endParaRPr lang="en-US" altLang="ja-JP"/>
          </a:p>
        </p:txBody>
      </p:sp>
    </p:spTree>
    <p:extLst>
      <p:ext uri="{BB962C8B-B14F-4D97-AF65-F5344CB8AC3E}">
        <p14:creationId xmlns:p14="http://schemas.microsoft.com/office/powerpoint/2010/main" val="1862707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a:extLst>
              <a:ext uri="{FF2B5EF4-FFF2-40B4-BE49-F238E27FC236}">
                <a16:creationId xmlns:a16="http://schemas.microsoft.com/office/drawing/2014/main" id="{E29374F0-B555-432C-B34A-2B506912A16A}"/>
              </a:ext>
            </a:extLst>
          </p:cNvPr>
          <p:cNvSpPr>
            <a:spLocks noGrp="1"/>
          </p:cNvSpPr>
          <p:nvPr>
            <p:ph type="dt" sz="half" idx="10"/>
          </p:nvPr>
        </p:nvSpPr>
        <p:spPr/>
        <p:txBody>
          <a:bodyPr/>
          <a:lstStyle>
            <a:lvl1pPr eaLnBrk="0" hangingPunct="0">
              <a:defRPr>
                <a:latin typeface="Calibri" panose="020F0502020204030204" pitchFamily="34" charset="0"/>
              </a:defRPr>
            </a:lvl1pPr>
          </a:lstStyle>
          <a:p>
            <a:pPr>
              <a:defRPr/>
            </a:pPr>
            <a:endParaRPr lang="en-US" altLang="ja-JP"/>
          </a:p>
        </p:txBody>
      </p:sp>
      <p:sp>
        <p:nvSpPr>
          <p:cNvPr id="7" name="フッター プレースホルダー 6">
            <a:extLst>
              <a:ext uri="{FF2B5EF4-FFF2-40B4-BE49-F238E27FC236}">
                <a16:creationId xmlns:a16="http://schemas.microsoft.com/office/drawing/2014/main" id="{6F832EEC-B957-45A1-89AE-4E3B6739A6BB}"/>
              </a:ext>
            </a:extLst>
          </p:cNvPr>
          <p:cNvSpPr>
            <a:spLocks noGrp="1"/>
          </p:cNvSpPr>
          <p:nvPr>
            <p:ph type="ftr" sz="quarter" idx="11"/>
          </p:nvPr>
        </p:nvSpPr>
        <p:spPr/>
        <p:txBody>
          <a:bodyPr/>
          <a:lstStyle>
            <a:lvl1pPr eaLnBrk="0" hangingPunct="0">
              <a:defRPr>
                <a:latin typeface="Calibri" panose="020F0502020204030204" pitchFamily="34" charset="0"/>
              </a:defRPr>
            </a:lvl1pPr>
          </a:lstStyle>
          <a:p>
            <a:pPr>
              <a:defRPr/>
            </a:pPr>
            <a:endParaRPr lang="en-US" altLang="ja-JP"/>
          </a:p>
        </p:txBody>
      </p:sp>
      <p:sp>
        <p:nvSpPr>
          <p:cNvPr id="8" name="スライド番号プレースホルダー 7">
            <a:extLst>
              <a:ext uri="{FF2B5EF4-FFF2-40B4-BE49-F238E27FC236}">
                <a16:creationId xmlns:a16="http://schemas.microsoft.com/office/drawing/2014/main" id="{ED615F88-1B61-4DB7-A0B1-25EEEB894B0D}"/>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7279CF14-F034-4D95-AF11-BF05A8D9F33C}" type="slidenum">
              <a:rPr lang="en-US" altLang="ja-JP"/>
              <a:pPr/>
              <a:t>‹#›</a:t>
            </a:fld>
            <a:endParaRPr lang="en-US" altLang="ja-JP"/>
          </a:p>
        </p:txBody>
      </p:sp>
    </p:spTree>
    <p:extLst>
      <p:ext uri="{BB962C8B-B14F-4D97-AF65-F5344CB8AC3E}">
        <p14:creationId xmlns:p14="http://schemas.microsoft.com/office/powerpoint/2010/main" val="3946960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1A08C58-0F5C-439E-BE16-1278987E825D}"/>
              </a:ext>
            </a:extLst>
          </p:cNvPr>
          <p:cNvSpPr>
            <a:spLocks noGrp="1"/>
          </p:cNvSpPr>
          <p:nvPr>
            <p:ph type="dt" sz="half" idx="10"/>
          </p:nvPr>
        </p:nvSpPr>
        <p:spPr/>
        <p:txBody>
          <a:bodyPr/>
          <a:lstStyle>
            <a:lvl1pPr eaLnBrk="0" hangingPunct="0">
              <a:defRPr>
                <a:latin typeface="Calibri" panose="020F0502020204030204" pitchFamily="34" charset="0"/>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908C9CA8-75DD-4F2A-92FB-0F4630707010}"/>
              </a:ext>
            </a:extLst>
          </p:cNvPr>
          <p:cNvSpPr>
            <a:spLocks noGrp="1"/>
          </p:cNvSpPr>
          <p:nvPr>
            <p:ph type="ftr" sz="quarter" idx="11"/>
          </p:nvPr>
        </p:nvSpPr>
        <p:spPr/>
        <p:txBody>
          <a:bodyPr/>
          <a:lstStyle>
            <a:lvl1pPr eaLnBrk="0" hangingPunct="0">
              <a:defRPr>
                <a:latin typeface="Calibri" panose="020F0502020204030204" pitchFamily="34" charset="0"/>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98803BB9-2A05-43E6-8D49-110F12702DC6}"/>
              </a:ext>
            </a:extLst>
          </p:cNvPr>
          <p:cNvSpPr>
            <a:spLocks noGrp="1"/>
          </p:cNvSpPr>
          <p:nvPr>
            <p:ph type="sldNum" sz="quarter" idx="12"/>
          </p:nvPr>
        </p:nvSpPr>
        <p:spPr/>
        <p:txBody>
          <a:bodyPr/>
          <a:lstStyle>
            <a:lvl1pPr eaLnBrk="0" hangingPunct="0">
              <a:defRPr>
                <a:latin typeface="Calibri" panose="020F0502020204030204" pitchFamily="34" charset="0"/>
              </a:defRPr>
            </a:lvl1pPr>
          </a:lstStyle>
          <a:p>
            <a:fld id="{3095B96E-E944-4EEA-8437-79195C06CEAC}" type="slidenum">
              <a:rPr lang="en-US" altLang="ja-JP"/>
              <a:pPr/>
              <a:t>‹#›</a:t>
            </a:fld>
            <a:endParaRPr lang="en-US" altLang="ja-JP"/>
          </a:p>
        </p:txBody>
      </p:sp>
    </p:spTree>
    <p:extLst>
      <p:ext uri="{BB962C8B-B14F-4D97-AF65-F5344CB8AC3E}">
        <p14:creationId xmlns:p14="http://schemas.microsoft.com/office/powerpoint/2010/main" val="317253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944A2DCE-0B11-4AD2-8526-9615A4BE36C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DD484AF-C7A0-4903-81CA-05B1418DD44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4974518-8DE9-4227-8577-119471A41C14}"/>
              </a:ext>
            </a:extLst>
          </p:cNvPr>
          <p:cNvSpPr>
            <a:spLocks noGrp="1" noChangeArrowheads="1"/>
          </p:cNvSpPr>
          <p:nvPr>
            <p:ph type="sldNum" sz="quarter" idx="12"/>
          </p:nvPr>
        </p:nvSpPr>
        <p:spPr>
          <a:ln/>
        </p:spPr>
        <p:txBody>
          <a:bodyPr/>
          <a:lstStyle>
            <a:lvl1pPr>
              <a:defRPr/>
            </a:lvl1pPr>
          </a:lstStyle>
          <a:p>
            <a:fld id="{CD68D31E-0321-4972-B350-156AD02E9E6C}" type="slidenum">
              <a:rPr lang="en-US" altLang="ja-JP"/>
              <a:pPr/>
              <a:t>‹#›</a:t>
            </a:fld>
            <a:endParaRPr lang="en-US" altLang="ja-JP"/>
          </a:p>
        </p:txBody>
      </p:sp>
    </p:spTree>
    <p:extLst>
      <p:ext uri="{BB962C8B-B14F-4D97-AF65-F5344CB8AC3E}">
        <p14:creationId xmlns:p14="http://schemas.microsoft.com/office/powerpoint/2010/main" val="3944793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21C839B1-44E8-49DC-B888-7CFE18750C8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F7AFF9E-088B-4C46-A246-F76F2102852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25054F3-5FB4-43C0-B0B3-42BA1C239A96}"/>
              </a:ext>
            </a:extLst>
          </p:cNvPr>
          <p:cNvSpPr>
            <a:spLocks noGrp="1" noChangeArrowheads="1"/>
          </p:cNvSpPr>
          <p:nvPr>
            <p:ph type="sldNum" sz="quarter" idx="12"/>
          </p:nvPr>
        </p:nvSpPr>
        <p:spPr>
          <a:ln/>
        </p:spPr>
        <p:txBody>
          <a:bodyPr/>
          <a:lstStyle>
            <a:lvl1pPr>
              <a:defRPr/>
            </a:lvl1pPr>
          </a:lstStyle>
          <a:p>
            <a:fld id="{745D0C82-21F3-4144-B736-A9FAEB711EEE}" type="slidenum">
              <a:rPr lang="en-US" altLang="ja-JP"/>
              <a:pPr/>
              <a:t>‹#›</a:t>
            </a:fld>
            <a:endParaRPr lang="en-US" altLang="ja-JP"/>
          </a:p>
        </p:txBody>
      </p:sp>
    </p:spTree>
    <p:extLst>
      <p:ext uri="{BB962C8B-B14F-4D97-AF65-F5344CB8AC3E}">
        <p14:creationId xmlns:p14="http://schemas.microsoft.com/office/powerpoint/2010/main" val="2016747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3BCACD-6DB8-4D18-9BE1-A45B0F30E46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6484A1AB-FBB7-44CA-B936-CB57BD0D59F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B23D4CF1-1B69-409C-B5FD-9BE44C1161A4}"/>
              </a:ext>
            </a:extLst>
          </p:cNvPr>
          <p:cNvSpPr>
            <a:spLocks noGrp="1" noChangeArrowheads="1"/>
          </p:cNvSpPr>
          <p:nvPr>
            <p:ph type="sldNum" sz="quarter" idx="12"/>
          </p:nvPr>
        </p:nvSpPr>
        <p:spPr>
          <a:ln/>
        </p:spPr>
        <p:txBody>
          <a:bodyPr/>
          <a:lstStyle>
            <a:lvl1pPr>
              <a:defRPr/>
            </a:lvl1pPr>
          </a:lstStyle>
          <a:p>
            <a:fld id="{3A0ED92A-430D-45C9-8630-96685C435F81}" type="slidenum">
              <a:rPr lang="en-US" altLang="ja-JP"/>
              <a:pPr/>
              <a:t>‹#›</a:t>
            </a:fld>
            <a:endParaRPr lang="en-US" altLang="ja-JP"/>
          </a:p>
        </p:txBody>
      </p:sp>
    </p:spTree>
    <p:extLst>
      <p:ext uri="{BB962C8B-B14F-4D97-AF65-F5344CB8AC3E}">
        <p14:creationId xmlns:p14="http://schemas.microsoft.com/office/powerpoint/2010/main" val="4001625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9498EA1-0C95-4490-8E39-F1C2D3C04E46}"/>
              </a:ext>
            </a:extLst>
          </p:cNvPr>
          <p:cNvSpPr>
            <a:spLocks noGrp="1"/>
          </p:cNvSpPr>
          <p:nvPr>
            <p:ph type="dt" sz="half" idx="10"/>
          </p:nvPr>
        </p:nvSpPr>
        <p:spPr/>
        <p:txBody>
          <a:bodyPr/>
          <a:lstStyle>
            <a:lvl1pPr>
              <a:defRPr/>
            </a:lvl1pPr>
          </a:lstStyle>
          <a:p>
            <a:pPr>
              <a:defRPr/>
            </a:pPr>
            <a:fld id="{5032F617-7983-47CE-8CFD-C917DF25505D}" type="datetimeFigureOut">
              <a:rPr lang="ja-JP" altLang="en-US"/>
              <a:pPr>
                <a:defRPr/>
              </a:pPr>
              <a:t>2021/8/26</a:t>
            </a:fld>
            <a:endParaRPr lang="ja-JP" altLang="en-US"/>
          </a:p>
        </p:txBody>
      </p:sp>
      <p:sp>
        <p:nvSpPr>
          <p:cNvPr id="5" name="フッター プレースホルダー 4">
            <a:extLst>
              <a:ext uri="{FF2B5EF4-FFF2-40B4-BE49-F238E27FC236}">
                <a16:creationId xmlns:a16="http://schemas.microsoft.com/office/drawing/2014/main" id="{D792804D-478B-4E1A-8E9D-59F60FC3AA23}"/>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1ABDF43-2356-41EA-A260-46A79A8F604B}"/>
              </a:ext>
            </a:extLst>
          </p:cNvPr>
          <p:cNvSpPr>
            <a:spLocks noGrp="1"/>
          </p:cNvSpPr>
          <p:nvPr>
            <p:ph type="sldNum" sz="quarter" idx="12"/>
          </p:nvPr>
        </p:nvSpPr>
        <p:spPr/>
        <p:txBody>
          <a:bodyPr/>
          <a:lstStyle>
            <a:lvl1pPr>
              <a:defRPr/>
            </a:lvl1pPr>
          </a:lstStyle>
          <a:p>
            <a:fld id="{9E8F2FF5-B8EB-4BB9-9BFD-2F6C6FAD150A}" type="slidenum">
              <a:rPr lang="ja-JP" altLang="en-US"/>
              <a:pPr/>
              <a:t>‹#›</a:t>
            </a:fld>
            <a:endParaRPr lang="ja-JP" altLang="en-US"/>
          </a:p>
        </p:txBody>
      </p:sp>
    </p:spTree>
    <p:extLst>
      <p:ext uri="{BB962C8B-B14F-4D97-AF65-F5344CB8AC3E}">
        <p14:creationId xmlns:p14="http://schemas.microsoft.com/office/powerpoint/2010/main" val="26197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A6475C-D8ED-43D5-ADC6-5EE1DD8C945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20E7DE3D-A74B-45A2-8923-F82728B0A77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9943B814-DDBE-4C16-BF21-31B78DFD746C}"/>
              </a:ext>
            </a:extLst>
          </p:cNvPr>
          <p:cNvSpPr>
            <a:spLocks noGrp="1" noChangeArrowheads="1"/>
          </p:cNvSpPr>
          <p:nvPr>
            <p:ph type="sldNum" sz="quarter" idx="12"/>
          </p:nvPr>
        </p:nvSpPr>
        <p:spPr>
          <a:ln/>
        </p:spPr>
        <p:txBody>
          <a:bodyPr/>
          <a:lstStyle>
            <a:lvl1pPr>
              <a:defRPr/>
            </a:lvl1pPr>
          </a:lstStyle>
          <a:p>
            <a:fld id="{092ED51B-2715-45CB-94D5-647ECB50DA98}" type="slidenum">
              <a:rPr lang="en-US" altLang="ja-JP"/>
              <a:pPr/>
              <a:t>‹#›</a:t>
            </a:fld>
            <a:endParaRPr lang="en-US" altLang="ja-JP"/>
          </a:p>
        </p:txBody>
      </p:sp>
    </p:spTree>
    <p:extLst>
      <p:ext uri="{BB962C8B-B14F-4D97-AF65-F5344CB8AC3E}">
        <p14:creationId xmlns:p14="http://schemas.microsoft.com/office/powerpoint/2010/main" val="2712889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4D2973-C47A-443C-B9F5-E3F93719D9B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1DE77D1B-4752-4796-B2B0-3917F649D2F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5FB33C91-93AF-4E89-9B87-6F4EDB9AA173}"/>
              </a:ext>
            </a:extLst>
          </p:cNvPr>
          <p:cNvSpPr>
            <a:spLocks noGrp="1" noChangeArrowheads="1"/>
          </p:cNvSpPr>
          <p:nvPr>
            <p:ph type="sldNum" sz="quarter" idx="12"/>
          </p:nvPr>
        </p:nvSpPr>
        <p:spPr>
          <a:ln/>
        </p:spPr>
        <p:txBody>
          <a:bodyPr/>
          <a:lstStyle>
            <a:lvl1pPr>
              <a:defRPr/>
            </a:lvl1pPr>
          </a:lstStyle>
          <a:p>
            <a:fld id="{C807EF5F-91AF-4800-B0E6-796B15FB4D3E}" type="slidenum">
              <a:rPr lang="en-US" altLang="ja-JP"/>
              <a:pPr/>
              <a:t>‹#›</a:t>
            </a:fld>
            <a:endParaRPr lang="en-US" altLang="ja-JP"/>
          </a:p>
        </p:txBody>
      </p:sp>
    </p:spTree>
    <p:extLst>
      <p:ext uri="{BB962C8B-B14F-4D97-AF65-F5344CB8AC3E}">
        <p14:creationId xmlns:p14="http://schemas.microsoft.com/office/powerpoint/2010/main" val="4246412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AAC593-9A97-4407-BBAB-99CCCCAF8B9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68A7FF26-CCC6-4C29-9A61-1777590FD8F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18827548-D807-47B7-B2FE-2F4C315C3128}"/>
              </a:ext>
            </a:extLst>
          </p:cNvPr>
          <p:cNvSpPr>
            <a:spLocks noGrp="1" noChangeArrowheads="1"/>
          </p:cNvSpPr>
          <p:nvPr>
            <p:ph type="sldNum" sz="quarter" idx="12"/>
          </p:nvPr>
        </p:nvSpPr>
        <p:spPr>
          <a:ln/>
        </p:spPr>
        <p:txBody>
          <a:bodyPr/>
          <a:lstStyle>
            <a:lvl1pPr>
              <a:defRPr/>
            </a:lvl1pPr>
          </a:lstStyle>
          <a:p>
            <a:fld id="{D01FB166-5C1F-4CB7-9C63-01566A6957DA}" type="slidenum">
              <a:rPr lang="en-US" altLang="ja-JP"/>
              <a:pPr/>
              <a:t>‹#›</a:t>
            </a:fld>
            <a:endParaRPr lang="en-US" altLang="ja-JP"/>
          </a:p>
        </p:txBody>
      </p:sp>
    </p:spTree>
    <p:extLst>
      <p:ext uri="{BB962C8B-B14F-4D97-AF65-F5344CB8AC3E}">
        <p14:creationId xmlns:p14="http://schemas.microsoft.com/office/powerpoint/2010/main" val="2053556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AE6A93DC-973D-49FB-958B-27589DFA51A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4C82C4A2-16D4-44FF-9BBA-A7CA095D7A3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2FE6853D-13FC-45E8-8CB0-0DE79426C40D}"/>
              </a:ext>
            </a:extLst>
          </p:cNvPr>
          <p:cNvSpPr>
            <a:spLocks noGrp="1" noChangeArrowheads="1"/>
          </p:cNvSpPr>
          <p:nvPr>
            <p:ph type="sldNum" sz="quarter" idx="12"/>
          </p:nvPr>
        </p:nvSpPr>
        <p:spPr>
          <a:ln/>
        </p:spPr>
        <p:txBody>
          <a:bodyPr/>
          <a:lstStyle>
            <a:lvl1pPr>
              <a:defRPr/>
            </a:lvl1pPr>
          </a:lstStyle>
          <a:p>
            <a:fld id="{D98B0BC0-50B1-4788-9DF2-3317218B14A5}" type="slidenum">
              <a:rPr lang="en-US" altLang="ja-JP"/>
              <a:pPr/>
              <a:t>‹#›</a:t>
            </a:fld>
            <a:endParaRPr lang="en-US" altLang="ja-JP"/>
          </a:p>
        </p:txBody>
      </p:sp>
    </p:spTree>
    <p:extLst>
      <p:ext uri="{BB962C8B-B14F-4D97-AF65-F5344CB8AC3E}">
        <p14:creationId xmlns:p14="http://schemas.microsoft.com/office/powerpoint/2010/main" val="3630284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43BDED-9DFE-4CC9-B943-70DFE37B953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910E9303-C98C-4728-B253-B70ACE7E1B7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EF676ACA-EF4E-45CF-9519-EC58CF64FF88}"/>
              </a:ext>
            </a:extLst>
          </p:cNvPr>
          <p:cNvSpPr>
            <a:spLocks noGrp="1" noChangeArrowheads="1"/>
          </p:cNvSpPr>
          <p:nvPr>
            <p:ph type="sldNum" sz="quarter" idx="12"/>
          </p:nvPr>
        </p:nvSpPr>
        <p:spPr>
          <a:ln/>
        </p:spPr>
        <p:txBody>
          <a:bodyPr/>
          <a:lstStyle>
            <a:lvl1pPr>
              <a:defRPr/>
            </a:lvl1pPr>
          </a:lstStyle>
          <a:p>
            <a:fld id="{445EAA23-07A4-4F38-A13C-5A544EA6CEA2}" type="slidenum">
              <a:rPr lang="en-US" altLang="ja-JP"/>
              <a:pPr/>
              <a:t>‹#›</a:t>
            </a:fld>
            <a:endParaRPr lang="en-US" altLang="ja-JP"/>
          </a:p>
        </p:txBody>
      </p:sp>
    </p:spTree>
    <p:extLst>
      <p:ext uri="{BB962C8B-B14F-4D97-AF65-F5344CB8AC3E}">
        <p14:creationId xmlns:p14="http://schemas.microsoft.com/office/powerpoint/2010/main" val="2396334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D11073-A357-4699-82C0-6A474768796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2C9E4B0A-3738-441B-BF8B-F5154665E4F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5658835D-8EA3-4AAB-B008-C2AAC75688D3}"/>
              </a:ext>
            </a:extLst>
          </p:cNvPr>
          <p:cNvSpPr>
            <a:spLocks noGrp="1" noChangeArrowheads="1"/>
          </p:cNvSpPr>
          <p:nvPr>
            <p:ph type="sldNum" sz="quarter" idx="12"/>
          </p:nvPr>
        </p:nvSpPr>
        <p:spPr>
          <a:ln/>
        </p:spPr>
        <p:txBody>
          <a:bodyPr/>
          <a:lstStyle>
            <a:lvl1pPr>
              <a:defRPr/>
            </a:lvl1pPr>
          </a:lstStyle>
          <a:p>
            <a:fld id="{376C6D91-D08A-4A7D-8432-8847D9C32D97}" type="slidenum">
              <a:rPr lang="en-US" altLang="ja-JP"/>
              <a:pPr/>
              <a:t>‹#›</a:t>
            </a:fld>
            <a:endParaRPr lang="en-US" altLang="ja-JP"/>
          </a:p>
        </p:txBody>
      </p:sp>
    </p:spTree>
    <p:extLst>
      <p:ext uri="{BB962C8B-B14F-4D97-AF65-F5344CB8AC3E}">
        <p14:creationId xmlns:p14="http://schemas.microsoft.com/office/powerpoint/2010/main" val="4032199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6BE19A-BD2C-4B8C-8BFF-E5B6D317EF8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835FECC5-58D3-42A2-B3C7-7D7D49F84AB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E6F6E3C5-6C17-402B-9900-4DCF529165DA}"/>
              </a:ext>
            </a:extLst>
          </p:cNvPr>
          <p:cNvSpPr>
            <a:spLocks noGrp="1" noChangeArrowheads="1"/>
          </p:cNvSpPr>
          <p:nvPr>
            <p:ph type="sldNum" sz="quarter" idx="12"/>
          </p:nvPr>
        </p:nvSpPr>
        <p:spPr>
          <a:ln/>
        </p:spPr>
        <p:txBody>
          <a:bodyPr/>
          <a:lstStyle>
            <a:lvl1pPr>
              <a:defRPr/>
            </a:lvl1pPr>
          </a:lstStyle>
          <a:p>
            <a:fld id="{D61B9915-6EE4-4AD6-A3AE-6E9F373E3976}" type="slidenum">
              <a:rPr lang="en-US" altLang="ja-JP"/>
              <a:pPr/>
              <a:t>‹#›</a:t>
            </a:fld>
            <a:endParaRPr lang="en-US" altLang="ja-JP"/>
          </a:p>
        </p:txBody>
      </p:sp>
    </p:spTree>
    <p:extLst>
      <p:ext uri="{BB962C8B-B14F-4D97-AF65-F5344CB8AC3E}">
        <p14:creationId xmlns:p14="http://schemas.microsoft.com/office/powerpoint/2010/main" val="4193022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91CE45DE-879E-49BD-847F-1EB8A768DB7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7F98A9E-58D8-4CA6-8EEC-3FB697FCD50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CF24805-507A-43CB-ADAD-6D14FC57831A}"/>
              </a:ext>
            </a:extLst>
          </p:cNvPr>
          <p:cNvSpPr>
            <a:spLocks noGrp="1" noChangeArrowheads="1"/>
          </p:cNvSpPr>
          <p:nvPr>
            <p:ph type="sldNum" sz="quarter" idx="12"/>
          </p:nvPr>
        </p:nvSpPr>
        <p:spPr>
          <a:ln/>
        </p:spPr>
        <p:txBody>
          <a:bodyPr/>
          <a:lstStyle>
            <a:lvl1pPr>
              <a:defRPr/>
            </a:lvl1pPr>
          </a:lstStyle>
          <a:p>
            <a:fld id="{141881DE-B588-41AB-8D76-AFB0AF8A6604}" type="slidenum">
              <a:rPr lang="en-US" altLang="ja-JP"/>
              <a:pPr/>
              <a:t>‹#›</a:t>
            </a:fld>
            <a:endParaRPr lang="en-US" altLang="ja-JP"/>
          </a:p>
        </p:txBody>
      </p:sp>
    </p:spTree>
    <p:extLst>
      <p:ext uri="{BB962C8B-B14F-4D97-AF65-F5344CB8AC3E}">
        <p14:creationId xmlns:p14="http://schemas.microsoft.com/office/powerpoint/2010/main" val="3129922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A0C2DB1-765E-49C2-A595-D381AC88D9C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8691ECBA-CDB3-4CC3-A67D-1CC4988856D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7C9F86E6-56F5-4E31-B07C-31662C1F88B4}"/>
              </a:ext>
            </a:extLst>
          </p:cNvPr>
          <p:cNvSpPr>
            <a:spLocks noGrp="1" noChangeArrowheads="1"/>
          </p:cNvSpPr>
          <p:nvPr>
            <p:ph type="sldNum" sz="quarter" idx="12"/>
          </p:nvPr>
        </p:nvSpPr>
        <p:spPr>
          <a:ln/>
        </p:spPr>
        <p:txBody>
          <a:bodyPr/>
          <a:lstStyle>
            <a:lvl1pPr>
              <a:defRPr/>
            </a:lvl1pPr>
          </a:lstStyle>
          <a:p>
            <a:fld id="{4BBD0428-D14C-4347-9309-5C0C7AB9538B}" type="slidenum">
              <a:rPr lang="en-US" altLang="ja-JP"/>
              <a:pPr/>
              <a:t>‹#›</a:t>
            </a:fld>
            <a:endParaRPr lang="en-US" altLang="ja-JP"/>
          </a:p>
        </p:txBody>
      </p:sp>
    </p:spTree>
    <p:extLst>
      <p:ext uri="{BB962C8B-B14F-4D97-AF65-F5344CB8AC3E}">
        <p14:creationId xmlns:p14="http://schemas.microsoft.com/office/powerpoint/2010/main" val="3718593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E527DA-5460-4038-8B83-6875590A20DB}"/>
              </a:ext>
            </a:extLst>
          </p:cNvPr>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3" name="フッター プレースホルダー 2">
            <a:extLst>
              <a:ext uri="{FF2B5EF4-FFF2-40B4-BE49-F238E27FC236}">
                <a16:creationId xmlns:a16="http://schemas.microsoft.com/office/drawing/2014/main" id="{8FC71C62-FBCD-4F59-B4E4-B71F8202F704}"/>
              </a:ext>
            </a:extLst>
          </p:cNvPr>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4" name="スライド番号プレースホルダー 3">
            <a:extLst>
              <a:ext uri="{FF2B5EF4-FFF2-40B4-BE49-F238E27FC236}">
                <a16:creationId xmlns:a16="http://schemas.microsoft.com/office/drawing/2014/main" id="{B439EBFF-1470-461D-9F59-EAD4ED92126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B67AE6-FC34-44AE-81C3-64F2CDA07504}" type="slidenum">
              <a:rPr kumimoji="1" lang="en-US" altLang="ja-JP" sz="1400" b="0" i="0" u="none" strike="noStrike" kern="1200" cap="none" spc="0" normalizeH="0" baseline="0" noProof="0" smtClean="0">
                <a:ln>
                  <a:noFill/>
                </a:ln>
                <a:solidFill>
                  <a:srgbClr val="000000"/>
                </a:solidFill>
                <a:effectLst/>
                <a:uLnTx/>
                <a:uFillTx/>
                <a:latin typeface="Arial"/>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281913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2CC65A64-7763-4F91-99A5-073373B9C36C}"/>
              </a:ext>
            </a:extLst>
          </p:cNvPr>
          <p:cNvSpPr>
            <a:spLocks noGrp="1"/>
          </p:cNvSpPr>
          <p:nvPr>
            <p:ph type="dt" sz="half" idx="10"/>
          </p:nvPr>
        </p:nvSpPr>
        <p:spPr/>
        <p:txBody>
          <a:bodyPr/>
          <a:lstStyle>
            <a:lvl1pPr>
              <a:defRPr/>
            </a:lvl1pPr>
          </a:lstStyle>
          <a:p>
            <a:pPr>
              <a:defRPr/>
            </a:pPr>
            <a:fld id="{DCB675B0-6011-4EB6-8B0A-7AE593776768}" type="datetimeFigureOut">
              <a:rPr lang="ja-JP" altLang="en-US"/>
              <a:pPr>
                <a:defRPr/>
              </a:pPr>
              <a:t>2021/8/26</a:t>
            </a:fld>
            <a:endParaRPr lang="ja-JP" altLang="en-US"/>
          </a:p>
        </p:txBody>
      </p:sp>
      <p:sp>
        <p:nvSpPr>
          <p:cNvPr id="5" name="フッター プレースホルダー 4">
            <a:extLst>
              <a:ext uri="{FF2B5EF4-FFF2-40B4-BE49-F238E27FC236}">
                <a16:creationId xmlns:a16="http://schemas.microsoft.com/office/drawing/2014/main" id="{5EB21EC5-F1D2-4E4C-807D-5557984C588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7B0D5D1-4FC7-4824-AEDD-539093B8EBF5}"/>
              </a:ext>
            </a:extLst>
          </p:cNvPr>
          <p:cNvSpPr>
            <a:spLocks noGrp="1"/>
          </p:cNvSpPr>
          <p:nvPr>
            <p:ph type="sldNum" sz="quarter" idx="12"/>
          </p:nvPr>
        </p:nvSpPr>
        <p:spPr/>
        <p:txBody>
          <a:bodyPr/>
          <a:lstStyle>
            <a:lvl1pPr>
              <a:defRPr/>
            </a:lvl1pPr>
          </a:lstStyle>
          <a:p>
            <a:fld id="{A082AD60-4CDF-483F-921C-7DED9FED5AEA}" type="slidenum">
              <a:rPr lang="ja-JP" altLang="en-US"/>
              <a:pPr/>
              <a:t>‹#›</a:t>
            </a:fld>
            <a:endParaRPr lang="ja-JP" altLang="en-US"/>
          </a:p>
        </p:txBody>
      </p:sp>
    </p:spTree>
    <p:extLst>
      <p:ext uri="{BB962C8B-B14F-4D97-AF65-F5344CB8AC3E}">
        <p14:creationId xmlns:p14="http://schemas.microsoft.com/office/powerpoint/2010/main" val="2201181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0AE926-CD4B-431D-B798-8045BE36FFD6}"/>
              </a:ext>
            </a:extLst>
          </p:cNvPr>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字幕 2">
            <a:extLst>
              <a:ext uri="{FF2B5EF4-FFF2-40B4-BE49-F238E27FC236}">
                <a16:creationId xmlns:a16="http://schemas.microsoft.com/office/drawing/2014/main" id="{26729C29-2749-4021-AE8B-39D577F488A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CF9DC094-B26D-4ED3-B9BD-C6993A690442}"/>
              </a:ext>
            </a:extLst>
          </p:cNvPr>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5" name="フッター プレースホルダー 4">
            <a:extLst>
              <a:ext uri="{FF2B5EF4-FFF2-40B4-BE49-F238E27FC236}">
                <a16:creationId xmlns:a16="http://schemas.microsoft.com/office/drawing/2014/main" id="{A4DF6C7A-04F7-4F71-BECE-2CF4C2D349B7}"/>
              </a:ext>
            </a:extLst>
          </p:cNvPr>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BC48AC23-B08A-4E85-8510-760E513F7B10}"/>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FE3EC8-EF70-478C-8229-AEF0EC6BF8AB}" type="slidenum">
              <a:rPr kumimoji="1" lang="en-US" altLang="ja-JP" sz="1400" b="0" i="0" u="none" strike="noStrike" kern="1200" cap="none" spc="0" normalizeH="0" baseline="0" noProof="0" smtClean="0">
                <a:ln>
                  <a:noFill/>
                </a:ln>
                <a:solidFill>
                  <a:srgbClr val="000000"/>
                </a:solidFill>
                <a:effectLst/>
                <a:uLnTx/>
                <a:uFillTx/>
                <a:latin typeface="Arial"/>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785599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202481B4-B338-47A1-8340-212D9B99671C}"/>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4" name="Rectangle 5">
            <a:extLst>
              <a:ext uri="{FF2B5EF4-FFF2-40B4-BE49-F238E27FC236}">
                <a16:creationId xmlns:a16="http://schemas.microsoft.com/office/drawing/2014/main" id="{3DF47B20-066E-4CDE-B46A-AB476675DAEF}"/>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5" name="Rectangle 6">
            <a:extLst>
              <a:ext uri="{FF2B5EF4-FFF2-40B4-BE49-F238E27FC236}">
                <a16:creationId xmlns:a16="http://schemas.microsoft.com/office/drawing/2014/main" id="{00C20233-088A-4B95-9667-8856AE323B37}"/>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F266D4-451D-4371-B14F-9D72BBE97C37}"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95463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EC41A66D-2319-43D9-9F0E-01F11F64CDA4}"/>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5" name="Rectangle 5">
            <a:extLst>
              <a:ext uri="{FF2B5EF4-FFF2-40B4-BE49-F238E27FC236}">
                <a16:creationId xmlns:a16="http://schemas.microsoft.com/office/drawing/2014/main" id="{2BB2B408-32B3-45D1-BDAE-03711C27229A}"/>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6" name="Rectangle 6">
            <a:extLst>
              <a:ext uri="{FF2B5EF4-FFF2-40B4-BE49-F238E27FC236}">
                <a16:creationId xmlns:a16="http://schemas.microsoft.com/office/drawing/2014/main" id="{D432048B-796C-4F6B-AB9D-D4FF8BAE36D6}"/>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A666C1-21EF-47F3-8270-FE13C3499EEA}"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51013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F1779B-18BA-465C-B599-72FED8616EE2}"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22077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BD0EB3-8552-43E0-9292-AC46B2DA36F1}"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531660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5008995" y="2330270"/>
            <a:ext cx="3391534" cy="3578860"/>
          </a:xfrm>
          <a:prstGeom prst="rect">
            <a:avLst/>
          </a:prstGeom>
        </p:spPr>
        <p:txBody>
          <a:bodyPr lIns="0" tIns="0" rIns="0" bIns="0">
            <a:spAutoFit/>
          </a:bodyPr>
          <a:lstStyle>
            <a:lvl1pPr>
              <a:defRPr sz="2200" b="0" i="0">
                <a:solidFill>
                  <a:schemeClr val="tx1"/>
                </a:solidFill>
                <a:latin typeface="Times New Roman"/>
                <a:cs typeface="Times New Roman"/>
              </a:defRPr>
            </a:lvl1pPr>
          </a:lstStyle>
          <a:p>
            <a:endParaRPr/>
          </a:p>
        </p:txBody>
      </p:sp>
      <p:sp>
        <p:nvSpPr>
          <p:cNvPr id="5" name="Holder 5"/>
          <p:cNvSpPr>
            <a:spLocks noGrp="1"/>
          </p:cNvSpPr>
          <p:nvPr>
            <p:ph type="ftr" sz="quarter" idx="10"/>
          </p:nvPr>
        </p:nvSpPr>
        <p:spPr/>
        <p:txBody>
          <a:bodyPr lIns="0" tIns="0" rIns="0" bIns="0"/>
          <a:lstStyle>
            <a:lvl1pPr marL="12700">
              <a:lnSpc>
                <a:spcPts val="1410"/>
              </a:lnSpc>
              <a:defRPr sz="1200" b="0" i="0" spc="-15">
                <a:solidFill>
                  <a:srgbClr val="898989"/>
                </a:solidFill>
                <a:latin typeface="Times New Roman"/>
                <a:cs typeface="Times New Roman"/>
              </a:defRPr>
            </a:lvl1pPr>
          </a:lstStyle>
          <a:p>
            <a:pPr marL="12700" marR="0" lvl="0" indent="0" algn="ctr" defTabSz="914400" rtl="0" eaLnBrk="1" fontAlgn="base" latinLnBrk="0" hangingPunct="1">
              <a:lnSpc>
                <a:spcPts val="1410"/>
              </a:lnSpc>
              <a:spcBef>
                <a:spcPct val="0"/>
              </a:spcBef>
              <a:spcAft>
                <a:spcPct val="0"/>
              </a:spcAft>
              <a:buClrTx/>
              <a:buSzTx/>
              <a:buFontTx/>
              <a:buNone/>
              <a:tabLst/>
              <a:defRPr/>
            </a:pPr>
            <a:endParaRPr kumimoji="1" sz="1200" b="0" i="0" u="none" strike="noStrike" kern="1200" cap="none" spc="-15" normalizeH="0" baseline="0" noProof="0">
              <a:ln>
                <a:noFill/>
              </a:ln>
              <a:solidFill>
                <a:srgbClr val="898989"/>
              </a:solidFill>
              <a:effectLst/>
              <a:uLnTx/>
              <a:uFillTx/>
              <a:latin typeface="Times New Roman"/>
              <a:ea typeface="ＭＳ Ｐゴシック" panose="020B0600070205080204" pitchFamily="50" charset="-128"/>
              <a:cs typeface="Times New Roman"/>
            </a:endParaRPr>
          </a:p>
        </p:txBody>
      </p:sp>
      <p:sp>
        <p:nvSpPr>
          <p:cNvPr id="6" name="Holder 6"/>
          <p:cNvSpPr>
            <a:spLocks noGrp="1"/>
          </p:cNvSpPr>
          <p:nvPr>
            <p:ph type="dt" sz="half" idx="11"/>
          </p:nvPr>
        </p:nvSpPr>
        <p:spPr/>
        <p:txBody>
          <a:bodyPr lIns="0" tIns="0" rIns="0" bIns="0"/>
          <a:lstStyle>
            <a:lvl1pPr marL="12700">
              <a:lnSpc>
                <a:spcPts val="1410"/>
              </a:lnSpc>
              <a:defRPr sz="1200" b="0" i="0">
                <a:solidFill>
                  <a:srgbClr val="898989"/>
                </a:solidFill>
                <a:latin typeface="Times New Roman"/>
                <a:cs typeface="Times New Roman"/>
              </a:defRPr>
            </a:lvl1pPr>
          </a:lstStyle>
          <a:p>
            <a:pPr marL="12700" marR="0" lvl="0" indent="0" algn="l" defTabSz="914400" rtl="0" eaLnBrk="1" fontAlgn="base" latinLnBrk="0" hangingPunct="1">
              <a:lnSpc>
                <a:spcPts val="1410"/>
              </a:lnSpc>
              <a:spcBef>
                <a:spcPct val="0"/>
              </a:spcBef>
              <a:spcAft>
                <a:spcPct val="0"/>
              </a:spcAft>
              <a:buClrTx/>
              <a:buSzTx/>
              <a:buFontTx/>
              <a:buNone/>
              <a:tabLst/>
              <a:defRPr/>
            </a:pPr>
            <a:endParaRPr kumimoji="1" sz="1200" b="0" i="0" u="none" strike="noStrike" kern="1200" cap="none" spc="0" normalizeH="0" baseline="0" noProof="0">
              <a:ln>
                <a:noFill/>
              </a:ln>
              <a:solidFill>
                <a:srgbClr val="898989"/>
              </a:solidFill>
              <a:effectLst/>
              <a:uLnTx/>
              <a:uFillTx/>
              <a:latin typeface="Times New Roman"/>
              <a:ea typeface="ＭＳ Ｐゴシック" panose="020B0600070205080204" pitchFamily="50" charset="-128"/>
              <a:cs typeface="Times New Roman"/>
            </a:endParaRPr>
          </a:p>
        </p:txBody>
      </p:sp>
      <p:sp>
        <p:nvSpPr>
          <p:cNvPr id="7" name="Holder 7"/>
          <p:cNvSpPr>
            <a:spLocks noGrp="1"/>
          </p:cNvSpPr>
          <p:nvPr>
            <p:ph type="sldNum" sz="quarter" idx="12"/>
          </p:nvPr>
        </p:nvSpPr>
        <p:spPr/>
        <p:txBody>
          <a:bodyPr lIns="0" tIns="0" rIns="0" bIns="0"/>
          <a:lstStyle>
            <a:lvl1pPr marL="101600">
              <a:lnSpc>
                <a:spcPts val="1410"/>
              </a:lnSpc>
              <a:defRPr sz="1200" b="0" i="0">
                <a:solidFill>
                  <a:srgbClr val="898989"/>
                </a:solidFill>
                <a:latin typeface="Times New Roman"/>
                <a:cs typeface="Times New Roman"/>
              </a:defRPr>
            </a:lvl1pPr>
          </a:lstStyle>
          <a:p>
            <a:pPr marL="101600" marR="0" lvl="0" indent="0" algn="r" defTabSz="914400" rtl="0" eaLnBrk="1" fontAlgn="base" latinLnBrk="0" hangingPunct="1">
              <a:lnSpc>
                <a:spcPts val="1410"/>
              </a:lnSpc>
              <a:spcBef>
                <a:spcPct val="0"/>
              </a:spcBef>
              <a:spcAft>
                <a:spcPct val="0"/>
              </a:spcAft>
              <a:buClrTx/>
              <a:buSzTx/>
              <a:buFontTx/>
              <a:buNone/>
              <a:tabLst/>
              <a:defRPr/>
            </a:pPr>
            <a:fld id="{1F4CD015-56DE-4141-BBAB-68051A98557F}" type="slidenum">
              <a:rPr kumimoji="1" sz="1200" b="0" i="0" u="none" strike="noStrike" kern="1200" cap="none" spc="0" normalizeH="0" baseline="0" noProof="0">
                <a:ln>
                  <a:noFill/>
                </a:ln>
                <a:solidFill>
                  <a:srgbClr val="898989"/>
                </a:solidFill>
                <a:effectLst/>
                <a:uLnTx/>
                <a:uFillTx/>
                <a:latin typeface="Times New Roman"/>
                <a:ea typeface="ＭＳ Ｐゴシック" panose="020B0600070205080204" pitchFamily="50" charset="-128"/>
                <a:cs typeface="Times New Roman"/>
              </a:rPr>
              <a:pPr marL="101600" marR="0" lvl="0" indent="0" algn="r" defTabSz="914400" rtl="0" eaLnBrk="1" fontAlgn="base" latinLnBrk="0" hangingPunct="1">
                <a:lnSpc>
                  <a:spcPts val="1410"/>
                </a:lnSpc>
                <a:spcBef>
                  <a:spcPct val="0"/>
                </a:spcBef>
                <a:spcAft>
                  <a:spcPct val="0"/>
                </a:spcAft>
                <a:buClrTx/>
                <a:buSzTx/>
                <a:buFontTx/>
                <a:buNone/>
                <a:tabLst/>
                <a:defRPr/>
              </a:pPr>
              <a:t>‹#›</a:t>
            </a:fld>
            <a:endParaRPr kumimoji="1" sz="1200" b="0" i="0" u="none" strike="noStrike" kern="1200" cap="none" spc="0" normalizeH="0" baseline="0" noProof="0">
              <a:ln>
                <a:noFill/>
              </a:ln>
              <a:solidFill>
                <a:srgbClr val="898989"/>
              </a:solidFill>
              <a:effectLst/>
              <a:uLnTx/>
              <a:uFillTx/>
              <a:latin typeface="Times New Roman"/>
              <a:ea typeface="ＭＳ Ｐゴシック" panose="020B0600070205080204" pitchFamily="50" charset="-128"/>
              <a:cs typeface="Times New Roman"/>
            </a:endParaRPr>
          </a:p>
        </p:txBody>
      </p:sp>
    </p:spTree>
    <p:extLst>
      <p:ext uri="{BB962C8B-B14F-4D97-AF65-F5344CB8AC3E}">
        <p14:creationId xmlns:p14="http://schemas.microsoft.com/office/powerpoint/2010/main" val="3209013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0896512-6624-4696-8D5C-2AD43B98346A}"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818512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71E7CD-ADBA-4C22-8D48-0B71C2DDEEE8}"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ー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E3CDF0-A30E-4DD6-88D6-713F5108A104}" type="slidenum">
              <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1369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marL="0" marR="0" lvl="0" indent="0" algn="ctr" defTabSz="642915" rtl="0" eaLnBrk="1" fontAlgn="auto" latinLnBrk="0" hangingPunct="1">
              <a:lnSpc>
                <a:spcPct val="100000"/>
              </a:lnSpc>
              <a:spcBef>
                <a:spcPts val="0"/>
              </a:spcBef>
              <a:spcAft>
                <a:spcPts val="0"/>
              </a:spcAft>
              <a:buClrTx/>
              <a:buSzTx/>
              <a:buFontTx/>
              <a:buNone/>
              <a:tabLst/>
              <a:defRPr/>
            </a:pPr>
            <a:endParaRPr kumimoji="1" lang="ja-JP" altLang="en-US" sz="1266"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Holder 5"/>
          <p:cNvSpPr>
            <a:spLocks noGrp="1"/>
          </p:cNvSpPr>
          <p:nvPr>
            <p:ph type="dt" sz="half" idx="11"/>
          </p:nvPr>
        </p:nvSpPr>
        <p:spPr/>
        <p:txBody>
          <a:bodyPr/>
          <a:lstStyle>
            <a:lvl1pPr>
              <a:defRPr/>
            </a:lvl1pPr>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1" lang="en-US" sz="1266"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12"/>
          </p:nvPr>
        </p:nvSpPr>
        <p:spPr/>
        <p:txBody>
          <a:bodyPr/>
          <a:lstStyle>
            <a:lvl1pPr>
              <a:defRPr/>
            </a:lvl1pPr>
          </a:lstStyle>
          <a:p>
            <a:pPr marL="17859" marR="0" lvl="0" indent="0" algn="l" defTabSz="642915" rtl="0" eaLnBrk="1" fontAlgn="auto" latinLnBrk="0" hangingPunct="1">
              <a:lnSpc>
                <a:spcPts val="1328"/>
              </a:lnSpc>
              <a:spcBef>
                <a:spcPts val="0"/>
              </a:spcBef>
              <a:spcAft>
                <a:spcPts val="0"/>
              </a:spcAft>
              <a:buClrTx/>
              <a:buSzTx/>
              <a:buFontTx/>
              <a:buNone/>
              <a:tabLst/>
              <a:defRPr/>
            </a:pPr>
            <a:fld id="{C3365CAB-10E5-4969-9CD0-73071DBEB2AF}" type="slidenum">
              <a:rPr kumimoji="1" lang="en-US" altLang="ja-JP" sz="1125" b="0" i="0" u="none" strike="noStrike" kern="1200" cap="none" spc="0" normalizeH="0" baseline="0" noProof="0">
                <a:ln>
                  <a:noFill/>
                </a:ln>
                <a:solidFill>
                  <a:prstClr val="black"/>
                </a:solidFill>
                <a:effectLst/>
                <a:uLnTx/>
                <a:uFillTx/>
                <a:latin typeface="Gill Sans MT"/>
                <a:ea typeface="ＭＳ Ｐゴシック" panose="020B0600070205080204" pitchFamily="50" charset="-128"/>
              </a:rPr>
              <a:pPr marL="17859" marR="0" lvl="0" indent="0" algn="l" defTabSz="642915" rtl="0" eaLnBrk="1" fontAlgn="auto" latinLnBrk="0" hangingPunct="1">
                <a:lnSpc>
                  <a:spcPts val="1328"/>
                </a:lnSpc>
                <a:spcBef>
                  <a:spcPts val="0"/>
                </a:spcBef>
                <a:spcAft>
                  <a:spcPts val="0"/>
                </a:spcAft>
                <a:buClrTx/>
                <a:buSzTx/>
                <a:buFontTx/>
                <a:buNone/>
                <a:tabLst/>
                <a:defRPr/>
              </a:pPr>
              <a:t>‹#›</a:t>
            </a:fld>
            <a:endParaRPr kumimoji="1" lang="en-US" altLang="ja-JP" sz="1125" b="0" i="0" u="none" strike="noStrike" kern="1200" cap="none" spc="0" normalizeH="0" baseline="0" noProof="0" dirty="0">
              <a:ln>
                <a:noFill/>
              </a:ln>
              <a:solidFill>
                <a:prstClr val="black"/>
              </a:solidFill>
              <a:effectLst/>
              <a:uLnTx/>
              <a:uFillTx/>
              <a:latin typeface="Gill Sans MT"/>
              <a:ea typeface="ＭＳ Ｐゴシック" panose="020B0600070205080204" pitchFamily="50" charset="-128"/>
            </a:endParaRPr>
          </a:p>
        </p:txBody>
      </p:sp>
    </p:spTree>
    <p:extLst>
      <p:ext uri="{BB962C8B-B14F-4D97-AF65-F5344CB8AC3E}">
        <p14:creationId xmlns:p14="http://schemas.microsoft.com/office/powerpoint/2010/main" val="101009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marL="12700" marR="0" lvl="0" indent="0" algn="l" defTabSz="914400" rtl="0" eaLnBrk="1" fontAlgn="auto" latinLnBrk="0" hangingPunct="1">
              <a:lnSpc>
                <a:spcPts val="1410"/>
              </a:lnSpc>
              <a:spcBef>
                <a:spcPts val="0"/>
              </a:spcBef>
              <a:spcAft>
                <a:spcPts val="0"/>
              </a:spcAft>
              <a:buClrTx/>
              <a:buSzTx/>
              <a:buFontTx/>
              <a:buNone/>
              <a:tabLst/>
              <a:defRPr/>
            </a:pPr>
            <a:endParaRPr kumimoji="1" sz="1200" b="0" i="0" u="none" strike="noStrike" kern="1200" cap="none" spc="-15" normalizeH="0" baseline="0" noProof="0">
              <a:ln>
                <a:noFill/>
              </a:ln>
              <a:solidFill>
                <a:srgbClr val="898989"/>
              </a:solidFill>
              <a:effectLst/>
              <a:uLnTx/>
              <a:uFillTx/>
              <a:latin typeface="Times New Roman"/>
              <a:ea typeface="+mn-ea"/>
              <a:cs typeface="Times New Roman"/>
            </a:endParaRPr>
          </a:p>
        </p:txBody>
      </p:sp>
      <p:sp>
        <p:nvSpPr>
          <p:cNvPr id="5" name="Holder 5"/>
          <p:cNvSpPr>
            <a:spLocks noGrp="1"/>
          </p:cNvSpPr>
          <p:nvPr>
            <p:ph type="dt" sz="half" idx="11"/>
          </p:nvPr>
        </p:nvSpPr>
        <p:spPr/>
        <p:txBody>
          <a:bodyPr/>
          <a:lstStyle>
            <a:lvl1pPr>
              <a:defRPr/>
            </a:lvl1pPr>
          </a:lstStyle>
          <a:p>
            <a:pPr marL="12700" marR="0" lvl="0" indent="0" algn="l" defTabSz="914400" rtl="0" eaLnBrk="1" fontAlgn="auto" latinLnBrk="0" hangingPunct="1">
              <a:lnSpc>
                <a:spcPts val="1410"/>
              </a:lnSpc>
              <a:spcBef>
                <a:spcPts val="0"/>
              </a:spcBef>
              <a:spcAft>
                <a:spcPts val="0"/>
              </a:spcAft>
              <a:buClrTx/>
              <a:buSzTx/>
              <a:buFontTx/>
              <a:buNone/>
              <a:tabLst/>
              <a:defRPr/>
            </a:pPr>
            <a:endParaRPr kumimoji="1" sz="1200" b="0" i="0" u="none" strike="noStrike" kern="1200" cap="none" spc="0" normalizeH="0" baseline="0" noProof="0">
              <a:ln>
                <a:noFill/>
              </a:ln>
              <a:solidFill>
                <a:srgbClr val="898989"/>
              </a:solidFill>
              <a:effectLst/>
              <a:uLnTx/>
              <a:uFillTx/>
              <a:latin typeface="Times New Roman"/>
              <a:ea typeface="+mn-ea"/>
              <a:cs typeface="Times New Roman"/>
            </a:endParaRPr>
          </a:p>
        </p:txBody>
      </p:sp>
      <p:sp>
        <p:nvSpPr>
          <p:cNvPr id="6" name="Holder 6"/>
          <p:cNvSpPr>
            <a:spLocks noGrp="1"/>
          </p:cNvSpPr>
          <p:nvPr>
            <p:ph type="sldNum" sz="quarter" idx="12"/>
          </p:nvPr>
        </p:nvSpPr>
        <p:spPr/>
        <p:txBody>
          <a:bodyPr/>
          <a:lstStyle>
            <a:lvl1pPr>
              <a:defRPr/>
            </a:lvl1pPr>
          </a:lstStyle>
          <a:p>
            <a:pPr marL="101600" marR="0" lvl="0" indent="0" algn="l" defTabSz="914400" rtl="0" eaLnBrk="1" fontAlgn="auto" latinLnBrk="0" hangingPunct="1">
              <a:lnSpc>
                <a:spcPts val="1410"/>
              </a:lnSpc>
              <a:spcBef>
                <a:spcPts val="0"/>
              </a:spcBef>
              <a:spcAft>
                <a:spcPts val="0"/>
              </a:spcAft>
              <a:buClrTx/>
              <a:buSzTx/>
              <a:buFontTx/>
              <a:buNone/>
              <a:tabLst/>
              <a:defRPr/>
            </a:pPr>
            <a:fld id="{FBA6B0EC-0A75-4755-BDD6-DF2173A06E70}" type="slidenum">
              <a:rPr kumimoji="1" sz="1200" b="0" i="0" u="none" strike="noStrike" kern="1200" cap="none" spc="0" normalizeH="0" baseline="0" noProof="0">
                <a:ln>
                  <a:noFill/>
                </a:ln>
                <a:solidFill>
                  <a:srgbClr val="898989"/>
                </a:solidFill>
                <a:effectLst/>
                <a:uLnTx/>
                <a:uFillTx/>
                <a:latin typeface="Times New Roman"/>
                <a:ea typeface="+mn-ea"/>
                <a:cs typeface="Times New Roman"/>
              </a:rPr>
              <a:pPr marL="101600" marR="0" lvl="0" indent="0" algn="l" defTabSz="914400" rtl="0" eaLnBrk="1" fontAlgn="auto" latinLnBrk="0" hangingPunct="1">
                <a:lnSpc>
                  <a:spcPts val="1410"/>
                </a:lnSpc>
                <a:spcBef>
                  <a:spcPts val="0"/>
                </a:spcBef>
                <a:spcAft>
                  <a:spcPts val="0"/>
                </a:spcAft>
                <a:buClrTx/>
                <a:buSzTx/>
                <a:buFontTx/>
                <a:buNone/>
                <a:tabLst/>
                <a:defRPr/>
              </a:pPr>
              <a:t>‹#›</a:t>
            </a:fld>
            <a:endParaRPr kumimoji="1" sz="1200" b="0" i="0" u="none" strike="noStrike" kern="1200" cap="none" spc="0" normalizeH="0" baseline="0" noProof="0">
              <a:ln>
                <a:noFill/>
              </a:ln>
              <a:solidFill>
                <a:srgbClr val="898989"/>
              </a:solidFill>
              <a:effectLst/>
              <a:uLnTx/>
              <a:uFillTx/>
              <a:latin typeface="Times New Roman"/>
              <a:ea typeface="+mn-ea"/>
              <a:cs typeface="Times New Roman"/>
            </a:endParaRPr>
          </a:p>
        </p:txBody>
      </p:sp>
    </p:spTree>
    <p:extLst>
      <p:ext uri="{BB962C8B-B14F-4D97-AF65-F5344CB8AC3E}">
        <p14:creationId xmlns:p14="http://schemas.microsoft.com/office/powerpoint/2010/main" val="185674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5B919666-C1A2-41F8-82D3-26F84EF56458}"/>
              </a:ext>
            </a:extLst>
          </p:cNvPr>
          <p:cNvSpPr>
            <a:spLocks noGrp="1"/>
          </p:cNvSpPr>
          <p:nvPr>
            <p:ph type="dt" sz="half" idx="10"/>
          </p:nvPr>
        </p:nvSpPr>
        <p:spPr/>
        <p:txBody>
          <a:bodyPr/>
          <a:lstStyle>
            <a:lvl1pPr>
              <a:defRPr/>
            </a:lvl1pPr>
          </a:lstStyle>
          <a:p>
            <a:pPr>
              <a:defRPr/>
            </a:pPr>
            <a:fld id="{B10DA7F3-A12B-4DB5-B87B-69A6A5C4EBF6}" type="datetimeFigureOut">
              <a:rPr lang="ja-JP" altLang="en-US"/>
              <a:pPr>
                <a:defRPr/>
              </a:pPr>
              <a:t>2021/8/26</a:t>
            </a:fld>
            <a:endParaRPr lang="ja-JP" altLang="en-US"/>
          </a:p>
        </p:txBody>
      </p:sp>
      <p:sp>
        <p:nvSpPr>
          <p:cNvPr id="6" name="フッター プレースホルダー 4">
            <a:extLst>
              <a:ext uri="{FF2B5EF4-FFF2-40B4-BE49-F238E27FC236}">
                <a16:creationId xmlns:a16="http://schemas.microsoft.com/office/drawing/2014/main" id="{180AB48B-530D-4EB4-8FA9-98ABA6D79028}"/>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6ED82F19-6150-4C6F-8807-75F567E8A5B4}"/>
              </a:ext>
            </a:extLst>
          </p:cNvPr>
          <p:cNvSpPr>
            <a:spLocks noGrp="1"/>
          </p:cNvSpPr>
          <p:nvPr>
            <p:ph type="sldNum" sz="quarter" idx="12"/>
          </p:nvPr>
        </p:nvSpPr>
        <p:spPr/>
        <p:txBody>
          <a:bodyPr/>
          <a:lstStyle>
            <a:lvl1pPr>
              <a:defRPr/>
            </a:lvl1pPr>
          </a:lstStyle>
          <a:p>
            <a:fld id="{2C6E3EE9-7F07-4AC7-89CC-FD2EDDEB4AE7}" type="slidenum">
              <a:rPr lang="ja-JP" altLang="en-US"/>
              <a:pPr/>
              <a:t>‹#›</a:t>
            </a:fld>
            <a:endParaRPr lang="ja-JP" altLang="en-US"/>
          </a:p>
        </p:txBody>
      </p:sp>
    </p:spTree>
    <p:extLst>
      <p:ext uri="{BB962C8B-B14F-4D97-AF65-F5344CB8AC3E}">
        <p14:creationId xmlns:p14="http://schemas.microsoft.com/office/powerpoint/2010/main" val="4287478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966BF2-E6F9-46E2-B95C-9122406A9F09}"/>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3" name="Rectangle 5">
            <a:extLst>
              <a:ext uri="{FF2B5EF4-FFF2-40B4-BE49-F238E27FC236}">
                <a16:creationId xmlns:a16="http://schemas.microsoft.com/office/drawing/2014/main" id="{0AA89D26-DAA2-4C07-BBB2-5A83CD36483D}"/>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4" name="Rectangle 6">
            <a:extLst>
              <a:ext uri="{FF2B5EF4-FFF2-40B4-BE49-F238E27FC236}">
                <a16:creationId xmlns:a16="http://schemas.microsoft.com/office/drawing/2014/main" id="{99A8360A-E432-4650-AC89-AFA291C0CD09}"/>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4371F2-8C78-4CD9-B44F-36738F9059ED}"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94917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tx1"/>
                </a:solidFill>
                <a:latin typeface="Gill Sans MT"/>
                <a:cs typeface="Gill Sans MT"/>
              </a:defRPr>
            </a:lvl1pPr>
          </a:lstStyle>
          <a:p>
            <a:endParaRPr/>
          </a:p>
        </p:txBody>
      </p:sp>
      <p:sp>
        <p:nvSpPr>
          <p:cNvPr id="3" name="Holder 3">
            <a:extLst>
              <a:ext uri="{FF2B5EF4-FFF2-40B4-BE49-F238E27FC236}">
                <a16:creationId xmlns:a16="http://schemas.microsoft.com/office/drawing/2014/main" id="{91D85DCB-9AE9-4A00-8E53-D63702639EA6}"/>
              </a:ext>
            </a:extLst>
          </p:cNvPr>
          <p:cNvSpPr>
            <a:spLocks noGrp="1"/>
          </p:cNvSpPr>
          <p:nvPr>
            <p:ph type="ftr" sz="quarter" idx="10"/>
          </p:nvPr>
        </p:nvSpPr>
        <p:spPr/>
        <p:txBody>
          <a:bodyPr lIns="0" tIns="0" rIns="0" bIns="0"/>
          <a:lstStyle>
            <a:lvl1pPr algn="ctr">
              <a:defRPr>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sz="1400" b="0" i="0" u="none" strike="noStrike" kern="1200" cap="none" spc="0" normalizeH="0" baseline="0" noProof="0">
              <a:ln>
                <a:noFill/>
              </a:ln>
              <a:solidFill>
                <a:srgbClr val="000000">
                  <a:tint val="75000"/>
                </a:srgbClr>
              </a:solidFill>
              <a:effectLst/>
              <a:uLnTx/>
              <a:uFillTx/>
              <a:latin typeface="Arial" pitchFamily="34" charset="0"/>
              <a:ea typeface="ＭＳ Ｐゴシック" panose="020B0600070205080204" pitchFamily="50" charset="-128"/>
              <a:cs typeface="+mn-cs"/>
            </a:endParaRPr>
          </a:p>
        </p:txBody>
      </p:sp>
      <p:sp>
        <p:nvSpPr>
          <p:cNvPr id="4" name="Holder 4">
            <a:extLst>
              <a:ext uri="{FF2B5EF4-FFF2-40B4-BE49-F238E27FC236}">
                <a16:creationId xmlns:a16="http://schemas.microsoft.com/office/drawing/2014/main" id="{A43E0A21-0CDB-4ECD-A906-69AF90B0E793}"/>
              </a:ext>
            </a:extLst>
          </p:cNvPr>
          <p:cNvSpPr>
            <a:spLocks noGrp="1"/>
          </p:cNvSpPr>
          <p:nvPr>
            <p:ph type="dt" sz="half" idx="11"/>
          </p:nvPr>
        </p:nvSpPr>
        <p:spPr/>
        <p:txBody>
          <a:bodyPr lIns="0" tIns="0" rIns="0" bIns="0"/>
          <a:lstStyle>
            <a:lvl1pPr algn="l">
              <a:defRPr>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400" b="0" i="0" u="none" strike="noStrike" kern="1200" cap="none" spc="0" normalizeH="0" baseline="0" noProof="0">
              <a:ln>
                <a:noFill/>
              </a:ln>
              <a:solidFill>
                <a:srgbClr val="000000">
                  <a:tint val="75000"/>
                </a:srgbClr>
              </a:solidFill>
              <a:effectLst/>
              <a:uLnTx/>
              <a:uFillTx/>
              <a:latin typeface="Arial" pitchFamily="34" charset="0"/>
              <a:ea typeface="ＭＳ Ｐゴシック" panose="020B0600070205080204" pitchFamily="50" charset="-128"/>
              <a:cs typeface="+mn-cs"/>
            </a:endParaRPr>
          </a:p>
        </p:txBody>
      </p:sp>
      <p:sp>
        <p:nvSpPr>
          <p:cNvPr id="5" name="Holder 5">
            <a:extLst>
              <a:ext uri="{FF2B5EF4-FFF2-40B4-BE49-F238E27FC236}">
                <a16:creationId xmlns:a16="http://schemas.microsoft.com/office/drawing/2014/main" id="{1325D421-487B-43B5-A2E5-88DBA2B2A039}"/>
              </a:ext>
            </a:extLst>
          </p:cNvPr>
          <p:cNvSpPr>
            <a:spLocks noGrp="1"/>
          </p:cNvSpPr>
          <p:nvPr>
            <p:ph type="sldNum" sz="quarter" idx="12"/>
          </p:nvPr>
        </p:nvSpPr>
        <p:spPr/>
        <p:txBody>
          <a:bodyPr lIns="0" tIns="0" rIns="0" bIns="0"/>
          <a:lstStyle>
            <a:lvl1pPr marL="17463">
              <a:lnSpc>
                <a:spcPts val="1325"/>
              </a:lnSpc>
              <a:defRPr sz="1100">
                <a:latin typeface="Gill Sans MT" panose="020B0502020104020203" pitchFamily="34" charset="0"/>
                <a:cs typeface="Gill Sans MT" panose="020B0502020104020203" pitchFamily="34" charset="0"/>
              </a:defRPr>
            </a:lvl1pPr>
          </a:lstStyle>
          <a:p>
            <a:pPr marL="17463" marR="0" lvl="0" indent="0" algn="r" defTabSz="914400" rtl="0" eaLnBrk="1" fontAlgn="base" latinLnBrk="0" hangingPunct="1">
              <a:lnSpc>
                <a:spcPts val="1325"/>
              </a:lnSpc>
              <a:spcBef>
                <a:spcPct val="0"/>
              </a:spcBef>
              <a:spcAft>
                <a:spcPct val="0"/>
              </a:spcAft>
              <a:buClrTx/>
              <a:buSzTx/>
              <a:buFontTx/>
              <a:buNone/>
              <a:tabLst/>
              <a:defRPr/>
            </a:pPr>
            <a:fld id="{C3A75733-ABE7-459C-9598-FA95164F5BAE}" type="slidenum">
              <a:rPr kumimoji="1" lang="en-US" altLang="ja-JP" sz="1100" b="0" i="0" u="none" strike="noStrike" kern="1200" cap="none" spc="0" normalizeH="0" baseline="0" noProof="0" smtClean="0">
                <a:ln>
                  <a:noFill/>
                </a:ln>
                <a:solidFill>
                  <a:srgbClr val="000000"/>
                </a:solidFill>
                <a:effectLst/>
                <a:uLnTx/>
                <a:uFillTx/>
                <a:latin typeface="Gill Sans MT" panose="020B0502020104020203" pitchFamily="34" charset="0"/>
                <a:ea typeface="ＭＳ Ｐゴシック" panose="020B0600070205080204" pitchFamily="50" charset="-128"/>
              </a:rPr>
              <a:pPr marL="17463" marR="0" lvl="0" indent="0" algn="r" defTabSz="914400" rtl="0" eaLnBrk="1" fontAlgn="base" latinLnBrk="0" hangingPunct="1">
                <a:lnSpc>
                  <a:spcPts val="1325"/>
                </a:lnSpc>
                <a:spcBef>
                  <a:spcPct val="0"/>
                </a:spcBef>
                <a:spcAft>
                  <a:spcPct val="0"/>
                </a:spcAft>
                <a:buClrTx/>
                <a:buSzTx/>
                <a:buFontTx/>
                <a:buNone/>
                <a:tabLst/>
                <a:defRPr/>
              </a:pPr>
              <a:t>‹#›</a:t>
            </a:fld>
            <a:endParaRPr kumimoji="1" lang="en-US" altLang="ja-JP" sz="1100" b="0" i="0" u="none" strike="noStrike" kern="1200" cap="none" spc="0" normalizeH="0" baseline="0" noProof="0">
              <a:ln>
                <a:noFill/>
              </a:ln>
              <a:solidFill>
                <a:srgbClr val="000000"/>
              </a:solidFill>
              <a:effectLst/>
              <a:uLnTx/>
              <a:uFillTx/>
              <a:latin typeface="Gill Sans MT" panose="020B0502020104020203" pitchFamily="34" charset="0"/>
              <a:ea typeface="ＭＳ Ｐゴシック" panose="020B0600070205080204" pitchFamily="50" charset="-128"/>
            </a:endParaRPr>
          </a:p>
        </p:txBody>
      </p:sp>
    </p:spTree>
    <p:extLst>
      <p:ext uri="{BB962C8B-B14F-4D97-AF65-F5344CB8AC3E}">
        <p14:creationId xmlns:p14="http://schemas.microsoft.com/office/powerpoint/2010/main" val="3722147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EE6D7FA2-BA1F-4F1B-BEF3-BCB2C9A8549C}"/>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5" name="Rectangle 5">
            <a:extLst>
              <a:ext uri="{FF2B5EF4-FFF2-40B4-BE49-F238E27FC236}">
                <a16:creationId xmlns:a16="http://schemas.microsoft.com/office/drawing/2014/main" id="{9E8FB1D4-F352-445D-80FE-8F757E2C2EEA}"/>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6" name="Rectangle 6">
            <a:extLst>
              <a:ext uri="{FF2B5EF4-FFF2-40B4-BE49-F238E27FC236}">
                <a16:creationId xmlns:a16="http://schemas.microsoft.com/office/drawing/2014/main" id="{F9B361AD-1AF9-4F9A-8D62-F08B0EB5EB0E}"/>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0D923E-0286-44A9-B600-AE8AE87880BE}"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12359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0DB997-C6FD-45DB-9C3B-56A00AF7270A}"/>
              </a:ext>
            </a:extLst>
          </p:cNvPr>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7EF4D5BA-2783-4CDA-B3C4-364340AD9D49}"/>
              </a:ext>
            </a:extLst>
          </p:cNvPr>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4BC552D9-7357-4B81-B0C3-54A0B296EC4D}"/>
              </a:ext>
            </a:extLst>
          </p:cNvPr>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a:extLst>
              <a:ext uri="{FF2B5EF4-FFF2-40B4-BE49-F238E27FC236}">
                <a16:creationId xmlns:a16="http://schemas.microsoft.com/office/drawing/2014/main" id="{61D525E0-279D-42A4-9B0D-B1030ADCD820}"/>
              </a:ext>
            </a:extLst>
          </p:cNvPr>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a:extLst>
              <a:ext uri="{FF2B5EF4-FFF2-40B4-BE49-F238E27FC236}">
                <a16:creationId xmlns:a16="http://schemas.microsoft.com/office/drawing/2014/main" id="{D6C66AF3-9382-4AE6-B1AE-CAF12507E514}"/>
              </a:ext>
            </a:extLst>
          </p:cNvPr>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7" name="フッター プレースホルダー 6">
            <a:extLst>
              <a:ext uri="{FF2B5EF4-FFF2-40B4-BE49-F238E27FC236}">
                <a16:creationId xmlns:a16="http://schemas.microsoft.com/office/drawing/2014/main" id="{441C8757-CAC0-41F3-8A65-82552FBADEFE}"/>
              </a:ext>
            </a:extLst>
          </p:cNvPr>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8" name="スライド番号プレースホルダー 7">
            <a:extLst>
              <a:ext uri="{FF2B5EF4-FFF2-40B4-BE49-F238E27FC236}">
                <a16:creationId xmlns:a16="http://schemas.microsoft.com/office/drawing/2014/main" id="{3359CF86-659A-466B-BF27-05ED22493D9B}"/>
              </a:ext>
            </a:extLst>
          </p:cNvPr>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573543-427C-44CF-9558-52548FA91836}" type="slidenum">
              <a:rPr kumimoji="1" lang="en-US" altLang="ja-JP" sz="1400" b="0" i="0" u="none" strike="noStrike" kern="1200" cap="none" spc="0" normalizeH="0" baseline="0" noProof="0" smtClean="0">
                <a:ln>
                  <a:noFill/>
                </a:ln>
                <a:solidFill>
                  <a:srgbClr val="000000"/>
                </a:solidFill>
                <a:effectLst/>
                <a:uLnTx/>
                <a:uFillTx/>
                <a:latin typeface="Arial"/>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071273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5DB2A4C-B449-4452-89F6-CD9582CDD2E6}"/>
              </a:ext>
            </a:extLst>
          </p:cNvPr>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3" name="フッター プレースホルダー 2">
            <a:extLst>
              <a:ext uri="{FF2B5EF4-FFF2-40B4-BE49-F238E27FC236}">
                <a16:creationId xmlns:a16="http://schemas.microsoft.com/office/drawing/2014/main" id="{C2F3DD7C-7894-4777-B306-B096F5E7B871}"/>
              </a:ext>
            </a:extLst>
          </p:cNvPr>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4" name="スライド番号プレースホルダー 3">
            <a:extLst>
              <a:ext uri="{FF2B5EF4-FFF2-40B4-BE49-F238E27FC236}">
                <a16:creationId xmlns:a16="http://schemas.microsoft.com/office/drawing/2014/main" id="{32C54C7B-8DE6-4991-8A49-4CEED3D0A181}"/>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45544E-7862-4676-BB74-364CD1E92A18}" type="slidenum">
              <a:rPr kumimoji="1" lang="en-US" altLang="ja-JP" sz="1400" b="0" i="0" u="none" strike="noStrike" kern="1200" cap="none" spc="0" normalizeH="0" baseline="0" noProof="0" smtClean="0">
                <a:ln>
                  <a:noFill/>
                </a:ln>
                <a:solidFill>
                  <a:srgbClr val="000000"/>
                </a:solidFill>
                <a:effectLst/>
                <a:uLnTx/>
                <a:uFillTx/>
                <a:latin typeface="Arial"/>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543313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AA431D-1802-4F9A-9E77-815A94885E9D}" type="slidenum">
              <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237966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AD1D3E-2AE4-4B88-9118-E413729BCC55}"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66111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11A2D8-9591-4324-9B3E-80A282FBC568}"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337283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2E5DE8BF-DD30-49F2-B755-CCB2CE837FDF}"/>
              </a:ext>
            </a:extLst>
          </p:cNvPr>
          <p:cNvSpPr>
            <a:spLocks noGrp="1"/>
          </p:cNvSpPr>
          <p:nvPr>
            <p:ph type="dt" sz="half" idx="10"/>
          </p:nvPr>
        </p:nvSpPr>
        <p:spPr/>
        <p:txBody>
          <a:bodyPr/>
          <a:lstStyle>
            <a:lvl1pPr>
              <a:defRPr/>
            </a:lvl1pPr>
          </a:lstStyle>
          <a:p>
            <a:pPr>
              <a:defRPr/>
            </a:pPr>
            <a:fld id="{AD36C10A-C3E3-4CB6-AD56-6179181794DA}" type="datetimeFigureOut">
              <a:rPr lang="ja-JP" altLang="en-US"/>
              <a:pPr>
                <a:defRPr/>
              </a:pPr>
              <a:t>2021/8/26</a:t>
            </a:fld>
            <a:endParaRPr lang="ja-JP" altLang="en-US"/>
          </a:p>
        </p:txBody>
      </p:sp>
      <p:sp>
        <p:nvSpPr>
          <p:cNvPr id="8" name="フッター プレースホルダー 4">
            <a:extLst>
              <a:ext uri="{FF2B5EF4-FFF2-40B4-BE49-F238E27FC236}">
                <a16:creationId xmlns:a16="http://schemas.microsoft.com/office/drawing/2014/main" id="{15F9283C-3538-4FED-88E7-4BCDF4560874}"/>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DB6E17E4-1CFC-4B18-ACCC-AE5ABBA298CC}"/>
              </a:ext>
            </a:extLst>
          </p:cNvPr>
          <p:cNvSpPr>
            <a:spLocks noGrp="1"/>
          </p:cNvSpPr>
          <p:nvPr>
            <p:ph type="sldNum" sz="quarter" idx="12"/>
          </p:nvPr>
        </p:nvSpPr>
        <p:spPr/>
        <p:txBody>
          <a:bodyPr/>
          <a:lstStyle>
            <a:lvl1pPr>
              <a:defRPr/>
            </a:lvl1pPr>
          </a:lstStyle>
          <a:p>
            <a:fld id="{B296B0A2-E0BB-4749-BA41-FF9E60BBE60D}" type="slidenum">
              <a:rPr lang="ja-JP" altLang="en-US"/>
              <a:pPr/>
              <a:t>‹#›</a:t>
            </a:fld>
            <a:endParaRPr lang="ja-JP" altLang="en-US"/>
          </a:p>
        </p:txBody>
      </p:sp>
    </p:spTree>
    <p:extLst>
      <p:ext uri="{BB962C8B-B14F-4D97-AF65-F5344CB8AC3E}">
        <p14:creationId xmlns:p14="http://schemas.microsoft.com/office/powerpoint/2010/main" val="22520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B6BF3EA9-AB8F-4B39-9744-4A1EB316490B}"/>
              </a:ext>
            </a:extLst>
          </p:cNvPr>
          <p:cNvSpPr>
            <a:spLocks noGrp="1"/>
          </p:cNvSpPr>
          <p:nvPr>
            <p:ph type="dt" sz="half" idx="10"/>
          </p:nvPr>
        </p:nvSpPr>
        <p:spPr/>
        <p:txBody>
          <a:bodyPr/>
          <a:lstStyle>
            <a:lvl1pPr>
              <a:defRPr/>
            </a:lvl1pPr>
          </a:lstStyle>
          <a:p>
            <a:pPr>
              <a:defRPr/>
            </a:pPr>
            <a:fld id="{2509CE0D-724A-483A-9C35-1D8C5597A023}" type="datetimeFigureOut">
              <a:rPr lang="ja-JP" altLang="en-US"/>
              <a:pPr>
                <a:defRPr/>
              </a:pPr>
              <a:t>2021/8/26</a:t>
            </a:fld>
            <a:endParaRPr lang="ja-JP" altLang="en-US"/>
          </a:p>
        </p:txBody>
      </p:sp>
      <p:sp>
        <p:nvSpPr>
          <p:cNvPr id="4" name="フッター プレースホルダー 4">
            <a:extLst>
              <a:ext uri="{FF2B5EF4-FFF2-40B4-BE49-F238E27FC236}">
                <a16:creationId xmlns:a16="http://schemas.microsoft.com/office/drawing/2014/main" id="{FF4411B3-8FFA-46F8-87D8-E976473FFD34}"/>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6D186EC8-8770-4551-8964-E17EE496035C}"/>
              </a:ext>
            </a:extLst>
          </p:cNvPr>
          <p:cNvSpPr>
            <a:spLocks noGrp="1"/>
          </p:cNvSpPr>
          <p:nvPr>
            <p:ph type="sldNum" sz="quarter" idx="12"/>
          </p:nvPr>
        </p:nvSpPr>
        <p:spPr/>
        <p:txBody>
          <a:bodyPr/>
          <a:lstStyle>
            <a:lvl1pPr>
              <a:defRPr/>
            </a:lvl1pPr>
          </a:lstStyle>
          <a:p>
            <a:fld id="{A2BC96BE-B5B6-49E9-837E-560D2B82A381}" type="slidenum">
              <a:rPr lang="ja-JP" altLang="en-US"/>
              <a:pPr/>
              <a:t>‹#›</a:t>
            </a:fld>
            <a:endParaRPr lang="ja-JP" altLang="en-US"/>
          </a:p>
        </p:txBody>
      </p:sp>
    </p:spTree>
    <p:extLst>
      <p:ext uri="{BB962C8B-B14F-4D97-AF65-F5344CB8AC3E}">
        <p14:creationId xmlns:p14="http://schemas.microsoft.com/office/powerpoint/2010/main" val="2849835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B9CD87B1-04B9-4F83-9188-87CC7AA30422}"/>
              </a:ext>
            </a:extLst>
          </p:cNvPr>
          <p:cNvSpPr>
            <a:spLocks noGrp="1"/>
          </p:cNvSpPr>
          <p:nvPr>
            <p:ph type="dt" sz="half" idx="10"/>
          </p:nvPr>
        </p:nvSpPr>
        <p:spPr/>
        <p:txBody>
          <a:bodyPr/>
          <a:lstStyle>
            <a:lvl1pPr>
              <a:defRPr/>
            </a:lvl1pPr>
          </a:lstStyle>
          <a:p>
            <a:pPr>
              <a:defRPr/>
            </a:pPr>
            <a:fld id="{364C9BF6-6E33-4904-A061-AA7FF1D8EC49}" type="datetimeFigureOut">
              <a:rPr lang="ja-JP" altLang="en-US"/>
              <a:pPr>
                <a:defRPr/>
              </a:pPr>
              <a:t>2021/8/26</a:t>
            </a:fld>
            <a:endParaRPr lang="ja-JP" altLang="en-US"/>
          </a:p>
        </p:txBody>
      </p:sp>
      <p:sp>
        <p:nvSpPr>
          <p:cNvPr id="3" name="フッター プレースホルダー 4">
            <a:extLst>
              <a:ext uri="{FF2B5EF4-FFF2-40B4-BE49-F238E27FC236}">
                <a16:creationId xmlns:a16="http://schemas.microsoft.com/office/drawing/2014/main" id="{405B5605-89F9-4B89-997B-A24273B217B7}"/>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B6AB3BB1-AB33-4645-AE61-061E4E6AE3F1}"/>
              </a:ext>
            </a:extLst>
          </p:cNvPr>
          <p:cNvSpPr>
            <a:spLocks noGrp="1"/>
          </p:cNvSpPr>
          <p:nvPr>
            <p:ph type="sldNum" sz="quarter" idx="12"/>
          </p:nvPr>
        </p:nvSpPr>
        <p:spPr/>
        <p:txBody>
          <a:bodyPr/>
          <a:lstStyle>
            <a:lvl1pPr>
              <a:defRPr/>
            </a:lvl1pPr>
          </a:lstStyle>
          <a:p>
            <a:fld id="{8E951899-DD57-4962-86C6-365E4CF41BBA}" type="slidenum">
              <a:rPr lang="ja-JP" altLang="en-US"/>
              <a:pPr/>
              <a:t>‹#›</a:t>
            </a:fld>
            <a:endParaRPr lang="ja-JP" altLang="en-US"/>
          </a:p>
        </p:txBody>
      </p:sp>
    </p:spTree>
    <p:extLst>
      <p:ext uri="{BB962C8B-B14F-4D97-AF65-F5344CB8AC3E}">
        <p14:creationId xmlns:p14="http://schemas.microsoft.com/office/powerpoint/2010/main" val="293592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0EEA2B17-FF78-423E-8257-145679951A76}"/>
              </a:ext>
            </a:extLst>
          </p:cNvPr>
          <p:cNvSpPr>
            <a:spLocks noGrp="1"/>
          </p:cNvSpPr>
          <p:nvPr>
            <p:ph type="dt" sz="half" idx="10"/>
          </p:nvPr>
        </p:nvSpPr>
        <p:spPr/>
        <p:txBody>
          <a:bodyPr/>
          <a:lstStyle>
            <a:lvl1pPr>
              <a:defRPr/>
            </a:lvl1pPr>
          </a:lstStyle>
          <a:p>
            <a:pPr>
              <a:defRPr/>
            </a:pPr>
            <a:fld id="{907979BF-713D-4332-9DD7-38ACD8F47F33}" type="datetimeFigureOut">
              <a:rPr lang="ja-JP" altLang="en-US"/>
              <a:pPr>
                <a:defRPr/>
              </a:pPr>
              <a:t>2021/8/26</a:t>
            </a:fld>
            <a:endParaRPr lang="ja-JP" altLang="en-US"/>
          </a:p>
        </p:txBody>
      </p:sp>
      <p:sp>
        <p:nvSpPr>
          <p:cNvPr id="6" name="フッター プレースホルダー 4">
            <a:extLst>
              <a:ext uri="{FF2B5EF4-FFF2-40B4-BE49-F238E27FC236}">
                <a16:creationId xmlns:a16="http://schemas.microsoft.com/office/drawing/2014/main" id="{C7C960F3-6BF7-4E04-8876-F804EA12854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0FA2994D-CEFA-4B5E-B141-CA98AD555C74}"/>
              </a:ext>
            </a:extLst>
          </p:cNvPr>
          <p:cNvSpPr>
            <a:spLocks noGrp="1"/>
          </p:cNvSpPr>
          <p:nvPr>
            <p:ph type="sldNum" sz="quarter" idx="12"/>
          </p:nvPr>
        </p:nvSpPr>
        <p:spPr/>
        <p:txBody>
          <a:bodyPr/>
          <a:lstStyle>
            <a:lvl1pPr>
              <a:defRPr/>
            </a:lvl1pPr>
          </a:lstStyle>
          <a:p>
            <a:fld id="{A6437CFC-1DB8-42E7-8269-D4AAA313F584}" type="slidenum">
              <a:rPr lang="ja-JP" altLang="en-US"/>
              <a:pPr/>
              <a:t>‹#›</a:t>
            </a:fld>
            <a:endParaRPr lang="ja-JP" altLang="en-US"/>
          </a:p>
        </p:txBody>
      </p:sp>
    </p:spTree>
    <p:extLst>
      <p:ext uri="{BB962C8B-B14F-4D97-AF65-F5344CB8AC3E}">
        <p14:creationId xmlns:p14="http://schemas.microsoft.com/office/powerpoint/2010/main" val="275685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9FB0CD04-9C34-4E4E-8721-6D274F88EDA3}"/>
              </a:ext>
            </a:extLst>
          </p:cNvPr>
          <p:cNvSpPr>
            <a:spLocks noGrp="1"/>
          </p:cNvSpPr>
          <p:nvPr>
            <p:ph type="dt" sz="half" idx="10"/>
          </p:nvPr>
        </p:nvSpPr>
        <p:spPr/>
        <p:txBody>
          <a:bodyPr/>
          <a:lstStyle>
            <a:lvl1pPr>
              <a:defRPr/>
            </a:lvl1pPr>
          </a:lstStyle>
          <a:p>
            <a:pPr>
              <a:defRPr/>
            </a:pPr>
            <a:fld id="{F63FD4C1-603A-47F4-BE92-1BA319DABBD7}" type="datetimeFigureOut">
              <a:rPr lang="ja-JP" altLang="en-US"/>
              <a:pPr>
                <a:defRPr/>
              </a:pPr>
              <a:t>2021/8/26</a:t>
            </a:fld>
            <a:endParaRPr lang="ja-JP" altLang="en-US"/>
          </a:p>
        </p:txBody>
      </p:sp>
      <p:sp>
        <p:nvSpPr>
          <p:cNvPr id="6" name="フッター プレースホルダー 4">
            <a:extLst>
              <a:ext uri="{FF2B5EF4-FFF2-40B4-BE49-F238E27FC236}">
                <a16:creationId xmlns:a16="http://schemas.microsoft.com/office/drawing/2014/main" id="{ACC6EC97-7A25-41E0-A098-88C2D3DF6A6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B0271D2-9EEF-4844-BFC3-34D9017F756C}"/>
              </a:ext>
            </a:extLst>
          </p:cNvPr>
          <p:cNvSpPr>
            <a:spLocks noGrp="1"/>
          </p:cNvSpPr>
          <p:nvPr>
            <p:ph type="sldNum" sz="quarter" idx="12"/>
          </p:nvPr>
        </p:nvSpPr>
        <p:spPr/>
        <p:txBody>
          <a:bodyPr/>
          <a:lstStyle>
            <a:lvl1pPr>
              <a:defRPr/>
            </a:lvl1pPr>
          </a:lstStyle>
          <a:p>
            <a:fld id="{74C79CD5-9EDD-4873-9D0A-E57CA36690D0}" type="slidenum">
              <a:rPr lang="ja-JP" altLang="en-US"/>
              <a:pPr/>
              <a:t>‹#›</a:t>
            </a:fld>
            <a:endParaRPr lang="ja-JP" altLang="en-US"/>
          </a:p>
        </p:txBody>
      </p:sp>
    </p:spTree>
    <p:extLst>
      <p:ext uri="{BB962C8B-B14F-4D97-AF65-F5344CB8AC3E}">
        <p14:creationId xmlns:p14="http://schemas.microsoft.com/office/powerpoint/2010/main" val="280901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20.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6.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7.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8.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9.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45.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46.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21ACBDDA-2E55-461E-B640-DFD60297F87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FCF6CF3B-F8CC-42AD-9FC8-1F839288337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74466CA-A218-4030-99DC-2FE4C02C143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25DBE23E-FD59-40CE-A727-434403CD3F1E}" type="datetimeFigureOut">
              <a:rPr lang="ja-JP" altLang="en-US"/>
              <a:pPr>
                <a:defRPr/>
              </a:pPr>
              <a:t>2021/8/26</a:t>
            </a:fld>
            <a:endParaRPr lang="ja-JP" altLang="en-US"/>
          </a:p>
        </p:txBody>
      </p:sp>
      <p:sp>
        <p:nvSpPr>
          <p:cNvPr id="5" name="フッター プレースホルダー 4">
            <a:extLst>
              <a:ext uri="{FF2B5EF4-FFF2-40B4-BE49-F238E27FC236}">
                <a16:creationId xmlns:a16="http://schemas.microsoft.com/office/drawing/2014/main" id="{09C2CE56-D675-4133-897A-6683AD7157E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57CBC9B-6EF4-4F56-B190-D9232F4D3B8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EC049F5-DFCC-4341-AF33-37FEA88D9E14}"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5390" r:id="rId1"/>
    <p:sldLayoutId id="2147485391" r:id="rId2"/>
    <p:sldLayoutId id="2147485392" r:id="rId3"/>
    <p:sldLayoutId id="2147485393" r:id="rId4"/>
    <p:sldLayoutId id="2147485394" r:id="rId5"/>
    <p:sldLayoutId id="2147485395" r:id="rId6"/>
    <p:sldLayoutId id="2147485396" r:id="rId7"/>
    <p:sldLayoutId id="2147485397" r:id="rId8"/>
    <p:sldLayoutId id="2147485398" r:id="rId9"/>
    <p:sldLayoutId id="2147485399" r:id="rId10"/>
    <p:sldLayoutId id="2147485400"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5560887-6225-4C58-985C-79D2A616BE7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a:extLst>
              <a:ext uri="{FF2B5EF4-FFF2-40B4-BE49-F238E27FC236}">
                <a16:creationId xmlns:a16="http://schemas.microsoft.com/office/drawing/2014/main" id="{6F8275E2-F603-490E-AA5F-9942529D782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76A63A6F-F65F-4C3C-B469-8EA43CC17EB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7FEAEDEC-6BE7-43F3-BEF4-979BA4F2D4C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BC96AF9A-0FD0-4155-9BB4-54A5EC52849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34FFE10E-37A7-4F96-8F5C-91720DA2A77A}"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4"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94DA844-395F-46CF-B1D4-4EDD37F4A50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a:extLst>
              <a:ext uri="{FF2B5EF4-FFF2-40B4-BE49-F238E27FC236}">
                <a16:creationId xmlns:a16="http://schemas.microsoft.com/office/drawing/2014/main" id="{750D40CA-AF1B-4220-9971-4804CD3BF81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1F0C567E-3DB2-4397-BAEB-1B53AD9E24C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890A5A1C-D3D4-421B-BF61-C9689325CEF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33D063E2-8BB5-4C10-A301-5F5A3C1726B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1D4E8547-7FB0-49CD-B64F-21F67672BF6F}"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5"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672D39E-DF90-4AF2-8FFC-2C99834C4B4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a:extLst>
              <a:ext uri="{FF2B5EF4-FFF2-40B4-BE49-F238E27FC236}">
                <a16:creationId xmlns:a16="http://schemas.microsoft.com/office/drawing/2014/main" id="{54EC26EC-FE13-483A-A573-F38CE89296A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BA9306E6-F72B-432D-9548-1B5D354E275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A63EFC63-5EB9-49D8-A929-327165314DB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A3FEF138-2CBA-4119-993C-B809A6ACA22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FF8053DB-43E7-492F-8108-20BCA1D3A8FB}"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6"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9370DBD-715F-49A8-BF7A-DAC013E9C06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a:extLst>
              <a:ext uri="{FF2B5EF4-FFF2-40B4-BE49-F238E27FC236}">
                <a16:creationId xmlns:a16="http://schemas.microsoft.com/office/drawing/2014/main" id="{E9542A09-017E-4D15-BD46-6D6CBFD91ED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4099003C-30FB-402D-AC0A-716411E296E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A690FE7C-2133-4D6C-9672-8019FB6A009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5532668B-F2B0-4624-9572-D0709421645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0ABD6937-ECCF-45E5-9262-E40E6BD2E64F}"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7"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F348925-E0BE-4C13-8C90-6E8997BA6AD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a:extLst>
              <a:ext uri="{FF2B5EF4-FFF2-40B4-BE49-F238E27FC236}">
                <a16:creationId xmlns:a16="http://schemas.microsoft.com/office/drawing/2014/main" id="{57D5E3EA-7651-411A-82DE-2C1B4D077F9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9FAA50A4-6A37-4BDE-9065-9EF2C1EB6B3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868E9F42-55EE-4526-BCFC-52FC47D1FFF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3B2FE95A-F760-43F6-B917-C8EE52ED220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8EB8832D-9D8F-4189-B3F6-964D079DEC4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8"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3014D96-DC36-4668-BE83-1CB9B0552DC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5363" name="Rectangle 3">
            <a:extLst>
              <a:ext uri="{FF2B5EF4-FFF2-40B4-BE49-F238E27FC236}">
                <a16:creationId xmlns:a16="http://schemas.microsoft.com/office/drawing/2014/main" id="{8A90004F-ED2E-4BF6-91D0-B034ED59E87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AC231A1C-E674-4D7B-9BC5-E5963F29FCDF}"/>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1944FFEB-44EB-4A19-83FC-AD688CA45334}"/>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1D0B0C17-6120-416F-841E-B307E632207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D9BECC2A-3AC5-4CC9-BFE9-E36AA0AA2A7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9"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FF54904-D77E-4050-BA8C-E78FEEDC67F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6387" name="Rectangle 3">
            <a:extLst>
              <a:ext uri="{FF2B5EF4-FFF2-40B4-BE49-F238E27FC236}">
                <a16:creationId xmlns:a16="http://schemas.microsoft.com/office/drawing/2014/main" id="{A9FFA424-6131-4F74-B8BA-52B04E5FEA9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C5FEC6A5-0F2A-4DC7-B864-566DC4D8D6D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6EED4B59-FCCF-4820-A2ED-6A862CA937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2370B1E0-1A8F-4985-B1D1-82A7C9E5B7A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1DED9827-30FB-4AA6-8810-C96A438623F5}"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10"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39BCF64-3331-4801-8D7F-F0F3409972B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7411" name="Rectangle 3">
            <a:extLst>
              <a:ext uri="{FF2B5EF4-FFF2-40B4-BE49-F238E27FC236}">
                <a16:creationId xmlns:a16="http://schemas.microsoft.com/office/drawing/2014/main" id="{7210C21A-7D72-4918-96BB-CED06FAB236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FBAE39A5-30ED-4511-B198-4BC2A8FA31AF}"/>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DDD48B6E-8C21-4EB1-94F4-151D9FE6DB9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8283264E-D2CB-4B67-B0DA-2F460BD1319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F7541BAD-E808-439A-B3DC-3F7377BB3A01}"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11"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A629F2D-EF21-4BEB-8D60-263605029A4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1507" name="Rectangle 3">
            <a:extLst>
              <a:ext uri="{FF2B5EF4-FFF2-40B4-BE49-F238E27FC236}">
                <a16:creationId xmlns:a16="http://schemas.microsoft.com/office/drawing/2014/main" id="{A1595D1E-DAB2-469E-967B-51830DF21CC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61D4A6A9-2888-4A28-92E7-EFFD163A601D}"/>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8A5CC227-7EBC-49FC-AABF-B853AF4461E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C17AB78D-6359-4583-AEF2-56627284C2C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E802CB39-5E67-48B6-B25A-207BBB4714DA}"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15"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D4A6D1A-23E3-4AB7-8293-17BE4E011AE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B4BAFFCE-CC17-4F8B-BB6A-68F3D559B98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4429B1B9-FFCF-4D1B-A6F7-78A56C70D2A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ja-JP"/>
          </a:p>
        </p:txBody>
      </p:sp>
      <p:sp>
        <p:nvSpPr>
          <p:cNvPr id="1029" name="Rectangle 5">
            <a:extLst>
              <a:ext uri="{FF2B5EF4-FFF2-40B4-BE49-F238E27FC236}">
                <a16:creationId xmlns:a16="http://schemas.microsoft.com/office/drawing/2014/main" id="{9D57D955-BCF6-4142-9385-8C050289236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ja-JP"/>
          </a:p>
        </p:txBody>
      </p:sp>
      <p:sp>
        <p:nvSpPr>
          <p:cNvPr id="1030" name="Rectangle 6">
            <a:extLst>
              <a:ext uri="{FF2B5EF4-FFF2-40B4-BE49-F238E27FC236}">
                <a16:creationId xmlns:a16="http://schemas.microsoft.com/office/drawing/2014/main" id="{CC4A3A7A-6596-41BC-8B62-7A6F051CD10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C33F999F-329B-4179-BDBD-4F07660AA641}" type="slidenum">
              <a:rPr lang="en-US" altLang="ja-JP"/>
              <a:pPr/>
              <a:t>‹#›</a:t>
            </a:fld>
            <a:endParaRPr lang="en-US" altLang="ja-JP"/>
          </a:p>
        </p:txBody>
      </p:sp>
    </p:spTree>
    <p:extLst>
      <p:ext uri="{BB962C8B-B14F-4D97-AF65-F5344CB8AC3E}">
        <p14:creationId xmlns:p14="http://schemas.microsoft.com/office/powerpoint/2010/main" val="361555281"/>
      </p:ext>
    </p:extLst>
  </p:cSld>
  <p:clrMap bg1="lt1" tx1="dk1" bg2="lt2" tx2="dk2" accent1="accent1" accent2="accent2" accent3="accent3" accent4="accent4" accent5="accent5" accent6="accent6" hlink="hlink" folHlink="folHlink"/>
  <p:sldLayoutIdLst>
    <p:sldLayoutId id="2147485422" r:id="rId1"/>
    <p:sldLayoutId id="2147485423" r:id="rId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E617F09-9431-4D28-B99C-FAC22B1DABC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a:extLst>
              <a:ext uri="{FF2B5EF4-FFF2-40B4-BE49-F238E27FC236}">
                <a16:creationId xmlns:a16="http://schemas.microsoft.com/office/drawing/2014/main" id="{FAB27B45-1DD6-49AF-B146-72C310C8F9E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F43B7CC5-2AED-40FD-8A7F-F2560D16A06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67AE349A-C565-458F-8A4B-28A1AA610C4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93D1D9AB-A0CB-4A4F-A4F2-97B1F5FCD14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4172D2EC-DDE8-4791-A88D-BA07497DDFAD}"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16" r:id="rId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CE326E-C048-47B5-8E86-B1419025051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28EEB06A-B0C4-4A7F-898D-525B630B654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305EB22F-7E71-442A-A6BE-711817636E6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ACBE4CB2-ED72-4B71-B0A8-873CC75B640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1EB0593D-9747-4DE1-8634-71A8E5B5178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01772555-4C23-4BE5-800F-13B6503E6B7E}" type="slidenum">
              <a:rPr lang="en-US" altLang="ja-JP"/>
              <a:pPr/>
              <a:t>‹#›</a:t>
            </a:fld>
            <a:endParaRPr lang="en-US" altLang="ja-JP"/>
          </a:p>
        </p:txBody>
      </p:sp>
    </p:spTree>
    <p:extLst>
      <p:ext uri="{BB962C8B-B14F-4D97-AF65-F5344CB8AC3E}">
        <p14:creationId xmlns:p14="http://schemas.microsoft.com/office/powerpoint/2010/main" val="4129274336"/>
      </p:ext>
    </p:extLst>
  </p:cSld>
  <p:clrMap bg1="lt1" tx1="dk1" bg2="lt2" tx2="dk2" accent1="accent1" accent2="accent2" accent3="accent3" accent4="accent4" accent5="accent5" accent6="accent6" hlink="hlink" folHlink="folHlink"/>
  <p:sldLayoutIdLst>
    <p:sldLayoutId id="2147485425" r:id="rId1"/>
    <p:sldLayoutId id="2147485426" r:id="rId2"/>
    <p:sldLayoutId id="2147485427" r:id="rId3"/>
    <p:sldLayoutId id="2147485428" r:id="rId4"/>
    <p:sldLayoutId id="2147485437" r:id="rId5"/>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8CA74295-B26B-4172-95F8-CFFC8E9F600F}" type="slidenum">
              <a:rPr lang="en-US" altLang="ja-JP"/>
              <a:pPr>
                <a:defRPr/>
              </a:pPr>
              <a:t>‹#›</a:t>
            </a:fld>
            <a:endParaRPr lang="en-US" altLang="ja-JP"/>
          </a:p>
        </p:txBody>
      </p:sp>
    </p:spTree>
    <p:extLst>
      <p:ext uri="{BB962C8B-B14F-4D97-AF65-F5344CB8AC3E}">
        <p14:creationId xmlns:p14="http://schemas.microsoft.com/office/powerpoint/2010/main" val="1429029699"/>
      </p:ext>
    </p:extLst>
  </p:cSld>
  <p:clrMap bg1="lt1" tx1="dk1" bg2="lt2" tx2="dk2" accent1="accent1" accent2="accent2" accent3="accent3" accent4="accent4" accent5="accent5" accent6="accent6" hlink="hlink" folHlink="folHlink"/>
  <p:sldLayoutIdLst>
    <p:sldLayoutId id="2147485430" r:id="rId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defRPr>
            </a:lvl1pPr>
          </a:lstStyle>
          <a:p>
            <a:pPr>
              <a:defRPr/>
            </a:pPr>
            <a:fld id="{F4AA3363-A2B3-4D9A-B280-6669133670B4}" type="datetimeFigureOut">
              <a:rPr lang="ja-JP" altLang="en-US"/>
              <a:pPr>
                <a:defRPr/>
              </a:pPr>
              <a:t>2021/8/26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0E583CD-192E-4292-92FB-E8DCAB62E007}" type="slidenum">
              <a:rPr lang="ja-JP" altLang="en-US"/>
              <a:pPr>
                <a:defRPr/>
              </a:pPr>
              <a:t>‹#›</a:t>
            </a:fld>
            <a:endParaRPr lang="ja-JP" altLang="en-US"/>
          </a:p>
        </p:txBody>
      </p:sp>
    </p:spTree>
    <p:extLst>
      <p:ext uri="{BB962C8B-B14F-4D97-AF65-F5344CB8AC3E}">
        <p14:creationId xmlns:p14="http://schemas.microsoft.com/office/powerpoint/2010/main" val="4155361315"/>
      </p:ext>
    </p:extLst>
  </p:cSld>
  <p:clrMap bg1="lt1" tx1="dk1" bg2="lt2" tx2="dk2" accent1="accent1" accent2="accent2" accent3="accent3" accent4="accent4" accent5="accent5" accent6="accent6" hlink="hlink" folHlink="folHlink"/>
  <p:sldLayoutIdLst>
    <p:sldLayoutId id="2147485432" r:id="rId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2051"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43F9DBCC-2501-48EC-958D-BBB779E4103D}" type="slidenum">
              <a:rPr lang="en-US" altLang="ja-JP"/>
              <a:pPr>
                <a:defRPr/>
              </a:pPr>
              <a:t>‹#›</a:t>
            </a:fld>
            <a:endParaRPr lang="en-US" altLang="ja-JP" dirty="0"/>
          </a:p>
        </p:txBody>
      </p:sp>
    </p:spTree>
    <p:extLst>
      <p:ext uri="{BB962C8B-B14F-4D97-AF65-F5344CB8AC3E}">
        <p14:creationId xmlns:p14="http://schemas.microsoft.com/office/powerpoint/2010/main" val="1120313719"/>
      </p:ext>
    </p:extLst>
  </p:cSld>
  <p:clrMap bg1="lt1" tx1="dk1" bg2="lt2" tx2="dk2" accent1="accent1" accent2="accent2" accent3="accent3" accent4="accent4" accent5="accent5" accent6="accent6" hlink="hlink" folHlink="folHlink"/>
  <p:sldLayoutIdLst>
    <p:sldLayoutId id="2147485434"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340451B0-6B57-4F2D-8536-81CB3CB94CC0}" type="slidenum">
              <a:rPr/>
              <a:pPr>
                <a:defRPr/>
              </a:pPr>
              <a:t>‹#›</a:t>
            </a:fld>
            <a:endParaRPr/>
          </a:p>
        </p:txBody>
      </p:sp>
    </p:spTree>
    <p:extLst>
      <p:ext uri="{BB962C8B-B14F-4D97-AF65-F5344CB8AC3E}">
        <p14:creationId xmlns:p14="http://schemas.microsoft.com/office/powerpoint/2010/main" val="4155044789"/>
      </p:ext>
    </p:extLst>
  </p:cSld>
  <p:clrMap bg1="lt1" tx1="dk1" bg2="lt2" tx2="dk2" accent1="accent1" accent2="accent2" accent3="accent3" accent4="accent4" accent5="accent5" accent6="accent6" hlink="hlink" folHlink="folHlink"/>
  <p:sldLayoutIdLst>
    <p:sldLayoutId id="2147485436"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7D9CEE-E94E-4E66-A8B0-84CF41F468E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6E2C82BA-9F17-4125-9C7E-DD72ADB2173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4AB2DE06-BFAA-4BC8-9BD9-9142DBC0D31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854FDD54-8C1B-452D-ABAB-80207124402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AA352DC3-8F40-4549-8609-40A3CF316D3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9A8CF1C1-C593-4E7F-9641-832DCFBF27A1}" type="slidenum">
              <a:rPr lang="en-US" altLang="ja-JP"/>
              <a:pPr/>
              <a:t>‹#›</a:t>
            </a:fld>
            <a:endParaRPr lang="en-US" altLang="ja-JP"/>
          </a:p>
        </p:txBody>
      </p:sp>
    </p:spTree>
    <p:extLst>
      <p:ext uri="{BB962C8B-B14F-4D97-AF65-F5344CB8AC3E}">
        <p14:creationId xmlns:p14="http://schemas.microsoft.com/office/powerpoint/2010/main" val="2102906024"/>
      </p:ext>
    </p:extLst>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8F772F-349F-4B8D-8427-6C7D50F115D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CE0288AC-E056-491B-B5C8-044EFFBE88A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2CD25045-7CDF-40A9-BF46-0D8444E9D87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ja-JP"/>
          </a:p>
        </p:txBody>
      </p:sp>
      <p:sp>
        <p:nvSpPr>
          <p:cNvPr id="1029" name="Rectangle 5">
            <a:extLst>
              <a:ext uri="{FF2B5EF4-FFF2-40B4-BE49-F238E27FC236}">
                <a16:creationId xmlns:a16="http://schemas.microsoft.com/office/drawing/2014/main" id="{A14FBEB0-0FC6-4E5C-AF68-70EE9CDE091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ja-JP"/>
          </a:p>
        </p:txBody>
      </p:sp>
      <p:sp>
        <p:nvSpPr>
          <p:cNvPr id="1030" name="Rectangle 6">
            <a:extLst>
              <a:ext uri="{FF2B5EF4-FFF2-40B4-BE49-F238E27FC236}">
                <a16:creationId xmlns:a16="http://schemas.microsoft.com/office/drawing/2014/main" id="{9D3970E7-045B-40E8-AF72-0807D0237B6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D50BEAD9-5A95-44AA-8656-3A9EAAE8B03A}" type="slidenum">
              <a:rPr lang="en-US" altLang="ja-JP"/>
              <a:pPr/>
              <a:t>‹#›</a:t>
            </a:fld>
            <a:endParaRPr lang="en-US" altLang="ja-JP"/>
          </a:p>
        </p:txBody>
      </p:sp>
    </p:spTree>
    <p:extLst>
      <p:ext uri="{BB962C8B-B14F-4D97-AF65-F5344CB8AC3E}">
        <p14:creationId xmlns:p14="http://schemas.microsoft.com/office/powerpoint/2010/main" val="3062413178"/>
      </p:ext>
    </p:extLst>
  </p:cSld>
  <p:clrMap bg1="lt1" tx1="dk1" bg2="lt2" tx2="dk2" accent1="accent1" accent2="accent2" accent3="accent3" accent4="accent4" accent5="accent5" accent6="accent6" hlink="hlink" folHlink="folHlink"/>
  <p:sldLayoutIdLst>
    <p:sldLayoutId id="2147485443" r:id="rId1"/>
    <p:sldLayoutId id="2147485444" r:id="rId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237840" y="6253463"/>
            <a:ext cx="81142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3200" b="1">
                <a:solidFill>
                  <a:srgbClr val="0A0AD4"/>
                </a:solidFill>
                <a:latin typeface="Arial" panose="020B0604020202020204" pitchFamily="34" charset="0"/>
              </a:defRPr>
            </a:lvl1pPr>
          </a:lstStyle>
          <a:p>
            <a:pPr>
              <a:defRPr/>
            </a:pPr>
            <a:fld id="{6CA3C627-602F-4372-8C5A-05C1F95047FB}" type="slidenum">
              <a:rPr lang="en-US" altLang="ja-JP" smtClean="0"/>
              <a:pPr>
                <a:defRPr/>
              </a:pPr>
              <a:t>‹#›</a:t>
            </a:fld>
            <a:endParaRPr lang="en-US" altLang="ja-JP" dirty="0"/>
          </a:p>
        </p:txBody>
      </p:sp>
    </p:spTree>
    <p:extLst>
      <p:ext uri="{BB962C8B-B14F-4D97-AF65-F5344CB8AC3E}">
        <p14:creationId xmlns:p14="http://schemas.microsoft.com/office/powerpoint/2010/main" val="852302381"/>
      </p:ext>
    </p:extLst>
  </p:cSld>
  <p:clrMap bg1="lt1" tx1="dk1" bg2="lt2" tx2="dk2" accent1="accent1" accent2="accent2" accent3="accent3" accent4="accent4" accent5="accent5" accent6="accent6" hlink="hlink" folHlink="folHlink"/>
  <p:sldLayoutIdLst>
    <p:sldLayoutId id="2147485446" r:id="rId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4E622DB-DA8F-4166-B832-5C7F559EBFE9}" type="slidenum">
              <a:rPr lang="en-US" altLang="ja-JP"/>
              <a:pPr>
                <a:defRPr/>
              </a:pPr>
              <a:t>‹#›</a:t>
            </a:fld>
            <a:endParaRPr lang="en-US" altLang="ja-JP"/>
          </a:p>
        </p:txBody>
      </p:sp>
    </p:spTree>
    <p:extLst>
      <p:ext uri="{BB962C8B-B14F-4D97-AF65-F5344CB8AC3E}">
        <p14:creationId xmlns:p14="http://schemas.microsoft.com/office/powerpoint/2010/main" val="3005686844"/>
      </p:ext>
    </p:extLst>
  </p:cSld>
  <p:clrMap bg1="lt1" tx1="dk1" bg2="lt2" tx2="dk2" accent1="accent1" accent2="accent2" accent3="accent3" accent4="accent4" accent5="accent5" accent6="accent6" hlink="hlink" folHlink="folHlink"/>
  <p:sldLayoutIdLst>
    <p:sldLayoutId id="2147485448"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7ADF222-61CE-4CD6-898E-F04835C06186}" type="slidenum">
              <a:rPr lang="en-US" altLang="ja-JP"/>
              <a:pPr>
                <a:defRPr/>
              </a:pPr>
              <a:t>‹#›</a:t>
            </a:fld>
            <a:endParaRPr lang="en-US" altLang="ja-JP"/>
          </a:p>
        </p:txBody>
      </p:sp>
    </p:spTree>
    <p:extLst>
      <p:ext uri="{BB962C8B-B14F-4D97-AF65-F5344CB8AC3E}">
        <p14:creationId xmlns:p14="http://schemas.microsoft.com/office/powerpoint/2010/main" val="4065066"/>
      </p:ext>
    </p:extLst>
  </p:cSld>
  <p:clrMap bg1="lt1" tx1="dk1" bg2="lt2" tx2="dk2" accent1="accent1" accent2="accent2" accent3="accent3" accent4="accent4" accent5="accent5" accent6="accent6" hlink="hlink" folHlink="folHlink"/>
  <p:sldLayoutIdLst>
    <p:sldLayoutId id="2147485450"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3AE253-3994-48B3-90F2-EBE17C5A223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a:extLst>
              <a:ext uri="{FF2B5EF4-FFF2-40B4-BE49-F238E27FC236}">
                <a16:creationId xmlns:a16="http://schemas.microsoft.com/office/drawing/2014/main" id="{C949E060-E75B-4FAA-A158-EF88CBCB857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74652646-26EB-4129-A2F6-5985C917D60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8B8B2B4C-797C-4B17-9D1A-BE562DD08E5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D68E64F7-1BE5-429E-AB11-6F12E1B02BB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CB52724A-A937-4B61-AF44-651708F54BB9}"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17" r:id="rId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5CE64D5-2A43-481E-BCAE-1F809EBE52D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099" name="Rectangle 3">
            <a:extLst>
              <a:ext uri="{FF2B5EF4-FFF2-40B4-BE49-F238E27FC236}">
                <a16:creationId xmlns:a16="http://schemas.microsoft.com/office/drawing/2014/main" id="{32270C33-CA84-4445-A0DC-BA99ED78713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8744D317-BC45-46AD-A1A1-4C621B7C760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B1448F43-C27F-403D-947F-503819B61F3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C7BE4C07-320D-4BE7-93AB-62C126E9E30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E15A28A1-02D4-47D9-8DC8-C12283F65956}"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18" r:id="rId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DD0AFEB-AFB7-4C3D-A2EE-0BAA5EC2D30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a:extLst>
              <a:ext uri="{FF2B5EF4-FFF2-40B4-BE49-F238E27FC236}">
                <a16:creationId xmlns:a16="http://schemas.microsoft.com/office/drawing/2014/main" id="{F535AFFC-F68D-4287-B865-C9C004F77FB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8F5448C4-B67A-4FEE-B6B8-7E28E65328C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C94DC239-EC49-4E6F-8FD6-DF07621BB3A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9967E7DA-4FB5-4B89-B273-1D0F8866F74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668431EE-5C55-44D0-935E-251154A96A94}"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19" r:id="rId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B1689BA-5CA9-48F2-B263-E4BA6C230A2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a:extLst>
              <a:ext uri="{FF2B5EF4-FFF2-40B4-BE49-F238E27FC236}">
                <a16:creationId xmlns:a16="http://schemas.microsoft.com/office/drawing/2014/main" id="{2D754BA9-8CE4-4928-8FE7-44F37EBDD17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916202DD-0FEB-4B67-8832-92E5E288FB9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E85A47BB-5D16-4CA7-A0A4-453E2335402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45459D61-4C19-41FE-A27C-2DA48D5904F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39673283-5995-4D6C-A840-271C7A262AB5}"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20" r:id="rId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996494D-4667-4471-ADA0-B5F6B51EFEF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a:extLst>
              <a:ext uri="{FF2B5EF4-FFF2-40B4-BE49-F238E27FC236}">
                <a16:creationId xmlns:a16="http://schemas.microsoft.com/office/drawing/2014/main" id="{0F896FFC-8B27-45BE-8722-3F5427AD405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99A89A20-393C-4D73-B917-5F6BF480543E}"/>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F762020A-9C5C-4A2C-B2DC-6C79759B2BB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39846412-92B4-49EE-8C7D-04DC6C2995E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BFBFF1CC-2306-401E-A320-D8D2255C362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1"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D14B673-263A-4A26-A848-5DB1FC279F9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a:extLst>
              <a:ext uri="{FF2B5EF4-FFF2-40B4-BE49-F238E27FC236}">
                <a16:creationId xmlns:a16="http://schemas.microsoft.com/office/drawing/2014/main" id="{9AC55138-7EA5-4CA8-8191-5EA0A31EB69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14FC1750-EC33-411E-B61E-2CBC0A0DA72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E21AF98A-8DFF-4DCB-A769-F8EACD5E700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9E62C715-A2D3-4F12-A259-4E84CB0F9F2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1D8F700D-0887-400A-B64E-7C0CA90C4F5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2"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0F9F9BD-67A1-44D9-BD83-6D10531EAD5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a:extLst>
              <a:ext uri="{FF2B5EF4-FFF2-40B4-BE49-F238E27FC236}">
                <a16:creationId xmlns:a16="http://schemas.microsoft.com/office/drawing/2014/main" id="{D857FC0C-8CC4-4677-838D-0ED73315F3A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52C7DC6E-2EDB-4D09-BB0A-971D926CA61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ltLang="ja-JP"/>
          </a:p>
        </p:txBody>
      </p:sp>
      <p:sp>
        <p:nvSpPr>
          <p:cNvPr id="1029" name="Rectangle 5">
            <a:extLst>
              <a:ext uri="{FF2B5EF4-FFF2-40B4-BE49-F238E27FC236}">
                <a16:creationId xmlns:a16="http://schemas.microsoft.com/office/drawing/2014/main" id="{B87BE204-9DB9-400E-AFD4-9AE43E54D23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ltLang="ja-JP"/>
          </a:p>
        </p:txBody>
      </p:sp>
      <p:sp>
        <p:nvSpPr>
          <p:cNvPr id="1030" name="Rectangle 6">
            <a:extLst>
              <a:ext uri="{FF2B5EF4-FFF2-40B4-BE49-F238E27FC236}">
                <a16:creationId xmlns:a16="http://schemas.microsoft.com/office/drawing/2014/main" id="{7F95EAC7-917A-46B9-B03E-C7A6E1773274}"/>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744BE109-22B5-47FC-8D08-1F9294A33145}"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403"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77.jpeg"/><Relationship Id="rId11" Type="http://schemas.openxmlformats.org/officeDocument/2006/relationships/image" Target="../media/image182.jpeg"/><Relationship Id="rId5" Type="http://schemas.openxmlformats.org/officeDocument/2006/relationships/image" Target="../media/image176.jpeg"/><Relationship Id="rId10" Type="http://schemas.openxmlformats.org/officeDocument/2006/relationships/image" Target="../media/image181.wmf"/><Relationship Id="rId4" Type="http://schemas.openxmlformats.org/officeDocument/2006/relationships/image" Target="../media/image175.jpeg"/><Relationship Id="rId9" Type="http://schemas.openxmlformats.org/officeDocument/2006/relationships/image" Target="../media/image180.png"/></Relationships>
</file>

<file path=ppt/slides/_rels/slide10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3" Type="http://schemas.openxmlformats.org/officeDocument/2006/relationships/image" Target="../media/image185.wmf"/><Relationship Id="rId7" Type="http://schemas.openxmlformats.org/officeDocument/2006/relationships/image" Target="../media/image188.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187.emf"/><Relationship Id="rId5" Type="http://schemas.openxmlformats.org/officeDocument/2006/relationships/image" Target="../media/image186.emf"/><Relationship Id="rId4" Type="http://schemas.openxmlformats.org/officeDocument/2006/relationships/oleObject" Target="NULL"/></Relationships>
</file>

<file path=ppt/slides/_rels/slide10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g"/></Relationships>
</file>

<file path=ppt/slides/_rels/slide11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45.xml"/></Relationships>
</file>

<file path=ppt/slides/_rels/slide11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99.jpeg"/><Relationship Id="rId1" Type="http://schemas.openxmlformats.org/officeDocument/2006/relationships/slideLayout" Target="../slideLayouts/slideLayout7.xml"/><Relationship Id="rId5" Type="http://schemas.openxmlformats.org/officeDocument/2006/relationships/image" Target="../media/image198.jpeg"/><Relationship Id="rId4" Type="http://schemas.openxmlformats.org/officeDocument/2006/relationships/image" Target="../media/image200.jpeg"/></Relationships>
</file>

<file path=ppt/slides/_rels/slide11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181.wmf"/><Relationship Id="rId1" Type="http://schemas.openxmlformats.org/officeDocument/2006/relationships/slideLayout" Target="../slideLayouts/slideLayout7.xml"/><Relationship Id="rId4" Type="http://schemas.openxmlformats.org/officeDocument/2006/relationships/image" Target="../media/image205.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7.xml"/><Relationship Id="rId5" Type="http://schemas.openxmlformats.org/officeDocument/2006/relationships/image" Target="../media/image26.jpe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http://www-sk.icrr.u-tokyo.ac.jp/sk/library/index.html" TargetMode="External"/><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3.jpeg"/><Relationship Id="rId1" Type="http://schemas.openxmlformats.org/officeDocument/2006/relationships/slideLayout" Target="../slideLayouts/slideLayout37.xml"/><Relationship Id="rId6" Type="http://schemas.openxmlformats.org/officeDocument/2006/relationships/image" Target="../media/image30.jpeg"/><Relationship Id="rId5" Type="http://schemas.openxmlformats.org/officeDocument/2006/relationships/image" Target="../media/image26.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7.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12.jpeg"/><Relationship Id="rId2" Type="http://schemas.openxmlformats.org/officeDocument/2006/relationships/image" Target="../media/image47.jpeg"/><Relationship Id="rId1" Type="http://schemas.openxmlformats.org/officeDocument/2006/relationships/slideLayout" Target="../slideLayouts/slideLayout37.xml"/><Relationship Id="rId6" Type="http://schemas.openxmlformats.org/officeDocument/2006/relationships/image" Target="../media/image13.jpeg"/><Relationship Id="rId5" Type="http://schemas.openxmlformats.org/officeDocument/2006/relationships/image" Target="../media/image7.jpe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4.jpeg"/><Relationship Id="rId7" Type="http://schemas.openxmlformats.org/officeDocument/2006/relationships/image" Target="../media/image56.jpg"/><Relationship Id="rId2" Type="http://schemas.openxmlformats.org/officeDocument/2006/relationships/image" Target="../media/image53.jpeg"/><Relationship Id="rId1" Type="http://schemas.openxmlformats.org/officeDocument/2006/relationships/slideLayout" Target="../slideLayouts/slideLayout43.xml"/><Relationship Id="rId6" Type="http://schemas.openxmlformats.org/officeDocument/2006/relationships/image" Target="../media/image52.jpg"/><Relationship Id="rId5" Type="http://schemas.openxmlformats.org/officeDocument/2006/relationships/image" Target="../media/image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hyperlink" Target="https://www-nu.kek.jp/~oyama/ScienceTalk.160908.ppt" TargetMode="External"/><Relationship Id="rId7" Type="http://schemas.openxmlformats.org/officeDocument/2006/relationships/hyperlink" Target="https://www-nu.kek.jp/~oyama/VSoN2020.solar.oyama.pptx" TargetMode="External"/><Relationship Id="rId2" Type="http://schemas.openxmlformats.org/officeDocument/2006/relationships/hyperlink" Target="https://www-nu.kek.jp/~oyama/nucl-chem-2003.ppt" TargetMode="External"/><Relationship Id="rId1" Type="http://schemas.openxmlformats.org/officeDocument/2006/relationships/slideLayout" Target="../slideLayouts/slideLayout29.xml"/><Relationship Id="rId6" Type="http://schemas.openxmlformats.org/officeDocument/2006/relationships/hyperlink" Target="https://www-nu.kek.jp/~oyama/VSoN2020.kam-k2k.oyama.pptx" TargetMode="External"/><Relationship Id="rId5" Type="http://schemas.openxmlformats.org/officeDocument/2006/relationships/hyperlink" Target="https://www-nu.kek.jp/~oyama/VSoN2018.kam-t2k.oyama.ppt" TargetMode="External"/><Relationship Id="rId4" Type="http://schemas.openxmlformats.org/officeDocument/2006/relationships/hyperlink" Target="https://www-nu.kek.jp/~oyama/VSoN2020.Intro50yr.oyama.ppt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3.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8.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86.png"/><Relationship Id="rId1" Type="http://schemas.openxmlformats.org/officeDocument/2006/relationships/slideLayout" Target="../slideLayouts/slideLayout32.xml"/><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0.xml"/><Relationship Id="rId4" Type="http://schemas.openxmlformats.org/officeDocument/2006/relationships/image" Target="../media/image92.jp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97.jpeg"/><Relationship Id="rId4" Type="http://schemas.openxmlformats.org/officeDocument/2006/relationships/image" Target="../media/image96.jpeg"/></Relationships>
</file>

<file path=ppt/slides/_rels/slide57.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101.jpeg"/><Relationship Id="rId11" Type="http://schemas.openxmlformats.org/officeDocument/2006/relationships/image" Target="../media/image106.emf"/><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08.jpeg"/></Relationships>
</file>

<file path=ppt/slides/_rels/slide5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89.jpeg"/></Relationships>
</file>

<file path=ppt/slides/_rels/slide6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g"/><Relationship Id="rId1" Type="http://schemas.openxmlformats.org/officeDocument/2006/relationships/slideLayout" Target="../slideLayouts/slideLayout3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34.xml"/><Relationship Id="rId4" Type="http://schemas.openxmlformats.org/officeDocument/2006/relationships/image" Target="../media/image120.jpe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21.jpe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95.jpeg"/><Relationship Id="rId1" Type="http://schemas.openxmlformats.org/officeDocument/2006/relationships/slideLayout" Target="../slideLayouts/slideLayout34.xml"/><Relationship Id="rId4" Type="http://schemas.openxmlformats.org/officeDocument/2006/relationships/image" Target="../media/image12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7.xml"/><Relationship Id="rId5" Type="http://schemas.openxmlformats.org/officeDocument/2006/relationships/image" Target="../media/image5.jpeg"/><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08.jpeg"/></Relationships>
</file>

<file path=ppt/slides/_rels/slide8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50.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9.xml"/><Relationship Id="rId5" Type="http://schemas.openxmlformats.org/officeDocument/2006/relationships/image" Target="../media/image9.jpg"/><Relationship Id="rId4" Type="http://schemas.openxmlformats.org/officeDocument/2006/relationships/image" Target="../media/image8.jpg"/></Relationships>
</file>

<file path=ppt/slides/_rels/slide90.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30.xml"/><Relationship Id="rId1" Type="http://schemas.openxmlformats.org/officeDocument/2006/relationships/slideLayout" Target="../slideLayouts/slideLayout46.xml"/><Relationship Id="rId5" Type="http://schemas.openxmlformats.org/officeDocument/2006/relationships/image" Target="../media/image153.png"/><Relationship Id="rId4" Type="http://schemas.openxmlformats.org/officeDocument/2006/relationships/image" Target="../media/image152.wmf"/></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6.xml"/><Relationship Id="rId5" Type="http://schemas.openxmlformats.org/officeDocument/2006/relationships/image" Target="../media/image160.jpeg"/><Relationship Id="rId4" Type="http://schemas.openxmlformats.org/officeDocument/2006/relationships/image" Target="../media/image159.jpeg"/></Relationships>
</file>

<file path=ppt/slides/_rels/slide9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162.jpeg"/><Relationship Id="rId4" Type="http://schemas.openxmlformats.org/officeDocument/2006/relationships/image" Target="../media/image124.jpeg"/></Relationships>
</file>

<file path=ppt/slides/_rels/slide9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166.jpeg"/><Relationship Id="rId4" Type="http://schemas.openxmlformats.org/officeDocument/2006/relationships/image" Target="../media/image165.jpeg"/></Relationships>
</file>

<file path=ppt/slides/_rels/slide9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
            <a:extLst>
              <a:ext uri="{FF2B5EF4-FFF2-40B4-BE49-F238E27FC236}">
                <a16:creationId xmlns:a16="http://schemas.microsoft.com/office/drawing/2014/main" id="{BFD64032-EE42-428D-8D28-6C54135B32DC}"/>
              </a:ext>
            </a:extLst>
          </p:cNvPr>
          <p:cNvSpPr txBox="1">
            <a:spLocks noChangeArrowheads="1"/>
          </p:cNvSpPr>
          <p:nvPr/>
        </p:nvSpPr>
        <p:spPr bwMode="auto">
          <a:xfrm>
            <a:off x="1629646" y="1485900"/>
            <a:ext cx="5860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ja-JP" altLang="en-US" sz="3600" b="1" dirty="0">
                <a:solidFill>
                  <a:srgbClr val="FF0000"/>
                </a:solidFill>
                <a:latin typeface="+mj-ea"/>
                <a:ea typeface="+mj-ea"/>
              </a:rPr>
              <a:t>ニュートリノ物理学と</a:t>
            </a:r>
            <a:r>
              <a:rPr lang="en-US" altLang="ja-JP" sz="3600" b="1" dirty="0">
                <a:solidFill>
                  <a:srgbClr val="FF0000"/>
                </a:solidFill>
                <a:latin typeface="+mj-ea"/>
                <a:ea typeface="+mj-ea"/>
              </a:rPr>
              <a:t>T2K</a:t>
            </a:r>
            <a:r>
              <a:rPr lang="ja-JP" altLang="en-US" sz="3600" b="1" dirty="0">
                <a:solidFill>
                  <a:srgbClr val="FF0000"/>
                </a:solidFill>
                <a:latin typeface="+mj-ea"/>
                <a:ea typeface="+mj-ea"/>
              </a:rPr>
              <a:t>実験</a:t>
            </a:r>
          </a:p>
        </p:txBody>
      </p:sp>
      <p:sp>
        <p:nvSpPr>
          <p:cNvPr id="28675" name="テキスト ボックス 2">
            <a:extLst>
              <a:ext uri="{FF2B5EF4-FFF2-40B4-BE49-F238E27FC236}">
                <a16:creationId xmlns:a16="http://schemas.microsoft.com/office/drawing/2014/main" id="{91AB8F52-6CE9-4A7A-BC0E-66F122EFA868}"/>
              </a:ext>
            </a:extLst>
          </p:cNvPr>
          <p:cNvSpPr txBox="1">
            <a:spLocks noChangeArrowheads="1"/>
          </p:cNvSpPr>
          <p:nvPr/>
        </p:nvSpPr>
        <p:spPr bwMode="auto">
          <a:xfrm>
            <a:off x="3270917" y="3933825"/>
            <a:ext cx="26196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b="1" dirty="0">
                <a:latin typeface="Arial" panose="020B0604020202020204" pitchFamily="34" charset="0"/>
                <a:cs typeface="Arial" panose="020B0604020202020204" pitchFamily="34" charset="0"/>
              </a:rPr>
              <a:t>Aug-27-2021</a:t>
            </a:r>
            <a:endParaRPr lang="ja-JP" altLang="en-US" b="1" dirty="0">
              <a:latin typeface="Arial" panose="020B0604020202020204" pitchFamily="34" charset="0"/>
              <a:cs typeface="Arial" panose="020B0604020202020204" pitchFamily="34" charset="0"/>
            </a:endParaRPr>
          </a:p>
        </p:txBody>
      </p:sp>
      <p:sp>
        <p:nvSpPr>
          <p:cNvPr id="28676" name="テキスト ボックス 3">
            <a:extLst>
              <a:ext uri="{FF2B5EF4-FFF2-40B4-BE49-F238E27FC236}">
                <a16:creationId xmlns:a16="http://schemas.microsoft.com/office/drawing/2014/main" id="{A963D626-455D-41FE-A21E-9D7F2C13EB56}"/>
              </a:ext>
            </a:extLst>
          </p:cNvPr>
          <p:cNvSpPr txBox="1">
            <a:spLocks noChangeArrowheads="1"/>
          </p:cNvSpPr>
          <p:nvPr/>
        </p:nvSpPr>
        <p:spPr bwMode="auto">
          <a:xfrm>
            <a:off x="2928938" y="4652963"/>
            <a:ext cx="32781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3600" b="1">
                <a:solidFill>
                  <a:srgbClr val="0000FF"/>
                </a:solidFill>
                <a:latin typeface="Arial" panose="020B0604020202020204" pitchFamily="34" charset="0"/>
                <a:cs typeface="Arial" panose="020B0604020202020204" pitchFamily="34" charset="0"/>
              </a:rPr>
              <a:t>大山　雄一</a:t>
            </a:r>
            <a:br>
              <a:rPr lang="en-US" altLang="ja-JP" sz="3600" b="1">
                <a:solidFill>
                  <a:srgbClr val="0000FF"/>
                </a:solidFill>
                <a:latin typeface="Arial" panose="020B0604020202020204" pitchFamily="34" charset="0"/>
                <a:cs typeface="Arial" panose="020B0604020202020204" pitchFamily="34" charset="0"/>
              </a:rPr>
            </a:br>
            <a:r>
              <a:rPr lang="en-US" altLang="ja-JP" sz="3600" b="1">
                <a:solidFill>
                  <a:srgbClr val="0000FF"/>
                </a:solidFill>
                <a:latin typeface="Arial" panose="020B0604020202020204" pitchFamily="34" charset="0"/>
                <a:cs typeface="Arial" panose="020B0604020202020204" pitchFamily="34" charset="0"/>
              </a:rPr>
              <a:t>(KEK/J-PARC)</a:t>
            </a:r>
            <a:endParaRPr lang="ja-JP" altLang="en-US" sz="3600" b="1">
              <a:solidFill>
                <a:srgbClr val="0000FF"/>
              </a:solidFill>
              <a:latin typeface="Arial" panose="020B0604020202020204" pitchFamily="34" charset="0"/>
              <a:cs typeface="Arial" panose="020B0604020202020204" pitchFamily="34" charset="0"/>
            </a:endParaRPr>
          </a:p>
        </p:txBody>
      </p:sp>
      <p:sp>
        <p:nvSpPr>
          <p:cNvPr id="28677" name="テキスト ボックス 1">
            <a:extLst>
              <a:ext uri="{FF2B5EF4-FFF2-40B4-BE49-F238E27FC236}">
                <a16:creationId xmlns:a16="http://schemas.microsoft.com/office/drawing/2014/main" id="{CD007E1E-DFC5-4133-B16C-5853F112CAF0}"/>
              </a:ext>
            </a:extLst>
          </p:cNvPr>
          <p:cNvSpPr txBox="1">
            <a:spLocks noChangeArrowheads="1"/>
          </p:cNvSpPr>
          <p:nvPr/>
        </p:nvSpPr>
        <p:spPr bwMode="auto">
          <a:xfrm>
            <a:off x="971600" y="908050"/>
            <a:ext cx="72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b="1" dirty="0">
                <a:latin typeface="Arial" panose="020B0604020202020204" pitchFamily="34" charset="0"/>
                <a:cs typeface="Arial" panose="020B0604020202020204" pitchFamily="34" charset="0"/>
              </a:rPr>
              <a:t>核化学夏の学校</a:t>
            </a:r>
            <a:r>
              <a:rPr lang="en-US" altLang="ja-JP" b="1" dirty="0">
                <a:latin typeface="Arial" panose="020B0604020202020204" pitchFamily="34" charset="0"/>
                <a:cs typeface="Arial" panose="020B0604020202020204" pitchFamily="34" charset="0"/>
              </a:rPr>
              <a:t>2021@online</a:t>
            </a:r>
            <a:endParaRPr lang="ja-JP" altLang="en-US" b="1" dirty="0">
              <a:latin typeface="Arial" panose="020B0604020202020204" pitchFamily="34" charset="0"/>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F06F34ED-9834-4067-BC28-ED5C32469DB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a:extLst>
              <a:ext uri="{FF2B5EF4-FFF2-40B4-BE49-F238E27FC236}">
                <a16:creationId xmlns:a16="http://schemas.microsoft.com/office/drawing/2014/main" id="{509C9A83-D13A-4B3E-AA97-A1B4F978068D}"/>
              </a:ext>
            </a:extLst>
          </p:cNvPr>
          <p:cNvSpPr txBox="1">
            <a:spLocks noChangeArrowheads="1"/>
          </p:cNvSpPr>
          <p:nvPr/>
        </p:nvSpPr>
        <p:spPr bwMode="auto">
          <a:xfrm>
            <a:off x="900113" y="2546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mj-lt"/>
                <a:ea typeface="ＭＳ Ｐゴシック" panose="020B0600070205080204" pitchFamily="50" charset="-128"/>
                <a:cs typeface="+mn-cs"/>
              </a:rPr>
              <a:t>ニュートリノ反応の例</a:t>
            </a:r>
          </a:p>
        </p:txBody>
      </p:sp>
      <p:sp>
        <p:nvSpPr>
          <p:cNvPr id="118791" name="Text Box 7">
            <a:extLst>
              <a:ext uri="{FF2B5EF4-FFF2-40B4-BE49-F238E27FC236}">
                <a16:creationId xmlns:a16="http://schemas.microsoft.com/office/drawing/2014/main" id="{9059B8DE-6F22-4682-B002-AD38F7549B38}"/>
              </a:ext>
            </a:extLst>
          </p:cNvPr>
          <p:cNvSpPr txBox="1">
            <a:spLocks noChangeArrowheads="1"/>
          </p:cNvSpPr>
          <p:nvPr/>
        </p:nvSpPr>
        <p:spPr bwMode="auto">
          <a:xfrm>
            <a:off x="35148" y="548680"/>
            <a:ext cx="9108852"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startAt="3"/>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飛んできたニュートリノが電子と反応して自分が電子になる。</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a:t>
            </a:r>
            <a:r>
              <a:rPr kumimoji="1" lang="ja-JP" altLang="en-US" sz="2000" b="1" i="0" u="none" strike="noStrike" kern="1200" cap="none" spc="0" normalizeH="0" baseline="0" noProof="0" dirty="0">
                <a:ln>
                  <a:noFill/>
                </a:ln>
                <a:solidFill>
                  <a:srgbClr val="000000"/>
                </a:solidFill>
                <a:effectLst/>
                <a:uLnTx/>
                <a:uFillTx/>
                <a:latin typeface="MT Extra" panose="05050102010205020202" pitchFamily="18" charset="2"/>
                <a:ea typeface="ＭＳ Ｐゴシック" panose="020B0600070205080204" pitchFamily="50" charset="-128"/>
                <a:cs typeface="+mn-cs"/>
              </a:rPr>
              <a:t>太陽ニュートリノを観測するときの反応</a:t>
            </a:r>
            <a:r>
              <a:rPr lang="en-US" altLang="ja-JP" sz="2000" b="1" dirty="0">
                <a:solidFill>
                  <a:srgbClr val="000000"/>
                </a:solidFill>
                <a:latin typeface="Arial" panose="020B0604020202020204" pitchFamily="34" charset="0"/>
                <a:cs typeface="Arial" panose="020B0604020202020204" pitchFamily="34" charset="0"/>
              </a:rPr>
              <a:t>)</a:t>
            </a: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startAt="3"/>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startAt="3"/>
              <a:tabLst/>
              <a:defRPr/>
            </a:pPr>
            <a:endParaRPr lang="en-US" altLang="ja-JP" sz="2000" b="1" dirty="0">
              <a:solidFill>
                <a:srgbClr val="000000"/>
              </a:solidFill>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startAt="3"/>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startAt="3"/>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中性子は電子と陽子と反ニュートリノに崩壊する。</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反ニュートリノは未来から過去に走るニュートリノと同じ</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1930</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年頃</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Pauli</a:t>
            </a:r>
            <a:r>
              <a:rPr lang="ja-JP" altLang="en-US" sz="2000" b="1" dirty="0">
                <a:solidFill>
                  <a:srgbClr val="000000"/>
                </a:solidFill>
                <a:latin typeface="Arial" panose="020B0604020202020204" pitchFamily="34" charset="0"/>
                <a:cs typeface="Arial" panose="020B0604020202020204" pitchFamily="34" charset="0"/>
              </a:rPr>
              <a:t>が</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ニュートリノの存在を予言したのは、原子核中の中性子の</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崩壊を説明するためであった。</a:t>
            </a:r>
          </a:p>
        </p:txBody>
      </p:sp>
      <p:pic>
        <p:nvPicPr>
          <p:cNvPr id="8" name="図 7">
            <a:extLst>
              <a:ext uri="{FF2B5EF4-FFF2-40B4-BE49-F238E27FC236}">
                <a16:creationId xmlns:a16="http://schemas.microsoft.com/office/drawing/2014/main" id="{4609CC2D-DDFD-44C7-B962-8F19AF2E3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64" y="1700808"/>
            <a:ext cx="2628900" cy="432816"/>
          </a:xfrm>
          <a:prstGeom prst="rect">
            <a:avLst/>
          </a:prstGeom>
        </p:spPr>
      </p:pic>
      <p:pic>
        <p:nvPicPr>
          <p:cNvPr id="9" name="図 8">
            <a:extLst>
              <a:ext uri="{FF2B5EF4-FFF2-40B4-BE49-F238E27FC236}">
                <a16:creationId xmlns:a16="http://schemas.microsoft.com/office/drawing/2014/main" id="{6465E740-386E-4377-A635-1B038D4B0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280" y="1448586"/>
            <a:ext cx="4933188" cy="937260"/>
          </a:xfrm>
          <a:prstGeom prst="rect">
            <a:avLst/>
          </a:prstGeom>
        </p:spPr>
      </p:pic>
      <p:pic>
        <p:nvPicPr>
          <p:cNvPr id="10" name="図 2">
            <a:extLst>
              <a:ext uri="{FF2B5EF4-FFF2-40B4-BE49-F238E27FC236}">
                <a16:creationId xmlns:a16="http://schemas.microsoft.com/office/drawing/2014/main" id="{481C01FF-CAA2-400B-ABAB-61A1614941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4295226"/>
            <a:ext cx="5269528" cy="107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3">
            <a:extLst>
              <a:ext uri="{FF2B5EF4-FFF2-40B4-BE49-F238E27FC236}">
                <a16:creationId xmlns:a16="http://schemas.microsoft.com/office/drawing/2014/main" id="{D6DD01B3-CA5D-49B0-8DF2-80AEB3B39B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964" y="3284984"/>
            <a:ext cx="2755900" cy="4683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pSp>
        <p:nvGrpSpPr>
          <p:cNvPr id="12" name="グループ化 4">
            <a:extLst>
              <a:ext uri="{FF2B5EF4-FFF2-40B4-BE49-F238E27FC236}">
                <a16:creationId xmlns:a16="http://schemas.microsoft.com/office/drawing/2014/main" id="{40572111-C22D-4A3D-A41B-172DBD1C9E13}"/>
              </a:ext>
            </a:extLst>
          </p:cNvPr>
          <p:cNvGrpSpPr>
            <a:grpSpLocks/>
          </p:cNvGrpSpPr>
          <p:nvPr/>
        </p:nvGrpSpPr>
        <p:grpSpPr bwMode="auto">
          <a:xfrm>
            <a:off x="395536" y="4551784"/>
            <a:ext cx="3609975" cy="533400"/>
            <a:chOff x="2205413" y="3154890"/>
            <a:chExt cx="3609459" cy="532636"/>
          </a:xfrm>
        </p:grpSpPr>
        <p:pic>
          <p:nvPicPr>
            <p:cNvPr id="13" name="図 1">
              <a:extLst>
                <a:ext uri="{FF2B5EF4-FFF2-40B4-BE49-F238E27FC236}">
                  <a16:creationId xmlns:a16="http://schemas.microsoft.com/office/drawing/2014/main" id="{F4A5346F-7827-446E-BD55-388179D4F5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5413" y="3154890"/>
              <a:ext cx="3609459" cy="46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グループ化 3">
              <a:extLst>
                <a:ext uri="{FF2B5EF4-FFF2-40B4-BE49-F238E27FC236}">
                  <a16:creationId xmlns:a16="http://schemas.microsoft.com/office/drawing/2014/main" id="{EB20900A-7DBA-4389-8EC4-B5C3C41F69CA}"/>
                </a:ext>
              </a:extLst>
            </p:cNvPr>
            <p:cNvGrpSpPr>
              <a:grpSpLocks/>
            </p:cNvGrpSpPr>
            <p:nvPr/>
          </p:nvGrpSpPr>
          <p:grpSpPr bwMode="auto">
            <a:xfrm>
              <a:off x="5221550" y="3288563"/>
              <a:ext cx="259397" cy="262357"/>
              <a:chOff x="9420688" y="3009530"/>
              <a:chExt cx="259397" cy="262357"/>
            </a:xfrm>
          </p:grpSpPr>
          <p:cxnSp>
            <p:nvCxnSpPr>
              <p:cNvPr id="18" name="直線コネクタ 17">
                <a:extLst>
                  <a:ext uri="{FF2B5EF4-FFF2-40B4-BE49-F238E27FC236}">
                    <a16:creationId xmlns:a16="http://schemas.microsoft.com/office/drawing/2014/main" id="{78B3F488-2A09-4274-94C9-B4C7479691B0}"/>
                  </a:ext>
                </a:extLst>
              </p:cNvPr>
              <p:cNvCxnSpPr/>
              <p:nvPr/>
            </p:nvCxnSpPr>
            <p:spPr>
              <a:xfrm>
                <a:off x="9428306" y="3009016"/>
                <a:ext cx="252377" cy="25205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31350779-54C9-4252-8E6F-D1E20A887210}"/>
                  </a:ext>
                </a:extLst>
              </p:cNvPr>
              <p:cNvCxnSpPr/>
              <p:nvPr/>
            </p:nvCxnSpPr>
            <p:spPr>
              <a:xfrm flipH="1">
                <a:off x="9420370" y="3020112"/>
                <a:ext cx="252376" cy="2520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15" name="直線コネクタ 14">
              <a:extLst>
                <a:ext uri="{FF2B5EF4-FFF2-40B4-BE49-F238E27FC236}">
                  <a16:creationId xmlns:a16="http://schemas.microsoft.com/office/drawing/2014/main" id="{50A29FF1-A845-48D2-AB1D-CBC14E9FD5C0}"/>
                </a:ext>
              </a:extLst>
            </p:cNvPr>
            <p:cNvCxnSpPr/>
            <p:nvPr/>
          </p:nvCxnSpPr>
          <p:spPr>
            <a:xfrm>
              <a:off x="5354563" y="3543270"/>
              <a:ext cx="0" cy="14425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1117A77-D32B-415A-BC52-0F4FA60530C9}"/>
                </a:ext>
              </a:extLst>
            </p:cNvPr>
            <p:cNvCxnSpPr/>
            <p:nvPr/>
          </p:nvCxnSpPr>
          <p:spPr>
            <a:xfrm flipH="1">
              <a:off x="2453028" y="3678015"/>
              <a:ext cx="291582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5E95C41-9B02-47D2-ADD7-F9201A906E9E}"/>
                </a:ext>
              </a:extLst>
            </p:cNvPr>
            <p:cNvCxnSpPr/>
            <p:nvPr/>
          </p:nvCxnSpPr>
          <p:spPr>
            <a:xfrm>
              <a:off x="2453028" y="3487788"/>
              <a:ext cx="0" cy="180716"/>
            </a:xfrm>
            <a:prstGeom prst="line">
              <a:avLst/>
            </a:prstGeom>
            <a:ln w="28575">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スライド番号プレースホルダー 1">
            <a:extLst>
              <a:ext uri="{FF2B5EF4-FFF2-40B4-BE49-F238E27FC236}">
                <a16:creationId xmlns:a16="http://schemas.microsoft.com/office/drawing/2014/main" id="{06CA34B4-CB69-403A-8D60-5299B0C237A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41021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日付プレースホルダー 3">
            <a:extLst>
              <a:ext uri="{FF2B5EF4-FFF2-40B4-BE49-F238E27FC236}">
                <a16:creationId xmlns:a16="http://schemas.microsoft.com/office/drawing/2014/main" id="{B2151407-17F0-49B0-85DF-962A1908CD5E}"/>
              </a:ext>
            </a:extLst>
          </p:cNvPr>
          <p:cNvSpPr>
            <a:spLocks noGrp="1"/>
          </p:cNvSpPr>
          <p:nvPr>
            <p:ph type="dt" sz="quarter" idx="10"/>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solidFill>
                  <a:srgbClr val="000000"/>
                </a:solidFill>
              </a:rPr>
              <a:t>2011/3/11</a:t>
            </a:r>
            <a:endParaRPr lang="en-US" altLang="ja-JP" sz="1400">
              <a:solidFill>
                <a:srgbClr val="000000"/>
              </a:solidFill>
            </a:endParaRPr>
          </a:p>
        </p:txBody>
      </p:sp>
      <p:sp>
        <p:nvSpPr>
          <p:cNvPr id="66563" name="フッター プレースホルダー 4">
            <a:extLst>
              <a:ext uri="{FF2B5EF4-FFF2-40B4-BE49-F238E27FC236}">
                <a16:creationId xmlns:a16="http://schemas.microsoft.com/office/drawing/2014/main" id="{71A3B381-8C48-436E-9ACD-8645C0F90D91}"/>
              </a:ext>
            </a:extLst>
          </p:cNvPr>
          <p:cNvSpPr>
            <a:spLocks noGrp="1"/>
          </p:cNvSpPr>
          <p:nvPr>
            <p:ph type="ftr" sz="quarter" idx="11"/>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a:solidFill>
                  <a:srgbClr val="000000"/>
                </a:solidFill>
              </a:rPr>
              <a:t>KEK Physics Seminar</a:t>
            </a:r>
          </a:p>
        </p:txBody>
      </p:sp>
      <p:sp>
        <p:nvSpPr>
          <p:cNvPr id="66564" name="スライド番号プレースホルダー 5">
            <a:extLst>
              <a:ext uri="{FF2B5EF4-FFF2-40B4-BE49-F238E27FC236}">
                <a16:creationId xmlns:a16="http://schemas.microsoft.com/office/drawing/2014/main" id="{DC811D80-4104-40BF-9613-B9FB48527F18}"/>
              </a:ext>
            </a:extLst>
          </p:cNvPr>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7CFF738-F33D-4323-A615-254C4A6FFBA2}" type="slidenum">
              <a:rPr lang="en-US" altLang="ja-JP" sz="1400">
                <a:solidFill>
                  <a:schemeClr val="bg1"/>
                </a:solidFill>
              </a:rPr>
              <a:pPr>
                <a:spcBef>
                  <a:spcPct val="0"/>
                </a:spcBef>
                <a:buFontTx/>
                <a:buNone/>
              </a:pPr>
              <a:t>100</a:t>
            </a:fld>
            <a:endParaRPr lang="en-US" altLang="ja-JP" sz="1400">
              <a:solidFill>
                <a:schemeClr val="bg1"/>
              </a:solidFill>
            </a:endParaRPr>
          </a:p>
        </p:txBody>
      </p:sp>
      <p:pic>
        <p:nvPicPr>
          <p:cNvPr id="66565" name="Picture 2" descr="表紙2009航空">
            <a:extLst>
              <a:ext uri="{FF2B5EF4-FFF2-40B4-BE49-F238E27FC236}">
                <a16:creationId xmlns:a16="http://schemas.microsoft.com/office/drawing/2014/main" id="{3BDD5FA2-4771-4A01-99A7-8669B18655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 t="-188" r="-113" b="-156"/>
          <a:stretch>
            <a:fillRect/>
          </a:stretch>
        </p:blipFill>
        <p:spPr>
          <a:xfrm>
            <a:off x="-473075" y="-66675"/>
            <a:ext cx="10953750" cy="6967538"/>
          </a:xfrm>
        </p:spPr>
      </p:pic>
      <p:sp>
        <p:nvSpPr>
          <p:cNvPr id="66566" name="Text Box 16">
            <a:extLst>
              <a:ext uri="{FF2B5EF4-FFF2-40B4-BE49-F238E27FC236}">
                <a16:creationId xmlns:a16="http://schemas.microsoft.com/office/drawing/2014/main" id="{FAED5261-EE5E-4DFE-A099-4A0CDFAD97F9}"/>
              </a:ext>
            </a:extLst>
          </p:cNvPr>
          <p:cNvSpPr txBox="1">
            <a:spLocks noChangeArrowheads="1"/>
          </p:cNvSpPr>
          <p:nvPr/>
        </p:nvSpPr>
        <p:spPr bwMode="auto">
          <a:xfrm>
            <a:off x="8034338" y="6435725"/>
            <a:ext cx="1023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6" rIns="91390" bIns="45696">
            <a:spAutoFit/>
          </a:bodyPr>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a:solidFill>
                  <a:schemeClr val="bg1"/>
                </a:solidFill>
              </a:rPr>
              <a:t>July. 2009</a:t>
            </a:r>
          </a:p>
        </p:txBody>
      </p:sp>
      <p:sp>
        <p:nvSpPr>
          <p:cNvPr id="66567" name="Text Box 22">
            <a:extLst>
              <a:ext uri="{FF2B5EF4-FFF2-40B4-BE49-F238E27FC236}">
                <a16:creationId xmlns:a16="http://schemas.microsoft.com/office/drawing/2014/main" id="{A578D48A-616C-4205-BF05-3EA3120525C9}"/>
              </a:ext>
            </a:extLst>
          </p:cNvPr>
          <p:cNvSpPr txBox="1">
            <a:spLocks noChangeArrowheads="1"/>
          </p:cNvSpPr>
          <p:nvPr/>
        </p:nvSpPr>
        <p:spPr bwMode="auto">
          <a:xfrm>
            <a:off x="273050" y="6269038"/>
            <a:ext cx="4670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FFFFFF"/>
                </a:solidFill>
              </a:rPr>
              <a:t>J-PARC</a:t>
            </a:r>
            <a:r>
              <a:rPr lang="ja-JP" altLang="en-US" sz="2800" b="1" u="sng">
                <a:solidFill>
                  <a:srgbClr val="FFFFFF"/>
                </a:solidFill>
              </a:rPr>
              <a:t>航空写真</a:t>
            </a:r>
            <a:r>
              <a:rPr lang="en-US" altLang="ja-JP" sz="2800" b="1" u="sng">
                <a:solidFill>
                  <a:srgbClr val="FFFFFF"/>
                </a:solidFill>
              </a:rPr>
              <a:t> </a:t>
            </a:r>
          </a:p>
        </p:txBody>
      </p:sp>
      <p:sp>
        <p:nvSpPr>
          <p:cNvPr id="11272" name="Line 9">
            <a:extLst>
              <a:ext uri="{FF2B5EF4-FFF2-40B4-BE49-F238E27FC236}">
                <a16:creationId xmlns:a16="http://schemas.microsoft.com/office/drawing/2014/main" id="{8438DBC5-A59A-4CC9-8FC0-7F205D32B1E8}"/>
              </a:ext>
            </a:extLst>
          </p:cNvPr>
          <p:cNvSpPr>
            <a:spLocks noChangeShapeType="1"/>
          </p:cNvSpPr>
          <p:nvPr/>
        </p:nvSpPr>
        <p:spPr bwMode="auto">
          <a:xfrm flipH="1">
            <a:off x="3173413" y="142875"/>
            <a:ext cx="112712" cy="1231900"/>
          </a:xfrm>
          <a:prstGeom prst="line">
            <a:avLst/>
          </a:prstGeom>
          <a:noFill/>
          <a:ln w="57150">
            <a:solidFill>
              <a:srgbClr val="C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 name="Freeform 10">
            <a:extLst>
              <a:ext uri="{FF2B5EF4-FFF2-40B4-BE49-F238E27FC236}">
                <a16:creationId xmlns:a16="http://schemas.microsoft.com/office/drawing/2014/main" id="{71B3321F-B05A-4D58-95AA-A38E16F849E0}"/>
              </a:ext>
            </a:extLst>
          </p:cNvPr>
          <p:cNvSpPr>
            <a:spLocks/>
          </p:cNvSpPr>
          <p:nvPr/>
        </p:nvSpPr>
        <p:spPr bwMode="auto">
          <a:xfrm rot="10800000">
            <a:off x="3163888" y="1384300"/>
            <a:ext cx="198437" cy="107950"/>
          </a:xfrm>
          <a:custGeom>
            <a:avLst/>
            <a:gdLst>
              <a:gd name="T0" fmla="*/ 2147483646 w 102"/>
              <a:gd name="T1" fmla="*/ 2147483646 h 74"/>
              <a:gd name="T2" fmla="*/ 2147483646 w 102"/>
              <a:gd name="T3" fmla="*/ 2147483646 h 74"/>
              <a:gd name="T4" fmla="*/ 0 w 102"/>
              <a:gd name="T5" fmla="*/ 0 h 74"/>
              <a:gd name="T6" fmla="*/ 0 60000 65536"/>
              <a:gd name="T7" fmla="*/ 0 60000 65536"/>
              <a:gd name="T8" fmla="*/ 0 60000 65536"/>
            </a:gdLst>
            <a:ahLst/>
            <a:cxnLst>
              <a:cxn ang="T6">
                <a:pos x="T0" y="T1"/>
              </a:cxn>
              <a:cxn ang="T7">
                <a:pos x="T2" y="T3"/>
              </a:cxn>
              <a:cxn ang="T8">
                <a:pos x="T4" y="T5"/>
              </a:cxn>
            </a:cxnLst>
            <a:rect l="0" t="0" r="r" b="b"/>
            <a:pathLst>
              <a:path w="102" h="74">
                <a:moveTo>
                  <a:pt x="97" y="74"/>
                </a:moveTo>
                <a:cubicBezTo>
                  <a:pt x="99" y="57"/>
                  <a:pt x="102" y="40"/>
                  <a:pt x="86" y="28"/>
                </a:cubicBezTo>
                <a:cubicBezTo>
                  <a:pt x="70" y="16"/>
                  <a:pt x="16" y="5"/>
                  <a:pt x="0" y="0"/>
                </a:cubicBezTo>
              </a:path>
            </a:pathLst>
          </a:custGeom>
          <a:noFill/>
          <a:ln w="57150" cap="flat" cmpd="sng">
            <a:solidFill>
              <a:srgbClr val="C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 name="Line 11">
            <a:extLst>
              <a:ext uri="{FF2B5EF4-FFF2-40B4-BE49-F238E27FC236}">
                <a16:creationId xmlns:a16="http://schemas.microsoft.com/office/drawing/2014/main" id="{433772CB-160A-49C5-9366-64AEDC0B2DD4}"/>
              </a:ext>
            </a:extLst>
          </p:cNvPr>
          <p:cNvSpPr>
            <a:spLocks noChangeShapeType="1"/>
          </p:cNvSpPr>
          <p:nvPr/>
        </p:nvSpPr>
        <p:spPr bwMode="auto">
          <a:xfrm>
            <a:off x="3333750" y="1482725"/>
            <a:ext cx="2095500" cy="0"/>
          </a:xfrm>
          <a:prstGeom prst="line">
            <a:avLst/>
          </a:prstGeom>
          <a:noFill/>
          <a:ln w="57150">
            <a:solidFill>
              <a:srgbClr val="C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 name="フリーフォーム 2">
            <a:extLst>
              <a:ext uri="{FF2B5EF4-FFF2-40B4-BE49-F238E27FC236}">
                <a16:creationId xmlns:a16="http://schemas.microsoft.com/office/drawing/2014/main" id="{952DA050-F5AB-4444-AD0E-CF6720A0DDDD}"/>
              </a:ext>
            </a:extLst>
          </p:cNvPr>
          <p:cNvSpPr>
            <a:spLocks/>
          </p:cNvSpPr>
          <p:nvPr/>
        </p:nvSpPr>
        <p:spPr bwMode="auto">
          <a:xfrm>
            <a:off x="4646613" y="1514475"/>
            <a:ext cx="957262" cy="369888"/>
          </a:xfrm>
          <a:custGeom>
            <a:avLst/>
            <a:gdLst>
              <a:gd name="T0" fmla="*/ 2147483646 w 603"/>
              <a:gd name="T1" fmla="*/ 2147483646 h 233"/>
              <a:gd name="T2" fmla="*/ 2147483646 w 603"/>
              <a:gd name="T3" fmla="*/ 2147483646 h 233"/>
              <a:gd name="T4" fmla="*/ 2147483646 w 603"/>
              <a:gd name="T5" fmla="*/ 2147483646 h 233"/>
              <a:gd name="T6" fmla="*/ 2147483646 w 603"/>
              <a:gd name="T7" fmla="*/ 2147483646 h 233"/>
              <a:gd name="T8" fmla="*/ 2147483646 w 603"/>
              <a:gd name="T9" fmla="*/ 2147483646 h 233"/>
              <a:gd name="T10" fmla="*/ 2147483646 w 603"/>
              <a:gd name="T11" fmla="*/ 2147483646 h 233"/>
              <a:gd name="T12" fmla="*/ 2147483646 w 603"/>
              <a:gd name="T13" fmla="*/ 2147483646 h 233"/>
              <a:gd name="T14" fmla="*/ 2147483646 w 603"/>
              <a:gd name="T15" fmla="*/ 2147483646 h 233"/>
              <a:gd name="T16" fmla="*/ 2147483646 w 603"/>
              <a:gd name="T17" fmla="*/ 0 h 2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3" h="233">
                <a:moveTo>
                  <a:pt x="493" y="0"/>
                </a:moveTo>
                <a:cubicBezTo>
                  <a:pt x="502" y="2"/>
                  <a:pt x="527" y="5"/>
                  <a:pt x="545" y="16"/>
                </a:cubicBezTo>
                <a:cubicBezTo>
                  <a:pt x="563" y="27"/>
                  <a:pt x="603" y="48"/>
                  <a:pt x="603" y="66"/>
                </a:cubicBezTo>
                <a:cubicBezTo>
                  <a:pt x="603" y="84"/>
                  <a:pt x="578" y="97"/>
                  <a:pt x="543" y="122"/>
                </a:cubicBezTo>
                <a:cubicBezTo>
                  <a:pt x="508" y="147"/>
                  <a:pt x="442" y="199"/>
                  <a:pt x="393" y="216"/>
                </a:cubicBezTo>
                <a:cubicBezTo>
                  <a:pt x="344" y="233"/>
                  <a:pt x="292" y="226"/>
                  <a:pt x="251" y="222"/>
                </a:cubicBezTo>
                <a:cubicBezTo>
                  <a:pt x="210" y="218"/>
                  <a:pt x="185" y="216"/>
                  <a:pt x="145" y="191"/>
                </a:cubicBezTo>
                <a:cubicBezTo>
                  <a:pt x="105" y="166"/>
                  <a:pt x="18" y="101"/>
                  <a:pt x="14" y="71"/>
                </a:cubicBezTo>
                <a:cubicBezTo>
                  <a:pt x="0" y="34"/>
                  <a:pt x="132" y="15"/>
                  <a:pt x="126" y="0"/>
                </a:cubicBezTo>
              </a:path>
            </a:pathLst>
          </a:custGeom>
          <a:noFill/>
          <a:ln w="57150" cap="flat" cmpd="sng" algn="ctr">
            <a:solidFill>
              <a:srgbClr val="C0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32" name="フリーフォーム 31">
            <a:extLst>
              <a:ext uri="{FF2B5EF4-FFF2-40B4-BE49-F238E27FC236}">
                <a16:creationId xmlns:a16="http://schemas.microsoft.com/office/drawing/2014/main" id="{F4DC6F0D-BCD4-442D-AE36-B5D2229A83AF}"/>
              </a:ext>
            </a:extLst>
          </p:cNvPr>
          <p:cNvSpPr>
            <a:spLocks/>
          </p:cNvSpPr>
          <p:nvPr/>
        </p:nvSpPr>
        <p:spPr bwMode="auto">
          <a:xfrm>
            <a:off x="339725" y="2220913"/>
            <a:ext cx="7612063" cy="3160712"/>
          </a:xfrm>
          <a:custGeom>
            <a:avLst/>
            <a:gdLst>
              <a:gd name="T0" fmla="*/ 2147483646 w 4795"/>
              <a:gd name="T1" fmla="*/ 2147483646 h 1991"/>
              <a:gd name="T2" fmla="*/ 2147483646 w 4795"/>
              <a:gd name="T3" fmla="*/ 2147483646 h 1991"/>
              <a:gd name="T4" fmla="*/ 2147483646 w 4795"/>
              <a:gd name="T5" fmla="*/ 2147483646 h 1991"/>
              <a:gd name="T6" fmla="*/ 2147483646 w 4795"/>
              <a:gd name="T7" fmla="*/ 2147483646 h 1991"/>
              <a:gd name="T8" fmla="*/ 2147483646 w 4795"/>
              <a:gd name="T9" fmla="*/ 2147483646 h 1991"/>
              <a:gd name="T10" fmla="*/ 2147483646 w 4795"/>
              <a:gd name="T11" fmla="*/ 2147483646 h 1991"/>
              <a:gd name="T12" fmla="*/ 2147483646 w 4795"/>
              <a:gd name="T13" fmla="*/ 2147483646 h 1991"/>
              <a:gd name="T14" fmla="*/ 2147483646 w 4795"/>
              <a:gd name="T15" fmla="*/ 2147483646 h 1991"/>
              <a:gd name="T16" fmla="*/ 2147483646 w 4795"/>
              <a:gd name="T17" fmla="*/ 2147483646 h 1991"/>
              <a:gd name="T18" fmla="*/ 2147483646 w 4795"/>
              <a:gd name="T19" fmla="*/ 2147483646 h 1991"/>
              <a:gd name="T20" fmla="*/ 2147483646 w 4795"/>
              <a:gd name="T21" fmla="*/ 2147483646 h 1991"/>
              <a:gd name="T22" fmla="*/ 2147483646 w 4795"/>
              <a:gd name="T23" fmla="*/ 2147483646 h 1991"/>
              <a:gd name="T24" fmla="*/ 2147483646 w 4795"/>
              <a:gd name="T25" fmla="*/ 2147483646 h 1991"/>
              <a:gd name="T26" fmla="*/ 2147483646 w 4795"/>
              <a:gd name="T27" fmla="*/ 2147483646 h 1991"/>
              <a:gd name="T28" fmla="*/ 2147483646 w 4795"/>
              <a:gd name="T29" fmla="*/ 2147483646 h 1991"/>
              <a:gd name="T30" fmla="*/ 2147483646 w 4795"/>
              <a:gd name="T31" fmla="*/ 2147483646 h 1991"/>
              <a:gd name="T32" fmla="*/ 2147483646 w 4795"/>
              <a:gd name="T33" fmla="*/ 2147483646 h 1991"/>
              <a:gd name="T34" fmla="*/ 2147483646 w 4795"/>
              <a:gd name="T35" fmla="*/ 2147483646 h 1991"/>
              <a:gd name="T36" fmla="*/ 2147483646 w 4795"/>
              <a:gd name="T37" fmla="*/ 2147483646 h 1991"/>
              <a:gd name="T38" fmla="*/ 2147483646 w 4795"/>
              <a:gd name="T39" fmla="*/ 2147483646 h 19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95" h="1991">
                <a:moveTo>
                  <a:pt x="1880" y="158"/>
                </a:moveTo>
                <a:cubicBezTo>
                  <a:pt x="1929" y="149"/>
                  <a:pt x="2074" y="117"/>
                  <a:pt x="2174" y="101"/>
                </a:cubicBezTo>
                <a:cubicBezTo>
                  <a:pt x="2274" y="85"/>
                  <a:pt x="2316" y="74"/>
                  <a:pt x="2483" y="59"/>
                </a:cubicBezTo>
                <a:cubicBezTo>
                  <a:pt x="2650" y="44"/>
                  <a:pt x="2929" y="0"/>
                  <a:pt x="3179" y="11"/>
                </a:cubicBezTo>
                <a:cubicBezTo>
                  <a:pt x="3429" y="22"/>
                  <a:pt x="3782" y="78"/>
                  <a:pt x="3983" y="128"/>
                </a:cubicBezTo>
                <a:cubicBezTo>
                  <a:pt x="4184" y="178"/>
                  <a:pt x="4272" y="210"/>
                  <a:pt x="4385" y="311"/>
                </a:cubicBezTo>
                <a:cubicBezTo>
                  <a:pt x="4498" y="412"/>
                  <a:pt x="4620" y="557"/>
                  <a:pt x="4664" y="734"/>
                </a:cubicBezTo>
                <a:cubicBezTo>
                  <a:pt x="4708" y="911"/>
                  <a:pt x="4795" y="1189"/>
                  <a:pt x="4649" y="1373"/>
                </a:cubicBezTo>
                <a:cubicBezTo>
                  <a:pt x="4503" y="1557"/>
                  <a:pt x="4122" y="1740"/>
                  <a:pt x="3788" y="1841"/>
                </a:cubicBezTo>
                <a:cubicBezTo>
                  <a:pt x="3454" y="1942"/>
                  <a:pt x="2920" y="1967"/>
                  <a:pt x="2648" y="1979"/>
                </a:cubicBezTo>
                <a:cubicBezTo>
                  <a:pt x="2376" y="1991"/>
                  <a:pt x="2308" y="1941"/>
                  <a:pt x="2153" y="1916"/>
                </a:cubicBezTo>
                <a:cubicBezTo>
                  <a:pt x="1998" y="1891"/>
                  <a:pt x="1923" y="1876"/>
                  <a:pt x="1715" y="1826"/>
                </a:cubicBezTo>
                <a:cubicBezTo>
                  <a:pt x="1507" y="1776"/>
                  <a:pt x="1140" y="1683"/>
                  <a:pt x="905" y="1613"/>
                </a:cubicBezTo>
                <a:cubicBezTo>
                  <a:pt x="670" y="1543"/>
                  <a:pt x="452" y="1505"/>
                  <a:pt x="302" y="1403"/>
                </a:cubicBezTo>
                <a:cubicBezTo>
                  <a:pt x="152" y="1301"/>
                  <a:pt x="0" y="1127"/>
                  <a:pt x="5" y="1000"/>
                </a:cubicBezTo>
                <a:cubicBezTo>
                  <a:pt x="10" y="873"/>
                  <a:pt x="174" y="738"/>
                  <a:pt x="329" y="641"/>
                </a:cubicBezTo>
                <a:cubicBezTo>
                  <a:pt x="484" y="544"/>
                  <a:pt x="753" y="480"/>
                  <a:pt x="935" y="419"/>
                </a:cubicBezTo>
                <a:cubicBezTo>
                  <a:pt x="1117" y="358"/>
                  <a:pt x="1267" y="319"/>
                  <a:pt x="1424" y="275"/>
                </a:cubicBezTo>
                <a:lnTo>
                  <a:pt x="1880" y="155"/>
                </a:lnTo>
              </a:path>
            </a:pathLst>
          </a:custGeom>
          <a:noFill/>
          <a:ln w="57150" cap="flat" cmpd="sng" algn="ctr">
            <a:solidFill>
              <a:srgbClr val="C0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1277" name="Line 9">
            <a:extLst>
              <a:ext uri="{FF2B5EF4-FFF2-40B4-BE49-F238E27FC236}">
                <a16:creationId xmlns:a16="http://schemas.microsoft.com/office/drawing/2014/main" id="{4F17F6E9-23FF-46FD-BA00-A81DA681FD4D}"/>
              </a:ext>
            </a:extLst>
          </p:cNvPr>
          <p:cNvSpPr>
            <a:spLocks noChangeShapeType="1"/>
          </p:cNvSpPr>
          <p:nvPr/>
        </p:nvSpPr>
        <p:spPr bwMode="auto">
          <a:xfrm flipH="1">
            <a:off x="3371850" y="1916113"/>
            <a:ext cx="1749425" cy="522287"/>
          </a:xfrm>
          <a:prstGeom prst="line">
            <a:avLst/>
          </a:prstGeom>
          <a:noFill/>
          <a:ln w="57150">
            <a:solidFill>
              <a:srgbClr val="C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1" name="Text Box 17">
            <a:extLst>
              <a:ext uri="{FF2B5EF4-FFF2-40B4-BE49-F238E27FC236}">
                <a16:creationId xmlns:a16="http://schemas.microsoft.com/office/drawing/2014/main" id="{789145E4-79D0-447C-8930-FF7B6979C458}"/>
              </a:ext>
            </a:extLst>
          </p:cNvPr>
          <p:cNvSpPr txBox="1">
            <a:spLocks noChangeArrowheads="1"/>
          </p:cNvSpPr>
          <p:nvPr/>
        </p:nvSpPr>
        <p:spPr bwMode="auto">
          <a:xfrm>
            <a:off x="3721100" y="152400"/>
            <a:ext cx="952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00"/>
                </a:solidFill>
              </a:rPr>
              <a:t>Linac</a:t>
            </a:r>
          </a:p>
        </p:txBody>
      </p:sp>
      <p:sp>
        <p:nvSpPr>
          <p:cNvPr id="11282" name="Text Box 18">
            <a:extLst>
              <a:ext uri="{FF2B5EF4-FFF2-40B4-BE49-F238E27FC236}">
                <a16:creationId xmlns:a16="http://schemas.microsoft.com/office/drawing/2014/main" id="{38A33F43-CB8F-4282-9FEF-DBB907AE2513}"/>
              </a:ext>
            </a:extLst>
          </p:cNvPr>
          <p:cNvSpPr txBox="1">
            <a:spLocks noChangeArrowheads="1"/>
          </p:cNvSpPr>
          <p:nvPr/>
        </p:nvSpPr>
        <p:spPr bwMode="auto">
          <a:xfrm>
            <a:off x="7342188" y="1360488"/>
            <a:ext cx="21066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00"/>
                </a:solidFill>
              </a:rPr>
              <a:t>Rapid Cycling Synchrotron</a:t>
            </a:r>
          </a:p>
        </p:txBody>
      </p:sp>
      <p:sp>
        <p:nvSpPr>
          <p:cNvPr id="11283" name="Line 19">
            <a:extLst>
              <a:ext uri="{FF2B5EF4-FFF2-40B4-BE49-F238E27FC236}">
                <a16:creationId xmlns:a16="http://schemas.microsoft.com/office/drawing/2014/main" id="{CD4D8C36-FBBB-4631-B0C2-12848EF3C778}"/>
              </a:ext>
            </a:extLst>
          </p:cNvPr>
          <p:cNvSpPr>
            <a:spLocks noChangeShapeType="1"/>
          </p:cNvSpPr>
          <p:nvPr/>
        </p:nvSpPr>
        <p:spPr bwMode="auto">
          <a:xfrm flipH="1">
            <a:off x="5702300" y="1549400"/>
            <a:ext cx="1574800" cy="25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4" name="Text Box 20">
            <a:extLst>
              <a:ext uri="{FF2B5EF4-FFF2-40B4-BE49-F238E27FC236}">
                <a16:creationId xmlns:a16="http://schemas.microsoft.com/office/drawing/2014/main" id="{C4DD5834-EDAA-4AFB-9CB3-E1B8B292967C}"/>
              </a:ext>
            </a:extLst>
          </p:cNvPr>
          <p:cNvSpPr txBox="1">
            <a:spLocks noChangeArrowheads="1"/>
          </p:cNvSpPr>
          <p:nvPr/>
        </p:nvSpPr>
        <p:spPr bwMode="auto">
          <a:xfrm>
            <a:off x="1908175" y="5159375"/>
            <a:ext cx="2106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00"/>
                </a:solidFill>
              </a:rPr>
              <a:t>Main Ring</a:t>
            </a:r>
          </a:p>
        </p:txBody>
      </p:sp>
      <p:sp>
        <p:nvSpPr>
          <p:cNvPr id="11285" name="Line 21">
            <a:extLst>
              <a:ext uri="{FF2B5EF4-FFF2-40B4-BE49-F238E27FC236}">
                <a16:creationId xmlns:a16="http://schemas.microsoft.com/office/drawing/2014/main" id="{E6F5B64D-C446-45F2-944A-FD963C00DAA9}"/>
              </a:ext>
            </a:extLst>
          </p:cNvPr>
          <p:cNvSpPr>
            <a:spLocks noChangeShapeType="1"/>
          </p:cNvSpPr>
          <p:nvPr/>
        </p:nvSpPr>
        <p:spPr bwMode="auto">
          <a:xfrm flipH="1">
            <a:off x="450850" y="2587625"/>
            <a:ext cx="4756150" cy="47625"/>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6" name="Freeform 10">
            <a:extLst>
              <a:ext uri="{FF2B5EF4-FFF2-40B4-BE49-F238E27FC236}">
                <a16:creationId xmlns:a16="http://schemas.microsoft.com/office/drawing/2014/main" id="{A015654E-4EE4-4533-8607-50DC7E08CC59}"/>
              </a:ext>
            </a:extLst>
          </p:cNvPr>
          <p:cNvSpPr>
            <a:spLocks/>
          </p:cNvSpPr>
          <p:nvPr/>
        </p:nvSpPr>
        <p:spPr bwMode="auto">
          <a:xfrm>
            <a:off x="5210175" y="2540000"/>
            <a:ext cx="2562225" cy="898525"/>
          </a:xfrm>
          <a:custGeom>
            <a:avLst/>
            <a:gdLst>
              <a:gd name="T0" fmla="*/ 2147483646 w 1614"/>
              <a:gd name="T1" fmla="*/ 2147483646 h 566"/>
              <a:gd name="T2" fmla="*/ 2147483646 w 1614"/>
              <a:gd name="T3" fmla="*/ 2147483646 h 566"/>
              <a:gd name="T4" fmla="*/ 0 w 1614"/>
              <a:gd name="T5" fmla="*/ 0 h 566"/>
              <a:gd name="T6" fmla="*/ 0 60000 65536"/>
              <a:gd name="T7" fmla="*/ 0 60000 65536"/>
              <a:gd name="T8" fmla="*/ 0 60000 65536"/>
            </a:gdLst>
            <a:ahLst/>
            <a:cxnLst>
              <a:cxn ang="T6">
                <a:pos x="T0" y="T1"/>
              </a:cxn>
              <a:cxn ang="T7">
                <a:pos x="T2" y="T3"/>
              </a:cxn>
              <a:cxn ang="T8">
                <a:pos x="T4" y="T5"/>
              </a:cxn>
            </a:cxnLst>
            <a:rect l="0" t="0" r="r" b="b"/>
            <a:pathLst>
              <a:path w="1614" h="566">
                <a:moveTo>
                  <a:pt x="1614" y="566"/>
                </a:moveTo>
                <a:cubicBezTo>
                  <a:pt x="1544" y="495"/>
                  <a:pt x="1389" y="231"/>
                  <a:pt x="1197" y="140"/>
                </a:cubicBezTo>
                <a:cubicBezTo>
                  <a:pt x="1005" y="49"/>
                  <a:pt x="596" y="40"/>
                  <a:pt x="459" y="20"/>
                </a:cubicBezTo>
                <a:cubicBezTo>
                  <a:pt x="322" y="0"/>
                  <a:pt x="448" y="17"/>
                  <a:pt x="372" y="17"/>
                </a:cubicBezTo>
                <a:cubicBezTo>
                  <a:pt x="296" y="17"/>
                  <a:pt x="77" y="22"/>
                  <a:pt x="0" y="23"/>
                </a:cubicBezTo>
              </a:path>
            </a:pathLst>
          </a:custGeom>
          <a:noFill/>
          <a:ln w="57150" cap="flat" cmpd="sng">
            <a:solidFill>
              <a:srgbClr val="C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7" name="Text Box 23">
            <a:extLst>
              <a:ext uri="{FF2B5EF4-FFF2-40B4-BE49-F238E27FC236}">
                <a16:creationId xmlns:a16="http://schemas.microsoft.com/office/drawing/2014/main" id="{BACA335A-15D4-4A79-9F1A-3D6E360C0B4B}"/>
              </a:ext>
            </a:extLst>
          </p:cNvPr>
          <p:cNvSpPr txBox="1">
            <a:spLocks noChangeArrowheads="1"/>
          </p:cNvSpPr>
          <p:nvPr/>
        </p:nvSpPr>
        <p:spPr bwMode="auto">
          <a:xfrm>
            <a:off x="2128838" y="2179638"/>
            <a:ext cx="123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00"/>
                </a:solidFill>
              </a:rPr>
              <a:t>Neutrino</a:t>
            </a:r>
          </a:p>
        </p:txBody>
      </p:sp>
      <p:sp>
        <p:nvSpPr>
          <p:cNvPr id="11288" name="Text Box 24">
            <a:extLst>
              <a:ext uri="{FF2B5EF4-FFF2-40B4-BE49-F238E27FC236}">
                <a16:creationId xmlns:a16="http://schemas.microsoft.com/office/drawing/2014/main" id="{50D72831-91F3-41EE-A5FE-EE82F46AC113}"/>
              </a:ext>
            </a:extLst>
          </p:cNvPr>
          <p:cNvSpPr txBox="1">
            <a:spLocks noChangeArrowheads="1"/>
          </p:cNvSpPr>
          <p:nvPr/>
        </p:nvSpPr>
        <p:spPr bwMode="auto">
          <a:xfrm>
            <a:off x="384175" y="2006600"/>
            <a:ext cx="1238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To Kamioka</a:t>
            </a:r>
          </a:p>
        </p:txBody>
      </p:sp>
      <p:sp>
        <p:nvSpPr>
          <p:cNvPr id="22" name="スライド番号プレースホルダー 1">
            <a:extLst>
              <a:ext uri="{FF2B5EF4-FFF2-40B4-BE49-F238E27FC236}">
                <a16:creationId xmlns:a16="http://schemas.microsoft.com/office/drawing/2014/main" id="{65D90D4B-A9CF-4FE5-AA6B-45FA99DA4944}"/>
              </a:ext>
            </a:extLst>
          </p:cNvPr>
          <p:cNvSpPr txBox="1">
            <a:spLocks/>
          </p:cNvSpPr>
          <p:nvPr/>
        </p:nvSpPr>
        <p:spPr>
          <a:xfrm>
            <a:off x="6553200" y="602128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8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8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128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12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2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1" grpId="0"/>
      <p:bldP spid="11282" grpId="0"/>
      <p:bldP spid="11284" grpId="0"/>
      <p:bldP spid="11287" grpId="0"/>
      <p:bldP spid="1128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1">
            <a:extLst>
              <a:ext uri="{FF2B5EF4-FFF2-40B4-BE49-F238E27FC236}">
                <a16:creationId xmlns:a16="http://schemas.microsoft.com/office/drawing/2014/main" id="{7EA01AF3-9884-4699-B146-B88982FE28CA}"/>
              </a:ext>
            </a:extLst>
          </p:cNvPr>
          <p:cNvSpPr txBox="1">
            <a:spLocks noChangeArrowheads="1"/>
          </p:cNvSpPr>
          <p:nvPr/>
        </p:nvSpPr>
        <p:spPr bwMode="auto">
          <a:xfrm>
            <a:off x="66675" y="436563"/>
            <a:ext cx="3121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Linac</a:t>
            </a:r>
          </a:p>
        </p:txBody>
      </p:sp>
      <p:pic>
        <p:nvPicPr>
          <p:cNvPr id="196611" name="Picture 23">
            <a:extLst>
              <a:ext uri="{FF2B5EF4-FFF2-40B4-BE49-F238E27FC236}">
                <a16:creationId xmlns:a16="http://schemas.microsoft.com/office/drawing/2014/main" id="{4708CD9B-C67B-4DFB-818C-59C5BEA3E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563" y="450850"/>
            <a:ext cx="3881437"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2" name="Text Box 25">
            <a:extLst>
              <a:ext uri="{FF2B5EF4-FFF2-40B4-BE49-F238E27FC236}">
                <a16:creationId xmlns:a16="http://schemas.microsoft.com/office/drawing/2014/main" id="{22CFABA7-6DAC-49A4-989A-EF4370E4F821}"/>
              </a:ext>
            </a:extLst>
          </p:cNvPr>
          <p:cNvSpPr txBox="1">
            <a:spLocks noChangeArrowheads="1"/>
          </p:cNvSpPr>
          <p:nvPr/>
        </p:nvSpPr>
        <p:spPr bwMode="auto">
          <a:xfrm>
            <a:off x="44450" y="1130300"/>
            <a:ext cx="51435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first stage accelerator,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330 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in length.</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Protons are accelerated to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400 MeV</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96613" name="Picture 27" descr="ag 4">
            <a:extLst>
              <a:ext uri="{FF2B5EF4-FFF2-40B4-BE49-F238E27FC236}">
                <a16:creationId xmlns:a16="http://schemas.microsoft.com/office/drawing/2014/main" id="{806C7166-5347-4405-A648-2841AD9DC12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153025" y="3781425"/>
            <a:ext cx="3967163" cy="297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4" name="Text Box 29">
            <a:extLst>
              <a:ext uri="{FF2B5EF4-FFF2-40B4-BE49-F238E27FC236}">
                <a16:creationId xmlns:a16="http://schemas.microsoft.com/office/drawing/2014/main" id="{B0E7BDDE-A310-45EA-B31C-478740FB0CF1}"/>
              </a:ext>
            </a:extLst>
          </p:cNvPr>
          <p:cNvSpPr txBox="1">
            <a:spLocks noChangeArrowheads="1"/>
          </p:cNvSpPr>
          <p:nvPr/>
        </p:nvSpPr>
        <p:spPr bwMode="auto">
          <a:xfrm>
            <a:off x="161925" y="3990975"/>
            <a:ext cx="5343525"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2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RCS</a:t>
            </a:r>
            <a:b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br>
            <a:endPar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20000"/>
              </a:lnSpc>
              <a:spcBef>
                <a:spcPct val="50000"/>
              </a:spcBef>
              <a:spcAft>
                <a:spcPct val="0"/>
              </a:spcAft>
              <a:buClrTx/>
              <a:buSzTx/>
              <a:buFontTx/>
              <a:buNone/>
              <a:tabLst/>
              <a:defRPr/>
            </a:pPr>
            <a:b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b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(Rapid Cycling Synchrotron)</a:t>
            </a:r>
          </a:p>
        </p:txBody>
      </p:sp>
      <p:sp>
        <p:nvSpPr>
          <p:cNvPr id="196615" name="Text Box 25">
            <a:extLst>
              <a:ext uri="{FF2B5EF4-FFF2-40B4-BE49-F238E27FC236}">
                <a16:creationId xmlns:a16="http://schemas.microsoft.com/office/drawing/2014/main" id="{1E7A351B-4C61-4BF4-ABCC-20C033B14923}"/>
              </a:ext>
            </a:extLst>
          </p:cNvPr>
          <p:cNvSpPr txBox="1">
            <a:spLocks noChangeArrowheads="1"/>
          </p:cNvSpPr>
          <p:nvPr/>
        </p:nvSpPr>
        <p:spPr bwMode="auto">
          <a:xfrm>
            <a:off x="41275" y="5019675"/>
            <a:ext cx="51435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second stage accelerator, Proton Synchrotron of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348 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circumference.</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Protons are accelerated up to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3 GeV</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8" name="スライド番号プレースホルダー 1">
            <a:extLst>
              <a:ext uri="{FF2B5EF4-FFF2-40B4-BE49-F238E27FC236}">
                <a16:creationId xmlns:a16="http://schemas.microsoft.com/office/drawing/2014/main" id="{3146703D-F008-46A6-AB56-29206009DF4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658222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6" descr="50Gev mag">
            <a:extLst>
              <a:ext uri="{FF2B5EF4-FFF2-40B4-BE49-F238E27FC236}">
                <a16:creationId xmlns:a16="http://schemas.microsoft.com/office/drawing/2014/main" id="{EA53A437-C9CF-43D7-884F-415362944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53"/>
          <a:stretch>
            <a:fillRect/>
          </a:stretch>
        </p:blipFill>
        <p:spPr bwMode="auto">
          <a:xfrm>
            <a:off x="4481513" y="138113"/>
            <a:ext cx="4614862"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117">
            <a:extLst>
              <a:ext uri="{FF2B5EF4-FFF2-40B4-BE49-F238E27FC236}">
                <a16:creationId xmlns:a16="http://schemas.microsoft.com/office/drawing/2014/main" id="{18380A85-E702-4E4E-B015-D18C7F7A31EA}"/>
              </a:ext>
            </a:extLst>
          </p:cNvPr>
          <p:cNvSpPr>
            <a:spLocks noChangeArrowheads="1"/>
          </p:cNvSpPr>
          <p:nvPr/>
        </p:nvSpPr>
        <p:spPr bwMode="auto">
          <a:xfrm>
            <a:off x="4406900" y="0"/>
            <a:ext cx="254000" cy="3390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7636" name="Text Box 22">
            <a:extLst>
              <a:ext uri="{FF2B5EF4-FFF2-40B4-BE49-F238E27FC236}">
                <a16:creationId xmlns:a16="http://schemas.microsoft.com/office/drawing/2014/main" id="{60CF495F-D0C9-47F0-BD30-C305102FAC4A}"/>
              </a:ext>
            </a:extLst>
          </p:cNvPr>
          <p:cNvSpPr txBox="1">
            <a:spLocks noChangeArrowheads="1"/>
          </p:cNvSpPr>
          <p:nvPr/>
        </p:nvSpPr>
        <p:spPr bwMode="auto">
          <a:xfrm>
            <a:off x="225425" y="323850"/>
            <a:ext cx="3743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Main Ring</a:t>
            </a:r>
          </a:p>
        </p:txBody>
      </p:sp>
      <p:sp>
        <p:nvSpPr>
          <p:cNvPr id="197637" name="Text Box 113">
            <a:extLst>
              <a:ext uri="{FF2B5EF4-FFF2-40B4-BE49-F238E27FC236}">
                <a16:creationId xmlns:a16="http://schemas.microsoft.com/office/drawing/2014/main" id="{2B0E8EC0-CADD-4735-B6BF-E45ED7A6D5D3}"/>
              </a:ext>
            </a:extLst>
          </p:cNvPr>
          <p:cNvSpPr txBox="1">
            <a:spLocks noChangeArrowheads="1"/>
          </p:cNvSpPr>
          <p:nvPr/>
        </p:nvSpPr>
        <p:spPr bwMode="auto">
          <a:xfrm>
            <a:off x="184150" y="3357563"/>
            <a:ext cx="85280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Proton beam to neutrino beam line</a:t>
            </a:r>
          </a:p>
        </p:txBody>
      </p:sp>
      <p:sp>
        <p:nvSpPr>
          <p:cNvPr id="197638" name="Text Box 115">
            <a:extLst>
              <a:ext uri="{FF2B5EF4-FFF2-40B4-BE49-F238E27FC236}">
                <a16:creationId xmlns:a16="http://schemas.microsoft.com/office/drawing/2014/main" id="{3E7DA4FB-617F-4F66-8150-377F7D61951D}"/>
              </a:ext>
            </a:extLst>
          </p:cNvPr>
          <p:cNvSpPr txBox="1">
            <a:spLocks noChangeArrowheads="1"/>
          </p:cNvSpPr>
          <p:nvPr/>
        </p:nvSpPr>
        <p:spPr bwMode="auto">
          <a:xfrm>
            <a:off x="26988" y="803275"/>
            <a:ext cx="4905375"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third (and final) stage accelerator. Proton Synchrotron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of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1568 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circumference.</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30 GeV</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proton beam is</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extracted to the neutrino</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beamline and to hadron hall. </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7639" name="Text Box 25">
            <a:extLst>
              <a:ext uri="{FF2B5EF4-FFF2-40B4-BE49-F238E27FC236}">
                <a16:creationId xmlns:a16="http://schemas.microsoft.com/office/drawing/2014/main" id="{887AD8FB-968D-4711-AE93-9F0D1749052A}"/>
              </a:ext>
            </a:extLst>
          </p:cNvPr>
          <p:cNvSpPr txBox="1">
            <a:spLocks noChangeArrowheads="1"/>
          </p:cNvSpPr>
          <p:nvPr/>
        </p:nvSpPr>
        <p:spPr bwMode="auto">
          <a:xfrm>
            <a:off x="44450" y="3968750"/>
            <a:ext cx="889317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When we start the experiment, we expected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750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kW x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7</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seconds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~115.7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days) beam would be delivered from the Main Ring to the neutrino beam line every year. It corresponds to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~15 x 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20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POT/year.</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However……………</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(Note that beam operation period is from October to June every year, and the beam time is shared between neutrino beam line and hadron hall.</a:t>
            </a:r>
            <a:b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Therefore, 10</a:t>
            </a:r>
            <a:r>
              <a:rPr kumimoji="1" lang="en-US" altLang="ja-JP" sz="1800" b="1" i="0" u="none" strike="noStrike" kern="1200" cap="none" spc="0" normalizeH="0" baseline="3000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7 </a:t>
            </a: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second/year is a reasonable assumption.)</a:t>
            </a:r>
          </a:p>
        </p:txBody>
      </p:sp>
      <p:sp>
        <p:nvSpPr>
          <p:cNvPr id="8" name="スライド番号プレースホルダー 1">
            <a:extLst>
              <a:ext uri="{FF2B5EF4-FFF2-40B4-BE49-F238E27FC236}">
                <a16:creationId xmlns:a16="http://schemas.microsoft.com/office/drawing/2014/main" id="{0931674B-3993-4093-955F-80301094899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4923314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図 1">
            <a:extLst>
              <a:ext uri="{FF2B5EF4-FFF2-40B4-BE49-F238E27FC236}">
                <a16:creationId xmlns:a16="http://schemas.microsoft.com/office/drawing/2014/main" id="{C3A76901-CE5B-4FD2-BEDE-ACC37BE4D6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8" y="633413"/>
            <a:ext cx="8891587"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2">
            <a:extLst>
              <a:ext uri="{FF2B5EF4-FFF2-40B4-BE49-F238E27FC236}">
                <a16:creationId xmlns:a16="http://schemas.microsoft.com/office/drawing/2014/main" id="{D67BCE8D-613F-416D-99C6-583EF04324E7}"/>
              </a:ext>
            </a:extLst>
          </p:cNvPr>
          <p:cNvSpPr txBox="1">
            <a:spLocks noChangeArrowheads="1"/>
          </p:cNvSpPr>
          <p:nvPr/>
        </p:nvSpPr>
        <p:spPr bwMode="auto">
          <a:xfrm>
            <a:off x="250825" y="25400"/>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T2K </a:t>
            </a:r>
            <a:r>
              <a:rPr lang="ja-JP" altLang="en-US" sz="2800" b="1" u="sng">
                <a:solidFill>
                  <a:srgbClr val="0A0AD4"/>
                </a:solidFill>
              </a:rPr>
              <a:t>ニュートリノビームラインと測定器</a:t>
            </a:r>
            <a:endParaRPr lang="en-US" altLang="ja-JP" sz="2800" b="1" u="sng">
              <a:solidFill>
                <a:srgbClr val="0A0AD4"/>
              </a:solidFill>
            </a:endParaRPr>
          </a:p>
        </p:txBody>
      </p:sp>
      <p:sp>
        <p:nvSpPr>
          <p:cNvPr id="67588" name="Text Box 11">
            <a:extLst>
              <a:ext uri="{FF2B5EF4-FFF2-40B4-BE49-F238E27FC236}">
                <a16:creationId xmlns:a16="http://schemas.microsoft.com/office/drawing/2014/main" id="{070AF250-A783-434E-8B70-E5CC5588D3AE}"/>
              </a:ext>
            </a:extLst>
          </p:cNvPr>
          <p:cNvSpPr txBox="1">
            <a:spLocks noChangeArrowheads="1"/>
          </p:cNvSpPr>
          <p:nvPr/>
        </p:nvSpPr>
        <p:spPr bwMode="auto">
          <a:xfrm>
            <a:off x="4248150" y="3213100"/>
            <a:ext cx="1441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u="sng">
                <a:solidFill>
                  <a:srgbClr val="0000FF"/>
                </a:solidFill>
              </a:rPr>
              <a:t>測定器</a:t>
            </a:r>
            <a:endParaRPr lang="en-US" altLang="ja-JP" sz="2000" b="1" u="sng">
              <a:solidFill>
                <a:srgbClr val="0000FF"/>
              </a:solidFill>
            </a:endParaRPr>
          </a:p>
        </p:txBody>
      </p:sp>
      <p:sp>
        <p:nvSpPr>
          <p:cNvPr id="67589" name="Text Box 12">
            <a:extLst>
              <a:ext uri="{FF2B5EF4-FFF2-40B4-BE49-F238E27FC236}">
                <a16:creationId xmlns:a16="http://schemas.microsoft.com/office/drawing/2014/main" id="{F19ED7F6-7DD6-402C-B18E-DFD5E5FC7C88}"/>
              </a:ext>
            </a:extLst>
          </p:cNvPr>
          <p:cNvSpPr txBox="1">
            <a:spLocks noChangeArrowheads="1"/>
          </p:cNvSpPr>
          <p:nvPr/>
        </p:nvSpPr>
        <p:spPr bwMode="auto">
          <a:xfrm>
            <a:off x="447675" y="3214688"/>
            <a:ext cx="18923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u="sng">
                <a:solidFill>
                  <a:srgbClr val="FF0000"/>
                </a:solidFill>
              </a:rPr>
              <a:t>ビームライン</a:t>
            </a:r>
            <a:endParaRPr lang="en-US" altLang="ja-JP" sz="2000" b="1" u="sng">
              <a:solidFill>
                <a:srgbClr val="FF0000"/>
              </a:solidFill>
            </a:endParaRPr>
          </a:p>
        </p:txBody>
      </p:sp>
      <p:sp>
        <p:nvSpPr>
          <p:cNvPr id="67590" name="Text Box 64">
            <a:extLst>
              <a:ext uri="{FF2B5EF4-FFF2-40B4-BE49-F238E27FC236}">
                <a16:creationId xmlns:a16="http://schemas.microsoft.com/office/drawing/2014/main" id="{DAEC07AB-7F08-4575-940A-5B67E26BB682}"/>
              </a:ext>
            </a:extLst>
          </p:cNvPr>
          <p:cNvSpPr txBox="1">
            <a:spLocks noChangeArrowheads="1"/>
          </p:cNvSpPr>
          <p:nvPr/>
        </p:nvSpPr>
        <p:spPr bwMode="auto">
          <a:xfrm>
            <a:off x="133350" y="3697288"/>
            <a:ext cx="3703638"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ja-JP" altLang="en-US" sz="2000" b="1">
                <a:solidFill>
                  <a:srgbClr val="000000"/>
                </a:solidFill>
              </a:rPr>
              <a:t>一次ビームライン</a:t>
            </a:r>
            <a:endParaRPr lang="en-US" altLang="ja-JP" sz="2000" b="1">
              <a:solidFill>
                <a:srgbClr val="000000"/>
              </a:solidFill>
            </a:endParaRPr>
          </a:p>
          <a:p>
            <a:pPr eaLnBrk="1" hangingPunct="1">
              <a:spcBef>
                <a:spcPct val="50000"/>
              </a:spcBef>
              <a:buFont typeface="Wingdings" panose="05000000000000000000" pitchFamily="2" charset="2"/>
              <a:buChar char="l"/>
            </a:pPr>
            <a:r>
              <a:rPr lang="ja-JP" altLang="en-US" sz="2000" b="1">
                <a:solidFill>
                  <a:srgbClr val="000000"/>
                </a:solidFill>
              </a:rPr>
              <a:t>ターゲットステーション</a:t>
            </a:r>
            <a:endParaRPr lang="en-US" altLang="ja-JP" sz="2000" b="1">
              <a:solidFill>
                <a:srgbClr val="000000"/>
              </a:solidFill>
            </a:endParaRPr>
          </a:p>
          <a:p>
            <a:pPr eaLnBrk="1" hangingPunct="1">
              <a:spcBef>
                <a:spcPct val="50000"/>
              </a:spcBef>
              <a:buFont typeface="Wingdings" panose="05000000000000000000" pitchFamily="2" charset="2"/>
              <a:buChar char="l"/>
            </a:pPr>
            <a:r>
              <a:rPr lang="ja-JP" altLang="en-US" sz="2000" b="1">
                <a:solidFill>
                  <a:srgbClr val="000000"/>
                </a:solidFill>
              </a:rPr>
              <a:t>ディケイボリューム</a:t>
            </a:r>
            <a:endParaRPr lang="en-US" altLang="ja-JP" sz="2000" b="1">
              <a:solidFill>
                <a:srgbClr val="000000"/>
              </a:solidFill>
            </a:endParaRPr>
          </a:p>
          <a:p>
            <a:pPr eaLnBrk="1" hangingPunct="1">
              <a:spcBef>
                <a:spcPct val="50000"/>
              </a:spcBef>
              <a:buFont typeface="Wingdings" panose="05000000000000000000" pitchFamily="2" charset="2"/>
              <a:buChar char="l"/>
            </a:pPr>
            <a:r>
              <a:rPr lang="ja-JP" altLang="en-US" sz="2000" b="1">
                <a:solidFill>
                  <a:srgbClr val="000000"/>
                </a:solidFill>
              </a:rPr>
              <a:t>ビームダンプ（</a:t>
            </a:r>
            <a:r>
              <a:rPr lang="en-US" altLang="ja-JP" sz="2000" b="1">
                <a:solidFill>
                  <a:srgbClr val="000000"/>
                </a:solidFill>
              </a:rPr>
              <a:t>~110m</a:t>
            </a:r>
            <a:r>
              <a:rPr lang="ja-JP" altLang="en-US" sz="2000" b="1">
                <a:solidFill>
                  <a:srgbClr val="000000"/>
                </a:solidFill>
              </a:rPr>
              <a:t>下流）</a:t>
            </a:r>
            <a:r>
              <a:rPr lang="en-US" altLang="ja-JP" sz="2000" b="1">
                <a:solidFill>
                  <a:srgbClr val="000000"/>
                </a:solidFill>
              </a:rPr>
              <a:t> </a:t>
            </a:r>
          </a:p>
        </p:txBody>
      </p:sp>
      <p:sp>
        <p:nvSpPr>
          <p:cNvPr id="67591" name="Text Box 64">
            <a:extLst>
              <a:ext uri="{FF2B5EF4-FFF2-40B4-BE49-F238E27FC236}">
                <a16:creationId xmlns:a16="http://schemas.microsoft.com/office/drawing/2014/main" id="{F649D3AA-6340-4140-9F2D-F9FE159223F8}"/>
              </a:ext>
            </a:extLst>
          </p:cNvPr>
          <p:cNvSpPr txBox="1">
            <a:spLocks noChangeArrowheads="1"/>
          </p:cNvSpPr>
          <p:nvPr/>
        </p:nvSpPr>
        <p:spPr bwMode="auto">
          <a:xfrm>
            <a:off x="3962400" y="3713163"/>
            <a:ext cx="5345113"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ja-JP" altLang="en-US" sz="2000" b="1">
                <a:solidFill>
                  <a:srgbClr val="000000"/>
                </a:solidFill>
              </a:rPr>
              <a:t>ミューオンモニター（</a:t>
            </a:r>
            <a:r>
              <a:rPr lang="en-US" altLang="ja-JP" sz="2000" b="1">
                <a:solidFill>
                  <a:srgbClr val="000000"/>
                </a:solidFill>
              </a:rPr>
              <a:t>~120m </a:t>
            </a:r>
            <a:r>
              <a:rPr lang="ja-JP" altLang="en-US" sz="2000" b="1">
                <a:solidFill>
                  <a:srgbClr val="000000"/>
                </a:solidFill>
              </a:rPr>
              <a:t>下流）</a:t>
            </a:r>
            <a:endParaRPr lang="en-US" altLang="ja-JP" sz="2000" b="1">
              <a:solidFill>
                <a:srgbClr val="000000"/>
              </a:solidFill>
            </a:endParaRPr>
          </a:p>
          <a:p>
            <a:pPr eaLnBrk="1" hangingPunct="1">
              <a:spcBef>
                <a:spcPct val="50000"/>
              </a:spcBef>
              <a:buFont typeface="Wingdings" panose="05000000000000000000" pitchFamily="2" charset="2"/>
              <a:buChar char="l"/>
            </a:pPr>
            <a:r>
              <a:rPr lang="ja-JP" altLang="en-US" sz="2000" b="1">
                <a:solidFill>
                  <a:srgbClr val="000000"/>
                </a:solidFill>
              </a:rPr>
              <a:t>前置検出器（</a:t>
            </a:r>
            <a:r>
              <a:rPr lang="en-US" altLang="ja-JP" sz="2000" b="1">
                <a:solidFill>
                  <a:srgbClr val="000000"/>
                </a:solidFill>
              </a:rPr>
              <a:t>~280m </a:t>
            </a:r>
            <a:r>
              <a:rPr lang="ja-JP" altLang="en-US" sz="2000" b="1">
                <a:solidFill>
                  <a:srgbClr val="000000"/>
                </a:solidFill>
              </a:rPr>
              <a:t>下流）</a:t>
            </a:r>
            <a:endParaRPr lang="en-US" altLang="ja-JP" sz="2000" b="1">
              <a:solidFill>
                <a:srgbClr val="000000"/>
              </a:solidFill>
            </a:endParaRPr>
          </a:p>
          <a:p>
            <a:pPr eaLnBrk="1" hangingPunct="1">
              <a:spcBef>
                <a:spcPct val="50000"/>
              </a:spcBef>
              <a:buFont typeface="Wingdings" panose="05000000000000000000" pitchFamily="2" charset="2"/>
              <a:buChar char="l"/>
            </a:pPr>
            <a:r>
              <a:rPr lang="ja-JP" altLang="en-US" sz="2000" b="1">
                <a:solidFill>
                  <a:srgbClr val="000000"/>
                </a:solidFill>
              </a:rPr>
              <a:t>スーパーカミオカンデ（</a:t>
            </a:r>
            <a:r>
              <a:rPr lang="en-US" altLang="ja-JP" sz="2000" b="1">
                <a:solidFill>
                  <a:srgbClr val="000000"/>
                </a:solidFill>
              </a:rPr>
              <a:t>295km</a:t>
            </a:r>
            <a:r>
              <a:rPr lang="ja-JP" altLang="en-US" sz="2000" b="1">
                <a:solidFill>
                  <a:srgbClr val="000000"/>
                </a:solidFill>
              </a:rPr>
              <a:t>下流）</a:t>
            </a:r>
            <a:endParaRPr lang="en-US" altLang="ja-JP" sz="2000" b="1">
              <a:solidFill>
                <a:srgbClr val="000000"/>
              </a:solidFill>
            </a:endParaRPr>
          </a:p>
        </p:txBody>
      </p:sp>
      <p:sp>
        <p:nvSpPr>
          <p:cNvPr id="67592" name="Text Box 15">
            <a:extLst>
              <a:ext uri="{FF2B5EF4-FFF2-40B4-BE49-F238E27FC236}">
                <a16:creationId xmlns:a16="http://schemas.microsoft.com/office/drawing/2014/main" id="{E3525152-169E-4D2F-9B43-ACED23A923AC}"/>
              </a:ext>
            </a:extLst>
          </p:cNvPr>
          <p:cNvSpPr txBox="1">
            <a:spLocks noChangeArrowheads="1"/>
          </p:cNvSpPr>
          <p:nvPr/>
        </p:nvSpPr>
        <p:spPr bwMode="auto">
          <a:xfrm>
            <a:off x="3132138" y="5876925"/>
            <a:ext cx="5616575" cy="585788"/>
          </a:xfrm>
          <a:prstGeom prst="rect">
            <a:avLst/>
          </a:prstGeom>
          <a:solidFill>
            <a:srgbClr val="F8FA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b="1">
                <a:solidFill>
                  <a:srgbClr val="00B050"/>
                </a:solidFill>
              </a:rPr>
              <a:t>Off-axis beam </a:t>
            </a:r>
            <a:r>
              <a:rPr lang="en-US" altLang="ja-JP" sz="1600" b="1">
                <a:solidFill>
                  <a:srgbClr val="000000"/>
                </a:solidFill>
              </a:rPr>
              <a:t>: </a:t>
            </a:r>
            <a:r>
              <a:rPr lang="ja-JP" altLang="en-US" sz="1600" b="1">
                <a:solidFill>
                  <a:srgbClr val="000000"/>
                </a:solidFill>
              </a:rPr>
              <a:t>ビームの中心をスーパーカミオカンデから</a:t>
            </a:r>
            <a:br>
              <a:rPr lang="en-US" altLang="ja-JP" sz="1600" b="1">
                <a:solidFill>
                  <a:srgbClr val="000000"/>
                </a:solidFill>
              </a:rPr>
            </a:br>
            <a:r>
              <a:rPr lang="ja-JP" altLang="en-US" sz="1600" b="1">
                <a:solidFill>
                  <a:srgbClr val="000000"/>
                </a:solidFill>
              </a:rPr>
              <a:t>　　　　　　　　　　　 </a:t>
            </a:r>
            <a:r>
              <a:rPr lang="en-US" altLang="ja-JP" sz="1600" b="1">
                <a:solidFill>
                  <a:srgbClr val="000000"/>
                </a:solidFill>
              </a:rPr>
              <a:t>2.5</a:t>
            </a:r>
            <a:r>
              <a:rPr lang="en-US" altLang="ja-JP" sz="1600" b="1" baseline="30000">
                <a:solidFill>
                  <a:srgbClr val="000000"/>
                </a:solidFill>
              </a:rPr>
              <a:t>o</a:t>
            </a:r>
            <a:r>
              <a:rPr lang="en-US" altLang="ja-JP" sz="1600" b="1">
                <a:solidFill>
                  <a:srgbClr val="000000"/>
                </a:solidFill>
              </a:rPr>
              <a:t> </a:t>
            </a:r>
            <a:r>
              <a:rPr lang="ja-JP" altLang="en-US" sz="1600" b="1">
                <a:solidFill>
                  <a:srgbClr val="000000"/>
                </a:solidFill>
              </a:rPr>
              <a:t>ずれた方向にする。</a:t>
            </a:r>
            <a:endParaRPr lang="en-US" altLang="ja-JP" sz="1600" b="1">
              <a:solidFill>
                <a:srgbClr val="FF0000"/>
              </a:solidFill>
            </a:endParaRPr>
          </a:p>
        </p:txBody>
      </p:sp>
      <p:sp>
        <p:nvSpPr>
          <p:cNvPr id="9" name="スライド番号プレースホルダー 1">
            <a:extLst>
              <a:ext uri="{FF2B5EF4-FFF2-40B4-BE49-F238E27FC236}">
                <a16:creationId xmlns:a16="http://schemas.microsoft.com/office/drawing/2014/main" id="{2349D699-9981-48EC-950B-7F4F3E784CC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5E8DBD2E-615B-4881-A186-E4434FDBC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800100"/>
            <a:ext cx="8075613" cy="608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59" name="Picture 15">
            <a:extLst>
              <a:ext uri="{FF2B5EF4-FFF2-40B4-BE49-F238E27FC236}">
                <a16:creationId xmlns:a16="http://schemas.microsoft.com/office/drawing/2014/main" id="{8404FB02-3414-4693-944A-EEB62B505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3600450"/>
            <a:ext cx="1917700" cy="319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0" name="Picture 16">
            <a:extLst>
              <a:ext uri="{FF2B5EF4-FFF2-40B4-BE49-F238E27FC236}">
                <a16:creationId xmlns:a16="http://schemas.microsoft.com/office/drawing/2014/main" id="{2F84C0C9-B06F-40AC-8809-8C4E10E62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838" y="700088"/>
            <a:ext cx="2535237" cy="1814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908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1" name="Picture 17">
            <a:extLst>
              <a:ext uri="{FF2B5EF4-FFF2-40B4-BE49-F238E27FC236}">
                <a16:creationId xmlns:a16="http://schemas.microsoft.com/office/drawing/2014/main" id="{9AF08C5F-2DE9-482B-B618-F47B65727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6588" y="5254625"/>
            <a:ext cx="2054225"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2" name="Picture 18">
            <a:extLst>
              <a:ext uri="{FF2B5EF4-FFF2-40B4-BE49-F238E27FC236}">
                <a16:creationId xmlns:a16="http://schemas.microsoft.com/office/drawing/2014/main" id="{E9592746-3939-4834-BE73-E32E822DF9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5" y="696913"/>
            <a:ext cx="2663825" cy="177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3" name="Freeform 32">
            <a:extLst>
              <a:ext uri="{FF2B5EF4-FFF2-40B4-BE49-F238E27FC236}">
                <a16:creationId xmlns:a16="http://schemas.microsoft.com/office/drawing/2014/main" id="{9EF8473F-A2F0-4F75-B60F-83F006E73876}"/>
              </a:ext>
            </a:extLst>
          </p:cNvPr>
          <p:cNvSpPr>
            <a:spLocks/>
          </p:cNvSpPr>
          <p:nvPr/>
        </p:nvSpPr>
        <p:spPr bwMode="auto">
          <a:xfrm>
            <a:off x="6051550" y="2878138"/>
            <a:ext cx="2297113" cy="1214437"/>
          </a:xfrm>
          <a:custGeom>
            <a:avLst/>
            <a:gdLst>
              <a:gd name="T0" fmla="*/ 2147483646 w 13768"/>
              <a:gd name="T1" fmla="*/ 2147483646 h 10362"/>
              <a:gd name="T2" fmla="*/ 2147483646 w 13768"/>
              <a:gd name="T3" fmla="*/ 2147483646 h 10362"/>
              <a:gd name="T4" fmla="*/ 2147483646 w 13768"/>
              <a:gd name="T5" fmla="*/ 2147483646 h 10362"/>
              <a:gd name="T6" fmla="*/ 2147483646 w 13768"/>
              <a:gd name="T7" fmla="*/ 2147483646 h 10362"/>
              <a:gd name="T8" fmla="*/ 2147483646 w 13768"/>
              <a:gd name="T9" fmla="*/ 2147483646 h 10362"/>
              <a:gd name="T10" fmla="*/ 2147483646 w 13768"/>
              <a:gd name="T11" fmla="*/ 2147483646 h 10362"/>
              <a:gd name="T12" fmla="*/ 2147483646 w 13768"/>
              <a:gd name="T13" fmla="*/ 2147483646 h 10362"/>
              <a:gd name="T14" fmla="*/ 2147483646 w 13768"/>
              <a:gd name="T15" fmla="*/ 0 h 10362"/>
              <a:gd name="T16" fmla="*/ 2147483646 w 13768"/>
              <a:gd name="T17" fmla="*/ 2147483646 h 10362"/>
              <a:gd name="T18" fmla="*/ 0 w 13768"/>
              <a:gd name="T19" fmla="*/ 2147483646 h 10362"/>
              <a:gd name="T20" fmla="*/ 0 w 13768"/>
              <a:gd name="T21" fmla="*/ 2147483646 h 10362"/>
              <a:gd name="T22" fmla="*/ 2147483646 w 13768"/>
              <a:gd name="T23" fmla="*/ 2147483646 h 103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68" h="10362">
                <a:moveTo>
                  <a:pt x="13768" y="10362"/>
                </a:moveTo>
                <a:cubicBezTo>
                  <a:pt x="13523" y="9758"/>
                  <a:pt x="12944" y="7551"/>
                  <a:pt x="12572" y="6613"/>
                </a:cubicBezTo>
                <a:cubicBezTo>
                  <a:pt x="12200" y="5675"/>
                  <a:pt x="11959" y="5453"/>
                  <a:pt x="11538" y="4734"/>
                </a:cubicBezTo>
                <a:cubicBezTo>
                  <a:pt x="10891" y="3353"/>
                  <a:pt x="10321" y="3042"/>
                  <a:pt x="9773" y="2423"/>
                </a:cubicBezTo>
                <a:cubicBezTo>
                  <a:pt x="9225" y="1804"/>
                  <a:pt x="8617" y="1413"/>
                  <a:pt x="8079" y="1119"/>
                </a:cubicBezTo>
                <a:lnTo>
                  <a:pt x="6658" y="312"/>
                </a:lnTo>
                <a:lnTo>
                  <a:pt x="5250" y="23"/>
                </a:lnTo>
                <a:lnTo>
                  <a:pt x="3836" y="0"/>
                </a:lnTo>
                <a:lnTo>
                  <a:pt x="2358" y="40"/>
                </a:lnTo>
                <a:lnTo>
                  <a:pt x="0" y="76"/>
                </a:lnTo>
                <a:lnTo>
                  <a:pt x="0" y="113"/>
                </a:lnTo>
                <a:cubicBezTo>
                  <a:pt x="8" y="101"/>
                  <a:pt x="17" y="88"/>
                  <a:pt x="25" y="76"/>
                </a:cubicBezTo>
              </a:path>
            </a:pathLst>
          </a:custGeom>
          <a:noFill/>
          <a:ln w="36000">
            <a:solidFill>
              <a:srgbClr val="FF6633"/>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ja-JP" altLang="en-US"/>
          </a:p>
        </p:txBody>
      </p:sp>
      <p:sp>
        <p:nvSpPr>
          <p:cNvPr id="96264" name="Text Box 33">
            <a:extLst>
              <a:ext uri="{FF2B5EF4-FFF2-40B4-BE49-F238E27FC236}">
                <a16:creationId xmlns:a16="http://schemas.microsoft.com/office/drawing/2014/main" id="{877BB058-F5CC-493C-B997-530412DF052B}"/>
              </a:ext>
            </a:extLst>
          </p:cNvPr>
          <p:cNvSpPr txBox="1">
            <a:spLocks noChangeArrowheads="1"/>
          </p:cNvSpPr>
          <p:nvPr/>
        </p:nvSpPr>
        <p:spPr bwMode="auto">
          <a:xfrm>
            <a:off x="7202488" y="3140075"/>
            <a:ext cx="317500"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60021" rIns="81639" bIns="408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200">
                <a:solidFill>
                  <a:srgbClr val="FF6633"/>
                </a:solidFill>
              </a:rPr>
              <a:t>p</a:t>
            </a:r>
          </a:p>
        </p:txBody>
      </p:sp>
      <p:sp>
        <p:nvSpPr>
          <p:cNvPr id="96265" name="Line 34">
            <a:extLst>
              <a:ext uri="{FF2B5EF4-FFF2-40B4-BE49-F238E27FC236}">
                <a16:creationId xmlns:a16="http://schemas.microsoft.com/office/drawing/2014/main" id="{A2DDED4F-F062-4E4F-9904-0B3E9925DAE6}"/>
              </a:ext>
            </a:extLst>
          </p:cNvPr>
          <p:cNvSpPr>
            <a:spLocks noChangeShapeType="1"/>
          </p:cNvSpPr>
          <p:nvPr/>
        </p:nvSpPr>
        <p:spPr bwMode="auto">
          <a:xfrm flipH="1">
            <a:off x="4503738" y="2892425"/>
            <a:ext cx="1547812" cy="31750"/>
          </a:xfrm>
          <a:prstGeom prst="line">
            <a:avLst/>
          </a:prstGeom>
          <a:noFill/>
          <a:ln w="360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ja-JP" altLang="en-US"/>
          </a:p>
        </p:txBody>
      </p:sp>
      <p:sp>
        <p:nvSpPr>
          <p:cNvPr id="96266" name="Text Box 35">
            <a:extLst>
              <a:ext uri="{FF2B5EF4-FFF2-40B4-BE49-F238E27FC236}">
                <a16:creationId xmlns:a16="http://schemas.microsoft.com/office/drawing/2014/main" id="{44956365-732F-47C4-A26E-0BB0B9F89351}"/>
              </a:ext>
            </a:extLst>
          </p:cNvPr>
          <p:cNvSpPr txBox="1">
            <a:spLocks noChangeArrowheads="1"/>
          </p:cNvSpPr>
          <p:nvPr/>
        </p:nvSpPr>
        <p:spPr bwMode="auto">
          <a:xfrm>
            <a:off x="4714875" y="2490788"/>
            <a:ext cx="439738" cy="41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87452" rIns="81639" bIns="408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3000"/>
              </a:lnSpc>
              <a:spcBef>
                <a:spcPct val="0"/>
              </a:spcBef>
              <a:buFontTx/>
              <a:buNone/>
            </a:pPr>
            <a:r>
              <a:rPr lang="en-US" altLang="ja-JP" sz="2200">
                <a:solidFill>
                  <a:srgbClr val="0000FF"/>
                </a:solidFill>
                <a:latin typeface="ＭＳ Ｐゴシック" panose="020B0600070205080204" pitchFamily="50" charset="-128"/>
              </a:rPr>
              <a:t>π</a:t>
            </a:r>
          </a:p>
        </p:txBody>
      </p:sp>
      <p:sp>
        <p:nvSpPr>
          <p:cNvPr id="96267" name="Line 36">
            <a:extLst>
              <a:ext uri="{FF2B5EF4-FFF2-40B4-BE49-F238E27FC236}">
                <a16:creationId xmlns:a16="http://schemas.microsoft.com/office/drawing/2014/main" id="{68400CF1-13C4-44AF-830C-78DB843308FF}"/>
              </a:ext>
            </a:extLst>
          </p:cNvPr>
          <p:cNvSpPr>
            <a:spLocks noChangeShapeType="1"/>
          </p:cNvSpPr>
          <p:nvPr/>
        </p:nvSpPr>
        <p:spPr bwMode="auto">
          <a:xfrm flipH="1">
            <a:off x="541338" y="2922588"/>
            <a:ext cx="3929062" cy="6350"/>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ja-JP" altLang="en-US"/>
          </a:p>
        </p:txBody>
      </p:sp>
      <p:sp>
        <p:nvSpPr>
          <p:cNvPr id="96268" name="Text Box 37">
            <a:extLst>
              <a:ext uri="{FF2B5EF4-FFF2-40B4-BE49-F238E27FC236}">
                <a16:creationId xmlns:a16="http://schemas.microsoft.com/office/drawing/2014/main" id="{FCA5EF2B-B920-44FF-8718-A7B674719732}"/>
              </a:ext>
            </a:extLst>
          </p:cNvPr>
          <p:cNvSpPr txBox="1">
            <a:spLocks noChangeArrowheads="1"/>
          </p:cNvSpPr>
          <p:nvPr/>
        </p:nvSpPr>
        <p:spPr bwMode="auto">
          <a:xfrm>
            <a:off x="2968625" y="2813050"/>
            <a:ext cx="439738"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87452" rIns="81639" bIns="408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3000"/>
              </a:lnSpc>
              <a:spcBef>
                <a:spcPct val="0"/>
              </a:spcBef>
              <a:buFontTx/>
              <a:buNone/>
            </a:pPr>
            <a:r>
              <a:rPr lang="en-US" altLang="ja-JP" sz="2200">
                <a:solidFill>
                  <a:srgbClr val="008000"/>
                </a:solidFill>
                <a:latin typeface="ＭＳ Ｐゴシック" panose="020B0600070205080204" pitchFamily="50" charset="-128"/>
              </a:rPr>
              <a:t>ν</a:t>
            </a:r>
          </a:p>
        </p:txBody>
      </p:sp>
      <p:sp>
        <p:nvSpPr>
          <p:cNvPr id="96269" name="Text Box 38">
            <a:extLst>
              <a:ext uri="{FF2B5EF4-FFF2-40B4-BE49-F238E27FC236}">
                <a16:creationId xmlns:a16="http://schemas.microsoft.com/office/drawing/2014/main" id="{06805CE0-5639-4C5C-80E3-E3A2272CD421}"/>
              </a:ext>
            </a:extLst>
          </p:cNvPr>
          <p:cNvSpPr txBox="1">
            <a:spLocks noChangeArrowheads="1"/>
          </p:cNvSpPr>
          <p:nvPr/>
        </p:nvSpPr>
        <p:spPr bwMode="auto">
          <a:xfrm>
            <a:off x="77788" y="3033713"/>
            <a:ext cx="1198562"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lstStyle>
            <a:lvl1pPr>
              <a:spcBef>
                <a:spcPct val="20000"/>
              </a:spcBef>
              <a:buChar char="•"/>
              <a:tabLst>
                <a:tab pos="72390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72390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72390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8000"/>
                </a:solidFill>
                <a:ea typeface="Arial Unicode MS" pitchFamily="50" charset="-128"/>
              </a:rPr>
              <a:t>to Kamioka</a:t>
            </a:r>
          </a:p>
        </p:txBody>
      </p:sp>
      <p:sp>
        <p:nvSpPr>
          <p:cNvPr id="96270" name="Text Box 11">
            <a:extLst>
              <a:ext uri="{FF2B5EF4-FFF2-40B4-BE49-F238E27FC236}">
                <a16:creationId xmlns:a16="http://schemas.microsoft.com/office/drawing/2014/main" id="{F30B93B3-FE6F-4991-BED9-E287FFC2F742}"/>
              </a:ext>
            </a:extLst>
          </p:cNvPr>
          <p:cNvSpPr txBox="1">
            <a:spLocks noChangeArrowheads="1"/>
          </p:cNvSpPr>
          <p:nvPr/>
        </p:nvSpPr>
        <p:spPr bwMode="auto">
          <a:xfrm>
            <a:off x="1146175" y="114300"/>
            <a:ext cx="6867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333399"/>
                </a:solidFill>
              </a:rPr>
              <a:t>Neutrino beam line and components</a:t>
            </a:r>
          </a:p>
        </p:txBody>
      </p:sp>
      <p:pic>
        <p:nvPicPr>
          <p:cNvPr id="96271" name="図 2">
            <a:extLst>
              <a:ext uri="{FF2B5EF4-FFF2-40B4-BE49-F238E27FC236}">
                <a16:creationId xmlns:a16="http://schemas.microsoft.com/office/drawing/2014/main" id="{5939AC60-66DB-4FD6-B2E2-CD71BFAFC08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54613" y="3324225"/>
            <a:ext cx="23050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2" name="Picture 2">
            <a:extLst>
              <a:ext uri="{FF2B5EF4-FFF2-40B4-BE49-F238E27FC236}">
                <a16:creationId xmlns:a16="http://schemas.microsoft.com/office/drawing/2014/main" id="{5CD9A380-CBC7-44AA-AA3E-68DE12F692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0" y="3840163"/>
            <a:ext cx="24257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3" name="Picture 49">
            <a:extLst>
              <a:ext uri="{FF2B5EF4-FFF2-40B4-BE49-F238E27FC236}">
                <a16:creationId xmlns:a16="http://schemas.microsoft.com/office/drawing/2014/main" id="{09C276DB-343E-498A-994A-6C472B49E6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3738" y="5270500"/>
            <a:ext cx="2430462"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4" name="Picture 11">
            <a:extLst>
              <a:ext uri="{FF2B5EF4-FFF2-40B4-BE49-F238E27FC236}">
                <a16:creationId xmlns:a16="http://schemas.microsoft.com/office/drawing/2014/main" id="{148C5555-D478-45D3-ABAC-8395EE8A1D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275" y="644525"/>
            <a:ext cx="2484438" cy="187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75" name="AutoShape 21">
            <a:extLst>
              <a:ext uri="{FF2B5EF4-FFF2-40B4-BE49-F238E27FC236}">
                <a16:creationId xmlns:a16="http://schemas.microsoft.com/office/drawing/2014/main" id="{8FB601F9-0855-43F2-ABA2-D77F4560B601}"/>
              </a:ext>
            </a:extLst>
          </p:cNvPr>
          <p:cNvSpPr>
            <a:spLocks/>
          </p:cNvSpPr>
          <p:nvPr/>
        </p:nvSpPr>
        <p:spPr bwMode="auto">
          <a:xfrm rot="5400000" flipV="1">
            <a:off x="6586538" y="3738563"/>
            <a:ext cx="212725" cy="2752725"/>
          </a:xfrm>
          <a:prstGeom prst="leftBrace">
            <a:avLst>
              <a:gd name="adj1" fmla="val 107836"/>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96276" name="Text Box 22">
            <a:extLst>
              <a:ext uri="{FF2B5EF4-FFF2-40B4-BE49-F238E27FC236}">
                <a16:creationId xmlns:a16="http://schemas.microsoft.com/office/drawing/2014/main" id="{7C6C17A6-83C0-42E9-944B-93F4965A4E14}"/>
              </a:ext>
            </a:extLst>
          </p:cNvPr>
          <p:cNvSpPr txBox="1">
            <a:spLocks noChangeArrowheads="1"/>
          </p:cNvSpPr>
          <p:nvPr/>
        </p:nvSpPr>
        <p:spPr bwMode="auto">
          <a:xfrm>
            <a:off x="1466850" y="213360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muon monitors</a:t>
            </a:r>
          </a:p>
        </p:txBody>
      </p:sp>
      <p:sp>
        <p:nvSpPr>
          <p:cNvPr id="96277" name="Text Box 23">
            <a:extLst>
              <a:ext uri="{FF2B5EF4-FFF2-40B4-BE49-F238E27FC236}">
                <a16:creationId xmlns:a16="http://schemas.microsoft.com/office/drawing/2014/main" id="{90665A91-CA85-4EED-BE8B-EB40D3CADB9A}"/>
              </a:ext>
            </a:extLst>
          </p:cNvPr>
          <p:cNvSpPr txBox="1">
            <a:spLocks noChangeArrowheads="1"/>
          </p:cNvSpPr>
          <p:nvPr/>
        </p:nvSpPr>
        <p:spPr bwMode="auto">
          <a:xfrm>
            <a:off x="3989388" y="836613"/>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decay volume</a:t>
            </a:r>
          </a:p>
        </p:txBody>
      </p:sp>
      <p:sp>
        <p:nvSpPr>
          <p:cNvPr id="96278" name="Text Box 24">
            <a:extLst>
              <a:ext uri="{FF2B5EF4-FFF2-40B4-BE49-F238E27FC236}">
                <a16:creationId xmlns:a16="http://schemas.microsoft.com/office/drawing/2014/main" id="{3FA2249E-424C-4ADC-8D05-48B2A25D03FE}"/>
              </a:ext>
            </a:extLst>
          </p:cNvPr>
          <p:cNvSpPr txBox="1">
            <a:spLocks noChangeArrowheads="1"/>
          </p:cNvSpPr>
          <p:nvPr/>
        </p:nvSpPr>
        <p:spPr bwMode="auto">
          <a:xfrm>
            <a:off x="427038" y="3846513"/>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Near detectors</a:t>
            </a:r>
          </a:p>
        </p:txBody>
      </p:sp>
      <p:sp>
        <p:nvSpPr>
          <p:cNvPr id="96279" name="Text Box 25">
            <a:extLst>
              <a:ext uri="{FF2B5EF4-FFF2-40B4-BE49-F238E27FC236}">
                <a16:creationId xmlns:a16="http://schemas.microsoft.com/office/drawing/2014/main" id="{5646F180-FB08-483C-8DD7-C4133B73A08F}"/>
              </a:ext>
            </a:extLst>
          </p:cNvPr>
          <p:cNvSpPr txBox="1">
            <a:spLocks noChangeArrowheads="1"/>
          </p:cNvSpPr>
          <p:nvPr/>
        </p:nvSpPr>
        <p:spPr bwMode="auto">
          <a:xfrm>
            <a:off x="2930525" y="629285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beam dump</a:t>
            </a:r>
          </a:p>
        </p:txBody>
      </p:sp>
      <p:sp>
        <p:nvSpPr>
          <p:cNvPr id="96280" name="Text Box 26">
            <a:extLst>
              <a:ext uri="{FF2B5EF4-FFF2-40B4-BE49-F238E27FC236}">
                <a16:creationId xmlns:a16="http://schemas.microsoft.com/office/drawing/2014/main" id="{61EAEEA1-A9E6-4C38-BD10-564F2CD05637}"/>
              </a:ext>
            </a:extLst>
          </p:cNvPr>
          <p:cNvSpPr txBox="1">
            <a:spLocks noChangeArrowheads="1"/>
          </p:cNvSpPr>
          <p:nvPr/>
        </p:nvSpPr>
        <p:spPr bwMode="auto">
          <a:xfrm>
            <a:off x="4645025" y="6454775"/>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magnetic horn</a:t>
            </a:r>
          </a:p>
        </p:txBody>
      </p:sp>
      <p:sp>
        <p:nvSpPr>
          <p:cNvPr id="96281" name="Text Box 27">
            <a:extLst>
              <a:ext uri="{FF2B5EF4-FFF2-40B4-BE49-F238E27FC236}">
                <a16:creationId xmlns:a16="http://schemas.microsoft.com/office/drawing/2014/main" id="{EA52C9F8-E819-46DD-BCBB-24BA505F2169}"/>
              </a:ext>
            </a:extLst>
          </p:cNvPr>
          <p:cNvSpPr txBox="1">
            <a:spLocks noChangeArrowheads="1"/>
          </p:cNvSpPr>
          <p:nvPr/>
        </p:nvSpPr>
        <p:spPr bwMode="auto">
          <a:xfrm>
            <a:off x="7045325" y="652145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carbon target</a:t>
            </a:r>
          </a:p>
        </p:txBody>
      </p:sp>
      <p:sp>
        <p:nvSpPr>
          <p:cNvPr id="96282" name="Text Box 28">
            <a:extLst>
              <a:ext uri="{FF2B5EF4-FFF2-40B4-BE49-F238E27FC236}">
                <a16:creationId xmlns:a16="http://schemas.microsoft.com/office/drawing/2014/main" id="{B2CB6F17-1BCC-4932-8974-B20C36E4BE70}"/>
              </a:ext>
            </a:extLst>
          </p:cNvPr>
          <p:cNvSpPr txBox="1">
            <a:spLocks noChangeArrowheads="1"/>
          </p:cNvSpPr>
          <p:nvPr/>
        </p:nvSpPr>
        <p:spPr bwMode="auto">
          <a:xfrm>
            <a:off x="6369050" y="730250"/>
            <a:ext cx="3057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superconducting magnet</a:t>
            </a:r>
          </a:p>
        </p:txBody>
      </p:sp>
      <p:sp>
        <p:nvSpPr>
          <p:cNvPr id="96283" name="Text Box 29">
            <a:extLst>
              <a:ext uri="{FF2B5EF4-FFF2-40B4-BE49-F238E27FC236}">
                <a16:creationId xmlns:a16="http://schemas.microsoft.com/office/drawing/2014/main" id="{0AFB8DE0-DC15-445A-9BC0-B798ACD5E070}"/>
              </a:ext>
            </a:extLst>
          </p:cNvPr>
          <p:cNvSpPr txBox="1">
            <a:spLocks noChangeArrowheads="1"/>
          </p:cNvSpPr>
          <p:nvPr/>
        </p:nvSpPr>
        <p:spPr bwMode="auto">
          <a:xfrm>
            <a:off x="5395913" y="3500438"/>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target station</a:t>
            </a:r>
          </a:p>
        </p:txBody>
      </p:sp>
      <p:sp>
        <p:nvSpPr>
          <p:cNvPr id="96284" name="Line 30">
            <a:extLst>
              <a:ext uri="{FF2B5EF4-FFF2-40B4-BE49-F238E27FC236}">
                <a16:creationId xmlns:a16="http://schemas.microsoft.com/office/drawing/2014/main" id="{1F27D24A-326A-4ACB-B62F-2BD10240C0C5}"/>
              </a:ext>
            </a:extLst>
          </p:cNvPr>
          <p:cNvSpPr>
            <a:spLocks noChangeShapeType="1"/>
          </p:cNvSpPr>
          <p:nvPr/>
        </p:nvSpPr>
        <p:spPr bwMode="auto">
          <a:xfrm flipV="1">
            <a:off x="3200400" y="3000375"/>
            <a:ext cx="600075" cy="59055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285" name="Line 31">
            <a:extLst>
              <a:ext uri="{FF2B5EF4-FFF2-40B4-BE49-F238E27FC236}">
                <a16:creationId xmlns:a16="http://schemas.microsoft.com/office/drawing/2014/main" id="{5BFB0470-C300-4B5D-AF00-ED3CDBB43AC6}"/>
              </a:ext>
            </a:extLst>
          </p:cNvPr>
          <p:cNvSpPr>
            <a:spLocks noChangeShapeType="1"/>
          </p:cNvSpPr>
          <p:nvPr/>
        </p:nvSpPr>
        <p:spPr bwMode="auto">
          <a:xfrm flipH="1" flipV="1">
            <a:off x="1560513" y="3141663"/>
            <a:ext cx="161925" cy="68580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286" name="Line 32">
            <a:extLst>
              <a:ext uri="{FF2B5EF4-FFF2-40B4-BE49-F238E27FC236}">
                <a16:creationId xmlns:a16="http://schemas.microsoft.com/office/drawing/2014/main" id="{5856971E-EC1F-4BA6-8894-9CE9DC679993}"/>
              </a:ext>
            </a:extLst>
          </p:cNvPr>
          <p:cNvSpPr>
            <a:spLocks noChangeShapeType="1"/>
          </p:cNvSpPr>
          <p:nvPr/>
        </p:nvSpPr>
        <p:spPr bwMode="auto">
          <a:xfrm>
            <a:off x="2501900" y="2540000"/>
            <a:ext cx="1190625" cy="33337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287" name="Line 33">
            <a:extLst>
              <a:ext uri="{FF2B5EF4-FFF2-40B4-BE49-F238E27FC236}">
                <a16:creationId xmlns:a16="http://schemas.microsoft.com/office/drawing/2014/main" id="{C5FA3B61-12FF-4520-ABD8-790796EBD907}"/>
              </a:ext>
            </a:extLst>
          </p:cNvPr>
          <p:cNvSpPr>
            <a:spLocks noChangeShapeType="1"/>
          </p:cNvSpPr>
          <p:nvPr/>
        </p:nvSpPr>
        <p:spPr bwMode="auto">
          <a:xfrm flipH="1">
            <a:off x="7310438" y="2547938"/>
            <a:ext cx="9525" cy="36195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288" name="Line 34">
            <a:extLst>
              <a:ext uri="{FF2B5EF4-FFF2-40B4-BE49-F238E27FC236}">
                <a16:creationId xmlns:a16="http://schemas.microsoft.com/office/drawing/2014/main" id="{31939D26-5C7C-4819-903D-9BE120748E83}"/>
              </a:ext>
            </a:extLst>
          </p:cNvPr>
          <p:cNvSpPr>
            <a:spLocks noChangeShapeType="1"/>
          </p:cNvSpPr>
          <p:nvPr/>
        </p:nvSpPr>
        <p:spPr bwMode="auto">
          <a:xfrm>
            <a:off x="4727575" y="2479675"/>
            <a:ext cx="19050" cy="29527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289" name="Line 36">
            <a:extLst>
              <a:ext uri="{FF2B5EF4-FFF2-40B4-BE49-F238E27FC236}">
                <a16:creationId xmlns:a16="http://schemas.microsoft.com/office/drawing/2014/main" id="{B0B016E3-3DC3-4A7E-893B-38143E07FC14}"/>
              </a:ext>
            </a:extLst>
          </p:cNvPr>
          <p:cNvSpPr>
            <a:spLocks noChangeShapeType="1"/>
          </p:cNvSpPr>
          <p:nvPr/>
        </p:nvSpPr>
        <p:spPr bwMode="auto">
          <a:xfrm flipH="1" flipV="1">
            <a:off x="6105525" y="3038475"/>
            <a:ext cx="95250" cy="33337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E3F0CF0F-1C61-4EFF-B230-FC6AB5E75BA6}"/>
              </a:ext>
            </a:extLst>
          </p:cNvPr>
          <p:cNvSpPr txBox="1">
            <a:spLocks noChangeArrowheads="1"/>
          </p:cNvSpPr>
          <p:nvPr/>
        </p:nvSpPr>
        <p:spPr bwMode="auto">
          <a:xfrm>
            <a:off x="250825" y="101600"/>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Off-axis beam</a:t>
            </a:r>
            <a:r>
              <a:rPr lang="ja-JP" altLang="en-US" sz="2800" b="1" u="sng">
                <a:solidFill>
                  <a:srgbClr val="0A0AD4"/>
                </a:solidFill>
              </a:rPr>
              <a:t>でニュートリノのエネルギーを調整</a:t>
            </a:r>
            <a:endParaRPr lang="en-US" altLang="ja-JP" sz="2800" b="1" u="sng">
              <a:solidFill>
                <a:srgbClr val="0A0AD4"/>
              </a:solidFill>
            </a:endParaRPr>
          </a:p>
        </p:txBody>
      </p:sp>
      <p:sp>
        <p:nvSpPr>
          <p:cNvPr id="68611" name="テキスト ボックス 2">
            <a:extLst>
              <a:ext uri="{FF2B5EF4-FFF2-40B4-BE49-F238E27FC236}">
                <a16:creationId xmlns:a16="http://schemas.microsoft.com/office/drawing/2014/main" id="{0E010EFE-172F-472B-A389-78E32FD5A563}"/>
              </a:ext>
            </a:extLst>
          </p:cNvPr>
          <p:cNvSpPr txBox="1">
            <a:spLocks noChangeArrowheads="1"/>
          </p:cNvSpPr>
          <p:nvPr/>
        </p:nvSpPr>
        <p:spPr bwMode="auto">
          <a:xfrm>
            <a:off x="73025" y="1268413"/>
            <a:ext cx="3744913"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a:cs typeface="Arial" panose="020B0604020202020204" pitchFamily="34" charset="0"/>
              </a:rPr>
              <a:t>ニュートリノビームの中心を</a:t>
            </a:r>
            <a:br>
              <a:rPr lang="en-US" altLang="ja-JP" sz="2000" b="1">
                <a:cs typeface="Arial" panose="020B0604020202020204" pitchFamily="34" charset="0"/>
              </a:rPr>
            </a:br>
            <a:r>
              <a:rPr lang="ja-JP" altLang="en-US" sz="2000" b="1">
                <a:cs typeface="Arial" panose="020B0604020202020204" pitchFamily="34" charset="0"/>
              </a:rPr>
              <a:t>スーパーカミオカンデの方向から</a:t>
            </a:r>
            <a:r>
              <a:rPr lang="en-US" altLang="ja-JP" sz="2000" b="1">
                <a:cs typeface="Arial" panose="020B0604020202020204" pitchFamily="34" charset="0"/>
              </a:rPr>
              <a:t>2.5°</a:t>
            </a:r>
            <a:r>
              <a:rPr lang="ja-JP" altLang="en-US" sz="2000" b="1">
                <a:cs typeface="Arial" panose="020B0604020202020204" pitchFamily="34" charset="0"/>
              </a:rPr>
              <a:t>ずらす。</a:t>
            </a: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ja-JP" altLang="en-US" sz="2000" b="1">
                <a:cs typeface="Arial" panose="020B0604020202020204" pitchFamily="34" charset="0"/>
              </a:rPr>
              <a:t>スーパーカミオカンデ方向のニュートリノは、ピークが</a:t>
            </a:r>
            <a:r>
              <a:rPr lang="en-US" altLang="ja-JP" sz="2000" b="1">
                <a:cs typeface="Arial" panose="020B0604020202020204" pitchFamily="34" charset="0"/>
              </a:rPr>
              <a:t>~0.6GeV</a:t>
            </a:r>
            <a:r>
              <a:rPr lang="ja-JP" altLang="en-US" sz="2000" b="1">
                <a:cs typeface="Arial" panose="020B0604020202020204" pitchFamily="34" charset="0"/>
              </a:rPr>
              <a:t>の比較的揃った</a:t>
            </a:r>
            <a:br>
              <a:rPr lang="en-US" altLang="ja-JP" sz="2000" b="1">
                <a:cs typeface="Arial" panose="020B0604020202020204" pitchFamily="34" charset="0"/>
              </a:rPr>
            </a:br>
            <a:r>
              <a:rPr lang="ja-JP" altLang="en-US" sz="2000" b="1">
                <a:cs typeface="Arial" panose="020B0604020202020204" pitchFamily="34" charset="0"/>
              </a:rPr>
              <a:t>エネルギーになる。</a:t>
            </a:r>
            <a:br>
              <a:rPr lang="ja-JP" altLang="en-US" sz="2000" b="1">
                <a:cs typeface="Arial" panose="020B0604020202020204" pitchFamily="34" charset="0"/>
              </a:rPr>
            </a:b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~0.6GeV</a:t>
            </a:r>
            <a:r>
              <a:rPr lang="ja-JP" altLang="en-US" sz="2000" b="1">
                <a:cs typeface="Arial" panose="020B0604020202020204" pitchFamily="34" charset="0"/>
              </a:rPr>
              <a:t>のニュートリノは振動する確率が高く、</a:t>
            </a:r>
            <a:br>
              <a:rPr lang="en-US" altLang="ja-JP" sz="2000" b="1">
                <a:cs typeface="Arial" panose="020B0604020202020204" pitchFamily="34" charset="0"/>
              </a:rPr>
            </a:br>
            <a:r>
              <a:rPr lang="ja-JP" altLang="en-US" sz="2000" b="1">
                <a:cs typeface="Arial" panose="020B0604020202020204" pitchFamily="34" charset="0"/>
              </a:rPr>
              <a:t>ニュートリノ振動の詳細な</a:t>
            </a:r>
            <a:br>
              <a:rPr lang="en-US" altLang="ja-JP" sz="2000" b="1">
                <a:cs typeface="Arial" panose="020B0604020202020204" pitchFamily="34" charset="0"/>
              </a:rPr>
            </a:br>
            <a:r>
              <a:rPr lang="ja-JP" altLang="en-US" sz="2000" b="1">
                <a:cs typeface="Arial" panose="020B0604020202020204" pitchFamily="34" charset="0"/>
              </a:rPr>
              <a:t>測定が可能になる。</a:t>
            </a:r>
            <a:br>
              <a:rPr lang="en-US" altLang="ja-JP" sz="2000" b="1">
                <a:cs typeface="Arial" panose="020B0604020202020204" pitchFamily="34" charset="0"/>
              </a:rPr>
            </a:br>
            <a:endParaRPr lang="ja-JP" altLang="en-US" sz="2000" b="1">
              <a:cs typeface="Arial" panose="020B0604020202020204" pitchFamily="34" charset="0"/>
            </a:endParaRPr>
          </a:p>
        </p:txBody>
      </p:sp>
      <p:grpSp>
        <p:nvGrpSpPr>
          <p:cNvPr id="68612" name="グループ化 4">
            <a:extLst>
              <a:ext uri="{FF2B5EF4-FFF2-40B4-BE49-F238E27FC236}">
                <a16:creationId xmlns:a16="http://schemas.microsoft.com/office/drawing/2014/main" id="{931117AF-C5BD-44C9-8B70-624CAE4F6490}"/>
              </a:ext>
            </a:extLst>
          </p:cNvPr>
          <p:cNvGrpSpPr>
            <a:grpSpLocks/>
          </p:cNvGrpSpPr>
          <p:nvPr/>
        </p:nvGrpSpPr>
        <p:grpSpPr bwMode="auto">
          <a:xfrm>
            <a:off x="3975100" y="1268413"/>
            <a:ext cx="5138738" cy="5000625"/>
            <a:chOff x="2043009" y="1957395"/>
            <a:chExt cx="5138011" cy="4999997"/>
          </a:xfrm>
        </p:grpSpPr>
        <p:grpSp>
          <p:nvGrpSpPr>
            <p:cNvPr id="68613" name="グループ化 1">
              <a:extLst>
                <a:ext uri="{FF2B5EF4-FFF2-40B4-BE49-F238E27FC236}">
                  <a16:creationId xmlns:a16="http://schemas.microsoft.com/office/drawing/2014/main" id="{423EB01C-1341-4F6F-B25B-18144C046CE9}"/>
                </a:ext>
              </a:extLst>
            </p:cNvPr>
            <p:cNvGrpSpPr>
              <a:grpSpLocks/>
            </p:cNvGrpSpPr>
            <p:nvPr/>
          </p:nvGrpSpPr>
          <p:grpSpPr bwMode="auto">
            <a:xfrm>
              <a:off x="2043009" y="1957395"/>
              <a:ext cx="5138011" cy="4884886"/>
              <a:chOff x="1378205" y="1916832"/>
              <a:chExt cx="5138011" cy="4884886"/>
            </a:xfrm>
          </p:grpSpPr>
          <p:pic>
            <p:nvPicPr>
              <p:cNvPr id="68616" name="図 452">
                <a:extLst>
                  <a:ext uri="{FF2B5EF4-FFF2-40B4-BE49-F238E27FC236}">
                    <a16:creationId xmlns:a16="http://schemas.microsoft.com/office/drawing/2014/main" id="{08BE139E-946C-4AC7-A501-652503D983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8205" y="1916832"/>
                <a:ext cx="5138011" cy="488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テキスト ボックス 1">
                <a:extLst>
                  <a:ext uri="{FF2B5EF4-FFF2-40B4-BE49-F238E27FC236}">
                    <a16:creationId xmlns:a16="http://schemas.microsoft.com/office/drawing/2014/main" id="{46BA33B4-1325-497B-9F78-6EBF9D2663B9}"/>
                  </a:ext>
                </a:extLst>
              </p:cNvPr>
              <p:cNvSpPr txBox="1">
                <a:spLocks noChangeArrowheads="1"/>
              </p:cNvSpPr>
              <p:nvPr/>
            </p:nvSpPr>
            <p:spPr bwMode="auto">
              <a:xfrm>
                <a:off x="2771800" y="2033246"/>
                <a:ext cx="14845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oscillation</a:t>
                </a:r>
                <a:br>
                  <a:rPr lang="en-US" altLang="ja-JP" sz="1600" b="1">
                    <a:solidFill>
                      <a:srgbClr val="000000"/>
                    </a:solidFill>
                  </a:rPr>
                </a:br>
                <a:r>
                  <a:rPr lang="en-US" altLang="ja-JP" sz="1600" b="1">
                    <a:solidFill>
                      <a:srgbClr val="000000"/>
                    </a:solidFill>
                  </a:rPr>
                  <a:t>maximum</a:t>
                </a:r>
                <a:endParaRPr lang="ja-JP" altLang="en-US" sz="1600" b="1">
                  <a:solidFill>
                    <a:srgbClr val="000000"/>
                  </a:solidFill>
                </a:endParaRPr>
              </a:p>
            </p:txBody>
          </p:sp>
          <p:sp>
            <p:nvSpPr>
              <p:cNvPr id="68618" name="テキスト ボックス 7">
                <a:extLst>
                  <a:ext uri="{FF2B5EF4-FFF2-40B4-BE49-F238E27FC236}">
                    <a16:creationId xmlns:a16="http://schemas.microsoft.com/office/drawing/2014/main" id="{C5C7D835-E91D-4600-974F-BDABBA056DCE}"/>
                  </a:ext>
                </a:extLst>
              </p:cNvPr>
              <p:cNvSpPr txBox="1">
                <a:spLocks noChangeArrowheads="1"/>
              </p:cNvSpPr>
              <p:nvPr/>
            </p:nvSpPr>
            <p:spPr bwMode="auto">
              <a:xfrm rot="-5400000">
                <a:off x="946339" y="2539643"/>
                <a:ext cx="158417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a:solidFill>
                      <a:srgbClr val="000000"/>
                    </a:solidFill>
                  </a:rPr>
                  <a:t>振動しない確率</a:t>
                </a:r>
              </a:p>
            </p:txBody>
          </p:sp>
          <p:cxnSp>
            <p:nvCxnSpPr>
              <p:cNvPr id="4" name="直線矢印コネクタ 3">
                <a:extLst>
                  <a:ext uri="{FF2B5EF4-FFF2-40B4-BE49-F238E27FC236}">
                    <a16:creationId xmlns:a16="http://schemas.microsoft.com/office/drawing/2014/main" id="{133E7370-C5EF-466F-836F-891BA4C51B72}"/>
                  </a:ext>
                </a:extLst>
              </p:cNvPr>
              <p:cNvCxnSpPr/>
              <p:nvPr/>
            </p:nvCxnSpPr>
            <p:spPr>
              <a:xfrm flipH="1">
                <a:off x="3059130" y="2780323"/>
                <a:ext cx="3175" cy="5063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8614" name="テキスト ボックス 8">
              <a:extLst>
                <a:ext uri="{FF2B5EF4-FFF2-40B4-BE49-F238E27FC236}">
                  <a16:creationId xmlns:a16="http://schemas.microsoft.com/office/drawing/2014/main" id="{C8048D45-2FBE-4756-9B45-2B3FF103D47F}"/>
                </a:ext>
              </a:extLst>
            </p:cNvPr>
            <p:cNvSpPr txBox="1">
              <a:spLocks noChangeArrowheads="1"/>
            </p:cNvSpPr>
            <p:nvPr/>
          </p:nvSpPr>
          <p:spPr bwMode="auto">
            <a:xfrm rot="-5400000">
              <a:off x="1003249" y="4612776"/>
              <a:ext cx="2664296"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a:solidFill>
                    <a:srgbClr val="000000"/>
                  </a:solidFill>
                </a:rPr>
                <a:t>スーパーカミオカンデでの</a:t>
              </a:r>
              <a:br>
                <a:rPr lang="en-US" altLang="ja-JP" sz="1600" b="1">
                  <a:solidFill>
                    <a:srgbClr val="000000"/>
                  </a:solidFill>
                </a:rPr>
              </a:br>
              <a:r>
                <a:rPr lang="ja-JP" altLang="en-US" sz="1600" b="1">
                  <a:solidFill>
                    <a:srgbClr val="000000"/>
                  </a:solidFill>
                </a:rPr>
                <a:t>ニュートリノフラックス</a:t>
              </a:r>
              <a:r>
                <a:rPr lang="en-US" altLang="ja-JP" sz="1600" b="1">
                  <a:solidFill>
                    <a:srgbClr val="000000"/>
                  </a:solidFill>
                </a:rPr>
                <a:t>(A.U.)</a:t>
              </a:r>
              <a:endParaRPr lang="ja-JP" altLang="en-US" sz="1600" b="1">
                <a:solidFill>
                  <a:srgbClr val="000000"/>
                </a:solidFill>
              </a:endParaRPr>
            </a:p>
          </p:txBody>
        </p:sp>
        <p:sp>
          <p:nvSpPr>
            <p:cNvPr id="68615" name="テキスト ボックス 9">
              <a:extLst>
                <a:ext uri="{FF2B5EF4-FFF2-40B4-BE49-F238E27FC236}">
                  <a16:creationId xmlns:a16="http://schemas.microsoft.com/office/drawing/2014/main" id="{2A76A5EC-635D-405A-93CB-2D72690CADBD}"/>
                </a:ext>
              </a:extLst>
            </p:cNvPr>
            <p:cNvSpPr txBox="1">
              <a:spLocks noChangeArrowheads="1"/>
            </p:cNvSpPr>
            <p:nvPr/>
          </p:nvSpPr>
          <p:spPr bwMode="auto">
            <a:xfrm>
              <a:off x="3347864" y="6618838"/>
              <a:ext cx="302433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a:solidFill>
                    <a:srgbClr val="000000"/>
                  </a:solidFill>
                </a:rPr>
                <a:t>ニュートリノのエネルギー</a:t>
              </a:r>
              <a:r>
                <a:rPr lang="en-US" altLang="ja-JP" sz="1600" b="1">
                  <a:solidFill>
                    <a:srgbClr val="000000"/>
                  </a:solidFill>
                </a:rPr>
                <a:t>(GeV)</a:t>
              </a:r>
              <a:endParaRPr lang="ja-JP" altLang="en-US" sz="1600" b="1">
                <a:solidFill>
                  <a:srgbClr val="000000"/>
                </a:solidFill>
              </a:endParaRPr>
            </a:p>
          </p:txBody>
        </p:sp>
      </p:grpSp>
      <p:sp>
        <p:nvSpPr>
          <p:cNvPr id="12" name="スライド番号プレースホルダー 1">
            <a:extLst>
              <a:ext uri="{FF2B5EF4-FFF2-40B4-BE49-F238E27FC236}">
                <a16:creationId xmlns:a16="http://schemas.microsoft.com/office/drawing/2014/main" id="{EB538F15-8AA6-4111-87A4-0F281FBF9D8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4">
            <a:extLst>
              <a:ext uri="{FF2B5EF4-FFF2-40B4-BE49-F238E27FC236}">
                <a16:creationId xmlns:a16="http://schemas.microsoft.com/office/drawing/2014/main" id="{DCB27D0F-27A6-47B0-800B-2636A02D1324}"/>
              </a:ext>
            </a:extLst>
          </p:cNvPr>
          <p:cNvSpPr txBox="1">
            <a:spLocks noChangeArrowheads="1"/>
          </p:cNvSpPr>
          <p:nvPr/>
        </p:nvSpPr>
        <p:spPr bwMode="auto">
          <a:xfrm>
            <a:off x="517525" y="98425"/>
            <a:ext cx="8162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b="1" u="sng">
                <a:solidFill>
                  <a:srgbClr val="0A0AD4"/>
                </a:solidFill>
              </a:rPr>
              <a:t>ターゲットから</a:t>
            </a:r>
            <a:r>
              <a:rPr lang="en-US" altLang="ja-JP" sz="2800" b="1" u="sng">
                <a:solidFill>
                  <a:srgbClr val="0A0AD4"/>
                </a:solidFill>
              </a:rPr>
              <a:t>280m</a:t>
            </a:r>
            <a:r>
              <a:rPr lang="ja-JP" altLang="en-US" sz="2800" b="1" u="sng">
                <a:solidFill>
                  <a:srgbClr val="0A0AD4"/>
                </a:solidFill>
              </a:rPr>
              <a:t>下流の前置検出器</a:t>
            </a:r>
            <a:endParaRPr lang="en-US" altLang="ja-JP" sz="2800" b="1" u="sng">
              <a:solidFill>
                <a:srgbClr val="333399"/>
              </a:solidFill>
            </a:endParaRPr>
          </a:p>
        </p:txBody>
      </p:sp>
      <p:grpSp>
        <p:nvGrpSpPr>
          <p:cNvPr id="69635" name="グループ化 4">
            <a:extLst>
              <a:ext uri="{FF2B5EF4-FFF2-40B4-BE49-F238E27FC236}">
                <a16:creationId xmlns:a16="http://schemas.microsoft.com/office/drawing/2014/main" id="{4A2C088F-B30D-4BC3-9C90-5A181EEDA855}"/>
              </a:ext>
            </a:extLst>
          </p:cNvPr>
          <p:cNvGrpSpPr>
            <a:grpSpLocks/>
          </p:cNvGrpSpPr>
          <p:nvPr/>
        </p:nvGrpSpPr>
        <p:grpSpPr bwMode="auto">
          <a:xfrm>
            <a:off x="3478213" y="735013"/>
            <a:ext cx="4708525" cy="5419725"/>
            <a:chOff x="3403599" y="1137868"/>
            <a:chExt cx="4708525" cy="5420154"/>
          </a:xfrm>
        </p:grpSpPr>
        <p:grpSp>
          <p:nvGrpSpPr>
            <p:cNvPr id="32" name="Group 16">
              <a:extLst>
                <a:ext uri="{FF2B5EF4-FFF2-40B4-BE49-F238E27FC236}">
                  <a16:creationId xmlns:a16="http://schemas.microsoft.com/office/drawing/2014/main" id="{B9579A50-B7F0-49E0-B593-E09D9D1B2F40}"/>
                </a:ext>
              </a:extLst>
            </p:cNvPr>
            <p:cNvGrpSpPr>
              <a:grpSpLocks/>
            </p:cNvGrpSpPr>
            <p:nvPr/>
          </p:nvGrpSpPr>
          <p:grpSpPr bwMode="auto">
            <a:xfrm>
              <a:off x="3403599" y="1137868"/>
              <a:ext cx="4708525" cy="5420154"/>
              <a:chOff x="4000" y="2104"/>
              <a:chExt cx="1760" cy="2026"/>
            </a:xfrm>
            <a:noFill/>
          </p:grpSpPr>
          <p:pic>
            <p:nvPicPr>
              <p:cNvPr id="33" name="Picture 4" descr="ingrid-nd280">
                <a:extLst>
                  <a:ext uri="{FF2B5EF4-FFF2-40B4-BE49-F238E27FC236}">
                    <a16:creationId xmlns:a16="http://schemas.microsoft.com/office/drawing/2014/main" id="{2F577F14-095B-4046-9D05-2E513D7DC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50"/>
              <a:stretch>
                <a:fillRect/>
              </a:stretch>
            </p:blipFill>
            <p:spPr bwMode="auto">
              <a:xfrm>
                <a:off x="4008" y="2104"/>
                <a:ext cx="1752" cy="20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 name="Rectangle 15">
                <a:extLst>
                  <a:ext uri="{FF2B5EF4-FFF2-40B4-BE49-F238E27FC236}">
                    <a16:creationId xmlns:a16="http://schemas.microsoft.com/office/drawing/2014/main" id="{71F68B90-1C5C-4970-9323-3F47C54CE835}"/>
                  </a:ext>
                </a:extLst>
              </p:cNvPr>
              <p:cNvSpPr>
                <a:spLocks noChangeArrowheads="1"/>
              </p:cNvSpPr>
              <p:nvPr/>
            </p:nvSpPr>
            <p:spPr bwMode="auto">
              <a:xfrm rot="-156010">
                <a:off x="4000" y="3389"/>
                <a:ext cx="227" cy="13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sz="2000">
                  <a:solidFill>
                    <a:srgbClr val="000000"/>
                  </a:solidFill>
                  <a:latin typeface="Arial" pitchFamily="34" charset="0"/>
                </a:endParaRPr>
              </a:p>
            </p:txBody>
          </p:sp>
        </p:grpSp>
        <p:sp>
          <p:nvSpPr>
            <p:cNvPr id="2" name="正方形/長方形 1">
              <a:extLst>
                <a:ext uri="{FF2B5EF4-FFF2-40B4-BE49-F238E27FC236}">
                  <a16:creationId xmlns:a16="http://schemas.microsoft.com/office/drawing/2014/main" id="{CC1AD02F-5CD8-4BCC-9867-ABB5D43A069A}"/>
                </a:ext>
              </a:extLst>
            </p:cNvPr>
            <p:cNvSpPr/>
            <p:nvPr/>
          </p:nvSpPr>
          <p:spPr>
            <a:xfrm>
              <a:off x="6886574" y="2211103"/>
              <a:ext cx="638175" cy="265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a:solidFill>
                  <a:srgbClr val="FFFFFF"/>
                </a:solidFill>
              </a:endParaRPr>
            </a:p>
          </p:txBody>
        </p:sp>
        <p:sp>
          <p:nvSpPr>
            <p:cNvPr id="4" name="正方形/長方形 3">
              <a:extLst>
                <a:ext uri="{FF2B5EF4-FFF2-40B4-BE49-F238E27FC236}">
                  <a16:creationId xmlns:a16="http://schemas.microsoft.com/office/drawing/2014/main" id="{9FD30529-FB9A-4AF6-81DA-EE1959EC9C8C}"/>
                </a:ext>
              </a:extLst>
            </p:cNvPr>
            <p:cNvSpPr/>
            <p:nvPr/>
          </p:nvSpPr>
          <p:spPr>
            <a:xfrm>
              <a:off x="3457574" y="4567139"/>
              <a:ext cx="560387" cy="276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a:solidFill>
                  <a:srgbClr val="FFFFFF"/>
                </a:solidFill>
              </a:endParaRPr>
            </a:p>
          </p:txBody>
        </p:sp>
      </p:grpSp>
      <p:grpSp>
        <p:nvGrpSpPr>
          <p:cNvPr id="6" name="グループ化 5">
            <a:extLst>
              <a:ext uri="{FF2B5EF4-FFF2-40B4-BE49-F238E27FC236}">
                <a16:creationId xmlns:a16="http://schemas.microsoft.com/office/drawing/2014/main" id="{63E6F11A-9031-4B98-909A-1CCA551CCDCC}"/>
              </a:ext>
            </a:extLst>
          </p:cNvPr>
          <p:cNvGrpSpPr/>
          <p:nvPr/>
        </p:nvGrpSpPr>
        <p:grpSpPr>
          <a:xfrm>
            <a:off x="5653836" y="4103301"/>
            <a:ext cx="3919055" cy="2442033"/>
            <a:chOff x="5325223" y="4160451"/>
            <a:chExt cx="3919055" cy="2442033"/>
          </a:xfrm>
          <a:solidFill>
            <a:srgbClr val="FFFFCC"/>
          </a:solidFill>
        </p:grpSpPr>
        <p:sp>
          <p:nvSpPr>
            <p:cNvPr id="44" name="右矢印 43">
              <a:extLst>
                <a:ext uri="{FF2B5EF4-FFF2-40B4-BE49-F238E27FC236}">
                  <a16:creationId xmlns:a16="http://schemas.microsoft.com/office/drawing/2014/main" id="{11FB2F13-FE7F-4383-B338-79B58CCF93D4}"/>
                </a:ext>
              </a:extLst>
            </p:cNvPr>
            <p:cNvSpPr/>
            <p:nvPr/>
          </p:nvSpPr>
          <p:spPr bwMode="auto">
            <a:xfrm rot="13560000">
              <a:off x="6063734" y="3421940"/>
              <a:ext cx="2442033" cy="3919055"/>
            </a:xfrm>
            <a:prstGeom prst="rightArrow">
              <a:avLst>
                <a:gd name="adj1" fmla="val 50000"/>
                <a:gd name="adj2" fmla="val 49556"/>
              </a:avLst>
            </a:prstGeom>
            <a:grpFill/>
            <a:ln w="9525" cap="flat" cmpd="sng" algn="ctr">
              <a:solidFill>
                <a:schemeClr val="tx1"/>
              </a:solidFill>
              <a:prstDash val="solid"/>
              <a:round/>
              <a:headEnd type="none" w="med" len="med"/>
              <a:tailEnd type="none" w="med" len="med"/>
            </a:ln>
            <a:effectLst/>
          </p:spPr>
          <p:txBody>
            <a:bodyPr wrap="none" lIns="90000" tIns="46800" rIns="90000" bIns="46800" anchor="ctr"/>
            <a:lstStyle/>
            <a:p>
              <a:pPr eaLnBrk="1" hangingPunct="1">
                <a:defRPr/>
              </a:pPr>
              <a:endParaRPr lang="ja-JP" altLang="en-US" sz="2000">
                <a:solidFill>
                  <a:srgbClr val="000000"/>
                </a:solidFill>
                <a:latin typeface="Arial" charset="0"/>
                <a:cs typeface="Arial" charset="0"/>
              </a:endParaRPr>
            </a:p>
          </p:txBody>
        </p:sp>
        <p:sp>
          <p:nvSpPr>
            <p:cNvPr id="40" name="テキスト ボックス 8">
              <a:extLst>
                <a:ext uri="{FF2B5EF4-FFF2-40B4-BE49-F238E27FC236}">
                  <a16:creationId xmlns:a16="http://schemas.microsoft.com/office/drawing/2014/main" id="{E21A6E74-CCD9-438D-94F8-FBE540F9B2CA}"/>
                </a:ext>
              </a:extLst>
            </p:cNvPr>
            <p:cNvSpPr txBox="1">
              <a:spLocks noChangeArrowheads="1"/>
            </p:cNvSpPr>
            <p:nvPr/>
          </p:nvSpPr>
          <p:spPr bwMode="auto">
            <a:xfrm rot="2700000">
              <a:off x="6221549" y="5216759"/>
              <a:ext cx="2209259" cy="400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defRPr/>
              </a:pPr>
              <a:r>
                <a:rPr lang="ja-JP" altLang="en-US" b="1" dirty="0">
                  <a:solidFill>
                    <a:srgbClr val="FF0000"/>
                  </a:solidFill>
                  <a:latin typeface="Symbol" pitchFamily="18" charset="2"/>
                </a:rPr>
                <a:t>ニュートリノ</a:t>
              </a:r>
              <a:r>
                <a:rPr lang="en-US" altLang="ja-JP" b="1" dirty="0">
                  <a:solidFill>
                    <a:srgbClr val="FF0000"/>
                  </a:solidFill>
                </a:rPr>
                <a:t> </a:t>
              </a:r>
              <a:r>
                <a:rPr lang="ja-JP" altLang="en-US" b="1" dirty="0">
                  <a:solidFill>
                    <a:srgbClr val="FF0000"/>
                  </a:solidFill>
                </a:rPr>
                <a:t>ビーム</a:t>
              </a:r>
            </a:p>
          </p:txBody>
        </p:sp>
      </p:grpSp>
      <p:grpSp>
        <p:nvGrpSpPr>
          <p:cNvPr id="9" name="グループ化 8">
            <a:extLst>
              <a:ext uri="{FF2B5EF4-FFF2-40B4-BE49-F238E27FC236}">
                <a16:creationId xmlns:a16="http://schemas.microsoft.com/office/drawing/2014/main" id="{B3131CE2-9823-467E-86D5-E5E0BCDBFFCE}"/>
              </a:ext>
            </a:extLst>
          </p:cNvPr>
          <p:cNvGrpSpPr>
            <a:grpSpLocks/>
          </p:cNvGrpSpPr>
          <p:nvPr/>
        </p:nvGrpSpPr>
        <p:grpSpPr bwMode="auto">
          <a:xfrm rot="284339">
            <a:off x="7359650" y="2381250"/>
            <a:ext cx="1284288" cy="3800475"/>
            <a:chOff x="7031769" y="2438376"/>
            <a:chExt cx="1283416" cy="3800042"/>
          </a:xfrm>
        </p:grpSpPr>
        <p:sp>
          <p:nvSpPr>
            <p:cNvPr id="69644" name="右矢印 10">
              <a:extLst>
                <a:ext uri="{FF2B5EF4-FFF2-40B4-BE49-F238E27FC236}">
                  <a16:creationId xmlns:a16="http://schemas.microsoft.com/office/drawing/2014/main" id="{C946853E-3CE0-42D4-BA83-4534B52BC4F4}"/>
                </a:ext>
              </a:extLst>
            </p:cNvPr>
            <p:cNvSpPr>
              <a:spLocks noChangeArrowheads="1"/>
            </p:cNvSpPr>
            <p:nvPr/>
          </p:nvSpPr>
          <p:spPr bwMode="auto">
            <a:xfrm rot="-8040000">
              <a:off x="5480998" y="3989147"/>
              <a:ext cx="3800042" cy="698500"/>
            </a:xfrm>
            <a:prstGeom prst="rightArrow">
              <a:avLst>
                <a:gd name="adj1" fmla="val 50000"/>
                <a:gd name="adj2" fmla="val 49920"/>
              </a:avLst>
            </a:prstGeom>
            <a:solidFill>
              <a:srgbClr val="7030A0">
                <a:alpha val="50195"/>
              </a:srgbClr>
            </a:solidFill>
            <a:ln w="9525" algn="ctr">
              <a:solidFill>
                <a:schemeClr val="tx1"/>
              </a:solidFill>
              <a:round/>
              <a:headEnd/>
              <a:tailEnd/>
            </a:ln>
          </p:spPr>
          <p:txBody>
            <a:bodyPr vert="eaVert"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69645" name="テキスト ボックス 12">
              <a:extLst>
                <a:ext uri="{FF2B5EF4-FFF2-40B4-BE49-F238E27FC236}">
                  <a16:creationId xmlns:a16="http://schemas.microsoft.com/office/drawing/2014/main" id="{C2D5FE4C-1442-431F-955D-FF37417E97D7}"/>
                </a:ext>
              </a:extLst>
            </p:cNvPr>
            <p:cNvSpPr txBox="1">
              <a:spLocks noChangeArrowheads="1"/>
            </p:cNvSpPr>
            <p:nvPr/>
          </p:nvSpPr>
          <p:spPr bwMode="auto">
            <a:xfrm rot="2700000">
              <a:off x="7136729" y="4820278"/>
              <a:ext cx="1900021" cy="45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cs typeface="Arial" panose="020B0604020202020204" pitchFamily="34" charset="0"/>
                </a:rPr>
                <a:t>off-axis 2.5</a:t>
              </a:r>
              <a:r>
                <a:rPr lang="en-US" altLang="ja-JP" sz="2400" b="1" baseline="30000">
                  <a:solidFill>
                    <a:srgbClr val="000000"/>
                  </a:solidFill>
                  <a:cs typeface="Arial" panose="020B0604020202020204" pitchFamily="34" charset="0"/>
                </a:rPr>
                <a:t>o</a:t>
              </a:r>
              <a:endParaRPr lang="ja-JP" altLang="en-US" sz="2400" b="1" baseline="30000">
                <a:solidFill>
                  <a:srgbClr val="000000"/>
                </a:solidFill>
                <a:cs typeface="Arial" panose="020B0604020202020204" pitchFamily="34" charset="0"/>
              </a:endParaRPr>
            </a:p>
          </p:txBody>
        </p:sp>
      </p:grpSp>
      <p:grpSp>
        <p:nvGrpSpPr>
          <p:cNvPr id="10" name="グループ化 9">
            <a:extLst>
              <a:ext uri="{FF2B5EF4-FFF2-40B4-BE49-F238E27FC236}">
                <a16:creationId xmlns:a16="http://schemas.microsoft.com/office/drawing/2014/main" id="{F729ACFF-DB80-4335-ABC1-C292DD83A6D6}"/>
              </a:ext>
            </a:extLst>
          </p:cNvPr>
          <p:cNvGrpSpPr>
            <a:grpSpLocks/>
          </p:cNvGrpSpPr>
          <p:nvPr/>
        </p:nvGrpSpPr>
        <p:grpSpPr bwMode="auto">
          <a:xfrm>
            <a:off x="6786563" y="4897438"/>
            <a:ext cx="950912" cy="2149475"/>
            <a:chOff x="6457758" y="4953842"/>
            <a:chExt cx="950420" cy="2150463"/>
          </a:xfrm>
        </p:grpSpPr>
        <p:sp>
          <p:nvSpPr>
            <p:cNvPr id="69642" name="右矢印 10">
              <a:extLst>
                <a:ext uri="{FF2B5EF4-FFF2-40B4-BE49-F238E27FC236}">
                  <a16:creationId xmlns:a16="http://schemas.microsoft.com/office/drawing/2014/main" id="{005016FF-5CAE-4B27-AE25-67E51DB2900D}"/>
                </a:ext>
              </a:extLst>
            </p:cNvPr>
            <p:cNvSpPr>
              <a:spLocks noChangeArrowheads="1"/>
            </p:cNvSpPr>
            <p:nvPr/>
          </p:nvSpPr>
          <p:spPr bwMode="auto">
            <a:xfrm rot="-8040000">
              <a:off x="5731776" y="5679824"/>
              <a:ext cx="2150463" cy="698500"/>
            </a:xfrm>
            <a:prstGeom prst="rightArrow">
              <a:avLst>
                <a:gd name="adj1" fmla="val 50000"/>
                <a:gd name="adj2" fmla="val 49915"/>
              </a:avLst>
            </a:prstGeom>
            <a:solidFill>
              <a:srgbClr val="7030A0">
                <a:alpha val="50195"/>
              </a:srgbClr>
            </a:solidFill>
            <a:ln w="9525" algn="ctr">
              <a:solidFill>
                <a:schemeClr val="tx1"/>
              </a:solidFill>
              <a:round/>
              <a:headEnd/>
              <a:tailEnd/>
            </a:ln>
          </p:spPr>
          <p:txBody>
            <a:bodyPr vert="eaVert"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69643" name="テキスト ボックス 11">
              <a:extLst>
                <a:ext uri="{FF2B5EF4-FFF2-40B4-BE49-F238E27FC236}">
                  <a16:creationId xmlns:a16="http://schemas.microsoft.com/office/drawing/2014/main" id="{1B8148F7-724B-4FA5-9F52-7DBC7E36A937}"/>
                </a:ext>
              </a:extLst>
            </p:cNvPr>
            <p:cNvSpPr txBox="1">
              <a:spLocks noChangeArrowheads="1"/>
            </p:cNvSpPr>
            <p:nvPr/>
          </p:nvSpPr>
          <p:spPr bwMode="auto">
            <a:xfrm rot="2700000">
              <a:off x="6515816" y="6159531"/>
              <a:ext cx="1327760" cy="45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cs typeface="Arial" panose="020B0604020202020204" pitchFamily="34" charset="0"/>
                </a:rPr>
                <a:t>on-axis</a:t>
              </a:r>
              <a:r>
                <a:rPr lang="en-US" altLang="ja-JP" sz="2400" b="1">
                  <a:solidFill>
                    <a:srgbClr val="000000"/>
                  </a:solidFill>
                  <a:latin typeface="Symbol" panose="05050102010706020507" pitchFamily="18" charset="2"/>
                  <a:cs typeface="Arial" panose="020B0604020202020204" pitchFamily="34" charset="0"/>
                </a:rPr>
                <a:t> </a:t>
              </a:r>
              <a:endParaRPr lang="ja-JP" altLang="en-US" sz="2400" b="1">
                <a:solidFill>
                  <a:srgbClr val="000000"/>
                </a:solidFill>
                <a:cs typeface="Arial" panose="020B0604020202020204" pitchFamily="34" charset="0"/>
              </a:endParaRPr>
            </a:p>
          </p:txBody>
        </p:sp>
      </p:grpSp>
      <p:sp>
        <p:nvSpPr>
          <p:cNvPr id="11" name="テキスト ボックス 10">
            <a:extLst>
              <a:ext uri="{FF2B5EF4-FFF2-40B4-BE49-F238E27FC236}">
                <a16:creationId xmlns:a16="http://schemas.microsoft.com/office/drawing/2014/main" id="{3B9250F2-A784-43F3-A79C-06B5FB6EAE2B}"/>
              </a:ext>
            </a:extLst>
          </p:cNvPr>
          <p:cNvSpPr txBox="1">
            <a:spLocks noChangeArrowheads="1"/>
          </p:cNvSpPr>
          <p:nvPr/>
        </p:nvSpPr>
        <p:spPr bwMode="auto">
          <a:xfrm>
            <a:off x="6985000" y="1524000"/>
            <a:ext cx="1201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Off-axis </a:t>
            </a:r>
            <a:r>
              <a:rPr lang="ja-JP" altLang="en-US" sz="2000" b="1">
                <a:solidFill>
                  <a:srgbClr val="000000"/>
                </a:solidFill>
              </a:rPr>
              <a:t>測定器</a:t>
            </a:r>
          </a:p>
        </p:txBody>
      </p:sp>
      <p:sp>
        <p:nvSpPr>
          <p:cNvPr id="52" name="テキスト ボックス 51">
            <a:extLst>
              <a:ext uri="{FF2B5EF4-FFF2-40B4-BE49-F238E27FC236}">
                <a16:creationId xmlns:a16="http://schemas.microsoft.com/office/drawing/2014/main" id="{1AF6E222-2BC5-4915-A358-5F04F242DCF9}"/>
              </a:ext>
            </a:extLst>
          </p:cNvPr>
          <p:cNvSpPr txBox="1">
            <a:spLocks noChangeArrowheads="1"/>
          </p:cNvSpPr>
          <p:nvPr/>
        </p:nvSpPr>
        <p:spPr bwMode="auto">
          <a:xfrm>
            <a:off x="4643438" y="5133975"/>
            <a:ext cx="1503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FFFF"/>
                </a:solidFill>
              </a:rPr>
              <a:t>On-axis</a:t>
            </a:r>
            <a:br>
              <a:rPr lang="en-US" altLang="ja-JP" sz="2000" b="1">
                <a:solidFill>
                  <a:srgbClr val="FFFFFF"/>
                </a:solidFill>
              </a:rPr>
            </a:br>
            <a:r>
              <a:rPr lang="ja-JP" altLang="en-US" sz="2000" b="1">
                <a:solidFill>
                  <a:srgbClr val="FFFFFF"/>
                </a:solidFill>
              </a:rPr>
              <a:t>測定器</a:t>
            </a:r>
          </a:p>
        </p:txBody>
      </p:sp>
      <p:sp>
        <p:nvSpPr>
          <p:cNvPr id="69641" name="Text Box 26">
            <a:extLst>
              <a:ext uri="{FF2B5EF4-FFF2-40B4-BE49-F238E27FC236}">
                <a16:creationId xmlns:a16="http://schemas.microsoft.com/office/drawing/2014/main" id="{F67DE45C-8E85-49D5-92C1-1E380899CDD2}"/>
              </a:ext>
            </a:extLst>
          </p:cNvPr>
          <p:cNvSpPr txBox="1">
            <a:spLocks noChangeArrowheads="1"/>
          </p:cNvSpPr>
          <p:nvPr/>
        </p:nvSpPr>
        <p:spPr bwMode="auto">
          <a:xfrm>
            <a:off x="-79375" y="677863"/>
            <a:ext cx="422592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ja-JP" altLang="en-US" sz="2000" b="1">
                <a:solidFill>
                  <a:srgbClr val="000000"/>
                </a:solidFill>
              </a:rPr>
              <a:t>前置検出器ホールはターゲットから</a:t>
            </a:r>
            <a:r>
              <a:rPr kumimoji="0" lang="en-US" altLang="ja-JP" sz="2000" b="1">
                <a:solidFill>
                  <a:srgbClr val="FF0000"/>
                </a:solidFill>
              </a:rPr>
              <a:t>280m</a:t>
            </a:r>
            <a:r>
              <a:rPr kumimoji="0" lang="ja-JP" altLang="en-US" sz="2000" b="1">
                <a:solidFill>
                  <a:srgbClr val="000000"/>
                </a:solidFill>
              </a:rPr>
              <a:t>下流の地下にある。</a:t>
            </a:r>
            <a:br>
              <a:rPr kumimoji="0" lang="en-US" altLang="ja-JP" sz="2000" b="1">
                <a:solidFill>
                  <a:srgbClr val="000000"/>
                </a:solidFill>
              </a:rPr>
            </a:br>
            <a:r>
              <a:rPr kumimoji="0" lang="ja-JP" altLang="en-US" sz="2000" b="1">
                <a:solidFill>
                  <a:srgbClr val="000000"/>
                </a:solidFill>
              </a:rPr>
              <a:t>ホールは半径</a:t>
            </a:r>
            <a:r>
              <a:rPr kumimoji="0" lang="en-US" altLang="ja-JP" sz="2000" b="1">
                <a:solidFill>
                  <a:srgbClr val="FF0000"/>
                </a:solidFill>
              </a:rPr>
              <a:t>17.5m</a:t>
            </a:r>
            <a:r>
              <a:rPr kumimoji="0" lang="ja-JP" altLang="en-US" sz="2000" b="1">
                <a:solidFill>
                  <a:srgbClr val="000000"/>
                </a:solidFill>
              </a:rPr>
              <a:t>、深さ</a:t>
            </a:r>
            <a:r>
              <a:rPr kumimoji="0" lang="en-US" altLang="ja-JP" sz="2000" b="1">
                <a:solidFill>
                  <a:srgbClr val="FF0000"/>
                </a:solidFill>
              </a:rPr>
              <a:t>33.5m</a:t>
            </a:r>
            <a:r>
              <a:rPr kumimoji="0" lang="ja-JP" altLang="en-US" sz="2000" b="1">
                <a:solidFill>
                  <a:srgbClr val="000000"/>
                </a:solidFill>
              </a:rPr>
              <a:t>の円筒形である。</a:t>
            </a:r>
            <a:endParaRPr kumimoji="0" lang="en-US" altLang="ja-JP" sz="2000" b="1">
              <a:solidFill>
                <a:srgbClr val="000000"/>
              </a:solidFill>
            </a:endParaRPr>
          </a:p>
          <a:p>
            <a:pPr eaLnBrk="1" hangingPunct="1">
              <a:spcBef>
                <a:spcPct val="50000"/>
              </a:spcBef>
              <a:buFont typeface="Wingdings" panose="05000000000000000000" pitchFamily="2" charset="2"/>
              <a:buChar char="l"/>
            </a:pPr>
            <a:r>
              <a:rPr kumimoji="0" lang="en-US" altLang="ja-JP" sz="2000" b="1">
                <a:solidFill>
                  <a:srgbClr val="000000"/>
                </a:solidFill>
              </a:rPr>
              <a:t>2</a:t>
            </a:r>
            <a:r>
              <a:rPr kumimoji="0" lang="ja-JP" altLang="en-US" sz="2000" b="1">
                <a:solidFill>
                  <a:srgbClr val="000000"/>
                </a:solidFill>
              </a:rPr>
              <a:t>つの測定器が設置されている。</a:t>
            </a:r>
            <a:br>
              <a:rPr kumimoji="0" lang="en-US" altLang="ja-JP" sz="2000" b="1">
                <a:solidFill>
                  <a:srgbClr val="000000"/>
                </a:solidFill>
              </a:rPr>
            </a:br>
            <a:r>
              <a:rPr kumimoji="0" lang="en-US" altLang="ja-JP" sz="2000" b="1">
                <a:solidFill>
                  <a:srgbClr val="000000"/>
                </a:solidFill>
              </a:rPr>
              <a:t>1</a:t>
            </a:r>
            <a:r>
              <a:rPr kumimoji="0" lang="ja-JP" altLang="en-US" sz="2000" b="1">
                <a:solidFill>
                  <a:srgbClr val="000000"/>
                </a:solidFill>
              </a:rPr>
              <a:t>つはニュートリノビーム中心方向に設置された</a:t>
            </a:r>
            <a:r>
              <a:rPr kumimoji="0" lang="en-US" altLang="ja-JP" sz="2000" b="1">
                <a:solidFill>
                  <a:srgbClr val="FF0000"/>
                </a:solidFill>
              </a:rPr>
              <a:t>On-axis </a:t>
            </a:r>
            <a:r>
              <a:rPr kumimoji="0" lang="ja-JP" altLang="en-US" sz="2000" b="1">
                <a:solidFill>
                  <a:srgbClr val="FF0000"/>
                </a:solidFill>
              </a:rPr>
              <a:t>測定器</a:t>
            </a:r>
            <a:r>
              <a:rPr kumimoji="0" lang="ja-JP" altLang="en-US" sz="2000" b="1">
                <a:solidFill>
                  <a:srgbClr val="000000"/>
                </a:solidFill>
              </a:rPr>
              <a:t>。ニュートリノビームの方向や</a:t>
            </a:r>
            <a:br>
              <a:rPr kumimoji="0" lang="en-US" altLang="ja-JP" sz="2000" b="1">
                <a:solidFill>
                  <a:srgbClr val="000000"/>
                </a:solidFill>
              </a:rPr>
            </a:br>
            <a:r>
              <a:rPr kumimoji="0" lang="ja-JP" altLang="en-US" sz="2000" b="1">
                <a:solidFill>
                  <a:srgbClr val="000000"/>
                </a:solidFill>
              </a:rPr>
              <a:t>広がりを測定する。</a:t>
            </a:r>
            <a:endParaRPr kumimoji="0" lang="en-US" altLang="ja-JP" sz="2000" b="1">
              <a:solidFill>
                <a:srgbClr val="000000"/>
              </a:solidFill>
            </a:endParaRPr>
          </a:p>
          <a:p>
            <a:pPr eaLnBrk="1" hangingPunct="1">
              <a:spcBef>
                <a:spcPct val="50000"/>
              </a:spcBef>
              <a:buFont typeface="Wingdings" panose="05000000000000000000" pitchFamily="2" charset="2"/>
              <a:buChar char="l"/>
            </a:pPr>
            <a:r>
              <a:rPr kumimoji="0" lang="ja-JP" altLang="en-US" sz="2000" b="1">
                <a:solidFill>
                  <a:srgbClr val="000000"/>
                </a:solidFill>
              </a:rPr>
              <a:t>もう</a:t>
            </a:r>
            <a:r>
              <a:rPr kumimoji="0" lang="en-US" altLang="ja-JP" sz="2000" b="1">
                <a:solidFill>
                  <a:srgbClr val="000000"/>
                </a:solidFill>
              </a:rPr>
              <a:t>1</a:t>
            </a:r>
            <a:r>
              <a:rPr kumimoji="0" lang="ja-JP" altLang="en-US" sz="2000" b="1">
                <a:solidFill>
                  <a:srgbClr val="000000"/>
                </a:solidFill>
              </a:rPr>
              <a:t>つは</a:t>
            </a:r>
            <a:r>
              <a:rPr kumimoji="0" lang="en-US" altLang="ja-JP" sz="2000" b="1">
                <a:solidFill>
                  <a:srgbClr val="000000"/>
                </a:solidFill>
              </a:rPr>
              <a:t> </a:t>
            </a:r>
            <a:r>
              <a:rPr kumimoji="0" lang="en-US" altLang="ja-JP" sz="2000" b="1">
                <a:solidFill>
                  <a:srgbClr val="FF0000"/>
                </a:solidFill>
              </a:rPr>
              <a:t>Off-axis </a:t>
            </a:r>
            <a:r>
              <a:rPr kumimoji="0" lang="ja-JP" altLang="en-US" sz="2000" b="1">
                <a:solidFill>
                  <a:srgbClr val="FF0000"/>
                </a:solidFill>
              </a:rPr>
              <a:t>測定器</a:t>
            </a:r>
            <a:r>
              <a:rPr kumimoji="0" lang="ja-JP" altLang="en-US" sz="2000" b="1">
                <a:solidFill>
                  <a:srgbClr val="000000"/>
                </a:solidFill>
              </a:rPr>
              <a:t>。</a:t>
            </a:r>
            <a:br>
              <a:rPr kumimoji="0" lang="en-US" altLang="ja-JP" sz="2000" b="1">
                <a:solidFill>
                  <a:srgbClr val="000000"/>
                </a:solidFill>
              </a:rPr>
            </a:br>
            <a:r>
              <a:rPr kumimoji="0" lang="ja-JP" altLang="en-US" sz="2000" b="1">
                <a:solidFill>
                  <a:srgbClr val="000000"/>
                </a:solidFill>
              </a:rPr>
              <a:t>スーパーカミオカンデへ向かうニュートリノのエネルギー等を</a:t>
            </a:r>
            <a:br>
              <a:rPr kumimoji="0" lang="en-US" altLang="ja-JP" sz="2000" b="1">
                <a:solidFill>
                  <a:srgbClr val="000000"/>
                </a:solidFill>
              </a:rPr>
            </a:br>
            <a:r>
              <a:rPr kumimoji="0" lang="ja-JP" altLang="en-US" sz="2000" b="1">
                <a:solidFill>
                  <a:srgbClr val="000000"/>
                </a:solidFill>
              </a:rPr>
              <a:t>詳細に測定する。</a:t>
            </a:r>
            <a:endParaRPr kumimoji="0" lang="en-US" altLang="ja-JP" sz="2000" b="1">
              <a:solidFill>
                <a:srgbClr val="000000"/>
              </a:solidFill>
            </a:endParaRPr>
          </a:p>
        </p:txBody>
      </p:sp>
      <p:sp>
        <p:nvSpPr>
          <p:cNvPr id="21" name="スライド番号プレースホルダー 1">
            <a:extLst>
              <a:ext uri="{FF2B5EF4-FFF2-40B4-BE49-F238E27FC236}">
                <a16:creationId xmlns:a16="http://schemas.microsoft.com/office/drawing/2014/main" id="{72758067-0BD3-4450-AE04-EDE8D9F4738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0">
            <a:extLst>
              <a:ext uri="{FF2B5EF4-FFF2-40B4-BE49-F238E27FC236}">
                <a16:creationId xmlns:a16="http://schemas.microsoft.com/office/drawing/2014/main" id="{9A1A1A9A-BD2E-4F27-9DE6-3F9F249CD265}"/>
              </a:ext>
            </a:extLst>
          </p:cNvPr>
          <p:cNvSpPr txBox="1">
            <a:spLocks noChangeArrowheads="1"/>
          </p:cNvSpPr>
          <p:nvPr/>
        </p:nvSpPr>
        <p:spPr bwMode="auto">
          <a:xfrm>
            <a:off x="458788" y="133350"/>
            <a:ext cx="46704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333399"/>
                </a:solidFill>
              </a:rPr>
              <a:t>On-axis </a:t>
            </a:r>
            <a:r>
              <a:rPr lang="ja-JP" altLang="en-US" sz="2800" b="1" u="sng">
                <a:solidFill>
                  <a:srgbClr val="333399"/>
                </a:solidFill>
              </a:rPr>
              <a:t>測定器</a:t>
            </a:r>
            <a:r>
              <a:rPr lang="en-US" altLang="ja-JP" sz="2800" b="1" u="sng">
                <a:solidFill>
                  <a:srgbClr val="333399"/>
                </a:solidFill>
              </a:rPr>
              <a:t> (</a:t>
            </a:r>
            <a:r>
              <a:rPr lang="en-US" altLang="ja-JP" sz="2800" b="1" u="sng">
                <a:solidFill>
                  <a:srgbClr val="FF0000"/>
                </a:solidFill>
              </a:rPr>
              <a:t>INGRID</a:t>
            </a:r>
            <a:r>
              <a:rPr lang="en-US" altLang="ja-JP" sz="2800" b="1" u="sng">
                <a:solidFill>
                  <a:srgbClr val="0000FF"/>
                </a:solidFill>
              </a:rPr>
              <a:t>)</a:t>
            </a:r>
          </a:p>
        </p:txBody>
      </p:sp>
      <p:pic>
        <p:nvPicPr>
          <p:cNvPr id="98307" name="Picture 7">
            <a:extLst>
              <a:ext uri="{FF2B5EF4-FFF2-40B4-BE49-F238E27FC236}">
                <a16:creationId xmlns:a16="http://schemas.microsoft.com/office/drawing/2014/main" id="{08BD2001-4A0C-4D81-9B36-8EE10264C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775" y="1514475"/>
            <a:ext cx="2536825"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8308" name="オブジェクト 1">
            <a:extLst>
              <a:ext uri="{FF2B5EF4-FFF2-40B4-BE49-F238E27FC236}">
                <a16:creationId xmlns:a16="http://schemas.microsoft.com/office/drawing/2014/main" id="{934F2B7B-BC4E-406E-A88C-89A338B22CF1}"/>
              </a:ext>
            </a:extLst>
          </p:cNvPr>
          <p:cNvGraphicFramePr>
            <a:graphicFrameLocks noChangeAspect="1"/>
          </p:cNvGraphicFramePr>
          <p:nvPr/>
        </p:nvGraphicFramePr>
        <p:xfrm>
          <a:off x="6369050" y="195263"/>
          <a:ext cx="2327275" cy="1185862"/>
        </p:xfrm>
        <a:graphic>
          <a:graphicData uri="http://schemas.openxmlformats.org/presentationml/2006/ole">
            <mc:AlternateContent xmlns:mc="http://schemas.openxmlformats.org/markup-compatibility/2006">
              <mc:Choice xmlns:v="urn:schemas-microsoft-com:vml" Requires="v">
                <p:oleObj name="Acrobat Document" r:id="rId4" imgW="6660000" imgH="9450000" progId="Acrobat.Document.11">
                  <p:embed/>
                </p:oleObj>
              </mc:Choice>
              <mc:Fallback>
                <p:oleObj name="Acrobat Document" r:id="rId4" imgW="6660000" imgH="9450000" progId="Acrobat.Document.11">
                  <p:embed/>
                  <p:pic>
                    <p:nvPicPr>
                      <p:cNvPr id="0" name="オブジェクト 1"/>
                      <p:cNvPicPr>
                        <a:picLocks noChangeAspect="1" noChangeArrowheads="1"/>
                      </p:cNvPicPr>
                      <p:nvPr/>
                    </p:nvPicPr>
                    <p:blipFill>
                      <a:blip r:embed="rId5">
                        <a:extLst>
                          <a:ext uri="{28A0092B-C50C-407E-A947-70E740481C1C}">
                            <a14:useLocalDpi xmlns:a14="http://schemas.microsoft.com/office/drawing/2010/main" val="0"/>
                          </a:ext>
                        </a:extLst>
                      </a:blip>
                      <a:srcRect l="3192" t="33746" b="31496"/>
                      <a:stretch>
                        <a:fillRect/>
                      </a:stretch>
                    </p:blipFill>
                    <p:spPr bwMode="auto">
                      <a:xfrm>
                        <a:off x="6369050" y="195263"/>
                        <a:ext cx="2327275" cy="11858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 name="直線矢印コネクタ 3">
            <a:extLst>
              <a:ext uri="{FF2B5EF4-FFF2-40B4-BE49-F238E27FC236}">
                <a16:creationId xmlns:a16="http://schemas.microsoft.com/office/drawing/2014/main" id="{EA453C16-391E-48C6-B7D1-A39C8A73D82F}"/>
              </a:ext>
            </a:extLst>
          </p:cNvPr>
          <p:cNvCxnSpPr/>
          <p:nvPr/>
        </p:nvCxnSpPr>
        <p:spPr>
          <a:xfrm>
            <a:off x="7250113" y="1030288"/>
            <a:ext cx="325437" cy="174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F8D7894-936B-4A58-B255-8AFA20C9C41C}"/>
              </a:ext>
            </a:extLst>
          </p:cNvPr>
          <p:cNvCxnSpPr/>
          <p:nvPr/>
        </p:nvCxnSpPr>
        <p:spPr>
          <a:xfrm flipH="1">
            <a:off x="8258175" y="1381125"/>
            <a:ext cx="19050" cy="5429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8311" name="Object 4">
            <a:extLst>
              <a:ext uri="{FF2B5EF4-FFF2-40B4-BE49-F238E27FC236}">
                <a16:creationId xmlns:a16="http://schemas.microsoft.com/office/drawing/2014/main" id="{FE9BB6B4-8089-408D-AF78-3AAA95A35B11}"/>
              </a:ext>
            </a:extLst>
          </p:cNvPr>
          <p:cNvGraphicFramePr>
            <a:graphicFrameLocks noChangeAspect="1"/>
          </p:cNvGraphicFramePr>
          <p:nvPr/>
        </p:nvGraphicFramePr>
        <p:xfrm>
          <a:off x="711200" y="4683125"/>
          <a:ext cx="2654300" cy="1817688"/>
        </p:xfrm>
        <a:graphic>
          <a:graphicData uri="http://schemas.openxmlformats.org/presentationml/2006/ole">
            <mc:AlternateContent xmlns:mc="http://schemas.openxmlformats.org/markup-compatibility/2006">
              <mc:Choice xmlns:v="urn:schemas-microsoft-com:vml" Requires="v">
                <p:oleObj name="Acrobat Document" r:id="rId4" imgW="6693480" imgH="9472320" progId="Acrobat.Document.11">
                  <p:embed/>
                </p:oleObj>
              </mc:Choice>
              <mc:Fallback>
                <p:oleObj name="Acrobat Document" r:id="rId4" imgW="6693480" imgH="9472320" progId="Acrobat.Document.11">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t="26933" b="24689"/>
                      <a:stretch>
                        <a:fillRect/>
                      </a:stretch>
                    </p:blipFill>
                    <p:spPr bwMode="auto">
                      <a:xfrm>
                        <a:off x="711200" y="4683125"/>
                        <a:ext cx="2654300" cy="18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8312" name="グループ化 5">
            <a:extLst>
              <a:ext uri="{FF2B5EF4-FFF2-40B4-BE49-F238E27FC236}">
                <a16:creationId xmlns:a16="http://schemas.microsoft.com/office/drawing/2014/main" id="{C048EB1A-0C17-4131-A1D1-DE270F84D74D}"/>
              </a:ext>
            </a:extLst>
          </p:cNvPr>
          <p:cNvGrpSpPr>
            <a:grpSpLocks/>
          </p:cNvGrpSpPr>
          <p:nvPr/>
        </p:nvGrpSpPr>
        <p:grpSpPr bwMode="auto">
          <a:xfrm>
            <a:off x="4238625" y="4602163"/>
            <a:ext cx="4968875" cy="2062162"/>
            <a:chOff x="176213" y="2525712"/>
            <a:chExt cx="4968875" cy="2062163"/>
          </a:xfrm>
        </p:grpSpPr>
        <p:grpSp>
          <p:nvGrpSpPr>
            <p:cNvPr id="98317" name="グループ化 19">
              <a:extLst>
                <a:ext uri="{FF2B5EF4-FFF2-40B4-BE49-F238E27FC236}">
                  <a16:creationId xmlns:a16="http://schemas.microsoft.com/office/drawing/2014/main" id="{F1D68C1C-2DC3-404D-8428-B2FA54F2796A}"/>
                </a:ext>
              </a:extLst>
            </p:cNvPr>
            <p:cNvGrpSpPr>
              <a:grpSpLocks/>
            </p:cNvGrpSpPr>
            <p:nvPr/>
          </p:nvGrpSpPr>
          <p:grpSpPr bwMode="auto">
            <a:xfrm>
              <a:off x="176213" y="2540000"/>
              <a:ext cx="4968875" cy="2047875"/>
              <a:chOff x="175419" y="4721224"/>
              <a:chExt cx="4968875" cy="2047875"/>
            </a:xfrm>
          </p:grpSpPr>
          <p:pic>
            <p:nvPicPr>
              <p:cNvPr id="98322" name="Picture 39" descr="run32profile">
                <a:extLst>
                  <a:ext uri="{FF2B5EF4-FFF2-40B4-BE49-F238E27FC236}">
                    <a16:creationId xmlns:a16="http://schemas.microsoft.com/office/drawing/2014/main" id="{E0ACC028-BB58-42DB-B0AD-BB633DC53C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419" y="4721224"/>
                <a:ext cx="4968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線矢印コネクタ 25">
                <a:extLst>
                  <a:ext uri="{FF2B5EF4-FFF2-40B4-BE49-F238E27FC236}">
                    <a16:creationId xmlns:a16="http://schemas.microsoft.com/office/drawing/2014/main" id="{CC2CD0F7-E19B-41A9-B794-3FFBB2C2984E}"/>
                  </a:ext>
                </a:extLst>
              </p:cNvPr>
              <p:cNvCxnSpPr/>
              <p:nvPr/>
            </p:nvCxnSpPr>
            <p:spPr bwMode="auto">
              <a:xfrm>
                <a:off x="3417094" y="5918199"/>
                <a:ext cx="514350" cy="15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8324" name="グループ化 22">
                <a:extLst>
                  <a:ext uri="{FF2B5EF4-FFF2-40B4-BE49-F238E27FC236}">
                    <a16:creationId xmlns:a16="http://schemas.microsoft.com/office/drawing/2014/main" id="{668B7593-B9FA-41E9-B3E7-CE0C25A4DEC5}"/>
                  </a:ext>
                </a:extLst>
              </p:cNvPr>
              <p:cNvGrpSpPr>
                <a:grpSpLocks/>
              </p:cNvGrpSpPr>
              <p:nvPr/>
            </p:nvGrpSpPr>
            <p:grpSpPr bwMode="auto">
              <a:xfrm>
                <a:off x="652810" y="5536214"/>
                <a:ext cx="1736373" cy="381984"/>
                <a:chOff x="3148082" y="5538579"/>
                <a:chExt cx="1736373" cy="381984"/>
              </a:xfrm>
            </p:grpSpPr>
            <p:cxnSp>
              <p:nvCxnSpPr>
                <p:cNvPr id="24" name="直線矢印コネクタ 23">
                  <a:extLst>
                    <a:ext uri="{FF2B5EF4-FFF2-40B4-BE49-F238E27FC236}">
                      <a16:creationId xmlns:a16="http://schemas.microsoft.com/office/drawing/2014/main" id="{DFF86FE6-5D42-4952-B857-B7A104F00AA7}"/>
                    </a:ext>
                  </a:extLst>
                </p:cNvPr>
                <p:cNvCxnSpPr/>
                <p:nvPr/>
              </p:nvCxnSpPr>
              <p:spPr>
                <a:xfrm>
                  <a:off x="3416816" y="5917388"/>
                  <a:ext cx="514350" cy="31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326" name="テキスト ボックス 24">
                  <a:extLst>
                    <a:ext uri="{FF2B5EF4-FFF2-40B4-BE49-F238E27FC236}">
                      <a16:creationId xmlns:a16="http://schemas.microsoft.com/office/drawing/2014/main" id="{8491C7EC-46D2-4085-8750-6870DEF12F67}"/>
                    </a:ext>
                  </a:extLst>
                </p:cNvPr>
                <p:cNvSpPr txBox="1">
                  <a:spLocks noChangeArrowheads="1"/>
                </p:cNvSpPr>
                <p:nvPr/>
              </p:nvSpPr>
              <p:spPr bwMode="auto">
                <a:xfrm>
                  <a:off x="3148082" y="5538579"/>
                  <a:ext cx="1736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a:solidFill>
                        <a:srgbClr val="FF0000"/>
                      </a:solidFill>
                    </a:rPr>
                    <a:t>10mrad(</a:t>
                  </a:r>
                  <a:r>
                    <a:rPr lang="ja-JP" altLang="en-US" sz="1600">
                      <a:solidFill>
                        <a:srgbClr val="FF0000"/>
                      </a:solidFill>
                    </a:rPr>
                    <a:t>約</a:t>
                  </a:r>
                  <a:r>
                    <a:rPr lang="en-US" altLang="ja-JP" sz="1600">
                      <a:solidFill>
                        <a:srgbClr val="FF0000"/>
                      </a:solidFill>
                    </a:rPr>
                    <a:t>0.57</a:t>
                  </a:r>
                  <a:r>
                    <a:rPr lang="en-US" altLang="ja-JP" sz="1600" baseline="30000">
                      <a:solidFill>
                        <a:srgbClr val="FF0000"/>
                      </a:solidFill>
                    </a:rPr>
                    <a:t>o</a:t>
                  </a:r>
                  <a:r>
                    <a:rPr lang="en-US" altLang="ja-JP" sz="1600">
                      <a:solidFill>
                        <a:srgbClr val="FF0000"/>
                      </a:solidFill>
                    </a:rPr>
                    <a:t>)</a:t>
                  </a:r>
                  <a:endParaRPr lang="ja-JP" altLang="en-US" sz="1600">
                    <a:solidFill>
                      <a:srgbClr val="FF0000"/>
                    </a:solidFill>
                  </a:endParaRPr>
                </a:p>
              </p:txBody>
            </p:sp>
          </p:grpSp>
        </p:grpSp>
        <p:sp>
          <p:nvSpPr>
            <p:cNvPr id="17" name="正方形/長方形 16">
              <a:extLst>
                <a:ext uri="{FF2B5EF4-FFF2-40B4-BE49-F238E27FC236}">
                  <a16:creationId xmlns:a16="http://schemas.microsoft.com/office/drawing/2014/main" id="{C1B0DF04-5803-4AFC-9155-46748D23BB40}"/>
                </a:ext>
              </a:extLst>
            </p:cNvPr>
            <p:cNvSpPr/>
            <p:nvPr/>
          </p:nvSpPr>
          <p:spPr>
            <a:xfrm>
              <a:off x="176213" y="2525712"/>
              <a:ext cx="6000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8" name="正方形/長方形 17">
              <a:extLst>
                <a:ext uri="{FF2B5EF4-FFF2-40B4-BE49-F238E27FC236}">
                  <a16:creationId xmlns:a16="http://schemas.microsoft.com/office/drawing/2014/main" id="{4F2511A4-06AE-4DF6-B783-7975EE4ACEE4}"/>
                </a:ext>
              </a:extLst>
            </p:cNvPr>
            <p:cNvSpPr/>
            <p:nvPr/>
          </p:nvSpPr>
          <p:spPr>
            <a:xfrm>
              <a:off x="2643188" y="2525712"/>
              <a:ext cx="6000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8320" name="Text Box 34">
              <a:extLst>
                <a:ext uri="{FF2B5EF4-FFF2-40B4-BE49-F238E27FC236}">
                  <a16:creationId xmlns:a16="http://schemas.microsoft.com/office/drawing/2014/main" id="{716F0623-1B65-4365-ADDF-DB36182D972A}"/>
                </a:ext>
              </a:extLst>
            </p:cNvPr>
            <p:cNvSpPr txBox="1">
              <a:spLocks noChangeArrowheads="1"/>
            </p:cNvSpPr>
            <p:nvPr/>
          </p:nvSpPr>
          <p:spPr bwMode="auto">
            <a:xfrm>
              <a:off x="596901" y="3941762"/>
              <a:ext cx="611312" cy="288147"/>
            </a:xfrm>
            <a:prstGeom prst="rect">
              <a:avLst/>
            </a:prstGeom>
            <a:solidFill>
              <a:schemeClr val="bg1">
                <a:alpha val="6588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FF"/>
                  </a:solidFill>
                </a:rPr>
                <a:t>横方向</a:t>
              </a:r>
              <a:endParaRPr lang="en-US" altLang="ja-JP" sz="1400" b="1">
                <a:solidFill>
                  <a:srgbClr val="0000FF"/>
                </a:solidFill>
                <a:sym typeface="Symbol" panose="05050102010706020507" pitchFamily="18" charset="2"/>
              </a:endParaRPr>
            </a:p>
          </p:txBody>
        </p:sp>
        <p:sp>
          <p:nvSpPr>
            <p:cNvPr id="98321" name="Text Box 34">
              <a:extLst>
                <a:ext uri="{FF2B5EF4-FFF2-40B4-BE49-F238E27FC236}">
                  <a16:creationId xmlns:a16="http://schemas.microsoft.com/office/drawing/2014/main" id="{ECE32F24-6FBB-4E5B-9C87-6F05C6883069}"/>
                </a:ext>
              </a:extLst>
            </p:cNvPr>
            <p:cNvSpPr txBox="1">
              <a:spLocks noChangeArrowheads="1"/>
            </p:cNvSpPr>
            <p:nvPr/>
          </p:nvSpPr>
          <p:spPr bwMode="auto">
            <a:xfrm>
              <a:off x="3082926" y="3941762"/>
              <a:ext cx="611312" cy="288147"/>
            </a:xfrm>
            <a:prstGeom prst="rect">
              <a:avLst/>
            </a:prstGeom>
            <a:solidFill>
              <a:schemeClr val="bg1">
                <a:alpha val="6588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FF"/>
                  </a:solidFill>
                </a:rPr>
                <a:t>縦方向</a:t>
              </a:r>
              <a:endParaRPr lang="en-US" altLang="ja-JP" sz="1400" b="1">
                <a:solidFill>
                  <a:srgbClr val="0000FF"/>
                </a:solidFill>
                <a:sym typeface="Symbol" panose="05050102010706020507" pitchFamily="18" charset="2"/>
              </a:endParaRPr>
            </a:p>
          </p:txBody>
        </p:sp>
      </p:grpSp>
      <p:sp>
        <p:nvSpPr>
          <p:cNvPr id="98313" name="テキスト ボックス 1">
            <a:extLst>
              <a:ext uri="{FF2B5EF4-FFF2-40B4-BE49-F238E27FC236}">
                <a16:creationId xmlns:a16="http://schemas.microsoft.com/office/drawing/2014/main" id="{91274027-0BF3-43EC-8E2C-1790D6AA0D54}"/>
              </a:ext>
            </a:extLst>
          </p:cNvPr>
          <p:cNvSpPr txBox="1">
            <a:spLocks noChangeArrowheads="1"/>
          </p:cNvSpPr>
          <p:nvPr/>
        </p:nvSpPr>
        <p:spPr bwMode="auto">
          <a:xfrm>
            <a:off x="1362075" y="4464050"/>
            <a:ext cx="1554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INGRID event</a:t>
            </a:r>
            <a:endParaRPr lang="ja-JP" altLang="en-US" sz="1600" b="1">
              <a:solidFill>
                <a:srgbClr val="000000"/>
              </a:solidFill>
            </a:endParaRPr>
          </a:p>
        </p:txBody>
      </p:sp>
      <p:sp>
        <p:nvSpPr>
          <p:cNvPr id="98314" name="テキスト ボックス 22">
            <a:extLst>
              <a:ext uri="{FF2B5EF4-FFF2-40B4-BE49-F238E27FC236}">
                <a16:creationId xmlns:a16="http://schemas.microsoft.com/office/drawing/2014/main" id="{69A07409-7346-40EF-9529-93184D9236D4}"/>
              </a:ext>
            </a:extLst>
          </p:cNvPr>
          <p:cNvSpPr txBox="1">
            <a:spLocks noChangeArrowheads="1"/>
          </p:cNvSpPr>
          <p:nvPr/>
        </p:nvSpPr>
        <p:spPr bwMode="auto">
          <a:xfrm>
            <a:off x="6054725" y="4435475"/>
            <a:ext cx="13970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event </a:t>
            </a:r>
            <a:r>
              <a:rPr lang="ja-JP" altLang="en-US" sz="1600" b="1">
                <a:solidFill>
                  <a:srgbClr val="000000"/>
                </a:solidFill>
              </a:rPr>
              <a:t>数分布</a:t>
            </a:r>
          </a:p>
        </p:txBody>
      </p:sp>
      <p:sp>
        <p:nvSpPr>
          <p:cNvPr id="98315" name="Text Box 18">
            <a:extLst>
              <a:ext uri="{FF2B5EF4-FFF2-40B4-BE49-F238E27FC236}">
                <a16:creationId xmlns:a16="http://schemas.microsoft.com/office/drawing/2014/main" id="{2DBFAE13-AB72-4AF2-BFBC-29C04704175A}"/>
              </a:ext>
            </a:extLst>
          </p:cNvPr>
          <p:cNvSpPr txBox="1">
            <a:spLocks noChangeArrowheads="1"/>
          </p:cNvSpPr>
          <p:nvPr/>
        </p:nvSpPr>
        <p:spPr bwMode="auto">
          <a:xfrm>
            <a:off x="38100" y="1047750"/>
            <a:ext cx="649763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ja-JP" altLang="en-US" sz="2000" b="1">
                <a:solidFill>
                  <a:srgbClr val="000000"/>
                </a:solidFill>
              </a:rPr>
              <a:t>全</a:t>
            </a:r>
            <a:r>
              <a:rPr kumimoji="0" lang="en-US" altLang="ja-JP" sz="2000" b="1">
                <a:solidFill>
                  <a:srgbClr val="FF0000"/>
                </a:solidFill>
              </a:rPr>
              <a:t>16</a:t>
            </a:r>
            <a:r>
              <a:rPr kumimoji="0" lang="ja-JP" altLang="en-US" sz="2000" b="1"/>
              <a:t>モジュール</a:t>
            </a:r>
            <a:r>
              <a:rPr kumimoji="0" lang="en-US" altLang="ja-JP" sz="2000" b="1">
                <a:solidFill>
                  <a:srgbClr val="000000"/>
                </a:solidFill>
              </a:rPr>
              <a:t>; </a:t>
            </a:r>
            <a:r>
              <a:rPr kumimoji="0" lang="ja-JP" altLang="en-US" sz="2000" b="1">
                <a:solidFill>
                  <a:srgbClr val="000000"/>
                </a:solidFill>
              </a:rPr>
              <a:t>横方向に</a:t>
            </a:r>
            <a:r>
              <a:rPr kumimoji="0" lang="en-US" altLang="ja-JP" sz="2000" b="1">
                <a:solidFill>
                  <a:srgbClr val="000000"/>
                </a:solidFill>
              </a:rPr>
              <a:t> </a:t>
            </a:r>
            <a:r>
              <a:rPr kumimoji="0" lang="en-US" altLang="ja-JP" sz="2000" b="1">
                <a:solidFill>
                  <a:srgbClr val="FF0000"/>
                </a:solidFill>
              </a:rPr>
              <a:t>7 </a:t>
            </a:r>
            <a:r>
              <a:rPr kumimoji="0" lang="ja-JP" altLang="en-US" sz="2000" b="1">
                <a:solidFill>
                  <a:srgbClr val="000000"/>
                </a:solidFill>
              </a:rPr>
              <a:t>個、　縦方向に</a:t>
            </a:r>
            <a:r>
              <a:rPr kumimoji="0" lang="en-US" altLang="ja-JP" sz="2000" b="1">
                <a:solidFill>
                  <a:srgbClr val="000000"/>
                </a:solidFill>
              </a:rPr>
              <a:t> </a:t>
            </a:r>
            <a:r>
              <a:rPr kumimoji="0" lang="en-US" altLang="ja-JP" sz="2000" b="1">
                <a:solidFill>
                  <a:srgbClr val="FF0000"/>
                </a:solidFill>
              </a:rPr>
              <a:t>7 </a:t>
            </a:r>
            <a:r>
              <a:rPr kumimoji="0" lang="ja-JP" altLang="en-US" sz="2000" b="1">
                <a:solidFill>
                  <a:srgbClr val="000000"/>
                </a:solidFill>
              </a:rPr>
              <a:t>個、斜めに</a:t>
            </a:r>
            <a:r>
              <a:rPr kumimoji="0" lang="en-US" altLang="ja-JP" sz="2000" b="1">
                <a:solidFill>
                  <a:srgbClr val="FF0000"/>
                </a:solidFill>
              </a:rPr>
              <a:t> 2</a:t>
            </a:r>
            <a:r>
              <a:rPr kumimoji="0" lang="en-US" altLang="ja-JP" sz="2000" b="1">
                <a:solidFill>
                  <a:srgbClr val="000000"/>
                </a:solidFill>
              </a:rPr>
              <a:t> </a:t>
            </a:r>
            <a:r>
              <a:rPr kumimoji="0" lang="ja-JP" altLang="en-US" sz="2000" b="1">
                <a:solidFill>
                  <a:srgbClr val="000000"/>
                </a:solidFill>
              </a:rPr>
              <a:t>個。</a:t>
            </a:r>
            <a:r>
              <a:rPr kumimoji="0" lang="en-US" altLang="ja-JP" sz="2000" b="1">
                <a:solidFill>
                  <a:srgbClr val="000000"/>
                </a:solidFill>
              </a:rPr>
              <a:t> </a:t>
            </a:r>
            <a:r>
              <a:rPr kumimoji="0" lang="ja-JP" altLang="en-US" sz="2000" b="1">
                <a:solidFill>
                  <a:srgbClr val="000000"/>
                </a:solidFill>
              </a:rPr>
              <a:t>各モジュールは</a:t>
            </a:r>
            <a:r>
              <a:rPr kumimoji="0" lang="en-US" altLang="ja-JP" sz="2000" b="1">
                <a:solidFill>
                  <a:srgbClr val="000000"/>
                </a:solidFill>
              </a:rPr>
              <a:t>1m x 1m x 1m </a:t>
            </a:r>
            <a:r>
              <a:rPr kumimoji="0" lang="ja-JP" altLang="en-US" sz="2000" b="1">
                <a:solidFill>
                  <a:srgbClr val="000000"/>
                </a:solidFill>
              </a:rPr>
              <a:t>の立方体。</a:t>
            </a:r>
            <a:r>
              <a:rPr kumimoji="0" lang="en-US" altLang="ja-JP" sz="2000" b="1">
                <a:solidFill>
                  <a:srgbClr val="000000"/>
                </a:solidFill>
              </a:rPr>
              <a:t> </a:t>
            </a:r>
          </a:p>
          <a:p>
            <a:pPr eaLnBrk="1" hangingPunct="1">
              <a:spcBef>
                <a:spcPct val="50000"/>
              </a:spcBef>
              <a:buFont typeface="Wingdings" panose="05000000000000000000" pitchFamily="2" charset="2"/>
              <a:buChar char="l"/>
            </a:pPr>
            <a:r>
              <a:rPr kumimoji="0" lang="ja-JP" altLang="en-US" sz="2000" b="1">
                <a:solidFill>
                  <a:srgbClr val="000000"/>
                </a:solidFill>
              </a:rPr>
              <a:t>各モジュールは </a:t>
            </a:r>
            <a:r>
              <a:rPr kumimoji="0" lang="en-US" altLang="ja-JP" sz="2000" b="1">
                <a:solidFill>
                  <a:srgbClr val="FF0000"/>
                </a:solidFill>
              </a:rPr>
              <a:t>11</a:t>
            </a:r>
            <a:r>
              <a:rPr kumimoji="0" lang="ja-JP" altLang="en-US" sz="2000" b="1">
                <a:solidFill>
                  <a:srgbClr val="000000"/>
                </a:solidFill>
              </a:rPr>
              <a:t>層の</a:t>
            </a:r>
            <a:r>
              <a:rPr kumimoji="0" lang="ja-JP" altLang="en-US" sz="2000" b="1">
                <a:solidFill>
                  <a:srgbClr val="FF0000"/>
                </a:solidFill>
              </a:rPr>
              <a:t>シンチレータ</a:t>
            </a:r>
            <a:r>
              <a:rPr kumimoji="0" lang="ja-JP" altLang="en-US" sz="2000" b="1">
                <a:solidFill>
                  <a:srgbClr val="000000"/>
                </a:solidFill>
              </a:rPr>
              <a:t>と</a:t>
            </a:r>
            <a:r>
              <a:rPr kumimoji="0" lang="en-US" altLang="ja-JP" sz="2000" b="1">
                <a:solidFill>
                  <a:srgbClr val="FF0000"/>
                </a:solidFill>
              </a:rPr>
              <a:t>10</a:t>
            </a:r>
            <a:r>
              <a:rPr kumimoji="0" lang="ja-JP" altLang="en-US" sz="2000" b="1">
                <a:solidFill>
                  <a:srgbClr val="000000"/>
                </a:solidFill>
              </a:rPr>
              <a:t>層の</a:t>
            </a:r>
            <a:r>
              <a:rPr kumimoji="0" lang="ja-JP" altLang="en-US" sz="2000" b="1">
                <a:solidFill>
                  <a:srgbClr val="FF0000"/>
                </a:solidFill>
              </a:rPr>
              <a:t>鉄板</a:t>
            </a:r>
            <a:r>
              <a:rPr kumimoji="0" lang="ja-JP" altLang="en-US" sz="2000" b="1">
                <a:solidFill>
                  <a:srgbClr val="000000"/>
                </a:solidFill>
              </a:rPr>
              <a:t>の</a:t>
            </a:r>
            <a:br>
              <a:rPr kumimoji="0" lang="en-US" altLang="ja-JP" sz="2000" b="1">
                <a:solidFill>
                  <a:srgbClr val="000000"/>
                </a:solidFill>
              </a:rPr>
            </a:br>
            <a:r>
              <a:rPr kumimoji="0" lang="ja-JP" altLang="en-US" sz="2000" b="1">
                <a:solidFill>
                  <a:srgbClr val="000000"/>
                </a:solidFill>
              </a:rPr>
              <a:t>サンドウィッチ。</a:t>
            </a:r>
            <a:r>
              <a:rPr kumimoji="0" lang="en-US" altLang="ja-JP" sz="2000" b="1">
                <a:solidFill>
                  <a:srgbClr val="000000"/>
                </a:solidFill>
              </a:rPr>
              <a:t>4</a:t>
            </a:r>
            <a:r>
              <a:rPr kumimoji="0" lang="ja-JP" altLang="en-US" sz="2000" b="1">
                <a:solidFill>
                  <a:srgbClr val="000000"/>
                </a:solidFill>
              </a:rPr>
              <a:t>枚の</a:t>
            </a:r>
            <a:r>
              <a:rPr kumimoji="0" lang="en-US" altLang="ja-JP" sz="2000" b="1">
                <a:solidFill>
                  <a:srgbClr val="000000"/>
                </a:solidFill>
              </a:rPr>
              <a:t>veto </a:t>
            </a:r>
            <a:r>
              <a:rPr kumimoji="0" lang="ja-JP" altLang="en-US" sz="2000" b="1">
                <a:solidFill>
                  <a:srgbClr val="000000"/>
                </a:solidFill>
              </a:rPr>
              <a:t>カウンタで囲まれている</a:t>
            </a:r>
            <a:endParaRPr kumimoji="0" lang="en-US" altLang="ja-JP" sz="2000" b="1">
              <a:solidFill>
                <a:srgbClr val="000000"/>
              </a:solidFill>
            </a:endParaRPr>
          </a:p>
          <a:p>
            <a:pPr eaLnBrk="1" hangingPunct="1">
              <a:spcBef>
                <a:spcPct val="50000"/>
              </a:spcBef>
              <a:buFont typeface="Wingdings" panose="05000000000000000000" pitchFamily="2" charset="2"/>
              <a:buChar char="l"/>
            </a:pPr>
            <a:r>
              <a:rPr lang="ja-JP" altLang="en-US" sz="2000" b="1">
                <a:solidFill>
                  <a:srgbClr val="000000"/>
                </a:solidFill>
              </a:rPr>
              <a:t>縦</a:t>
            </a:r>
            <a:r>
              <a:rPr lang="en-US" altLang="ja-JP" sz="2000" b="1">
                <a:solidFill>
                  <a:srgbClr val="000000"/>
                </a:solidFill>
              </a:rPr>
              <a:t>/</a:t>
            </a:r>
            <a:r>
              <a:rPr lang="ja-JP" altLang="en-US" sz="2000" b="1">
                <a:solidFill>
                  <a:srgbClr val="000000"/>
                </a:solidFill>
              </a:rPr>
              <a:t>横モジュールのニュートリノ</a:t>
            </a:r>
            <a:r>
              <a:rPr lang="en-US" altLang="ja-JP" sz="2000" b="1">
                <a:solidFill>
                  <a:srgbClr val="000000"/>
                </a:solidFill>
              </a:rPr>
              <a:t>event</a:t>
            </a:r>
            <a:r>
              <a:rPr lang="ja-JP" altLang="en-US" sz="2000" b="1">
                <a:solidFill>
                  <a:srgbClr val="000000"/>
                </a:solidFill>
              </a:rPr>
              <a:t>数の分布から、</a:t>
            </a:r>
            <a:br>
              <a:rPr lang="en-US" altLang="ja-JP" sz="2000" b="1">
                <a:solidFill>
                  <a:srgbClr val="000000"/>
                </a:solidFill>
              </a:rPr>
            </a:br>
            <a:r>
              <a:rPr lang="ja-JP" altLang="en-US" sz="2000" b="1">
                <a:solidFill>
                  <a:srgbClr val="000000"/>
                </a:solidFill>
              </a:rPr>
              <a:t>ニュートリノビームの中心を</a:t>
            </a:r>
            <a:r>
              <a:rPr lang="en-US" altLang="ja-JP" sz="2000" b="1">
                <a:solidFill>
                  <a:srgbClr val="FF0000"/>
                </a:solidFill>
              </a:rPr>
              <a:t>~0.1mrad</a:t>
            </a:r>
            <a:r>
              <a:rPr lang="en-US" altLang="ja-JP" sz="2000" b="1">
                <a:solidFill>
                  <a:srgbClr val="000000"/>
                </a:solidFill>
              </a:rPr>
              <a:t>(0.0057</a:t>
            </a:r>
            <a:r>
              <a:rPr lang="en-US" altLang="ja-JP" sz="2000" b="1" baseline="30000">
                <a:solidFill>
                  <a:srgbClr val="000000"/>
                </a:solidFill>
              </a:rPr>
              <a:t>o</a:t>
            </a:r>
            <a:r>
              <a:rPr lang="en-US" altLang="ja-JP" sz="2000" b="1">
                <a:solidFill>
                  <a:srgbClr val="000000"/>
                </a:solidFill>
              </a:rPr>
              <a:t>)</a:t>
            </a:r>
            <a:r>
              <a:rPr lang="ja-JP" altLang="en-US" sz="2000" b="1">
                <a:solidFill>
                  <a:srgbClr val="000000"/>
                </a:solidFill>
              </a:rPr>
              <a:t>の</a:t>
            </a:r>
            <a:br>
              <a:rPr lang="en-US" altLang="ja-JP" sz="2000" b="1">
                <a:solidFill>
                  <a:srgbClr val="000000"/>
                </a:solidFill>
              </a:rPr>
            </a:br>
            <a:r>
              <a:rPr lang="ja-JP" altLang="en-US" sz="2000" b="1">
                <a:solidFill>
                  <a:srgbClr val="000000"/>
                </a:solidFill>
              </a:rPr>
              <a:t>精度で算出できる。</a:t>
            </a:r>
            <a:endParaRPr lang="en-US" altLang="ja-JP" sz="2000" b="1">
              <a:solidFill>
                <a:srgbClr val="000000"/>
              </a:solidFill>
            </a:endParaRPr>
          </a:p>
        </p:txBody>
      </p:sp>
      <p:sp>
        <p:nvSpPr>
          <p:cNvPr id="98316" name="テキスト ボックス 24">
            <a:extLst>
              <a:ext uri="{FF2B5EF4-FFF2-40B4-BE49-F238E27FC236}">
                <a16:creationId xmlns:a16="http://schemas.microsoft.com/office/drawing/2014/main" id="{3E24D7E4-F83E-4DB4-9B5F-4ECEC035F203}"/>
              </a:ext>
            </a:extLst>
          </p:cNvPr>
          <p:cNvSpPr txBox="1">
            <a:spLocks noChangeArrowheads="1"/>
          </p:cNvSpPr>
          <p:nvPr/>
        </p:nvSpPr>
        <p:spPr bwMode="auto">
          <a:xfrm>
            <a:off x="7156450" y="5445125"/>
            <a:ext cx="173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a:solidFill>
                  <a:srgbClr val="FF0000"/>
                </a:solidFill>
              </a:rPr>
              <a:t>10mrad(</a:t>
            </a:r>
            <a:r>
              <a:rPr lang="ja-JP" altLang="en-US" sz="1600">
                <a:solidFill>
                  <a:srgbClr val="FF0000"/>
                </a:solidFill>
              </a:rPr>
              <a:t>約</a:t>
            </a:r>
            <a:r>
              <a:rPr lang="en-US" altLang="ja-JP" sz="1600">
                <a:solidFill>
                  <a:srgbClr val="FF0000"/>
                </a:solidFill>
              </a:rPr>
              <a:t>0.57</a:t>
            </a:r>
            <a:r>
              <a:rPr lang="en-US" altLang="ja-JP" sz="1600" baseline="30000">
                <a:solidFill>
                  <a:srgbClr val="FF0000"/>
                </a:solidFill>
              </a:rPr>
              <a:t>o</a:t>
            </a:r>
            <a:r>
              <a:rPr lang="en-US" altLang="ja-JP" sz="1600">
                <a:solidFill>
                  <a:srgbClr val="FF0000"/>
                </a:solidFill>
              </a:rPr>
              <a:t>)</a:t>
            </a:r>
            <a:endParaRPr lang="ja-JP" altLang="en-US" sz="1600">
              <a:solidFill>
                <a:srgbClr val="FF000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図 1">
            <a:extLst>
              <a:ext uri="{FF2B5EF4-FFF2-40B4-BE49-F238E27FC236}">
                <a16:creationId xmlns:a16="http://schemas.microsoft.com/office/drawing/2014/main" id="{2541C981-162C-4126-9B6A-021F041D99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850"/>
            <a:ext cx="9266238"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15">
            <a:extLst>
              <a:ext uri="{FF2B5EF4-FFF2-40B4-BE49-F238E27FC236}">
                <a16:creationId xmlns:a16="http://schemas.microsoft.com/office/drawing/2014/main" id="{F3D72E67-1A94-484E-B8A3-B662CCFFDF54}"/>
              </a:ext>
            </a:extLst>
          </p:cNvPr>
          <p:cNvSpPr txBox="1">
            <a:spLocks noChangeArrowheads="1"/>
          </p:cNvSpPr>
          <p:nvPr/>
        </p:nvSpPr>
        <p:spPr bwMode="auto">
          <a:xfrm>
            <a:off x="2620963" y="30163"/>
            <a:ext cx="38925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b="1" u="sng">
                <a:solidFill>
                  <a:srgbClr val="FFFFFF"/>
                </a:solidFill>
              </a:rPr>
              <a:t>前置検出器</a:t>
            </a:r>
            <a:endParaRPr lang="en-US" altLang="ja-JP" b="1" u="sng">
              <a:solidFill>
                <a:srgbClr val="FFFFFF"/>
              </a:solidFill>
            </a:endParaRPr>
          </a:p>
        </p:txBody>
      </p:sp>
      <p:sp>
        <p:nvSpPr>
          <p:cNvPr id="70660" name="Line 6">
            <a:extLst>
              <a:ext uri="{FF2B5EF4-FFF2-40B4-BE49-F238E27FC236}">
                <a16:creationId xmlns:a16="http://schemas.microsoft.com/office/drawing/2014/main" id="{7947A63F-938C-465C-BEF9-EDD2053129B7}"/>
              </a:ext>
            </a:extLst>
          </p:cNvPr>
          <p:cNvSpPr>
            <a:spLocks noChangeShapeType="1"/>
          </p:cNvSpPr>
          <p:nvPr/>
        </p:nvSpPr>
        <p:spPr bwMode="auto">
          <a:xfrm flipH="1" flipV="1">
            <a:off x="7286625" y="5191125"/>
            <a:ext cx="1057275" cy="981075"/>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661" name="Text Box 7">
            <a:extLst>
              <a:ext uri="{FF2B5EF4-FFF2-40B4-BE49-F238E27FC236}">
                <a16:creationId xmlns:a16="http://schemas.microsoft.com/office/drawing/2014/main" id="{96C98605-B476-4A97-B040-C232AE7FD12B}"/>
              </a:ext>
            </a:extLst>
          </p:cNvPr>
          <p:cNvSpPr txBox="1">
            <a:spLocks noChangeArrowheads="1"/>
          </p:cNvSpPr>
          <p:nvPr/>
        </p:nvSpPr>
        <p:spPr bwMode="auto">
          <a:xfrm>
            <a:off x="4788024" y="5733256"/>
            <a:ext cx="35623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b="1" dirty="0">
                <a:solidFill>
                  <a:srgbClr val="FFFFFF"/>
                </a:solidFill>
              </a:rPr>
              <a:t>ニュートリノビーム</a:t>
            </a:r>
            <a:endParaRPr lang="en-US" altLang="ja-JP" b="1" dirty="0">
              <a:solidFill>
                <a:srgbClr val="FFFFFF"/>
              </a:solidFill>
            </a:endParaRPr>
          </a:p>
        </p:txBody>
      </p:sp>
      <p:sp>
        <p:nvSpPr>
          <p:cNvPr id="6" name="スライド番号プレースホルダー 1">
            <a:extLst>
              <a:ext uri="{FF2B5EF4-FFF2-40B4-BE49-F238E27FC236}">
                <a16:creationId xmlns:a16="http://schemas.microsoft.com/office/drawing/2014/main" id="{175CC019-4B3C-45C1-82A3-ABA3267B215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5">
            <a:extLst>
              <a:ext uri="{FF2B5EF4-FFF2-40B4-BE49-F238E27FC236}">
                <a16:creationId xmlns:a16="http://schemas.microsoft.com/office/drawing/2014/main" id="{C0D10D91-4DA8-4E79-B796-56A32A90839A}"/>
              </a:ext>
            </a:extLst>
          </p:cNvPr>
          <p:cNvSpPr txBox="1">
            <a:spLocks noChangeArrowheads="1"/>
          </p:cNvSpPr>
          <p:nvPr/>
        </p:nvSpPr>
        <p:spPr bwMode="auto">
          <a:xfrm>
            <a:off x="1692275" y="-38100"/>
            <a:ext cx="5756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333399"/>
                </a:solidFill>
              </a:rPr>
              <a:t>Off-axis </a:t>
            </a:r>
            <a:r>
              <a:rPr lang="ja-JP" altLang="en-US" sz="2800" b="1" u="sng">
                <a:solidFill>
                  <a:srgbClr val="333399"/>
                </a:solidFill>
              </a:rPr>
              <a:t>測定器</a:t>
            </a:r>
            <a:r>
              <a:rPr lang="en-US" altLang="ja-JP" sz="2800" b="1" u="sng">
                <a:solidFill>
                  <a:srgbClr val="333399"/>
                </a:solidFill>
              </a:rPr>
              <a:t> (</a:t>
            </a:r>
            <a:r>
              <a:rPr lang="en-US" altLang="ja-JP" sz="2800" b="1" u="sng">
                <a:solidFill>
                  <a:srgbClr val="FF0000"/>
                </a:solidFill>
              </a:rPr>
              <a:t>ND280</a:t>
            </a:r>
            <a:r>
              <a:rPr lang="en-US" altLang="ja-JP" sz="2800" b="1" u="sng">
                <a:solidFill>
                  <a:srgbClr val="333399"/>
                </a:solidFill>
              </a:rPr>
              <a:t>)</a:t>
            </a:r>
          </a:p>
        </p:txBody>
      </p:sp>
      <p:pic>
        <p:nvPicPr>
          <p:cNvPr id="100355" name="Picture 85" descr="nd280logo-jw.jpg">
            <a:extLst>
              <a:ext uri="{FF2B5EF4-FFF2-40B4-BE49-F238E27FC236}">
                <a16:creationId xmlns:a16="http://schemas.microsoft.com/office/drawing/2014/main" id="{CBA6D6B4-6F89-42DB-8DAE-928981D74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333375"/>
            <a:ext cx="136207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グループ化 4">
            <a:extLst>
              <a:ext uri="{FF2B5EF4-FFF2-40B4-BE49-F238E27FC236}">
                <a16:creationId xmlns:a16="http://schemas.microsoft.com/office/drawing/2014/main" id="{10EA2A6D-DBB1-4680-96B4-416D006921BE}"/>
              </a:ext>
            </a:extLst>
          </p:cNvPr>
          <p:cNvGrpSpPr>
            <a:grpSpLocks/>
          </p:cNvGrpSpPr>
          <p:nvPr/>
        </p:nvGrpSpPr>
        <p:grpSpPr bwMode="auto">
          <a:xfrm>
            <a:off x="5159375" y="1633538"/>
            <a:ext cx="3867150" cy="2609850"/>
            <a:chOff x="5158859" y="2879725"/>
            <a:chExt cx="3867666" cy="2609850"/>
          </a:xfrm>
        </p:grpSpPr>
        <p:sp>
          <p:nvSpPr>
            <p:cNvPr id="100361" name="object 23">
              <a:extLst>
                <a:ext uri="{FF2B5EF4-FFF2-40B4-BE49-F238E27FC236}">
                  <a16:creationId xmlns:a16="http://schemas.microsoft.com/office/drawing/2014/main" id="{E9CA17DD-ED35-44DC-8D14-7003E75755DF}"/>
                </a:ext>
              </a:extLst>
            </p:cNvPr>
            <p:cNvSpPr>
              <a:spLocks noChangeArrowheads="1"/>
            </p:cNvSpPr>
            <p:nvPr/>
          </p:nvSpPr>
          <p:spPr bwMode="auto">
            <a:xfrm>
              <a:off x="5854700" y="3070225"/>
              <a:ext cx="3171825" cy="24193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000">
                <a:solidFill>
                  <a:srgbClr val="000000"/>
                </a:solidFill>
                <a:latin typeface="Times New Roman" panose="02020603050405020304" pitchFamily="18" charset="0"/>
              </a:endParaRPr>
            </a:p>
          </p:txBody>
        </p:sp>
        <p:sp>
          <p:nvSpPr>
            <p:cNvPr id="100362" name="object 24">
              <a:extLst>
                <a:ext uri="{FF2B5EF4-FFF2-40B4-BE49-F238E27FC236}">
                  <a16:creationId xmlns:a16="http://schemas.microsoft.com/office/drawing/2014/main" id="{495936FC-FB9F-4BA6-AD12-F9C045CEC48F}"/>
                </a:ext>
              </a:extLst>
            </p:cNvPr>
            <p:cNvSpPr>
              <a:spLocks/>
            </p:cNvSpPr>
            <p:nvPr/>
          </p:nvSpPr>
          <p:spPr bwMode="auto">
            <a:xfrm>
              <a:off x="6942138" y="4891088"/>
              <a:ext cx="306387" cy="130175"/>
            </a:xfrm>
            <a:custGeom>
              <a:avLst/>
              <a:gdLst>
                <a:gd name="T0" fmla="*/ 10024 w 306070"/>
                <a:gd name="T1" fmla="*/ 12194 h 130810"/>
                <a:gd name="T2" fmla="*/ 25702 w 306070"/>
                <a:gd name="T3" fmla="*/ 66033 h 130810"/>
                <a:gd name="T4" fmla="*/ 24361 w 306070"/>
                <a:gd name="T5" fmla="*/ 71261 h 130810"/>
                <a:gd name="T6" fmla="*/ 15086 w 306070"/>
                <a:gd name="T7" fmla="*/ 73767 h 130810"/>
                <a:gd name="T8" fmla="*/ 73647 w 306070"/>
                <a:gd name="T9" fmla="*/ 73275 h 130810"/>
                <a:gd name="T10" fmla="*/ 63715 w 306070"/>
                <a:gd name="T11" fmla="*/ 71603 h 130810"/>
                <a:gd name="T12" fmla="*/ 54872 w 306070"/>
                <a:gd name="T13" fmla="*/ 44293 h 130810"/>
                <a:gd name="T14" fmla="*/ 90856 w 306070"/>
                <a:gd name="T15" fmla="*/ 40665 h 130810"/>
                <a:gd name="T16" fmla="*/ 57099 w 306070"/>
                <a:gd name="T17" fmla="*/ 12076 h 130810"/>
                <a:gd name="T18" fmla="*/ 73480 w 306070"/>
                <a:gd name="T19" fmla="*/ 71720 h 130810"/>
                <a:gd name="T20" fmla="*/ 59130 w 306070"/>
                <a:gd name="T21" fmla="*/ 12001 h 130810"/>
                <a:gd name="T22" fmla="*/ 74318 w 306070"/>
                <a:gd name="T23" fmla="*/ 17053 h 130810"/>
                <a:gd name="T24" fmla="*/ 78329 w 306070"/>
                <a:gd name="T25" fmla="*/ 30242 h 130810"/>
                <a:gd name="T26" fmla="*/ 69254 w 306070"/>
                <a:gd name="T27" fmla="*/ 38891 h 130810"/>
                <a:gd name="T28" fmla="*/ 51297 w 306070"/>
                <a:gd name="T29" fmla="*/ 40665 h 130810"/>
                <a:gd name="T30" fmla="*/ 101053 w 306070"/>
                <a:gd name="T31" fmla="*/ 15475 h 130810"/>
                <a:gd name="T32" fmla="*/ 55021 w 306070"/>
                <a:gd name="T33" fmla="*/ 8385 h 130810"/>
                <a:gd name="T34" fmla="*/ 6030 w 306070"/>
                <a:gd name="T35" fmla="*/ 12076 h 130810"/>
                <a:gd name="T36" fmla="*/ 92018 w 306070"/>
                <a:gd name="T37" fmla="*/ 12001 h 130810"/>
                <a:gd name="T38" fmla="*/ 166499 w 306070"/>
                <a:gd name="T39" fmla="*/ 2700 h 130810"/>
                <a:gd name="T40" fmla="*/ 123617 w 306070"/>
                <a:gd name="T41" fmla="*/ 39979 h 130810"/>
                <a:gd name="T42" fmla="*/ 174427 w 306070"/>
                <a:gd name="T43" fmla="*/ 70726 h 130810"/>
                <a:gd name="T44" fmla="*/ 186184 w 306070"/>
                <a:gd name="T45" fmla="*/ 67519 h 130810"/>
                <a:gd name="T46" fmla="*/ 152366 w 306070"/>
                <a:gd name="T47" fmla="*/ 42936 h 130810"/>
                <a:gd name="T48" fmla="*/ 149781 w 306070"/>
                <a:gd name="T49" fmla="*/ 10968 h 130810"/>
                <a:gd name="T50" fmla="*/ 154655 w 306070"/>
                <a:gd name="T51" fmla="*/ 6885 h 130810"/>
                <a:gd name="T52" fmla="*/ 180606 w 306070"/>
                <a:gd name="T53" fmla="*/ 6182 h 130810"/>
                <a:gd name="T54" fmla="*/ 180606 w 306070"/>
                <a:gd name="T55" fmla="*/ 6182 h 130810"/>
                <a:gd name="T56" fmla="*/ 167167 w 306070"/>
                <a:gd name="T57" fmla="*/ 7562 h 130810"/>
                <a:gd name="T58" fmla="*/ 177959 w 306070"/>
                <a:gd name="T59" fmla="*/ 63698 h 130810"/>
                <a:gd name="T60" fmla="*/ 171944 w 306070"/>
                <a:gd name="T61" fmla="*/ 67280 h 130810"/>
                <a:gd name="T62" fmla="*/ 205167 w 306070"/>
                <a:gd name="T63" fmla="*/ 42970 h 130810"/>
                <a:gd name="T64" fmla="*/ 187038 w 306070"/>
                <a:gd name="T65" fmla="*/ 8395 h 130810"/>
                <a:gd name="T66" fmla="*/ 218273 w 306070"/>
                <a:gd name="T67" fmla="*/ 3832 h 130810"/>
                <a:gd name="T68" fmla="*/ 236233 w 306070"/>
                <a:gd name="T69" fmla="*/ 57794 h 130810"/>
                <a:gd name="T70" fmla="*/ 219514 w 306070"/>
                <a:gd name="T71" fmla="*/ 65823 h 130810"/>
                <a:gd name="T72" fmla="*/ 290394 w 306070"/>
                <a:gd name="T73" fmla="*/ 64668 h 130810"/>
                <a:gd name="T74" fmla="*/ 307855 w 306070"/>
                <a:gd name="T75" fmla="*/ 61888 h 130810"/>
                <a:gd name="T76" fmla="*/ 270622 w 306070"/>
                <a:gd name="T77" fmla="*/ 61322 h 130810"/>
                <a:gd name="T78" fmla="*/ 267279 w 306070"/>
                <a:gd name="T79" fmla="*/ 59433 h 130810"/>
                <a:gd name="T80" fmla="*/ 267487 w 306070"/>
                <a:gd name="T81" fmla="*/ 3832 h 130810"/>
                <a:gd name="T82" fmla="*/ 276830 w 306070"/>
                <a:gd name="T83" fmla="*/ 3946 h 130810"/>
                <a:gd name="T84" fmla="*/ 308647 w 306070"/>
                <a:gd name="T85" fmla="*/ 42877 h 130810"/>
                <a:gd name="T86" fmla="*/ 342173 w 306070"/>
                <a:gd name="T87" fmla="*/ 39103 h 130810"/>
                <a:gd name="T88" fmla="*/ 339624 w 306070"/>
                <a:gd name="T89" fmla="*/ 22737 h 130810"/>
                <a:gd name="T90" fmla="*/ 312790 w 306070"/>
                <a:gd name="T91" fmla="*/ 4365 h 130810"/>
                <a:gd name="T92" fmla="*/ 266797 w 306070"/>
                <a:gd name="T93" fmla="*/ 162 h 130810"/>
                <a:gd name="T94" fmla="*/ 218273 w 306070"/>
                <a:gd name="T95" fmla="*/ 3832 h 130810"/>
                <a:gd name="T96" fmla="*/ 309951 w 306070"/>
                <a:gd name="T97" fmla="*/ 3755 h 1308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070" h="130810">
                  <a:moveTo>
                    <a:pt x="50847" y="20831"/>
                  </a:moveTo>
                  <a:lnTo>
                    <a:pt x="5358" y="20831"/>
                  </a:lnTo>
                  <a:lnTo>
                    <a:pt x="8931" y="21035"/>
                  </a:lnTo>
                  <a:lnTo>
                    <a:pt x="10887" y="21834"/>
                  </a:lnTo>
                  <a:lnTo>
                    <a:pt x="22542" y="109748"/>
                  </a:lnTo>
                  <a:lnTo>
                    <a:pt x="22889" y="113882"/>
                  </a:lnTo>
                  <a:lnTo>
                    <a:pt x="22967" y="119682"/>
                  </a:lnTo>
                  <a:lnTo>
                    <a:pt x="22287" y="121290"/>
                  </a:lnTo>
                  <a:lnTo>
                    <a:pt x="21691" y="122898"/>
                  </a:lnTo>
                  <a:lnTo>
                    <a:pt x="20500" y="124249"/>
                  </a:lnTo>
                  <a:lnTo>
                    <a:pt x="16927" y="126469"/>
                  </a:lnTo>
                  <a:lnTo>
                    <a:pt x="13440" y="127219"/>
                  </a:lnTo>
                  <a:lnTo>
                    <a:pt x="8166" y="127610"/>
                  </a:lnTo>
                  <a:lnTo>
                    <a:pt x="8421" y="130679"/>
                  </a:lnTo>
                  <a:lnTo>
                    <a:pt x="65586" y="126376"/>
                  </a:lnTo>
                  <a:lnTo>
                    <a:pt x="65437" y="123688"/>
                  </a:lnTo>
                  <a:lnTo>
                    <a:pt x="60312" y="123688"/>
                  </a:lnTo>
                  <a:lnTo>
                    <a:pt x="56739" y="123485"/>
                  </a:lnTo>
                  <a:lnTo>
                    <a:pt x="48572" y="107801"/>
                  </a:lnTo>
                  <a:lnTo>
                    <a:pt x="46191" y="76598"/>
                  </a:lnTo>
                  <a:lnTo>
                    <a:pt x="48864" y="76386"/>
                  </a:lnTo>
                  <a:lnTo>
                    <a:pt x="63474" y="74719"/>
                  </a:lnTo>
                  <a:lnTo>
                    <a:pt x="73242" y="72558"/>
                  </a:lnTo>
                  <a:lnTo>
                    <a:pt x="80909" y="70124"/>
                  </a:lnTo>
                  <a:lnTo>
                    <a:pt x="45680" y="70124"/>
                  </a:lnTo>
                  <a:lnTo>
                    <a:pt x="42023" y="21494"/>
                  </a:lnTo>
                  <a:lnTo>
                    <a:pt x="50847" y="20831"/>
                  </a:lnTo>
                  <a:close/>
                </a:path>
                <a:path w="306070" h="130810">
                  <a:moveTo>
                    <a:pt x="65416" y="123306"/>
                  </a:moveTo>
                  <a:lnTo>
                    <a:pt x="60312" y="123688"/>
                  </a:lnTo>
                  <a:lnTo>
                    <a:pt x="65437" y="123688"/>
                  </a:lnTo>
                  <a:lnTo>
                    <a:pt x="65416" y="123306"/>
                  </a:lnTo>
                  <a:close/>
                </a:path>
                <a:path w="306070" h="130810">
                  <a:moveTo>
                    <a:pt x="81946" y="20695"/>
                  </a:moveTo>
                  <a:lnTo>
                    <a:pt x="52656" y="20695"/>
                  </a:lnTo>
                  <a:lnTo>
                    <a:pt x="58270" y="22217"/>
                  </a:lnTo>
                  <a:lnTo>
                    <a:pt x="62269" y="25814"/>
                  </a:lnTo>
                  <a:lnTo>
                    <a:pt x="66182" y="29412"/>
                  </a:lnTo>
                  <a:lnTo>
                    <a:pt x="68478" y="35391"/>
                  </a:lnTo>
                  <a:lnTo>
                    <a:pt x="69074" y="43743"/>
                  </a:lnTo>
                  <a:lnTo>
                    <a:pt x="69754" y="52154"/>
                  </a:lnTo>
                  <a:lnTo>
                    <a:pt x="68393" y="58499"/>
                  </a:lnTo>
                  <a:lnTo>
                    <a:pt x="64990" y="62785"/>
                  </a:lnTo>
                  <a:lnTo>
                    <a:pt x="61673" y="67071"/>
                  </a:lnTo>
                  <a:lnTo>
                    <a:pt x="56654" y="69470"/>
                  </a:lnTo>
                  <a:lnTo>
                    <a:pt x="49848" y="69980"/>
                  </a:lnTo>
                  <a:lnTo>
                    <a:pt x="45680" y="70124"/>
                  </a:lnTo>
                  <a:lnTo>
                    <a:pt x="80909" y="70124"/>
                  </a:lnTo>
                  <a:lnTo>
                    <a:pt x="95736" y="36186"/>
                  </a:lnTo>
                  <a:lnTo>
                    <a:pt x="89992" y="26691"/>
                  </a:lnTo>
                  <a:lnTo>
                    <a:pt x="81946" y="20695"/>
                  </a:lnTo>
                  <a:close/>
                </a:path>
                <a:path w="306070" h="130810">
                  <a:moveTo>
                    <a:pt x="64306" y="14360"/>
                  </a:moveTo>
                  <a:lnTo>
                    <a:pt x="48997" y="14460"/>
                  </a:lnTo>
                  <a:lnTo>
                    <a:pt x="0" y="18152"/>
                  </a:lnTo>
                  <a:lnTo>
                    <a:pt x="170" y="21222"/>
                  </a:lnTo>
                  <a:lnTo>
                    <a:pt x="5358" y="20831"/>
                  </a:lnTo>
                  <a:lnTo>
                    <a:pt x="50847" y="20831"/>
                  </a:lnTo>
                  <a:lnTo>
                    <a:pt x="52656" y="20695"/>
                  </a:lnTo>
                  <a:lnTo>
                    <a:pt x="81946" y="20695"/>
                  </a:lnTo>
                  <a:lnTo>
                    <a:pt x="76458" y="16604"/>
                  </a:lnTo>
                  <a:lnTo>
                    <a:pt x="64306" y="14360"/>
                  </a:lnTo>
                  <a:close/>
                </a:path>
                <a:path w="306070" h="130810">
                  <a:moveTo>
                    <a:pt x="148272" y="4655"/>
                  </a:moveTo>
                  <a:lnTo>
                    <a:pt x="115468" y="26464"/>
                  </a:lnTo>
                  <a:lnTo>
                    <a:pt x="109697" y="55321"/>
                  </a:lnTo>
                  <a:lnTo>
                    <a:pt x="110085" y="68954"/>
                  </a:lnTo>
                  <a:lnTo>
                    <a:pt x="126749" y="113176"/>
                  </a:lnTo>
                  <a:lnTo>
                    <a:pt x="145124" y="122735"/>
                  </a:lnTo>
                  <a:lnTo>
                    <a:pt x="155332" y="121971"/>
                  </a:lnTo>
                  <a:lnTo>
                    <a:pt x="159585" y="120517"/>
                  </a:lnTo>
                  <a:lnTo>
                    <a:pt x="163498" y="117973"/>
                  </a:lnTo>
                  <a:lnTo>
                    <a:pt x="165803" y="116443"/>
                  </a:lnTo>
                  <a:lnTo>
                    <a:pt x="147761" y="116443"/>
                  </a:lnTo>
                  <a:lnTo>
                    <a:pt x="145719" y="115932"/>
                  </a:lnTo>
                  <a:lnTo>
                    <a:pt x="135685" y="74050"/>
                  </a:lnTo>
                  <a:lnTo>
                    <a:pt x="133148" y="32650"/>
                  </a:lnTo>
                  <a:lnTo>
                    <a:pt x="133045" y="23867"/>
                  </a:lnTo>
                  <a:lnTo>
                    <a:pt x="133385" y="18917"/>
                  </a:lnTo>
                  <a:lnTo>
                    <a:pt x="134490" y="15396"/>
                  </a:lnTo>
                  <a:lnTo>
                    <a:pt x="136447" y="13312"/>
                  </a:lnTo>
                  <a:lnTo>
                    <a:pt x="137723" y="11875"/>
                  </a:lnTo>
                  <a:lnTo>
                    <a:pt x="139509" y="11076"/>
                  </a:lnTo>
                  <a:lnTo>
                    <a:pt x="145040" y="10659"/>
                  </a:lnTo>
                  <a:lnTo>
                    <a:pt x="160834" y="10659"/>
                  </a:lnTo>
                  <a:lnTo>
                    <a:pt x="154481" y="6424"/>
                  </a:lnTo>
                  <a:lnTo>
                    <a:pt x="148272" y="4655"/>
                  </a:lnTo>
                  <a:close/>
                </a:path>
                <a:path w="306070" h="130810">
                  <a:moveTo>
                    <a:pt x="160834" y="10659"/>
                  </a:moveTo>
                  <a:lnTo>
                    <a:pt x="145040" y="10659"/>
                  </a:lnTo>
                  <a:lnTo>
                    <a:pt x="147336" y="11373"/>
                  </a:lnTo>
                  <a:lnTo>
                    <a:pt x="148866" y="13040"/>
                  </a:lnTo>
                  <a:lnTo>
                    <a:pt x="156949" y="62760"/>
                  </a:lnTo>
                  <a:lnTo>
                    <a:pt x="159415" y="104969"/>
                  </a:lnTo>
                  <a:lnTo>
                    <a:pt x="158479" y="109851"/>
                  </a:lnTo>
                  <a:lnTo>
                    <a:pt x="156318" y="113176"/>
                  </a:lnTo>
                  <a:lnTo>
                    <a:pt x="155077" y="114996"/>
                  </a:lnTo>
                  <a:lnTo>
                    <a:pt x="153120" y="116043"/>
                  </a:lnTo>
                  <a:lnTo>
                    <a:pt x="147761" y="116443"/>
                  </a:lnTo>
                  <a:lnTo>
                    <a:pt x="165803" y="116443"/>
                  </a:lnTo>
                  <a:lnTo>
                    <a:pt x="182708" y="74108"/>
                  </a:lnTo>
                  <a:lnTo>
                    <a:pt x="182469" y="60999"/>
                  </a:lnTo>
                  <a:lnTo>
                    <a:pt x="171155" y="20159"/>
                  </a:lnTo>
                  <a:lnTo>
                    <a:pt x="166561" y="14478"/>
                  </a:lnTo>
                  <a:lnTo>
                    <a:pt x="160834" y="10659"/>
                  </a:lnTo>
                  <a:close/>
                </a:path>
                <a:path w="306070" h="130810">
                  <a:moveTo>
                    <a:pt x="238205" y="6610"/>
                  </a:moveTo>
                  <a:lnTo>
                    <a:pt x="194378" y="6610"/>
                  </a:lnTo>
                  <a:lnTo>
                    <a:pt x="196930" y="6967"/>
                  </a:lnTo>
                  <a:lnTo>
                    <a:pt x="198801" y="7903"/>
                  </a:lnTo>
                  <a:lnTo>
                    <a:pt x="210373" y="99671"/>
                  </a:lnTo>
                  <a:lnTo>
                    <a:pt x="210435" y="105761"/>
                  </a:lnTo>
                  <a:lnTo>
                    <a:pt x="209435" y="108490"/>
                  </a:lnTo>
                  <a:lnTo>
                    <a:pt x="195484" y="113525"/>
                  </a:lnTo>
                  <a:lnTo>
                    <a:pt x="195654" y="116595"/>
                  </a:lnTo>
                  <a:lnTo>
                    <a:pt x="253330" y="112258"/>
                  </a:lnTo>
                  <a:lnTo>
                    <a:pt x="258605" y="111526"/>
                  </a:lnTo>
                  <a:lnTo>
                    <a:pt x="261922" y="110608"/>
                  </a:lnTo>
                  <a:lnTo>
                    <a:pt x="269493" y="108593"/>
                  </a:lnTo>
                  <a:lnTo>
                    <a:pt x="274152" y="106730"/>
                  </a:lnTo>
                  <a:lnTo>
                    <a:pt x="244737" y="106730"/>
                  </a:lnTo>
                  <a:lnTo>
                    <a:pt x="242526" y="106474"/>
                  </a:lnTo>
                  <a:lnTo>
                    <a:pt x="240996" y="105761"/>
                  </a:lnTo>
                  <a:lnTo>
                    <a:pt x="239890" y="105284"/>
                  </a:lnTo>
                  <a:lnTo>
                    <a:pt x="239039" y="104544"/>
                  </a:lnTo>
                  <a:lnTo>
                    <a:pt x="238018" y="102503"/>
                  </a:lnTo>
                  <a:lnTo>
                    <a:pt x="237592" y="99671"/>
                  </a:lnTo>
                  <a:lnTo>
                    <a:pt x="230618" y="7223"/>
                  </a:lnTo>
                  <a:lnTo>
                    <a:pt x="238205" y="6610"/>
                  </a:lnTo>
                  <a:close/>
                </a:path>
                <a:path w="306070" h="130810">
                  <a:moveTo>
                    <a:pt x="276021" y="6475"/>
                  </a:moveTo>
                  <a:lnTo>
                    <a:pt x="239890" y="6475"/>
                  </a:lnTo>
                  <a:lnTo>
                    <a:pt x="246524" y="6806"/>
                  </a:lnTo>
                  <a:lnTo>
                    <a:pt x="256477" y="10234"/>
                  </a:lnTo>
                  <a:lnTo>
                    <a:pt x="275202" y="59443"/>
                  </a:lnTo>
                  <a:lnTo>
                    <a:pt x="274860" y="73945"/>
                  </a:lnTo>
                  <a:lnTo>
                    <a:pt x="244737" y="106730"/>
                  </a:lnTo>
                  <a:lnTo>
                    <a:pt x="274152" y="106730"/>
                  </a:lnTo>
                  <a:lnTo>
                    <a:pt x="304711" y="67429"/>
                  </a:lnTo>
                  <a:lnTo>
                    <a:pt x="305476" y="60047"/>
                  </a:lnTo>
                  <a:lnTo>
                    <a:pt x="304654" y="49661"/>
                  </a:lnTo>
                  <a:lnTo>
                    <a:pt x="302447" y="39212"/>
                  </a:lnTo>
                  <a:lnTo>
                    <a:pt x="297419" y="27924"/>
                  </a:lnTo>
                  <a:lnTo>
                    <a:pt x="288468" y="14477"/>
                  </a:lnTo>
                  <a:lnTo>
                    <a:pt x="278549" y="7526"/>
                  </a:lnTo>
                  <a:lnTo>
                    <a:pt x="276021" y="6475"/>
                  </a:lnTo>
                  <a:close/>
                </a:path>
                <a:path w="306070" h="130810">
                  <a:moveTo>
                    <a:pt x="251891" y="0"/>
                  </a:moveTo>
                  <a:lnTo>
                    <a:pt x="237592" y="274"/>
                  </a:lnTo>
                  <a:lnTo>
                    <a:pt x="187233" y="4059"/>
                  </a:lnTo>
                  <a:lnTo>
                    <a:pt x="187488" y="7130"/>
                  </a:lnTo>
                  <a:lnTo>
                    <a:pt x="194378" y="6610"/>
                  </a:lnTo>
                  <a:lnTo>
                    <a:pt x="238205" y="6610"/>
                  </a:lnTo>
                  <a:lnTo>
                    <a:pt x="239890" y="6475"/>
                  </a:lnTo>
                  <a:lnTo>
                    <a:pt x="276021" y="6475"/>
                  </a:lnTo>
                  <a:lnTo>
                    <a:pt x="264038" y="1491"/>
                  </a:lnTo>
                  <a:lnTo>
                    <a:pt x="2518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00363" name="object 25">
              <a:extLst>
                <a:ext uri="{FF2B5EF4-FFF2-40B4-BE49-F238E27FC236}">
                  <a16:creationId xmlns:a16="http://schemas.microsoft.com/office/drawing/2014/main" id="{3D54D700-726D-420D-8DA8-0A99F34AB67D}"/>
                </a:ext>
              </a:extLst>
            </p:cNvPr>
            <p:cNvSpPr>
              <a:spLocks noChangeArrowheads="1"/>
            </p:cNvSpPr>
            <p:nvPr/>
          </p:nvSpPr>
          <p:spPr bwMode="auto">
            <a:xfrm>
              <a:off x="6602413" y="3413125"/>
              <a:ext cx="1292225" cy="1873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000">
                <a:solidFill>
                  <a:srgbClr val="000000"/>
                </a:solidFill>
                <a:latin typeface="Times New Roman" panose="02020603050405020304" pitchFamily="18" charset="0"/>
              </a:endParaRPr>
            </a:p>
          </p:txBody>
        </p:sp>
        <p:sp>
          <p:nvSpPr>
            <p:cNvPr id="35" name="object 26">
              <a:extLst>
                <a:ext uri="{FF2B5EF4-FFF2-40B4-BE49-F238E27FC236}">
                  <a16:creationId xmlns:a16="http://schemas.microsoft.com/office/drawing/2014/main" id="{F8B430A7-0613-4768-AF82-5FFFEB726953}"/>
                </a:ext>
              </a:extLst>
            </p:cNvPr>
            <p:cNvSpPr txBox="1"/>
            <p:nvPr/>
          </p:nvSpPr>
          <p:spPr>
            <a:xfrm>
              <a:off x="7588962" y="4300614"/>
              <a:ext cx="1304925" cy="774700"/>
            </a:xfrm>
            <a:prstGeom prst="rect">
              <a:avLst/>
            </a:prstGeom>
          </p:spPr>
          <p:txBody>
            <a:bodyPr vert="vert270" lIns="0" tIns="0" rIns="0" bIns="0">
              <a:spAutoFit/>
            </a:bodyPr>
            <a:lstStyle/>
            <a:p>
              <a:pPr marL="40005" marR="293370" indent="635" algn="just" eaLnBrk="1" hangingPunct="1">
                <a:lnSpc>
                  <a:spcPct val="108800"/>
                </a:lnSpc>
                <a:defRPr/>
              </a:pPr>
              <a:r>
                <a:rPr sz="1350" b="1" dirty="0">
                  <a:solidFill>
                    <a:srgbClr val="FFFFFF"/>
                  </a:solidFill>
                  <a:latin typeface="Times New Roman"/>
                  <a:cs typeface="Times New Roman"/>
                </a:rPr>
                <a:t>TPC FGD TPC FGD TPC</a:t>
              </a:r>
              <a:endParaRPr sz="1350">
                <a:solidFill>
                  <a:srgbClr val="000000"/>
                </a:solidFill>
                <a:latin typeface="Times New Roman"/>
                <a:cs typeface="Times New Roman"/>
              </a:endParaRPr>
            </a:p>
            <a:p>
              <a:pPr marL="12700" algn="just" eaLnBrk="1" hangingPunct="1">
                <a:spcBef>
                  <a:spcPts val="60"/>
                </a:spcBef>
                <a:defRPr/>
              </a:pPr>
              <a:r>
                <a:rPr sz="1350" b="1" spc="-5" dirty="0">
                  <a:solidFill>
                    <a:srgbClr val="FFFFFF"/>
                  </a:solidFill>
                  <a:latin typeface="Times New Roman"/>
                  <a:cs typeface="Times New Roman"/>
                </a:rPr>
                <a:t>D</a:t>
              </a:r>
              <a:r>
                <a:rPr sz="1350" b="1" dirty="0">
                  <a:solidFill>
                    <a:srgbClr val="FFFFFF"/>
                  </a:solidFill>
                  <a:latin typeface="Times New Roman"/>
                  <a:cs typeface="Times New Roman"/>
                </a:rPr>
                <a:t>S-ECAL</a:t>
              </a:r>
              <a:endParaRPr sz="1350">
                <a:solidFill>
                  <a:srgbClr val="000000"/>
                </a:solidFill>
                <a:latin typeface="Times New Roman"/>
                <a:cs typeface="Times New Roman"/>
              </a:endParaRPr>
            </a:p>
          </p:txBody>
        </p:sp>
        <p:sp>
          <p:nvSpPr>
            <p:cNvPr id="100365" name="object 39">
              <a:extLst>
                <a:ext uri="{FF2B5EF4-FFF2-40B4-BE49-F238E27FC236}">
                  <a16:creationId xmlns:a16="http://schemas.microsoft.com/office/drawing/2014/main" id="{ABB71DC6-37B5-4995-8DBC-9197998FD464}"/>
                </a:ext>
              </a:extLst>
            </p:cNvPr>
            <p:cNvSpPr>
              <a:spLocks/>
            </p:cNvSpPr>
            <p:nvPr/>
          </p:nvSpPr>
          <p:spPr bwMode="auto">
            <a:xfrm>
              <a:off x="5859463" y="2947988"/>
              <a:ext cx="2290762" cy="244475"/>
            </a:xfrm>
            <a:custGeom>
              <a:avLst/>
              <a:gdLst>
                <a:gd name="T0" fmla="*/ 82230 w 2291079"/>
                <a:gd name="T1" fmla="*/ 146368 h 244475"/>
                <a:gd name="T2" fmla="*/ 91957 w 2291079"/>
                <a:gd name="T3" fmla="*/ 244344 h 244475"/>
                <a:gd name="T4" fmla="*/ 98905 w 2291079"/>
                <a:gd name="T5" fmla="*/ 236264 h 244475"/>
                <a:gd name="T6" fmla="*/ 94279 w 2291079"/>
                <a:gd name="T7" fmla="*/ 230736 h 244475"/>
                <a:gd name="T8" fmla="*/ 13906 w 2291079"/>
                <a:gd name="T9" fmla="*/ 206157 h 244475"/>
                <a:gd name="T10" fmla="*/ 38133 w 2291079"/>
                <a:gd name="T11" fmla="*/ 191232 h 244475"/>
                <a:gd name="T12" fmla="*/ 92339 w 2291079"/>
                <a:gd name="T13" fmla="*/ 155468 h 244475"/>
                <a:gd name="T14" fmla="*/ 89310 w 2291079"/>
                <a:gd name="T15" fmla="*/ 145262 h 244475"/>
                <a:gd name="T16" fmla="*/ 38133 w 2291079"/>
                <a:gd name="T17" fmla="*/ 191232 h 244475"/>
                <a:gd name="T18" fmla="*/ 13906 w 2291079"/>
                <a:gd name="T19" fmla="*/ 206157 h 244475"/>
                <a:gd name="T20" fmla="*/ 17020 w 2291079"/>
                <a:gd name="T21" fmla="*/ 205136 h 244475"/>
                <a:gd name="T22" fmla="*/ 34526 w 2291079"/>
                <a:gd name="T23" fmla="*/ 193570 h 244475"/>
                <a:gd name="T24" fmla="*/ 39024 w 2291079"/>
                <a:gd name="T25" fmla="*/ 204417 h 244475"/>
                <a:gd name="T26" fmla="*/ 42625 w 2291079"/>
                <a:gd name="T27" fmla="*/ 206157 h 244475"/>
                <a:gd name="T28" fmla="*/ 16219 w 2291079"/>
                <a:gd name="T29" fmla="*/ 193570 h 244475"/>
                <a:gd name="T30" fmla="*/ 26815 w 2291079"/>
                <a:gd name="T31" fmla="*/ 198641 h 244475"/>
                <a:gd name="T32" fmla="*/ 26815 w 2291079"/>
                <a:gd name="T33" fmla="*/ 198641 h 244475"/>
                <a:gd name="T34" fmla="*/ 28613 w 2291079"/>
                <a:gd name="T35" fmla="*/ 205136 h 244475"/>
                <a:gd name="T36" fmla="*/ 26815 w 2291079"/>
                <a:gd name="T37" fmla="*/ 198641 h 244475"/>
                <a:gd name="T38" fmla="*/ 38133 w 2291079"/>
                <a:gd name="T39" fmla="*/ 191232 h 244475"/>
                <a:gd name="T40" fmla="*/ 39024 w 2291079"/>
                <a:gd name="T41" fmla="*/ 204417 h 244475"/>
                <a:gd name="T42" fmla="*/ 2228715 w 2291079"/>
                <a:gd name="T43" fmla="*/ 45683 h 244475"/>
                <a:gd name="T44" fmla="*/ 34526 w 2291079"/>
                <a:gd name="T45" fmla="*/ 193570 h 244475"/>
                <a:gd name="T46" fmla="*/ 26815 w 2291079"/>
                <a:gd name="T47" fmla="*/ 198641 h 244475"/>
                <a:gd name="T48" fmla="*/ 2243589 w 2291079"/>
                <a:gd name="T49" fmla="*/ 38101 h 244475"/>
                <a:gd name="T50" fmla="*/ 2242564 w 2291079"/>
                <a:gd name="T51" fmla="*/ 51368 h 244475"/>
                <a:gd name="T52" fmla="*/ 2166262 w 2291079"/>
                <a:gd name="T53" fmla="*/ 86834 h 244475"/>
                <a:gd name="T54" fmla="*/ 2162323 w 2291079"/>
                <a:gd name="T55" fmla="*/ 92958 h 244475"/>
                <a:gd name="T56" fmla="*/ 2166262 w 2291079"/>
                <a:gd name="T57" fmla="*/ 99081 h 244475"/>
                <a:gd name="T58" fmla="*/ 2173380 w 2291079"/>
                <a:gd name="T59" fmla="*/ 97975 h 244475"/>
                <a:gd name="T60" fmla="*/ 2243589 w 2291079"/>
                <a:gd name="T61" fmla="*/ 38101 h 244475"/>
                <a:gd name="T62" fmla="*/ 2217441 w 2291079"/>
                <a:gd name="T63" fmla="*/ 53113 h 244475"/>
                <a:gd name="T64" fmla="*/ 2242523 w 2291079"/>
                <a:gd name="T65" fmla="*/ 50773 h 244475"/>
                <a:gd name="T66" fmla="*/ 2228715 w 2291079"/>
                <a:gd name="T67" fmla="*/ 45683 h 244475"/>
                <a:gd name="T68" fmla="*/ 2228715 w 2291079"/>
                <a:gd name="T69" fmla="*/ 45683 h 244475"/>
                <a:gd name="T70" fmla="*/ 2238547 w 2291079"/>
                <a:gd name="T71" fmla="*/ 39207 h 244475"/>
                <a:gd name="T72" fmla="*/ 2238547 w 2291079"/>
                <a:gd name="T73" fmla="*/ 39207 h 244475"/>
                <a:gd name="T74" fmla="*/ 2242523 w 2291079"/>
                <a:gd name="T75" fmla="*/ 50773 h 244475"/>
                <a:gd name="T76" fmla="*/ 2241644 w 2291079"/>
                <a:gd name="T77" fmla="*/ 38101 h 244475"/>
                <a:gd name="T78" fmla="*/ 2228715 w 2291079"/>
                <a:gd name="T79" fmla="*/ 45683 h 244475"/>
                <a:gd name="T80" fmla="*/ 2241721 w 2291079"/>
                <a:gd name="T81" fmla="*/ 39207 h 244475"/>
                <a:gd name="T82" fmla="*/ 2163578 w 2291079"/>
                <a:gd name="T83" fmla="*/ 0 h 244475"/>
                <a:gd name="T84" fmla="*/ 2156625 w 2291079"/>
                <a:gd name="T85" fmla="*/ 7994 h 244475"/>
                <a:gd name="T86" fmla="*/ 2216491 w 2291079"/>
                <a:gd name="T87" fmla="*/ 39849 h 244475"/>
                <a:gd name="T88" fmla="*/ 2243589 w 2291079"/>
                <a:gd name="T89" fmla="*/ 38101 h 2444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291079" h="244475">
                  <a:moveTo>
                    <a:pt x="86573" y="144327"/>
                  </a:moveTo>
                  <a:lnTo>
                    <a:pt x="83494" y="146368"/>
                  </a:lnTo>
                  <a:lnTo>
                    <a:pt x="0" y="200544"/>
                  </a:lnTo>
                  <a:lnTo>
                    <a:pt x="93413" y="244344"/>
                  </a:lnTo>
                  <a:lnTo>
                    <a:pt x="97360" y="242898"/>
                  </a:lnTo>
                  <a:lnTo>
                    <a:pt x="100473" y="236264"/>
                  </a:lnTo>
                  <a:lnTo>
                    <a:pt x="99053" y="232352"/>
                  </a:lnTo>
                  <a:lnTo>
                    <a:pt x="95735" y="230736"/>
                  </a:lnTo>
                  <a:lnTo>
                    <a:pt x="43297" y="206157"/>
                  </a:lnTo>
                  <a:lnTo>
                    <a:pt x="14130" y="206157"/>
                  </a:lnTo>
                  <a:lnTo>
                    <a:pt x="13219" y="192975"/>
                  </a:lnTo>
                  <a:lnTo>
                    <a:pt x="38693" y="191232"/>
                  </a:lnTo>
                  <a:lnTo>
                    <a:pt x="90716" y="157509"/>
                  </a:lnTo>
                  <a:lnTo>
                    <a:pt x="93795" y="155468"/>
                  </a:lnTo>
                  <a:lnTo>
                    <a:pt x="94672" y="151386"/>
                  </a:lnTo>
                  <a:lnTo>
                    <a:pt x="90681" y="145262"/>
                  </a:lnTo>
                  <a:lnTo>
                    <a:pt x="86573" y="144327"/>
                  </a:lnTo>
                  <a:close/>
                </a:path>
                <a:path w="2291079" h="244475">
                  <a:moveTo>
                    <a:pt x="38693" y="191232"/>
                  </a:moveTo>
                  <a:lnTo>
                    <a:pt x="13219" y="192975"/>
                  </a:lnTo>
                  <a:lnTo>
                    <a:pt x="14130" y="206157"/>
                  </a:lnTo>
                  <a:lnTo>
                    <a:pt x="29061" y="205136"/>
                  </a:lnTo>
                  <a:lnTo>
                    <a:pt x="17244" y="205136"/>
                  </a:lnTo>
                  <a:lnTo>
                    <a:pt x="16443" y="193570"/>
                  </a:lnTo>
                  <a:lnTo>
                    <a:pt x="35086" y="193570"/>
                  </a:lnTo>
                  <a:lnTo>
                    <a:pt x="38693" y="191232"/>
                  </a:lnTo>
                  <a:close/>
                </a:path>
                <a:path w="2291079" h="244475">
                  <a:moveTo>
                    <a:pt x="39584" y="204417"/>
                  </a:moveTo>
                  <a:lnTo>
                    <a:pt x="14130" y="206157"/>
                  </a:lnTo>
                  <a:lnTo>
                    <a:pt x="43297" y="206157"/>
                  </a:lnTo>
                  <a:lnTo>
                    <a:pt x="39584" y="204417"/>
                  </a:lnTo>
                  <a:close/>
                </a:path>
                <a:path w="2291079" h="244475">
                  <a:moveTo>
                    <a:pt x="16443" y="193570"/>
                  </a:moveTo>
                  <a:lnTo>
                    <a:pt x="17244" y="205136"/>
                  </a:lnTo>
                  <a:lnTo>
                    <a:pt x="27263" y="198641"/>
                  </a:lnTo>
                  <a:lnTo>
                    <a:pt x="16443" y="193570"/>
                  </a:lnTo>
                  <a:close/>
                </a:path>
                <a:path w="2291079" h="244475">
                  <a:moveTo>
                    <a:pt x="27263" y="198641"/>
                  </a:moveTo>
                  <a:lnTo>
                    <a:pt x="17244" y="205136"/>
                  </a:lnTo>
                  <a:lnTo>
                    <a:pt x="29061" y="205136"/>
                  </a:lnTo>
                  <a:lnTo>
                    <a:pt x="39584" y="204417"/>
                  </a:lnTo>
                  <a:lnTo>
                    <a:pt x="27263" y="198641"/>
                  </a:lnTo>
                  <a:close/>
                </a:path>
                <a:path w="2291079" h="244475">
                  <a:moveTo>
                    <a:pt x="2251107" y="39849"/>
                  </a:moveTo>
                  <a:lnTo>
                    <a:pt x="38693" y="191232"/>
                  </a:lnTo>
                  <a:lnTo>
                    <a:pt x="27263" y="198641"/>
                  </a:lnTo>
                  <a:lnTo>
                    <a:pt x="39584" y="204417"/>
                  </a:lnTo>
                  <a:lnTo>
                    <a:pt x="2252072" y="53113"/>
                  </a:lnTo>
                  <a:lnTo>
                    <a:pt x="2263525" y="45683"/>
                  </a:lnTo>
                  <a:lnTo>
                    <a:pt x="2251107" y="39849"/>
                  </a:lnTo>
                  <a:close/>
                </a:path>
                <a:path w="2291079" h="244475">
                  <a:moveTo>
                    <a:pt x="35086" y="193570"/>
                  </a:moveTo>
                  <a:lnTo>
                    <a:pt x="16443" y="193570"/>
                  </a:lnTo>
                  <a:lnTo>
                    <a:pt x="27263" y="198641"/>
                  </a:lnTo>
                  <a:lnTo>
                    <a:pt x="35086" y="193570"/>
                  </a:lnTo>
                  <a:close/>
                </a:path>
                <a:path w="2291079" h="244475">
                  <a:moveTo>
                    <a:pt x="2278631" y="38101"/>
                  </a:moveTo>
                  <a:lnTo>
                    <a:pt x="2276655" y="38101"/>
                  </a:lnTo>
                  <a:lnTo>
                    <a:pt x="2277590" y="51368"/>
                  </a:lnTo>
                  <a:lnTo>
                    <a:pt x="2252072" y="53113"/>
                  </a:lnTo>
                  <a:lnTo>
                    <a:pt x="2200094" y="86834"/>
                  </a:lnTo>
                  <a:lnTo>
                    <a:pt x="2196946" y="88790"/>
                  </a:lnTo>
                  <a:lnTo>
                    <a:pt x="2196096" y="92958"/>
                  </a:lnTo>
                  <a:lnTo>
                    <a:pt x="2198137" y="96019"/>
                  </a:lnTo>
                  <a:lnTo>
                    <a:pt x="2200094" y="99081"/>
                  </a:lnTo>
                  <a:lnTo>
                    <a:pt x="2204177" y="99932"/>
                  </a:lnTo>
                  <a:lnTo>
                    <a:pt x="2207324" y="97975"/>
                  </a:lnTo>
                  <a:lnTo>
                    <a:pt x="2290776" y="43799"/>
                  </a:lnTo>
                  <a:lnTo>
                    <a:pt x="2278631" y="38101"/>
                  </a:lnTo>
                  <a:close/>
                </a:path>
                <a:path w="2291079" h="244475">
                  <a:moveTo>
                    <a:pt x="2263525" y="45683"/>
                  </a:moveTo>
                  <a:lnTo>
                    <a:pt x="2252072" y="53113"/>
                  </a:lnTo>
                  <a:lnTo>
                    <a:pt x="2277590" y="51368"/>
                  </a:lnTo>
                  <a:lnTo>
                    <a:pt x="2277548" y="50773"/>
                  </a:lnTo>
                  <a:lnTo>
                    <a:pt x="2274357" y="50773"/>
                  </a:lnTo>
                  <a:lnTo>
                    <a:pt x="2263525" y="45683"/>
                  </a:lnTo>
                  <a:close/>
                </a:path>
                <a:path w="2291079" h="244475">
                  <a:moveTo>
                    <a:pt x="2273508" y="39207"/>
                  </a:moveTo>
                  <a:lnTo>
                    <a:pt x="2263525" y="45683"/>
                  </a:lnTo>
                  <a:lnTo>
                    <a:pt x="2274357" y="50773"/>
                  </a:lnTo>
                  <a:lnTo>
                    <a:pt x="2273508" y="39207"/>
                  </a:lnTo>
                  <a:close/>
                </a:path>
                <a:path w="2291079" h="244475">
                  <a:moveTo>
                    <a:pt x="2276733" y="39207"/>
                  </a:moveTo>
                  <a:lnTo>
                    <a:pt x="2273508" y="39207"/>
                  </a:lnTo>
                  <a:lnTo>
                    <a:pt x="2274357" y="50773"/>
                  </a:lnTo>
                  <a:lnTo>
                    <a:pt x="2277548" y="50773"/>
                  </a:lnTo>
                  <a:lnTo>
                    <a:pt x="2276733" y="39207"/>
                  </a:lnTo>
                  <a:close/>
                </a:path>
                <a:path w="2291079" h="244475">
                  <a:moveTo>
                    <a:pt x="2276655" y="38101"/>
                  </a:moveTo>
                  <a:lnTo>
                    <a:pt x="2251107" y="39849"/>
                  </a:lnTo>
                  <a:lnTo>
                    <a:pt x="2263525" y="45683"/>
                  </a:lnTo>
                  <a:lnTo>
                    <a:pt x="2273508" y="39207"/>
                  </a:lnTo>
                  <a:lnTo>
                    <a:pt x="2276733" y="39207"/>
                  </a:lnTo>
                  <a:lnTo>
                    <a:pt x="2276655" y="38101"/>
                  </a:lnTo>
                  <a:close/>
                </a:path>
                <a:path w="2291079" h="244475">
                  <a:moveTo>
                    <a:pt x="2197371" y="0"/>
                  </a:moveTo>
                  <a:lnTo>
                    <a:pt x="2193373" y="1360"/>
                  </a:lnTo>
                  <a:lnTo>
                    <a:pt x="2190311" y="7994"/>
                  </a:lnTo>
                  <a:lnTo>
                    <a:pt x="2191758" y="11991"/>
                  </a:lnTo>
                  <a:lnTo>
                    <a:pt x="2251107" y="39849"/>
                  </a:lnTo>
                  <a:lnTo>
                    <a:pt x="2276655" y="38101"/>
                  </a:lnTo>
                  <a:lnTo>
                    <a:pt x="2278631" y="38101"/>
                  </a:lnTo>
                  <a:lnTo>
                    <a:pt x="219737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100366" name="object 40">
              <a:extLst>
                <a:ext uri="{FF2B5EF4-FFF2-40B4-BE49-F238E27FC236}">
                  <a16:creationId xmlns:a16="http://schemas.microsoft.com/office/drawing/2014/main" id="{CE19136C-6961-4D4C-B811-5FE70EB3707B}"/>
                </a:ext>
              </a:extLst>
            </p:cNvPr>
            <p:cNvSpPr>
              <a:spLocks/>
            </p:cNvSpPr>
            <p:nvPr/>
          </p:nvSpPr>
          <p:spPr bwMode="auto">
            <a:xfrm>
              <a:off x="6794500" y="2879725"/>
              <a:ext cx="417513" cy="155575"/>
            </a:xfrm>
            <a:custGeom>
              <a:avLst/>
              <a:gdLst>
                <a:gd name="T0" fmla="*/ 39616 w 418465"/>
                <a:gd name="T1" fmla="*/ 383595 h 154305"/>
                <a:gd name="T2" fmla="*/ 0 w 418465"/>
                <a:gd name="T3" fmla="*/ 151229 h 154305"/>
                <a:gd name="T4" fmla="*/ 9821 w 418465"/>
                <a:gd name="T5" fmla="*/ 120759 h 154305"/>
                <a:gd name="T6" fmla="*/ 62160 w 418465"/>
                <a:gd name="T7" fmla="*/ 101593 h 154305"/>
                <a:gd name="T8" fmla="*/ 92941 w 418465"/>
                <a:gd name="T9" fmla="*/ 288389 h 154305"/>
                <a:gd name="T10" fmla="*/ 84308 w 418465"/>
                <a:gd name="T11" fmla="*/ 320552 h 154305"/>
                <a:gd name="T12" fmla="*/ 91552 w 418465"/>
                <a:gd name="T13" fmla="*/ 368061 h 154305"/>
                <a:gd name="T14" fmla="*/ 104672 w 418465"/>
                <a:gd name="T15" fmla="*/ 365282 h 154305"/>
                <a:gd name="T16" fmla="*/ 110210 w 418465"/>
                <a:gd name="T17" fmla="*/ 326512 h 154305"/>
                <a:gd name="T18" fmla="*/ 103221 w 418465"/>
                <a:gd name="T19" fmla="*/ 290303 h 154305"/>
                <a:gd name="T20" fmla="*/ 124523 w 418465"/>
                <a:gd name="T21" fmla="*/ 142246 h 154305"/>
                <a:gd name="T22" fmla="*/ 152521 w 418465"/>
                <a:gd name="T23" fmla="*/ 359963 h 154305"/>
                <a:gd name="T24" fmla="*/ 158120 w 418465"/>
                <a:gd name="T25" fmla="*/ 342493 h 154305"/>
                <a:gd name="T26" fmla="*/ 147188 w 418465"/>
                <a:gd name="T27" fmla="*/ 167624 h 154305"/>
                <a:gd name="T28" fmla="*/ 178547 w 418465"/>
                <a:gd name="T29" fmla="*/ 154219 h 154305"/>
                <a:gd name="T30" fmla="*/ 166576 w 418465"/>
                <a:gd name="T31" fmla="*/ 33868 h 154305"/>
                <a:gd name="T32" fmla="*/ 155615 w 418465"/>
                <a:gd name="T33" fmla="*/ 162941 h 154305"/>
                <a:gd name="T34" fmla="*/ 166831 w 418465"/>
                <a:gd name="T35" fmla="*/ 232071 h 154305"/>
                <a:gd name="T36" fmla="*/ 166503 w 418465"/>
                <a:gd name="T37" fmla="*/ 327374 h 154305"/>
                <a:gd name="T38" fmla="*/ 173164 w 418465"/>
                <a:gd name="T39" fmla="*/ 342493 h 154305"/>
                <a:gd name="T40" fmla="*/ 189105 w 418465"/>
                <a:gd name="T41" fmla="*/ 250239 h 154305"/>
                <a:gd name="T42" fmla="*/ 160038 w 418465"/>
                <a:gd name="T43" fmla="*/ 135245 h 154305"/>
                <a:gd name="T44" fmla="*/ 148573 w 418465"/>
                <a:gd name="T45" fmla="*/ 144198 h 154305"/>
                <a:gd name="T46" fmla="*/ 160038 w 418465"/>
                <a:gd name="T47" fmla="*/ 135245 h 154305"/>
                <a:gd name="T48" fmla="*/ 201304 w 418465"/>
                <a:gd name="T49" fmla="*/ 119480 h 154305"/>
                <a:gd name="T50" fmla="*/ 209477 w 418465"/>
                <a:gd name="T51" fmla="*/ 318856 h 154305"/>
                <a:gd name="T52" fmla="*/ 202556 w 418465"/>
                <a:gd name="T53" fmla="*/ 342493 h 154305"/>
                <a:gd name="T54" fmla="*/ 234194 w 418465"/>
                <a:gd name="T55" fmla="*/ 322681 h 154305"/>
                <a:gd name="T56" fmla="*/ 228393 w 418465"/>
                <a:gd name="T57" fmla="*/ 160603 h 154305"/>
                <a:gd name="T58" fmla="*/ 227864 w 418465"/>
                <a:gd name="T59" fmla="*/ 134192 h 154305"/>
                <a:gd name="T60" fmla="*/ 243813 w 418465"/>
                <a:gd name="T61" fmla="*/ 126955 h 154305"/>
                <a:gd name="T62" fmla="*/ 247904 w 418465"/>
                <a:gd name="T63" fmla="*/ 141636 h 154305"/>
                <a:gd name="T64" fmla="*/ 249486 w 418465"/>
                <a:gd name="T65" fmla="*/ 181034 h 154305"/>
                <a:gd name="T66" fmla="*/ 282182 w 418465"/>
                <a:gd name="T67" fmla="*/ 325877 h 154305"/>
                <a:gd name="T68" fmla="*/ 275011 w 418465"/>
                <a:gd name="T69" fmla="*/ 307774 h 154305"/>
                <a:gd name="T70" fmla="*/ 270621 w 418465"/>
                <a:gd name="T71" fmla="*/ 151439 h 154305"/>
                <a:gd name="T72" fmla="*/ 268930 w 418465"/>
                <a:gd name="T73" fmla="*/ 130142 h 154305"/>
                <a:gd name="T74" fmla="*/ 286333 w 418465"/>
                <a:gd name="T75" fmla="*/ 118210 h 154305"/>
                <a:gd name="T76" fmla="*/ 290157 w 418465"/>
                <a:gd name="T77" fmla="*/ 132688 h 154305"/>
                <a:gd name="T78" fmla="*/ 293993 w 418465"/>
                <a:gd name="T79" fmla="*/ 285833 h 154305"/>
                <a:gd name="T80" fmla="*/ 323975 w 418465"/>
                <a:gd name="T81" fmla="*/ 307993 h 154305"/>
                <a:gd name="T82" fmla="*/ 315661 w 418465"/>
                <a:gd name="T83" fmla="*/ 285833 h 154305"/>
                <a:gd name="T84" fmla="*/ 311976 w 418465"/>
                <a:gd name="T85" fmla="*/ 129491 h 154305"/>
                <a:gd name="T86" fmla="*/ 234897 w 418465"/>
                <a:gd name="T87" fmla="*/ 134192 h 154305"/>
                <a:gd name="T88" fmla="*/ 241115 w 418465"/>
                <a:gd name="T89" fmla="*/ 126083 h 154305"/>
                <a:gd name="T90" fmla="*/ 264319 w 418465"/>
                <a:gd name="T91" fmla="*/ 106284 h 154305"/>
                <a:gd name="T92" fmla="*/ 268930 w 418465"/>
                <a:gd name="T93" fmla="*/ 130142 h 154305"/>
                <a:gd name="T94" fmla="*/ 281326 w 418465"/>
                <a:gd name="T95" fmla="*/ 117782 h 154305"/>
                <a:gd name="T96" fmla="*/ 309205 w 418465"/>
                <a:gd name="T97" fmla="*/ 107134 h 154305"/>
                <a:gd name="T98" fmla="*/ 296683 w 418465"/>
                <a:gd name="T99" fmla="*/ 81782 h 1543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18465" h="154305">
                  <a:moveTo>
                    <a:pt x="80220" y="40567"/>
                  </a:moveTo>
                  <a:lnTo>
                    <a:pt x="64992" y="40567"/>
                  </a:lnTo>
                  <a:lnTo>
                    <a:pt x="35473" y="154193"/>
                  </a:lnTo>
                  <a:lnTo>
                    <a:pt x="51126" y="153172"/>
                  </a:lnTo>
                  <a:lnTo>
                    <a:pt x="80220" y="40567"/>
                  </a:lnTo>
                  <a:close/>
                </a:path>
                <a:path w="418465" h="154305">
                  <a:moveTo>
                    <a:pt x="87449" y="12586"/>
                  </a:moveTo>
                  <a:lnTo>
                    <a:pt x="7061" y="17860"/>
                  </a:lnTo>
                  <a:lnTo>
                    <a:pt x="0" y="60384"/>
                  </a:lnTo>
                  <a:lnTo>
                    <a:pt x="3829" y="60129"/>
                  </a:lnTo>
                  <a:lnTo>
                    <a:pt x="5955" y="54430"/>
                  </a:lnTo>
                  <a:lnTo>
                    <a:pt x="8933" y="50518"/>
                  </a:lnTo>
                  <a:lnTo>
                    <a:pt x="12675" y="48221"/>
                  </a:lnTo>
                  <a:lnTo>
                    <a:pt x="17950" y="45076"/>
                  </a:lnTo>
                  <a:lnTo>
                    <a:pt x="26116" y="43119"/>
                  </a:lnTo>
                  <a:lnTo>
                    <a:pt x="64992" y="40567"/>
                  </a:lnTo>
                  <a:lnTo>
                    <a:pt x="80220" y="40567"/>
                  </a:lnTo>
                  <a:lnTo>
                    <a:pt x="87449" y="12586"/>
                  </a:lnTo>
                  <a:close/>
                </a:path>
                <a:path w="418465" h="154305">
                  <a:moveTo>
                    <a:pt x="129218" y="114560"/>
                  </a:moveTo>
                  <a:lnTo>
                    <a:pt x="124540" y="114900"/>
                  </a:lnTo>
                  <a:lnTo>
                    <a:pt x="119945" y="115155"/>
                  </a:lnTo>
                  <a:lnTo>
                    <a:pt x="116202" y="117026"/>
                  </a:lnTo>
                  <a:lnTo>
                    <a:pt x="113140" y="120514"/>
                  </a:lnTo>
                  <a:lnTo>
                    <a:pt x="110162" y="124000"/>
                  </a:lnTo>
                  <a:lnTo>
                    <a:pt x="108802" y="127998"/>
                  </a:lnTo>
                  <a:lnTo>
                    <a:pt x="109142" y="132590"/>
                  </a:lnTo>
                  <a:lnTo>
                    <a:pt x="109397" y="137182"/>
                  </a:lnTo>
                  <a:lnTo>
                    <a:pt x="111268" y="140925"/>
                  </a:lnTo>
                  <a:lnTo>
                    <a:pt x="118159" y="146963"/>
                  </a:lnTo>
                  <a:lnTo>
                    <a:pt x="122157" y="148324"/>
                  </a:lnTo>
                  <a:lnTo>
                    <a:pt x="126665" y="147984"/>
                  </a:lnTo>
                  <a:lnTo>
                    <a:pt x="131259" y="147728"/>
                  </a:lnTo>
                  <a:lnTo>
                    <a:pt x="135087" y="145858"/>
                  </a:lnTo>
                  <a:lnTo>
                    <a:pt x="138150" y="142455"/>
                  </a:lnTo>
                  <a:lnTo>
                    <a:pt x="141212" y="138968"/>
                  </a:lnTo>
                  <a:lnTo>
                    <a:pt x="142574" y="134971"/>
                  </a:lnTo>
                  <a:lnTo>
                    <a:pt x="142233" y="130379"/>
                  </a:lnTo>
                  <a:lnTo>
                    <a:pt x="141978" y="125870"/>
                  </a:lnTo>
                  <a:lnTo>
                    <a:pt x="140106" y="122044"/>
                  </a:lnTo>
                  <a:lnTo>
                    <a:pt x="136618" y="118982"/>
                  </a:lnTo>
                  <a:lnTo>
                    <a:pt x="133216" y="115920"/>
                  </a:lnTo>
                  <a:lnTo>
                    <a:pt x="129218" y="114560"/>
                  </a:lnTo>
                  <a:close/>
                </a:path>
                <a:path w="418465" h="154305">
                  <a:moveTo>
                    <a:pt x="238785" y="0"/>
                  </a:moveTo>
                  <a:lnTo>
                    <a:pt x="191539" y="15927"/>
                  </a:lnTo>
                  <a:lnTo>
                    <a:pt x="160706" y="56799"/>
                  </a:lnTo>
                  <a:lnTo>
                    <a:pt x="156372" y="83503"/>
                  </a:lnTo>
                  <a:lnTo>
                    <a:pt x="156607" y="95314"/>
                  </a:lnTo>
                  <a:lnTo>
                    <a:pt x="171946" y="130275"/>
                  </a:lnTo>
                  <a:lnTo>
                    <a:pt x="196846" y="143732"/>
                  </a:lnTo>
                  <a:lnTo>
                    <a:pt x="205288" y="143208"/>
                  </a:lnTo>
                  <a:lnTo>
                    <a:pt x="216524" y="140687"/>
                  </a:lnTo>
                  <a:lnTo>
                    <a:pt x="223484" y="136757"/>
                  </a:lnTo>
                  <a:lnTo>
                    <a:pt x="204077" y="136757"/>
                  </a:lnTo>
                  <a:lnTo>
                    <a:pt x="201441" y="135737"/>
                  </a:lnTo>
                  <a:lnTo>
                    <a:pt x="186298" y="89471"/>
                  </a:lnTo>
                  <a:lnTo>
                    <a:pt x="185873" y="69399"/>
                  </a:lnTo>
                  <a:lnTo>
                    <a:pt x="189956" y="66932"/>
                  </a:lnTo>
                  <a:lnTo>
                    <a:pt x="193273" y="65571"/>
                  </a:lnTo>
                  <a:lnTo>
                    <a:pt x="200845" y="65062"/>
                  </a:lnTo>
                  <a:lnTo>
                    <a:pt x="233223" y="65062"/>
                  </a:lnTo>
                  <a:lnTo>
                    <a:pt x="230426" y="61583"/>
                  </a:lnTo>
                  <a:lnTo>
                    <a:pt x="225793" y="59023"/>
                  </a:lnTo>
                  <a:lnTo>
                    <a:pt x="189360" y="59023"/>
                  </a:lnTo>
                  <a:lnTo>
                    <a:pt x="187588" y="56001"/>
                  </a:lnTo>
                  <a:lnTo>
                    <a:pt x="214980" y="13523"/>
                  </a:lnTo>
                  <a:lnTo>
                    <a:pt x="238955" y="2806"/>
                  </a:lnTo>
                  <a:lnTo>
                    <a:pt x="238785" y="0"/>
                  </a:lnTo>
                  <a:close/>
                </a:path>
                <a:path w="418465" h="154305">
                  <a:moveTo>
                    <a:pt x="233223" y="65062"/>
                  </a:moveTo>
                  <a:lnTo>
                    <a:pt x="200845" y="65062"/>
                  </a:lnTo>
                  <a:lnTo>
                    <a:pt x="204758" y="67102"/>
                  </a:lnTo>
                  <a:lnTo>
                    <a:pt x="208070" y="71665"/>
                  </a:lnTo>
                  <a:lnTo>
                    <a:pt x="212297" y="80265"/>
                  </a:lnTo>
                  <a:lnTo>
                    <a:pt x="215304" y="92669"/>
                  </a:lnTo>
                  <a:lnTo>
                    <a:pt x="217092" y="108861"/>
                  </a:lnTo>
                  <a:lnTo>
                    <a:pt x="217773" y="119748"/>
                  </a:lnTo>
                  <a:lnTo>
                    <a:pt x="217007" y="127062"/>
                  </a:lnTo>
                  <a:lnTo>
                    <a:pt x="214881" y="130719"/>
                  </a:lnTo>
                  <a:lnTo>
                    <a:pt x="212754" y="134461"/>
                  </a:lnTo>
                  <a:lnTo>
                    <a:pt x="210117" y="136417"/>
                  </a:lnTo>
                  <a:lnTo>
                    <a:pt x="204077" y="136757"/>
                  </a:lnTo>
                  <a:lnTo>
                    <a:pt x="223484" y="136757"/>
                  </a:lnTo>
                  <a:lnTo>
                    <a:pt x="228879" y="133711"/>
                  </a:lnTo>
                  <a:lnTo>
                    <a:pt x="236032" y="125315"/>
                  </a:lnTo>
                  <a:lnTo>
                    <a:pt x="242716" y="111112"/>
                  </a:lnTo>
                  <a:lnTo>
                    <a:pt x="244048" y="99920"/>
                  </a:lnTo>
                  <a:lnTo>
                    <a:pt x="243176" y="83503"/>
                  </a:lnTo>
                  <a:lnTo>
                    <a:pt x="238645" y="71806"/>
                  </a:lnTo>
                  <a:lnTo>
                    <a:pt x="233223" y="65062"/>
                  </a:lnTo>
                  <a:close/>
                </a:path>
                <a:path w="418465" h="154305">
                  <a:moveTo>
                    <a:pt x="206543" y="54005"/>
                  </a:moveTo>
                  <a:lnTo>
                    <a:pt x="202121" y="54345"/>
                  </a:lnTo>
                  <a:lnTo>
                    <a:pt x="197867" y="55281"/>
                  </a:lnTo>
                  <a:lnTo>
                    <a:pt x="193614" y="56897"/>
                  </a:lnTo>
                  <a:lnTo>
                    <a:pt x="191743" y="57577"/>
                  </a:lnTo>
                  <a:lnTo>
                    <a:pt x="189360" y="59023"/>
                  </a:lnTo>
                  <a:lnTo>
                    <a:pt x="225793" y="59023"/>
                  </a:lnTo>
                  <a:lnTo>
                    <a:pt x="219377" y="55477"/>
                  </a:lnTo>
                  <a:lnTo>
                    <a:pt x="206543" y="54005"/>
                  </a:lnTo>
                  <a:close/>
                </a:path>
                <a:path w="418465" h="154305">
                  <a:moveTo>
                    <a:pt x="293314" y="41333"/>
                  </a:moveTo>
                  <a:lnTo>
                    <a:pt x="255372" y="43799"/>
                  </a:lnTo>
                  <a:lnTo>
                    <a:pt x="255628" y="47457"/>
                  </a:lnTo>
                  <a:lnTo>
                    <a:pt x="259797" y="47711"/>
                  </a:lnTo>
                  <a:lnTo>
                    <a:pt x="262519" y="48647"/>
                  </a:lnTo>
                  <a:lnTo>
                    <a:pt x="270458" y="120597"/>
                  </a:lnTo>
                  <a:lnTo>
                    <a:pt x="270545" y="123915"/>
                  </a:lnTo>
                  <a:lnTo>
                    <a:pt x="270344" y="127317"/>
                  </a:lnTo>
                  <a:lnTo>
                    <a:pt x="267793" y="131060"/>
                  </a:lnTo>
                  <a:lnTo>
                    <a:pt x="265070" y="132505"/>
                  </a:lnTo>
                  <a:lnTo>
                    <a:pt x="261242" y="133186"/>
                  </a:lnTo>
                  <a:lnTo>
                    <a:pt x="261412" y="136757"/>
                  </a:lnTo>
                  <a:lnTo>
                    <a:pt x="309391" y="133610"/>
                  </a:lnTo>
                  <a:lnTo>
                    <a:pt x="309135" y="130039"/>
                  </a:lnTo>
                  <a:lnTo>
                    <a:pt x="305052" y="129954"/>
                  </a:lnTo>
                  <a:lnTo>
                    <a:pt x="302246" y="128847"/>
                  </a:lnTo>
                  <a:lnTo>
                    <a:pt x="300799" y="126892"/>
                  </a:lnTo>
                  <a:lnTo>
                    <a:pt x="299352" y="124851"/>
                  </a:lnTo>
                  <a:lnTo>
                    <a:pt x="298416" y="120597"/>
                  </a:lnTo>
                  <a:lnTo>
                    <a:pt x="294759" y="64126"/>
                  </a:lnTo>
                  <a:lnTo>
                    <a:pt x="297992" y="58853"/>
                  </a:lnTo>
                  <a:lnTo>
                    <a:pt x="301054" y="55196"/>
                  </a:lnTo>
                  <a:lnTo>
                    <a:pt x="303149" y="53580"/>
                  </a:lnTo>
                  <a:lnTo>
                    <a:pt x="294078" y="53580"/>
                  </a:lnTo>
                  <a:lnTo>
                    <a:pt x="293314" y="41333"/>
                  </a:lnTo>
                  <a:close/>
                </a:path>
                <a:path w="418465" h="154305">
                  <a:moveTo>
                    <a:pt x="346264" y="50264"/>
                  </a:moveTo>
                  <a:lnTo>
                    <a:pt x="312963" y="50264"/>
                  </a:lnTo>
                  <a:lnTo>
                    <a:pt x="314665" y="50688"/>
                  </a:lnTo>
                  <a:lnTo>
                    <a:pt x="316280" y="51794"/>
                  </a:lnTo>
                  <a:lnTo>
                    <a:pt x="317982" y="52899"/>
                  </a:lnTo>
                  <a:lnTo>
                    <a:pt x="319173" y="54516"/>
                  </a:lnTo>
                  <a:lnTo>
                    <a:pt x="319939" y="56556"/>
                  </a:lnTo>
                  <a:lnTo>
                    <a:pt x="320790" y="58597"/>
                  </a:lnTo>
                  <a:lnTo>
                    <a:pt x="321394" y="63276"/>
                  </a:lnTo>
                  <a:lnTo>
                    <a:pt x="321486" y="64126"/>
                  </a:lnTo>
                  <a:lnTo>
                    <a:pt x="321980" y="72290"/>
                  </a:lnTo>
                  <a:lnTo>
                    <a:pt x="324799" y="115155"/>
                  </a:lnTo>
                  <a:lnTo>
                    <a:pt x="315856" y="129613"/>
                  </a:lnTo>
                  <a:lnTo>
                    <a:pt x="316026" y="133186"/>
                  </a:lnTo>
                  <a:lnTo>
                    <a:pt x="364175" y="130124"/>
                  </a:lnTo>
                  <a:lnTo>
                    <a:pt x="364004" y="126551"/>
                  </a:lnTo>
                  <a:lnTo>
                    <a:pt x="359666" y="126551"/>
                  </a:lnTo>
                  <a:lnTo>
                    <a:pt x="356603" y="125361"/>
                  </a:lnTo>
                  <a:lnTo>
                    <a:pt x="354920" y="122895"/>
                  </a:lnTo>
                  <a:lnTo>
                    <a:pt x="353711" y="121363"/>
                  </a:lnTo>
                  <a:lnTo>
                    <a:pt x="352860" y="117196"/>
                  </a:lnTo>
                  <a:lnTo>
                    <a:pt x="349378" y="63276"/>
                  </a:lnTo>
                  <a:lnTo>
                    <a:pt x="349256" y="60469"/>
                  </a:lnTo>
                  <a:lnTo>
                    <a:pt x="351924" y="56216"/>
                  </a:lnTo>
                  <a:lnTo>
                    <a:pt x="354647" y="52815"/>
                  </a:lnTo>
                  <a:lnTo>
                    <a:pt x="355726" y="51964"/>
                  </a:lnTo>
                  <a:lnTo>
                    <a:pt x="347075" y="51964"/>
                  </a:lnTo>
                  <a:lnTo>
                    <a:pt x="346264" y="50264"/>
                  </a:lnTo>
                  <a:close/>
                </a:path>
                <a:path w="418465" h="154305">
                  <a:moveTo>
                    <a:pt x="400636" y="46776"/>
                  </a:moveTo>
                  <a:lnTo>
                    <a:pt x="367832" y="46776"/>
                  </a:lnTo>
                  <a:lnTo>
                    <a:pt x="369533" y="47202"/>
                  </a:lnTo>
                  <a:lnTo>
                    <a:pt x="370979" y="48221"/>
                  </a:lnTo>
                  <a:lnTo>
                    <a:pt x="372511" y="49242"/>
                  </a:lnTo>
                  <a:lnTo>
                    <a:pt x="373702" y="50773"/>
                  </a:lnTo>
                  <a:lnTo>
                    <a:pt x="374467" y="52985"/>
                  </a:lnTo>
                  <a:lnTo>
                    <a:pt x="375319" y="55196"/>
                  </a:lnTo>
                  <a:lnTo>
                    <a:pt x="376003" y="60554"/>
                  </a:lnTo>
                  <a:lnTo>
                    <a:pt x="376514" y="68888"/>
                  </a:lnTo>
                  <a:lnTo>
                    <a:pt x="379418" y="114134"/>
                  </a:lnTo>
                  <a:lnTo>
                    <a:pt x="370044" y="126126"/>
                  </a:lnTo>
                  <a:lnTo>
                    <a:pt x="370300" y="129698"/>
                  </a:lnTo>
                  <a:lnTo>
                    <a:pt x="418277" y="126551"/>
                  </a:lnTo>
                  <a:lnTo>
                    <a:pt x="418108" y="122980"/>
                  </a:lnTo>
                  <a:lnTo>
                    <a:pt x="413938" y="122725"/>
                  </a:lnTo>
                  <a:lnTo>
                    <a:pt x="411132" y="121789"/>
                  </a:lnTo>
                  <a:lnTo>
                    <a:pt x="408324" y="118471"/>
                  </a:lnTo>
                  <a:lnTo>
                    <a:pt x="407389" y="114134"/>
                  </a:lnTo>
                  <a:lnTo>
                    <a:pt x="406963" y="106906"/>
                  </a:lnTo>
                  <a:lnTo>
                    <a:pt x="404490" y="68803"/>
                  </a:lnTo>
                  <a:lnTo>
                    <a:pt x="403802" y="58853"/>
                  </a:lnTo>
                  <a:lnTo>
                    <a:pt x="402625" y="51709"/>
                  </a:lnTo>
                  <a:lnTo>
                    <a:pt x="400636" y="46776"/>
                  </a:lnTo>
                  <a:close/>
                </a:path>
                <a:path w="418465" h="154305">
                  <a:moveTo>
                    <a:pt x="327511" y="36315"/>
                  </a:moveTo>
                  <a:lnTo>
                    <a:pt x="294078" y="53580"/>
                  </a:lnTo>
                  <a:lnTo>
                    <a:pt x="303149" y="53580"/>
                  </a:lnTo>
                  <a:lnTo>
                    <a:pt x="304148" y="52815"/>
                  </a:lnTo>
                  <a:lnTo>
                    <a:pt x="306158" y="51368"/>
                  </a:lnTo>
                  <a:lnTo>
                    <a:pt x="308540" y="50518"/>
                  </a:lnTo>
                  <a:lnTo>
                    <a:pt x="311177" y="50347"/>
                  </a:lnTo>
                  <a:lnTo>
                    <a:pt x="312963" y="50264"/>
                  </a:lnTo>
                  <a:lnTo>
                    <a:pt x="346264" y="50264"/>
                  </a:lnTo>
                  <a:lnTo>
                    <a:pt x="344439" y="46436"/>
                  </a:lnTo>
                  <a:lnTo>
                    <a:pt x="341122" y="42438"/>
                  </a:lnTo>
                  <a:lnTo>
                    <a:pt x="332614" y="37335"/>
                  </a:lnTo>
                  <a:lnTo>
                    <a:pt x="327511" y="36315"/>
                  </a:lnTo>
                  <a:close/>
                </a:path>
                <a:path w="418465" h="154305">
                  <a:moveTo>
                    <a:pt x="382889" y="32658"/>
                  </a:moveTo>
                  <a:lnTo>
                    <a:pt x="347075" y="51964"/>
                  </a:lnTo>
                  <a:lnTo>
                    <a:pt x="355726" y="51964"/>
                  </a:lnTo>
                  <a:lnTo>
                    <a:pt x="357856" y="50264"/>
                  </a:lnTo>
                  <a:lnTo>
                    <a:pt x="360175" y="48306"/>
                  </a:lnTo>
                  <a:lnTo>
                    <a:pt x="363068" y="47031"/>
                  </a:lnTo>
                  <a:lnTo>
                    <a:pt x="365875" y="46861"/>
                  </a:lnTo>
                  <a:lnTo>
                    <a:pt x="367832" y="46776"/>
                  </a:lnTo>
                  <a:lnTo>
                    <a:pt x="400636" y="46776"/>
                  </a:lnTo>
                  <a:lnTo>
                    <a:pt x="399051" y="42778"/>
                  </a:lnTo>
                  <a:lnTo>
                    <a:pt x="396159" y="39207"/>
                  </a:lnTo>
                  <a:lnTo>
                    <a:pt x="392162" y="36570"/>
                  </a:lnTo>
                  <a:lnTo>
                    <a:pt x="388164" y="33849"/>
                  </a:lnTo>
                  <a:lnTo>
                    <a:pt x="382889" y="3265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2" name="右矢印 1">
              <a:extLst>
                <a:ext uri="{FF2B5EF4-FFF2-40B4-BE49-F238E27FC236}">
                  <a16:creationId xmlns:a16="http://schemas.microsoft.com/office/drawing/2014/main" id="{33A34ACA-F7B1-4E2F-908F-FBD8BC63B096}"/>
                </a:ext>
              </a:extLst>
            </p:cNvPr>
            <p:cNvSpPr/>
            <p:nvPr/>
          </p:nvSpPr>
          <p:spPr>
            <a:xfrm rot="21363877">
              <a:off x="5306517" y="4894262"/>
              <a:ext cx="608093" cy="165100"/>
            </a:xfrm>
            <a:prstGeom prst="rightArrow">
              <a:avLst/>
            </a:prstGeom>
            <a:solidFill>
              <a:srgbClr val="FF99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00368" name="テキスト ボックス 2">
              <a:extLst>
                <a:ext uri="{FF2B5EF4-FFF2-40B4-BE49-F238E27FC236}">
                  <a16:creationId xmlns:a16="http://schemas.microsoft.com/office/drawing/2014/main" id="{A3F12803-0C5B-4885-8E33-95DFBC88A87C}"/>
                </a:ext>
              </a:extLst>
            </p:cNvPr>
            <p:cNvSpPr txBox="1">
              <a:spLocks noChangeArrowheads="1"/>
            </p:cNvSpPr>
            <p:nvPr/>
          </p:nvSpPr>
          <p:spPr bwMode="auto">
            <a:xfrm rot="-236123">
              <a:off x="5158859" y="4960937"/>
              <a:ext cx="100184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A5D06"/>
                  </a:solidFill>
                </a:rPr>
                <a:t>Neutrino</a:t>
              </a:r>
              <a:br>
                <a:rPr lang="en-US" altLang="ja-JP" sz="1400" b="1">
                  <a:solidFill>
                    <a:srgbClr val="FA5D06"/>
                  </a:solidFill>
                </a:rPr>
              </a:br>
              <a:r>
                <a:rPr lang="en-US" altLang="ja-JP" sz="1400" b="1">
                  <a:solidFill>
                    <a:srgbClr val="FA5D06"/>
                  </a:solidFill>
                </a:rPr>
                <a:t>beam</a:t>
              </a:r>
              <a:endParaRPr lang="ja-JP" altLang="en-US" sz="1400" b="1">
                <a:solidFill>
                  <a:srgbClr val="FA5D06"/>
                </a:solidFill>
              </a:endParaRPr>
            </a:p>
          </p:txBody>
        </p:sp>
      </p:grpSp>
      <p:sp>
        <p:nvSpPr>
          <p:cNvPr id="100357" name="Text Box 26">
            <a:extLst>
              <a:ext uri="{FF2B5EF4-FFF2-40B4-BE49-F238E27FC236}">
                <a16:creationId xmlns:a16="http://schemas.microsoft.com/office/drawing/2014/main" id="{2B712117-DF74-4110-BD0D-F54E3D119A48}"/>
              </a:ext>
            </a:extLst>
          </p:cNvPr>
          <p:cNvSpPr txBox="1">
            <a:spLocks noChangeArrowheads="1"/>
          </p:cNvSpPr>
          <p:nvPr/>
        </p:nvSpPr>
        <p:spPr bwMode="auto">
          <a:xfrm>
            <a:off x="1588" y="585788"/>
            <a:ext cx="87630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1800" b="1">
                <a:solidFill>
                  <a:srgbClr val="FF0000"/>
                </a:solidFill>
              </a:rPr>
              <a:t>ND280</a:t>
            </a:r>
            <a:r>
              <a:rPr kumimoji="0" lang="en-US" altLang="ja-JP" sz="1800" b="1">
                <a:solidFill>
                  <a:srgbClr val="000000"/>
                </a:solidFill>
              </a:rPr>
              <a:t> </a:t>
            </a:r>
            <a:r>
              <a:rPr kumimoji="0" lang="ja-JP" altLang="en-US" sz="1800" b="1">
                <a:solidFill>
                  <a:srgbClr val="000000"/>
                </a:solidFill>
              </a:rPr>
              <a:t>はいくつかのコンポーネントからできている。</a:t>
            </a:r>
            <a:endParaRPr kumimoji="0" lang="en-US" altLang="ja-JP" sz="1800" b="1">
              <a:solidFill>
                <a:srgbClr val="000000"/>
              </a:solidFill>
            </a:endParaRPr>
          </a:p>
          <a:p>
            <a:pPr eaLnBrk="1" hangingPunct="1">
              <a:spcBef>
                <a:spcPct val="50000"/>
              </a:spcBef>
              <a:buFont typeface="Wingdings" panose="05000000000000000000" pitchFamily="2" charset="2"/>
              <a:buChar char="l"/>
            </a:pPr>
            <a:r>
              <a:rPr kumimoji="0" lang="en-US" altLang="ja-JP" sz="1800" b="1">
                <a:solidFill>
                  <a:srgbClr val="000000"/>
                </a:solidFill>
              </a:rPr>
              <a:t>2</a:t>
            </a:r>
            <a:r>
              <a:rPr kumimoji="0" lang="ja-JP" altLang="en-US" sz="1800" b="1">
                <a:solidFill>
                  <a:srgbClr val="000000"/>
                </a:solidFill>
              </a:rPr>
              <a:t>つの</a:t>
            </a:r>
            <a:r>
              <a:rPr kumimoji="0" lang="en-US" altLang="ja-JP" sz="1800" b="1">
                <a:solidFill>
                  <a:srgbClr val="000000"/>
                </a:solidFill>
              </a:rPr>
              <a:t> </a:t>
            </a:r>
            <a:r>
              <a:rPr kumimoji="0" lang="en-US" altLang="ja-JP" sz="1800" b="1">
                <a:solidFill>
                  <a:srgbClr val="FF0000"/>
                </a:solidFill>
              </a:rPr>
              <a:t>FGD</a:t>
            </a:r>
            <a:r>
              <a:rPr kumimoji="0" lang="en-US" altLang="ja-JP" sz="1800" b="1">
                <a:solidFill>
                  <a:srgbClr val="000000"/>
                </a:solidFill>
              </a:rPr>
              <a:t> (Fine-Grained Detectors) </a:t>
            </a:r>
            <a:r>
              <a:rPr kumimoji="0" lang="ja-JP" altLang="en-US" sz="1800" b="1">
                <a:solidFill>
                  <a:srgbClr val="000000"/>
                </a:solidFill>
              </a:rPr>
              <a:t>はシンチレータや水で</a:t>
            </a:r>
            <a:br>
              <a:rPr kumimoji="0" lang="en-US" altLang="ja-JP" sz="1800" b="1">
                <a:solidFill>
                  <a:srgbClr val="000000"/>
                </a:solidFill>
              </a:rPr>
            </a:br>
            <a:r>
              <a:rPr kumimoji="0" lang="ja-JP" altLang="en-US" sz="1800" b="1">
                <a:solidFill>
                  <a:srgbClr val="000000"/>
                </a:solidFill>
              </a:rPr>
              <a:t>構成され、ターゲットとしての役割ももつ。</a:t>
            </a:r>
            <a:endParaRPr kumimoji="0" lang="en-US" altLang="ja-JP" sz="1800" b="1">
              <a:solidFill>
                <a:srgbClr val="000000"/>
              </a:solidFill>
            </a:endParaRPr>
          </a:p>
          <a:p>
            <a:pPr eaLnBrk="1" hangingPunct="1">
              <a:spcBef>
                <a:spcPct val="50000"/>
              </a:spcBef>
              <a:buFont typeface="Wingdings" panose="05000000000000000000" pitchFamily="2" charset="2"/>
              <a:buChar char="l"/>
            </a:pPr>
            <a:r>
              <a:rPr kumimoji="0" lang="en-US" altLang="ja-JP" sz="1800" b="1">
                <a:solidFill>
                  <a:srgbClr val="000000"/>
                </a:solidFill>
              </a:rPr>
              <a:t>3</a:t>
            </a:r>
            <a:r>
              <a:rPr kumimoji="0" lang="ja-JP" altLang="en-US" sz="1800" b="1">
                <a:solidFill>
                  <a:srgbClr val="000000"/>
                </a:solidFill>
              </a:rPr>
              <a:t>つの</a:t>
            </a:r>
            <a:r>
              <a:rPr kumimoji="0" lang="en-US" altLang="ja-JP" sz="1800" b="1">
                <a:solidFill>
                  <a:srgbClr val="FF0000"/>
                </a:solidFill>
              </a:rPr>
              <a:t>TPC</a:t>
            </a:r>
            <a:r>
              <a:rPr kumimoji="0" lang="en-US" altLang="ja-JP" sz="1800" b="1">
                <a:solidFill>
                  <a:srgbClr val="000000"/>
                </a:solidFill>
              </a:rPr>
              <a:t> (Time Projection</a:t>
            </a:r>
            <a:r>
              <a:rPr kumimoji="0" lang="ja-JP" altLang="en-US" sz="1800" b="1">
                <a:solidFill>
                  <a:srgbClr val="000000"/>
                </a:solidFill>
              </a:rPr>
              <a:t> </a:t>
            </a:r>
            <a:r>
              <a:rPr kumimoji="0" lang="en-US" altLang="ja-JP" sz="1800" b="1">
                <a:solidFill>
                  <a:srgbClr val="000000"/>
                </a:solidFill>
              </a:rPr>
              <a:t>Chambers) </a:t>
            </a:r>
            <a:r>
              <a:rPr kumimoji="0" lang="ja-JP" altLang="en-US" sz="1800" b="1">
                <a:solidFill>
                  <a:srgbClr val="000000"/>
                </a:solidFill>
              </a:rPr>
              <a:t>は</a:t>
            </a:r>
            <a:br>
              <a:rPr kumimoji="0" lang="en-US" altLang="ja-JP" sz="1800" b="1">
                <a:solidFill>
                  <a:srgbClr val="000000"/>
                </a:solidFill>
              </a:rPr>
            </a:br>
            <a:r>
              <a:rPr kumimoji="0" lang="ja-JP" altLang="en-US" sz="1800" b="1">
                <a:solidFill>
                  <a:srgbClr val="000000"/>
                </a:solidFill>
              </a:rPr>
              <a:t>荷電粒子の飛跡を記録できる。</a:t>
            </a:r>
            <a:r>
              <a:rPr kumimoji="0" lang="en-US" altLang="ja-JP" sz="1800" b="1">
                <a:solidFill>
                  <a:srgbClr val="000000"/>
                </a:solidFill>
              </a:rPr>
              <a:t> </a:t>
            </a:r>
          </a:p>
          <a:p>
            <a:pPr eaLnBrk="1" hangingPunct="1">
              <a:spcBef>
                <a:spcPct val="50000"/>
              </a:spcBef>
              <a:buFont typeface="Wingdings" panose="05000000000000000000" pitchFamily="2" charset="2"/>
              <a:buChar char="l"/>
            </a:pPr>
            <a:r>
              <a:rPr kumimoji="0" lang="ja-JP" altLang="en-US" sz="1800" b="1">
                <a:solidFill>
                  <a:srgbClr val="000000"/>
                </a:solidFill>
              </a:rPr>
              <a:t>全てのコンポーネントはかつて</a:t>
            </a:r>
            <a:r>
              <a:rPr kumimoji="0" lang="en-US" altLang="ja-JP" sz="1800" b="1">
                <a:solidFill>
                  <a:srgbClr val="000000"/>
                </a:solidFill>
              </a:rPr>
              <a:t>UA1</a:t>
            </a:r>
            <a:r>
              <a:rPr kumimoji="0" lang="ja-JP" altLang="en-US" sz="1800" b="1">
                <a:solidFill>
                  <a:srgbClr val="000000"/>
                </a:solidFill>
              </a:rPr>
              <a:t>実験や</a:t>
            </a:r>
            <a:br>
              <a:rPr kumimoji="0" lang="en-US" altLang="ja-JP" sz="1800" b="1">
                <a:solidFill>
                  <a:srgbClr val="000000"/>
                </a:solidFill>
              </a:rPr>
            </a:br>
            <a:r>
              <a:rPr kumimoji="0" lang="en-US" altLang="ja-JP" sz="1800" b="1">
                <a:solidFill>
                  <a:srgbClr val="000000"/>
                </a:solidFill>
              </a:rPr>
              <a:t>NOMAD</a:t>
            </a:r>
            <a:r>
              <a:rPr kumimoji="0" lang="ja-JP" altLang="en-US" sz="1800" b="1">
                <a:solidFill>
                  <a:srgbClr val="000000"/>
                </a:solidFill>
              </a:rPr>
              <a:t>実験で使われた巨大電磁石の中に</a:t>
            </a:r>
            <a:br>
              <a:rPr kumimoji="0" lang="en-US" altLang="ja-JP" sz="1800" b="1">
                <a:solidFill>
                  <a:srgbClr val="000000"/>
                </a:solidFill>
              </a:rPr>
            </a:br>
            <a:r>
              <a:rPr kumimoji="0" lang="ja-JP" altLang="en-US" sz="1800" b="1">
                <a:solidFill>
                  <a:srgbClr val="000000"/>
                </a:solidFill>
              </a:rPr>
              <a:t>置かれ、</a:t>
            </a:r>
            <a:r>
              <a:rPr kumimoji="0" lang="en-US" altLang="ja-JP" sz="1800" b="1">
                <a:solidFill>
                  <a:srgbClr val="FF0000"/>
                </a:solidFill>
              </a:rPr>
              <a:t>0.2Tesla</a:t>
            </a:r>
            <a:r>
              <a:rPr kumimoji="0" lang="en-US" altLang="ja-JP" sz="1800" b="1">
                <a:solidFill>
                  <a:srgbClr val="000000"/>
                </a:solidFill>
              </a:rPr>
              <a:t> </a:t>
            </a:r>
            <a:r>
              <a:rPr kumimoji="0" lang="ja-JP" altLang="en-US" sz="1800" b="1">
                <a:solidFill>
                  <a:srgbClr val="000000"/>
                </a:solidFill>
              </a:rPr>
              <a:t>の磁場をかけられる。</a:t>
            </a:r>
            <a:endParaRPr kumimoji="0" lang="en-US" altLang="ja-JP" sz="1800" b="1">
              <a:solidFill>
                <a:srgbClr val="000000"/>
              </a:solidFill>
            </a:endParaRPr>
          </a:p>
          <a:p>
            <a:pPr eaLnBrk="1" hangingPunct="1">
              <a:spcBef>
                <a:spcPct val="50000"/>
              </a:spcBef>
              <a:buFont typeface="Wingdings" panose="05000000000000000000" pitchFamily="2" charset="2"/>
              <a:buChar char="l"/>
            </a:pPr>
            <a:r>
              <a:rPr kumimoji="0" lang="ja-JP" altLang="en-US" sz="1800" b="1">
                <a:solidFill>
                  <a:srgbClr val="000000"/>
                </a:solidFill>
              </a:rPr>
              <a:t>荷電粒子の飛跡は磁場によって曲げられる。</a:t>
            </a:r>
            <a:br>
              <a:rPr kumimoji="0" lang="en-US" altLang="ja-JP" sz="1800" b="1">
                <a:solidFill>
                  <a:srgbClr val="000000"/>
                </a:solidFill>
              </a:rPr>
            </a:br>
            <a:r>
              <a:rPr kumimoji="0" lang="en-US" altLang="ja-JP" sz="1800" b="1">
                <a:solidFill>
                  <a:srgbClr val="000000"/>
                </a:solidFill>
              </a:rPr>
              <a:t>TPC</a:t>
            </a:r>
            <a:r>
              <a:rPr kumimoji="0" lang="ja-JP" altLang="en-US" sz="1800" b="1">
                <a:solidFill>
                  <a:srgbClr val="000000"/>
                </a:solidFill>
              </a:rPr>
              <a:t>で測定された飛跡の曲率半径から</a:t>
            </a:r>
            <a:br>
              <a:rPr kumimoji="0" lang="en-US" altLang="ja-JP" sz="1800" b="1">
                <a:solidFill>
                  <a:srgbClr val="000000"/>
                </a:solidFill>
              </a:rPr>
            </a:br>
            <a:r>
              <a:rPr kumimoji="0" lang="ja-JP" altLang="en-US" sz="1800" b="1">
                <a:solidFill>
                  <a:srgbClr val="000000"/>
                </a:solidFill>
              </a:rPr>
              <a:t>粒子の運動量を測定できる。</a:t>
            </a:r>
            <a:endParaRPr kumimoji="0" lang="en-US" altLang="ja-JP" sz="1800" b="1">
              <a:solidFill>
                <a:srgbClr val="000000"/>
              </a:solidFill>
            </a:endParaRPr>
          </a:p>
          <a:p>
            <a:pPr eaLnBrk="1" hangingPunct="1">
              <a:spcBef>
                <a:spcPct val="50000"/>
              </a:spcBef>
              <a:buFont typeface="Wingdings" panose="05000000000000000000" pitchFamily="2" charset="2"/>
              <a:buChar char="l"/>
            </a:pPr>
            <a:r>
              <a:rPr kumimoji="0" lang="ja-JP" altLang="en-US" sz="1800" b="1">
                <a:solidFill>
                  <a:srgbClr val="000000"/>
                </a:solidFill>
              </a:rPr>
              <a:t>粒子の飛跡を測定することにより、ニュートリノの</a:t>
            </a:r>
            <a:br>
              <a:rPr kumimoji="0" lang="en-US" altLang="ja-JP" sz="1800" b="1">
                <a:solidFill>
                  <a:srgbClr val="000000"/>
                </a:solidFill>
              </a:rPr>
            </a:br>
            <a:r>
              <a:rPr kumimoji="0" lang="ja-JP" altLang="en-US" sz="1800" b="1">
                <a:solidFill>
                  <a:srgbClr val="000000"/>
                </a:solidFill>
              </a:rPr>
              <a:t>フラックスを求めるだけでなく、ニュートリノ反応の</a:t>
            </a:r>
            <a:br>
              <a:rPr kumimoji="0" lang="en-US" altLang="ja-JP" sz="1800" b="1">
                <a:solidFill>
                  <a:srgbClr val="000000"/>
                </a:solidFill>
              </a:rPr>
            </a:br>
            <a:r>
              <a:rPr kumimoji="0" lang="ja-JP" altLang="en-US" sz="1800" b="1">
                <a:solidFill>
                  <a:srgbClr val="000000"/>
                </a:solidFill>
              </a:rPr>
              <a:t>研究も可能である。</a:t>
            </a:r>
            <a:endParaRPr kumimoji="0" lang="en-US" altLang="ja-JP" sz="1800" b="1">
              <a:solidFill>
                <a:srgbClr val="000000"/>
              </a:solidFill>
            </a:endParaRPr>
          </a:p>
          <a:p>
            <a:pPr eaLnBrk="1" hangingPunct="1">
              <a:spcBef>
                <a:spcPct val="50000"/>
              </a:spcBef>
              <a:buFont typeface="Wingdings" panose="05000000000000000000" pitchFamily="2" charset="2"/>
              <a:buChar char="l"/>
            </a:pPr>
            <a:r>
              <a:rPr kumimoji="0" lang="ja-JP" altLang="en-US" sz="1800" b="1">
                <a:solidFill>
                  <a:srgbClr val="000000"/>
                </a:solidFill>
              </a:rPr>
              <a:t>他にも</a:t>
            </a:r>
            <a:r>
              <a:rPr kumimoji="0" lang="en-US" altLang="ja-JP" sz="1800" b="1">
                <a:solidFill>
                  <a:srgbClr val="000000"/>
                </a:solidFill>
              </a:rPr>
              <a:t> </a:t>
            </a:r>
            <a:r>
              <a:rPr kumimoji="0" lang="en-US" altLang="ja-JP" sz="1800" b="1">
                <a:solidFill>
                  <a:srgbClr val="FF0000"/>
                </a:solidFill>
              </a:rPr>
              <a:t>P0D</a:t>
            </a:r>
            <a:r>
              <a:rPr kumimoji="0" lang="en-US" altLang="ja-JP" sz="1800" b="1">
                <a:solidFill>
                  <a:srgbClr val="000000"/>
                </a:solidFill>
              </a:rPr>
              <a:t> (</a:t>
            </a:r>
            <a:r>
              <a:rPr kumimoji="0" lang="en-US" altLang="ja-JP" sz="1800" b="1">
                <a:solidFill>
                  <a:srgbClr val="000000"/>
                </a:solidFill>
                <a:latin typeface="Symbol" panose="05050102010706020507" pitchFamily="18" charset="2"/>
              </a:rPr>
              <a:t>p</a:t>
            </a:r>
            <a:r>
              <a:rPr kumimoji="0" lang="en-US" altLang="ja-JP" sz="1800" b="1" baseline="30000">
                <a:solidFill>
                  <a:srgbClr val="000000"/>
                </a:solidFill>
              </a:rPr>
              <a:t>0</a:t>
            </a:r>
            <a:r>
              <a:rPr kumimoji="0" lang="en-US" altLang="ja-JP" sz="1800" b="1">
                <a:solidFill>
                  <a:srgbClr val="000000"/>
                </a:solidFill>
              </a:rPr>
              <a:t> detector)</a:t>
            </a:r>
            <a:r>
              <a:rPr kumimoji="0" lang="ja-JP" altLang="en-US" sz="1800" b="1">
                <a:solidFill>
                  <a:srgbClr val="000000"/>
                </a:solidFill>
              </a:rPr>
              <a:t>、</a:t>
            </a:r>
            <a:r>
              <a:rPr kumimoji="0" lang="en-US" altLang="ja-JP" sz="1800" b="1">
                <a:solidFill>
                  <a:srgbClr val="000000"/>
                </a:solidFill>
              </a:rPr>
              <a:t> </a:t>
            </a:r>
            <a:r>
              <a:rPr kumimoji="0" lang="en-US" altLang="ja-JP" sz="1800" b="1">
                <a:solidFill>
                  <a:srgbClr val="FF0000"/>
                </a:solidFill>
              </a:rPr>
              <a:t>ECAL</a:t>
            </a:r>
            <a:r>
              <a:rPr kumimoji="0" lang="en-US" altLang="ja-JP" sz="1800" b="1">
                <a:solidFill>
                  <a:srgbClr val="000000"/>
                </a:solidFill>
              </a:rPr>
              <a:t>(Electromagnetic</a:t>
            </a:r>
            <a:br>
              <a:rPr kumimoji="0" lang="en-US" altLang="ja-JP" sz="1800" b="1">
                <a:solidFill>
                  <a:srgbClr val="000000"/>
                </a:solidFill>
              </a:rPr>
            </a:br>
            <a:r>
              <a:rPr kumimoji="0" lang="en-US" altLang="ja-JP" sz="1800" b="1">
                <a:solidFill>
                  <a:srgbClr val="000000"/>
                </a:solidFill>
              </a:rPr>
              <a:t>CALorimeter) </a:t>
            </a:r>
            <a:r>
              <a:rPr kumimoji="0" lang="ja-JP" altLang="en-US" sz="1800" b="1">
                <a:solidFill>
                  <a:srgbClr val="000000"/>
                </a:solidFill>
              </a:rPr>
              <a:t>、</a:t>
            </a:r>
            <a:r>
              <a:rPr kumimoji="0" lang="en-US" altLang="ja-JP" sz="1800" b="1">
                <a:solidFill>
                  <a:srgbClr val="FF0000"/>
                </a:solidFill>
              </a:rPr>
              <a:t>SMRD</a:t>
            </a:r>
            <a:r>
              <a:rPr kumimoji="0" lang="en-US" altLang="ja-JP" sz="1800" b="1">
                <a:solidFill>
                  <a:srgbClr val="000000"/>
                </a:solidFill>
              </a:rPr>
              <a:t>(Side Muon Range</a:t>
            </a:r>
            <a:br>
              <a:rPr kumimoji="0" lang="en-US" altLang="ja-JP" sz="1800" b="1">
                <a:solidFill>
                  <a:srgbClr val="000000"/>
                </a:solidFill>
              </a:rPr>
            </a:br>
            <a:r>
              <a:rPr kumimoji="0" lang="en-US" altLang="ja-JP" sz="1800" b="1">
                <a:solidFill>
                  <a:srgbClr val="000000"/>
                </a:solidFill>
              </a:rPr>
              <a:t>Detector)</a:t>
            </a:r>
            <a:r>
              <a:rPr kumimoji="0" lang="ja-JP" altLang="en-US" sz="1800" b="1">
                <a:solidFill>
                  <a:srgbClr val="000000"/>
                </a:solidFill>
              </a:rPr>
              <a:t>のコンポーネントがある。</a:t>
            </a:r>
            <a:endParaRPr kumimoji="0" lang="en-US" altLang="ja-JP" sz="1800" b="1">
              <a:solidFill>
                <a:srgbClr val="000000"/>
              </a:solidFill>
            </a:endParaRPr>
          </a:p>
        </p:txBody>
      </p:sp>
      <p:pic>
        <p:nvPicPr>
          <p:cNvPr id="100358" name="図 3">
            <a:extLst>
              <a:ext uri="{FF2B5EF4-FFF2-40B4-BE49-F238E27FC236}">
                <a16:creationId xmlns:a16="http://schemas.microsoft.com/office/drawing/2014/main" id="{9C3ED9C5-C0CC-4BD3-B5BB-4D664AD833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5363" y="4532313"/>
            <a:ext cx="244633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Text Box 7">
            <a:extLst>
              <a:ext uri="{FF2B5EF4-FFF2-40B4-BE49-F238E27FC236}">
                <a16:creationId xmlns:a16="http://schemas.microsoft.com/office/drawing/2014/main" id="{3837987D-27AD-45EA-AE86-3402B707FA24}"/>
              </a:ext>
            </a:extLst>
          </p:cNvPr>
          <p:cNvSpPr txBox="1">
            <a:spLocks noChangeArrowheads="1"/>
          </p:cNvSpPr>
          <p:nvPr/>
        </p:nvSpPr>
        <p:spPr bwMode="auto">
          <a:xfrm>
            <a:off x="7399338" y="5461000"/>
            <a:ext cx="101758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CC1</a:t>
            </a:r>
            <a:r>
              <a:rPr lang="en-US" altLang="ja-JP" sz="2000" b="1">
                <a:solidFill>
                  <a:srgbClr val="000000"/>
                </a:solidFill>
                <a:latin typeface="Symbol" panose="05050102010706020507" pitchFamily="18" charset="2"/>
              </a:rPr>
              <a:t>p</a:t>
            </a:r>
            <a:endParaRPr lang="en-US" altLang="ja-JP" sz="2000" b="1">
              <a:solidFill>
                <a:srgbClr val="000000"/>
              </a:solidFill>
            </a:endParaRPr>
          </a:p>
        </p:txBody>
      </p:sp>
      <p:sp>
        <p:nvSpPr>
          <p:cNvPr id="100360" name="テキスト ボックス 3">
            <a:extLst>
              <a:ext uri="{FF2B5EF4-FFF2-40B4-BE49-F238E27FC236}">
                <a16:creationId xmlns:a16="http://schemas.microsoft.com/office/drawing/2014/main" id="{ECAA01DB-ABF1-426C-BC97-4CD7C5BD24C4}"/>
              </a:ext>
            </a:extLst>
          </p:cNvPr>
          <p:cNvSpPr txBox="1">
            <a:spLocks noChangeArrowheads="1"/>
          </p:cNvSpPr>
          <p:nvPr/>
        </p:nvSpPr>
        <p:spPr bwMode="auto">
          <a:xfrm rot="-259661">
            <a:off x="7893050" y="2036763"/>
            <a:ext cx="7985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b="1">
                <a:solidFill>
                  <a:srgbClr val="FFFFFF"/>
                </a:solidFill>
              </a:rPr>
              <a:t>SMRD</a:t>
            </a:r>
            <a:endParaRPr lang="ja-JP" altLang="en-US" sz="1200" b="1">
              <a:solidFill>
                <a:srgbClr val="FFFFFF"/>
              </a:solidFill>
            </a:endParaRPr>
          </a:p>
        </p:txBody>
      </p:sp>
      <p:sp>
        <p:nvSpPr>
          <p:cNvPr id="17" name="スライド番号プレースホルダー 1">
            <a:extLst>
              <a:ext uri="{FF2B5EF4-FFF2-40B4-BE49-F238E27FC236}">
                <a16:creationId xmlns:a16="http://schemas.microsoft.com/office/drawing/2014/main" id="{9E0C7A67-3DF3-45FA-8E84-82B1DE2F103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a:extLst>
              <a:ext uri="{FF2B5EF4-FFF2-40B4-BE49-F238E27FC236}">
                <a16:creationId xmlns:a16="http://schemas.microsoft.com/office/drawing/2014/main" id="{509C9A83-D13A-4B3E-AA97-A1B4F978068D}"/>
              </a:ext>
            </a:extLst>
          </p:cNvPr>
          <p:cNvSpPr txBox="1">
            <a:spLocks noChangeArrowheads="1"/>
          </p:cNvSpPr>
          <p:nvPr/>
        </p:nvSpPr>
        <p:spPr bwMode="auto">
          <a:xfrm>
            <a:off x="900113" y="2546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mj-lt"/>
                <a:ea typeface="ＭＳ Ｐゴシック" panose="020B0600070205080204" pitchFamily="50" charset="-128"/>
                <a:cs typeface="+mn-cs"/>
              </a:rPr>
              <a:t>ニュートリノ反応の例</a:t>
            </a:r>
          </a:p>
        </p:txBody>
      </p:sp>
      <p:sp>
        <p:nvSpPr>
          <p:cNvPr id="118791" name="Text Box 7">
            <a:extLst>
              <a:ext uri="{FF2B5EF4-FFF2-40B4-BE49-F238E27FC236}">
                <a16:creationId xmlns:a16="http://schemas.microsoft.com/office/drawing/2014/main" id="{9059B8DE-6F22-4682-B002-AD38F7549B38}"/>
              </a:ext>
            </a:extLst>
          </p:cNvPr>
          <p:cNvSpPr txBox="1">
            <a:spLocks noChangeArrowheads="1"/>
          </p:cNvSpPr>
          <p:nvPr/>
        </p:nvSpPr>
        <p:spPr bwMode="auto">
          <a:xfrm>
            <a:off x="35148" y="548680"/>
            <a:ext cx="9108852"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startAt="5"/>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荷電パイ中間子とそれに続くミュー粒子の崩壊</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大気ニュートリノ及び加速器ニュートリノの発生原理</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最初の反応は　　　　　　　　　　なので</a:t>
            </a: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2</a:t>
            </a:r>
            <a:r>
              <a:rPr lang="ja-JP" altLang="en-US" sz="2000" b="1" dirty="0">
                <a:solidFill>
                  <a:srgbClr val="000000"/>
                </a:solidFill>
                <a:latin typeface="Arial" panose="020B0604020202020204" pitchFamily="34" charset="0"/>
                <a:cs typeface="Arial" panose="020B0604020202020204" pitchFamily="34" charset="0"/>
              </a:rPr>
              <a:t>番目の反応は</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startAt="5"/>
              <a:tabLst/>
              <a:defRPr/>
            </a:pPr>
            <a:endParaRPr lang="en-US" altLang="ja-JP" sz="2000" b="1" dirty="0">
              <a:solidFill>
                <a:srgbClr val="000000"/>
              </a:solidFill>
              <a:latin typeface="Arial" panose="020B0604020202020204" pitchFamily="34" charset="0"/>
              <a:cs typeface="Arial" panose="020B0604020202020204" pitchFamily="34" charset="0"/>
            </a:endParaRPr>
          </a:p>
        </p:txBody>
      </p:sp>
      <p:pic>
        <p:nvPicPr>
          <p:cNvPr id="22" name="図 1">
            <a:extLst>
              <a:ext uri="{FF2B5EF4-FFF2-40B4-BE49-F238E27FC236}">
                <a16:creationId xmlns:a16="http://schemas.microsoft.com/office/drawing/2014/main" id="{001B360B-820D-478C-AD58-E2DAA8440F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1888" y="2024013"/>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
            <a:extLst>
              <a:ext uri="{FF2B5EF4-FFF2-40B4-BE49-F238E27FC236}">
                <a16:creationId xmlns:a16="http://schemas.microsoft.com/office/drawing/2014/main" id="{C2C293B5-3371-470D-9297-110841E0C9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0926" y="1397705"/>
            <a:ext cx="205263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3">
            <a:extLst>
              <a:ext uri="{FF2B5EF4-FFF2-40B4-BE49-F238E27FC236}">
                <a16:creationId xmlns:a16="http://schemas.microsoft.com/office/drawing/2014/main" id="{76B7E3F8-B799-4551-AEC3-039777F326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50" y="2626867"/>
            <a:ext cx="2341563"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4">
            <a:extLst>
              <a:ext uri="{FF2B5EF4-FFF2-40B4-BE49-F238E27FC236}">
                <a16:creationId xmlns:a16="http://schemas.microsoft.com/office/drawing/2014/main" id="{E187D2C4-C712-450E-B034-20CC6AC884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560" y="3283883"/>
            <a:ext cx="23780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5">
            <a:extLst>
              <a:ext uri="{FF2B5EF4-FFF2-40B4-BE49-F238E27FC236}">
                <a16:creationId xmlns:a16="http://schemas.microsoft.com/office/drawing/2014/main" id="{83C27A75-B529-4B4C-A7B2-CDD9E124AD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2924175"/>
            <a:ext cx="46815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2">
            <a:extLst>
              <a:ext uri="{FF2B5EF4-FFF2-40B4-BE49-F238E27FC236}">
                <a16:creationId xmlns:a16="http://schemas.microsoft.com/office/drawing/2014/main" id="{286C3482-173C-4B2C-92A9-4BE27663B0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47356" y="1373336"/>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4">
            <a:extLst>
              <a:ext uri="{FF2B5EF4-FFF2-40B4-BE49-F238E27FC236}">
                <a16:creationId xmlns:a16="http://schemas.microsoft.com/office/drawing/2014/main" id="{64F70BED-E24D-4825-8DE5-750F712FD85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51920" y="5065043"/>
            <a:ext cx="46450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スライド番号プレースホルダー 1">
            <a:extLst>
              <a:ext uri="{FF2B5EF4-FFF2-40B4-BE49-F238E27FC236}">
                <a16:creationId xmlns:a16="http://schemas.microsoft.com/office/drawing/2014/main" id="{0C255972-E117-4F9B-89A6-FB019684369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8733D8D2-7D79-49B0-B5DE-616317F421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836" y="5333204"/>
            <a:ext cx="2891028" cy="544068"/>
          </a:xfrm>
          <a:prstGeom prst="rect">
            <a:avLst/>
          </a:prstGeom>
        </p:spPr>
      </p:pic>
    </p:spTree>
    <p:extLst>
      <p:ext uri="{BB962C8B-B14F-4D97-AF65-F5344CB8AC3E}">
        <p14:creationId xmlns:p14="http://schemas.microsoft.com/office/powerpoint/2010/main" val="17455638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図 1">
            <a:extLst>
              <a:ext uri="{FF2B5EF4-FFF2-40B4-BE49-F238E27FC236}">
                <a16:creationId xmlns:a16="http://schemas.microsoft.com/office/drawing/2014/main" id="{9044E74C-AEDE-4763-BA65-D4B11BD26D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73025"/>
            <a:ext cx="3898900" cy="6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2">
            <a:extLst>
              <a:ext uri="{FF2B5EF4-FFF2-40B4-BE49-F238E27FC236}">
                <a16:creationId xmlns:a16="http://schemas.microsoft.com/office/drawing/2014/main" id="{121E1BBF-C9E1-4D5D-A08C-89943B306871}"/>
              </a:ext>
            </a:extLst>
          </p:cNvPr>
          <p:cNvSpPr txBox="1">
            <a:spLocks noChangeArrowheads="1"/>
          </p:cNvSpPr>
          <p:nvPr/>
        </p:nvSpPr>
        <p:spPr bwMode="auto">
          <a:xfrm>
            <a:off x="107950" y="169863"/>
            <a:ext cx="4608513"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b="1" u="sng">
                <a:solidFill>
                  <a:srgbClr val="0A0AD4"/>
                </a:solidFill>
                <a:latin typeface="Arial" panose="020B0604020202020204" pitchFamily="34" charset="0"/>
              </a:rPr>
              <a:t>スーパーカミオカンデでの</a:t>
            </a:r>
            <a:br>
              <a:rPr lang="en-US" altLang="ja-JP" sz="2800" b="1" u="sng">
                <a:solidFill>
                  <a:srgbClr val="0A0AD4"/>
                </a:solidFill>
                <a:latin typeface="Arial" panose="020B0604020202020204" pitchFamily="34" charset="0"/>
              </a:rPr>
            </a:br>
            <a:r>
              <a:rPr lang="en-US" altLang="ja-JP" sz="2800" b="1" u="sng">
                <a:solidFill>
                  <a:srgbClr val="0A0AD4"/>
                </a:solidFill>
                <a:latin typeface="Arial" panose="020B0604020202020204" pitchFamily="34" charset="0"/>
              </a:rPr>
              <a:t>T2K </a:t>
            </a:r>
            <a:r>
              <a:rPr lang="ja-JP" altLang="en-US" sz="2800" b="1" u="sng">
                <a:solidFill>
                  <a:srgbClr val="0A0AD4"/>
                </a:solidFill>
                <a:latin typeface="Arial" panose="020B0604020202020204" pitchFamily="34" charset="0"/>
              </a:rPr>
              <a:t>ニュートリノイベント</a:t>
            </a:r>
            <a:endParaRPr lang="en-US" altLang="ja-JP" sz="2800" b="1" u="sng" baseline="-25000">
              <a:solidFill>
                <a:srgbClr val="0A0AD4"/>
              </a:solidFill>
              <a:latin typeface="Arial" panose="020B0604020202020204" pitchFamily="34" charset="0"/>
            </a:endParaRPr>
          </a:p>
        </p:txBody>
      </p:sp>
      <p:sp>
        <p:nvSpPr>
          <p:cNvPr id="2" name="テキスト ボックス 1">
            <a:extLst>
              <a:ext uri="{FF2B5EF4-FFF2-40B4-BE49-F238E27FC236}">
                <a16:creationId xmlns:a16="http://schemas.microsoft.com/office/drawing/2014/main" id="{B68A7783-6EA7-4F64-82F4-F2587079F71D}"/>
              </a:ext>
            </a:extLst>
          </p:cNvPr>
          <p:cNvSpPr txBox="1"/>
          <p:nvPr/>
        </p:nvSpPr>
        <p:spPr>
          <a:xfrm>
            <a:off x="0" y="1417638"/>
            <a:ext cx="5003800" cy="5540375"/>
          </a:xfrm>
          <a:prstGeom prst="rect">
            <a:avLst/>
          </a:prstGeom>
          <a:noFill/>
        </p:spPr>
        <p:txBody>
          <a:bodyPr>
            <a:spAutoFit/>
          </a:bodyPr>
          <a:lstStyle/>
          <a:p>
            <a:pPr marL="285750" indent="-285750">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ニュートリノビームは</a:t>
            </a:r>
            <a:r>
              <a:rPr lang="en-US" altLang="ja-JP" sz="2000" b="1" dirty="0">
                <a:solidFill>
                  <a:srgbClr val="FF0000"/>
                </a:solidFill>
                <a:latin typeface="Arial" panose="020B0604020202020204" pitchFamily="34" charset="0"/>
                <a:cs typeface="Arial" panose="020B0604020202020204" pitchFamily="34" charset="0"/>
              </a:rPr>
              <a:t>2.48</a:t>
            </a:r>
            <a:r>
              <a:rPr lang="ja-JP" altLang="en-US" sz="2000" b="1" dirty="0">
                <a:solidFill>
                  <a:srgbClr val="FF0000"/>
                </a:solidFill>
                <a:latin typeface="Arial" panose="020B0604020202020204" pitchFamily="34" charset="0"/>
                <a:cs typeface="Arial" panose="020B0604020202020204" pitchFamily="34" charset="0"/>
              </a:rPr>
              <a:t>秒</a:t>
            </a:r>
            <a:r>
              <a:rPr lang="ja-JP" altLang="en-US" sz="2000" b="1" dirty="0">
                <a:latin typeface="Arial" panose="020B0604020202020204" pitchFamily="34" charset="0"/>
                <a:cs typeface="Arial" panose="020B0604020202020204" pitchFamily="34" charset="0"/>
              </a:rPr>
              <a:t>の加速器運転サイクルのうち約</a:t>
            </a:r>
            <a:r>
              <a:rPr lang="en-US" altLang="ja-JP" sz="2000" b="1" dirty="0">
                <a:latin typeface="Arial" panose="020B0604020202020204" pitchFamily="34" charset="0"/>
                <a:cs typeface="Arial" panose="020B0604020202020204" pitchFamily="34" charset="0"/>
              </a:rPr>
              <a:t>5</a:t>
            </a:r>
            <a:r>
              <a:rPr lang="ja-JP" altLang="en-US" sz="2000" b="1" dirty="0">
                <a:latin typeface="Arial" panose="020B0604020202020204" pitchFamily="34" charset="0"/>
                <a:cs typeface="Arial" panose="020B0604020202020204" pitchFamily="34" charset="0"/>
              </a:rPr>
              <a:t>マイクロ秒</a:t>
            </a:r>
            <a:r>
              <a:rPr lang="en-US" altLang="ja-JP" sz="2000" b="1" dirty="0">
                <a:latin typeface="Arial" panose="020B0604020202020204" pitchFamily="34" charset="0"/>
                <a:cs typeface="Arial" panose="020B0604020202020204" pitchFamily="34" charset="0"/>
              </a:rPr>
              <a:t>(</a:t>
            </a:r>
            <a:r>
              <a:rPr lang="en-US" altLang="ja-JP" sz="2000" b="1" dirty="0">
                <a:solidFill>
                  <a:srgbClr val="FF0000"/>
                </a:solidFill>
                <a:latin typeface="Arial" panose="020B0604020202020204" pitchFamily="34" charset="0"/>
                <a:cs typeface="Arial" panose="020B0604020202020204" pitchFamily="34" charset="0"/>
              </a:rPr>
              <a:t>5x10</a:t>
            </a:r>
            <a:r>
              <a:rPr lang="en-US" altLang="ja-JP" sz="2000" b="1" baseline="30000" dirty="0">
                <a:solidFill>
                  <a:srgbClr val="FF0000"/>
                </a:solidFill>
                <a:latin typeface="Arial" panose="020B0604020202020204" pitchFamily="34" charset="0"/>
                <a:cs typeface="Arial" panose="020B0604020202020204" pitchFamily="34" charset="0"/>
              </a:rPr>
              <a:t>-6</a:t>
            </a:r>
            <a:r>
              <a:rPr lang="ja-JP" altLang="en-US" sz="2000" b="1" dirty="0">
                <a:solidFill>
                  <a:srgbClr val="FF0000"/>
                </a:solidFill>
                <a:latin typeface="Arial" panose="020B0604020202020204" pitchFamily="34" charset="0"/>
                <a:cs typeface="Arial" panose="020B0604020202020204" pitchFamily="34" charset="0"/>
              </a:rPr>
              <a:t>秒</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ja-JP" altLang="en-US" sz="2000" b="1" dirty="0" err="1">
                <a:latin typeface="Arial" panose="020B0604020202020204" pitchFamily="34" charset="0"/>
                <a:cs typeface="Arial" panose="020B0604020202020204" pitchFamily="34" charset="0"/>
              </a:rPr>
              <a:t>だけ</a:t>
            </a:r>
            <a:r>
              <a:rPr lang="ja-JP" altLang="en-US" sz="2000" b="1" dirty="0">
                <a:latin typeface="Arial" panose="020B0604020202020204" pitchFamily="34" charset="0"/>
                <a:cs typeface="Arial" panose="020B0604020202020204" pitchFamily="34" charset="0"/>
              </a:rPr>
              <a:t>発射され、約</a:t>
            </a:r>
            <a:r>
              <a:rPr lang="en-US" altLang="ja-JP" sz="2000" b="1" dirty="0">
                <a:latin typeface="Arial" panose="020B0604020202020204" pitchFamily="34" charset="0"/>
                <a:cs typeface="Arial" panose="020B0604020202020204" pitchFamily="34" charset="0"/>
              </a:rPr>
              <a:t>1</a:t>
            </a:r>
            <a:r>
              <a:rPr lang="ja-JP" altLang="en-US" sz="2000" b="1" dirty="0">
                <a:latin typeface="Arial" panose="020B0604020202020204" pitchFamily="34" charset="0"/>
                <a:cs typeface="Arial" panose="020B0604020202020204" pitchFamily="34" charset="0"/>
              </a:rPr>
              <a:t>ミリ秒</a:t>
            </a:r>
            <a:r>
              <a:rPr lang="en-US" altLang="ja-JP" sz="2000" b="1" dirty="0">
                <a:latin typeface="Arial" panose="020B0604020202020204" pitchFamily="34" charset="0"/>
                <a:cs typeface="Arial" panose="020B0604020202020204" pitchFamily="34" charset="0"/>
              </a:rPr>
              <a:t>(1x10</a:t>
            </a:r>
            <a:r>
              <a:rPr lang="en-US" altLang="ja-JP" sz="2000" b="1" baseline="30000" dirty="0">
                <a:latin typeface="Arial" panose="020B0604020202020204" pitchFamily="34" charset="0"/>
                <a:cs typeface="Arial" panose="020B0604020202020204" pitchFamily="34" charset="0"/>
              </a:rPr>
              <a:t>-3</a:t>
            </a:r>
            <a:r>
              <a:rPr lang="ja-JP" altLang="en-US" sz="2000" b="1" dirty="0">
                <a:latin typeface="Arial" panose="020B0604020202020204" pitchFamily="34" charset="0"/>
                <a:cs typeface="Arial" panose="020B0604020202020204" pitchFamily="34" charset="0"/>
              </a:rPr>
              <a:t>秒</a:t>
            </a:r>
            <a:r>
              <a:rPr lang="en-US" altLang="ja-JP" sz="2000" b="1" dirty="0">
                <a:latin typeface="Arial" panose="020B0604020202020204" pitchFamily="34" charset="0"/>
                <a:cs typeface="Arial" panose="020B0604020202020204" pitchFamily="34" charset="0"/>
              </a:rPr>
              <a:t>)</a:t>
            </a:r>
            <a:r>
              <a:rPr lang="ja-JP" altLang="en-US" sz="2000" b="1" dirty="0">
                <a:latin typeface="Arial" panose="020B0604020202020204" pitchFamily="34" charset="0"/>
                <a:cs typeface="Arial" panose="020B0604020202020204" pitchFamily="34" charset="0"/>
              </a:rPr>
              <a:t>後に</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スーパーカミオカンデに到達する。</a:t>
            </a:r>
          </a:p>
          <a:p>
            <a:pPr marL="285750" indent="-285750">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スーパーカミオカンデとニュートリノビームラインは</a:t>
            </a:r>
            <a:r>
              <a:rPr lang="en-US" altLang="ja-JP" sz="2000" b="1" dirty="0">
                <a:latin typeface="Arial" panose="020B0604020202020204" pitchFamily="34" charset="0"/>
                <a:cs typeface="Arial" panose="020B0604020202020204" pitchFamily="34" charset="0"/>
              </a:rPr>
              <a:t>GPS</a:t>
            </a:r>
            <a:r>
              <a:rPr lang="ja-JP" altLang="en-US" sz="2000" b="1" dirty="0">
                <a:latin typeface="Arial" panose="020B0604020202020204" pitchFamily="34" charset="0"/>
                <a:cs typeface="Arial" panose="020B0604020202020204" pitchFamily="34" charset="0"/>
              </a:rPr>
              <a:t>で正確に時間合わせを行っている。ニュートリノがスーパーカミオカデを通過した時刻の</a:t>
            </a:r>
            <a:r>
              <a:rPr lang="en-US" altLang="ja-JP" sz="2000" b="1" dirty="0">
                <a:latin typeface="Arial" panose="020B0604020202020204" pitchFamily="34" charset="0"/>
                <a:cs typeface="Arial" panose="020B0604020202020204" pitchFamily="34" charset="0"/>
              </a:rPr>
              <a:t>event</a:t>
            </a:r>
            <a:r>
              <a:rPr lang="ja-JP" altLang="en-US" sz="2000" b="1" dirty="0">
                <a:latin typeface="Arial" panose="020B0604020202020204" pitchFamily="34" charset="0"/>
                <a:cs typeface="Arial" panose="020B0604020202020204" pitchFamily="34" charset="0"/>
              </a:rPr>
              <a:t>を集めれば</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大気ニュートリノ等と区別ができる。</a:t>
            </a:r>
          </a:p>
          <a:p>
            <a:pPr marL="285750" indent="-285750">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ビーム通過時刻のニュートリノを集めると、ニュートリノビームの</a:t>
            </a:r>
            <a:r>
              <a:rPr lang="en-US" altLang="ja-JP" sz="2000" b="1" dirty="0">
                <a:latin typeface="Arial" panose="020B0604020202020204" pitchFamily="34" charset="0"/>
                <a:cs typeface="Arial" panose="020B0604020202020204" pitchFamily="34" charset="0"/>
              </a:rPr>
              <a:t>8</a:t>
            </a:r>
            <a:r>
              <a:rPr lang="ja-JP" altLang="en-US" sz="2000" b="1" dirty="0">
                <a:latin typeface="Arial" panose="020B0604020202020204" pitchFamily="34" charset="0"/>
                <a:cs typeface="Arial" panose="020B0604020202020204" pitchFamily="34" charset="0"/>
              </a:rPr>
              <a:t>バンチ構造がきれいに見える。</a:t>
            </a:r>
          </a:p>
          <a:p>
            <a:pPr>
              <a:defRPr/>
            </a:pPr>
            <a:endParaRPr lang="ja-JP" altLang="en-US" sz="2000" b="1" dirty="0">
              <a:latin typeface="Arial" panose="020B0604020202020204" pitchFamily="34" charset="0"/>
              <a:cs typeface="Arial" panose="020B0604020202020204" pitchFamily="34" charset="0"/>
            </a:endParaRPr>
          </a:p>
          <a:p>
            <a:pPr>
              <a:defRPr/>
            </a:pPr>
            <a:endParaRPr lang="ja-JP" altLang="en-US" dirty="0"/>
          </a:p>
          <a:p>
            <a:pPr>
              <a:defRPr/>
            </a:pPr>
            <a:endParaRPr lang="ja-JP" altLang="en-US" dirty="0"/>
          </a:p>
          <a:p>
            <a:pPr>
              <a:defRPr/>
            </a:pPr>
            <a:endParaRPr lang="ja-JP" altLang="en-US" dirty="0"/>
          </a:p>
        </p:txBody>
      </p:sp>
      <p:sp>
        <p:nvSpPr>
          <p:cNvPr id="5" name="スライド番号プレースホルダー 1">
            <a:extLst>
              <a:ext uri="{FF2B5EF4-FFF2-40B4-BE49-F238E27FC236}">
                <a16:creationId xmlns:a16="http://schemas.microsoft.com/office/drawing/2014/main" id="{8C7DADD3-4E00-4E0B-A88F-7C5B866E831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0" y="476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History of theT2K neutrino beam</a:t>
            </a:r>
            <a:r>
              <a:rPr kumimoji="1" lang="ja-JP" altLang="en-US"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until </a:t>
            </a:r>
            <a:r>
              <a:rPr lang="en-US" altLang="ja-JP" sz="2800" b="1" u="sng" dirty="0">
                <a:solidFill>
                  <a:srgbClr val="0A0AD4"/>
                </a:solidFill>
              </a:rPr>
              <a:t>April</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2021</a:t>
            </a:r>
          </a:p>
        </p:txBody>
      </p:sp>
      <p:sp>
        <p:nvSpPr>
          <p:cNvPr id="45060" name="Text Box 193"/>
          <p:cNvSpPr txBox="1">
            <a:spLocks noChangeArrowheads="1"/>
          </p:cNvSpPr>
          <p:nvPr/>
        </p:nvSpPr>
        <p:spPr bwMode="auto">
          <a:xfrm>
            <a:off x="35496" y="829161"/>
            <a:ext cx="909796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Physics run started in January 2010. Anti-neutrino</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beam running (reverse horn current direction) started in June 2014.</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t>
            </a:r>
            <a:r>
              <a:rPr lang="en-US" altLang="ja-JP" sz="2000" b="1" dirty="0">
                <a:solidFill>
                  <a:srgbClr val="000000"/>
                </a:solidFill>
              </a:rPr>
              <a:t>present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the maximum beam power achieved is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~515kW</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p>
        </p:txBody>
      </p:sp>
      <p:pic>
        <p:nvPicPr>
          <p:cNvPr id="6" name="図 5">
            <a:extLst>
              <a:ext uri="{FF2B5EF4-FFF2-40B4-BE49-F238E27FC236}">
                <a16:creationId xmlns:a16="http://schemas.microsoft.com/office/drawing/2014/main" id="{E578D1BC-7FEA-44B0-A087-1CE52852A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258908"/>
            <a:ext cx="8461248" cy="4122420"/>
          </a:xfrm>
          <a:prstGeom prst="rect">
            <a:avLst/>
          </a:prstGeom>
        </p:spPr>
      </p:pic>
      <p:sp>
        <p:nvSpPr>
          <p:cNvPr id="5" name="スライド番号プレースホルダー 1">
            <a:extLst>
              <a:ext uri="{FF2B5EF4-FFF2-40B4-BE49-F238E27FC236}">
                <a16:creationId xmlns:a16="http://schemas.microsoft.com/office/drawing/2014/main" id="{8E83020B-7E8C-4F79-A60E-C2C1E9EF7C4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945721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グループ化 3">
            <a:extLst>
              <a:ext uri="{FF2B5EF4-FFF2-40B4-BE49-F238E27FC236}">
                <a16:creationId xmlns:a16="http://schemas.microsoft.com/office/drawing/2014/main" id="{D15D33E7-7A56-44E9-86AA-93FFFCED1BDF}"/>
              </a:ext>
            </a:extLst>
          </p:cNvPr>
          <p:cNvGrpSpPr>
            <a:grpSpLocks/>
          </p:cNvGrpSpPr>
          <p:nvPr/>
        </p:nvGrpSpPr>
        <p:grpSpPr bwMode="auto">
          <a:xfrm>
            <a:off x="-815975" y="1531938"/>
            <a:ext cx="5459413" cy="4273550"/>
            <a:chOff x="4895849" y="3926366"/>
            <a:chExt cx="3429001" cy="2683507"/>
          </a:xfrm>
        </p:grpSpPr>
        <p:pic>
          <p:nvPicPr>
            <p:cNvPr id="102408" name="図 1">
              <a:extLst>
                <a:ext uri="{FF2B5EF4-FFF2-40B4-BE49-F238E27FC236}">
                  <a16:creationId xmlns:a16="http://schemas.microsoft.com/office/drawing/2014/main" id="{947F2264-5D7F-48BE-BE2B-4979B91B24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7125" y="4114800"/>
              <a:ext cx="338772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24">
              <a:extLst>
                <a:ext uri="{FF2B5EF4-FFF2-40B4-BE49-F238E27FC236}">
                  <a16:creationId xmlns:a16="http://schemas.microsoft.com/office/drawing/2014/main" id="{BFD05438-6023-4172-B89E-CE50AA30B6E7}"/>
                </a:ext>
              </a:extLst>
            </p:cNvPr>
            <p:cNvSpPr/>
            <p:nvPr/>
          </p:nvSpPr>
          <p:spPr>
            <a:xfrm>
              <a:off x="5358500" y="3926366"/>
              <a:ext cx="1062900" cy="948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27" name="正方形/長方形 26">
              <a:extLst>
                <a:ext uri="{FF2B5EF4-FFF2-40B4-BE49-F238E27FC236}">
                  <a16:creationId xmlns:a16="http://schemas.microsoft.com/office/drawing/2014/main" id="{B07B7412-C147-4ED6-9AD9-25797AAC5C2D}"/>
                </a:ext>
              </a:extLst>
            </p:cNvPr>
            <p:cNvSpPr/>
            <p:nvPr/>
          </p:nvSpPr>
          <p:spPr>
            <a:xfrm>
              <a:off x="5358500" y="4794618"/>
              <a:ext cx="351974" cy="104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28" name="正方形/長方形 27">
              <a:extLst>
                <a:ext uri="{FF2B5EF4-FFF2-40B4-BE49-F238E27FC236}">
                  <a16:creationId xmlns:a16="http://schemas.microsoft.com/office/drawing/2014/main" id="{5E1B0F40-15E9-4C50-B7DC-8EC80522CA3B}"/>
                </a:ext>
              </a:extLst>
            </p:cNvPr>
            <p:cNvSpPr/>
            <p:nvPr/>
          </p:nvSpPr>
          <p:spPr>
            <a:xfrm>
              <a:off x="4895849" y="5844296"/>
              <a:ext cx="1678107" cy="76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29" name="正方形/長方形 28">
              <a:extLst>
                <a:ext uri="{FF2B5EF4-FFF2-40B4-BE49-F238E27FC236}">
                  <a16:creationId xmlns:a16="http://schemas.microsoft.com/office/drawing/2014/main" id="{28E3A72F-BAA1-49B8-9ADD-A668C2357C7F}"/>
                </a:ext>
              </a:extLst>
            </p:cNvPr>
            <p:cNvSpPr/>
            <p:nvPr/>
          </p:nvSpPr>
          <p:spPr>
            <a:xfrm>
              <a:off x="7451397" y="3950290"/>
              <a:ext cx="873453" cy="949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30" name="正方形/長方形 29">
              <a:extLst>
                <a:ext uri="{FF2B5EF4-FFF2-40B4-BE49-F238E27FC236}">
                  <a16:creationId xmlns:a16="http://schemas.microsoft.com/office/drawing/2014/main" id="{9D963DCB-4AD5-4730-90F9-B65087F3760C}"/>
                </a:ext>
              </a:extLst>
            </p:cNvPr>
            <p:cNvSpPr/>
            <p:nvPr/>
          </p:nvSpPr>
          <p:spPr>
            <a:xfrm>
              <a:off x="7434446" y="5793457"/>
              <a:ext cx="890404" cy="81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pic>
        <p:nvPicPr>
          <p:cNvPr id="102403" name="図 2">
            <a:extLst>
              <a:ext uri="{FF2B5EF4-FFF2-40B4-BE49-F238E27FC236}">
                <a16:creationId xmlns:a16="http://schemas.microsoft.com/office/drawing/2014/main" id="{D88F2000-B9AB-439E-85B4-3B8785447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20863"/>
            <a:ext cx="446563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2">
            <a:extLst>
              <a:ext uri="{FF2B5EF4-FFF2-40B4-BE49-F238E27FC236}">
                <a16:creationId xmlns:a16="http://schemas.microsoft.com/office/drawing/2014/main" id="{3D738838-75AF-4B10-B6A1-3691AB96A10D}"/>
              </a:ext>
            </a:extLst>
          </p:cNvPr>
          <p:cNvSpPr txBox="1">
            <a:spLocks noChangeArrowheads="1"/>
          </p:cNvSpPr>
          <p:nvPr/>
        </p:nvSpPr>
        <p:spPr bwMode="auto">
          <a:xfrm>
            <a:off x="179388" y="-26988"/>
            <a:ext cx="878522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b="1" u="sng">
                <a:solidFill>
                  <a:srgbClr val="0A0AD4"/>
                </a:solidFill>
              </a:rPr>
              <a:t>スーパーカミオカンデでの</a:t>
            </a:r>
            <a:r>
              <a:rPr lang="en-US" altLang="ja-JP" sz="2800" b="1" u="sng">
                <a:solidFill>
                  <a:srgbClr val="0A0AD4"/>
                </a:solidFill>
              </a:rPr>
              <a:t>T2K </a:t>
            </a:r>
            <a:r>
              <a:rPr lang="ja-JP" altLang="en-US" sz="2800" b="1" u="sng">
                <a:solidFill>
                  <a:srgbClr val="0A0AD4"/>
                </a:solidFill>
              </a:rPr>
              <a:t>ニュートリノイベント</a:t>
            </a:r>
            <a:endParaRPr lang="en-US" altLang="ja-JP" sz="2800" b="1" u="sng" baseline="-25000">
              <a:solidFill>
                <a:srgbClr val="0A0AD4"/>
              </a:solidFill>
            </a:endParaRPr>
          </a:p>
        </p:txBody>
      </p:sp>
      <p:sp>
        <p:nvSpPr>
          <p:cNvPr id="102405" name="テキスト ボックス 38">
            <a:extLst>
              <a:ext uri="{FF2B5EF4-FFF2-40B4-BE49-F238E27FC236}">
                <a16:creationId xmlns:a16="http://schemas.microsoft.com/office/drawing/2014/main" id="{0FE04201-128F-4AC5-ABC3-E86FF4FD145F}"/>
              </a:ext>
            </a:extLst>
          </p:cNvPr>
          <p:cNvSpPr txBox="1">
            <a:spLocks noChangeArrowheads="1"/>
          </p:cNvSpPr>
          <p:nvPr/>
        </p:nvSpPr>
        <p:spPr bwMode="auto">
          <a:xfrm>
            <a:off x="360363" y="836613"/>
            <a:ext cx="8748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a:cs typeface="Arial" panose="020B0604020202020204" pitchFamily="34" charset="0"/>
              </a:rPr>
              <a:t>観測された</a:t>
            </a:r>
            <a:r>
              <a:rPr lang="en-US" altLang="ja-JP" sz="2000" b="1">
                <a:cs typeface="Arial" panose="020B0604020202020204" pitchFamily="34" charset="0"/>
              </a:rPr>
              <a:t>T2K</a:t>
            </a:r>
            <a:r>
              <a:rPr lang="ja-JP" altLang="en-US" sz="2000" b="1">
                <a:cs typeface="Arial" panose="020B0604020202020204" pitchFamily="34" charset="0"/>
              </a:rPr>
              <a:t>ニュートリノイベントの例。</a:t>
            </a:r>
          </a:p>
        </p:txBody>
      </p:sp>
      <p:sp>
        <p:nvSpPr>
          <p:cNvPr id="102406" name="テキスト ボックス 3">
            <a:extLst>
              <a:ext uri="{FF2B5EF4-FFF2-40B4-BE49-F238E27FC236}">
                <a16:creationId xmlns:a16="http://schemas.microsoft.com/office/drawing/2014/main" id="{B9295723-1BEE-4085-9240-1774E9D95FD4}"/>
              </a:ext>
            </a:extLst>
          </p:cNvPr>
          <p:cNvSpPr txBox="1">
            <a:spLocks noChangeArrowheads="1"/>
          </p:cNvSpPr>
          <p:nvPr/>
        </p:nvSpPr>
        <p:spPr bwMode="auto">
          <a:xfrm>
            <a:off x="447675" y="1604963"/>
            <a:ext cx="1820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solidFill>
                  <a:srgbClr val="FF0000"/>
                </a:solidFill>
                <a:latin typeface="Calibri" panose="020F0502020204030204" pitchFamily="34" charset="0"/>
              </a:rPr>
              <a:t>電子ニュートリノ</a:t>
            </a:r>
          </a:p>
        </p:txBody>
      </p:sp>
      <p:sp>
        <p:nvSpPr>
          <p:cNvPr id="102407" name="テキスト ボックス 41">
            <a:extLst>
              <a:ext uri="{FF2B5EF4-FFF2-40B4-BE49-F238E27FC236}">
                <a16:creationId xmlns:a16="http://schemas.microsoft.com/office/drawing/2014/main" id="{F6BC849F-F642-4387-99F5-44AF3B8740BB}"/>
              </a:ext>
            </a:extLst>
          </p:cNvPr>
          <p:cNvSpPr txBox="1">
            <a:spLocks noChangeArrowheads="1"/>
          </p:cNvSpPr>
          <p:nvPr/>
        </p:nvSpPr>
        <p:spPr bwMode="auto">
          <a:xfrm>
            <a:off x="4840288" y="1604963"/>
            <a:ext cx="210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solidFill>
                  <a:srgbClr val="0000FF"/>
                </a:solidFill>
                <a:latin typeface="Calibri" panose="020F0502020204030204" pitchFamily="34" charset="0"/>
              </a:rPr>
              <a:t>ミューニュートリノ</a:t>
            </a:r>
          </a:p>
        </p:txBody>
      </p:sp>
      <p:sp>
        <p:nvSpPr>
          <p:cNvPr id="14" name="スライド番号プレースホルダー 1">
            <a:extLst>
              <a:ext uri="{FF2B5EF4-FFF2-40B4-BE49-F238E27FC236}">
                <a16:creationId xmlns:a16="http://schemas.microsoft.com/office/drawing/2014/main" id="{CBC276DF-C474-40E3-95EA-5E5E8A55BA4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1">
            <a:extLst>
              <a:ext uri="{FF2B5EF4-FFF2-40B4-BE49-F238E27FC236}">
                <a16:creationId xmlns:a16="http://schemas.microsoft.com/office/drawing/2014/main" id="{9B9B6962-FC5C-41CB-B1A2-3AB449337C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693988"/>
            <a:ext cx="5507038"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4">
            <a:extLst>
              <a:ext uri="{FF2B5EF4-FFF2-40B4-BE49-F238E27FC236}">
                <a16:creationId xmlns:a16="http://schemas.microsoft.com/office/drawing/2014/main" id="{6781AE3C-71C7-4E73-875F-10AEE62DC9EE}"/>
              </a:ext>
            </a:extLst>
          </p:cNvPr>
          <p:cNvSpPr txBox="1">
            <a:spLocks noChangeArrowheads="1"/>
          </p:cNvSpPr>
          <p:nvPr/>
        </p:nvSpPr>
        <p:spPr bwMode="auto">
          <a:xfrm>
            <a:off x="36513" y="765175"/>
            <a:ext cx="9072562"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latin typeface="Arial" panose="020B0604020202020204" pitchFamily="34" charset="0"/>
              </a:rPr>
              <a:t>2010</a:t>
            </a:r>
            <a:r>
              <a:rPr lang="ja-JP" altLang="en-US" sz="2000" b="1">
                <a:latin typeface="Arial" panose="020B0604020202020204" pitchFamily="34" charset="0"/>
              </a:rPr>
              <a:t>年</a:t>
            </a:r>
            <a:r>
              <a:rPr lang="en-US" altLang="ja-JP" sz="2000" b="1">
                <a:latin typeface="Arial" panose="020B0604020202020204" pitchFamily="34" charset="0"/>
              </a:rPr>
              <a:t>1</a:t>
            </a:r>
            <a:r>
              <a:rPr lang="ja-JP" altLang="en-US" sz="2000" b="1">
                <a:latin typeface="Arial" panose="020B0604020202020204" pitchFamily="34" charset="0"/>
              </a:rPr>
              <a:t>月から</a:t>
            </a:r>
            <a:r>
              <a:rPr lang="en-US" altLang="ja-JP" sz="2000" b="1">
                <a:latin typeface="Arial" panose="020B0604020202020204" pitchFamily="34" charset="0"/>
              </a:rPr>
              <a:t>2013</a:t>
            </a:r>
            <a:r>
              <a:rPr lang="ja-JP" altLang="en-US" sz="2000" b="1">
                <a:latin typeface="Arial" panose="020B0604020202020204" pitchFamily="34" charset="0"/>
              </a:rPr>
              <a:t>年</a:t>
            </a:r>
            <a:r>
              <a:rPr lang="en-US" altLang="ja-JP" sz="2000" b="1">
                <a:latin typeface="Arial" panose="020B0604020202020204" pitchFamily="34" charset="0"/>
              </a:rPr>
              <a:t>5</a:t>
            </a:r>
            <a:r>
              <a:rPr lang="ja-JP" altLang="en-US" sz="2000" b="1">
                <a:latin typeface="Arial" panose="020B0604020202020204" pitchFamily="34" charset="0"/>
              </a:rPr>
              <a:t>月までの</a:t>
            </a:r>
            <a:r>
              <a:rPr lang="en-US" altLang="ja-JP" sz="2000" b="1">
                <a:solidFill>
                  <a:srgbClr val="FF0000"/>
                </a:solidFill>
                <a:latin typeface="Arial" panose="020B0604020202020204" pitchFamily="34" charset="0"/>
              </a:rPr>
              <a:t>6.57 x 10</a:t>
            </a:r>
            <a:r>
              <a:rPr lang="en-US" altLang="ja-JP" sz="2000" b="1" baseline="30000">
                <a:solidFill>
                  <a:srgbClr val="FF0000"/>
                </a:solidFill>
                <a:latin typeface="Arial" panose="020B0604020202020204" pitchFamily="34" charset="0"/>
              </a:rPr>
              <a:t>20</a:t>
            </a:r>
            <a:r>
              <a:rPr lang="en-US" altLang="ja-JP" sz="2000" b="1">
                <a:solidFill>
                  <a:srgbClr val="FF0000"/>
                </a:solidFill>
                <a:latin typeface="Arial" panose="020B0604020202020204" pitchFamily="34" charset="0"/>
              </a:rPr>
              <a:t> </a:t>
            </a:r>
            <a:r>
              <a:rPr lang="en-US" altLang="ja-JP" sz="2000" b="1">
                <a:latin typeface="Arial" panose="020B0604020202020204" pitchFamily="34" charset="0"/>
              </a:rPr>
              <a:t>POT</a:t>
            </a:r>
            <a:r>
              <a:rPr lang="ja-JP" altLang="en-US" sz="2000" b="1">
                <a:latin typeface="Arial" panose="020B0604020202020204" pitchFamily="34" charset="0"/>
              </a:rPr>
              <a:t>のデータを用いたミューニュートリノ欠損は、すでに論文で発表済。</a:t>
            </a:r>
            <a:endParaRPr lang="en-US" altLang="ja-JP" sz="2000" b="1">
              <a:latin typeface="Arial" panose="020B0604020202020204" pitchFamily="34" charset="0"/>
            </a:endParaRPr>
          </a:p>
          <a:p>
            <a:pPr eaLnBrk="1" hangingPunct="1">
              <a:spcBef>
                <a:spcPct val="50000"/>
              </a:spcBef>
              <a:buFont typeface="Wingdings" panose="05000000000000000000" pitchFamily="2" charset="2"/>
              <a:buChar char="l"/>
            </a:pPr>
            <a:r>
              <a:rPr lang="ja-JP" altLang="en-US" sz="2000" b="1">
                <a:latin typeface="Arial" panose="020B0604020202020204" pitchFamily="34" charset="0"/>
              </a:rPr>
              <a:t>ニュートリノ振動が無い場合に</a:t>
            </a:r>
            <a:r>
              <a:rPr lang="en-US" altLang="ja-JP" sz="2000" b="1">
                <a:latin typeface="Arial" panose="020B0604020202020204" pitchFamily="34" charset="0"/>
              </a:rPr>
              <a:t>446events</a:t>
            </a:r>
            <a:r>
              <a:rPr lang="ja-JP" altLang="en-US" sz="2000" b="1">
                <a:latin typeface="Arial" panose="020B0604020202020204" pitchFamily="34" charset="0"/>
              </a:rPr>
              <a:t>が予想されるところ、</a:t>
            </a:r>
            <a:r>
              <a:rPr lang="en-US" altLang="ja-JP" sz="2000" b="1">
                <a:solidFill>
                  <a:srgbClr val="FF0000"/>
                </a:solidFill>
                <a:latin typeface="Arial" panose="020B0604020202020204" pitchFamily="34" charset="0"/>
              </a:rPr>
              <a:t>120events</a:t>
            </a:r>
            <a:r>
              <a:rPr lang="ja-JP" altLang="en-US" sz="2000" b="1">
                <a:latin typeface="Arial" panose="020B0604020202020204" pitchFamily="34" charset="0"/>
              </a:rPr>
              <a:t>しか観測されなかった。</a:t>
            </a:r>
            <a:r>
              <a:rPr lang="ja-JP" altLang="en-US" sz="2000" b="1">
                <a:solidFill>
                  <a:srgbClr val="FF0000"/>
                </a:solidFill>
                <a:latin typeface="Arial" panose="020B0604020202020204" pitchFamily="34" charset="0"/>
              </a:rPr>
              <a:t>エネルギー分布の歪み</a:t>
            </a:r>
            <a:r>
              <a:rPr lang="ja-JP" altLang="en-US" sz="2000" b="1">
                <a:latin typeface="Arial" panose="020B0604020202020204" pitchFamily="34" charset="0"/>
              </a:rPr>
              <a:t>は顕著。ニュートリノビームのエネルギーを「振動し易いエネルギー」に合わせた効果は明白。</a:t>
            </a:r>
            <a:endParaRPr lang="en-US" altLang="ja-JP" sz="2000" b="1">
              <a:solidFill>
                <a:srgbClr val="000000"/>
              </a:solidFill>
              <a:latin typeface="Arial" panose="020B0604020202020204" pitchFamily="34" charset="0"/>
            </a:endParaRPr>
          </a:p>
        </p:txBody>
      </p:sp>
      <p:sp>
        <p:nvSpPr>
          <p:cNvPr id="73732" name="Text Box 2">
            <a:extLst>
              <a:ext uri="{FF2B5EF4-FFF2-40B4-BE49-F238E27FC236}">
                <a16:creationId xmlns:a16="http://schemas.microsoft.com/office/drawing/2014/main" id="{AFAC9F66-E084-419A-B15B-C74B9B291B9B}"/>
              </a:ext>
            </a:extLst>
          </p:cNvPr>
          <p:cNvSpPr txBox="1">
            <a:spLocks noChangeArrowheads="1"/>
          </p:cNvSpPr>
          <p:nvPr/>
        </p:nvSpPr>
        <p:spPr bwMode="auto">
          <a:xfrm>
            <a:off x="179388" y="-26988"/>
            <a:ext cx="878522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latin typeface="Arial" panose="020B0604020202020204" pitchFamily="34" charset="0"/>
              </a:rPr>
              <a:t>T2K </a:t>
            </a:r>
            <a:r>
              <a:rPr lang="ja-JP" altLang="en-US" sz="2800" b="1" u="sng">
                <a:solidFill>
                  <a:srgbClr val="0A0AD4"/>
                </a:solidFill>
                <a:latin typeface="Arial" panose="020B0604020202020204" pitchFamily="34" charset="0"/>
              </a:rPr>
              <a:t>ミューニュートリノ欠損の結果</a:t>
            </a:r>
            <a:endParaRPr lang="en-US" altLang="ja-JP" sz="2800" b="1" u="sng" baseline="-25000">
              <a:solidFill>
                <a:srgbClr val="0A0AD4"/>
              </a:solidFill>
              <a:latin typeface="Arial" panose="020B0604020202020204" pitchFamily="34" charset="0"/>
            </a:endParaRPr>
          </a:p>
        </p:txBody>
      </p:sp>
      <p:sp>
        <p:nvSpPr>
          <p:cNvPr id="73733" name="テキスト ボックス 1">
            <a:extLst>
              <a:ext uri="{FF2B5EF4-FFF2-40B4-BE49-F238E27FC236}">
                <a16:creationId xmlns:a16="http://schemas.microsoft.com/office/drawing/2014/main" id="{124131C8-BEC0-4491-AA1E-7EF1830444C4}"/>
              </a:ext>
            </a:extLst>
          </p:cNvPr>
          <p:cNvSpPr txBox="1">
            <a:spLocks noChangeArrowheads="1"/>
          </p:cNvSpPr>
          <p:nvPr/>
        </p:nvSpPr>
        <p:spPr bwMode="auto">
          <a:xfrm>
            <a:off x="2987824" y="6381750"/>
            <a:ext cx="4752975" cy="368300"/>
          </a:xfrm>
          <a:prstGeom prst="rect">
            <a:avLst/>
          </a:prstGeom>
          <a:solidFill>
            <a:srgbClr val="FEEE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dirty="0" err="1"/>
              <a:t>K.Abe</a:t>
            </a:r>
            <a:r>
              <a:rPr lang="en-US" altLang="ja-JP" sz="1800" b="1" dirty="0"/>
              <a:t> et al.,  </a:t>
            </a:r>
            <a:r>
              <a:rPr lang="en-US" altLang="ja-JP" sz="1800" b="1" dirty="0" err="1"/>
              <a:t>Phys.Rev.Lett</a:t>
            </a:r>
            <a:r>
              <a:rPr lang="en-US" altLang="ja-JP" sz="1800" b="1" dirty="0"/>
              <a:t>, 112,181801(2014) </a:t>
            </a:r>
            <a:endParaRPr lang="ja-JP" altLang="en-US" sz="1800" b="1" dirty="0"/>
          </a:p>
        </p:txBody>
      </p:sp>
      <p:sp>
        <p:nvSpPr>
          <p:cNvPr id="6" name="スライド番号プレースホルダー 1">
            <a:extLst>
              <a:ext uri="{FF2B5EF4-FFF2-40B4-BE49-F238E27FC236}">
                <a16:creationId xmlns:a16="http://schemas.microsoft.com/office/drawing/2014/main" id="{6CD25420-CB0A-4B29-930F-5CCC14610C4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図 1">
            <a:extLst>
              <a:ext uri="{FF2B5EF4-FFF2-40B4-BE49-F238E27FC236}">
                <a16:creationId xmlns:a16="http://schemas.microsoft.com/office/drawing/2014/main" id="{16D5F523-2853-49AD-AFC3-290CB997AF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1663" y="476250"/>
            <a:ext cx="4386262"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図 9">
            <a:extLst>
              <a:ext uri="{FF2B5EF4-FFF2-40B4-BE49-F238E27FC236}">
                <a16:creationId xmlns:a16="http://schemas.microsoft.com/office/drawing/2014/main" id="{B18FA2E3-566D-43B3-A249-FE0DBC6EAC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476250"/>
            <a:ext cx="3779837"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a:extLst>
              <a:ext uri="{FF2B5EF4-FFF2-40B4-BE49-F238E27FC236}">
                <a16:creationId xmlns:a16="http://schemas.microsoft.com/office/drawing/2014/main" id="{A2BCFD99-DC64-4F6B-B810-FE031DCFD7DC}"/>
              </a:ext>
            </a:extLst>
          </p:cNvPr>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b="1" u="sng" dirty="0">
                <a:solidFill>
                  <a:srgbClr val="0000FF"/>
                </a:solidFill>
                <a:latin typeface="Arial" panose="020B0604020202020204" pitchFamily="34" charset="0"/>
              </a:rPr>
              <a:t>「ミューオンニュートリノ欠損」の軌跡</a:t>
            </a:r>
            <a:endParaRPr lang="en-US" altLang="ja-JP" sz="2800" b="1" u="sng" dirty="0">
              <a:solidFill>
                <a:srgbClr val="0000FF"/>
              </a:solidFill>
              <a:latin typeface="Arial" panose="020B0604020202020204" pitchFamily="34" charset="0"/>
            </a:endParaRPr>
          </a:p>
        </p:txBody>
      </p:sp>
      <p:pic>
        <p:nvPicPr>
          <p:cNvPr id="74757" name="図 2">
            <a:extLst>
              <a:ext uri="{FF2B5EF4-FFF2-40B4-BE49-F238E27FC236}">
                <a16:creationId xmlns:a16="http://schemas.microsoft.com/office/drawing/2014/main" id="{D28B1BBF-AFE6-4CD6-B1FC-A377D4792C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573463"/>
            <a:ext cx="244792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テキスト ボックス 3">
            <a:extLst>
              <a:ext uri="{FF2B5EF4-FFF2-40B4-BE49-F238E27FC236}">
                <a16:creationId xmlns:a16="http://schemas.microsoft.com/office/drawing/2014/main" id="{3485F2F1-EE8A-408D-AF9D-C93ED8DEE656}"/>
              </a:ext>
            </a:extLst>
          </p:cNvPr>
          <p:cNvSpPr txBox="1">
            <a:spLocks noChangeArrowheads="1"/>
          </p:cNvSpPr>
          <p:nvPr/>
        </p:nvSpPr>
        <p:spPr bwMode="auto">
          <a:xfrm>
            <a:off x="666750" y="631825"/>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panose="020B0604020202020204" pitchFamily="34" charset="0"/>
                <a:cs typeface="Arial" panose="020B0604020202020204" pitchFamily="34" charset="0"/>
              </a:rPr>
              <a:t>Kamiokande (1988)</a:t>
            </a:r>
            <a:endParaRPr lang="ja-JP" altLang="en-US" sz="1800" b="1">
              <a:solidFill>
                <a:srgbClr val="FF0000"/>
              </a:solidFill>
              <a:latin typeface="Arial" panose="020B0604020202020204" pitchFamily="34" charset="0"/>
              <a:cs typeface="Arial" panose="020B0604020202020204" pitchFamily="34" charset="0"/>
            </a:endParaRPr>
          </a:p>
        </p:txBody>
      </p:sp>
      <p:sp>
        <p:nvSpPr>
          <p:cNvPr id="74759" name="テキスト ボックス 14">
            <a:extLst>
              <a:ext uri="{FF2B5EF4-FFF2-40B4-BE49-F238E27FC236}">
                <a16:creationId xmlns:a16="http://schemas.microsoft.com/office/drawing/2014/main" id="{93705E6F-08A5-409F-9CA8-F8C9A0AF47C7}"/>
              </a:ext>
            </a:extLst>
          </p:cNvPr>
          <p:cNvSpPr txBox="1">
            <a:spLocks noChangeArrowheads="1"/>
          </p:cNvSpPr>
          <p:nvPr/>
        </p:nvSpPr>
        <p:spPr bwMode="auto">
          <a:xfrm>
            <a:off x="5364163" y="871538"/>
            <a:ext cx="1584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panose="020B0604020202020204" pitchFamily="34" charset="0"/>
                <a:cs typeface="Arial" panose="020B0604020202020204" pitchFamily="34" charset="0"/>
              </a:rPr>
              <a:t>Super-</a:t>
            </a:r>
            <a:br>
              <a:rPr lang="en-US" altLang="ja-JP" sz="1800" b="1">
                <a:solidFill>
                  <a:srgbClr val="FF0000"/>
                </a:solidFill>
                <a:latin typeface="Arial" panose="020B0604020202020204" pitchFamily="34" charset="0"/>
                <a:cs typeface="Arial" panose="020B0604020202020204" pitchFamily="34" charset="0"/>
              </a:rPr>
            </a:br>
            <a:r>
              <a:rPr lang="en-US" altLang="ja-JP" sz="1800" b="1">
                <a:solidFill>
                  <a:srgbClr val="FF0000"/>
                </a:solidFill>
                <a:latin typeface="Arial" panose="020B0604020202020204" pitchFamily="34" charset="0"/>
                <a:cs typeface="Arial" panose="020B0604020202020204" pitchFamily="34" charset="0"/>
              </a:rPr>
              <a:t>Kamiokande</a:t>
            </a:r>
            <a:br>
              <a:rPr lang="en-US" altLang="ja-JP" sz="1800" b="1">
                <a:solidFill>
                  <a:srgbClr val="FF0000"/>
                </a:solidFill>
                <a:latin typeface="Arial" panose="020B0604020202020204" pitchFamily="34" charset="0"/>
                <a:cs typeface="Arial" panose="020B0604020202020204" pitchFamily="34" charset="0"/>
              </a:rPr>
            </a:br>
            <a:r>
              <a:rPr lang="en-US" altLang="ja-JP" sz="1800" b="1">
                <a:solidFill>
                  <a:srgbClr val="FF0000"/>
                </a:solidFill>
                <a:latin typeface="Arial" panose="020B0604020202020204" pitchFamily="34" charset="0"/>
                <a:cs typeface="Arial" panose="020B0604020202020204" pitchFamily="34" charset="0"/>
              </a:rPr>
              <a:t>(1998)</a:t>
            </a:r>
            <a:endParaRPr lang="ja-JP" altLang="en-US" sz="1800" b="1">
              <a:solidFill>
                <a:srgbClr val="FF0000"/>
              </a:solidFill>
              <a:latin typeface="Arial" panose="020B0604020202020204" pitchFamily="34" charset="0"/>
              <a:cs typeface="Arial" panose="020B0604020202020204" pitchFamily="34" charset="0"/>
            </a:endParaRPr>
          </a:p>
        </p:txBody>
      </p:sp>
      <p:sp>
        <p:nvSpPr>
          <p:cNvPr id="74760" name="テキスト ボックス 15">
            <a:extLst>
              <a:ext uri="{FF2B5EF4-FFF2-40B4-BE49-F238E27FC236}">
                <a16:creationId xmlns:a16="http://schemas.microsoft.com/office/drawing/2014/main" id="{4799ABBB-DAB4-4989-A2E6-F58D344B130D}"/>
              </a:ext>
            </a:extLst>
          </p:cNvPr>
          <p:cNvSpPr txBox="1">
            <a:spLocks noChangeArrowheads="1"/>
          </p:cNvSpPr>
          <p:nvPr/>
        </p:nvSpPr>
        <p:spPr bwMode="auto">
          <a:xfrm>
            <a:off x="979488" y="3429000"/>
            <a:ext cx="14319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panose="020B0604020202020204" pitchFamily="34" charset="0"/>
                <a:cs typeface="Arial" panose="020B0604020202020204" pitchFamily="34" charset="0"/>
              </a:rPr>
              <a:t>K2K (2004)</a:t>
            </a:r>
            <a:endParaRPr lang="ja-JP" altLang="en-US" sz="1800" b="1">
              <a:solidFill>
                <a:srgbClr val="FF0000"/>
              </a:solidFill>
              <a:latin typeface="Arial" panose="020B0604020202020204" pitchFamily="34" charset="0"/>
              <a:cs typeface="Arial" panose="020B0604020202020204" pitchFamily="34" charset="0"/>
            </a:endParaRPr>
          </a:p>
        </p:txBody>
      </p:sp>
      <p:sp>
        <p:nvSpPr>
          <p:cNvPr id="74761" name="テキスト ボックス 4">
            <a:extLst>
              <a:ext uri="{FF2B5EF4-FFF2-40B4-BE49-F238E27FC236}">
                <a16:creationId xmlns:a16="http://schemas.microsoft.com/office/drawing/2014/main" id="{A37C9C56-6230-432F-9CDF-4F5EC47F50C0}"/>
              </a:ext>
            </a:extLst>
          </p:cNvPr>
          <p:cNvSpPr txBox="1">
            <a:spLocks noChangeArrowheads="1"/>
          </p:cNvSpPr>
          <p:nvPr/>
        </p:nvSpPr>
        <p:spPr bwMode="auto">
          <a:xfrm>
            <a:off x="1144588" y="1279525"/>
            <a:ext cx="97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t>e-like</a:t>
            </a:r>
            <a:endParaRPr lang="ja-JP" altLang="en-US" sz="1800" b="1"/>
          </a:p>
        </p:txBody>
      </p:sp>
      <p:sp>
        <p:nvSpPr>
          <p:cNvPr id="74762" name="テキスト ボックス 18">
            <a:extLst>
              <a:ext uri="{FF2B5EF4-FFF2-40B4-BE49-F238E27FC236}">
                <a16:creationId xmlns:a16="http://schemas.microsoft.com/office/drawing/2014/main" id="{AF57325C-4878-4316-94D4-562F40759200}"/>
              </a:ext>
            </a:extLst>
          </p:cNvPr>
          <p:cNvSpPr txBox="1">
            <a:spLocks noChangeArrowheads="1"/>
          </p:cNvSpPr>
          <p:nvPr/>
        </p:nvSpPr>
        <p:spPr bwMode="auto">
          <a:xfrm>
            <a:off x="2868613" y="1223963"/>
            <a:ext cx="973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m</a:t>
            </a:r>
            <a:r>
              <a:rPr lang="en-US" altLang="ja-JP" sz="1800" b="1"/>
              <a:t>-like</a:t>
            </a:r>
            <a:endParaRPr lang="ja-JP" altLang="en-US" sz="1800" b="1"/>
          </a:p>
        </p:txBody>
      </p:sp>
      <p:sp>
        <p:nvSpPr>
          <p:cNvPr id="74763" name="Text Box 14">
            <a:extLst>
              <a:ext uri="{FF2B5EF4-FFF2-40B4-BE49-F238E27FC236}">
                <a16:creationId xmlns:a16="http://schemas.microsoft.com/office/drawing/2014/main" id="{2CCCCBDF-0510-47A1-9710-49FF2730A1B7}"/>
              </a:ext>
            </a:extLst>
          </p:cNvPr>
          <p:cNvSpPr txBox="1">
            <a:spLocks noChangeArrowheads="1"/>
          </p:cNvSpPr>
          <p:nvPr/>
        </p:nvSpPr>
        <p:spPr bwMode="auto">
          <a:xfrm>
            <a:off x="107950" y="6197600"/>
            <a:ext cx="90360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latin typeface="Arial" panose="020B0604020202020204" pitchFamily="34" charset="0"/>
              </a:rPr>
              <a:t>K2K</a:t>
            </a:r>
            <a:r>
              <a:rPr lang="ja-JP" altLang="en-US" sz="2000" b="1">
                <a:solidFill>
                  <a:srgbClr val="000000"/>
                </a:solidFill>
                <a:latin typeface="Arial" panose="020B0604020202020204" pitchFamily="34" charset="0"/>
              </a:rPr>
              <a:t>でエネルギー分布、</a:t>
            </a:r>
            <a:r>
              <a:rPr lang="en-US" altLang="ja-JP" sz="2000" b="1">
                <a:solidFill>
                  <a:srgbClr val="000000"/>
                </a:solidFill>
                <a:latin typeface="Arial" panose="020B0604020202020204" pitchFamily="34" charset="0"/>
              </a:rPr>
              <a:t>T2K</a:t>
            </a:r>
            <a:r>
              <a:rPr lang="ja-JP" altLang="en-US" sz="2000" b="1">
                <a:solidFill>
                  <a:srgbClr val="000000"/>
                </a:solidFill>
                <a:latin typeface="Arial" panose="020B0604020202020204" pitchFamily="34" charset="0"/>
              </a:rPr>
              <a:t>では振動し易いエネルギーに調整。格段の進歩。</a:t>
            </a:r>
            <a:endParaRPr lang="en-US" altLang="ja-JP" sz="2000" b="1">
              <a:solidFill>
                <a:srgbClr val="000000"/>
              </a:solidFill>
              <a:latin typeface="Arial" panose="020B0604020202020204" pitchFamily="34" charset="0"/>
            </a:endParaRPr>
          </a:p>
        </p:txBody>
      </p:sp>
      <p:pic>
        <p:nvPicPr>
          <p:cNvPr id="74764" name="図 5">
            <a:extLst>
              <a:ext uri="{FF2B5EF4-FFF2-40B4-BE49-F238E27FC236}">
                <a16:creationId xmlns:a16="http://schemas.microsoft.com/office/drawing/2014/main" id="{AD11E8E6-B46D-42ED-9799-30B35CE47A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3414713"/>
            <a:ext cx="4005263"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5" name="テキスト ボックス 16">
            <a:extLst>
              <a:ext uri="{FF2B5EF4-FFF2-40B4-BE49-F238E27FC236}">
                <a16:creationId xmlns:a16="http://schemas.microsoft.com/office/drawing/2014/main" id="{5AC643FF-D758-4107-9A90-F6AC0040521E}"/>
              </a:ext>
            </a:extLst>
          </p:cNvPr>
          <p:cNvSpPr txBox="1">
            <a:spLocks noChangeArrowheads="1"/>
          </p:cNvSpPr>
          <p:nvPr/>
        </p:nvSpPr>
        <p:spPr bwMode="auto">
          <a:xfrm>
            <a:off x="5003800" y="3357563"/>
            <a:ext cx="1431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panose="020B0604020202020204" pitchFamily="34" charset="0"/>
                <a:cs typeface="Arial" panose="020B0604020202020204" pitchFamily="34" charset="0"/>
              </a:rPr>
              <a:t>T2K (2014)</a:t>
            </a:r>
            <a:endParaRPr lang="ja-JP" altLang="en-US" sz="1800" b="1">
              <a:solidFill>
                <a:srgbClr val="FF0000"/>
              </a:solidFill>
              <a:latin typeface="Arial" panose="020B0604020202020204" pitchFamily="34" charset="0"/>
              <a:cs typeface="Arial" panose="020B0604020202020204" pitchFamily="34" charset="0"/>
            </a:endParaRPr>
          </a:p>
        </p:txBody>
      </p:sp>
      <p:sp>
        <p:nvSpPr>
          <p:cNvPr id="14" name="スライド番号プレースホルダー 1">
            <a:extLst>
              <a:ext uri="{FF2B5EF4-FFF2-40B4-BE49-F238E27FC236}">
                <a16:creationId xmlns:a16="http://schemas.microsoft.com/office/drawing/2014/main" id="{9A2E0F81-7690-4FB3-A391-66453E45C24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3F333B43-8EB3-4805-A3B2-240C6789B41B}"/>
              </a:ext>
            </a:extLst>
          </p:cNvPr>
          <p:cNvSpPr txBox="1">
            <a:spLocks noChangeArrowheads="1"/>
          </p:cNvSpPr>
          <p:nvPr/>
        </p:nvSpPr>
        <p:spPr bwMode="auto">
          <a:xfrm>
            <a:off x="179388" y="-26988"/>
            <a:ext cx="87852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ja-JP" altLang="en-US" sz="2800" b="1" u="sng">
                <a:solidFill>
                  <a:srgbClr val="0A0AD4"/>
                </a:solidFill>
                <a:latin typeface="Arial" panose="020B0604020202020204" pitchFamily="34" charset="0"/>
              </a:rPr>
              <a:t>から</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Arial" panose="020B0604020202020204" pitchFamily="34" charset="0"/>
              </a:rPr>
              <a:t>e</a:t>
            </a:r>
            <a:r>
              <a:rPr lang="ja-JP" altLang="en-US" sz="2800" b="1" u="sng">
                <a:solidFill>
                  <a:srgbClr val="0A0AD4"/>
                </a:solidFill>
                <a:latin typeface="Arial" panose="020B0604020202020204" pitchFamily="34" charset="0"/>
              </a:rPr>
              <a:t>へのニュートリノ振動の観測</a:t>
            </a:r>
            <a:endParaRPr lang="en-US" altLang="ja-JP" sz="2800" b="1" u="sng" baseline="-25000">
              <a:solidFill>
                <a:srgbClr val="FF0000"/>
              </a:solidFill>
              <a:latin typeface="Arial" panose="020B0604020202020204" pitchFamily="34" charset="0"/>
            </a:endParaRPr>
          </a:p>
        </p:txBody>
      </p:sp>
      <p:pic>
        <p:nvPicPr>
          <p:cNvPr id="75779" name="図 1">
            <a:extLst>
              <a:ext uri="{FF2B5EF4-FFF2-40B4-BE49-F238E27FC236}">
                <a16:creationId xmlns:a16="http://schemas.microsoft.com/office/drawing/2014/main" id="{95E8B546-E409-437F-9109-C094506962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6800" y="1347788"/>
            <a:ext cx="1547813"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テキスト ボックス 26">
            <a:extLst>
              <a:ext uri="{FF2B5EF4-FFF2-40B4-BE49-F238E27FC236}">
                <a16:creationId xmlns:a16="http://schemas.microsoft.com/office/drawing/2014/main" id="{C41CCE3F-0434-48A1-83AF-1E59529A6221}"/>
              </a:ext>
            </a:extLst>
          </p:cNvPr>
          <p:cNvSpPr txBox="1">
            <a:spLocks noChangeArrowheads="1"/>
          </p:cNvSpPr>
          <p:nvPr/>
        </p:nvSpPr>
        <p:spPr bwMode="auto">
          <a:xfrm>
            <a:off x="107950" y="549275"/>
            <a:ext cx="89281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dirty="0">
                <a:solidFill>
                  <a:srgbClr val="FF0000"/>
                </a:solidFill>
                <a:latin typeface="Arial" panose="020B0604020202020204" pitchFamily="34" charset="0"/>
                <a:cs typeface="Arial" panose="020B0604020202020204" pitchFamily="34" charset="0"/>
              </a:rPr>
              <a:t>大気ニュートリノの場合：</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latin typeface="Symbol" panose="05050102010706020507" pitchFamily="18" charset="2"/>
                <a:cs typeface="Arial" panose="020B0604020202020204" pitchFamily="34" charset="0"/>
              </a:rPr>
              <a:t>p</a:t>
            </a:r>
            <a:r>
              <a:rPr lang="ja-JP" altLang="en-US" sz="2000" b="1" dirty="0">
                <a:latin typeface="Arial" panose="020B0604020202020204" pitchFamily="34" charset="0"/>
                <a:cs typeface="Arial" panose="020B0604020202020204" pitchFamily="34" charset="0"/>
              </a:rPr>
              <a:t>発生点から地表まで</a:t>
            </a:r>
            <a:r>
              <a:rPr lang="en-US" altLang="ja-JP" sz="2000" b="1" dirty="0">
                <a:latin typeface="Arial" panose="020B0604020202020204" pitchFamily="34" charset="0"/>
                <a:cs typeface="Arial" panose="020B0604020202020204" pitchFamily="34" charset="0"/>
              </a:rPr>
              <a:t>~10km</a:t>
            </a:r>
            <a:r>
              <a:rPr lang="ja-JP" altLang="en-US" sz="2000" b="1" dirty="0">
                <a:latin typeface="Arial" panose="020B0604020202020204" pitchFamily="34" charset="0"/>
                <a:cs typeface="Arial" panose="020B0604020202020204" pitchFamily="34" charset="0"/>
              </a:rPr>
              <a:t>。十分な飛行距離があるので、</a:t>
            </a:r>
            <a:br>
              <a:rPr lang="en-US" altLang="ja-JP" sz="2000" b="1" dirty="0">
                <a:latin typeface="Arial" panose="020B0604020202020204" pitchFamily="34" charset="0"/>
                <a:cs typeface="Arial" panose="020B0604020202020204" pitchFamily="34" charset="0"/>
              </a:rPr>
            </a:br>
            <a:r>
              <a:rPr lang="en-US" altLang="ja-JP" sz="2000" b="1"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が崩壊し</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ja-JP" altLang="en-US" sz="2000" b="1" dirty="0">
                <a:latin typeface="Arial" panose="020B0604020202020204" pitchFamily="34" charset="0"/>
                <a:cs typeface="Arial" panose="020B0604020202020204" pitchFamily="34" charset="0"/>
              </a:rPr>
              <a:t>ともう</a:t>
            </a:r>
            <a:r>
              <a:rPr lang="en-US" altLang="ja-JP" sz="2000" b="1" dirty="0">
                <a:latin typeface="Arial" panose="020B0604020202020204" pitchFamily="34" charset="0"/>
                <a:cs typeface="Arial" panose="020B0604020202020204" pitchFamily="34" charset="0"/>
              </a:rPr>
              <a:t>1</a:t>
            </a:r>
            <a:r>
              <a:rPr lang="ja-JP" altLang="en-US" sz="2000" b="1" dirty="0">
                <a:latin typeface="Arial" panose="020B0604020202020204" pitchFamily="34" charset="0"/>
                <a:cs typeface="Arial" panose="020B0604020202020204" pitchFamily="34" charset="0"/>
              </a:rPr>
              <a:t>つの</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が生成される。</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その結果、</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latin typeface="Arial" panose="020B0604020202020204" pitchFamily="34" charset="0"/>
                <a:cs typeface="Arial" panose="020B0604020202020204" pitchFamily="34" charset="0"/>
              </a:rPr>
              <a:t> ~ 1/2</a:t>
            </a:r>
            <a:r>
              <a:rPr lang="ja-JP" altLang="en-US" sz="2000" b="1" dirty="0">
                <a:latin typeface="Arial" panose="020B0604020202020204" pitchFamily="34" charset="0"/>
                <a:cs typeface="Arial" panose="020B0604020202020204" pitchFamily="34" charset="0"/>
              </a:rPr>
              <a:t>になる。</a:t>
            </a: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ja-JP" altLang="en-US" sz="2000" b="1" dirty="0">
                <a:latin typeface="Arial" panose="020B0604020202020204" pitchFamily="34" charset="0"/>
                <a:cs typeface="Arial" panose="020B0604020202020204" pitchFamily="34" charset="0"/>
              </a:rPr>
              <a:t>元々たくさんの</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ja-JP" altLang="en-US" sz="2000" b="1" dirty="0">
                <a:latin typeface="Arial" panose="020B0604020202020204" pitchFamily="34" charset="0"/>
                <a:cs typeface="Arial" panose="020B0604020202020204" pitchFamily="34" charset="0"/>
              </a:rPr>
              <a:t>があるので、少しだけ</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から</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ja-JP" altLang="en-US" sz="2000" b="1" dirty="0">
                <a:latin typeface="Arial" panose="020B0604020202020204" pitchFamily="34" charset="0"/>
                <a:cs typeface="Arial" panose="020B0604020202020204" pitchFamily="34" charset="0"/>
              </a:rPr>
              <a:t>への</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ニュートリノ振動があったとしても識別できない。</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p:txBody>
      </p:sp>
      <p:grpSp>
        <p:nvGrpSpPr>
          <p:cNvPr id="75781" name="グループ化 22">
            <a:extLst>
              <a:ext uri="{FF2B5EF4-FFF2-40B4-BE49-F238E27FC236}">
                <a16:creationId xmlns:a16="http://schemas.microsoft.com/office/drawing/2014/main" id="{BDBACCC2-F97B-481F-BEEF-F69B58BFAE52}"/>
              </a:ext>
            </a:extLst>
          </p:cNvPr>
          <p:cNvGrpSpPr>
            <a:grpSpLocks/>
          </p:cNvGrpSpPr>
          <p:nvPr/>
        </p:nvGrpSpPr>
        <p:grpSpPr bwMode="auto">
          <a:xfrm>
            <a:off x="1979613" y="1552575"/>
            <a:ext cx="2881312" cy="855663"/>
            <a:chOff x="886211" y="1277193"/>
            <a:chExt cx="2881312" cy="855663"/>
          </a:xfrm>
        </p:grpSpPr>
        <p:sp>
          <p:nvSpPr>
            <p:cNvPr id="26" name="正方形/長方形 25">
              <a:extLst>
                <a:ext uri="{FF2B5EF4-FFF2-40B4-BE49-F238E27FC236}">
                  <a16:creationId xmlns:a16="http://schemas.microsoft.com/office/drawing/2014/main" id="{8E11AE67-096F-4E06-994B-4BF9C645CA7D}"/>
                </a:ext>
              </a:extLst>
            </p:cNvPr>
            <p:cNvSpPr/>
            <p:nvPr/>
          </p:nvSpPr>
          <p:spPr>
            <a:xfrm>
              <a:off x="886211" y="1277193"/>
              <a:ext cx="2881312" cy="855663"/>
            </a:xfrm>
            <a:prstGeom prst="rect">
              <a:avLst/>
            </a:prstGeom>
            <a:solidFill>
              <a:srgbClr val="FEEE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75807" name="グループ化 26">
              <a:extLst>
                <a:ext uri="{FF2B5EF4-FFF2-40B4-BE49-F238E27FC236}">
                  <a16:creationId xmlns:a16="http://schemas.microsoft.com/office/drawing/2014/main" id="{3DBAAC7F-7569-42C7-831E-1681511BE180}"/>
                </a:ext>
              </a:extLst>
            </p:cNvPr>
            <p:cNvGrpSpPr>
              <a:grpSpLocks/>
            </p:cNvGrpSpPr>
            <p:nvPr/>
          </p:nvGrpSpPr>
          <p:grpSpPr bwMode="auto">
            <a:xfrm>
              <a:off x="899592" y="1312118"/>
              <a:ext cx="2663825" cy="820738"/>
              <a:chOff x="3851921" y="2577098"/>
              <a:chExt cx="2664295" cy="819964"/>
            </a:xfrm>
          </p:grpSpPr>
          <p:sp>
            <p:nvSpPr>
              <p:cNvPr id="75808" name="テキスト ボックス 79">
                <a:extLst>
                  <a:ext uri="{FF2B5EF4-FFF2-40B4-BE49-F238E27FC236}">
                    <a16:creationId xmlns:a16="http://schemas.microsoft.com/office/drawing/2014/main" id="{CA9CF33C-8A2C-4CCF-B658-C274F7A318EA}"/>
                  </a:ext>
                </a:extLst>
              </p:cNvPr>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Symbol" panose="05050102010706020507" pitchFamily="18" charset="2"/>
                    <a:cs typeface="Arial" panose="020B0604020202020204" pitchFamily="34" charset="0"/>
                  </a:rPr>
                  <a:t>p</a:t>
                </a:r>
                <a:r>
                  <a:rPr lang="en-US" altLang="ja-JP" sz="2000" b="1">
                    <a:latin typeface="Arial" panose="020B0604020202020204" pitchFamily="34" charset="0"/>
                    <a:cs typeface="Arial" panose="020B0604020202020204" pitchFamily="34" charset="0"/>
                  </a:rPr>
                  <a:t> </a:t>
                </a:r>
                <a:r>
                  <a:rPr lang="ja-JP" altLang="en-US" sz="2000" b="1">
                    <a:latin typeface="Arial" panose="020B0604020202020204" pitchFamily="34" charset="0"/>
                    <a:cs typeface="Arial" panose="020B0604020202020204" pitchFamily="34" charset="0"/>
                  </a:rPr>
                  <a:t>    </a:t>
                </a:r>
                <a:r>
                  <a:rPr lang="en-US" altLang="ja-JP" sz="2000" b="1">
                    <a:latin typeface="Symbol" panose="05050102010706020507" pitchFamily="18" charset="2"/>
                    <a:cs typeface="Arial" panose="020B0604020202020204" pitchFamily="34" charset="0"/>
                  </a:rPr>
                  <a:t>m </a:t>
                </a:r>
                <a:r>
                  <a:rPr lang="en-US" altLang="ja-JP" sz="2000" b="1">
                    <a:latin typeface="Arial" panose="020B0604020202020204" pitchFamily="34" charset="0"/>
                    <a:cs typeface="Arial" panose="020B0604020202020204" pitchFamily="34" charset="0"/>
                  </a:rPr>
                  <a:t>+</a:t>
                </a:r>
                <a:r>
                  <a:rPr lang="en-US" altLang="ja-JP" sz="2000" b="1">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latin typeface="Arial" panose="020B0604020202020204" pitchFamily="34" charset="0"/>
                  <a:cs typeface="Arial" panose="020B0604020202020204" pitchFamily="34" charset="0"/>
                </a:endParaRPr>
              </a:p>
            </p:txBody>
          </p:sp>
          <p:cxnSp>
            <p:nvCxnSpPr>
              <p:cNvPr id="29" name="直線矢印コネクタ 28">
                <a:extLst>
                  <a:ext uri="{FF2B5EF4-FFF2-40B4-BE49-F238E27FC236}">
                    <a16:creationId xmlns:a16="http://schemas.microsoft.com/office/drawing/2014/main" id="{81C0CEAC-1661-43AA-ABC4-E34F3449DF48}"/>
                  </a:ext>
                </a:extLst>
              </p:cNvPr>
              <p:cNvCxnSpPr/>
              <p:nvPr/>
            </p:nvCxnSpPr>
            <p:spPr>
              <a:xfrm>
                <a:off x="4138628" y="2813413"/>
                <a:ext cx="2159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810" name="グループ化 24">
                <a:extLst>
                  <a:ext uri="{FF2B5EF4-FFF2-40B4-BE49-F238E27FC236}">
                    <a16:creationId xmlns:a16="http://schemas.microsoft.com/office/drawing/2014/main" id="{43896646-8E05-4AB3-9D4F-4211471C5B54}"/>
                  </a:ext>
                </a:extLst>
              </p:cNvPr>
              <p:cNvGrpSpPr>
                <a:grpSpLocks/>
              </p:cNvGrpSpPr>
              <p:nvPr/>
            </p:nvGrpSpPr>
            <p:grpSpPr bwMode="auto">
              <a:xfrm>
                <a:off x="4499992" y="2996952"/>
                <a:ext cx="504056" cy="216024"/>
                <a:chOff x="4572000" y="2996952"/>
                <a:chExt cx="504056" cy="216024"/>
              </a:xfrm>
            </p:grpSpPr>
            <p:cxnSp>
              <p:nvCxnSpPr>
                <p:cNvPr id="32" name="直線矢印コネクタ 31">
                  <a:extLst>
                    <a:ext uri="{FF2B5EF4-FFF2-40B4-BE49-F238E27FC236}">
                      <a16:creationId xmlns:a16="http://schemas.microsoft.com/office/drawing/2014/main" id="{F7B506EA-EED5-43A4-9815-6E5EF3659B7C}"/>
                    </a:ext>
                  </a:extLst>
                </p:cNvPr>
                <p:cNvCxnSpPr/>
                <p:nvPr/>
              </p:nvCxnSpPr>
              <p:spPr>
                <a:xfrm>
                  <a:off x="4532955" y="3213086"/>
                  <a:ext cx="5430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6AA5BDE3-6C21-40A4-86FE-2848A3F28C3E}"/>
                    </a:ext>
                  </a:extLst>
                </p:cNvPr>
                <p:cNvCxnSpPr/>
                <p:nvPr/>
              </p:nvCxnSpPr>
              <p:spPr>
                <a:xfrm rot="16200000">
                  <a:off x="4425107" y="3105238"/>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5811" name="テキスト ボックス 88">
                <a:extLst>
                  <a:ext uri="{FF2B5EF4-FFF2-40B4-BE49-F238E27FC236}">
                    <a16:creationId xmlns:a16="http://schemas.microsoft.com/office/drawing/2014/main" id="{BA85BBE1-3748-4C28-B6A5-B429C040E135}"/>
                  </a:ext>
                </a:extLst>
              </p:cNvPr>
              <p:cNvSpPr txBox="1">
                <a:spLocks noChangeArrowheads="1"/>
              </p:cNvSpPr>
              <p:nvPr/>
            </p:nvSpPr>
            <p:spPr bwMode="auto">
              <a:xfrm>
                <a:off x="5004048" y="2996952"/>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Arial" panose="020B0604020202020204" pitchFamily="34" charset="0"/>
                    <a:cs typeface="Arial" panose="020B0604020202020204" pitchFamily="34" charset="0"/>
                  </a:rPr>
                  <a:t>e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a:t>
                </a:r>
                <a:r>
                  <a:rPr lang="en-US" altLang="ja-JP" sz="2000" b="1">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endParaRPr lang="ja-JP" altLang="en-US" sz="2000" b="1">
                  <a:latin typeface="Arial" panose="020B0604020202020204" pitchFamily="34" charset="0"/>
                  <a:cs typeface="Arial" panose="020B0604020202020204" pitchFamily="34" charset="0"/>
                </a:endParaRPr>
              </a:p>
            </p:txBody>
          </p:sp>
        </p:grpSp>
      </p:grpSp>
      <p:cxnSp>
        <p:nvCxnSpPr>
          <p:cNvPr id="44" name="直線矢印コネクタ 43">
            <a:extLst>
              <a:ext uri="{FF2B5EF4-FFF2-40B4-BE49-F238E27FC236}">
                <a16:creationId xmlns:a16="http://schemas.microsoft.com/office/drawing/2014/main" id="{63C59007-F108-46FC-998E-F9E6F07561CF}"/>
              </a:ext>
            </a:extLst>
          </p:cNvPr>
          <p:cNvCxnSpPr/>
          <p:nvPr/>
        </p:nvCxnSpPr>
        <p:spPr>
          <a:xfrm>
            <a:off x="7235825" y="1824038"/>
            <a:ext cx="0" cy="2468562"/>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783" name="テキスト ボックス 44">
            <a:extLst>
              <a:ext uri="{FF2B5EF4-FFF2-40B4-BE49-F238E27FC236}">
                <a16:creationId xmlns:a16="http://schemas.microsoft.com/office/drawing/2014/main" id="{758EFF77-32B2-4084-AFD7-A547EF73D146}"/>
              </a:ext>
            </a:extLst>
          </p:cNvPr>
          <p:cNvSpPr txBox="1">
            <a:spLocks noChangeArrowheads="1"/>
          </p:cNvSpPr>
          <p:nvPr/>
        </p:nvSpPr>
        <p:spPr bwMode="auto">
          <a:xfrm>
            <a:off x="6444208" y="3162871"/>
            <a:ext cx="1030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600" b="1">
                <a:latin typeface="Arial" panose="020B0604020202020204" pitchFamily="34" charset="0"/>
                <a:cs typeface="Arial" panose="020B0604020202020204" pitchFamily="34" charset="0"/>
              </a:rPr>
              <a:t>~10km</a:t>
            </a:r>
            <a:endParaRPr lang="ja-JP" altLang="en-US" sz="1600" b="1">
              <a:latin typeface="Arial" panose="020B0604020202020204" pitchFamily="34" charset="0"/>
              <a:cs typeface="Arial" panose="020B0604020202020204" pitchFamily="34" charset="0"/>
            </a:endParaRPr>
          </a:p>
        </p:txBody>
      </p:sp>
      <p:grpSp>
        <p:nvGrpSpPr>
          <p:cNvPr id="75784" name="グループ化 5">
            <a:extLst>
              <a:ext uri="{FF2B5EF4-FFF2-40B4-BE49-F238E27FC236}">
                <a16:creationId xmlns:a16="http://schemas.microsoft.com/office/drawing/2014/main" id="{3B764F5D-96CA-4AC3-8D52-42C8ABC883D5}"/>
              </a:ext>
            </a:extLst>
          </p:cNvPr>
          <p:cNvGrpSpPr>
            <a:grpSpLocks/>
          </p:cNvGrpSpPr>
          <p:nvPr/>
        </p:nvGrpSpPr>
        <p:grpSpPr bwMode="auto">
          <a:xfrm>
            <a:off x="827088" y="5127625"/>
            <a:ext cx="2879725" cy="1541463"/>
            <a:chOff x="5724128" y="1341438"/>
            <a:chExt cx="2880320" cy="1541115"/>
          </a:xfrm>
        </p:grpSpPr>
        <p:sp>
          <p:nvSpPr>
            <p:cNvPr id="51" name="正方形/長方形 50">
              <a:extLst>
                <a:ext uri="{FF2B5EF4-FFF2-40B4-BE49-F238E27FC236}">
                  <a16:creationId xmlns:a16="http://schemas.microsoft.com/office/drawing/2014/main" id="{294D5458-248E-4329-9F5E-9C78977FD771}"/>
                </a:ext>
              </a:extLst>
            </p:cNvPr>
            <p:cNvSpPr/>
            <p:nvPr/>
          </p:nvSpPr>
          <p:spPr>
            <a:xfrm>
              <a:off x="5940073" y="1915983"/>
              <a:ext cx="503341" cy="5713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 name="正方形/長方形 51">
              <a:extLst>
                <a:ext uri="{FF2B5EF4-FFF2-40B4-BE49-F238E27FC236}">
                  <a16:creationId xmlns:a16="http://schemas.microsoft.com/office/drawing/2014/main" id="{2A0E3E2E-B9CC-468D-AAA0-F24FB7211BC5}"/>
                </a:ext>
              </a:extLst>
            </p:cNvPr>
            <p:cNvSpPr/>
            <p:nvPr/>
          </p:nvSpPr>
          <p:spPr>
            <a:xfrm>
              <a:off x="6948343" y="1341438"/>
              <a:ext cx="503342" cy="114591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53" name="直線コネクタ 52">
              <a:extLst>
                <a:ext uri="{FF2B5EF4-FFF2-40B4-BE49-F238E27FC236}">
                  <a16:creationId xmlns:a16="http://schemas.microsoft.com/office/drawing/2014/main" id="{0C23D39C-AF7F-4166-B3F9-25784243B2D0}"/>
                </a:ext>
              </a:extLst>
            </p:cNvPr>
            <p:cNvCxnSpPr/>
            <p:nvPr/>
          </p:nvCxnSpPr>
          <p:spPr>
            <a:xfrm>
              <a:off x="5724128" y="2487354"/>
              <a:ext cx="2880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803" name="テキスト ボックス 4">
              <a:extLst>
                <a:ext uri="{FF2B5EF4-FFF2-40B4-BE49-F238E27FC236}">
                  <a16:creationId xmlns:a16="http://schemas.microsoft.com/office/drawing/2014/main" id="{4A300FA8-BAA6-4B25-A24E-A26C6885B808}"/>
                </a:ext>
              </a:extLst>
            </p:cNvPr>
            <p:cNvSpPr txBox="1">
              <a:spLocks noChangeArrowheads="1"/>
            </p:cNvSpPr>
            <p:nvPr/>
          </p:nvSpPr>
          <p:spPr bwMode="auto">
            <a:xfrm>
              <a:off x="6012160"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latin typeface="Arial" panose="020B0604020202020204" pitchFamily="34" charset="0"/>
                  <a:cs typeface="Arial" panose="020B0604020202020204" pitchFamily="34" charset="0"/>
                </a:rPr>
                <a:t>e</a:t>
              </a:r>
              <a:endParaRPr lang="ja-JP" altLang="en-US" sz="2400" b="1" baseline="-25000">
                <a:solidFill>
                  <a:srgbClr val="FF0000"/>
                </a:solidFill>
                <a:latin typeface="Arial" panose="020B0604020202020204" pitchFamily="34" charset="0"/>
                <a:cs typeface="Arial" panose="020B0604020202020204" pitchFamily="34" charset="0"/>
              </a:endParaRPr>
            </a:p>
          </p:txBody>
        </p:sp>
        <p:sp>
          <p:nvSpPr>
            <p:cNvPr id="75804" name="テキスト ボックス 26">
              <a:extLst>
                <a:ext uri="{FF2B5EF4-FFF2-40B4-BE49-F238E27FC236}">
                  <a16:creationId xmlns:a16="http://schemas.microsoft.com/office/drawing/2014/main" id="{638B55B2-EEF4-4173-AFE6-6AAFBED9A062}"/>
                </a:ext>
              </a:extLst>
            </p:cNvPr>
            <p:cNvSpPr txBox="1">
              <a:spLocks noChangeArrowheads="1"/>
            </p:cNvSpPr>
            <p:nvPr/>
          </p:nvSpPr>
          <p:spPr bwMode="auto">
            <a:xfrm>
              <a:off x="7020272"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5805" name="テキスト ボックス 27">
              <a:extLst>
                <a:ext uri="{FF2B5EF4-FFF2-40B4-BE49-F238E27FC236}">
                  <a16:creationId xmlns:a16="http://schemas.microsoft.com/office/drawing/2014/main" id="{7328B2BD-478F-4779-B54B-F3BFA4B9AF92}"/>
                </a:ext>
              </a:extLst>
            </p:cNvPr>
            <p:cNvSpPr txBox="1">
              <a:spLocks noChangeArrowheads="1"/>
            </p:cNvSpPr>
            <p:nvPr/>
          </p:nvSpPr>
          <p:spPr bwMode="auto">
            <a:xfrm>
              <a:off x="8028384"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grpSp>
      <p:sp>
        <p:nvSpPr>
          <p:cNvPr id="75785" name="テキスト ボックス 8">
            <a:extLst>
              <a:ext uri="{FF2B5EF4-FFF2-40B4-BE49-F238E27FC236}">
                <a16:creationId xmlns:a16="http://schemas.microsoft.com/office/drawing/2014/main" id="{F5AF4B15-9C69-47CB-A731-B69839AB8FCB}"/>
              </a:ext>
            </a:extLst>
          </p:cNvPr>
          <p:cNvSpPr txBox="1">
            <a:spLocks noChangeArrowheads="1"/>
          </p:cNvSpPr>
          <p:nvPr/>
        </p:nvSpPr>
        <p:spPr bwMode="auto">
          <a:xfrm>
            <a:off x="890588" y="4437063"/>
            <a:ext cx="908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振動前</a:t>
            </a:r>
          </a:p>
        </p:txBody>
      </p:sp>
      <p:sp>
        <p:nvSpPr>
          <p:cNvPr id="58" name="正方形/長方形 57">
            <a:extLst>
              <a:ext uri="{FF2B5EF4-FFF2-40B4-BE49-F238E27FC236}">
                <a16:creationId xmlns:a16="http://schemas.microsoft.com/office/drawing/2014/main" id="{3D471B4C-F26F-4C3E-A54C-6E3C3ACF1876}"/>
              </a:ext>
            </a:extLst>
          </p:cNvPr>
          <p:cNvSpPr/>
          <p:nvPr/>
        </p:nvSpPr>
        <p:spPr bwMode="auto">
          <a:xfrm>
            <a:off x="5219700" y="5708650"/>
            <a:ext cx="503238"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 name="正方形/長方形 58">
            <a:extLst>
              <a:ext uri="{FF2B5EF4-FFF2-40B4-BE49-F238E27FC236}">
                <a16:creationId xmlns:a16="http://schemas.microsoft.com/office/drawing/2014/main" id="{1B16DA29-BA44-4B3E-BC37-CD082759FCC8}"/>
              </a:ext>
            </a:extLst>
          </p:cNvPr>
          <p:cNvSpPr/>
          <p:nvPr/>
        </p:nvSpPr>
        <p:spPr bwMode="auto">
          <a:xfrm>
            <a:off x="6227763" y="5632450"/>
            <a:ext cx="503237" cy="647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60" name="直線コネクタ 59">
            <a:extLst>
              <a:ext uri="{FF2B5EF4-FFF2-40B4-BE49-F238E27FC236}">
                <a16:creationId xmlns:a16="http://schemas.microsoft.com/office/drawing/2014/main" id="{241FC81E-466F-44FE-8503-D32D592E8E8F}"/>
              </a:ext>
            </a:extLst>
          </p:cNvPr>
          <p:cNvCxnSpPr/>
          <p:nvPr/>
        </p:nvCxnSpPr>
        <p:spPr bwMode="auto">
          <a:xfrm>
            <a:off x="5003800" y="6273800"/>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789" name="テキスト ボックス 29">
            <a:extLst>
              <a:ext uri="{FF2B5EF4-FFF2-40B4-BE49-F238E27FC236}">
                <a16:creationId xmlns:a16="http://schemas.microsoft.com/office/drawing/2014/main" id="{10CCB738-DE48-43EB-BE8C-AF9DBE48E9FA}"/>
              </a:ext>
            </a:extLst>
          </p:cNvPr>
          <p:cNvSpPr txBox="1">
            <a:spLocks noChangeArrowheads="1"/>
          </p:cNvSpPr>
          <p:nvPr/>
        </p:nvSpPr>
        <p:spPr bwMode="auto">
          <a:xfrm>
            <a:off x="5291138" y="6208713"/>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latin typeface="Arial" panose="020B0604020202020204" pitchFamily="34" charset="0"/>
                <a:cs typeface="Arial" panose="020B0604020202020204" pitchFamily="34" charset="0"/>
              </a:rPr>
              <a:t>e</a:t>
            </a:r>
            <a:endParaRPr lang="ja-JP" altLang="en-US" sz="2400" b="1" baseline="-25000">
              <a:solidFill>
                <a:srgbClr val="FF0000"/>
              </a:solidFill>
              <a:latin typeface="Arial" panose="020B0604020202020204" pitchFamily="34" charset="0"/>
              <a:cs typeface="Arial" panose="020B0604020202020204" pitchFamily="34" charset="0"/>
            </a:endParaRPr>
          </a:p>
        </p:txBody>
      </p:sp>
      <p:sp>
        <p:nvSpPr>
          <p:cNvPr id="75790" name="テキスト ボックス 30">
            <a:extLst>
              <a:ext uri="{FF2B5EF4-FFF2-40B4-BE49-F238E27FC236}">
                <a16:creationId xmlns:a16="http://schemas.microsoft.com/office/drawing/2014/main" id="{F15D4D13-A7D0-42D7-8D70-87E957079D2E}"/>
              </a:ext>
            </a:extLst>
          </p:cNvPr>
          <p:cNvSpPr txBox="1">
            <a:spLocks noChangeArrowheads="1"/>
          </p:cNvSpPr>
          <p:nvPr/>
        </p:nvSpPr>
        <p:spPr bwMode="auto">
          <a:xfrm>
            <a:off x="6299200" y="6208713"/>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5791" name="テキスト ボックス 31">
            <a:extLst>
              <a:ext uri="{FF2B5EF4-FFF2-40B4-BE49-F238E27FC236}">
                <a16:creationId xmlns:a16="http://schemas.microsoft.com/office/drawing/2014/main" id="{5E650170-EC06-4B7C-9039-6C99FC655679}"/>
              </a:ext>
            </a:extLst>
          </p:cNvPr>
          <p:cNvSpPr txBox="1">
            <a:spLocks noChangeArrowheads="1"/>
          </p:cNvSpPr>
          <p:nvPr/>
        </p:nvSpPr>
        <p:spPr bwMode="auto">
          <a:xfrm>
            <a:off x="7307263" y="6208713"/>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64" name="正方形/長方形 63">
            <a:extLst>
              <a:ext uri="{FF2B5EF4-FFF2-40B4-BE49-F238E27FC236}">
                <a16:creationId xmlns:a16="http://schemas.microsoft.com/office/drawing/2014/main" id="{00488BD6-F21C-4A26-A5B8-2F6311BBDA97}"/>
              </a:ext>
            </a:extLst>
          </p:cNvPr>
          <p:cNvSpPr/>
          <p:nvPr/>
        </p:nvSpPr>
        <p:spPr bwMode="auto">
          <a:xfrm>
            <a:off x="6227763" y="5143500"/>
            <a:ext cx="503237" cy="1122363"/>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5" name="正方形/長方形 64">
            <a:extLst>
              <a:ext uri="{FF2B5EF4-FFF2-40B4-BE49-F238E27FC236}">
                <a16:creationId xmlns:a16="http://schemas.microsoft.com/office/drawing/2014/main" id="{2B592D8E-DA14-4DD0-B527-67327BBB9912}"/>
              </a:ext>
            </a:extLst>
          </p:cNvPr>
          <p:cNvSpPr/>
          <p:nvPr/>
        </p:nvSpPr>
        <p:spPr bwMode="auto">
          <a:xfrm>
            <a:off x="7235825" y="5694363"/>
            <a:ext cx="503238" cy="571500"/>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6" name="左カーブ矢印 65">
            <a:extLst>
              <a:ext uri="{FF2B5EF4-FFF2-40B4-BE49-F238E27FC236}">
                <a16:creationId xmlns:a16="http://schemas.microsoft.com/office/drawing/2014/main" id="{A5076035-D154-4B2D-9D7D-1771C2D92461}"/>
              </a:ext>
            </a:extLst>
          </p:cNvPr>
          <p:cNvSpPr/>
          <p:nvPr/>
        </p:nvSpPr>
        <p:spPr bwMode="auto">
          <a:xfrm rot="18429313">
            <a:off x="6936581" y="4387057"/>
            <a:ext cx="339725" cy="12271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75795" name="テキスト ボックス 39">
            <a:extLst>
              <a:ext uri="{FF2B5EF4-FFF2-40B4-BE49-F238E27FC236}">
                <a16:creationId xmlns:a16="http://schemas.microsoft.com/office/drawing/2014/main" id="{C1A49F9B-0D4F-4B4D-9155-7055958DAD7F}"/>
              </a:ext>
            </a:extLst>
          </p:cNvPr>
          <p:cNvSpPr txBox="1">
            <a:spLocks noChangeArrowheads="1"/>
          </p:cNvSpPr>
          <p:nvPr/>
        </p:nvSpPr>
        <p:spPr bwMode="auto">
          <a:xfrm>
            <a:off x="5075238" y="4437063"/>
            <a:ext cx="908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振動後</a:t>
            </a:r>
          </a:p>
        </p:txBody>
      </p:sp>
      <p:sp>
        <p:nvSpPr>
          <p:cNvPr id="68" name="正方形/長方形 67">
            <a:extLst>
              <a:ext uri="{FF2B5EF4-FFF2-40B4-BE49-F238E27FC236}">
                <a16:creationId xmlns:a16="http://schemas.microsoft.com/office/drawing/2014/main" id="{EC58EEB1-3944-476D-9478-7C144D6ACDEE}"/>
              </a:ext>
            </a:extLst>
          </p:cNvPr>
          <p:cNvSpPr/>
          <p:nvPr/>
        </p:nvSpPr>
        <p:spPr bwMode="auto">
          <a:xfrm>
            <a:off x="5219700" y="5634038"/>
            <a:ext cx="503238" cy="5715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9" name="左カーブ矢印 68">
            <a:extLst>
              <a:ext uri="{FF2B5EF4-FFF2-40B4-BE49-F238E27FC236}">
                <a16:creationId xmlns:a16="http://schemas.microsoft.com/office/drawing/2014/main" id="{ED9CCC55-B8B2-4C90-AD27-CD048A70B00D}"/>
              </a:ext>
            </a:extLst>
          </p:cNvPr>
          <p:cNvSpPr/>
          <p:nvPr/>
        </p:nvSpPr>
        <p:spPr bwMode="auto">
          <a:xfrm rot="3170687" flipH="1">
            <a:off x="5641181" y="4401344"/>
            <a:ext cx="339725" cy="12271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70" name="直線矢印コネクタ 69">
            <a:extLst>
              <a:ext uri="{FF2B5EF4-FFF2-40B4-BE49-F238E27FC236}">
                <a16:creationId xmlns:a16="http://schemas.microsoft.com/office/drawing/2014/main" id="{C2BAD680-0881-423F-BF19-A9FA7DAD169C}"/>
              </a:ext>
            </a:extLst>
          </p:cNvPr>
          <p:cNvCxnSpPr/>
          <p:nvPr/>
        </p:nvCxnSpPr>
        <p:spPr>
          <a:xfrm>
            <a:off x="4140200" y="4941888"/>
            <a:ext cx="1150938" cy="690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799" name="テキスト ボックス 70">
            <a:extLst>
              <a:ext uri="{FF2B5EF4-FFF2-40B4-BE49-F238E27FC236}">
                <a16:creationId xmlns:a16="http://schemas.microsoft.com/office/drawing/2014/main" id="{3D73CE79-5EEC-4020-9A46-FB0DA779D089}"/>
              </a:ext>
            </a:extLst>
          </p:cNvPr>
          <p:cNvSpPr txBox="1">
            <a:spLocks noChangeArrowheads="1"/>
          </p:cNvSpPr>
          <p:nvPr/>
        </p:nvSpPr>
        <p:spPr bwMode="auto">
          <a:xfrm>
            <a:off x="2555875" y="4602163"/>
            <a:ext cx="2736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600" b="1">
                <a:solidFill>
                  <a:srgbClr val="FF0000"/>
                </a:solidFill>
              </a:rPr>
              <a:t>少しだけ増えてもわからない</a:t>
            </a:r>
          </a:p>
        </p:txBody>
      </p:sp>
      <p:sp>
        <p:nvSpPr>
          <p:cNvPr id="38" name="スライド番号プレースホルダー 1">
            <a:extLst>
              <a:ext uri="{FF2B5EF4-FFF2-40B4-BE49-F238E27FC236}">
                <a16:creationId xmlns:a16="http://schemas.microsoft.com/office/drawing/2014/main" id="{BD865728-7238-4876-B53E-FAAED642926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42" name="角丸四角形 37">
            <a:extLst>
              <a:ext uri="{FF2B5EF4-FFF2-40B4-BE49-F238E27FC236}">
                <a16:creationId xmlns:a16="http://schemas.microsoft.com/office/drawing/2014/main" id="{4ABEF283-2C6E-4FA9-AE27-2D6076417455}"/>
              </a:ext>
            </a:extLst>
          </p:cNvPr>
          <p:cNvSpPr/>
          <p:nvPr/>
        </p:nvSpPr>
        <p:spPr bwMode="auto">
          <a:xfrm>
            <a:off x="4816475" y="1920875"/>
            <a:ext cx="2338387" cy="896938"/>
          </a:xfrm>
          <a:prstGeom prst="roundRect">
            <a:avLst/>
          </a:prstGeom>
          <a:solidFill>
            <a:srgbClr val="D4ECBA"/>
          </a:solidFill>
          <a:ln w="57150">
            <a:solidFill>
              <a:srgbClr val="72AE3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テキスト ボックス 39">
            <a:extLst>
              <a:ext uri="{FF2B5EF4-FFF2-40B4-BE49-F238E27FC236}">
                <a16:creationId xmlns:a16="http://schemas.microsoft.com/office/drawing/2014/main" id="{A51D8274-8827-4DD3-9D4F-FBF304CFAB8E}"/>
              </a:ext>
            </a:extLst>
          </p:cNvPr>
          <p:cNvSpPr txBox="1">
            <a:spLocks noChangeArrowheads="1"/>
          </p:cNvSpPr>
          <p:nvPr/>
        </p:nvSpPr>
        <p:spPr bwMode="auto">
          <a:xfrm>
            <a:off x="4816047" y="1956461"/>
            <a:ext cx="2435653" cy="86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600" b="1">
                <a:cs typeface="Arial" panose="020B0604020202020204" pitchFamily="34" charset="0"/>
              </a:rPr>
              <a:t>d</a:t>
            </a:r>
            <a:r>
              <a:rPr lang="ja-JP" altLang="en-US" sz="1600" b="1">
                <a:cs typeface="Arial" panose="020B0604020202020204" pitchFamily="34" charset="0"/>
              </a:rPr>
              <a:t> </a:t>
            </a:r>
            <a:r>
              <a:rPr lang="da-DK" altLang="ja-JP" sz="1600" b="1">
                <a:cs typeface="Arial" panose="020B0604020202020204" pitchFamily="34" charset="0"/>
              </a:rPr>
              <a:t>= (E/m)</a:t>
            </a:r>
            <a:r>
              <a:rPr lang="ja-JP" altLang="en-US" sz="1600" b="1">
                <a:cs typeface="Arial" panose="020B0604020202020204" pitchFamily="34" charset="0"/>
              </a:rPr>
              <a:t>・</a:t>
            </a:r>
            <a:r>
              <a:rPr lang="da-DK" altLang="ja-JP" sz="1600" b="1">
                <a:latin typeface="Symbol" panose="05050102010706020507" pitchFamily="18" charset="2"/>
                <a:cs typeface="Arial" panose="020B0604020202020204" pitchFamily="34" charset="0"/>
              </a:rPr>
              <a:t>t</a:t>
            </a:r>
            <a:r>
              <a:rPr lang="da-DK" altLang="ja-JP" sz="1600" b="1">
                <a:cs typeface="Arial" panose="020B0604020202020204" pitchFamily="34" charset="0"/>
              </a:rPr>
              <a:t> </a:t>
            </a:r>
            <a:r>
              <a:rPr lang="ja-JP" altLang="en-US" sz="1600" b="1">
                <a:cs typeface="Arial" panose="020B0604020202020204" pitchFamily="34" charset="0"/>
              </a:rPr>
              <a:t>・</a:t>
            </a:r>
            <a:r>
              <a:rPr lang="da-DK" altLang="ja-JP" sz="1600" b="1">
                <a:cs typeface="Arial" panose="020B0604020202020204" pitchFamily="34" charset="0"/>
              </a:rPr>
              <a:t>c </a:t>
            </a:r>
          </a:p>
          <a:p>
            <a:pPr>
              <a:spcBef>
                <a:spcPct val="0"/>
              </a:spcBef>
              <a:buFontTx/>
              <a:buNone/>
            </a:pPr>
            <a:r>
              <a:rPr lang="da-DK" altLang="ja-JP" sz="1600" b="1">
                <a:cs typeface="Arial" panose="020B0604020202020204" pitchFamily="34" charset="0"/>
              </a:rPr>
              <a:t>d</a:t>
            </a:r>
            <a:r>
              <a:rPr lang="da-DK" altLang="ja-JP" sz="1600" b="1" baseline="-25000">
                <a:latin typeface="Symbol" panose="05050102010706020507" pitchFamily="18" charset="2"/>
                <a:cs typeface="Arial" panose="020B0604020202020204" pitchFamily="34" charset="0"/>
              </a:rPr>
              <a:t>p</a:t>
            </a:r>
            <a:r>
              <a:rPr lang="da-DK" altLang="ja-JP" sz="1600" b="1">
                <a:cs typeface="Arial" panose="020B0604020202020204" pitchFamily="34" charset="0"/>
              </a:rPr>
              <a:t> ~     56m</a:t>
            </a:r>
          </a:p>
          <a:p>
            <a:pPr>
              <a:spcBef>
                <a:spcPct val="0"/>
              </a:spcBef>
              <a:buFontTx/>
              <a:buNone/>
            </a:pPr>
            <a:r>
              <a:rPr lang="da-DK" altLang="ja-JP" sz="1600" b="1">
                <a:cs typeface="Arial" panose="020B0604020202020204" pitchFamily="34" charset="0"/>
              </a:rPr>
              <a:t>d</a:t>
            </a:r>
            <a:r>
              <a:rPr lang="da-DK" altLang="ja-JP" sz="1600" b="1" baseline="-25000">
                <a:latin typeface="Symbol" panose="05050102010706020507" pitchFamily="18" charset="2"/>
                <a:cs typeface="Arial" panose="020B0604020202020204" pitchFamily="34" charset="0"/>
              </a:rPr>
              <a:t>m</a:t>
            </a:r>
            <a:r>
              <a:rPr lang="da-DK" altLang="ja-JP" sz="1600" b="1">
                <a:cs typeface="Arial" panose="020B0604020202020204" pitchFamily="34" charset="0"/>
              </a:rPr>
              <a:t> ~ 6200m </a:t>
            </a:r>
            <a:r>
              <a:rPr lang="da-DK" altLang="ja-JP" sz="1800" b="1">
                <a:cs typeface="Arial" panose="020B0604020202020204" pitchFamily="34" charset="0"/>
              </a:rPr>
              <a:t> </a:t>
            </a:r>
            <a:r>
              <a:rPr lang="da-DK" altLang="ja-JP" sz="1200" b="1">
                <a:cs typeface="Arial" panose="020B0604020202020204" pitchFamily="34" charset="0"/>
              </a:rPr>
              <a:t>for E ~ 1GeV</a:t>
            </a:r>
            <a:endParaRPr lang="ja-JP" altLang="en-US" sz="1200" b="1">
              <a:cs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35204A40-C70C-44FA-9A52-2B17FAF46CEC}"/>
              </a:ext>
            </a:extLst>
          </p:cNvPr>
          <p:cNvSpPr/>
          <p:nvPr/>
        </p:nvSpPr>
        <p:spPr bwMode="auto">
          <a:xfrm>
            <a:off x="5292725" y="6165850"/>
            <a:ext cx="503238" cy="444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6803" name="テキスト ボックス 26">
            <a:extLst>
              <a:ext uri="{FF2B5EF4-FFF2-40B4-BE49-F238E27FC236}">
                <a16:creationId xmlns:a16="http://schemas.microsoft.com/office/drawing/2014/main" id="{EE80A2C5-599B-4FD4-96C4-FCF90F2ED1CC}"/>
              </a:ext>
            </a:extLst>
          </p:cNvPr>
          <p:cNvSpPr txBox="1">
            <a:spLocks noChangeArrowheads="1"/>
          </p:cNvSpPr>
          <p:nvPr/>
        </p:nvSpPr>
        <p:spPr bwMode="auto">
          <a:xfrm>
            <a:off x="107950" y="549275"/>
            <a:ext cx="89281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a:solidFill>
                  <a:srgbClr val="FF0000"/>
                </a:solidFill>
                <a:latin typeface="Arial" panose="020B0604020202020204" pitchFamily="34" charset="0"/>
                <a:cs typeface="Arial" panose="020B0604020202020204" pitchFamily="34" charset="0"/>
              </a:rPr>
              <a:t>ニュートリノビームの場合：</a:t>
            </a:r>
            <a:br>
              <a:rPr lang="en-US" altLang="ja-JP" sz="2000" b="1">
                <a:solidFill>
                  <a:srgbClr val="FF0000"/>
                </a:solidFill>
                <a:latin typeface="Arial" panose="020B0604020202020204" pitchFamily="34" charset="0"/>
                <a:cs typeface="Arial" panose="020B0604020202020204" pitchFamily="34" charset="0"/>
              </a:rPr>
            </a:br>
            <a:r>
              <a:rPr lang="en-US" altLang="ja-JP" sz="2000" b="1">
                <a:latin typeface="Symbol" panose="05050102010706020507" pitchFamily="18" charset="2"/>
                <a:cs typeface="Arial" panose="020B0604020202020204" pitchFamily="34" charset="0"/>
              </a:rPr>
              <a:t>p</a:t>
            </a:r>
            <a:r>
              <a:rPr lang="ja-JP" altLang="en-US" sz="2000" b="1">
                <a:latin typeface="Arial" panose="020B0604020202020204" pitchFamily="34" charset="0"/>
                <a:cs typeface="Arial" panose="020B0604020202020204" pitchFamily="34" charset="0"/>
              </a:rPr>
              <a:t>発生点</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ターゲット</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からビームダンプまで</a:t>
            </a:r>
            <a:r>
              <a:rPr lang="en-US" altLang="ja-JP" sz="2000" b="1">
                <a:latin typeface="Arial" panose="020B0604020202020204" pitchFamily="34" charset="0"/>
                <a:cs typeface="Arial" panose="020B0604020202020204" pitchFamily="34" charset="0"/>
              </a:rPr>
              <a:t>~100m</a:t>
            </a:r>
            <a:r>
              <a:rPr lang="ja-JP" altLang="en-US" sz="2000" b="1">
                <a:latin typeface="Arial" panose="020B0604020202020204" pitchFamily="34" charset="0"/>
                <a:cs typeface="Arial" panose="020B0604020202020204" pitchFamily="34" charset="0"/>
              </a:rPr>
              <a:t>。ほとんどの</a:t>
            </a:r>
            <a:r>
              <a:rPr lang="en-US" altLang="ja-JP" sz="2000" b="1">
                <a:latin typeface="Symbol" panose="05050102010706020507" pitchFamily="18" charset="2"/>
                <a:cs typeface="Arial" panose="020B0604020202020204" pitchFamily="34" charset="0"/>
              </a:rPr>
              <a:t>m</a:t>
            </a:r>
            <a:r>
              <a:rPr lang="ja-JP" altLang="en-US" sz="2000" b="1">
                <a:latin typeface="Arial" panose="020B0604020202020204" pitchFamily="34" charset="0"/>
                <a:cs typeface="Arial" panose="020B0604020202020204" pitchFamily="34" charset="0"/>
              </a:rPr>
              <a:t>は崩壊する</a:t>
            </a:r>
            <a:br>
              <a:rPr lang="en-US" altLang="ja-JP" sz="2000" b="1">
                <a:latin typeface="Arial" panose="020B0604020202020204" pitchFamily="34" charset="0"/>
                <a:cs typeface="Arial" panose="020B0604020202020204" pitchFamily="34" charset="0"/>
              </a:rPr>
            </a:br>
            <a:r>
              <a:rPr lang="ja-JP" altLang="en-US" sz="2000" b="1">
                <a:latin typeface="Arial" panose="020B0604020202020204" pitchFamily="34" charset="0"/>
                <a:cs typeface="Arial" panose="020B0604020202020204" pitchFamily="34" charset="0"/>
              </a:rPr>
              <a:t>前にビームダンプに吸収され、</a:t>
            </a:r>
            <a:r>
              <a:rPr lang="en-US" altLang="ja-JP" sz="2000" b="1">
                <a:latin typeface="Symbol" panose="05050102010706020507" pitchFamily="18" charset="2"/>
                <a:cs typeface="Arial" panose="020B0604020202020204" pitchFamily="34" charset="0"/>
              </a:rPr>
              <a:t>n</a:t>
            </a:r>
            <a:r>
              <a:rPr lang="en-US" altLang="ja-JP" sz="2000" b="1" baseline="-25000">
                <a:latin typeface="Arial" panose="020B0604020202020204" pitchFamily="34" charset="0"/>
                <a:cs typeface="Arial" panose="020B0604020202020204" pitchFamily="34" charset="0"/>
              </a:rPr>
              <a:t>e</a:t>
            </a:r>
            <a:r>
              <a:rPr lang="ja-JP" altLang="en-US" sz="2000" b="1">
                <a:latin typeface="Arial" panose="020B0604020202020204" pitchFamily="34" charset="0"/>
                <a:cs typeface="Arial" panose="020B0604020202020204" pitchFamily="34" charset="0"/>
              </a:rPr>
              <a:t>ともう</a:t>
            </a:r>
            <a:r>
              <a:rPr lang="en-US" altLang="ja-JP" sz="2000" b="1">
                <a:latin typeface="Arial" panose="020B0604020202020204" pitchFamily="34" charset="0"/>
                <a:cs typeface="Arial" panose="020B0604020202020204" pitchFamily="34" charset="0"/>
              </a:rPr>
              <a:t>1</a:t>
            </a:r>
            <a:r>
              <a:rPr lang="ja-JP" altLang="en-US" sz="2000" b="1">
                <a:latin typeface="Arial" panose="020B0604020202020204" pitchFamily="34" charset="0"/>
                <a:cs typeface="Arial" panose="020B0604020202020204" pitchFamily="34" charset="0"/>
              </a:rPr>
              <a:t>つの</a:t>
            </a:r>
            <a:r>
              <a:rPr lang="en-US" altLang="ja-JP" sz="2000" b="1">
                <a:latin typeface="Symbol" panose="05050102010706020507" pitchFamily="18" charset="2"/>
                <a:cs typeface="Arial" panose="020B0604020202020204" pitchFamily="34" charset="0"/>
              </a:rPr>
              <a:t>n</a:t>
            </a:r>
            <a:r>
              <a:rPr lang="en-US" altLang="ja-JP" sz="2000" b="1" baseline="-25000">
                <a:latin typeface="Symbol" panose="05050102010706020507" pitchFamily="18" charset="2"/>
                <a:cs typeface="Arial" panose="020B0604020202020204" pitchFamily="34" charset="0"/>
              </a:rPr>
              <a:t>m</a:t>
            </a:r>
            <a:r>
              <a:rPr lang="ja-JP" altLang="en-US" sz="2000" b="1">
                <a:latin typeface="Arial" panose="020B0604020202020204" pitchFamily="34" charset="0"/>
                <a:cs typeface="Arial" panose="020B0604020202020204" pitchFamily="34" charset="0"/>
              </a:rPr>
              <a:t>は生成されない。</a:t>
            </a: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r>
              <a:rPr lang="ja-JP" altLang="en-US" sz="2000" b="1">
                <a:latin typeface="Arial" panose="020B0604020202020204" pitchFamily="34" charset="0"/>
                <a:cs typeface="Arial" panose="020B0604020202020204" pitchFamily="34" charset="0"/>
              </a:rPr>
              <a:t>その結果、</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Symbol" panose="05050102010706020507" pitchFamily="18" charset="2"/>
                <a:cs typeface="Arial" panose="020B0604020202020204" pitchFamily="34" charset="0"/>
              </a:rPr>
              <a:t>m</a:t>
            </a:r>
            <a:r>
              <a:rPr lang="en-US" altLang="ja-JP" sz="2000" b="1">
                <a:solidFill>
                  <a:srgbClr val="FF0000"/>
                </a:solidFill>
                <a:latin typeface="Arial" panose="020B0604020202020204" pitchFamily="34" charset="0"/>
                <a:cs typeface="Arial" panose="020B0604020202020204" pitchFamily="34" charset="0"/>
              </a:rPr>
              <a:t> ~ 1/100</a:t>
            </a:r>
            <a:r>
              <a:rPr lang="ja-JP" altLang="en-US" sz="2000" b="1">
                <a:solidFill>
                  <a:srgbClr val="FF0000"/>
                </a:solidFill>
                <a:latin typeface="Arial" panose="020B0604020202020204" pitchFamily="34" charset="0"/>
                <a:cs typeface="Arial" panose="020B0604020202020204" pitchFamily="34" charset="0"/>
              </a:rPr>
              <a:t>のオーダー</a:t>
            </a:r>
            <a:r>
              <a:rPr lang="ja-JP" altLang="en-US" sz="2000" b="1">
                <a:latin typeface="Arial" panose="020B0604020202020204" pitchFamily="34" charset="0"/>
                <a:cs typeface="Arial" panose="020B0604020202020204" pitchFamily="34" charset="0"/>
              </a:rPr>
              <a:t>になる。</a:t>
            </a:r>
            <a:endParaRPr lang="en-US" altLang="ja-JP" sz="2000" b="1">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ja-JP" altLang="en-US" sz="2000" b="1">
                <a:latin typeface="Arial" panose="020B0604020202020204" pitchFamily="34" charset="0"/>
                <a:cs typeface="Arial" panose="020B0604020202020204" pitchFamily="34" charset="0"/>
              </a:rPr>
              <a:t>元々少ししか</a:t>
            </a:r>
            <a:r>
              <a:rPr lang="en-US" altLang="ja-JP" sz="2000" b="1">
                <a:latin typeface="Symbol" panose="05050102010706020507" pitchFamily="18" charset="2"/>
                <a:cs typeface="Arial" panose="020B0604020202020204" pitchFamily="34" charset="0"/>
              </a:rPr>
              <a:t>n</a:t>
            </a:r>
            <a:r>
              <a:rPr lang="en-US" altLang="ja-JP" sz="2000" b="1" baseline="-25000">
                <a:latin typeface="Arial" panose="020B0604020202020204" pitchFamily="34" charset="0"/>
                <a:cs typeface="Arial" panose="020B0604020202020204" pitchFamily="34" charset="0"/>
              </a:rPr>
              <a:t>e</a:t>
            </a:r>
            <a:r>
              <a:rPr lang="ja-JP" altLang="en-US" sz="2000" b="1">
                <a:latin typeface="Arial" panose="020B0604020202020204" pitchFamily="34" charset="0"/>
                <a:cs typeface="Arial" panose="020B0604020202020204" pitchFamily="34" charset="0"/>
              </a:rPr>
              <a:t>がないので、わずかな</a:t>
            </a:r>
            <a:r>
              <a:rPr lang="en-US" altLang="ja-JP" sz="2000" b="1">
                <a:latin typeface="Symbol" panose="05050102010706020507" pitchFamily="18" charset="2"/>
                <a:cs typeface="Arial" panose="020B0604020202020204" pitchFamily="34" charset="0"/>
              </a:rPr>
              <a:t>n</a:t>
            </a:r>
            <a:r>
              <a:rPr lang="en-US" altLang="ja-JP" sz="2000" b="1" baseline="-25000">
                <a:latin typeface="Symbol" panose="05050102010706020507" pitchFamily="18" charset="2"/>
                <a:cs typeface="Arial" panose="020B0604020202020204" pitchFamily="34" charset="0"/>
              </a:rPr>
              <a:t>m</a:t>
            </a:r>
            <a:r>
              <a:rPr lang="ja-JP" altLang="en-US" sz="2000" b="1">
                <a:latin typeface="Arial" panose="020B0604020202020204" pitchFamily="34" charset="0"/>
                <a:cs typeface="Arial" panose="020B0604020202020204" pitchFamily="34" charset="0"/>
              </a:rPr>
              <a:t>から</a:t>
            </a:r>
            <a:r>
              <a:rPr lang="en-US" altLang="ja-JP" sz="2000" b="1">
                <a:latin typeface="Symbol" panose="05050102010706020507" pitchFamily="18" charset="2"/>
                <a:cs typeface="Arial" panose="020B0604020202020204" pitchFamily="34" charset="0"/>
              </a:rPr>
              <a:t>n</a:t>
            </a:r>
            <a:r>
              <a:rPr lang="en-US" altLang="ja-JP" sz="2000" b="1" baseline="-25000">
                <a:latin typeface="Arial" panose="020B0604020202020204" pitchFamily="34" charset="0"/>
                <a:cs typeface="Arial" panose="020B0604020202020204" pitchFamily="34" charset="0"/>
              </a:rPr>
              <a:t>e</a:t>
            </a:r>
            <a:r>
              <a:rPr lang="ja-JP" altLang="en-US" sz="2000" b="1">
                <a:latin typeface="Arial" panose="020B0604020202020204" pitchFamily="34" charset="0"/>
                <a:cs typeface="Arial" panose="020B0604020202020204" pitchFamily="34" charset="0"/>
              </a:rPr>
              <a:t>へのニュートリノ振動も</a:t>
            </a:r>
            <a:br>
              <a:rPr lang="en-US" altLang="ja-JP" sz="2000" b="1">
                <a:latin typeface="Arial" panose="020B0604020202020204" pitchFamily="34" charset="0"/>
                <a:cs typeface="Arial" panose="020B0604020202020204" pitchFamily="34" charset="0"/>
              </a:rPr>
            </a:br>
            <a:r>
              <a:rPr lang="ja-JP" altLang="en-US" sz="2000" b="1">
                <a:latin typeface="Arial" panose="020B0604020202020204" pitchFamily="34" charset="0"/>
                <a:cs typeface="Arial" panose="020B0604020202020204" pitchFamily="34" charset="0"/>
              </a:rPr>
              <a:t>観測可能。</a:t>
            </a:r>
            <a:r>
              <a:rPr lang="en-US" altLang="ja-JP" sz="2000" b="1">
                <a:solidFill>
                  <a:srgbClr val="FF0000"/>
                </a:solidFill>
                <a:latin typeface="Arial" panose="020B0604020202020204" pitchFamily="34" charset="0"/>
                <a:cs typeface="Arial" panose="020B0604020202020204" pitchFamily="34" charset="0"/>
              </a:rPr>
              <a:t>(</a:t>
            </a:r>
            <a:r>
              <a:rPr lang="ja-JP" altLang="en-US" sz="2000" b="1">
                <a:solidFill>
                  <a:srgbClr val="FF0000"/>
                </a:solidFill>
                <a:latin typeface="Arial" panose="020B0604020202020204" pitchFamily="34" charset="0"/>
                <a:cs typeface="Arial" panose="020B0604020202020204" pitchFamily="34" charset="0"/>
              </a:rPr>
              <a:t>結果的には</a:t>
            </a:r>
            <a:r>
              <a:rPr lang="en-US" altLang="ja-JP" sz="2000" b="1">
                <a:solidFill>
                  <a:srgbClr val="FF0000"/>
                </a:solidFill>
                <a:latin typeface="Arial" panose="020B0604020202020204" pitchFamily="34" charset="0"/>
                <a:cs typeface="Arial" panose="020B0604020202020204" pitchFamily="34" charset="0"/>
              </a:rPr>
              <a:t>5%</a:t>
            </a:r>
            <a:r>
              <a:rPr lang="ja-JP" altLang="en-US" sz="2000" b="1">
                <a:solidFill>
                  <a:srgbClr val="FF0000"/>
                </a:solidFill>
                <a:latin typeface="Arial" panose="020B0604020202020204" pitchFamily="34" charset="0"/>
                <a:cs typeface="Arial" panose="020B0604020202020204" pitchFamily="34" charset="0"/>
              </a:rPr>
              <a:t>ぐらいは</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Symbol" panose="05050102010706020507" pitchFamily="18" charset="2"/>
                <a:cs typeface="Arial" panose="020B0604020202020204" pitchFamily="34" charset="0"/>
              </a:rPr>
              <a:t>t</a:t>
            </a:r>
            <a:r>
              <a:rPr lang="ja-JP" altLang="en-US" sz="2000" b="1">
                <a:solidFill>
                  <a:srgbClr val="FF0000"/>
                </a:solidFill>
                <a:latin typeface="Arial" panose="020B0604020202020204" pitchFamily="34" charset="0"/>
                <a:cs typeface="Arial" panose="020B0604020202020204" pitchFamily="34" charset="0"/>
              </a:rPr>
              <a:t>ではなく</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ja-JP" altLang="en-US" sz="2000" b="1">
                <a:solidFill>
                  <a:srgbClr val="FF0000"/>
                </a:solidFill>
                <a:latin typeface="Arial" panose="020B0604020202020204" pitchFamily="34" charset="0"/>
                <a:cs typeface="Arial" panose="020B0604020202020204" pitchFamily="34" charset="0"/>
              </a:rPr>
              <a:t>へ振動することが判明。</a:t>
            </a:r>
            <a:r>
              <a:rPr lang="en-US" altLang="ja-JP" sz="2000" b="1">
                <a:solidFill>
                  <a:srgbClr val="FF0000"/>
                </a:solidFill>
                <a:latin typeface="Arial" panose="020B0604020202020204" pitchFamily="34" charset="0"/>
                <a:cs typeface="Arial" panose="020B0604020202020204" pitchFamily="34" charset="0"/>
              </a:rPr>
              <a:t>)</a:t>
            </a:r>
            <a:br>
              <a:rPr lang="en-US" altLang="ja-JP" sz="2000" b="1">
                <a:solidFill>
                  <a:srgbClr val="FF0000"/>
                </a:solidFill>
                <a:latin typeface="Arial" panose="020B0604020202020204" pitchFamily="34" charset="0"/>
                <a:cs typeface="Arial" panose="020B0604020202020204" pitchFamily="34" charset="0"/>
              </a:rPr>
            </a:br>
            <a:endParaRPr lang="en-US" altLang="ja-JP" sz="2000" b="1">
              <a:solidFill>
                <a:srgbClr val="FF0000"/>
              </a:solidFill>
              <a:latin typeface="Arial" panose="020B0604020202020204" pitchFamily="34" charset="0"/>
              <a:cs typeface="Arial" panose="020B0604020202020204" pitchFamily="34" charset="0"/>
            </a:endParaRPr>
          </a:p>
        </p:txBody>
      </p:sp>
      <p:grpSp>
        <p:nvGrpSpPr>
          <p:cNvPr id="76804" name="グループ化 34">
            <a:extLst>
              <a:ext uri="{FF2B5EF4-FFF2-40B4-BE49-F238E27FC236}">
                <a16:creationId xmlns:a16="http://schemas.microsoft.com/office/drawing/2014/main" id="{F453D40D-BEFD-49CB-AADE-E010FAF0A5A7}"/>
              </a:ext>
            </a:extLst>
          </p:cNvPr>
          <p:cNvGrpSpPr>
            <a:grpSpLocks/>
          </p:cNvGrpSpPr>
          <p:nvPr/>
        </p:nvGrpSpPr>
        <p:grpSpPr bwMode="auto">
          <a:xfrm>
            <a:off x="827088" y="1709738"/>
            <a:ext cx="3746500" cy="855662"/>
            <a:chOff x="886211" y="1277193"/>
            <a:chExt cx="3745408" cy="855663"/>
          </a:xfrm>
        </p:grpSpPr>
        <p:sp>
          <p:nvSpPr>
            <p:cNvPr id="36" name="正方形/長方形 35">
              <a:extLst>
                <a:ext uri="{FF2B5EF4-FFF2-40B4-BE49-F238E27FC236}">
                  <a16:creationId xmlns:a16="http://schemas.microsoft.com/office/drawing/2014/main" id="{7625243F-03D1-41DE-BFED-9FBD438B6CA4}"/>
                </a:ext>
              </a:extLst>
            </p:cNvPr>
            <p:cNvSpPr/>
            <p:nvPr/>
          </p:nvSpPr>
          <p:spPr>
            <a:xfrm>
              <a:off x="886211" y="1277193"/>
              <a:ext cx="3458154" cy="855663"/>
            </a:xfrm>
            <a:prstGeom prst="rect">
              <a:avLst/>
            </a:prstGeom>
            <a:solidFill>
              <a:srgbClr val="FEEE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76832" name="グループ化 36">
              <a:extLst>
                <a:ext uri="{FF2B5EF4-FFF2-40B4-BE49-F238E27FC236}">
                  <a16:creationId xmlns:a16="http://schemas.microsoft.com/office/drawing/2014/main" id="{870F1F68-88BF-4129-B2DE-13CC1C99DA7C}"/>
                </a:ext>
              </a:extLst>
            </p:cNvPr>
            <p:cNvGrpSpPr>
              <a:grpSpLocks/>
            </p:cNvGrpSpPr>
            <p:nvPr/>
          </p:nvGrpSpPr>
          <p:grpSpPr bwMode="auto">
            <a:xfrm>
              <a:off x="899592" y="1312119"/>
              <a:ext cx="3732027" cy="820361"/>
              <a:chOff x="3851921" y="2577098"/>
              <a:chExt cx="3732685" cy="819587"/>
            </a:xfrm>
          </p:grpSpPr>
          <p:sp>
            <p:nvSpPr>
              <p:cNvPr id="76833" name="テキスト ボックス 79">
                <a:extLst>
                  <a:ext uri="{FF2B5EF4-FFF2-40B4-BE49-F238E27FC236}">
                    <a16:creationId xmlns:a16="http://schemas.microsoft.com/office/drawing/2014/main" id="{221CB9D4-DC8F-4C00-88CD-679E0FEEA5B0}"/>
                  </a:ext>
                </a:extLst>
              </p:cNvPr>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Symbol" panose="05050102010706020507" pitchFamily="18" charset="2"/>
                    <a:cs typeface="Arial" panose="020B0604020202020204" pitchFamily="34" charset="0"/>
                  </a:rPr>
                  <a:t>p</a:t>
                </a:r>
                <a:r>
                  <a:rPr lang="en-US" altLang="ja-JP" sz="2000" b="1">
                    <a:latin typeface="Arial" panose="020B0604020202020204" pitchFamily="34" charset="0"/>
                    <a:cs typeface="Arial" panose="020B0604020202020204" pitchFamily="34" charset="0"/>
                  </a:rPr>
                  <a:t> </a:t>
                </a:r>
                <a:r>
                  <a:rPr lang="ja-JP" altLang="en-US" sz="2000" b="1">
                    <a:latin typeface="Arial" panose="020B0604020202020204" pitchFamily="34" charset="0"/>
                    <a:cs typeface="Arial" panose="020B0604020202020204" pitchFamily="34" charset="0"/>
                  </a:rPr>
                  <a:t>    </a:t>
                </a:r>
                <a:r>
                  <a:rPr lang="en-US" altLang="ja-JP" sz="2000" b="1">
                    <a:latin typeface="Symbol" panose="05050102010706020507" pitchFamily="18" charset="2"/>
                    <a:cs typeface="Arial" panose="020B0604020202020204" pitchFamily="34" charset="0"/>
                  </a:rPr>
                  <a:t>m </a:t>
                </a:r>
                <a:r>
                  <a:rPr lang="en-US" altLang="ja-JP" sz="2000" b="1">
                    <a:latin typeface="Arial" panose="020B0604020202020204" pitchFamily="34" charset="0"/>
                    <a:cs typeface="Arial" panose="020B0604020202020204" pitchFamily="34" charset="0"/>
                  </a:rPr>
                  <a:t>+</a:t>
                </a:r>
                <a:r>
                  <a:rPr lang="en-US" altLang="ja-JP" sz="2000" b="1">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latin typeface="Arial" panose="020B0604020202020204" pitchFamily="34" charset="0"/>
                  <a:cs typeface="Arial" panose="020B0604020202020204" pitchFamily="34" charset="0"/>
                </a:endParaRPr>
              </a:p>
            </p:txBody>
          </p:sp>
          <p:cxnSp>
            <p:nvCxnSpPr>
              <p:cNvPr id="39" name="直線矢印コネクタ 38">
                <a:extLst>
                  <a:ext uri="{FF2B5EF4-FFF2-40B4-BE49-F238E27FC236}">
                    <a16:creationId xmlns:a16="http://schemas.microsoft.com/office/drawing/2014/main" id="{90EA0BC4-F4D7-4403-9B2F-95F20CBEE147}"/>
                  </a:ext>
                </a:extLst>
              </p:cNvPr>
              <p:cNvCxnSpPr/>
              <p:nvPr/>
            </p:nvCxnSpPr>
            <p:spPr>
              <a:xfrm>
                <a:off x="4138540" y="2813411"/>
                <a:ext cx="2158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6835" name="グループ化 24">
                <a:extLst>
                  <a:ext uri="{FF2B5EF4-FFF2-40B4-BE49-F238E27FC236}">
                    <a16:creationId xmlns:a16="http://schemas.microsoft.com/office/drawing/2014/main" id="{C0753A7D-CC53-4917-BFF5-2E2D091322DA}"/>
                  </a:ext>
                </a:extLst>
              </p:cNvPr>
              <p:cNvGrpSpPr>
                <a:grpSpLocks/>
              </p:cNvGrpSpPr>
              <p:nvPr/>
            </p:nvGrpSpPr>
            <p:grpSpPr bwMode="auto">
              <a:xfrm>
                <a:off x="4499992" y="2996952"/>
                <a:ext cx="504056" cy="216024"/>
                <a:chOff x="4572000" y="2996952"/>
                <a:chExt cx="504056" cy="216024"/>
              </a:xfrm>
            </p:grpSpPr>
            <p:cxnSp>
              <p:nvCxnSpPr>
                <p:cNvPr id="42" name="直線矢印コネクタ 41">
                  <a:extLst>
                    <a:ext uri="{FF2B5EF4-FFF2-40B4-BE49-F238E27FC236}">
                      <a16:creationId xmlns:a16="http://schemas.microsoft.com/office/drawing/2014/main" id="{22373DF9-4108-4673-A112-E793050048AE}"/>
                    </a:ext>
                  </a:extLst>
                </p:cNvPr>
                <p:cNvCxnSpPr/>
                <p:nvPr/>
              </p:nvCxnSpPr>
              <p:spPr>
                <a:xfrm>
                  <a:off x="4532774" y="3213084"/>
                  <a:ext cx="54286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A057FE79-55AD-4ED7-B22E-55A1FAA45D5C}"/>
                    </a:ext>
                  </a:extLst>
                </p:cNvPr>
                <p:cNvCxnSpPr/>
                <p:nvPr/>
              </p:nvCxnSpPr>
              <p:spPr>
                <a:xfrm rot="16200000">
                  <a:off x="4424925" y="3105236"/>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6836" name="テキスト ボックス 88">
                <a:extLst>
                  <a:ext uri="{FF2B5EF4-FFF2-40B4-BE49-F238E27FC236}">
                    <a16:creationId xmlns:a16="http://schemas.microsoft.com/office/drawing/2014/main" id="{1578D055-9E22-41C6-8FDF-9C813C672513}"/>
                  </a:ext>
                </a:extLst>
              </p:cNvPr>
              <p:cNvSpPr txBox="1">
                <a:spLocks noChangeArrowheads="1"/>
              </p:cNvSpPr>
              <p:nvPr/>
            </p:nvSpPr>
            <p:spPr bwMode="auto">
              <a:xfrm>
                <a:off x="5004048" y="2996952"/>
                <a:ext cx="2580558" cy="3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2000" b="1">
                    <a:latin typeface="Arial" panose="020B0604020202020204" pitchFamily="34" charset="0"/>
                    <a:cs typeface="Arial" panose="020B0604020202020204" pitchFamily="34" charset="0"/>
                  </a:rPr>
                  <a:t>ビームダンプで吸収</a:t>
                </a:r>
                <a:r>
                  <a:rPr lang="en-US" altLang="ja-JP" sz="2000" b="1" baseline="-25000">
                    <a:solidFill>
                      <a:srgbClr val="0000FF"/>
                    </a:solidFill>
                    <a:latin typeface="Symbol" panose="05050102010706020507" pitchFamily="18" charset="2"/>
                    <a:cs typeface="Arial" panose="020B0604020202020204" pitchFamily="34" charset="0"/>
                  </a:rPr>
                  <a:t> </a:t>
                </a:r>
                <a:endParaRPr lang="ja-JP" altLang="en-US" sz="2000" b="1">
                  <a:latin typeface="Arial" panose="020B0604020202020204" pitchFamily="34" charset="0"/>
                  <a:cs typeface="Arial" panose="020B0604020202020204" pitchFamily="34" charset="0"/>
                </a:endParaRPr>
              </a:p>
            </p:txBody>
          </p:sp>
        </p:grpSp>
      </p:grpSp>
      <p:cxnSp>
        <p:nvCxnSpPr>
          <p:cNvPr id="47" name="直線矢印コネクタ 46">
            <a:extLst>
              <a:ext uri="{FF2B5EF4-FFF2-40B4-BE49-F238E27FC236}">
                <a16:creationId xmlns:a16="http://schemas.microsoft.com/office/drawing/2014/main" id="{E128FA2C-9172-4834-9597-A73617E7A7FB}"/>
              </a:ext>
            </a:extLst>
          </p:cNvPr>
          <p:cNvCxnSpPr/>
          <p:nvPr/>
        </p:nvCxnSpPr>
        <p:spPr>
          <a:xfrm>
            <a:off x="5795963" y="2924175"/>
            <a:ext cx="19304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806" name="テキスト ボックス 48">
            <a:extLst>
              <a:ext uri="{FF2B5EF4-FFF2-40B4-BE49-F238E27FC236}">
                <a16:creationId xmlns:a16="http://schemas.microsoft.com/office/drawing/2014/main" id="{C23DD0FF-3C1E-4BE2-93B5-D339AE65E24C}"/>
              </a:ext>
            </a:extLst>
          </p:cNvPr>
          <p:cNvSpPr txBox="1">
            <a:spLocks noChangeArrowheads="1"/>
          </p:cNvSpPr>
          <p:nvPr/>
        </p:nvSpPr>
        <p:spPr bwMode="auto">
          <a:xfrm>
            <a:off x="6300788" y="2852738"/>
            <a:ext cx="1030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600" b="1">
                <a:latin typeface="Arial" panose="020B0604020202020204" pitchFamily="34" charset="0"/>
                <a:cs typeface="Arial" panose="020B0604020202020204" pitchFamily="34" charset="0"/>
              </a:rPr>
              <a:t>~</a:t>
            </a:r>
            <a:r>
              <a:rPr lang="en-US" altLang="ja-JP" sz="1600">
                <a:latin typeface="Arial" panose="020B0604020202020204" pitchFamily="34" charset="0"/>
                <a:cs typeface="Arial" panose="020B0604020202020204" pitchFamily="34" charset="0"/>
              </a:rPr>
              <a:t>100m</a:t>
            </a:r>
            <a:endParaRPr lang="ja-JP" altLang="en-US" sz="1600">
              <a:latin typeface="Arial" panose="020B0604020202020204" pitchFamily="34" charset="0"/>
              <a:cs typeface="Arial" panose="020B0604020202020204" pitchFamily="34" charset="0"/>
            </a:endParaRPr>
          </a:p>
        </p:txBody>
      </p:sp>
      <p:sp>
        <p:nvSpPr>
          <p:cNvPr id="76807" name="Text Box 2">
            <a:extLst>
              <a:ext uri="{FF2B5EF4-FFF2-40B4-BE49-F238E27FC236}">
                <a16:creationId xmlns:a16="http://schemas.microsoft.com/office/drawing/2014/main" id="{127E852C-8E6B-405E-81B8-3EB2935D6167}"/>
              </a:ext>
            </a:extLst>
          </p:cNvPr>
          <p:cNvSpPr txBox="1">
            <a:spLocks noChangeArrowheads="1"/>
          </p:cNvSpPr>
          <p:nvPr/>
        </p:nvSpPr>
        <p:spPr bwMode="auto">
          <a:xfrm>
            <a:off x="179388" y="-26988"/>
            <a:ext cx="87852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ja-JP" altLang="en-US" sz="2800" b="1" u="sng">
                <a:solidFill>
                  <a:srgbClr val="0A0AD4"/>
                </a:solidFill>
                <a:latin typeface="Arial" panose="020B0604020202020204" pitchFamily="34" charset="0"/>
              </a:rPr>
              <a:t>から</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Arial" panose="020B0604020202020204" pitchFamily="34" charset="0"/>
              </a:rPr>
              <a:t>e</a:t>
            </a:r>
            <a:r>
              <a:rPr lang="ja-JP" altLang="en-US" sz="2800" b="1" u="sng">
                <a:solidFill>
                  <a:srgbClr val="0A0AD4"/>
                </a:solidFill>
                <a:latin typeface="Arial" panose="020B0604020202020204" pitchFamily="34" charset="0"/>
              </a:rPr>
              <a:t>へのニュートリノ振動の観測</a:t>
            </a:r>
            <a:endParaRPr lang="en-US" altLang="ja-JP" sz="2800" b="1" u="sng" baseline="-25000">
              <a:solidFill>
                <a:srgbClr val="FF0000"/>
              </a:solidFill>
              <a:latin typeface="Arial" panose="020B0604020202020204" pitchFamily="34" charset="0"/>
            </a:endParaRPr>
          </a:p>
        </p:txBody>
      </p:sp>
      <p:sp>
        <p:nvSpPr>
          <p:cNvPr id="46" name="正方形/長方形 45">
            <a:extLst>
              <a:ext uri="{FF2B5EF4-FFF2-40B4-BE49-F238E27FC236}">
                <a16:creationId xmlns:a16="http://schemas.microsoft.com/office/drawing/2014/main" id="{E310693F-38DF-4B49-A6D8-4BF3807CA008}"/>
              </a:ext>
            </a:extLst>
          </p:cNvPr>
          <p:cNvSpPr/>
          <p:nvPr/>
        </p:nvSpPr>
        <p:spPr bwMode="auto">
          <a:xfrm>
            <a:off x="1116013" y="6156325"/>
            <a:ext cx="503237" cy="460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 name="正方形/長方形 47">
            <a:extLst>
              <a:ext uri="{FF2B5EF4-FFF2-40B4-BE49-F238E27FC236}">
                <a16:creationId xmlns:a16="http://schemas.microsoft.com/office/drawing/2014/main" id="{30D1DDF2-8FB5-42C1-937C-8C8414DFC87B}"/>
              </a:ext>
            </a:extLst>
          </p:cNvPr>
          <p:cNvSpPr/>
          <p:nvPr/>
        </p:nvSpPr>
        <p:spPr bwMode="auto">
          <a:xfrm>
            <a:off x="2124075" y="5056188"/>
            <a:ext cx="503238" cy="114617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50" name="直線コネクタ 49">
            <a:extLst>
              <a:ext uri="{FF2B5EF4-FFF2-40B4-BE49-F238E27FC236}">
                <a16:creationId xmlns:a16="http://schemas.microsoft.com/office/drawing/2014/main" id="{D8AE2EA4-A127-4F61-9D97-2673551998B6}"/>
              </a:ext>
            </a:extLst>
          </p:cNvPr>
          <p:cNvCxnSpPr/>
          <p:nvPr/>
        </p:nvCxnSpPr>
        <p:spPr bwMode="auto">
          <a:xfrm>
            <a:off x="900113" y="6202363"/>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811" name="テキスト ボックス 4">
            <a:extLst>
              <a:ext uri="{FF2B5EF4-FFF2-40B4-BE49-F238E27FC236}">
                <a16:creationId xmlns:a16="http://schemas.microsoft.com/office/drawing/2014/main" id="{85346698-D703-4EDF-A06E-0C64513905DB}"/>
              </a:ext>
            </a:extLst>
          </p:cNvPr>
          <p:cNvSpPr txBox="1">
            <a:spLocks noChangeArrowheads="1"/>
          </p:cNvSpPr>
          <p:nvPr/>
        </p:nvSpPr>
        <p:spPr bwMode="auto">
          <a:xfrm>
            <a:off x="1187450" y="6135688"/>
            <a:ext cx="50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latin typeface="Arial" panose="020B0604020202020204" pitchFamily="34" charset="0"/>
                <a:cs typeface="Arial" panose="020B0604020202020204" pitchFamily="34" charset="0"/>
              </a:rPr>
              <a:t>e</a:t>
            </a:r>
            <a:endParaRPr lang="ja-JP" altLang="en-US" sz="2400" b="1" baseline="-25000">
              <a:solidFill>
                <a:srgbClr val="FF0000"/>
              </a:solidFill>
              <a:latin typeface="Arial" panose="020B0604020202020204" pitchFamily="34" charset="0"/>
              <a:cs typeface="Arial" panose="020B0604020202020204" pitchFamily="34" charset="0"/>
            </a:endParaRPr>
          </a:p>
        </p:txBody>
      </p:sp>
      <p:sp>
        <p:nvSpPr>
          <p:cNvPr id="76812" name="テキスト ボックス 26">
            <a:extLst>
              <a:ext uri="{FF2B5EF4-FFF2-40B4-BE49-F238E27FC236}">
                <a16:creationId xmlns:a16="http://schemas.microsoft.com/office/drawing/2014/main" id="{4E8C9390-17A0-411E-A2C1-6DE8C39A6560}"/>
              </a:ext>
            </a:extLst>
          </p:cNvPr>
          <p:cNvSpPr txBox="1">
            <a:spLocks noChangeArrowheads="1"/>
          </p:cNvSpPr>
          <p:nvPr/>
        </p:nvSpPr>
        <p:spPr bwMode="auto">
          <a:xfrm>
            <a:off x="2195513" y="6135688"/>
            <a:ext cx="50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6813" name="テキスト ボックス 27">
            <a:extLst>
              <a:ext uri="{FF2B5EF4-FFF2-40B4-BE49-F238E27FC236}">
                <a16:creationId xmlns:a16="http://schemas.microsoft.com/office/drawing/2014/main" id="{5EE99A4C-04BC-4B00-965B-F023F2F05FDF}"/>
              </a:ext>
            </a:extLst>
          </p:cNvPr>
          <p:cNvSpPr txBox="1">
            <a:spLocks noChangeArrowheads="1"/>
          </p:cNvSpPr>
          <p:nvPr/>
        </p:nvSpPr>
        <p:spPr bwMode="auto">
          <a:xfrm>
            <a:off x="3203575" y="6135688"/>
            <a:ext cx="50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76814" name="テキスト ボックス 8">
            <a:extLst>
              <a:ext uri="{FF2B5EF4-FFF2-40B4-BE49-F238E27FC236}">
                <a16:creationId xmlns:a16="http://schemas.microsoft.com/office/drawing/2014/main" id="{499AAFEF-BCA0-44E0-9060-8838A4C61B03}"/>
              </a:ext>
            </a:extLst>
          </p:cNvPr>
          <p:cNvSpPr txBox="1">
            <a:spLocks noChangeArrowheads="1"/>
          </p:cNvSpPr>
          <p:nvPr/>
        </p:nvSpPr>
        <p:spPr bwMode="auto">
          <a:xfrm>
            <a:off x="963613" y="4752975"/>
            <a:ext cx="90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振動前</a:t>
            </a:r>
          </a:p>
        </p:txBody>
      </p:sp>
      <p:sp>
        <p:nvSpPr>
          <p:cNvPr id="55" name="正方形/長方形 54">
            <a:extLst>
              <a:ext uri="{FF2B5EF4-FFF2-40B4-BE49-F238E27FC236}">
                <a16:creationId xmlns:a16="http://schemas.microsoft.com/office/drawing/2014/main" id="{D54ED0B3-7078-44C4-ACCE-C559D3192991}"/>
              </a:ext>
            </a:extLst>
          </p:cNvPr>
          <p:cNvSpPr/>
          <p:nvPr/>
        </p:nvSpPr>
        <p:spPr bwMode="auto">
          <a:xfrm>
            <a:off x="5292725" y="6021388"/>
            <a:ext cx="503238" cy="14446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正方形/長方形 55">
            <a:extLst>
              <a:ext uri="{FF2B5EF4-FFF2-40B4-BE49-F238E27FC236}">
                <a16:creationId xmlns:a16="http://schemas.microsoft.com/office/drawing/2014/main" id="{5D450C8E-01F2-4EFE-826F-351A5AE835AC}"/>
              </a:ext>
            </a:extLst>
          </p:cNvPr>
          <p:cNvSpPr/>
          <p:nvPr/>
        </p:nvSpPr>
        <p:spPr bwMode="auto">
          <a:xfrm>
            <a:off x="6300788" y="6021388"/>
            <a:ext cx="503237" cy="18732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57" name="直線コネクタ 56">
            <a:extLst>
              <a:ext uri="{FF2B5EF4-FFF2-40B4-BE49-F238E27FC236}">
                <a16:creationId xmlns:a16="http://schemas.microsoft.com/office/drawing/2014/main" id="{AEB10BB8-3696-4E38-BBC5-6736FA867147}"/>
              </a:ext>
            </a:extLst>
          </p:cNvPr>
          <p:cNvCxnSpPr/>
          <p:nvPr/>
        </p:nvCxnSpPr>
        <p:spPr bwMode="auto">
          <a:xfrm>
            <a:off x="5076825" y="6202363"/>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818" name="テキスト ボックス 29">
            <a:extLst>
              <a:ext uri="{FF2B5EF4-FFF2-40B4-BE49-F238E27FC236}">
                <a16:creationId xmlns:a16="http://schemas.microsoft.com/office/drawing/2014/main" id="{7D65AC2D-2655-48DB-A7D9-FDAE0C4A3247}"/>
              </a:ext>
            </a:extLst>
          </p:cNvPr>
          <p:cNvSpPr txBox="1">
            <a:spLocks noChangeArrowheads="1"/>
          </p:cNvSpPr>
          <p:nvPr/>
        </p:nvSpPr>
        <p:spPr bwMode="auto">
          <a:xfrm>
            <a:off x="5364163" y="6137275"/>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latin typeface="Arial" panose="020B0604020202020204" pitchFamily="34" charset="0"/>
                <a:cs typeface="Arial" panose="020B0604020202020204" pitchFamily="34" charset="0"/>
              </a:rPr>
              <a:t>e</a:t>
            </a:r>
            <a:endParaRPr lang="ja-JP" altLang="en-US" sz="2400" b="1" baseline="-25000">
              <a:solidFill>
                <a:srgbClr val="FF0000"/>
              </a:solidFill>
              <a:latin typeface="Arial" panose="020B0604020202020204" pitchFamily="34" charset="0"/>
              <a:cs typeface="Arial" panose="020B0604020202020204" pitchFamily="34" charset="0"/>
            </a:endParaRPr>
          </a:p>
        </p:txBody>
      </p:sp>
      <p:sp>
        <p:nvSpPr>
          <p:cNvPr id="76819" name="テキスト ボックス 30">
            <a:extLst>
              <a:ext uri="{FF2B5EF4-FFF2-40B4-BE49-F238E27FC236}">
                <a16:creationId xmlns:a16="http://schemas.microsoft.com/office/drawing/2014/main" id="{BF0B678F-07C1-44EE-A83C-33D2C022BFFA}"/>
              </a:ext>
            </a:extLst>
          </p:cNvPr>
          <p:cNvSpPr txBox="1">
            <a:spLocks noChangeArrowheads="1"/>
          </p:cNvSpPr>
          <p:nvPr/>
        </p:nvSpPr>
        <p:spPr bwMode="auto">
          <a:xfrm>
            <a:off x="6372225" y="6137275"/>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6820" name="テキスト ボックス 31">
            <a:extLst>
              <a:ext uri="{FF2B5EF4-FFF2-40B4-BE49-F238E27FC236}">
                <a16:creationId xmlns:a16="http://schemas.microsoft.com/office/drawing/2014/main" id="{DB8F3707-AD95-48B9-993F-146A5F9AF63C}"/>
              </a:ext>
            </a:extLst>
          </p:cNvPr>
          <p:cNvSpPr txBox="1">
            <a:spLocks noChangeArrowheads="1"/>
          </p:cNvSpPr>
          <p:nvPr/>
        </p:nvSpPr>
        <p:spPr bwMode="auto">
          <a:xfrm>
            <a:off x="7380288" y="6137275"/>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61" name="正方形/長方形 60">
            <a:extLst>
              <a:ext uri="{FF2B5EF4-FFF2-40B4-BE49-F238E27FC236}">
                <a16:creationId xmlns:a16="http://schemas.microsoft.com/office/drawing/2014/main" id="{260F6BDE-5398-4221-9C25-AB34FF11D767}"/>
              </a:ext>
            </a:extLst>
          </p:cNvPr>
          <p:cNvSpPr/>
          <p:nvPr/>
        </p:nvSpPr>
        <p:spPr bwMode="auto">
          <a:xfrm>
            <a:off x="6300788" y="5072063"/>
            <a:ext cx="503237" cy="1122362"/>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2" name="正方形/長方形 61">
            <a:extLst>
              <a:ext uri="{FF2B5EF4-FFF2-40B4-BE49-F238E27FC236}">
                <a16:creationId xmlns:a16="http://schemas.microsoft.com/office/drawing/2014/main" id="{09AD5E49-B0BE-4011-87C8-7799B256EA2B}"/>
              </a:ext>
            </a:extLst>
          </p:cNvPr>
          <p:cNvSpPr/>
          <p:nvPr/>
        </p:nvSpPr>
        <p:spPr bwMode="auto">
          <a:xfrm>
            <a:off x="7308850" y="5391150"/>
            <a:ext cx="503238" cy="803275"/>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3" name="左カーブ矢印 62">
            <a:extLst>
              <a:ext uri="{FF2B5EF4-FFF2-40B4-BE49-F238E27FC236}">
                <a16:creationId xmlns:a16="http://schemas.microsoft.com/office/drawing/2014/main" id="{19C70207-E507-472F-B13B-AA77BBBB7440}"/>
              </a:ext>
            </a:extLst>
          </p:cNvPr>
          <p:cNvSpPr/>
          <p:nvPr/>
        </p:nvSpPr>
        <p:spPr bwMode="auto">
          <a:xfrm rot="18429313">
            <a:off x="6986588" y="4325938"/>
            <a:ext cx="339725" cy="11715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76824" name="テキスト ボックス 39">
            <a:extLst>
              <a:ext uri="{FF2B5EF4-FFF2-40B4-BE49-F238E27FC236}">
                <a16:creationId xmlns:a16="http://schemas.microsoft.com/office/drawing/2014/main" id="{0BBFFE34-5223-4A11-A513-AE24F44ECBCD}"/>
              </a:ext>
            </a:extLst>
          </p:cNvPr>
          <p:cNvSpPr txBox="1">
            <a:spLocks noChangeArrowheads="1"/>
          </p:cNvSpPr>
          <p:nvPr/>
        </p:nvSpPr>
        <p:spPr bwMode="auto">
          <a:xfrm>
            <a:off x="4514850" y="4740275"/>
            <a:ext cx="90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振動後</a:t>
            </a:r>
          </a:p>
        </p:txBody>
      </p:sp>
      <p:sp>
        <p:nvSpPr>
          <p:cNvPr id="65" name="左カーブ矢印 64">
            <a:extLst>
              <a:ext uri="{FF2B5EF4-FFF2-40B4-BE49-F238E27FC236}">
                <a16:creationId xmlns:a16="http://schemas.microsoft.com/office/drawing/2014/main" id="{8BDAAC1E-2D46-4B6B-8314-6810F399ABDD}"/>
              </a:ext>
            </a:extLst>
          </p:cNvPr>
          <p:cNvSpPr/>
          <p:nvPr/>
        </p:nvSpPr>
        <p:spPr bwMode="auto">
          <a:xfrm rot="3170687" flipH="1">
            <a:off x="5714206" y="4329907"/>
            <a:ext cx="339725" cy="12271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76826" name="テキスト ボックス 66">
            <a:extLst>
              <a:ext uri="{FF2B5EF4-FFF2-40B4-BE49-F238E27FC236}">
                <a16:creationId xmlns:a16="http://schemas.microsoft.com/office/drawing/2014/main" id="{CC6B4897-7842-4726-A471-D7C639429FFB}"/>
              </a:ext>
            </a:extLst>
          </p:cNvPr>
          <p:cNvSpPr txBox="1">
            <a:spLocks noChangeArrowheads="1"/>
          </p:cNvSpPr>
          <p:nvPr/>
        </p:nvSpPr>
        <p:spPr bwMode="auto">
          <a:xfrm>
            <a:off x="3132138" y="5178425"/>
            <a:ext cx="21605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600" b="1">
                <a:solidFill>
                  <a:srgbClr val="FF0000"/>
                </a:solidFill>
              </a:rPr>
              <a:t>少しだけ増えただけで</a:t>
            </a:r>
            <a:br>
              <a:rPr lang="en-US" altLang="ja-JP" sz="1600" b="1">
                <a:solidFill>
                  <a:srgbClr val="FF0000"/>
                </a:solidFill>
              </a:rPr>
            </a:br>
            <a:r>
              <a:rPr lang="ja-JP" altLang="en-US" sz="1600" b="1">
                <a:solidFill>
                  <a:srgbClr val="FF0000"/>
                </a:solidFill>
              </a:rPr>
              <a:t>観測可能</a:t>
            </a:r>
          </a:p>
        </p:txBody>
      </p:sp>
      <p:cxnSp>
        <p:nvCxnSpPr>
          <p:cNvPr id="68" name="直線矢印コネクタ 67">
            <a:extLst>
              <a:ext uri="{FF2B5EF4-FFF2-40B4-BE49-F238E27FC236}">
                <a16:creationId xmlns:a16="http://schemas.microsoft.com/office/drawing/2014/main" id="{94BA75E3-7B8B-4BA1-95AA-F3CC6425377B}"/>
              </a:ext>
            </a:extLst>
          </p:cNvPr>
          <p:cNvCxnSpPr/>
          <p:nvPr/>
        </p:nvCxnSpPr>
        <p:spPr>
          <a:xfrm>
            <a:off x="4643438" y="5589588"/>
            <a:ext cx="647700" cy="3603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6828" name="グループ化 36">
            <a:extLst>
              <a:ext uri="{FF2B5EF4-FFF2-40B4-BE49-F238E27FC236}">
                <a16:creationId xmlns:a16="http://schemas.microsoft.com/office/drawing/2014/main" id="{42E24E54-A0C7-4974-A12B-48A9A0B4993A}"/>
              </a:ext>
            </a:extLst>
          </p:cNvPr>
          <p:cNvGrpSpPr>
            <a:grpSpLocks/>
          </p:cNvGrpSpPr>
          <p:nvPr/>
        </p:nvGrpSpPr>
        <p:grpSpPr bwMode="auto">
          <a:xfrm>
            <a:off x="5302250" y="1557338"/>
            <a:ext cx="3446463" cy="1250950"/>
            <a:chOff x="1475656" y="528108"/>
            <a:chExt cx="5184576" cy="1883892"/>
          </a:xfrm>
        </p:grpSpPr>
        <p:pic>
          <p:nvPicPr>
            <p:cNvPr id="76829" name="図 37">
              <a:extLst>
                <a:ext uri="{FF2B5EF4-FFF2-40B4-BE49-F238E27FC236}">
                  <a16:creationId xmlns:a16="http://schemas.microsoft.com/office/drawing/2014/main" id="{C86BDB86-00B9-46AC-954C-5BEAC17C3A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528108"/>
              <a:ext cx="5184576" cy="186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正方形/長方形 39">
              <a:extLst>
                <a:ext uri="{FF2B5EF4-FFF2-40B4-BE49-F238E27FC236}">
                  <a16:creationId xmlns:a16="http://schemas.microsoft.com/office/drawing/2014/main" id="{31E40B5B-875C-4DF1-8636-60F94F63F2D5}"/>
                </a:ext>
              </a:extLst>
            </p:cNvPr>
            <p:cNvSpPr/>
            <p:nvPr/>
          </p:nvSpPr>
          <p:spPr>
            <a:xfrm>
              <a:off x="5148561" y="2340278"/>
              <a:ext cx="1368385" cy="7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1" name="スライド番号プレースホルダー 1">
            <a:extLst>
              <a:ext uri="{FF2B5EF4-FFF2-40B4-BE49-F238E27FC236}">
                <a16:creationId xmlns:a16="http://schemas.microsoft.com/office/drawing/2014/main" id="{D4ED13CD-F214-4F92-8643-84D426CD21A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図 2">
            <a:extLst>
              <a:ext uri="{FF2B5EF4-FFF2-40B4-BE49-F238E27FC236}">
                <a16:creationId xmlns:a16="http://schemas.microsoft.com/office/drawing/2014/main" id="{1A65CDD1-C41B-4C01-BFDB-27A1B0F21D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4466" y="2347689"/>
            <a:ext cx="51117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15">
            <a:extLst>
              <a:ext uri="{FF2B5EF4-FFF2-40B4-BE49-F238E27FC236}">
                <a16:creationId xmlns:a16="http://schemas.microsoft.com/office/drawing/2014/main" id="{D70323E9-EFD1-4964-8A5B-DBA822A138F0}"/>
              </a:ext>
            </a:extLst>
          </p:cNvPr>
          <p:cNvSpPr txBox="1">
            <a:spLocks noChangeArrowheads="1"/>
          </p:cNvSpPr>
          <p:nvPr/>
        </p:nvSpPr>
        <p:spPr bwMode="auto">
          <a:xfrm>
            <a:off x="179388" y="25400"/>
            <a:ext cx="87852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b="1" u="sng">
                <a:solidFill>
                  <a:srgbClr val="0000FF"/>
                </a:solidFill>
                <a:latin typeface="Arial" panose="020B0604020202020204" pitchFamily="34" charset="0"/>
              </a:rPr>
              <a:t>ミューニュートリノから電子ニュートリノへの振動の発見</a:t>
            </a:r>
            <a:endParaRPr lang="en-US" altLang="ja-JP" sz="2800" b="1" u="sng">
              <a:solidFill>
                <a:srgbClr val="0000FF"/>
              </a:solidFill>
              <a:latin typeface="Arial" panose="020B0604020202020204" pitchFamily="34" charset="0"/>
            </a:endParaRPr>
          </a:p>
        </p:txBody>
      </p:sp>
      <p:sp>
        <p:nvSpPr>
          <p:cNvPr id="77828" name="テキスト ボックス 26">
            <a:extLst>
              <a:ext uri="{FF2B5EF4-FFF2-40B4-BE49-F238E27FC236}">
                <a16:creationId xmlns:a16="http://schemas.microsoft.com/office/drawing/2014/main" id="{BBEED13A-EB94-4DDB-A048-6EAC0FC9139A}"/>
              </a:ext>
            </a:extLst>
          </p:cNvPr>
          <p:cNvSpPr txBox="1">
            <a:spLocks noChangeArrowheads="1"/>
          </p:cNvSpPr>
          <p:nvPr/>
        </p:nvSpPr>
        <p:spPr bwMode="auto">
          <a:xfrm>
            <a:off x="36388" y="549275"/>
            <a:ext cx="910761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2014</a:t>
            </a:r>
            <a:r>
              <a:rPr lang="ja-JP" altLang="en-US" sz="2000" b="1" dirty="0">
                <a:solidFill>
                  <a:srgbClr val="FF0000"/>
                </a:solidFill>
                <a:latin typeface="Arial" panose="020B0604020202020204" pitchFamily="34" charset="0"/>
                <a:cs typeface="Arial" panose="020B0604020202020204" pitchFamily="34" charset="0"/>
              </a:rPr>
              <a:t>年</a:t>
            </a:r>
            <a:r>
              <a:rPr lang="ja-JP" altLang="en-US" sz="2000" b="1" dirty="0">
                <a:latin typeface="Arial" panose="020B0604020202020204" pitchFamily="34" charset="0"/>
                <a:cs typeface="Arial" panose="020B0604020202020204" pitchFamily="34" charset="0"/>
              </a:rPr>
              <a:t>に</a:t>
            </a:r>
            <a:r>
              <a:rPr lang="en-US" altLang="ja-JP" sz="2000" b="1" dirty="0">
                <a:solidFill>
                  <a:srgbClr val="FF0000"/>
                </a:solidFill>
                <a:latin typeface="Arial" panose="020B0604020202020204" pitchFamily="34" charset="0"/>
                <a:cs typeface="Arial" panose="020B0604020202020204" pitchFamily="34" charset="0"/>
              </a:rPr>
              <a:t>6.57x10</a:t>
            </a:r>
            <a:r>
              <a:rPr lang="en-US" altLang="ja-JP" sz="2000" b="1" baseline="30000" dirty="0">
                <a:solidFill>
                  <a:srgbClr val="FF0000"/>
                </a:solidFill>
                <a:latin typeface="Arial" panose="020B0604020202020204" pitchFamily="34" charset="0"/>
                <a:cs typeface="Arial" panose="020B0604020202020204" pitchFamily="34" charset="0"/>
              </a:rPr>
              <a:t>20</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POT</a:t>
            </a:r>
            <a:r>
              <a:rPr lang="ja-JP" altLang="en-US" sz="2000" b="1" dirty="0">
                <a:latin typeface="Arial" panose="020B0604020202020204" pitchFamily="34" charset="0"/>
                <a:cs typeface="Arial" panose="020B0604020202020204" pitchFamily="34" charset="0"/>
              </a:rPr>
              <a:t>のデータを解析した。</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ニュートリノ振動が無い場合は電子ニュートリノの数は</a:t>
            </a:r>
            <a:r>
              <a:rPr lang="en-US" altLang="ja-JP" sz="2000" b="1" dirty="0">
                <a:solidFill>
                  <a:srgbClr val="FF0000"/>
                </a:solidFill>
                <a:latin typeface="Arial" panose="020B0604020202020204" pitchFamily="34" charset="0"/>
                <a:cs typeface="Arial" panose="020B0604020202020204" pitchFamily="34" charset="0"/>
              </a:rPr>
              <a:t>4.92</a:t>
            </a:r>
            <a:r>
              <a:rPr lang="en-US" altLang="ja-JP" sz="2000" b="1" dirty="0">
                <a:latin typeface="Arial" panose="020B0604020202020204" pitchFamily="34" charset="0"/>
                <a:cs typeface="Arial" panose="020B0604020202020204" pitchFamily="34" charset="0"/>
              </a:rPr>
              <a:t>events</a:t>
            </a:r>
            <a:r>
              <a:rPr lang="ja-JP" altLang="en-US" sz="2000" b="1" dirty="0">
                <a:latin typeface="Arial" panose="020B0604020202020204" pitchFamily="34" charset="0"/>
                <a:cs typeface="Arial" panose="020B0604020202020204" pitchFamily="34" charset="0"/>
              </a:rPr>
              <a:t>が</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予想されるところ、</a:t>
            </a:r>
            <a:r>
              <a:rPr lang="en-US" altLang="ja-JP" sz="2000" b="1" dirty="0">
                <a:solidFill>
                  <a:srgbClr val="FF0000"/>
                </a:solidFill>
                <a:latin typeface="Arial" panose="020B0604020202020204" pitchFamily="34" charset="0"/>
                <a:cs typeface="Arial" panose="020B0604020202020204" pitchFamily="34" charset="0"/>
              </a:rPr>
              <a:t>28</a:t>
            </a:r>
            <a:r>
              <a:rPr lang="en-US" altLang="ja-JP" sz="2000" b="1" dirty="0">
                <a:latin typeface="Arial" panose="020B0604020202020204" pitchFamily="34" charset="0"/>
                <a:cs typeface="Arial" panose="020B0604020202020204" pitchFamily="34" charset="0"/>
              </a:rPr>
              <a:t>events</a:t>
            </a:r>
            <a:r>
              <a:rPr lang="ja-JP" altLang="en-US" sz="2000" b="1" dirty="0">
                <a:latin typeface="Arial" panose="020B0604020202020204" pitchFamily="34" charset="0"/>
                <a:cs typeface="Arial" panose="020B0604020202020204" pitchFamily="34" charset="0"/>
              </a:rPr>
              <a:t>か観測された。</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ja-JP" altLang="en-US" sz="2000" b="1" dirty="0">
                <a:latin typeface="Arial" panose="020B0604020202020204" pitchFamily="34" charset="0"/>
                <a:cs typeface="Arial" panose="020B0604020202020204" pitchFamily="34" charset="0"/>
              </a:rPr>
              <a:t>明らかに</a:t>
            </a:r>
            <a:r>
              <a:rPr lang="ja-JP" altLang="en-US" sz="2000" b="1" dirty="0">
                <a:solidFill>
                  <a:srgbClr val="FF0000"/>
                </a:solidFill>
                <a:latin typeface="Arial" panose="020B0604020202020204" pitchFamily="34" charset="0"/>
                <a:cs typeface="Arial" panose="020B0604020202020204" pitchFamily="34" charset="0"/>
              </a:rPr>
              <a:t>ミューニュートリノが電子ニュートリノへ振動した</a:t>
            </a:r>
            <a:r>
              <a:rPr lang="ja-JP" altLang="en-US" sz="2000" b="1" dirty="0">
                <a:latin typeface="Arial" panose="020B0604020202020204" pitchFamily="34" charset="0"/>
                <a:cs typeface="Arial" panose="020B0604020202020204" pitchFamily="34" charset="0"/>
              </a:rPr>
              <a:t>と考えられる。</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baseline="-25000" dirty="0">
                <a:solidFill>
                  <a:srgbClr val="FF0000"/>
                </a:solidFill>
                <a:latin typeface="Arial" panose="020B0604020202020204" pitchFamily="34" charset="0"/>
                <a:cs typeface="Arial" panose="020B0604020202020204" pitchFamily="34" charset="0"/>
              </a:rPr>
              <a:t>13</a:t>
            </a:r>
            <a:r>
              <a:rPr lang="ja-JP" altLang="en-US" sz="2000" b="1" baseline="-25000" dirty="0">
                <a:solidFill>
                  <a:srgbClr val="FF0000"/>
                </a:solidFill>
                <a:latin typeface="Arial" panose="020B0604020202020204" pitchFamily="34" charset="0"/>
                <a:cs typeface="Arial" panose="020B0604020202020204" pitchFamily="34" charset="0"/>
              </a:rPr>
              <a:t>　</a:t>
            </a:r>
            <a:r>
              <a:rPr lang="ja-JP" altLang="en-US" sz="2000" b="1" dirty="0">
                <a:solidFill>
                  <a:srgbClr val="FF0000"/>
                </a:solidFill>
                <a:latin typeface="Arial" panose="020B0604020202020204" pitchFamily="34" charset="0"/>
                <a:cs typeface="Arial" panose="020B0604020202020204" pitchFamily="34" charset="0"/>
              </a:rPr>
              <a:t>の</a:t>
            </a:r>
            <a:r>
              <a:rPr lang="en-US" altLang="ja-JP" sz="2000" b="1" dirty="0">
                <a:solidFill>
                  <a:srgbClr val="FF0000"/>
                </a:solidFill>
                <a:latin typeface="Arial" panose="020B0604020202020204" pitchFamily="34" charset="0"/>
                <a:cs typeface="Arial" panose="020B0604020202020204" pitchFamily="34" charset="0"/>
              </a:rPr>
              <a:t>(</a:t>
            </a:r>
            <a:r>
              <a:rPr lang="ja-JP" altLang="en-US" sz="2000" b="1" dirty="0">
                <a:solidFill>
                  <a:srgbClr val="FF0000"/>
                </a:solidFill>
                <a:latin typeface="Arial" panose="020B0604020202020204" pitchFamily="34" charset="0"/>
                <a:cs typeface="Arial" panose="020B0604020202020204" pitchFamily="34" charset="0"/>
              </a:rPr>
              <a:t>ゼロではない</a:t>
            </a:r>
            <a:r>
              <a:rPr lang="en-US" altLang="ja-JP" sz="2000" b="1" dirty="0">
                <a:solidFill>
                  <a:srgbClr val="FF0000"/>
                </a:solidFill>
                <a:latin typeface="Arial" panose="020B0604020202020204" pitchFamily="34" charset="0"/>
                <a:cs typeface="Arial" panose="020B0604020202020204" pitchFamily="34" charset="0"/>
              </a:rPr>
              <a:t>)</a:t>
            </a:r>
            <a:r>
              <a:rPr lang="ja-JP" altLang="en-US" sz="2000" b="1" dirty="0">
                <a:solidFill>
                  <a:srgbClr val="FF0000"/>
                </a:solidFill>
                <a:latin typeface="Arial" panose="020B0604020202020204" pitchFamily="34" charset="0"/>
                <a:cs typeface="Arial" panose="020B0604020202020204" pitchFamily="34" charset="0"/>
              </a:rPr>
              <a:t>有限値の測定。</a:t>
            </a:r>
            <a:br>
              <a:rPr lang="en-US" altLang="ja-JP" sz="2000" b="1" dirty="0">
                <a:solidFill>
                  <a:srgbClr val="FF0000"/>
                </a:solidFill>
                <a:latin typeface="Arial" panose="020B0604020202020204" pitchFamily="34" charset="0"/>
                <a:cs typeface="Arial" panose="020B0604020202020204" pitchFamily="34" charset="0"/>
              </a:rPr>
            </a:br>
            <a:r>
              <a:rPr lang="ja-JP" altLang="en-US" sz="2000" b="1" dirty="0">
                <a:solidFill>
                  <a:srgbClr val="FF0000"/>
                </a:solidFill>
                <a:latin typeface="Arial" panose="020B0604020202020204" pitchFamily="34" charset="0"/>
                <a:cs typeface="Arial" panose="020B0604020202020204" pitchFamily="34" charset="0"/>
              </a:rPr>
              <a:t>新しい振動モードの発見。現在までの</a:t>
            </a:r>
            <a:r>
              <a:rPr lang="en-US" altLang="ja-JP" sz="2000" b="1" dirty="0">
                <a:solidFill>
                  <a:srgbClr val="FF0000"/>
                </a:solidFill>
                <a:latin typeface="Arial" panose="020B0604020202020204" pitchFamily="34" charset="0"/>
                <a:cs typeface="Arial" panose="020B0604020202020204" pitchFamily="34" charset="0"/>
              </a:rPr>
              <a:t>T2K</a:t>
            </a:r>
            <a:r>
              <a:rPr lang="ja-JP" altLang="en-US" sz="2000" b="1" dirty="0">
                <a:solidFill>
                  <a:srgbClr val="FF0000"/>
                </a:solidFill>
                <a:latin typeface="Arial" panose="020B0604020202020204" pitchFamily="34" charset="0"/>
                <a:cs typeface="Arial" panose="020B0604020202020204" pitchFamily="34" charset="0"/>
              </a:rPr>
              <a:t>実験最大の成果である。</a:t>
            </a:r>
            <a:br>
              <a:rPr lang="en-US" altLang="ja-JP" sz="2000" b="1" dirty="0">
                <a:solidFill>
                  <a:srgbClr val="FF0000"/>
                </a:solidFill>
                <a:latin typeface="Arial" panose="020B0604020202020204" pitchFamily="34" charset="0"/>
                <a:cs typeface="Arial" panose="020B0604020202020204" pitchFamily="34" charset="0"/>
              </a:rPr>
            </a:br>
            <a:endParaRPr lang="en-US" altLang="ja-JP" sz="2000" b="1" dirty="0">
              <a:solidFill>
                <a:srgbClr val="FF0000"/>
              </a:solidFill>
              <a:latin typeface="Arial" panose="020B0604020202020204" pitchFamily="34" charset="0"/>
              <a:cs typeface="Arial" panose="020B0604020202020204" pitchFamily="34" charset="0"/>
            </a:endParaRPr>
          </a:p>
        </p:txBody>
      </p:sp>
      <p:sp>
        <p:nvSpPr>
          <p:cNvPr id="77829" name="テキスト ボックス 4">
            <a:extLst>
              <a:ext uri="{FF2B5EF4-FFF2-40B4-BE49-F238E27FC236}">
                <a16:creationId xmlns:a16="http://schemas.microsoft.com/office/drawing/2014/main" id="{0855064B-45CF-4A89-B6FA-B8658FE734F9}"/>
              </a:ext>
            </a:extLst>
          </p:cNvPr>
          <p:cNvSpPr txBox="1">
            <a:spLocks noChangeArrowheads="1"/>
          </p:cNvSpPr>
          <p:nvPr/>
        </p:nvSpPr>
        <p:spPr bwMode="auto">
          <a:xfrm>
            <a:off x="6660232" y="2780928"/>
            <a:ext cx="2053629" cy="923330"/>
          </a:xfrm>
          <a:prstGeom prst="rect">
            <a:avLst/>
          </a:prstGeom>
          <a:solidFill>
            <a:srgbClr val="FEEE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dirty="0" err="1"/>
              <a:t>K.Abe</a:t>
            </a:r>
            <a:r>
              <a:rPr lang="en-US" altLang="ja-JP" sz="1800" b="1" dirty="0"/>
              <a:t> et al.,</a:t>
            </a:r>
            <a:br>
              <a:rPr lang="en-US" altLang="ja-JP" sz="1800" b="1" dirty="0"/>
            </a:br>
            <a:r>
              <a:rPr lang="en-US" altLang="ja-JP" sz="1800" b="1" dirty="0" err="1"/>
              <a:t>Phys.Rev.Lett</a:t>
            </a:r>
            <a:r>
              <a:rPr lang="en-US" altLang="ja-JP" sz="1800" b="1" dirty="0"/>
              <a:t>, 112,</a:t>
            </a:r>
            <a:br>
              <a:rPr lang="en-US" altLang="ja-JP" sz="1800" b="1" dirty="0"/>
            </a:br>
            <a:r>
              <a:rPr lang="en-US" altLang="ja-JP" sz="1800" b="1" dirty="0"/>
              <a:t>061802(2014)  </a:t>
            </a:r>
            <a:endParaRPr lang="ja-JP" altLang="en-US" sz="1800" b="1" dirty="0"/>
          </a:p>
        </p:txBody>
      </p:sp>
      <p:sp>
        <p:nvSpPr>
          <p:cNvPr id="6" name="スライド番号プレースホルダー 1">
            <a:extLst>
              <a:ext uri="{FF2B5EF4-FFF2-40B4-BE49-F238E27FC236}">
                <a16:creationId xmlns:a16="http://schemas.microsoft.com/office/drawing/2014/main" id="{7F55AD02-31F5-4023-85BB-F6D1C72C127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テキスト ボックス 1">
            <a:extLst>
              <a:ext uri="{FF2B5EF4-FFF2-40B4-BE49-F238E27FC236}">
                <a16:creationId xmlns:a16="http://schemas.microsoft.com/office/drawing/2014/main" id="{D93A5FAA-2CC0-4293-9405-35A5E75C0B49}"/>
              </a:ext>
            </a:extLst>
          </p:cNvPr>
          <p:cNvSpPr txBox="1">
            <a:spLocks noChangeArrowheads="1"/>
          </p:cNvSpPr>
          <p:nvPr/>
        </p:nvSpPr>
        <p:spPr bwMode="auto">
          <a:xfrm>
            <a:off x="-144463" y="26988"/>
            <a:ext cx="950595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800" b="1" u="sng">
                <a:solidFill>
                  <a:srgbClr val="0000FF"/>
                </a:solidFill>
              </a:rPr>
              <a:t>反ニュートリノビームと</a:t>
            </a:r>
            <a:r>
              <a:rPr lang="en-US" altLang="ja-JP" sz="2800" b="1" u="sng">
                <a:solidFill>
                  <a:srgbClr val="0000FF"/>
                </a:solidFill>
                <a:latin typeface="Arial" panose="020B0604020202020204" pitchFamily="34" charset="0"/>
                <a:cs typeface="Arial" panose="020B0604020202020204" pitchFamily="34" charset="0"/>
              </a:rPr>
              <a:t>CP</a:t>
            </a:r>
            <a:r>
              <a:rPr lang="ja-JP" altLang="en-US" sz="2800" b="1" u="sng">
                <a:solidFill>
                  <a:srgbClr val="0000FF"/>
                </a:solidFill>
                <a:latin typeface="Arial" panose="020B0604020202020204" pitchFamily="34" charset="0"/>
                <a:cs typeface="Arial" panose="020B0604020202020204" pitchFamily="34" charset="0"/>
              </a:rPr>
              <a:t>の破れ</a:t>
            </a:r>
            <a:endParaRPr lang="en-US" altLang="ja-JP" sz="2800" b="1" u="sng">
              <a:solidFill>
                <a:srgbClr val="0000FF"/>
              </a:solidFill>
              <a:latin typeface="Arial" panose="020B0604020202020204" pitchFamily="34" charset="0"/>
              <a:cs typeface="Arial" panose="020B0604020202020204" pitchFamily="34" charset="0"/>
            </a:endParaRPr>
          </a:p>
        </p:txBody>
      </p:sp>
      <p:sp>
        <p:nvSpPr>
          <p:cNvPr id="81923" name="テキスト ボックス 1">
            <a:extLst>
              <a:ext uri="{FF2B5EF4-FFF2-40B4-BE49-F238E27FC236}">
                <a16:creationId xmlns:a16="http://schemas.microsoft.com/office/drawing/2014/main" id="{AE572225-431B-40B9-A96D-59134B85CF14}"/>
              </a:ext>
            </a:extLst>
          </p:cNvPr>
          <p:cNvSpPr txBox="1">
            <a:spLocks noChangeArrowheads="1"/>
          </p:cNvSpPr>
          <p:nvPr/>
        </p:nvSpPr>
        <p:spPr bwMode="auto">
          <a:xfrm>
            <a:off x="250825" y="584200"/>
            <a:ext cx="8713788"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宇宙は物質でできている。反物質ではない。</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なぜ反物質はすべて消滅し、物質だけが残ったのか</a:t>
            </a:r>
            <a:r>
              <a:rPr lang="en-US" altLang="ja-JP" sz="2000" b="1" dirty="0">
                <a:latin typeface="Arial" panose="020B0604020202020204" pitchFamily="34" charset="0"/>
                <a:cs typeface="Arial" panose="020B0604020202020204" pitchFamily="34" charset="0"/>
              </a:rPr>
              <a:t>?</a:t>
            </a:r>
            <a:endParaRPr lang="ja-JP" altLang="en-US" sz="2000" b="1" dirty="0">
              <a:latin typeface="Arial" panose="020B0604020202020204" pitchFamily="34" charset="0"/>
              <a:cs typeface="Arial" panose="020B0604020202020204" pitchFamily="34" charset="0"/>
            </a:endParaRPr>
          </a:p>
          <a:p>
            <a:pPr marL="342900" indent="-342900">
              <a:spcBef>
                <a:spcPct val="0"/>
              </a:spcBef>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a:p>
            <a:pPr marL="342900" indent="-342900">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反ニュートリノはニュートリノの反物質。</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二ュートリノと反ニュートリノの間でニュートリノ振動の振動確率に</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違いがあれば、これは</a:t>
            </a:r>
            <a:r>
              <a:rPr lang="en-US" altLang="ja-JP" sz="2000" b="1" dirty="0">
                <a:solidFill>
                  <a:srgbClr val="FF0000"/>
                </a:solidFill>
                <a:latin typeface="Arial" panose="020B0604020202020204" pitchFamily="34" charset="0"/>
                <a:cs typeface="Arial" panose="020B0604020202020204" pitchFamily="34" charset="0"/>
              </a:rPr>
              <a:t>CP</a:t>
            </a:r>
            <a:r>
              <a:rPr lang="ja-JP" altLang="en-US" sz="2000" b="1" dirty="0">
                <a:solidFill>
                  <a:srgbClr val="FF0000"/>
                </a:solidFill>
                <a:latin typeface="Arial" panose="020B0604020202020204" pitchFamily="34" charset="0"/>
                <a:cs typeface="Arial" panose="020B0604020202020204" pitchFamily="34" charset="0"/>
              </a:rPr>
              <a:t>の破れ</a:t>
            </a:r>
            <a:r>
              <a:rPr lang="ja-JP" altLang="en-US" sz="2000" b="1" dirty="0">
                <a:latin typeface="Arial" panose="020B0604020202020204" pitchFamily="34" charset="0"/>
                <a:cs typeface="Arial" panose="020B0604020202020204" pitchFamily="34" charset="0"/>
              </a:rPr>
              <a:t>によるものであると考えられ、</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物質だけ残っている理由の手掛かりになる</a:t>
            </a:r>
            <a:r>
              <a:rPr lang="en-US" altLang="ja-JP" sz="2000" b="1" dirty="0">
                <a:latin typeface="Arial" panose="020B0604020202020204" pitchFamily="34" charset="0"/>
                <a:cs typeface="Arial" panose="020B0604020202020204" pitchFamily="34" charset="0"/>
              </a:rPr>
              <a:t>?</a:t>
            </a:r>
          </a:p>
          <a:p>
            <a:pPr marL="342900" indent="-342900">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反ニュートリノビームを作って</a:t>
            </a:r>
            <a:br>
              <a:rPr lang="en-US" altLang="ja-JP" sz="2000" b="1" dirty="0">
                <a:latin typeface="Arial" panose="020B0604020202020204" pitchFamily="34" charset="0"/>
                <a:cs typeface="Arial" panose="020B0604020202020204" pitchFamily="34" charset="0"/>
              </a:rPr>
            </a:b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a:t>
            </a:r>
            <a:r>
              <a:rPr lang="ja-JP" altLang="en-US" sz="2000" b="1" dirty="0">
                <a:latin typeface="Arial" panose="020B0604020202020204" pitchFamily="34" charset="0"/>
                <a:cs typeface="Arial" panose="020B0604020202020204" pitchFamily="34" charset="0"/>
              </a:rPr>
              <a:t>→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ja-JP" altLang="en-US" sz="2000" b="1" dirty="0">
                <a:latin typeface="Arial" panose="020B0604020202020204" pitchFamily="34" charset="0"/>
                <a:cs typeface="Arial" panose="020B0604020202020204" pitchFamily="34" charset="0"/>
              </a:rPr>
              <a:t>振動の大きさを測定し、</a:t>
            </a:r>
            <a:br>
              <a:rPr lang="en-US" altLang="ja-JP" sz="2000" b="1" dirty="0">
                <a:latin typeface="Arial" panose="020B0604020202020204" pitchFamily="34" charset="0"/>
                <a:cs typeface="Arial" panose="020B0604020202020204" pitchFamily="34" charset="0"/>
              </a:rPr>
            </a:b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a:t>
            </a:r>
            <a:r>
              <a:rPr lang="ja-JP" altLang="en-US" sz="2000" b="1" dirty="0">
                <a:latin typeface="Arial" panose="020B0604020202020204" pitchFamily="34" charset="0"/>
                <a:cs typeface="Arial" panose="020B0604020202020204" pitchFamily="34" charset="0"/>
              </a:rPr>
              <a:t>→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ja-JP" altLang="en-US" sz="2000" b="1" dirty="0">
                <a:latin typeface="Arial" panose="020B0604020202020204" pitchFamily="34" charset="0"/>
                <a:cs typeface="Arial" panose="020B0604020202020204" pitchFamily="34" charset="0"/>
              </a:rPr>
              <a:t>振動の大きさと比較して</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CP</a:t>
            </a:r>
            <a:r>
              <a:rPr lang="ja-JP" altLang="en-US" sz="2000" b="1" dirty="0">
                <a:latin typeface="Arial" panose="020B0604020202020204" pitchFamily="34" charset="0"/>
                <a:cs typeface="Arial" panose="020B0604020202020204" pitchFamily="34" charset="0"/>
              </a:rPr>
              <a:t>の破れを発見したい。</a:t>
            </a:r>
          </a:p>
          <a:p>
            <a:pPr marL="342900" indent="-342900">
              <a:spcBef>
                <a:spcPct val="0"/>
              </a:spcBef>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a:p>
            <a:pPr marL="342900" indent="-342900">
              <a:spcBef>
                <a:spcPct val="0"/>
              </a:spcBef>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2014</a:t>
            </a:r>
            <a:r>
              <a:rPr lang="ja-JP" altLang="en-US" sz="2000" b="1" dirty="0">
                <a:solidFill>
                  <a:srgbClr val="FF0000"/>
                </a:solidFill>
                <a:latin typeface="Arial" panose="020B0604020202020204" pitchFamily="34" charset="0"/>
                <a:cs typeface="Arial" panose="020B0604020202020204" pitchFamily="34" charset="0"/>
              </a:rPr>
              <a:t>年</a:t>
            </a:r>
            <a:r>
              <a:rPr lang="ja-JP" altLang="en-US" sz="2000" b="1" dirty="0">
                <a:latin typeface="Arial" panose="020B0604020202020204" pitchFamily="34" charset="0"/>
                <a:cs typeface="Arial" panose="020B0604020202020204" pitchFamily="34" charset="0"/>
              </a:rPr>
              <a:t>から反ニュートリノビームの</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測定を開始。</a:t>
            </a:r>
          </a:p>
          <a:p>
            <a:pPr marL="285750" indent="-285750">
              <a:spcBef>
                <a:spcPct val="0"/>
              </a:spcBef>
              <a:buFont typeface="Wingdings" panose="05000000000000000000" pitchFamily="2" charset="2"/>
              <a:buChar char="l"/>
              <a:defRPr/>
            </a:pPr>
            <a:endParaRPr lang="ja-JP" altLang="en-US" sz="1800" dirty="0">
              <a:latin typeface="Arial" panose="020B0604020202020204" pitchFamily="34" charset="0"/>
              <a:cs typeface="Arial" panose="020B0604020202020204" pitchFamily="34" charset="0"/>
            </a:endParaRPr>
          </a:p>
        </p:txBody>
      </p:sp>
      <p:pic>
        <p:nvPicPr>
          <p:cNvPr id="78852" name="図 3" descr="T2K-Layout-Birdseye-CPV-s.png">
            <a:extLst>
              <a:ext uri="{FF2B5EF4-FFF2-40B4-BE49-F238E27FC236}">
                <a16:creationId xmlns:a16="http://schemas.microsoft.com/office/drawing/2014/main" id="{51AE9266-F734-4F1F-849C-AF12DBBF59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716338"/>
            <a:ext cx="3948113"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テキスト ボックス 1">
            <a:extLst>
              <a:ext uri="{FF2B5EF4-FFF2-40B4-BE49-F238E27FC236}">
                <a16:creationId xmlns:a16="http://schemas.microsoft.com/office/drawing/2014/main" id="{93199E59-D4AA-4FD3-A147-1FE04AEE5F4F}"/>
              </a:ext>
            </a:extLst>
          </p:cNvPr>
          <p:cNvSpPr txBox="1">
            <a:spLocks noChangeArrowheads="1"/>
          </p:cNvSpPr>
          <p:nvPr/>
        </p:nvSpPr>
        <p:spPr bwMode="auto">
          <a:xfrm>
            <a:off x="5219700" y="6308725"/>
            <a:ext cx="3354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600" dirty="0">
                <a:latin typeface="Arial" panose="020B0604020202020204" pitchFamily="34" charset="0"/>
                <a:cs typeface="Arial" panose="020B0604020202020204" pitchFamily="34" charset="0"/>
              </a:rPr>
              <a:t>T2K</a:t>
            </a:r>
            <a:r>
              <a:rPr lang="ja-JP" altLang="en-US" sz="1600" dirty="0">
                <a:latin typeface="Arial" panose="020B0604020202020204" pitchFamily="34" charset="0"/>
                <a:cs typeface="Arial" panose="020B0604020202020204" pitchFamily="34" charset="0"/>
              </a:rPr>
              <a:t>実験パンフレットの表紙より</a:t>
            </a:r>
          </a:p>
        </p:txBody>
      </p:sp>
      <p:cxnSp>
        <p:nvCxnSpPr>
          <p:cNvPr id="3" name="直線コネクタ 2">
            <a:extLst>
              <a:ext uri="{FF2B5EF4-FFF2-40B4-BE49-F238E27FC236}">
                <a16:creationId xmlns:a16="http://schemas.microsoft.com/office/drawing/2014/main" id="{8D47D0E8-CE3D-4C94-BD9B-9FC522D04E2C}"/>
              </a:ext>
            </a:extLst>
          </p:cNvPr>
          <p:cNvCxnSpPr/>
          <p:nvPr/>
        </p:nvCxnSpPr>
        <p:spPr>
          <a:xfrm>
            <a:off x="684213" y="3455988"/>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33E14B5-AFB9-4EEB-950D-892965343934}"/>
              </a:ext>
            </a:extLst>
          </p:cNvPr>
          <p:cNvCxnSpPr/>
          <p:nvPr/>
        </p:nvCxnSpPr>
        <p:spPr>
          <a:xfrm>
            <a:off x="1295400" y="3455988"/>
            <a:ext cx="1444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1">
            <a:extLst>
              <a:ext uri="{FF2B5EF4-FFF2-40B4-BE49-F238E27FC236}">
                <a16:creationId xmlns:a16="http://schemas.microsoft.com/office/drawing/2014/main" id="{EF003C27-BE26-489B-A36B-2E6E8E8E895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テキスト ボックス 1">
            <a:extLst>
              <a:ext uri="{FF2B5EF4-FFF2-40B4-BE49-F238E27FC236}">
                <a16:creationId xmlns:a16="http://schemas.microsoft.com/office/drawing/2014/main" id="{D412601D-C046-45F0-99B9-8EA6F0E3AE1F}"/>
              </a:ext>
            </a:extLst>
          </p:cNvPr>
          <p:cNvSpPr txBox="1">
            <a:spLocks noChangeArrowheads="1"/>
          </p:cNvSpPr>
          <p:nvPr/>
        </p:nvSpPr>
        <p:spPr bwMode="auto">
          <a:xfrm>
            <a:off x="57150" y="25400"/>
            <a:ext cx="5091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800" b="1" u="sng">
                <a:solidFill>
                  <a:srgbClr val="0000FF"/>
                </a:solidFill>
              </a:rPr>
              <a:t>電磁ホーンとニュートリノビーム</a:t>
            </a:r>
            <a:r>
              <a:rPr lang="en-US" altLang="ja-JP" sz="2800" b="1" u="sng">
                <a:solidFill>
                  <a:srgbClr val="0000FF"/>
                </a:solidFill>
              </a:rPr>
              <a:t>/</a:t>
            </a:r>
          </a:p>
          <a:p>
            <a:pPr algn="ctr">
              <a:spcBef>
                <a:spcPct val="0"/>
              </a:spcBef>
              <a:buFontTx/>
              <a:buNone/>
            </a:pPr>
            <a:r>
              <a:rPr lang="ja-JP" altLang="en-US" sz="2800" b="1" u="sng">
                <a:solidFill>
                  <a:srgbClr val="0000FF"/>
                </a:solidFill>
              </a:rPr>
              <a:t>反ニュートリノビームの切替</a:t>
            </a:r>
            <a:endParaRPr lang="en-US" altLang="ja-JP" sz="2800" b="1" u="sng">
              <a:solidFill>
                <a:srgbClr val="0000FF"/>
              </a:solidFill>
            </a:endParaRPr>
          </a:p>
        </p:txBody>
      </p:sp>
      <p:sp>
        <p:nvSpPr>
          <p:cNvPr id="5" name="テキスト ボックス 1">
            <a:extLst>
              <a:ext uri="{FF2B5EF4-FFF2-40B4-BE49-F238E27FC236}">
                <a16:creationId xmlns:a16="http://schemas.microsoft.com/office/drawing/2014/main" id="{EF5E42F8-B859-48AD-9C1F-8AEA12788ECA}"/>
              </a:ext>
            </a:extLst>
          </p:cNvPr>
          <p:cNvSpPr txBox="1">
            <a:spLocks noChangeArrowheads="1"/>
          </p:cNvSpPr>
          <p:nvPr/>
        </p:nvSpPr>
        <p:spPr bwMode="auto">
          <a:xfrm>
            <a:off x="-36513" y="1196975"/>
            <a:ext cx="8713788"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今迄 </a:t>
            </a:r>
            <a:r>
              <a:rPr lang="en-US" altLang="ja-JP" sz="2800" b="1" dirty="0">
                <a:latin typeface="Symbol" panose="05050102010706020507" pitchFamily="18" charset="2"/>
                <a:cs typeface="Arial" panose="020B0604020202020204" pitchFamily="34" charset="0"/>
              </a:rPr>
              <a:t>p</a:t>
            </a:r>
            <a:r>
              <a:rPr lang="ja-JP" altLang="en-US" sz="2800" b="1" dirty="0">
                <a:latin typeface="Arial" panose="020B0604020202020204" pitchFamily="34" charset="0"/>
                <a:cs typeface="Arial" panose="020B0604020202020204" pitchFamily="34" charset="0"/>
              </a:rPr>
              <a:t>→</a:t>
            </a:r>
            <a:r>
              <a:rPr lang="en-US" altLang="ja-JP" sz="2800" b="1" dirty="0">
                <a:latin typeface="Symbol" panose="05050102010706020507" pitchFamily="18" charset="2"/>
                <a:cs typeface="Arial" panose="020B0604020202020204" pitchFamily="34" charset="0"/>
              </a:rPr>
              <a:t>m</a:t>
            </a:r>
            <a:r>
              <a:rPr lang="ja-JP" altLang="en-US" sz="2800" b="1" dirty="0">
                <a:latin typeface="Symbol" panose="05050102010706020507" pitchFamily="18" charset="2"/>
                <a:cs typeface="Arial" panose="020B0604020202020204" pitchFamily="34" charset="0"/>
              </a:rPr>
              <a:t> </a:t>
            </a:r>
            <a:r>
              <a:rPr lang="en-US" altLang="ja-JP" sz="2800" b="1" dirty="0">
                <a:latin typeface="Arial" panose="020B0604020202020204" pitchFamily="34" charset="0"/>
                <a:cs typeface="Arial" panose="020B0604020202020204" pitchFamily="34" charset="0"/>
              </a:rPr>
              <a:t>+ </a:t>
            </a:r>
            <a:r>
              <a:rPr lang="en-US" altLang="ja-JP" sz="2800" b="1" dirty="0">
                <a:latin typeface="Symbol" panose="05050102010706020507" pitchFamily="18" charset="2"/>
                <a:cs typeface="Arial" panose="020B0604020202020204" pitchFamily="34" charset="0"/>
              </a:rPr>
              <a:t>n</a:t>
            </a:r>
            <a:r>
              <a:rPr lang="en-US" altLang="ja-JP" sz="2800" b="1" baseline="-25000" dirty="0">
                <a:latin typeface="Symbol" panose="05050102010706020507" pitchFamily="18" charset="2"/>
                <a:cs typeface="Arial" panose="020B0604020202020204" pitchFamily="34" charset="0"/>
              </a:rPr>
              <a:t>m </a:t>
            </a:r>
            <a:r>
              <a:rPr lang="ja-JP" altLang="en-US" sz="2000" b="1" dirty="0">
                <a:latin typeface="Arial" panose="020B0604020202020204" pitchFamily="34" charset="0"/>
                <a:cs typeface="Arial" panose="020B0604020202020204" pitchFamily="34" charset="0"/>
              </a:rPr>
              <a:t>と書いていたが、本当は</a:t>
            </a:r>
            <a:r>
              <a:rPr lang="en-US" altLang="ja-JP" sz="2000" b="1" dirty="0">
                <a:latin typeface="Symbol" panose="05050102010706020507" pitchFamily="18" charset="2"/>
                <a:cs typeface="Arial" panose="020B0604020202020204" pitchFamily="34" charset="0"/>
              </a:rPr>
              <a:t> </a:t>
            </a:r>
            <a:br>
              <a:rPr lang="en-US" altLang="ja-JP" sz="2000" b="1" dirty="0">
                <a:latin typeface="Symbol" panose="05050102010706020507" pitchFamily="18" charset="2"/>
                <a:cs typeface="Arial" panose="020B0604020202020204" pitchFamily="34" charset="0"/>
              </a:rPr>
            </a:br>
            <a:r>
              <a:rPr lang="ja-JP" altLang="en-US" sz="2000" b="1" dirty="0">
                <a:latin typeface="Symbol" panose="05050102010706020507" pitchFamily="18" charset="2"/>
                <a:cs typeface="Arial" panose="020B0604020202020204" pitchFamily="34" charset="0"/>
              </a:rPr>
              <a:t>　　 </a:t>
            </a:r>
            <a:r>
              <a:rPr lang="en-US" altLang="ja-JP" sz="2800" b="1" dirty="0">
                <a:solidFill>
                  <a:srgbClr val="FF0000"/>
                </a:solidFill>
                <a:latin typeface="Symbol" panose="05050102010706020507" pitchFamily="18" charset="2"/>
                <a:cs typeface="Arial" panose="020B0604020202020204" pitchFamily="34" charset="0"/>
              </a:rPr>
              <a:t>p</a:t>
            </a:r>
            <a:r>
              <a:rPr lang="en-US" altLang="ja-JP" sz="2800" b="1" baseline="30000" dirty="0">
                <a:solidFill>
                  <a:srgbClr val="FF0000"/>
                </a:solidFill>
                <a:latin typeface="Arial" panose="020B0604020202020204" pitchFamily="34" charset="0"/>
                <a:cs typeface="Arial" panose="020B0604020202020204" pitchFamily="34" charset="0"/>
              </a:rPr>
              <a:t>+</a:t>
            </a:r>
            <a:r>
              <a:rPr lang="ja-JP" altLang="en-US" sz="2800" b="1" dirty="0">
                <a:latin typeface="Arial" panose="020B0604020202020204" pitchFamily="34" charset="0"/>
                <a:cs typeface="Arial" panose="020B0604020202020204" pitchFamily="34" charset="0"/>
              </a:rPr>
              <a:t>→</a:t>
            </a:r>
            <a:r>
              <a:rPr lang="en-US" altLang="ja-JP" sz="2800" b="1" dirty="0">
                <a:latin typeface="Symbol" panose="05050102010706020507" pitchFamily="18" charset="2"/>
                <a:cs typeface="Arial" panose="020B0604020202020204" pitchFamily="34" charset="0"/>
              </a:rPr>
              <a:t>m</a:t>
            </a:r>
            <a:r>
              <a:rPr lang="en-US" altLang="ja-JP" sz="2800" b="1" baseline="30000" dirty="0">
                <a:latin typeface="Arial" panose="020B0604020202020204" pitchFamily="34" charset="0"/>
                <a:cs typeface="Arial" panose="020B0604020202020204" pitchFamily="34" charset="0"/>
              </a:rPr>
              <a:t>+</a:t>
            </a:r>
            <a:r>
              <a:rPr lang="en-US" altLang="ja-JP" sz="2800" b="1" dirty="0">
                <a:latin typeface="Arial" panose="020B0604020202020204" pitchFamily="34" charset="0"/>
                <a:cs typeface="Arial" panose="020B0604020202020204" pitchFamily="34" charset="0"/>
              </a:rPr>
              <a:t>+ </a:t>
            </a:r>
            <a:r>
              <a:rPr lang="en-US" altLang="ja-JP" sz="2800" b="1" dirty="0">
                <a:solidFill>
                  <a:srgbClr val="FF0000"/>
                </a:solidFill>
                <a:latin typeface="Symbol" panose="05050102010706020507" pitchFamily="18" charset="2"/>
                <a:cs typeface="Arial" panose="020B0604020202020204" pitchFamily="34" charset="0"/>
              </a:rPr>
              <a:t>n</a:t>
            </a:r>
            <a:r>
              <a:rPr lang="en-US" altLang="ja-JP" sz="2800" b="1" baseline="-25000" dirty="0">
                <a:solidFill>
                  <a:srgbClr val="FF0000"/>
                </a:solidFill>
                <a:latin typeface="Symbol" panose="05050102010706020507" pitchFamily="18" charset="2"/>
                <a:cs typeface="Arial" panose="020B0604020202020204" pitchFamily="34" charset="0"/>
              </a:rPr>
              <a:t>m</a:t>
            </a:r>
            <a:r>
              <a:rPr lang="ja-JP" altLang="en-US" sz="2800" b="1" baseline="-25000" dirty="0">
                <a:solidFill>
                  <a:srgbClr val="FF0000"/>
                </a:solidFill>
                <a:latin typeface="Symbol" panose="05050102010706020507" pitchFamily="18" charset="2"/>
                <a:cs typeface="Arial" panose="020B0604020202020204" pitchFamily="34" charset="0"/>
              </a:rPr>
              <a:t>　　　</a:t>
            </a:r>
            <a:r>
              <a:rPr lang="ja-JP" altLang="en-US" sz="2000" b="1" dirty="0">
                <a:latin typeface="Arial" panose="020B0604020202020204" pitchFamily="34" charset="0"/>
                <a:cs typeface="Arial" panose="020B0604020202020204" pitchFamily="34" charset="0"/>
              </a:rPr>
              <a:t>と</a:t>
            </a:r>
            <a:r>
              <a:rPr lang="en-US" altLang="ja-JP" sz="2000" b="1" dirty="0">
                <a:latin typeface="Symbol" panose="05050102010706020507" pitchFamily="18" charset="2"/>
                <a:cs typeface="Arial" panose="020B0604020202020204" pitchFamily="34" charset="0"/>
              </a:rPr>
              <a:t> </a:t>
            </a:r>
            <a:r>
              <a:rPr lang="ja-JP" altLang="en-US" sz="2000" b="1" dirty="0">
                <a:latin typeface="Symbol" panose="05050102010706020507" pitchFamily="18" charset="2"/>
                <a:cs typeface="Arial" panose="020B0604020202020204" pitchFamily="34" charset="0"/>
              </a:rPr>
              <a:t>　　</a:t>
            </a:r>
            <a:br>
              <a:rPr lang="en-US" altLang="ja-JP" sz="2000" b="1" dirty="0">
                <a:latin typeface="Symbol" panose="05050102010706020507" pitchFamily="18" charset="2"/>
                <a:cs typeface="Arial" panose="020B0604020202020204" pitchFamily="34" charset="0"/>
              </a:rPr>
            </a:br>
            <a:r>
              <a:rPr lang="en-US" altLang="ja-JP" sz="2000" b="1" dirty="0">
                <a:latin typeface="Symbol" panose="05050102010706020507" pitchFamily="18" charset="2"/>
                <a:cs typeface="Arial" panose="020B0604020202020204" pitchFamily="34" charset="0"/>
              </a:rPr>
              <a:t>    </a:t>
            </a:r>
            <a:r>
              <a:rPr lang="ja-JP" altLang="en-US" sz="2000" b="1" dirty="0">
                <a:latin typeface="Symbol" panose="05050102010706020507" pitchFamily="18" charset="2"/>
                <a:cs typeface="Arial" panose="020B0604020202020204" pitchFamily="34" charset="0"/>
              </a:rPr>
              <a:t>　</a:t>
            </a:r>
            <a:r>
              <a:rPr lang="en-US" altLang="ja-JP" sz="2800" b="1" dirty="0">
                <a:solidFill>
                  <a:srgbClr val="0000FF"/>
                </a:solidFill>
                <a:latin typeface="Symbol" panose="05050102010706020507" pitchFamily="18" charset="2"/>
                <a:cs typeface="Arial" panose="020B0604020202020204" pitchFamily="34" charset="0"/>
              </a:rPr>
              <a:t>p</a:t>
            </a:r>
            <a:r>
              <a:rPr lang="en-US" altLang="ja-JP" sz="2800" b="1" baseline="30000" dirty="0">
                <a:solidFill>
                  <a:srgbClr val="0000FF"/>
                </a:solidFill>
                <a:latin typeface="Arial" panose="020B0604020202020204" pitchFamily="34" charset="0"/>
                <a:cs typeface="Arial" panose="020B0604020202020204" pitchFamily="34" charset="0"/>
              </a:rPr>
              <a:t>-</a:t>
            </a:r>
            <a:r>
              <a:rPr lang="ja-JP" altLang="en-US" sz="2800" b="1" dirty="0">
                <a:latin typeface="Arial" panose="020B0604020202020204" pitchFamily="34" charset="0"/>
                <a:cs typeface="Arial" panose="020B0604020202020204" pitchFamily="34" charset="0"/>
              </a:rPr>
              <a:t>→ </a:t>
            </a:r>
            <a:r>
              <a:rPr lang="en-US" altLang="ja-JP" sz="2800" b="1" dirty="0">
                <a:latin typeface="Symbol" panose="05050102010706020507" pitchFamily="18" charset="2"/>
                <a:cs typeface="Arial" panose="020B0604020202020204" pitchFamily="34" charset="0"/>
              </a:rPr>
              <a:t>m</a:t>
            </a:r>
            <a:r>
              <a:rPr lang="en-US" altLang="ja-JP" sz="2800" b="1" baseline="30000" dirty="0">
                <a:latin typeface="Arial" panose="020B0604020202020204" pitchFamily="34" charset="0"/>
                <a:cs typeface="Arial" panose="020B0604020202020204" pitchFamily="34" charset="0"/>
              </a:rPr>
              <a:t>- </a:t>
            </a:r>
            <a:r>
              <a:rPr lang="en-US" altLang="ja-JP" sz="2800" b="1" dirty="0">
                <a:latin typeface="Arial" panose="020B0604020202020204" pitchFamily="34" charset="0"/>
                <a:cs typeface="Arial" panose="020B0604020202020204" pitchFamily="34" charset="0"/>
              </a:rPr>
              <a:t>+ </a:t>
            </a:r>
            <a:r>
              <a:rPr lang="en-US" altLang="ja-JP" sz="2800" b="1" dirty="0">
                <a:solidFill>
                  <a:srgbClr val="0000FF"/>
                </a:solidFill>
                <a:latin typeface="Symbol" panose="05050102010706020507" pitchFamily="18" charset="2"/>
                <a:cs typeface="Arial" panose="020B0604020202020204" pitchFamily="34" charset="0"/>
              </a:rPr>
              <a:t>n</a:t>
            </a:r>
            <a:r>
              <a:rPr lang="en-US" altLang="ja-JP" sz="2800" b="1" baseline="-25000" dirty="0">
                <a:solidFill>
                  <a:srgbClr val="0000FF"/>
                </a:solidFill>
                <a:latin typeface="Symbol" panose="05050102010706020507" pitchFamily="18" charset="2"/>
                <a:cs typeface="Arial" panose="020B0604020202020204" pitchFamily="34" charset="0"/>
              </a:rPr>
              <a:t>m</a:t>
            </a:r>
            <a:endParaRPr lang="en-US" altLang="ja-JP" sz="2800" b="1" dirty="0">
              <a:solidFill>
                <a:srgbClr val="0000FF"/>
              </a:solidFill>
              <a:latin typeface="Arial" panose="020B0604020202020204" pitchFamily="34" charset="0"/>
              <a:cs typeface="Arial" panose="020B0604020202020204" pitchFamily="34" charset="0"/>
              <a:sym typeface="Wingdings" panose="05000000000000000000" pitchFamily="2" charset="2"/>
            </a:endParaRPr>
          </a:p>
          <a:p>
            <a:pPr>
              <a:spcBef>
                <a:spcPct val="0"/>
              </a:spcBef>
              <a:buFont typeface="Arial" panose="020B0604020202020204" pitchFamily="34" charset="0"/>
              <a:buNone/>
              <a:defRPr/>
            </a:pPr>
            <a:endParaRPr lang="en-US" altLang="ja-JP" sz="2000" b="1" dirty="0">
              <a:latin typeface="Arial" panose="020B0604020202020204" pitchFamily="34" charset="0"/>
              <a:cs typeface="Arial" panose="020B0604020202020204" pitchFamily="34" charset="0"/>
              <a:sym typeface="Wingdings" panose="05000000000000000000" pitchFamily="2" charset="2"/>
            </a:endParaRPr>
          </a:p>
          <a:p>
            <a:pPr marL="342900" indent="-342900">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sym typeface="Wingdings" panose="05000000000000000000" pitchFamily="2" charset="2"/>
              </a:rPr>
              <a:t>「</a:t>
            </a:r>
            <a:r>
              <a:rPr lang="ja-JP" altLang="en-US" sz="2000" b="1" dirty="0">
                <a:solidFill>
                  <a:srgbClr val="FF0000"/>
                </a:solidFill>
                <a:latin typeface="Arial" panose="020B0604020202020204" pitchFamily="34" charset="0"/>
                <a:cs typeface="Arial" panose="020B0604020202020204" pitchFamily="34" charset="0"/>
                <a:sym typeface="Wingdings" panose="05000000000000000000" pitchFamily="2" charset="2"/>
              </a:rPr>
              <a:t>ニュートリノビーム</a:t>
            </a:r>
            <a:r>
              <a:rPr lang="ja-JP" altLang="en-US" sz="2000" b="1" dirty="0">
                <a:latin typeface="Arial" panose="020B0604020202020204" pitchFamily="34" charset="0"/>
                <a:cs typeface="Arial" panose="020B0604020202020204" pitchFamily="34" charset="0"/>
                <a:sym typeface="Wingdings" panose="05000000000000000000" pitchFamily="2" charset="2"/>
              </a:rPr>
              <a:t>」の時はターゲット</a:t>
            </a:r>
            <a:br>
              <a:rPr lang="en-US" altLang="ja-JP" sz="2000" b="1" dirty="0">
                <a:latin typeface="Arial" panose="020B0604020202020204" pitchFamily="34" charset="0"/>
                <a:cs typeface="Arial" panose="020B0604020202020204" pitchFamily="34" charset="0"/>
                <a:sym typeface="Wingdings" panose="05000000000000000000" pitchFamily="2" charset="2"/>
              </a:rPr>
            </a:br>
            <a:r>
              <a:rPr lang="ja-JP" altLang="en-US" sz="2000" b="1" dirty="0">
                <a:latin typeface="Arial" panose="020B0604020202020204" pitchFamily="34" charset="0"/>
                <a:cs typeface="Arial" panose="020B0604020202020204" pitchFamily="34" charset="0"/>
                <a:sym typeface="Wingdings" panose="05000000000000000000" pitchFamily="2" charset="2"/>
              </a:rPr>
              <a:t>下流の電磁ホーンで</a:t>
            </a:r>
            <a:r>
              <a:rPr lang="en-US" altLang="ja-JP" sz="2000" b="1" dirty="0">
                <a:solidFill>
                  <a:srgbClr val="FF0000"/>
                </a:solidFill>
                <a:latin typeface="Symbol" panose="05050102010706020507" pitchFamily="18" charset="2"/>
                <a:cs typeface="Arial" panose="020B0604020202020204" pitchFamily="34" charset="0"/>
                <a:sym typeface="Wingdings" panose="05000000000000000000" pitchFamily="2" charset="2"/>
              </a:rPr>
              <a:t>p</a:t>
            </a:r>
            <a:r>
              <a:rPr lang="en-US" altLang="ja-JP" sz="2000" b="1" baseline="30000"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ja-JP" altLang="en-US" sz="2000" b="1" dirty="0">
                <a:latin typeface="Arial" panose="020B0604020202020204" pitchFamily="34" charset="0"/>
                <a:cs typeface="Arial" panose="020B0604020202020204" pitchFamily="34" charset="0"/>
                <a:sym typeface="Wingdings" panose="05000000000000000000" pitchFamily="2" charset="2"/>
              </a:rPr>
              <a:t>をフォーカス、</a:t>
            </a:r>
            <a:br>
              <a:rPr lang="en-US" altLang="ja-JP" sz="2000" b="1" dirty="0">
                <a:latin typeface="Arial" panose="020B0604020202020204" pitchFamily="34" charset="0"/>
                <a:cs typeface="Arial" panose="020B0604020202020204" pitchFamily="34" charset="0"/>
                <a:sym typeface="Wingdings" panose="05000000000000000000" pitchFamily="2" charset="2"/>
              </a:rPr>
            </a:br>
            <a:r>
              <a:rPr lang="en-US" altLang="ja-JP" sz="2000" b="1" dirty="0">
                <a:solidFill>
                  <a:srgbClr val="0000FF"/>
                </a:solidFill>
                <a:latin typeface="Symbol" panose="05050102010706020507" pitchFamily="18" charset="2"/>
                <a:cs typeface="Arial" panose="020B0604020202020204" pitchFamily="34" charset="0"/>
                <a:sym typeface="Wingdings" panose="05000000000000000000" pitchFamily="2" charset="2"/>
              </a:rPr>
              <a:t>p</a:t>
            </a:r>
            <a:r>
              <a:rPr lang="en-US" altLang="ja-JP" sz="2000" b="1" baseline="300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ja-JP" altLang="en-US" sz="2000" b="1" dirty="0">
                <a:latin typeface="Arial" panose="020B0604020202020204" pitchFamily="34" charset="0"/>
                <a:cs typeface="Arial" panose="020B0604020202020204" pitchFamily="34" charset="0"/>
                <a:sym typeface="Wingdings" panose="05000000000000000000" pitchFamily="2" charset="2"/>
              </a:rPr>
              <a:t>をデフォーカス。</a:t>
            </a:r>
            <a:endParaRPr lang="en-US" altLang="ja-JP" sz="2000" b="1" dirty="0">
              <a:latin typeface="Arial" panose="020B0604020202020204" pitchFamily="34" charset="0"/>
              <a:cs typeface="Arial" panose="020B0604020202020204" pitchFamily="34" charset="0"/>
              <a:sym typeface="Wingdings" panose="05000000000000000000" pitchFamily="2" charset="2"/>
            </a:endParaRPr>
          </a:p>
          <a:p>
            <a:pPr marL="342900" indent="-342900">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sym typeface="Wingdings" panose="05000000000000000000" pitchFamily="2" charset="2"/>
            </a:endParaRPr>
          </a:p>
          <a:p>
            <a:pPr marL="342900" indent="-342900">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sym typeface="Wingdings" panose="05000000000000000000" pitchFamily="2" charset="2"/>
              </a:rPr>
              <a:t>電磁ホーンの電流の向きを反転させる</a:t>
            </a:r>
            <a:br>
              <a:rPr lang="en-US" altLang="ja-JP" sz="2000" b="1" dirty="0">
                <a:latin typeface="Arial" panose="020B0604020202020204" pitchFamily="34" charset="0"/>
                <a:cs typeface="Arial" panose="020B0604020202020204" pitchFamily="34" charset="0"/>
                <a:sym typeface="Wingdings" panose="05000000000000000000" pitchFamily="2" charset="2"/>
              </a:rPr>
            </a:br>
            <a:r>
              <a:rPr lang="ja-JP" altLang="en-US" sz="2000" b="1" dirty="0">
                <a:latin typeface="Arial" panose="020B0604020202020204" pitchFamily="34" charset="0"/>
                <a:cs typeface="Arial" panose="020B0604020202020204" pitchFamily="34" charset="0"/>
                <a:sym typeface="Wingdings" panose="05000000000000000000" pitchFamily="2" charset="2"/>
              </a:rPr>
              <a:t>ことにより、</a:t>
            </a:r>
            <a:r>
              <a:rPr lang="en-US" altLang="ja-JP" sz="2000" b="1" dirty="0">
                <a:solidFill>
                  <a:srgbClr val="0000FF"/>
                </a:solidFill>
                <a:latin typeface="Symbol" panose="05050102010706020507" pitchFamily="18" charset="2"/>
                <a:cs typeface="Arial" panose="020B0604020202020204" pitchFamily="34" charset="0"/>
                <a:sym typeface="Wingdings" panose="05000000000000000000" pitchFamily="2" charset="2"/>
              </a:rPr>
              <a:t>p</a:t>
            </a:r>
            <a:r>
              <a:rPr lang="en-US" altLang="ja-JP" sz="2000" b="1" baseline="300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ja-JP" altLang="en-US" sz="2000" b="1" dirty="0">
                <a:latin typeface="Arial" panose="020B0604020202020204" pitchFamily="34" charset="0"/>
                <a:cs typeface="Arial" panose="020B0604020202020204" pitchFamily="34" charset="0"/>
                <a:sym typeface="Wingdings" panose="05000000000000000000" pitchFamily="2" charset="2"/>
              </a:rPr>
              <a:t>をフォーカス、</a:t>
            </a:r>
            <a:r>
              <a:rPr lang="en-US" altLang="ja-JP" sz="2000" b="1" dirty="0">
                <a:solidFill>
                  <a:srgbClr val="FF0000"/>
                </a:solidFill>
                <a:latin typeface="Symbol" panose="05050102010706020507" pitchFamily="18" charset="2"/>
                <a:cs typeface="Arial" panose="020B0604020202020204" pitchFamily="34" charset="0"/>
                <a:sym typeface="Wingdings" panose="05000000000000000000" pitchFamily="2" charset="2"/>
              </a:rPr>
              <a:t>p</a:t>
            </a:r>
            <a:r>
              <a:rPr lang="en-US" altLang="ja-JP" sz="2000" b="1" baseline="30000"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ja-JP" altLang="en-US" sz="2000" b="1" dirty="0">
                <a:latin typeface="Arial" panose="020B0604020202020204" pitchFamily="34" charset="0"/>
                <a:cs typeface="Arial" panose="020B0604020202020204" pitchFamily="34" charset="0"/>
                <a:sym typeface="Wingdings" panose="05000000000000000000" pitchFamily="2" charset="2"/>
              </a:rPr>
              <a:t>をデフォーカス。</a:t>
            </a:r>
            <a:br>
              <a:rPr lang="en-US" altLang="ja-JP" sz="2000" b="1" dirty="0">
                <a:latin typeface="Arial" panose="020B0604020202020204" pitchFamily="34" charset="0"/>
                <a:cs typeface="Arial" panose="020B0604020202020204" pitchFamily="34" charset="0"/>
                <a:sym typeface="Wingdings" panose="05000000000000000000" pitchFamily="2" charset="2"/>
              </a:rPr>
            </a:br>
            <a:r>
              <a:rPr lang="ja-JP" altLang="en-US" sz="2000" b="1" dirty="0">
                <a:latin typeface="Arial" panose="020B0604020202020204" pitchFamily="34" charset="0"/>
                <a:cs typeface="Arial" panose="020B0604020202020204" pitchFamily="34" charset="0"/>
                <a:sym typeface="Wingdings" panose="05000000000000000000" pitchFamily="2" charset="2"/>
              </a:rPr>
              <a:t>「</a:t>
            </a:r>
            <a:r>
              <a:rPr lang="ja-JP" altLang="en-US" sz="2000" b="1" dirty="0">
                <a:solidFill>
                  <a:srgbClr val="0000FF"/>
                </a:solidFill>
                <a:latin typeface="Arial" panose="020B0604020202020204" pitchFamily="34" charset="0"/>
                <a:cs typeface="Arial" panose="020B0604020202020204" pitchFamily="34" charset="0"/>
                <a:sym typeface="Wingdings" panose="05000000000000000000" pitchFamily="2" charset="2"/>
              </a:rPr>
              <a:t>反ニュートリノビーム</a:t>
            </a:r>
            <a:r>
              <a:rPr lang="ja-JP" altLang="en-US" sz="2000" b="1" dirty="0">
                <a:latin typeface="Arial" panose="020B0604020202020204" pitchFamily="34" charset="0"/>
                <a:cs typeface="Arial" panose="020B0604020202020204" pitchFamily="34" charset="0"/>
                <a:sym typeface="Wingdings" panose="05000000000000000000" pitchFamily="2" charset="2"/>
              </a:rPr>
              <a:t>」モードでの運転。</a:t>
            </a:r>
            <a:endParaRPr lang="en-US" altLang="ja-JP" sz="2000" b="1" dirty="0">
              <a:latin typeface="Arial" panose="020B0604020202020204" pitchFamily="34" charset="0"/>
              <a:cs typeface="Arial" panose="020B0604020202020204" pitchFamily="34" charset="0"/>
              <a:sym typeface="Wingdings" panose="05000000000000000000" pitchFamily="2" charset="2"/>
            </a:endParaRPr>
          </a:p>
          <a:p>
            <a:pPr marL="342900" indent="-342900">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sym typeface="Wingdings" panose="05000000000000000000" pitchFamily="2" charset="2"/>
            </a:endParaRPr>
          </a:p>
          <a:p>
            <a:pPr marL="342900" indent="-342900">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sym typeface="Wingdings" panose="05000000000000000000" pitchFamily="2" charset="2"/>
            </a:endParaRPr>
          </a:p>
          <a:p>
            <a:pPr marL="342900" indent="-342900">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sym typeface="Wingdings" panose="05000000000000000000" pitchFamily="2" charset="2"/>
            </a:endParaRPr>
          </a:p>
          <a:p>
            <a:pPr marL="342900" indent="-342900">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sym typeface="Wingdings" panose="05000000000000000000" pitchFamily="2" charset="2"/>
            </a:endParaRPr>
          </a:p>
          <a:p>
            <a:pPr marL="342900" indent="-342900">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sym typeface="Wingdings" panose="05000000000000000000" pitchFamily="2" charset="2"/>
            </a:endParaRPr>
          </a:p>
        </p:txBody>
      </p:sp>
      <p:pic>
        <p:nvPicPr>
          <p:cNvPr id="79876" name="Picture 49">
            <a:extLst>
              <a:ext uri="{FF2B5EF4-FFF2-40B4-BE49-F238E27FC236}">
                <a16:creationId xmlns:a16="http://schemas.microsoft.com/office/drawing/2014/main" id="{785C392D-F5B3-43A1-9BCC-A32CB718B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217488"/>
            <a:ext cx="3660775" cy="22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7" name="Text Box 26">
            <a:extLst>
              <a:ext uri="{FF2B5EF4-FFF2-40B4-BE49-F238E27FC236}">
                <a16:creationId xmlns:a16="http://schemas.microsoft.com/office/drawing/2014/main" id="{5B37132D-66EC-48BA-B40B-3F2ACDF0A478}"/>
              </a:ext>
            </a:extLst>
          </p:cNvPr>
          <p:cNvSpPr txBox="1">
            <a:spLocks noChangeArrowheads="1"/>
          </p:cNvSpPr>
          <p:nvPr/>
        </p:nvSpPr>
        <p:spPr bwMode="auto">
          <a:xfrm>
            <a:off x="6334125" y="214630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latin typeface="Arial" panose="020B0604020202020204" pitchFamily="34" charset="0"/>
              </a:rPr>
              <a:t>magnetic horn</a:t>
            </a:r>
          </a:p>
        </p:txBody>
      </p:sp>
      <p:cxnSp>
        <p:nvCxnSpPr>
          <p:cNvPr id="3" name="直線コネクタ 2">
            <a:extLst>
              <a:ext uri="{FF2B5EF4-FFF2-40B4-BE49-F238E27FC236}">
                <a16:creationId xmlns:a16="http://schemas.microsoft.com/office/drawing/2014/main" id="{49DCFCEB-B875-4360-8A00-42823EFDAE66}"/>
              </a:ext>
            </a:extLst>
          </p:cNvPr>
          <p:cNvCxnSpPr/>
          <p:nvPr/>
        </p:nvCxnSpPr>
        <p:spPr>
          <a:xfrm>
            <a:off x="2195513" y="2232025"/>
            <a:ext cx="1905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79879" name="図 10">
            <a:extLst>
              <a:ext uri="{FF2B5EF4-FFF2-40B4-BE49-F238E27FC236}">
                <a16:creationId xmlns:a16="http://schemas.microsoft.com/office/drawing/2014/main" id="{6168F7EC-B7DF-4204-9BD3-895A1DB1B6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1638" y="2827338"/>
            <a:ext cx="345598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図 11">
            <a:extLst>
              <a:ext uri="{FF2B5EF4-FFF2-40B4-BE49-F238E27FC236}">
                <a16:creationId xmlns:a16="http://schemas.microsoft.com/office/drawing/2014/main" id="{C82F727F-AB70-4777-988B-8C9739F279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3075" y="4624388"/>
            <a:ext cx="3411538"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DD525E0F-28A5-4340-90F3-C1E8E53867F8}"/>
              </a:ext>
            </a:extLst>
          </p:cNvPr>
          <p:cNvGraphicFramePr>
            <a:graphicFrameLocks noGrp="1"/>
          </p:cNvGraphicFramePr>
          <p:nvPr>
            <p:extLst>
              <p:ext uri="{D42A27DB-BD31-4B8C-83A1-F6EECF244321}">
                <p14:modId xmlns:p14="http://schemas.microsoft.com/office/powerpoint/2010/main" val="3506319288"/>
              </p:ext>
            </p:extLst>
          </p:nvPr>
        </p:nvGraphicFramePr>
        <p:xfrm>
          <a:off x="385763" y="5373216"/>
          <a:ext cx="4292600" cy="1096974"/>
        </p:xfrm>
        <a:graphic>
          <a:graphicData uri="http://schemas.openxmlformats.org/drawingml/2006/table">
            <a:tbl>
              <a:tblPr firstRow="1" bandRow="1">
                <a:tableStyleId>{00A15C55-8517-42AA-B614-E9B94910E393}</a:tableStyleId>
              </a:tblPr>
              <a:tblGrid>
                <a:gridCol w="1260299">
                  <a:extLst>
                    <a:ext uri="{9D8B030D-6E8A-4147-A177-3AD203B41FA5}">
                      <a16:colId xmlns:a16="http://schemas.microsoft.com/office/drawing/2014/main" val="747359878"/>
                    </a:ext>
                  </a:extLst>
                </a:gridCol>
                <a:gridCol w="864205">
                  <a:extLst>
                    <a:ext uri="{9D8B030D-6E8A-4147-A177-3AD203B41FA5}">
                      <a16:colId xmlns:a16="http://schemas.microsoft.com/office/drawing/2014/main" val="2536229287"/>
                    </a:ext>
                  </a:extLst>
                </a:gridCol>
                <a:gridCol w="864975">
                  <a:extLst>
                    <a:ext uri="{9D8B030D-6E8A-4147-A177-3AD203B41FA5}">
                      <a16:colId xmlns:a16="http://schemas.microsoft.com/office/drawing/2014/main" val="2840368795"/>
                    </a:ext>
                  </a:extLst>
                </a:gridCol>
                <a:gridCol w="1303121">
                  <a:extLst>
                    <a:ext uri="{9D8B030D-6E8A-4147-A177-3AD203B41FA5}">
                      <a16:colId xmlns:a16="http://schemas.microsoft.com/office/drawing/2014/main" val="125481388"/>
                    </a:ext>
                  </a:extLst>
                </a:gridCol>
              </a:tblGrid>
              <a:tr h="365654">
                <a:tc>
                  <a:txBody>
                    <a:bodyPr/>
                    <a:lstStyle/>
                    <a:p>
                      <a:endParaRPr kumimoji="1" lang="ja-JP" altLang="en-US" sz="1800" b="1" dirty="0">
                        <a:latin typeface="+mn-lt"/>
                      </a:endParaRPr>
                    </a:p>
                  </a:txBody>
                  <a:tcPr marL="91462" marR="91462" marT="45669" marB="45669"/>
                </a:tc>
                <a:tc>
                  <a:txBody>
                    <a:bodyPr/>
                    <a:lstStyle/>
                    <a:p>
                      <a:pPr algn="ctr"/>
                      <a:r>
                        <a:rPr kumimoji="1" lang="en-US" altLang="ja-JP" sz="1800" b="1" dirty="0">
                          <a:latin typeface="Symbol" panose="05050102010706020507" pitchFamily="18" charset="2"/>
                        </a:rPr>
                        <a:t>n</a:t>
                      </a:r>
                      <a:r>
                        <a:rPr kumimoji="1" lang="en-US" altLang="ja-JP" sz="1800" b="1" baseline="-25000" dirty="0">
                          <a:latin typeface="Symbol" panose="05050102010706020507" pitchFamily="18" charset="2"/>
                        </a:rPr>
                        <a:t>m</a:t>
                      </a:r>
                      <a:endParaRPr kumimoji="1" lang="ja-JP" altLang="en-US" sz="1800" b="1" baseline="-25000" dirty="0">
                        <a:latin typeface="Symbol" panose="05050102010706020507" pitchFamily="18" charset="2"/>
                      </a:endParaRPr>
                    </a:p>
                  </a:txBody>
                  <a:tcPr marL="91462" marR="91462" marT="45669" marB="45669"/>
                </a:tc>
                <a:tc>
                  <a:txBody>
                    <a:bodyPr/>
                    <a:lstStyle/>
                    <a:p>
                      <a:pPr algn="ctr"/>
                      <a:r>
                        <a:rPr kumimoji="1" lang="en-US" altLang="ja-JP" sz="1800" b="1" dirty="0">
                          <a:latin typeface="Symbol" panose="05050102010706020507" pitchFamily="18" charset="2"/>
                        </a:rPr>
                        <a:t>n</a:t>
                      </a:r>
                      <a:r>
                        <a:rPr kumimoji="1" lang="en-US" altLang="ja-JP" sz="1800" b="1" baseline="-25000" dirty="0">
                          <a:latin typeface="Symbol" panose="05050102010706020507" pitchFamily="18" charset="2"/>
                        </a:rPr>
                        <a:t>m</a:t>
                      </a:r>
                      <a:endParaRPr kumimoji="1" lang="ja-JP" altLang="en-US" sz="1800" b="1" baseline="-25000" dirty="0">
                        <a:latin typeface="Symbol" panose="05050102010706020507" pitchFamily="18" charset="2"/>
                      </a:endParaRPr>
                    </a:p>
                  </a:txBody>
                  <a:tcPr marL="91462" marR="91462" marT="45669" marB="45669"/>
                </a:tc>
                <a:tc>
                  <a:txBody>
                    <a:bodyPr/>
                    <a:lstStyle/>
                    <a:p>
                      <a:pPr algn="ctr"/>
                      <a:r>
                        <a:rPr kumimoji="1" lang="en-US" altLang="ja-JP" sz="1800" b="1" dirty="0" err="1">
                          <a:latin typeface="Symbol" panose="05050102010706020507" pitchFamily="18" charset="2"/>
                        </a:rPr>
                        <a:t>n</a:t>
                      </a:r>
                      <a:r>
                        <a:rPr kumimoji="1" lang="en-US" altLang="ja-JP" sz="1800" b="1" baseline="-25000" dirty="0" err="1">
                          <a:latin typeface="+mn-lt"/>
                        </a:rPr>
                        <a:t>e</a:t>
                      </a:r>
                      <a:r>
                        <a:rPr kumimoji="1" lang="en-US" altLang="ja-JP" sz="1800" b="1" dirty="0" err="1">
                          <a:latin typeface="+mn-lt"/>
                        </a:rPr>
                        <a:t>+</a:t>
                      </a:r>
                      <a:r>
                        <a:rPr kumimoji="1" lang="en-US" altLang="ja-JP" sz="1800" b="1" dirty="0" err="1">
                          <a:latin typeface="Symbol" panose="05050102010706020507" pitchFamily="18" charset="2"/>
                        </a:rPr>
                        <a:t>n</a:t>
                      </a:r>
                      <a:r>
                        <a:rPr kumimoji="1" lang="en-US" altLang="ja-JP" sz="1800" b="1" baseline="-25000" dirty="0" err="1">
                          <a:latin typeface="+mn-lt"/>
                        </a:rPr>
                        <a:t>e</a:t>
                      </a:r>
                      <a:endParaRPr kumimoji="1" lang="ja-JP" altLang="en-US" sz="1800" b="1" baseline="-25000" dirty="0">
                        <a:latin typeface="+mn-lt"/>
                      </a:endParaRPr>
                    </a:p>
                  </a:txBody>
                  <a:tcPr marL="91462" marR="91462" marT="45669" marB="45669"/>
                </a:tc>
                <a:extLst>
                  <a:ext uri="{0D108BD9-81ED-4DB2-BD59-A6C34878D82A}">
                    <a16:rowId xmlns:a16="http://schemas.microsoft.com/office/drawing/2014/main" val="3035637195"/>
                  </a:ext>
                </a:extLst>
              </a:tr>
              <a:tr h="365654">
                <a:tc>
                  <a:txBody>
                    <a:bodyPr/>
                    <a:lstStyle/>
                    <a:p>
                      <a:r>
                        <a:rPr kumimoji="1" lang="en-US" altLang="ja-JP" sz="1800" b="1" dirty="0">
                          <a:latin typeface="Symbol" panose="05050102010706020507" pitchFamily="18" charset="2"/>
                        </a:rPr>
                        <a:t>n</a:t>
                      </a:r>
                      <a:r>
                        <a:rPr kumimoji="1" lang="en-US" altLang="ja-JP" sz="1800" b="1" dirty="0">
                          <a:latin typeface="+mn-lt"/>
                        </a:rPr>
                        <a:t>-mode</a:t>
                      </a:r>
                      <a:endParaRPr kumimoji="1" lang="ja-JP" altLang="en-US" sz="1800" b="1" dirty="0">
                        <a:latin typeface="+mn-lt"/>
                      </a:endParaRPr>
                    </a:p>
                  </a:txBody>
                  <a:tcPr marL="91462" marR="91462" marT="45669" marB="45669"/>
                </a:tc>
                <a:tc>
                  <a:txBody>
                    <a:bodyPr/>
                    <a:lstStyle/>
                    <a:p>
                      <a:pPr algn="ctr"/>
                      <a:r>
                        <a:rPr kumimoji="1" lang="en-US" altLang="ja-JP" sz="1800" b="1" dirty="0">
                          <a:latin typeface="+mn-lt"/>
                        </a:rPr>
                        <a:t>~97%</a:t>
                      </a:r>
                      <a:endParaRPr kumimoji="1" lang="ja-JP" altLang="en-US" sz="1800" b="1" dirty="0">
                        <a:latin typeface="+mn-lt"/>
                      </a:endParaRPr>
                    </a:p>
                  </a:txBody>
                  <a:tcPr marL="91462" marR="91462" marT="45669" marB="45669"/>
                </a:tc>
                <a:tc>
                  <a:txBody>
                    <a:bodyPr/>
                    <a:lstStyle/>
                    <a:p>
                      <a:pPr algn="ctr"/>
                      <a:r>
                        <a:rPr kumimoji="1" lang="en-US" altLang="ja-JP" sz="1800" b="1" dirty="0">
                          <a:latin typeface="+mn-lt"/>
                        </a:rPr>
                        <a:t>~2%</a:t>
                      </a:r>
                      <a:endParaRPr kumimoji="1" lang="ja-JP" altLang="en-US" sz="1800" b="1" dirty="0">
                        <a:latin typeface="+mn-lt"/>
                      </a:endParaRPr>
                    </a:p>
                  </a:txBody>
                  <a:tcPr marL="91462" marR="91462" marT="45669" marB="45669"/>
                </a:tc>
                <a:tc>
                  <a:txBody>
                    <a:bodyPr/>
                    <a:lstStyle/>
                    <a:p>
                      <a:pPr algn="ctr"/>
                      <a:r>
                        <a:rPr kumimoji="1" lang="en-US" altLang="ja-JP" sz="1800" b="1" dirty="0">
                          <a:latin typeface="+mn-lt"/>
                        </a:rPr>
                        <a:t>~1%</a:t>
                      </a:r>
                      <a:endParaRPr kumimoji="1" lang="ja-JP" altLang="en-US" sz="1800" b="1" dirty="0">
                        <a:latin typeface="+mn-lt"/>
                      </a:endParaRPr>
                    </a:p>
                  </a:txBody>
                  <a:tcPr marL="91462" marR="91462" marT="45669" marB="45669"/>
                </a:tc>
                <a:extLst>
                  <a:ext uri="{0D108BD9-81ED-4DB2-BD59-A6C34878D82A}">
                    <a16:rowId xmlns:a16="http://schemas.microsoft.com/office/drawing/2014/main" val="633445318"/>
                  </a:ext>
                </a:extLst>
              </a:tr>
              <a:tr h="365654">
                <a:tc>
                  <a:txBody>
                    <a:bodyPr/>
                    <a:lstStyle/>
                    <a:p>
                      <a:r>
                        <a:rPr kumimoji="1" lang="en-US" altLang="ja-JP" sz="1800" b="1" dirty="0">
                          <a:latin typeface="Symbol" panose="05050102010706020507" pitchFamily="18" charset="2"/>
                        </a:rPr>
                        <a:t>n</a:t>
                      </a:r>
                      <a:r>
                        <a:rPr kumimoji="1" lang="en-US" altLang="ja-JP" sz="1800" b="1" dirty="0">
                          <a:latin typeface="+mn-lt"/>
                        </a:rPr>
                        <a:t>-mode</a:t>
                      </a:r>
                      <a:endParaRPr kumimoji="1" lang="ja-JP" altLang="en-US" sz="1800" b="1" dirty="0">
                        <a:latin typeface="+mn-lt"/>
                      </a:endParaRPr>
                    </a:p>
                  </a:txBody>
                  <a:tcPr marL="91462" marR="91462" marT="45669" marB="45669"/>
                </a:tc>
                <a:tc>
                  <a:txBody>
                    <a:bodyPr/>
                    <a:lstStyle/>
                    <a:p>
                      <a:pPr algn="ctr"/>
                      <a:r>
                        <a:rPr kumimoji="1" lang="en-US" altLang="ja-JP" sz="1800" b="1" dirty="0">
                          <a:latin typeface="+mn-lt"/>
                        </a:rPr>
                        <a:t>~2%</a:t>
                      </a:r>
                      <a:endParaRPr kumimoji="1" lang="ja-JP" altLang="en-US" sz="1800" b="1" dirty="0">
                        <a:latin typeface="+mn-lt"/>
                      </a:endParaRPr>
                    </a:p>
                  </a:txBody>
                  <a:tcPr marL="91462" marR="91462" marT="45669" marB="45669"/>
                </a:tc>
                <a:tc>
                  <a:txBody>
                    <a:bodyPr/>
                    <a:lstStyle/>
                    <a:p>
                      <a:pPr algn="ctr"/>
                      <a:r>
                        <a:rPr kumimoji="1" lang="en-US" altLang="ja-JP" sz="1800" b="1" dirty="0">
                          <a:latin typeface="+mn-lt"/>
                        </a:rPr>
                        <a:t>~97%</a:t>
                      </a:r>
                      <a:endParaRPr kumimoji="1" lang="ja-JP" altLang="en-US" sz="1800" b="1" dirty="0">
                        <a:latin typeface="+mn-lt"/>
                      </a:endParaRPr>
                    </a:p>
                  </a:txBody>
                  <a:tcPr marL="91462" marR="91462" marT="45669" marB="45669"/>
                </a:tc>
                <a:tc>
                  <a:txBody>
                    <a:bodyPr/>
                    <a:lstStyle/>
                    <a:p>
                      <a:pPr algn="ctr"/>
                      <a:r>
                        <a:rPr kumimoji="1" lang="en-US" altLang="ja-JP" sz="1800" b="1" dirty="0">
                          <a:latin typeface="+mn-lt"/>
                        </a:rPr>
                        <a:t>~1%</a:t>
                      </a:r>
                      <a:endParaRPr kumimoji="1" lang="ja-JP" altLang="en-US" sz="1800" b="1" dirty="0">
                        <a:latin typeface="+mn-lt"/>
                      </a:endParaRPr>
                    </a:p>
                  </a:txBody>
                  <a:tcPr marL="91462" marR="91462" marT="45669" marB="45669"/>
                </a:tc>
                <a:extLst>
                  <a:ext uri="{0D108BD9-81ED-4DB2-BD59-A6C34878D82A}">
                    <a16:rowId xmlns:a16="http://schemas.microsoft.com/office/drawing/2014/main" val="2446160183"/>
                  </a:ext>
                </a:extLst>
              </a:tr>
            </a:tbl>
          </a:graphicData>
        </a:graphic>
      </p:graphicFrame>
      <p:cxnSp>
        <p:nvCxnSpPr>
          <p:cNvPr id="10" name="直線コネクタ 9">
            <a:extLst>
              <a:ext uri="{FF2B5EF4-FFF2-40B4-BE49-F238E27FC236}">
                <a16:creationId xmlns:a16="http://schemas.microsoft.com/office/drawing/2014/main" id="{9134F1FF-EBDF-4FF1-95E2-92D42DB4E77A}"/>
              </a:ext>
            </a:extLst>
          </p:cNvPr>
          <p:cNvCxnSpPr/>
          <p:nvPr/>
        </p:nvCxnSpPr>
        <p:spPr>
          <a:xfrm>
            <a:off x="476250" y="6216178"/>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EAF3F4D-B198-4316-BDFE-CD2F72FEA5C8}"/>
              </a:ext>
            </a:extLst>
          </p:cNvPr>
          <p:cNvCxnSpPr/>
          <p:nvPr/>
        </p:nvCxnSpPr>
        <p:spPr>
          <a:xfrm>
            <a:off x="2843213" y="5451003"/>
            <a:ext cx="1079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C3150391-2742-4CA8-B419-33AA861DA85E}"/>
              </a:ext>
            </a:extLst>
          </p:cNvPr>
          <p:cNvCxnSpPr/>
          <p:nvPr/>
        </p:nvCxnSpPr>
        <p:spPr>
          <a:xfrm>
            <a:off x="4122738" y="5451003"/>
            <a:ext cx="1079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
            <a:extLst>
              <a:ext uri="{FF2B5EF4-FFF2-40B4-BE49-F238E27FC236}">
                <a16:creationId xmlns:a16="http://schemas.microsoft.com/office/drawing/2014/main" id="{99C73994-049A-48E1-A794-1FD2E4BA4BC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64" name="テキスト ボックス 1"/>
          <p:cNvSpPr txBox="1">
            <a:spLocks noChangeArrowheads="1"/>
          </p:cNvSpPr>
          <p:nvPr/>
        </p:nvSpPr>
        <p:spPr bwMode="auto">
          <a:xfrm>
            <a:off x="20067" y="601663"/>
            <a:ext cx="9160445"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ニュートリノ反応は物質粒子間の状態</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上側の状態と下側の状態</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の交換</a:t>
            </a:r>
            <a:r>
              <a:rPr lang="ja-JP" altLang="en-US" sz="2000" b="1" dirty="0">
                <a:solidFill>
                  <a:prstClr val="black"/>
                </a:solidFill>
                <a:latin typeface="Arial" panose="020B0604020202020204" pitchFamily="34" charset="0"/>
                <a:cs typeface="Arial" panose="020B0604020202020204" pitchFamily="34" charset="0"/>
              </a:rPr>
              <a:t>と考えられる。</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lang="ja-JP" altLang="en-US" sz="2000" b="1" dirty="0">
                <a:solidFill>
                  <a:prstClr val="black"/>
                </a:solidFill>
                <a:latin typeface="Arial" panose="020B0604020202020204" pitchFamily="34" charset="0"/>
                <a:cs typeface="Arial" panose="020B0604020202020204" pitchFamily="34" charset="0"/>
              </a:rPr>
              <a:t>状態の交換は媒介粒子の交換と考えられる。この媒介粒子は</a:t>
            </a:r>
            <a:r>
              <a:rPr lang="en-US" altLang="ja-JP" sz="2000" b="1" dirty="0">
                <a:solidFill>
                  <a:srgbClr val="FF0000"/>
                </a:solidFill>
                <a:latin typeface="Arial" panose="020B0604020202020204" pitchFamily="34" charset="0"/>
                <a:cs typeface="Arial" panose="020B0604020202020204" pitchFamily="34" charset="0"/>
              </a:rPr>
              <a:t>W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boson</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である。</a:t>
            </a:r>
            <a:endParaRPr lang="en-US" altLang="ja-JP" sz="2000" b="1" dirty="0">
              <a:solidFill>
                <a:prstClr val="black"/>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ts val="120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このような状態の交換を</a:t>
            </a:r>
            <a:r>
              <a:rPr lang="ja-JP" altLang="en-US" sz="2000" b="1" dirty="0">
                <a:solidFill>
                  <a:prstClr val="black"/>
                </a:solidFill>
                <a:latin typeface="Arial" panose="020B0604020202020204" pitchFamily="34" charset="0"/>
                <a:cs typeface="Arial" panose="020B0604020202020204" pitchFamily="34" charset="0"/>
              </a:rPr>
              <a:t>媒介</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する粒子は</a:t>
            </a:r>
            <a:r>
              <a:rPr lang="en-US" altLang="ja-JP" sz="2000" b="1" dirty="0">
                <a:solidFill>
                  <a:srgbClr val="FF0000"/>
                </a:solidFill>
                <a:latin typeface="Arial" panose="020B0604020202020204" pitchFamily="34" charset="0"/>
                <a:cs typeface="Arial" panose="020B0604020202020204" pitchFamily="34" charset="0"/>
              </a:rPr>
              <a:t>gauge</a:t>
            </a:r>
            <a:r>
              <a:rPr lang="ja-JP" altLang="en-US" sz="2000" b="1" dirty="0">
                <a:solidFill>
                  <a:srgbClr val="FF0000"/>
                </a:solidFill>
                <a:latin typeface="Arial" panose="020B0604020202020204" pitchFamily="34" charset="0"/>
                <a:cs typeface="Arial" panose="020B0604020202020204" pitchFamily="34" charset="0"/>
              </a:rPr>
              <a:t> </a:t>
            </a:r>
            <a:r>
              <a:rPr lang="en-US" altLang="ja-JP" sz="2000" b="1" dirty="0">
                <a:solidFill>
                  <a:srgbClr val="FF0000"/>
                </a:solidFill>
                <a:latin typeface="Arial" panose="020B0604020202020204" pitchFamily="34" charset="0"/>
                <a:cs typeface="Arial" panose="020B0604020202020204" pitchFamily="34" charset="0"/>
              </a:rPr>
              <a:t>boson</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と総称される。</a:t>
            </a:r>
          </a:p>
        </p:txBody>
      </p:sp>
      <p:sp>
        <p:nvSpPr>
          <p:cNvPr id="52" name="object 2"/>
          <p:cNvSpPr txBox="1">
            <a:spLocks/>
          </p:cNvSpPr>
          <p:nvPr/>
        </p:nvSpPr>
        <p:spPr>
          <a:xfrm>
            <a:off x="249238" y="23813"/>
            <a:ext cx="8653462" cy="430212"/>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弱い相互作用と</a:t>
            </a: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 W </a:t>
            </a:r>
            <a:r>
              <a:rPr lang="en-US" sz="2800" b="1" u="sng" spc="-5" dirty="0">
                <a:solidFill>
                  <a:srgbClr val="0A0AD4"/>
                </a:solidFill>
                <a:latin typeface="Arial" panose="020B0604020202020204" pitchFamily="34" charset="0"/>
                <a:cs typeface="Arial" panose="020B0604020202020204" pitchFamily="34" charset="0"/>
              </a:rPr>
              <a:t>boson</a:t>
            </a: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 </a:t>
            </a:r>
          </a:p>
        </p:txBody>
      </p:sp>
      <p:pic>
        <p:nvPicPr>
          <p:cNvPr id="5325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3638" y="2656433"/>
            <a:ext cx="23780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6763" y="2800895"/>
            <a:ext cx="3168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763" y="3878808"/>
            <a:ext cx="31686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60463" y="3124745"/>
            <a:ext cx="21986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テキスト ボックス 1"/>
          <p:cNvSpPr txBox="1">
            <a:spLocks noChangeArrowheads="1"/>
          </p:cNvSpPr>
          <p:nvPr/>
        </p:nvSpPr>
        <p:spPr bwMode="auto">
          <a:xfrm>
            <a:off x="5426075" y="3539083"/>
            <a:ext cx="52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or</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角丸四角形 3"/>
          <p:cNvSpPr/>
          <p:nvPr/>
        </p:nvSpPr>
        <p:spPr>
          <a:xfrm>
            <a:off x="671513" y="2407195"/>
            <a:ext cx="7693025" cy="2894013"/>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スライド番号プレースホルダー 1">
            <a:extLst>
              <a:ext uri="{FF2B5EF4-FFF2-40B4-BE49-F238E27FC236}">
                <a16:creationId xmlns:a16="http://schemas.microsoft.com/office/drawing/2014/main" id="{E388D569-E2FC-41FB-B9C3-D52D77274CD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9374016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1450" y="10160"/>
            <a:ext cx="393541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Results of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Arial"/>
                <a:ea typeface="ＭＳ Ｐゴシック" panose="020B0600070205080204" pitchFamily="50" charset="-128"/>
                <a:cs typeface="+mn-cs"/>
              </a:rPr>
              <a:t>e</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and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a:t>
            </a:r>
            <a:b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b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appearance</a:t>
            </a:r>
            <a:endParaRPr kumimoji="1" lang="en-US" altLang="ja-JP" sz="2800" b="1" i="0" u="sng" strike="noStrike" kern="1200" cap="none" spc="0" normalizeH="0" baseline="-25000" noProof="0" dirty="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
        <p:nvSpPr>
          <p:cNvPr id="60425" name="Text Box 7"/>
          <p:cNvSpPr txBox="1">
            <a:spLocks noChangeArrowheads="1"/>
          </p:cNvSpPr>
          <p:nvPr/>
        </p:nvSpPr>
        <p:spPr bwMode="auto">
          <a:xfrm>
            <a:off x="6349" y="3068960"/>
            <a:ext cx="43434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For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appearance,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90</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events are found where expectation for no oscillation is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15.3</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It is certainly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appearance signal.</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For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appearance,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15</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events are found where expectation for no oscillation is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6.4</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To claim a significant appearance signal, more statistics is needed. </a:t>
            </a:r>
          </a:p>
        </p:txBody>
      </p:sp>
      <p:cxnSp>
        <p:nvCxnSpPr>
          <p:cNvPr id="32" name="直線コネクタ 31"/>
          <p:cNvCxnSpPr/>
          <p:nvPr/>
        </p:nvCxnSpPr>
        <p:spPr>
          <a:xfrm>
            <a:off x="3473450" y="173144"/>
            <a:ext cx="180975" cy="0"/>
          </a:xfrm>
          <a:prstGeom prst="line">
            <a:avLst/>
          </a:prstGeom>
          <a:ln w="38100">
            <a:solidFill>
              <a:srgbClr val="0A0AD4"/>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926199" y="4581128"/>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104" y="221306"/>
            <a:ext cx="4343400" cy="6344259"/>
          </a:xfrm>
          <a:prstGeom prst="rect">
            <a:avLst/>
          </a:prstGeom>
        </p:spPr>
      </p:pic>
      <p:sp>
        <p:nvSpPr>
          <p:cNvPr id="5" name="テキスト ボックス 4">
            <a:extLst>
              <a:ext uri="{FF2B5EF4-FFF2-40B4-BE49-F238E27FC236}">
                <a16:creationId xmlns:a16="http://schemas.microsoft.com/office/drawing/2014/main" id="{2E31397D-7252-408A-84C6-5E8932A5DFFF}"/>
              </a:ext>
            </a:extLst>
          </p:cNvPr>
          <p:cNvSpPr txBox="1"/>
          <p:nvPr/>
        </p:nvSpPr>
        <p:spPr>
          <a:xfrm>
            <a:off x="0" y="1087576"/>
            <a:ext cx="4860032" cy="1477328"/>
          </a:xfrm>
          <a:prstGeom prst="rect">
            <a:avLst/>
          </a:prstGeom>
          <a:solidFill>
            <a:srgbClr val="FFF3C9"/>
          </a:solidFill>
        </p:spPr>
        <p:txBody>
          <a:bodyPr wrap="square" rtlCol="0">
            <a:spAutoFit/>
          </a:bodyPr>
          <a:lstStyle/>
          <a:p>
            <a:r>
              <a:rPr lang="da-DK" altLang="ja-JP" b="1" dirty="0">
                <a:latin typeface="Arial" panose="020B0604020202020204" pitchFamily="34" charset="0"/>
                <a:cs typeface="Arial" panose="020B0604020202020204" pitchFamily="34" charset="0"/>
              </a:rPr>
              <a:t>K.Abe et al., Nature 580, 339-344(2020)</a:t>
            </a:r>
            <a:r>
              <a:rPr lang="ja-JP" altLang="en-US" b="1" dirty="0">
                <a:latin typeface="Arial" panose="020B0604020202020204" pitchFamily="34" charset="0"/>
                <a:cs typeface="Arial" panose="020B0604020202020204" pitchFamily="34" charset="0"/>
              </a:rPr>
              <a:t>で</a:t>
            </a:r>
            <a:br>
              <a:rPr lang="en-US" altLang="ja-JP" b="1" dirty="0">
                <a:latin typeface="Arial" panose="020B0604020202020204" pitchFamily="34" charset="0"/>
                <a:cs typeface="Arial" panose="020B0604020202020204" pitchFamily="34" charset="0"/>
              </a:rPr>
            </a:br>
            <a:r>
              <a:rPr lang="ja-JP" altLang="en-US" b="1" dirty="0">
                <a:latin typeface="Arial" panose="020B0604020202020204" pitchFamily="34" charset="0"/>
                <a:cs typeface="Arial" panose="020B0604020202020204" pitchFamily="34" charset="0"/>
              </a:rPr>
              <a:t>報告された</a:t>
            </a:r>
            <a:r>
              <a:rPr lang="en-US" altLang="ja-JP" b="1" dirty="0">
                <a:latin typeface="Arial" panose="020B0604020202020204" pitchFamily="34" charset="0"/>
                <a:cs typeface="Arial" panose="020B0604020202020204" pitchFamily="34" charset="0"/>
              </a:rPr>
              <a:t>2018</a:t>
            </a:r>
            <a:r>
              <a:rPr lang="ja-JP" altLang="en-US" b="1" dirty="0">
                <a:latin typeface="Arial" panose="020B0604020202020204" pitchFamily="34" charset="0"/>
                <a:cs typeface="Arial" panose="020B0604020202020204" pitchFamily="34" charset="0"/>
              </a:rPr>
              <a:t>年までの</a:t>
            </a:r>
            <a:r>
              <a:rPr lang="en-US" altLang="ja-JP" b="1" dirty="0">
                <a:latin typeface="Arial" panose="020B0604020202020204" pitchFamily="34" charset="0"/>
                <a:cs typeface="Arial" panose="020B0604020202020204" pitchFamily="34" charset="0"/>
              </a:rPr>
              <a:t>data</a:t>
            </a:r>
            <a:r>
              <a:rPr lang="ja-JP" altLang="en-US" b="1" dirty="0">
                <a:latin typeface="Arial" panose="020B0604020202020204" pitchFamily="34" charset="0"/>
                <a:cs typeface="Arial" panose="020B0604020202020204" pitchFamily="34" charset="0"/>
              </a:rPr>
              <a:t>に基づいた数字。</a:t>
            </a:r>
            <a:b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ja-JP"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1" lang="en-US" altLang="ja-JP"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1.49x10</a:t>
            </a:r>
            <a:r>
              <a:rPr kumimoji="1" lang="en-US" altLang="ja-JP"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21 </a:t>
            </a:r>
            <a: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 </a:t>
            </a:r>
            <a:r>
              <a:rPr kumimoji="1" lang="en-US" altLang="ja-JP"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1.64x10</a:t>
            </a:r>
            <a:r>
              <a:rPr kumimoji="1" lang="en-US" altLang="ja-JP"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21 </a:t>
            </a:r>
            <a: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Nature</a:t>
            </a:r>
            <a:r>
              <a:rPr kumimoji="1" lang="ja-JP" altLang="en-US"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誌の</a:t>
            </a:r>
            <a: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10 remarkable discoveries from 2020</a:t>
            </a:r>
            <a:r>
              <a:rPr kumimoji="1" lang="ja-JP" altLang="en-US"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に選ばれた。</a:t>
            </a:r>
            <a:endPar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スライド番号プレースホルダー 1">
            <a:extLst>
              <a:ext uri="{FF2B5EF4-FFF2-40B4-BE49-F238E27FC236}">
                <a16:creationId xmlns:a16="http://schemas.microsoft.com/office/drawing/2014/main" id="{E5933B78-E9E0-4BB8-891F-FA833C66C1F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cxnSp>
        <p:nvCxnSpPr>
          <p:cNvPr id="9" name="直線コネクタ 8">
            <a:extLst>
              <a:ext uri="{FF2B5EF4-FFF2-40B4-BE49-F238E27FC236}">
                <a16:creationId xmlns:a16="http://schemas.microsoft.com/office/drawing/2014/main" id="{DDA00E52-4F57-4C73-96DA-05E54A3C0920}"/>
              </a:ext>
            </a:extLst>
          </p:cNvPr>
          <p:cNvCxnSpPr/>
          <p:nvPr/>
        </p:nvCxnSpPr>
        <p:spPr>
          <a:xfrm>
            <a:off x="3528000" y="1772816"/>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9822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34527" y="8463"/>
            <a:ext cx="688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800" b="1" i="0" u="sng" strike="noStrike" kern="1200" cap="none" spc="0" normalizeH="0" baseline="-25000" noProof="0" dirty="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 vs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800" b="1" i="0" u="sng" strike="noStrike" kern="1200" cap="none" spc="0" normalizeH="0" baseline="-25000" noProof="0" dirty="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ja-JP" altLang="en-US"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7" name="直線コネクタ 6"/>
          <p:cNvCxnSpPr/>
          <p:nvPr/>
        </p:nvCxnSpPr>
        <p:spPr>
          <a:xfrm>
            <a:off x="4870458" y="173144"/>
            <a:ext cx="180975" cy="0"/>
          </a:xfrm>
          <a:prstGeom prst="line">
            <a:avLst/>
          </a:prstGeom>
          <a:ln w="38100">
            <a:solidFill>
              <a:srgbClr val="0A0AD4"/>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244" y="1156821"/>
            <a:ext cx="6028413" cy="4216395"/>
          </a:xfrm>
          <a:prstGeom prst="rect">
            <a:avLst/>
          </a:prstGeom>
        </p:spPr>
      </p:pic>
      <p:sp>
        <p:nvSpPr>
          <p:cNvPr id="8" name="テキスト ボックス 7"/>
          <p:cNvSpPr txBox="1"/>
          <p:nvPr/>
        </p:nvSpPr>
        <p:spPr>
          <a:xfrm>
            <a:off x="8457" y="552039"/>
            <a:ext cx="9127076" cy="6247864"/>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の振動現象数と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lang="ja-JP" altLang="en-US" sz="2000" b="1" dirty="0">
                <a:solidFill>
                  <a:srgbClr val="000000"/>
                </a:solidFill>
                <a:latin typeface="Arial" panose="020B0604020202020204" pitchFamily="34" charset="0"/>
                <a:cs typeface="Arial" panose="020B0604020202020204" pitchFamily="34" charset="0"/>
              </a:rPr>
              <a:t>の振動現象数の</a:t>
            </a:r>
            <a:r>
              <a:rPr lang="en-US" altLang="ja-JP" sz="2000" b="1" dirty="0">
                <a:solidFill>
                  <a:srgbClr val="000000"/>
                </a:solidFill>
                <a:latin typeface="Arial" panose="020B0604020202020204" pitchFamily="34" charset="0"/>
                <a:cs typeface="Arial" panose="020B0604020202020204" pitchFamily="34" charset="0"/>
              </a:rPr>
              <a:t>2</a:t>
            </a:r>
            <a:r>
              <a:rPr lang="ja-JP" altLang="en-US" sz="2000" b="1" dirty="0">
                <a:solidFill>
                  <a:srgbClr val="000000"/>
                </a:solidFill>
                <a:latin typeface="Arial" panose="020B0604020202020204" pitchFamily="34" charset="0"/>
                <a:cs typeface="Arial" panose="020B0604020202020204" pitchFamily="34" charset="0"/>
              </a:rPr>
              <a:t>次元プロット。</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tabLst/>
              <a:defRPr/>
            </a:pPr>
            <a:endParaRPr lang="en-US" altLang="ja-JP" sz="2000" b="1"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ニュートリノの方が反ニュートリノよりもたくさん振動しているように見える。</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30</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年前の大気ニュートリノ振動と同様、新発見の尻尾を捕まえたのかも</a:t>
            </a:r>
            <a:b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しれない</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cxnSp>
        <p:nvCxnSpPr>
          <p:cNvPr id="9" name="直線コネクタ 8"/>
          <p:cNvCxnSpPr/>
          <p:nvPr/>
        </p:nvCxnSpPr>
        <p:spPr>
          <a:xfrm>
            <a:off x="2555776" y="682668"/>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8111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テキスト ボックス 2">
            <a:extLst>
              <a:ext uri="{FF2B5EF4-FFF2-40B4-BE49-F238E27FC236}">
                <a16:creationId xmlns:a16="http://schemas.microsoft.com/office/drawing/2014/main" id="{D869C8BB-43BE-457B-9471-3B7237746769}"/>
              </a:ext>
            </a:extLst>
          </p:cNvPr>
          <p:cNvSpPr txBox="1">
            <a:spLocks noChangeArrowheads="1"/>
          </p:cNvSpPr>
          <p:nvPr/>
        </p:nvSpPr>
        <p:spPr bwMode="auto">
          <a:xfrm>
            <a:off x="3920220" y="-26988"/>
            <a:ext cx="1303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000FF"/>
                </a:solidFill>
                <a:latin typeface="Arial" panose="020B0604020202020204" pitchFamily="34" charset="0"/>
                <a:cs typeface="Arial" panose="020B0604020202020204" pitchFamily="34" charset="0"/>
              </a:rPr>
              <a:t>Future</a:t>
            </a:r>
            <a:endParaRPr lang="ja-JP" altLang="en-US" sz="2800" b="1" u="sng" dirty="0">
              <a:solidFill>
                <a:srgbClr val="0000FF"/>
              </a:solidFill>
              <a:latin typeface="Arial" panose="020B0604020202020204" pitchFamily="34" charset="0"/>
              <a:cs typeface="Arial" panose="020B0604020202020204" pitchFamily="34" charset="0"/>
            </a:endParaRPr>
          </a:p>
        </p:txBody>
      </p:sp>
      <p:sp>
        <p:nvSpPr>
          <p:cNvPr id="87043" name="テキスト ボックス 1">
            <a:extLst>
              <a:ext uri="{FF2B5EF4-FFF2-40B4-BE49-F238E27FC236}">
                <a16:creationId xmlns:a16="http://schemas.microsoft.com/office/drawing/2014/main" id="{E96A88C1-D7AF-4D7C-BFC5-17C5DD104942}"/>
              </a:ext>
            </a:extLst>
          </p:cNvPr>
          <p:cNvSpPr txBox="1">
            <a:spLocks noChangeArrowheads="1"/>
          </p:cNvSpPr>
          <p:nvPr/>
        </p:nvSpPr>
        <p:spPr bwMode="auto">
          <a:xfrm>
            <a:off x="35496" y="548680"/>
            <a:ext cx="9001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dirty="0">
                <a:latin typeface="Arial" panose="020B0604020202020204" pitchFamily="34" charset="0"/>
                <a:cs typeface="Arial" panose="020B0604020202020204" pitchFamily="34" charset="0"/>
              </a:rPr>
              <a:t>捕まえたのかもしれない新発見の尻尾を確実にするには、いまのところ圧倒的に統計が少ない。より多くのデータが必要。</a:t>
            </a:r>
          </a:p>
          <a:p>
            <a:pPr>
              <a:spcBef>
                <a:spcPct val="0"/>
              </a:spcBef>
              <a:buFont typeface="Wingdings" panose="05000000000000000000" pitchFamily="2" charset="2"/>
              <a:buChar char="l"/>
            </a:pPr>
            <a:endParaRPr lang="ja-JP" altLang="en-US"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J-PARC </a:t>
            </a:r>
            <a:r>
              <a:rPr lang="ja-JP" altLang="en-US" sz="2000" b="1" dirty="0">
                <a:latin typeface="Arial" panose="020B0604020202020204" pitchFamily="34" charset="0"/>
                <a:cs typeface="Arial" panose="020B0604020202020204" pitchFamily="34" charset="0"/>
              </a:rPr>
              <a:t>ニュートリノビーム強度増強が進行中。</a:t>
            </a:r>
            <a:r>
              <a:rPr lang="en-US" altLang="ja-JP" sz="2000" b="1" dirty="0">
                <a:latin typeface="Arial" panose="020B0604020202020204" pitchFamily="34" charset="0"/>
                <a:cs typeface="Arial" panose="020B0604020202020204" pitchFamily="34" charset="0"/>
              </a:rPr>
              <a:t>500kW -&gt; 1300kW</a:t>
            </a:r>
            <a:r>
              <a:rPr lang="ja-JP" altLang="en-US" sz="2000" b="1" dirty="0">
                <a:latin typeface="Arial" panose="020B0604020202020204" pitchFamily="34" charset="0"/>
                <a:cs typeface="Arial" panose="020B0604020202020204" pitchFamily="34" charset="0"/>
              </a:rPr>
              <a:t>。</a:t>
            </a:r>
            <a:endParaRPr lang="en-US" altLang="ja-JP" sz="2000" b="1" dirty="0">
              <a:latin typeface="Arial" panose="020B0604020202020204" pitchFamily="34" charset="0"/>
              <a:cs typeface="Arial" panose="020B0604020202020204" pitchFamily="34" charset="0"/>
            </a:endParaRPr>
          </a:p>
          <a:p>
            <a:pPr marL="0" indent="0">
              <a:spcBef>
                <a:spcPct val="0"/>
              </a:spcBef>
              <a:buNone/>
            </a:pPr>
            <a:endParaRPr lang="ja-JP" altLang="en-US"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Hyper-</a:t>
            </a:r>
            <a:r>
              <a:rPr lang="en-US" altLang="ja-JP" sz="2000" b="1" dirty="0" err="1">
                <a:latin typeface="Arial" panose="020B0604020202020204" pitchFamily="34" charset="0"/>
                <a:cs typeface="Arial" panose="020B0604020202020204" pitchFamily="34" charset="0"/>
              </a:rPr>
              <a:t>Kamiokande</a:t>
            </a:r>
            <a:r>
              <a:rPr lang="ja-JP" altLang="en-US" sz="2000" b="1" dirty="0">
                <a:latin typeface="Arial" panose="020B0604020202020204" pitchFamily="34" charset="0"/>
                <a:cs typeface="Arial" panose="020B0604020202020204" pitchFamily="34" charset="0"/>
              </a:rPr>
              <a:t>で</a:t>
            </a:r>
            <a:r>
              <a:rPr lang="en-US" altLang="ja-JP" sz="2000" b="1" dirty="0">
                <a:latin typeface="Arial" panose="020B0604020202020204" pitchFamily="34" charset="0"/>
                <a:cs typeface="Arial" panose="020B0604020202020204" pitchFamily="34" charset="0"/>
              </a:rPr>
              <a:t>target volume</a:t>
            </a:r>
            <a:r>
              <a:rPr lang="ja-JP" altLang="en-US" sz="2000" b="1" dirty="0">
                <a:latin typeface="Arial" panose="020B0604020202020204" pitchFamily="34" charset="0"/>
                <a:cs typeface="Arial" panose="020B0604020202020204" pitchFamily="34" charset="0"/>
              </a:rPr>
              <a:t>を約</a:t>
            </a:r>
            <a:r>
              <a:rPr lang="en-US" altLang="ja-JP" sz="2000" b="1" dirty="0">
                <a:latin typeface="Arial" panose="020B0604020202020204" pitchFamily="34" charset="0"/>
                <a:cs typeface="Arial" panose="020B0604020202020204" pitchFamily="34" charset="0"/>
              </a:rPr>
              <a:t>10</a:t>
            </a:r>
            <a:r>
              <a:rPr lang="ja-JP" altLang="en-US" sz="2000" b="1" dirty="0">
                <a:latin typeface="Arial" panose="020B0604020202020204" pitchFamily="34" charset="0"/>
                <a:cs typeface="Arial" panose="020B0604020202020204" pitchFamily="34" charset="0"/>
              </a:rPr>
              <a:t>倍に。</a:t>
            </a:r>
          </a:p>
          <a:p>
            <a:pPr>
              <a:spcBef>
                <a:spcPct val="0"/>
              </a:spcBef>
              <a:buFont typeface="Wingdings" panose="05000000000000000000" pitchFamily="2" charset="2"/>
              <a:buChar char="l"/>
            </a:pPr>
            <a:endParaRPr lang="ja-JP" altLang="en-US"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2030</a:t>
            </a:r>
            <a:r>
              <a:rPr lang="ja-JP" altLang="en-US" sz="2000" b="1" dirty="0">
                <a:solidFill>
                  <a:srgbClr val="FF0000"/>
                </a:solidFill>
                <a:latin typeface="Arial" panose="020B0604020202020204" pitchFamily="34" charset="0"/>
                <a:cs typeface="Arial" panose="020B0604020202020204" pitchFamily="34" charset="0"/>
              </a:rPr>
              <a:t>年過ぎには</a:t>
            </a:r>
            <a:r>
              <a:rPr lang="en-US" altLang="ja-JP" sz="2000" b="1" dirty="0">
                <a:solidFill>
                  <a:srgbClr val="FF0000"/>
                </a:solidFill>
                <a:latin typeface="Arial" panose="020B0604020202020204" pitchFamily="34" charset="0"/>
                <a:cs typeface="Arial" panose="020B0604020202020204" pitchFamily="34" charset="0"/>
              </a:rPr>
              <a:t>CP</a:t>
            </a:r>
            <a:r>
              <a:rPr lang="ja-JP" altLang="en-US" sz="2000" b="1" dirty="0">
                <a:solidFill>
                  <a:srgbClr val="FF0000"/>
                </a:solidFill>
                <a:latin typeface="Arial" panose="020B0604020202020204" pitchFamily="34" charset="0"/>
                <a:cs typeface="Arial" panose="020B0604020202020204" pitchFamily="34" charset="0"/>
              </a:rPr>
              <a:t>対称性の破れの発見を </a:t>
            </a:r>
            <a:r>
              <a:rPr lang="en-US" altLang="ja-JP" sz="2000" b="1" dirty="0">
                <a:solidFill>
                  <a:srgbClr val="FF0000"/>
                </a:solidFill>
                <a:latin typeface="Arial" panose="020B0604020202020204" pitchFamily="34" charset="0"/>
                <a:cs typeface="Arial" panose="020B0604020202020204" pitchFamily="34" charset="0"/>
              </a:rPr>
              <a:t>!</a:t>
            </a:r>
          </a:p>
          <a:p>
            <a:pPr>
              <a:spcBef>
                <a:spcPct val="0"/>
              </a:spcBef>
              <a:buFont typeface="Wingdings" panose="05000000000000000000" pitchFamily="2" charset="2"/>
              <a:buChar char="l"/>
            </a:pPr>
            <a:endParaRPr lang="en-US" altLang="ja-JP" sz="2000" b="1" dirty="0"/>
          </a:p>
        </p:txBody>
      </p:sp>
      <p:sp>
        <p:nvSpPr>
          <p:cNvPr id="5" name="スライド番号プレースホルダー 1">
            <a:extLst>
              <a:ext uri="{FF2B5EF4-FFF2-40B4-BE49-F238E27FC236}">
                <a16:creationId xmlns:a16="http://schemas.microsoft.com/office/drawing/2014/main" id="{48BD3F6E-E711-4E9E-B34C-E8B783DB317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C4741CA7-B8BA-49CB-8995-B1E0D8E373C3}"/>
              </a:ext>
            </a:extLst>
          </p:cNvPr>
          <p:cNvSpPr/>
          <p:nvPr/>
        </p:nvSpPr>
        <p:spPr>
          <a:xfrm>
            <a:off x="827088" y="2630488"/>
            <a:ext cx="5976937" cy="504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角丸四角形 5">
            <a:extLst>
              <a:ext uri="{FF2B5EF4-FFF2-40B4-BE49-F238E27FC236}">
                <a16:creationId xmlns:a16="http://schemas.microsoft.com/office/drawing/2014/main" id="{E3217DA2-5CB6-495A-B271-3576E2D78ACA}"/>
              </a:ext>
            </a:extLst>
          </p:cNvPr>
          <p:cNvSpPr/>
          <p:nvPr/>
        </p:nvSpPr>
        <p:spPr>
          <a:xfrm>
            <a:off x="6948488" y="2630488"/>
            <a:ext cx="1368425" cy="504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068" name="テキスト ボックス 6">
            <a:extLst>
              <a:ext uri="{FF2B5EF4-FFF2-40B4-BE49-F238E27FC236}">
                <a16:creationId xmlns:a16="http://schemas.microsoft.com/office/drawing/2014/main" id="{B3FB61D0-E6CD-48D9-A0D1-544E76042858}"/>
              </a:ext>
            </a:extLst>
          </p:cNvPr>
          <p:cNvSpPr txBox="1">
            <a:spLocks noChangeArrowheads="1"/>
          </p:cNvSpPr>
          <p:nvPr/>
        </p:nvSpPr>
        <p:spPr bwMode="auto">
          <a:xfrm>
            <a:off x="7235825" y="2673350"/>
            <a:ext cx="1152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b="1"/>
              <a:t>検索</a:t>
            </a:r>
          </a:p>
        </p:txBody>
      </p:sp>
      <p:pic>
        <p:nvPicPr>
          <p:cNvPr id="88069" name="図 3">
            <a:extLst>
              <a:ext uri="{FF2B5EF4-FFF2-40B4-BE49-F238E27FC236}">
                <a16:creationId xmlns:a16="http://schemas.microsoft.com/office/drawing/2014/main" id="{2EAEF282-73A6-4325-8B0A-122FEA3BF6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6488" y="2919413"/>
            <a:ext cx="35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テキスト ボックス 7">
            <a:extLst>
              <a:ext uri="{FF2B5EF4-FFF2-40B4-BE49-F238E27FC236}">
                <a16:creationId xmlns:a16="http://schemas.microsoft.com/office/drawing/2014/main" id="{B6E44ECE-7C39-4369-9AFC-87F06D8AB250}"/>
              </a:ext>
            </a:extLst>
          </p:cNvPr>
          <p:cNvSpPr txBox="1">
            <a:spLocks noChangeArrowheads="1"/>
          </p:cNvSpPr>
          <p:nvPr/>
        </p:nvSpPr>
        <p:spPr bwMode="auto">
          <a:xfrm>
            <a:off x="755650" y="1341438"/>
            <a:ext cx="7920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dirty="0">
                <a:latin typeface="Arial" panose="020B0604020202020204" pitchFamily="34" charset="0"/>
                <a:cs typeface="Arial" panose="020B0604020202020204" pitchFamily="34" charset="0"/>
              </a:rPr>
              <a:t>https://www.youtube.com/watch?v=z1YYMchj6xw</a:t>
            </a:r>
            <a:endParaRPr lang="ja-JP" altLang="en-US" sz="2400" b="1" dirty="0">
              <a:latin typeface="Arial" panose="020B0604020202020204" pitchFamily="34" charset="0"/>
              <a:cs typeface="Arial" panose="020B0604020202020204" pitchFamily="34" charset="0"/>
            </a:endParaRPr>
          </a:p>
        </p:txBody>
      </p:sp>
      <p:sp>
        <p:nvSpPr>
          <p:cNvPr id="88071" name="テキスト ボックス 9">
            <a:extLst>
              <a:ext uri="{FF2B5EF4-FFF2-40B4-BE49-F238E27FC236}">
                <a16:creationId xmlns:a16="http://schemas.microsoft.com/office/drawing/2014/main" id="{5E1B0505-927F-4616-BB59-98A873A5F688}"/>
              </a:ext>
            </a:extLst>
          </p:cNvPr>
          <p:cNvSpPr txBox="1">
            <a:spLocks noChangeArrowheads="1"/>
          </p:cNvSpPr>
          <p:nvPr/>
        </p:nvSpPr>
        <p:spPr bwMode="auto">
          <a:xfrm>
            <a:off x="107950" y="765175"/>
            <a:ext cx="760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400" b="1">
                <a:solidFill>
                  <a:srgbClr val="FF0000"/>
                </a:solidFill>
                <a:latin typeface="Arial" panose="020B0604020202020204" pitchFamily="34" charset="0"/>
                <a:cs typeface="Arial" panose="020B0604020202020204" pitchFamily="34" charset="0"/>
              </a:rPr>
              <a:t>T2K</a:t>
            </a:r>
            <a:r>
              <a:rPr lang="ja-JP" altLang="en-US" sz="2400" b="1">
                <a:solidFill>
                  <a:srgbClr val="FF0000"/>
                </a:solidFill>
                <a:latin typeface="Arial" panose="020B0604020202020204" pitchFamily="34" charset="0"/>
                <a:cs typeface="Arial" panose="020B0604020202020204" pitchFamily="34" charset="0"/>
              </a:rPr>
              <a:t>のビデオが</a:t>
            </a:r>
            <a:r>
              <a:rPr lang="en-US" altLang="ja-JP" sz="2400" b="1">
                <a:solidFill>
                  <a:srgbClr val="FF0000"/>
                </a:solidFill>
                <a:latin typeface="Arial" panose="020B0604020202020204" pitchFamily="34" charset="0"/>
                <a:cs typeface="Arial" panose="020B0604020202020204" pitchFamily="34" charset="0"/>
              </a:rPr>
              <a:t>YouTube</a:t>
            </a:r>
            <a:r>
              <a:rPr lang="ja-JP" altLang="en-US" sz="2400" b="1">
                <a:solidFill>
                  <a:srgbClr val="FF0000"/>
                </a:solidFill>
              </a:rPr>
              <a:t>にアップロードされています。</a:t>
            </a:r>
          </a:p>
        </p:txBody>
      </p:sp>
      <p:sp>
        <p:nvSpPr>
          <p:cNvPr id="88072" name="テキスト ボックス 10">
            <a:extLst>
              <a:ext uri="{FF2B5EF4-FFF2-40B4-BE49-F238E27FC236}">
                <a16:creationId xmlns:a16="http://schemas.microsoft.com/office/drawing/2014/main" id="{C3B569C8-FBB5-4258-9BC9-DEDE2A48E336}"/>
              </a:ext>
            </a:extLst>
          </p:cNvPr>
          <p:cNvSpPr txBox="1">
            <a:spLocks noChangeArrowheads="1"/>
          </p:cNvSpPr>
          <p:nvPr/>
        </p:nvSpPr>
        <p:spPr bwMode="auto">
          <a:xfrm>
            <a:off x="1116013" y="1916113"/>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b="1"/>
              <a:t>もしくは</a:t>
            </a:r>
          </a:p>
        </p:txBody>
      </p:sp>
      <p:sp>
        <p:nvSpPr>
          <p:cNvPr id="88073" name="テキスト ボックス 11">
            <a:extLst>
              <a:ext uri="{FF2B5EF4-FFF2-40B4-BE49-F238E27FC236}">
                <a16:creationId xmlns:a16="http://schemas.microsoft.com/office/drawing/2014/main" id="{876D8309-7942-4C95-BF7E-61DDE8CBFAC5}"/>
              </a:ext>
            </a:extLst>
          </p:cNvPr>
          <p:cNvSpPr txBox="1">
            <a:spLocks noChangeArrowheads="1"/>
          </p:cNvSpPr>
          <p:nvPr/>
        </p:nvSpPr>
        <p:spPr bwMode="auto">
          <a:xfrm>
            <a:off x="900113" y="2679700"/>
            <a:ext cx="3240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dirty="0">
                <a:cs typeface="Arial" panose="020B0604020202020204" pitchFamily="34" charset="0"/>
              </a:rPr>
              <a:t>YouTube  KEK  T2K</a:t>
            </a:r>
            <a:endParaRPr lang="ja-JP" altLang="en-US" sz="2400" b="1" dirty="0">
              <a:cs typeface="Arial" panose="020B0604020202020204" pitchFamily="34" charset="0"/>
            </a:endParaRPr>
          </a:p>
        </p:txBody>
      </p:sp>
      <p:sp>
        <p:nvSpPr>
          <p:cNvPr id="88074" name="テキスト ボックス 16">
            <a:extLst>
              <a:ext uri="{FF2B5EF4-FFF2-40B4-BE49-F238E27FC236}">
                <a16:creationId xmlns:a16="http://schemas.microsoft.com/office/drawing/2014/main" id="{900FF77F-67F3-4A08-ABF0-7C51801529CA}"/>
              </a:ext>
            </a:extLst>
          </p:cNvPr>
          <p:cNvSpPr txBox="1">
            <a:spLocks noChangeArrowheads="1"/>
          </p:cNvSpPr>
          <p:nvPr/>
        </p:nvSpPr>
        <p:spPr bwMode="auto">
          <a:xfrm>
            <a:off x="611560" y="4292600"/>
            <a:ext cx="8136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dirty="0">
                <a:latin typeface="Arial" panose="020B0604020202020204" pitchFamily="34" charset="0"/>
                <a:cs typeface="Arial" panose="020B0604020202020204" pitchFamily="34" charset="0"/>
                <a:hlinkClick r:id="rId3"/>
              </a:rPr>
              <a:t>http://www-sk.icrr.u-tokyo.ac.jp/sk/library/index.html</a:t>
            </a:r>
            <a:r>
              <a:rPr lang="ja-JP" altLang="en-US" sz="2400" b="1" dirty="0">
                <a:latin typeface="Arial" panose="020B0604020202020204" pitchFamily="34" charset="0"/>
                <a:cs typeface="Arial" panose="020B0604020202020204" pitchFamily="34" charset="0"/>
              </a:rPr>
              <a:t>　</a:t>
            </a:r>
            <a:endParaRPr lang="en-US" altLang="ja-JP" sz="2400" b="1" dirty="0">
              <a:latin typeface="Arial" panose="020B0604020202020204" pitchFamily="34" charset="0"/>
              <a:cs typeface="Arial" panose="020B0604020202020204" pitchFamily="34" charset="0"/>
            </a:endParaRPr>
          </a:p>
        </p:txBody>
      </p:sp>
      <p:sp>
        <p:nvSpPr>
          <p:cNvPr id="88075" name="テキスト ボックス 17">
            <a:extLst>
              <a:ext uri="{FF2B5EF4-FFF2-40B4-BE49-F238E27FC236}">
                <a16:creationId xmlns:a16="http://schemas.microsoft.com/office/drawing/2014/main" id="{A8887429-872E-48C1-BDBD-3464A3DE0E5E}"/>
              </a:ext>
            </a:extLst>
          </p:cNvPr>
          <p:cNvSpPr txBox="1">
            <a:spLocks noChangeArrowheads="1"/>
          </p:cNvSpPr>
          <p:nvPr/>
        </p:nvSpPr>
        <p:spPr bwMode="auto">
          <a:xfrm>
            <a:off x="107950" y="3716338"/>
            <a:ext cx="7512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400" b="1">
                <a:solidFill>
                  <a:srgbClr val="FF0000"/>
                </a:solidFill>
                <a:latin typeface="Arial" panose="020B0604020202020204" pitchFamily="34" charset="0"/>
                <a:cs typeface="Arial" panose="020B0604020202020204" pitchFamily="34" charset="0"/>
              </a:rPr>
              <a:t>Super-Kamiokande</a:t>
            </a:r>
            <a:r>
              <a:rPr lang="ja-JP" altLang="en-US" sz="2400" b="1">
                <a:solidFill>
                  <a:srgbClr val="FF0000"/>
                </a:solidFill>
                <a:latin typeface="Arial" panose="020B0604020202020204" pitchFamily="34" charset="0"/>
                <a:cs typeface="Arial" panose="020B0604020202020204" pitchFamily="34" charset="0"/>
              </a:rPr>
              <a:t>関係のビデオはここにあります。</a:t>
            </a:r>
            <a:endParaRPr lang="ja-JP" altLang="en-US" sz="2400" b="1">
              <a:solidFill>
                <a:srgbClr val="FF0000"/>
              </a:solidFill>
            </a:endParaRPr>
          </a:p>
        </p:txBody>
      </p:sp>
      <p:sp>
        <p:nvSpPr>
          <p:cNvPr id="88076" name="テキスト ボックス 2">
            <a:extLst>
              <a:ext uri="{FF2B5EF4-FFF2-40B4-BE49-F238E27FC236}">
                <a16:creationId xmlns:a16="http://schemas.microsoft.com/office/drawing/2014/main" id="{7045FA38-2A79-4F79-8E7E-0C269BA067FA}"/>
              </a:ext>
            </a:extLst>
          </p:cNvPr>
          <p:cNvSpPr txBox="1">
            <a:spLocks noChangeArrowheads="1"/>
          </p:cNvSpPr>
          <p:nvPr/>
        </p:nvSpPr>
        <p:spPr bwMode="auto">
          <a:xfrm>
            <a:off x="1736162" y="-26988"/>
            <a:ext cx="56716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000FF"/>
                </a:solidFill>
                <a:latin typeface="Arial" panose="020B0604020202020204" pitchFamily="34" charset="0"/>
                <a:cs typeface="Arial" panose="020B0604020202020204" pitchFamily="34" charset="0"/>
              </a:rPr>
              <a:t>T2K, Super-</a:t>
            </a:r>
            <a:r>
              <a:rPr lang="en-US" altLang="ja-JP" sz="2800" b="1" u="sng" dirty="0" err="1">
                <a:solidFill>
                  <a:srgbClr val="0000FF"/>
                </a:solidFill>
                <a:latin typeface="Arial" panose="020B0604020202020204" pitchFamily="34" charset="0"/>
                <a:cs typeface="Arial" panose="020B0604020202020204" pitchFamily="34" charset="0"/>
              </a:rPr>
              <a:t>Kamiokande</a:t>
            </a:r>
            <a:r>
              <a:rPr lang="ja-JP" altLang="en-US" sz="2800" b="1" u="sng" dirty="0">
                <a:solidFill>
                  <a:srgbClr val="0000FF"/>
                </a:solidFill>
                <a:latin typeface="Arial" panose="020B0604020202020204" pitchFamily="34" charset="0"/>
                <a:cs typeface="Arial" panose="020B0604020202020204" pitchFamily="34" charset="0"/>
              </a:rPr>
              <a:t>の</a:t>
            </a:r>
            <a:r>
              <a:rPr lang="en-US" altLang="ja-JP" sz="2800" b="1" u="sng" dirty="0">
                <a:solidFill>
                  <a:srgbClr val="0000FF"/>
                </a:solidFill>
                <a:latin typeface="Arial" panose="020B0604020202020204" pitchFamily="34" charset="0"/>
                <a:cs typeface="Arial" panose="020B0604020202020204" pitchFamily="34" charset="0"/>
              </a:rPr>
              <a:t>Video</a:t>
            </a:r>
            <a:endParaRPr lang="ja-JP" altLang="en-US" sz="2800" b="1" u="sng" dirty="0">
              <a:solidFill>
                <a:srgbClr val="0000FF"/>
              </a:solidFill>
              <a:latin typeface="Arial" panose="020B0604020202020204" pitchFamily="34" charset="0"/>
              <a:cs typeface="Arial" panose="020B0604020202020204" pitchFamily="34" charset="0"/>
            </a:endParaRPr>
          </a:p>
        </p:txBody>
      </p:sp>
      <p:sp>
        <p:nvSpPr>
          <p:cNvPr id="13" name="スライド番号プレースホルダー 1">
            <a:extLst>
              <a:ext uri="{FF2B5EF4-FFF2-40B4-BE49-F238E27FC236}">
                <a16:creationId xmlns:a16="http://schemas.microsoft.com/office/drawing/2014/main" id="{E681BF73-99B4-4ABE-8AA2-9B396D06E6F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Text Box 13">
            <a:extLst>
              <a:ext uri="{FF2B5EF4-FFF2-40B4-BE49-F238E27FC236}">
                <a16:creationId xmlns:a16="http://schemas.microsoft.com/office/drawing/2014/main" id="{0CB75B87-0C82-45CE-8165-3F0562946FED}"/>
              </a:ext>
            </a:extLst>
          </p:cNvPr>
          <p:cNvSpPr txBox="1">
            <a:spLocks noChangeArrowheads="1"/>
          </p:cNvSpPr>
          <p:nvPr/>
        </p:nvSpPr>
        <p:spPr bwMode="auto">
          <a:xfrm>
            <a:off x="251520" y="576000"/>
            <a:ext cx="864096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ニュートリノとは</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簡単な理論の話</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「核化学」に近い分野のニュートリノ実験の紹介</a:t>
            </a:r>
            <a:b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b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   -----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ニュートリノの</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energy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が</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1MeV~10MeV</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近辺</a:t>
            </a:r>
            <a:endPar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ja-JP" altLang="en-US" sz="2400" b="1" dirty="0">
                <a:solidFill>
                  <a:srgbClr val="000000"/>
                </a:solidFill>
                <a:latin typeface="+mn-lt"/>
              </a:rPr>
              <a:t>スーパーカミオカンデ・</a:t>
            </a:r>
            <a:r>
              <a:rPr lang="en-US" altLang="ja-JP" sz="2400" b="1" dirty="0">
                <a:solidFill>
                  <a:srgbClr val="000000"/>
                </a:solidFill>
                <a:latin typeface="+mn-lt"/>
              </a:rPr>
              <a:t>J-PARC</a:t>
            </a:r>
            <a:r>
              <a:rPr lang="ja-JP" altLang="en-US" sz="2400" b="1" dirty="0">
                <a:solidFill>
                  <a:srgbClr val="000000"/>
                </a:solidFill>
                <a:latin typeface="+mn-lt"/>
              </a:rPr>
              <a:t>関連の実験の紹介</a:t>
            </a:r>
            <a:br>
              <a:rPr lang="en-US" altLang="ja-JP" sz="2400" b="1" dirty="0">
                <a:solidFill>
                  <a:srgbClr val="000000"/>
                </a:solidFill>
                <a:latin typeface="+mn-lt"/>
              </a:rPr>
            </a:br>
            <a:r>
              <a:rPr lang="en-US" altLang="ja-JP" sz="2400" b="1" dirty="0">
                <a:solidFill>
                  <a:srgbClr val="000000"/>
                </a:solidFill>
                <a:latin typeface="+mn-lt"/>
              </a:rPr>
              <a:t>   -----</a:t>
            </a:r>
            <a:r>
              <a:rPr lang="ja-JP" altLang="en-US" sz="2400" b="1" dirty="0">
                <a:solidFill>
                  <a:srgbClr val="000000"/>
                </a:solidFill>
                <a:latin typeface="+mn-lt"/>
              </a:rPr>
              <a:t> 大気ニュートリノ振動</a:t>
            </a:r>
            <a:br>
              <a:rPr lang="en-US" altLang="ja-JP" sz="2400" b="1" dirty="0">
                <a:solidFill>
                  <a:srgbClr val="000000"/>
                </a:solidFill>
                <a:latin typeface="+mn-lt"/>
              </a:rPr>
            </a:br>
            <a:r>
              <a:rPr lang="ja-JP" altLang="en-US" sz="2400" b="1" dirty="0">
                <a:solidFill>
                  <a:srgbClr val="000000"/>
                </a:solidFill>
                <a:latin typeface="+mn-lt"/>
              </a:rPr>
              <a:t>　　　　</a:t>
            </a:r>
            <a:r>
              <a:rPr lang="en-US" altLang="ja-JP" sz="2400" b="1" dirty="0">
                <a:solidFill>
                  <a:srgbClr val="000000"/>
                </a:solidFill>
                <a:latin typeface="+mn-lt"/>
              </a:rPr>
              <a:t>(</a:t>
            </a:r>
            <a:r>
              <a:rPr lang="ja-JP" altLang="en-US" sz="2400" b="1" dirty="0">
                <a:solidFill>
                  <a:srgbClr val="000000"/>
                </a:solidFill>
                <a:latin typeface="+mn-lt"/>
              </a:rPr>
              <a:t>ニュートリノの</a:t>
            </a:r>
            <a:r>
              <a:rPr lang="en-US" altLang="ja-JP" sz="2400" b="1" dirty="0">
                <a:solidFill>
                  <a:srgbClr val="000000"/>
                </a:solidFill>
                <a:latin typeface="+mn-lt"/>
              </a:rPr>
              <a:t>energy </a:t>
            </a:r>
            <a:r>
              <a:rPr lang="ja-JP" altLang="en-US" sz="2400" b="1" dirty="0">
                <a:solidFill>
                  <a:srgbClr val="000000"/>
                </a:solidFill>
                <a:latin typeface="+mn-lt"/>
              </a:rPr>
              <a:t>は</a:t>
            </a:r>
            <a:r>
              <a:rPr lang="en-US" altLang="ja-JP" sz="2400" b="1" dirty="0">
                <a:solidFill>
                  <a:srgbClr val="000000"/>
                </a:solidFill>
                <a:latin typeface="+mn-lt"/>
              </a:rPr>
              <a:t>1GeV</a:t>
            </a:r>
            <a:r>
              <a:rPr lang="ja-JP" altLang="en-US" sz="2400" b="1" dirty="0">
                <a:solidFill>
                  <a:srgbClr val="000000"/>
                </a:solidFill>
                <a:latin typeface="+mn-lt"/>
              </a:rPr>
              <a:t>近辺</a:t>
            </a:r>
            <a:r>
              <a:rPr lang="en-US" altLang="ja-JP" sz="2400" b="1" dirty="0">
                <a:solidFill>
                  <a:srgbClr val="000000"/>
                </a:solidFill>
                <a:latin typeface="+mn-lt"/>
              </a:rPr>
              <a:t>)</a:t>
            </a:r>
          </a:p>
        </p:txBody>
      </p:sp>
      <p:sp>
        <p:nvSpPr>
          <p:cNvPr id="8" name="Text Box 2">
            <a:extLst>
              <a:ext uri="{FF2B5EF4-FFF2-40B4-BE49-F238E27FC236}">
                <a16:creationId xmlns:a16="http://schemas.microsoft.com/office/drawing/2014/main" id="{E9D2A93F-6C7C-4680-98C8-429B5192064F}"/>
              </a:ext>
            </a:extLst>
          </p:cNvPr>
          <p:cNvSpPr txBox="1">
            <a:spLocks noChangeArrowheads="1"/>
          </p:cNvSpPr>
          <p:nvPr/>
        </p:nvSpPr>
        <p:spPr bwMode="auto">
          <a:xfrm>
            <a:off x="1752625" y="0"/>
            <a:ext cx="562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今日の話は</a:t>
            </a:r>
            <a:r>
              <a:rPr kumimoji="1" lang="en-US" altLang="ja-JP"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t>
            </a:r>
          </a:p>
        </p:txBody>
      </p:sp>
      <p:sp>
        <p:nvSpPr>
          <p:cNvPr id="9" name="スライド番号プレースホルダー 1">
            <a:extLst>
              <a:ext uri="{FF2B5EF4-FFF2-40B4-BE49-F238E27FC236}">
                <a16:creationId xmlns:a16="http://schemas.microsoft.com/office/drawing/2014/main" id="{07BFA8E7-C734-4751-875F-1E35FEDABE3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132093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7631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1968 Solar neutrino deficit claimed by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Homestake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experiment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0000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0000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0000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solidFill>
                  <a:srgbClr val="0000FF"/>
                </a:solidFill>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1700" b="1" dirty="0">
                <a:solidFill>
                  <a:srgbClr val="000000"/>
                </a:solidFill>
                <a:latin typeface="Arial"/>
              </a:rPr>
              <a:t>2013 Discovery of extraterrestrial high energy neutrinos by </a:t>
            </a:r>
            <a:r>
              <a:rPr lang="en-US" altLang="ja-JP" sz="1700" b="1" dirty="0" err="1">
                <a:solidFill>
                  <a:srgbClr val="000000"/>
                </a:solidFill>
                <a:latin typeface="Arial"/>
              </a:rPr>
              <a:t>IceCube</a:t>
            </a:r>
            <a:endPar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1700" b="1" dirty="0">
                <a:solidFill>
                  <a:srgbClr val="000000"/>
                </a:solidFill>
                <a:latin typeface="Arial"/>
              </a:rPr>
              <a:t>2018 Discovery of high energy neutrinos from an astronomical object by </a:t>
            </a:r>
            <a:r>
              <a:rPr lang="en-US" altLang="ja-JP" sz="1700" b="1" dirty="0" err="1">
                <a:solidFill>
                  <a:srgbClr val="000000"/>
                </a:solidFill>
                <a:latin typeface="Arial"/>
              </a:rPr>
              <a:t>IceCube</a:t>
            </a:r>
            <a:r>
              <a:rPr lang="en-US" altLang="ja-JP" sz="1700" b="1" dirty="0">
                <a:solidFill>
                  <a:srgbClr val="000000"/>
                </a:solidFill>
                <a:latin typeface="Arial"/>
              </a:rPr>
              <a:t> </a:t>
            </a:r>
            <a:endPar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D3C2550-2C94-4797-8F61-34815B1C5CB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142849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テキスト ボックス 2">
            <a:extLst>
              <a:ext uri="{FF2B5EF4-FFF2-40B4-BE49-F238E27FC236}">
                <a16:creationId xmlns:a16="http://schemas.microsoft.com/office/drawing/2014/main" id="{259EE90B-1164-4883-9312-F0FE12F0F109}"/>
              </a:ext>
            </a:extLst>
          </p:cNvPr>
          <p:cNvSpPr txBox="1">
            <a:spLocks noChangeArrowheads="1"/>
          </p:cNvSpPr>
          <p:nvPr/>
        </p:nvSpPr>
        <p:spPr bwMode="auto">
          <a:xfrm>
            <a:off x="3411538" y="2781300"/>
            <a:ext cx="2349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8000" b="1" dirty="0">
                <a:solidFill>
                  <a:srgbClr val="0000FF"/>
                </a:solidFill>
                <a:latin typeface="Arial" panose="020B0604020202020204" pitchFamily="34" charset="0"/>
                <a:cs typeface="Arial" panose="020B0604020202020204" pitchFamily="34" charset="0"/>
              </a:rPr>
              <a:t>END</a:t>
            </a:r>
          </a:p>
        </p:txBody>
      </p:sp>
      <p:sp>
        <p:nvSpPr>
          <p:cNvPr id="3" name="スライド番号プレースホルダー 1">
            <a:extLst>
              <a:ext uri="{FF2B5EF4-FFF2-40B4-BE49-F238E27FC236}">
                <a16:creationId xmlns:a16="http://schemas.microsoft.com/office/drawing/2014/main" id="{E0FF0D05-83A8-4F6B-B429-F22AE1A5744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bject 2"/>
          <p:cNvSpPr txBox="1">
            <a:spLocks/>
          </p:cNvSpPr>
          <p:nvPr/>
        </p:nvSpPr>
        <p:spPr>
          <a:xfrm>
            <a:off x="249238" y="15875"/>
            <a:ext cx="8653462" cy="430213"/>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W boson</a:t>
            </a:r>
            <a:r>
              <a:rPr kumimoji="1" lang="ja-JP" alt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の質量</a:t>
            </a: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 </a:t>
            </a:r>
          </a:p>
        </p:txBody>
      </p:sp>
      <p:pic>
        <p:nvPicPr>
          <p:cNvPr id="5427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790700"/>
            <a:ext cx="25495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テキスト ボックス 10"/>
          <p:cNvSpPr txBox="1">
            <a:spLocks noChangeArrowheads="1"/>
          </p:cNvSpPr>
          <p:nvPr/>
        </p:nvSpPr>
        <p:spPr bwMode="auto">
          <a:xfrm>
            <a:off x="25400" y="641350"/>
            <a:ext cx="9118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W boson</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の質量は非常に重い。</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これはニュートリノ相互作用が弱い</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極めて稀</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であることと関係している。</a:t>
            </a:r>
            <a:endParaRPr lang="en-US" altLang="ja-JP" sz="2000" b="1" dirty="0">
              <a:solidFill>
                <a:prstClr val="black"/>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“Heisenberg’s uncertainty principle”</a:t>
            </a:r>
            <a:r>
              <a:rPr lang="ja-JP" altLang="en-US" sz="2000" b="1" dirty="0">
                <a:solidFill>
                  <a:prstClr val="black"/>
                </a:solidFill>
                <a:latin typeface="Arial" panose="020B0604020202020204" pitchFamily="34" charset="0"/>
                <a:cs typeface="Arial" panose="020B0604020202020204" pitchFamily="34" charset="0"/>
              </a:rPr>
              <a:t>　</a:t>
            </a:r>
            <a:endParaRPr lang="en-US" altLang="ja-JP" sz="2000" b="1" dirty="0">
              <a:solidFill>
                <a:prstClr val="black"/>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en-US" altLang="ja-JP" sz="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非常に短い時間だけ非常に大きな</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energy</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が</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virtual</a:t>
            </a:r>
            <a:r>
              <a:rPr lang="ja-JP" altLang="en-US" sz="2000" b="1" dirty="0">
                <a:solidFill>
                  <a:prstClr val="black"/>
                </a:solidFill>
                <a:latin typeface="Arial" panose="020B0604020202020204" pitchFamily="34" charset="0"/>
                <a:cs typeface="Arial" panose="020B0604020202020204" pitchFamily="34" charset="0"/>
              </a:rPr>
              <a:t>に存在できる。</a:t>
            </a:r>
            <a:br>
              <a:rPr lang="en-US" altLang="ja-JP" sz="2000" b="1" dirty="0">
                <a:solidFill>
                  <a:prstClr val="black"/>
                </a:solidFill>
                <a:latin typeface="Arial" panose="020B0604020202020204" pitchFamily="34" charset="0"/>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E=mc</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lang="ja-JP" altLang="en-US" sz="2000" b="1" dirty="0">
                <a:solidFill>
                  <a:prstClr val="black"/>
                </a:solidFill>
                <a:latin typeface="Arial" panose="020B0604020202020204" pitchFamily="34" charset="0"/>
                <a:cs typeface="Arial" panose="020B0604020202020204" pitchFamily="34" charset="0"/>
              </a:rPr>
              <a:t>なので短い時間だけ重い粒子が存在することができる。</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この粒子は</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R~c</a:t>
            </a:r>
            <a:r>
              <a:rPr kumimoji="1" lang="en-US" altLang="ja-JP" sz="2000" b="1" i="0" u="none" strike="noStrike" kern="1200" cap="none" spc="0" normalizeH="0" baseline="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程度の距離だけ動くことができる。</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もし他の粒子がこの</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a:t>
            </a:r>
            <a:r>
              <a:rPr kumimoji="1" lang="en-US" altLang="ja-JP" sz="2000" b="1" i="0" u="none" strike="noStrike" kern="1200" cap="none" spc="0" normalizeH="0" baseline="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ぐらいの面積を通過した時に</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弱い相互作用が起きる。</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Virtual</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な重い粒子が動ける範囲の面積が</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反応断面積</a:t>
            </a:r>
            <a:r>
              <a:rPr lang="ja-JP" altLang="en-US" sz="2000" b="1" dirty="0">
                <a:solidFill>
                  <a:prstClr val="black"/>
                </a:solidFill>
                <a:latin typeface="Arial" panose="020B0604020202020204" pitchFamily="34" charset="0"/>
                <a:cs typeface="Arial" panose="020B0604020202020204" pitchFamily="34" charset="0"/>
              </a:rPr>
              <a:t>に比例する。</a:t>
            </a:r>
            <a:endParaRPr lang="en-US" altLang="ja-JP" sz="2000" b="1" dirty="0">
              <a:solidFill>
                <a:prstClr val="black"/>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弱い相互作用の反応断面積から、</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 boson</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の質量は</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~100GeV</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ぐらいと</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予想された。</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54277" name="グループ化 1"/>
          <p:cNvGrpSpPr>
            <a:grpSpLocks/>
          </p:cNvGrpSpPr>
          <p:nvPr/>
        </p:nvGrpSpPr>
        <p:grpSpPr bwMode="auto">
          <a:xfrm>
            <a:off x="5664200" y="4098925"/>
            <a:ext cx="2160588" cy="2160588"/>
            <a:chOff x="5635614" y="4515642"/>
            <a:chExt cx="2160000" cy="2160000"/>
          </a:xfrm>
        </p:grpSpPr>
        <p:sp>
          <p:nvSpPr>
            <p:cNvPr id="12" name="楕円 11"/>
            <p:cNvSpPr/>
            <p:nvPr/>
          </p:nvSpPr>
          <p:spPr>
            <a:xfrm>
              <a:off x="5635614" y="4515642"/>
              <a:ext cx="2160000" cy="2160000"/>
            </a:xfrm>
            <a:prstGeom prst="ellipse">
              <a:avLst/>
            </a:prstGeom>
            <a:solidFill>
              <a:srgbClr val="FFF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楕円 12"/>
            <p:cNvSpPr/>
            <p:nvPr/>
          </p:nvSpPr>
          <p:spPr>
            <a:xfrm>
              <a:off x="6689427" y="5532953"/>
              <a:ext cx="73005" cy="730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15" name="直線矢印コネクタ 14"/>
          <p:cNvCxnSpPr/>
          <p:nvPr/>
        </p:nvCxnSpPr>
        <p:spPr>
          <a:xfrm flipV="1">
            <a:off x="5689600" y="5153025"/>
            <a:ext cx="1028700" cy="18415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4279" name="テキスト ボックス 1"/>
          <p:cNvSpPr txBox="1">
            <a:spLocks noChangeArrowheads="1"/>
          </p:cNvSpPr>
          <p:nvPr/>
        </p:nvSpPr>
        <p:spPr bwMode="auto">
          <a:xfrm>
            <a:off x="5181948" y="1887538"/>
            <a:ext cx="2027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(natural unit)</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4280" name="テキスト ボックス 2"/>
          <p:cNvSpPr txBox="1">
            <a:spLocks noChangeArrowheads="1"/>
          </p:cNvSpPr>
          <p:nvPr/>
        </p:nvSpPr>
        <p:spPr bwMode="auto">
          <a:xfrm>
            <a:off x="6621463" y="4533900"/>
            <a:ext cx="950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matter</a:t>
            </a:r>
            <a:b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fermion</a:t>
            </a:r>
            <a:endParaRPr kumimoji="1" lang="ja-JP" altLang="en-US"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4" name="テキスト ボックス 3"/>
          <p:cNvSpPr txBox="1"/>
          <p:nvPr/>
        </p:nvSpPr>
        <p:spPr>
          <a:xfrm>
            <a:off x="5756275" y="4856163"/>
            <a:ext cx="773113" cy="36988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panose="020B0604020202020204" pitchFamily="34" charset="0"/>
              </a:rPr>
              <a:t>R~c</a:t>
            </a:r>
            <a:r>
              <a:rPr kumimoji="1" lang="en-US" altLang="ja-JP" sz="18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18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panose="020B0604020202020204" pitchFamily="34" charset="0"/>
              </a:rPr>
              <a:t>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4282" name="テキスト ボックス 4"/>
          <p:cNvSpPr txBox="1">
            <a:spLocks noChangeArrowheads="1"/>
          </p:cNvSpPr>
          <p:nvPr/>
        </p:nvSpPr>
        <p:spPr bwMode="auto">
          <a:xfrm>
            <a:off x="5772150" y="5534025"/>
            <a:ext cx="2052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cross section </a:t>
            </a:r>
            <a:r>
              <a:rPr kumimoji="1" lang="ja-JP" altLang="en-US" sz="1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a:t>
            </a: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 R</a:t>
            </a:r>
            <a:r>
              <a:rPr kumimoji="1" lang="en-US" altLang="ja-JP" sz="18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mn-cs"/>
              </a:rPr>
              <a:t>2</a:t>
            </a:r>
            <a:endParaRPr kumimoji="1" lang="ja-JP" altLang="en-US" sz="1800" b="1"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14" name="スライド番号プレースホルダー 1">
            <a:extLst>
              <a:ext uri="{FF2B5EF4-FFF2-40B4-BE49-F238E27FC236}">
                <a16:creationId xmlns:a16="http://schemas.microsoft.com/office/drawing/2014/main" id="{193613C1-5FBA-4848-93D4-A39942D8CAD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50945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bject 2"/>
          <p:cNvSpPr txBox="1">
            <a:spLocks/>
          </p:cNvSpPr>
          <p:nvPr/>
        </p:nvSpPr>
        <p:spPr>
          <a:xfrm>
            <a:off x="249238" y="23813"/>
            <a:ext cx="8653462" cy="430212"/>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弱い相互作用と</a:t>
            </a: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W boson </a:t>
            </a:r>
          </a:p>
        </p:txBody>
      </p:sp>
      <p:sp>
        <p:nvSpPr>
          <p:cNvPr id="56364" name="テキスト ボックス 1"/>
          <p:cNvSpPr txBox="1">
            <a:spLocks noChangeArrowheads="1"/>
          </p:cNvSpPr>
          <p:nvPr/>
        </p:nvSpPr>
        <p:spPr bwMode="auto">
          <a:xfrm>
            <a:off x="84138" y="596900"/>
            <a:ext cx="89820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a:t>
            </a:r>
            <a:r>
              <a:rPr lang="ja-JP" altLang="en-US" sz="2000" b="1" dirty="0">
                <a:solidFill>
                  <a:prstClr val="black"/>
                </a:solidFill>
                <a:latin typeface="Arial" panose="020B0604020202020204" pitchFamily="34" charset="0"/>
                <a:cs typeface="Arial" panose="020B0604020202020204" pitchFamily="34" charset="0"/>
              </a:rPr>
              <a:t> </a:t>
            </a:r>
            <a:r>
              <a:rPr lang="en-US" altLang="ja-JP" sz="2000" b="1" dirty="0">
                <a:solidFill>
                  <a:prstClr val="black"/>
                </a:solidFill>
                <a:latin typeface="Arial" panose="020B0604020202020204" pitchFamily="34" charset="0"/>
                <a:cs typeface="Arial" panose="020B0604020202020204" pitchFamily="34" charset="0"/>
              </a:rPr>
              <a:t>boson</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の交換をよく見ると</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55300" name="図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7425" y="1050925"/>
            <a:ext cx="23780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375" y="1973263"/>
            <a:ext cx="33782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図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3913" y="1184275"/>
            <a:ext cx="28209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図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0438" y="1427163"/>
            <a:ext cx="251142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
          <p:cNvSpPr txBox="1">
            <a:spLocks noChangeArrowheads="1"/>
          </p:cNvSpPr>
          <p:nvPr/>
        </p:nvSpPr>
        <p:spPr bwMode="auto">
          <a:xfrm>
            <a:off x="84138" y="3743325"/>
            <a:ext cx="89820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行列の掛け算との類似性に気づく。</a:t>
            </a:r>
            <a:endParaRPr lang="en-US" altLang="ja-JP" sz="2000" b="1" dirty="0">
              <a:solidFill>
                <a:prstClr val="black"/>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a:t>
            </a:r>
            <a:r>
              <a:rPr kumimoji="1" lang="en-US" altLang="ja-JP" sz="20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lang="ja-JP" altLang="en-US" sz="2000" b="1" dirty="0">
                <a:solidFill>
                  <a:prstClr val="black"/>
                </a:solidFill>
                <a:latin typeface="Arial" panose="020B0604020202020204" pitchFamily="34" charset="0"/>
                <a:cs typeface="Arial" panose="020B0604020202020204" pitchFamily="34" charset="0"/>
              </a:rPr>
              <a:t>と</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W</a:t>
            </a:r>
            <a:r>
              <a:rPr kumimoji="1" lang="en-US" altLang="ja-JP" sz="20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は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 x 2</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行列の非対角成分に対応する。</a:t>
            </a:r>
          </a:p>
        </p:txBody>
      </p:sp>
      <p:pic>
        <p:nvPicPr>
          <p:cNvPr id="55305" name="図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7788" y="5486400"/>
            <a:ext cx="20177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図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5175" y="5486400"/>
            <a:ext cx="201771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図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5200" y="3571875"/>
            <a:ext cx="29797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スライド番号プレースホルダー 1">
            <a:extLst>
              <a:ext uri="{FF2B5EF4-FFF2-40B4-BE49-F238E27FC236}">
                <a16:creationId xmlns:a16="http://schemas.microsoft.com/office/drawing/2014/main" id="{62B997D4-50AB-4CF9-98CD-7765A1D99BF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709714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bject 2"/>
          <p:cNvSpPr txBox="1">
            <a:spLocks/>
          </p:cNvSpPr>
          <p:nvPr/>
        </p:nvSpPr>
        <p:spPr>
          <a:xfrm>
            <a:off x="249238" y="23813"/>
            <a:ext cx="8653462" cy="430212"/>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弱い相互作用のモデル</a:t>
            </a: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 </a:t>
            </a:r>
          </a:p>
        </p:txBody>
      </p:sp>
      <p:sp>
        <p:nvSpPr>
          <p:cNvPr id="56364" name="テキスト ボックス 1"/>
          <p:cNvSpPr txBox="1">
            <a:spLocks noChangeArrowheads="1"/>
          </p:cNvSpPr>
          <p:nvPr/>
        </p:nvSpPr>
        <p:spPr bwMode="auto">
          <a:xfrm>
            <a:off x="317500" y="1378511"/>
            <a:ext cx="44291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物質粒子</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は</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成分の縦ベクトルに</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相当。</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弱い相互作用の</a:t>
            </a:r>
            <a:r>
              <a:rPr lang="en-US" altLang="ja-JP" sz="2000" b="1" dirty="0">
                <a:solidFill>
                  <a:srgbClr val="FF0000"/>
                </a:solidFill>
                <a:latin typeface="Arial" panose="020B0604020202020204" pitchFamily="34" charset="0"/>
                <a:cs typeface="Arial" panose="020B0604020202020204" pitchFamily="34" charset="0"/>
              </a:rPr>
              <a:t>gauge</a:t>
            </a:r>
            <a:r>
              <a:rPr lang="ja-JP" altLang="en-US" sz="2000" b="1" dirty="0">
                <a:solidFill>
                  <a:srgbClr val="FF0000"/>
                </a:solidFill>
                <a:latin typeface="Arial" panose="020B0604020202020204" pitchFamily="34" charset="0"/>
                <a:cs typeface="Arial" panose="020B0604020202020204" pitchFamily="34" charset="0"/>
              </a:rPr>
              <a:t> </a:t>
            </a:r>
            <a:r>
              <a:rPr lang="en-US" altLang="ja-JP" sz="2000" b="1" dirty="0">
                <a:solidFill>
                  <a:srgbClr val="FF0000"/>
                </a:solidFill>
                <a:latin typeface="Arial" panose="020B0604020202020204" pitchFamily="34" charset="0"/>
                <a:cs typeface="Arial" panose="020B0604020202020204" pitchFamily="34" charset="0"/>
              </a:rPr>
              <a:t>boson</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は</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2x2 </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の行列に</a:t>
            </a:r>
            <a:r>
              <a:rPr lang="ja-JP" altLang="en-US" sz="2000" b="1" dirty="0">
                <a:solidFill>
                  <a:prstClr val="black"/>
                </a:solidFill>
                <a:latin typeface="Arial" panose="020B0604020202020204" pitchFamily="34" charset="0"/>
                <a:cs typeface="Arial" panose="020B0604020202020204" pitchFamily="34" charset="0"/>
              </a:rPr>
              <a:t>相当。</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弱い相互作用</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は縦ベクトル間の</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2x2 </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行列の</a:t>
            </a:r>
            <a:r>
              <a:rPr lang="ja-JP" altLang="en-US" sz="2000" b="1" dirty="0">
                <a:solidFill>
                  <a:prstClr val="black"/>
                </a:solidFill>
                <a:latin typeface="Arial" panose="020B0604020202020204" pitchFamily="34" charset="0"/>
                <a:cs typeface="Arial" panose="020B0604020202020204" pitchFamily="34" charset="0"/>
              </a:rPr>
              <a:t>交換。</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56324"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5338" y="1108075"/>
            <a:ext cx="442753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テキスト ボックス 1"/>
          <p:cNvSpPr txBox="1">
            <a:spLocks noChangeArrowheads="1"/>
          </p:cNvSpPr>
          <p:nvPr/>
        </p:nvSpPr>
        <p:spPr bwMode="auto">
          <a:xfrm>
            <a:off x="317500" y="5456238"/>
            <a:ext cx="858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2x2 </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行列</a:t>
            </a:r>
            <a:r>
              <a:rPr lang="ja-JP" altLang="en-US" sz="2000" b="1" dirty="0">
                <a:solidFill>
                  <a:prstClr val="black"/>
                </a:solidFill>
                <a:latin typeface="Arial" panose="020B0604020202020204" pitchFamily="34" charset="0"/>
                <a:cs typeface="Arial" panose="020B0604020202020204" pitchFamily="34" charset="0"/>
              </a:rPr>
              <a:t>には </a:t>
            </a:r>
            <a:r>
              <a:rPr lang="en-US" altLang="ja-JP" sz="2000" b="1" dirty="0">
                <a:solidFill>
                  <a:prstClr val="black"/>
                </a:solidFill>
                <a:latin typeface="Arial" panose="020B0604020202020204" pitchFamily="34" charset="0"/>
                <a:cs typeface="Arial" panose="020B0604020202020204" pitchFamily="34" charset="0"/>
              </a:rPr>
              <a:t>4</a:t>
            </a:r>
            <a:r>
              <a:rPr lang="ja-JP" altLang="en-US" sz="2000" b="1" dirty="0">
                <a:solidFill>
                  <a:prstClr val="black"/>
                </a:solidFill>
                <a:latin typeface="Arial" panose="020B0604020202020204" pitchFamily="34" charset="0"/>
                <a:cs typeface="Arial" panose="020B0604020202020204" pitchFamily="34" charset="0"/>
              </a:rPr>
              <a:t>つの独立な成分があるはず。</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W</a:t>
            </a:r>
            <a:r>
              <a:rPr kumimoji="1" lang="en-US" altLang="ja-JP" sz="20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lang="ja-JP" altLang="en-US" sz="2000" b="1" dirty="0">
                <a:solidFill>
                  <a:prstClr val="black"/>
                </a:solidFill>
                <a:latin typeface="Arial" panose="020B0604020202020204" pitchFamily="34" charset="0"/>
                <a:cs typeface="Arial" panose="020B0604020202020204" pitchFamily="34" charset="0"/>
              </a:rPr>
              <a:t>と</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W</a:t>
            </a:r>
            <a:r>
              <a:rPr kumimoji="1" lang="en-US" altLang="ja-JP" sz="20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は非対角成分。</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では対角成分は無いのだろうか</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2" name="角丸四角形 1"/>
          <p:cNvSpPr/>
          <p:nvPr/>
        </p:nvSpPr>
        <p:spPr>
          <a:xfrm>
            <a:off x="161925" y="839788"/>
            <a:ext cx="8875713" cy="4325937"/>
          </a:xfrm>
          <a:prstGeom prst="roundRect">
            <a:avLst/>
          </a:prstGeom>
          <a:noFill/>
          <a:ln w="381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スライド番号プレースホルダー 1">
            <a:extLst>
              <a:ext uri="{FF2B5EF4-FFF2-40B4-BE49-F238E27FC236}">
                <a16:creationId xmlns:a16="http://schemas.microsoft.com/office/drawing/2014/main" id="{282442C2-85E6-4182-A0C1-EECA99195BF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34969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bject 2"/>
          <p:cNvSpPr txBox="1">
            <a:spLocks/>
          </p:cNvSpPr>
          <p:nvPr/>
        </p:nvSpPr>
        <p:spPr>
          <a:xfrm>
            <a:off x="249238" y="23813"/>
            <a:ext cx="8653462" cy="430212"/>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Z</a:t>
            </a:r>
            <a:r>
              <a:rPr kumimoji="1" lang="en-US" sz="2800" b="1" i="0" u="sng" strike="noStrike" kern="1200" cap="none" spc="-5" normalizeH="0" baseline="30000" noProof="0" dirty="0">
                <a:ln>
                  <a:noFill/>
                </a:ln>
                <a:solidFill>
                  <a:srgbClr val="0A0AD4"/>
                </a:solidFill>
                <a:effectLst/>
                <a:uLnTx/>
                <a:uFillTx/>
                <a:latin typeface="Arial" panose="020B0604020202020204" pitchFamily="34" charset="0"/>
                <a:ea typeface="+mj-ea"/>
                <a:cs typeface="Arial" panose="020B0604020202020204" pitchFamily="34" charset="0"/>
              </a:rPr>
              <a:t>0</a:t>
            </a:r>
            <a:r>
              <a:rPr kumimoji="1" lang="ja-JP" altLang="en-US" sz="2800" b="1" i="0" u="sng" strike="noStrike" kern="1200" cap="none" spc="-5" normalizeH="0" baseline="30000" noProof="0" dirty="0">
                <a:ln>
                  <a:noFill/>
                </a:ln>
                <a:solidFill>
                  <a:srgbClr val="0A0AD4"/>
                </a:solidFill>
                <a:effectLst/>
                <a:uLnTx/>
                <a:uFillTx/>
                <a:latin typeface="Arial" panose="020B0604020202020204" pitchFamily="34" charset="0"/>
                <a:ea typeface="+mj-ea"/>
                <a:cs typeface="Arial" panose="020B0604020202020204" pitchFamily="34" charset="0"/>
              </a:rPr>
              <a:t> </a:t>
            </a:r>
            <a:r>
              <a:rPr lang="en-US" altLang="ja-JP" sz="2800" b="1" u="sng" spc="-5" dirty="0">
                <a:solidFill>
                  <a:srgbClr val="0A0AD4"/>
                </a:solidFill>
                <a:latin typeface="Arial" panose="020B0604020202020204" pitchFamily="34" charset="0"/>
                <a:cs typeface="Arial" panose="020B0604020202020204" pitchFamily="34" charset="0"/>
              </a:rPr>
              <a:t>boson</a:t>
            </a:r>
            <a:r>
              <a:rPr lang="ja-JP" altLang="en-US" sz="2800" b="1" u="sng" spc="-5" dirty="0">
                <a:solidFill>
                  <a:srgbClr val="0A0AD4"/>
                </a:solidFill>
                <a:latin typeface="Arial" panose="020B0604020202020204" pitchFamily="34" charset="0"/>
                <a:cs typeface="Arial" panose="020B0604020202020204" pitchFamily="34" charset="0"/>
              </a:rPr>
              <a:t>と中性カレント相互作用</a:t>
            </a: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 </a:t>
            </a:r>
          </a:p>
        </p:txBody>
      </p:sp>
      <p:sp>
        <p:nvSpPr>
          <p:cNvPr id="57347" name="テキスト ボックス 1"/>
          <p:cNvSpPr txBox="1">
            <a:spLocks noChangeArrowheads="1"/>
          </p:cNvSpPr>
          <p:nvPr/>
        </p:nvSpPr>
        <p:spPr bwMode="auto">
          <a:xfrm>
            <a:off x="611560" y="704890"/>
            <a:ext cx="36412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対角成分の１つとして</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Z</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boson</a:t>
            </a:r>
            <a:r>
              <a:rPr lang="ja-JP" altLang="en-US" sz="2000" b="1" dirty="0">
                <a:solidFill>
                  <a:prstClr val="black"/>
                </a:solidFill>
                <a:latin typeface="Arial" panose="020B0604020202020204" pitchFamily="34" charset="0"/>
                <a:cs typeface="Arial" panose="020B0604020202020204" pitchFamily="34" charset="0"/>
              </a:rPr>
              <a:t>が予言された</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p:txBody>
      </p:sp>
      <p:pic>
        <p:nvPicPr>
          <p:cNvPr id="57348"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4088" y="728663"/>
            <a:ext cx="15113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3739009"/>
            <a:ext cx="252095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図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3186559"/>
            <a:ext cx="2592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0538" y="3269109"/>
            <a:ext cx="3203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図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0538" y="4481959"/>
            <a:ext cx="3203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角丸四角形 1"/>
          <p:cNvSpPr/>
          <p:nvPr/>
        </p:nvSpPr>
        <p:spPr>
          <a:xfrm>
            <a:off x="368300" y="620713"/>
            <a:ext cx="7394575" cy="864071"/>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テキスト ボックス 1">
            <a:extLst>
              <a:ext uri="{FF2B5EF4-FFF2-40B4-BE49-F238E27FC236}">
                <a16:creationId xmlns:a16="http://schemas.microsoft.com/office/drawing/2014/main" id="{BA993FE2-670C-419F-A272-713BC8ED5096}"/>
              </a:ext>
            </a:extLst>
          </p:cNvPr>
          <p:cNvSpPr txBox="1">
            <a:spLocks noChangeArrowheads="1"/>
          </p:cNvSpPr>
          <p:nvPr/>
        </p:nvSpPr>
        <p:spPr bwMode="auto">
          <a:xfrm>
            <a:off x="-8633" y="1628800"/>
            <a:ext cx="915263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Z</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boson</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の交換は</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中性カレント相互作用</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と呼ばれる。物質粒子間で運動量・</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エネルギーのやり取りはあるが、物質の状態</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上側・下側）の交換はない。</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ニュートリノと電子の間の中性カレント相互作用の例。電子が見えないものに</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蹴っ飛ばされたように見える。</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lang="en-US" altLang="ja-JP" sz="2000" b="1" dirty="0">
              <a:solidFill>
                <a:prstClr val="black"/>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lang="en-US" altLang="ja-JP" sz="2000" b="1" dirty="0">
              <a:solidFill>
                <a:prstClr val="black"/>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lang="en-US" altLang="ja-JP" sz="2000" b="1" dirty="0">
              <a:solidFill>
                <a:prstClr val="black"/>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R="0" lvl="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1974</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年の</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Gargamelle</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実験</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の中性カレント相互作用の発見がこの理論の</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正しさを決定づけた。</a:t>
            </a:r>
          </a:p>
        </p:txBody>
      </p:sp>
      <p:sp>
        <p:nvSpPr>
          <p:cNvPr id="12" name="スライド番号プレースホルダー 1">
            <a:extLst>
              <a:ext uri="{FF2B5EF4-FFF2-40B4-BE49-F238E27FC236}">
                <a16:creationId xmlns:a16="http://schemas.microsoft.com/office/drawing/2014/main" id="{11EDF974-609F-42AD-849B-781DFEA70C1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60587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1716088"/>
            <a:ext cx="5010150"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p:cNvSpPr txBox="1">
            <a:spLocks/>
          </p:cNvSpPr>
          <p:nvPr/>
        </p:nvSpPr>
        <p:spPr>
          <a:xfrm>
            <a:off x="242888" y="28575"/>
            <a:ext cx="8653462" cy="430213"/>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Discovery of neutral current interactions</a:t>
            </a:r>
          </a:p>
        </p:txBody>
      </p:sp>
      <p:sp>
        <p:nvSpPr>
          <p:cNvPr id="66564" name="正方形/長方形 8"/>
          <p:cNvSpPr>
            <a:spLocks noChangeArrowheads="1"/>
          </p:cNvSpPr>
          <p:nvPr/>
        </p:nvSpPr>
        <p:spPr bwMode="auto">
          <a:xfrm>
            <a:off x="4206875" y="5846763"/>
            <a:ext cx="3613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anose="020B0600070205080204" pitchFamily="50" charset="-128"/>
                <a:cs typeface="+mn-cs"/>
              </a:rPr>
              <a:t>F.J.Hasert</a:t>
            </a:r>
            <a:r>
              <a:rPr kumimoji="1" lang="en-US" altLang="ja-JP" sz="16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 et al., Phys. Lett. B46, 121(1973)</a:t>
            </a:r>
          </a:p>
        </p:txBody>
      </p:sp>
      <p:pic>
        <p:nvPicPr>
          <p:cNvPr id="66565"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042988"/>
            <a:ext cx="26289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グループ化 11"/>
          <p:cNvGrpSpPr>
            <a:grpSpLocks/>
          </p:cNvGrpSpPr>
          <p:nvPr/>
        </p:nvGrpSpPr>
        <p:grpSpPr bwMode="auto">
          <a:xfrm>
            <a:off x="2051050" y="4779963"/>
            <a:ext cx="1439863" cy="523875"/>
            <a:chOff x="1908312" y="5191532"/>
            <a:chExt cx="1440000" cy="523220"/>
          </a:xfrm>
        </p:grpSpPr>
        <p:cxnSp>
          <p:nvCxnSpPr>
            <p:cNvPr id="6" name="直線矢印コネクタ 5"/>
            <p:cNvCxnSpPr/>
            <p:nvPr/>
          </p:nvCxnSpPr>
          <p:spPr>
            <a:xfrm>
              <a:off x="1908312" y="5248611"/>
              <a:ext cx="1440000" cy="0"/>
            </a:xfrm>
            <a:prstGeom prst="straightConnector1">
              <a:avLst/>
            </a:prstGeom>
            <a:ln w="38100">
              <a:solidFill>
                <a:srgbClr val="FFFF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6570" name="テキスト ボックス 4"/>
            <p:cNvSpPr txBox="1">
              <a:spLocks noChangeArrowheads="1"/>
            </p:cNvSpPr>
            <p:nvPr/>
          </p:nvSpPr>
          <p:spPr bwMode="auto">
            <a:xfrm>
              <a:off x="2145705" y="5191532"/>
              <a:ext cx="622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FFFF66"/>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none" strike="noStrike" kern="1200" cap="none" spc="0" normalizeH="0" baseline="-25000" noProof="0">
                  <a:ln>
                    <a:noFill/>
                  </a:ln>
                  <a:solidFill>
                    <a:srgbClr val="FFFF66"/>
                  </a:solidFill>
                  <a:effectLst/>
                  <a:uLnTx/>
                  <a:uFillTx/>
                  <a:latin typeface="Symbol" panose="05050102010706020507" pitchFamily="18" charset="2"/>
                  <a:ea typeface="ＭＳ Ｐゴシック" panose="020B0600070205080204" pitchFamily="50" charset="-128"/>
                  <a:cs typeface="+mn-cs"/>
                </a:rPr>
                <a:t>m</a:t>
              </a:r>
              <a:endParaRPr kumimoji="1" lang="ja-JP" altLang="en-US" sz="2800" b="1" i="0" u="none" strike="noStrike" kern="1200" cap="none" spc="0" normalizeH="0" baseline="-25000" noProof="0">
                <a:ln>
                  <a:noFill/>
                </a:ln>
                <a:solidFill>
                  <a:srgbClr val="FFFF66"/>
                </a:solidFill>
                <a:effectLst/>
                <a:uLnTx/>
                <a:uFillTx/>
                <a:latin typeface="Symbol" panose="05050102010706020507" pitchFamily="18" charset="2"/>
                <a:ea typeface="ＭＳ Ｐゴシック" panose="020B0600070205080204" pitchFamily="50" charset="-128"/>
                <a:cs typeface="+mn-cs"/>
              </a:endParaRPr>
            </a:p>
          </p:txBody>
        </p:sp>
        <p:cxnSp>
          <p:nvCxnSpPr>
            <p:cNvPr id="9" name="直線コネクタ 8"/>
            <p:cNvCxnSpPr/>
            <p:nvPr/>
          </p:nvCxnSpPr>
          <p:spPr>
            <a:xfrm>
              <a:off x="2256008" y="5361182"/>
              <a:ext cx="179404" cy="0"/>
            </a:xfrm>
            <a:prstGeom prst="line">
              <a:avLst/>
            </a:prstGeom>
            <a:ln w="28575">
              <a:solidFill>
                <a:srgbClr val="FFFF66"/>
              </a:solidFill>
            </a:ln>
          </p:spPr>
          <p:style>
            <a:lnRef idx="1">
              <a:schemeClr val="accent1"/>
            </a:lnRef>
            <a:fillRef idx="0">
              <a:schemeClr val="accent1"/>
            </a:fillRef>
            <a:effectRef idx="0">
              <a:schemeClr val="accent1"/>
            </a:effectRef>
            <a:fontRef idx="minor">
              <a:schemeClr val="tx1"/>
            </a:fontRef>
          </p:style>
        </p:cxnSp>
      </p:grpSp>
      <p:sp>
        <p:nvSpPr>
          <p:cNvPr id="66567" name="テキスト ボックス 10"/>
          <p:cNvSpPr txBox="1">
            <a:spLocks noChangeArrowheads="1"/>
          </p:cNvSpPr>
          <p:nvPr/>
        </p:nvSpPr>
        <p:spPr bwMode="auto">
          <a:xfrm>
            <a:off x="93663" y="627063"/>
            <a:ext cx="899001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Neutral current interaction between a muon anti-neutrino and an electron.</a:t>
            </a:r>
            <a:endParaRPr kumimoji="1" lang="ja-JP" altLang="en-US" sz="19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テキスト ボックス 1"/>
          <p:cNvSpPr txBox="1">
            <a:spLocks noChangeArrowheads="1"/>
          </p:cNvSpPr>
          <p:nvPr/>
        </p:nvSpPr>
        <p:spPr bwMode="auto">
          <a:xfrm>
            <a:off x="7113588" y="3130550"/>
            <a:ext cx="1985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No muon track</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スライド番号プレースホルダー 1">
            <a:extLst>
              <a:ext uri="{FF2B5EF4-FFF2-40B4-BE49-F238E27FC236}">
                <a16:creationId xmlns:a16="http://schemas.microsoft.com/office/drawing/2014/main" id="{6B2E499B-9B1E-41C1-B7CC-825A4992948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29334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2"/>
          <p:cNvSpPr txBox="1">
            <a:spLocks/>
          </p:cNvSpPr>
          <p:nvPr/>
        </p:nvSpPr>
        <p:spPr>
          <a:xfrm>
            <a:off x="249238" y="23813"/>
            <a:ext cx="8653462" cy="430212"/>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GWS Model (</a:t>
            </a:r>
            <a:r>
              <a:rPr kumimoji="1" lang="ja-JP" alt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素粒子の標準理論</a:t>
            </a: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 </a:t>
            </a:r>
          </a:p>
        </p:txBody>
      </p:sp>
      <p:sp>
        <p:nvSpPr>
          <p:cNvPr id="59396" name="テキスト ボックス 1"/>
          <p:cNvSpPr txBox="1">
            <a:spLocks noChangeArrowheads="1"/>
          </p:cNvSpPr>
          <p:nvPr/>
        </p:nvSpPr>
        <p:spPr bwMode="auto">
          <a:xfrm>
            <a:off x="4762" y="1988840"/>
            <a:ext cx="917575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全く馴染みのない</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W</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や</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Z</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と、</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cs typeface="Arial" panose="020B0604020202020204" pitchFamily="34" charset="0"/>
              </a:rPr>
              <a:t>g</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が同じ仲間</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詳しくは素粒子の標準理論の勉強を。</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以下のどこかで聞いたことがあるような</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概念・言葉が出てくる。</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lang="ja-JP" altLang="en-US" sz="2000" b="1" dirty="0">
                <a:solidFill>
                  <a:prstClr val="black"/>
                </a:solidFill>
                <a:latin typeface="Arial" panose="020B0604020202020204" pitchFamily="34" charset="0"/>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-Higgs</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  -</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自発的対称性の破れ</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-Big Bang</a:t>
            </a:r>
          </a:p>
          <a:p>
            <a:pPr marL="0" marR="0" lvl="0" indent="0" algn="l" defTabSz="914400" rtl="0" eaLnBrk="0" fontAlgn="base" latinLnBrk="0" hangingPunct="0">
              <a:lnSpc>
                <a:spcPct val="100000"/>
              </a:lnSpc>
              <a:spcBef>
                <a:spcPct val="0"/>
              </a:spcBef>
              <a:spcAft>
                <a:spcPts val="1200"/>
              </a:spcAft>
              <a:buClrTx/>
              <a:buSz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この理論は「電磁相互作用と弱い相互作用の統一理論」とか「素粒子の</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標準理論」とか「</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GWS (Glashow-Weinberg-Salam) model</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」とか呼ばれる。</a:t>
            </a:r>
          </a:p>
        </p:txBody>
      </p:sp>
      <p:sp>
        <p:nvSpPr>
          <p:cNvPr id="6" name="角丸四角形 5"/>
          <p:cNvSpPr/>
          <p:nvPr/>
        </p:nvSpPr>
        <p:spPr>
          <a:xfrm>
            <a:off x="368300" y="650792"/>
            <a:ext cx="8264525" cy="1050016"/>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
            <a:extLst>
              <a:ext uri="{FF2B5EF4-FFF2-40B4-BE49-F238E27FC236}">
                <a16:creationId xmlns:a16="http://schemas.microsoft.com/office/drawing/2014/main" id="{72970D97-D820-41B5-9192-CAE102482F0F}"/>
              </a:ext>
            </a:extLst>
          </p:cNvPr>
          <p:cNvSpPr txBox="1">
            <a:spLocks noChangeArrowheads="1"/>
          </p:cNvSpPr>
          <p:nvPr/>
        </p:nvSpPr>
        <p:spPr bwMode="auto">
          <a:xfrm>
            <a:off x="611560" y="799554"/>
            <a:ext cx="77768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もう</a:t>
            </a:r>
            <a:r>
              <a:rPr kumimoji="1" lang="en-US" altLang="ja-JP"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a:t>
            </a:r>
            <a:r>
              <a:rPr kumimoji="1" lang="ja-JP" alt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つの対角成分は</a:t>
            </a:r>
            <a:r>
              <a:rPr kumimoji="1" lang="en-US" altLang="ja-JP" sz="2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photon(</a:t>
            </a:r>
            <a:r>
              <a:rPr kumimoji="1" lang="en-US" altLang="ja-JP" sz="2200" b="1" i="0" u="none" strike="noStrike" kern="1200" cap="none" spc="0" normalizeH="0" baseline="0" noProof="0" dirty="0">
                <a:ln>
                  <a:noFill/>
                </a:ln>
                <a:solidFill>
                  <a:srgbClr val="FF0000"/>
                </a:solidFill>
                <a:effectLst/>
                <a:uLnTx/>
                <a:uFillTx/>
                <a:latin typeface="Symbol" panose="05050102010706020507" pitchFamily="18" charset="2"/>
                <a:cs typeface="Arial" panose="020B0604020202020204" pitchFamily="34" charset="0"/>
              </a:rPr>
              <a:t>g</a:t>
            </a:r>
            <a:r>
              <a:rPr kumimoji="1" lang="en-US" altLang="ja-JP" sz="2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2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電磁相互作用</a:t>
            </a:r>
            <a:r>
              <a:rPr kumimoji="1" lang="ja-JP" alt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を媒介する</a:t>
            </a:r>
            <a:r>
              <a:rPr kumimoji="1" lang="en-US" altLang="ja-JP"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gauge boson</a:t>
            </a:r>
            <a:r>
              <a:rPr kumimoji="1" lang="ja-JP" alt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3" name="図 2">
            <a:extLst>
              <a:ext uri="{FF2B5EF4-FFF2-40B4-BE49-F238E27FC236}">
                <a16:creationId xmlns:a16="http://schemas.microsoft.com/office/drawing/2014/main" id="{0064BD84-B4CB-42B9-B62F-1E90B3FA2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675" y="770045"/>
            <a:ext cx="1728216" cy="900684"/>
          </a:xfrm>
          <a:prstGeom prst="rect">
            <a:avLst/>
          </a:prstGeom>
        </p:spPr>
      </p:pic>
      <p:pic>
        <p:nvPicPr>
          <p:cNvPr id="16" name="図 1">
            <a:extLst>
              <a:ext uri="{FF2B5EF4-FFF2-40B4-BE49-F238E27FC236}">
                <a16:creationId xmlns:a16="http://schemas.microsoft.com/office/drawing/2014/main" id="{2C933ACB-0C25-4FA3-9DE9-931A6E2B49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181688"/>
            <a:ext cx="2088232" cy="139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04543F65-7CBE-4A82-A589-33027DECBD48}"/>
              </a:ext>
            </a:extLst>
          </p:cNvPr>
          <p:cNvSpPr txBox="1"/>
          <p:nvPr/>
        </p:nvSpPr>
        <p:spPr>
          <a:xfrm>
            <a:off x="6156176" y="3645024"/>
            <a:ext cx="2376264" cy="307777"/>
          </a:xfrm>
          <a:prstGeom prst="rect">
            <a:avLst/>
          </a:prstGeom>
          <a:noFill/>
        </p:spPr>
        <p:txBody>
          <a:bodyPr wrap="square" rtlCol="0">
            <a:spAutoFit/>
          </a:bodyPr>
          <a:lstStyle/>
          <a:p>
            <a:r>
              <a:rPr lang="ja-JP" altLang="en-US" sz="1400" b="1" dirty="0"/>
              <a:t>こんな図もよく出てくる</a:t>
            </a:r>
            <a:endParaRPr kumimoji="1" lang="ja-JP" altLang="en-US" sz="1400" b="1" dirty="0"/>
          </a:p>
        </p:txBody>
      </p:sp>
      <p:sp>
        <p:nvSpPr>
          <p:cNvPr id="9" name="スライド番号プレースホルダー 1">
            <a:extLst>
              <a:ext uri="{FF2B5EF4-FFF2-40B4-BE49-F238E27FC236}">
                <a16:creationId xmlns:a16="http://schemas.microsoft.com/office/drawing/2014/main" id="{E5AB6F58-0AE8-434E-9358-409F70D706B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10427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2"/>
          <p:cNvSpPr txBox="1">
            <a:spLocks/>
          </p:cNvSpPr>
          <p:nvPr/>
        </p:nvSpPr>
        <p:spPr>
          <a:xfrm>
            <a:off x="249238" y="23813"/>
            <a:ext cx="8653462" cy="430212"/>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GWS Model</a:t>
            </a:r>
            <a:r>
              <a:rPr kumimoji="1" lang="ja-JP" alt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の成功</a:t>
            </a:r>
            <a:r>
              <a:rPr kumimoji="1" lang="en-US" sz="2800" b="1" i="0" u="sng" strike="noStrike" kern="1200" cap="none" spc="-5" normalizeH="0" baseline="0" noProof="0" dirty="0">
                <a:ln>
                  <a:noFill/>
                </a:ln>
                <a:solidFill>
                  <a:srgbClr val="0A0AD4"/>
                </a:solidFill>
                <a:effectLst/>
                <a:uLnTx/>
                <a:uFillTx/>
                <a:latin typeface="Arial" panose="020B0604020202020204" pitchFamily="34" charset="0"/>
                <a:ea typeface="+mj-ea"/>
                <a:cs typeface="Arial" panose="020B0604020202020204" pitchFamily="34" charset="0"/>
              </a:rPr>
              <a:t> </a:t>
            </a:r>
          </a:p>
        </p:txBody>
      </p:sp>
      <p:sp>
        <p:nvSpPr>
          <p:cNvPr id="59396" name="テキスト ボックス 1"/>
          <p:cNvSpPr txBox="1">
            <a:spLocks noChangeArrowheads="1"/>
          </p:cNvSpPr>
          <p:nvPr/>
        </p:nvSpPr>
        <p:spPr bwMode="auto">
          <a:xfrm>
            <a:off x="-31750" y="620713"/>
            <a:ext cx="917575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GWS model</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は</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つの新しい相互作用や粒子を予言し的中させた。</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lang="en-US" altLang="ja-JP" sz="2000" b="1" dirty="0">
              <a:solidFill>
                <a:prstClr val="black"/>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lang="en-US" altLang="ja-JP" sz="2000" b="1" dirty="0">
              <a:solidFill>
                <a:prstClr val="black"/>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この理論により、</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Sheldon Lee Glashow, Abdus Salam </a:t>
            </a:r>
            <a:r>
              <a:rPr kumimoji="1" lang="ja-JP" altLang="en-US" sz="20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Arial" panose="020B0604020202020204" pitchFamily="34" charset="0"/>
              </a:rPr>
              <a:t>及び</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Steven Weinberg</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の</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人は</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1979</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年の</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ノーベル物理学賞</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を受賞。</a:t>
            </a:r>
          </a:p>
        </p:txBody>
      </p:sp>
      <p:pic>
        <p:nvPicPr>
          <p:cNvPr id="7" name="図 2">
            <a:extLst>
              <a:ext uri="{FF2B5EF4-FFF2-40B4-BE49-F238E27FC236}">
                <a16:creationId xmlns:a16="http://schemas.microsoft.com/office/drawing/2014/main" id="{DA566CF2-A881-4885-A601-B203244EF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0475" y="4005064"/>
            <a:ext cx="18002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3">
            <a:extLst>
              <a:ext uri="{FF2B5EF4-FFF2-40B4-BE49-F238E27FC236}">
                <a16:creationId xmlns:a16="http://schemas.microsoft.com/office/drawing/2014/main" id="{7525011F-40FC-4AB8-AD8B-442A05A9C9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7425" y="4005064"/>
            <a:ext cx="18002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4">
            <a:extLst>
              <a:ext uri="{FF2B5EF4-FFF2-40B4-BE49-F238E27FC236}">
                <a16:creationId xmlns:a16="http://schemas.microsoft.com/office/drawing/2014/main" id="{749147A1-9B4E-4743-A255-7DB883C805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005064"/>
            <a:ext cx="18002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11">
            <a:extLst>
              <a:ext uri="{FF2B5EF4-FFF2-40B4-BE49-F238E27FC236}">
                <a16:creationId xmlns:a16="http://schemas.microsoft.com/office/drawing/2014/main" id="{DB7294EE-9AC0-4300-98D2-20C5B09F424E}"/>
              </a:ext>
            </a:extLst>
          </p:cNvPr>
          <p:cNvSpPr txBox="1"/>
          <p:nvPr/>
        </p:nvSpPr>
        <p:spPr>
          <a:xfrm>
            <a:off x="1485900" y="6230739"/>
            <a:ext cx="1147763" cy="246062"/>
          </a:xfrm>
          <a:prstGeom prst="rect">
            <a:avLst/>
          </a:prstGeom>
          <a:solidFill>
            <a:schemeClr val="bg1"/>
          </a:solidFill>
        </p:spPr>
        <p:txBody>
          <a:bodyPr lIns="0" tIns="0" rIns="0" bIns="0">
            <a:spAutoFit/>
          </a:bodyPr>
          <a:lstStyle/>
          <a:p>
            <a:pPr marL="12700" marR="0" lvl="0" indent="0" algn="ctr" defTabSz="914400" rtl="0" eaLnBrk="0" fontAlgn="base" latinLnBrk="0" hangingPunct="0">
              <a:lnSpc>
                <a:spcPct val="100000"/>
              </a:lnSpc>
              <a:spcBef>
                <a:spcPct val="0"/>
              </a:spcBef>
              <a:spcAft>
                <a:spcPct val="0"/>
              </a:spcAft>
              <a:buClrTx/>
              <a:buSzTx/>
              <a:buFontTx/>
              <a:buNone/>
              <a:tabLst/>
              <a:defRPr/>
            </a:pPr>
            <a:r>
              <a:rPr kumimoji="1" lang="en-US" sz="1600" b="1" i="0" u="none" strike="noStrike" kern="1200" cap="none" spc="-5"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a:rPr>
              <a:t>S. L. Glashow</a:t>
            </a:r>
            <a:endParaRPr kumimoji="1" sz="16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a:endParaRPr>
          </a:p>
        </p:txBody>
      </p:sp>
      <p:sp>
        <p:nvSpPr>
          <p:cNvPr id="12" name="object 11">
            <a:extLst>
              <a:ext uri="{FF2B5EF4-FFF2-40B4-BE49-F238E27FC236}">
                <a16:creationId xmlns:a16="http://schemas.microsoft.com/office/drawing/2014/main" id="{D55070D5-5621-4B0C-9A8B-A494C7CA73EF}"/>
              </a:ext>
            </a:extLst>
          </p:cNvPr>
          <p:cNvSpPr txBox="1"/>
          <p:nvPr/>
        </p:nvSpPr>
        <p:spPr>
          <a:xfrm>
            <a:off x="4071938" y="6232326"/>
            <a:ext cx="776287" cy="244475"/>
          </a:xfrm>
          <a:prstGeom prst="rect">
            <a:avLst/>
          </a:prstGeom>
          <a:solidFill>
            <a:schemeClr val="bg1"/>
          </a:solidFill>
        </p:spPr>
        <p:txBody>
          <a:bodyPr lIns="0" tIns="0" rIns="0" bIns="0">
            <a:spAutoFit/>
          </a:bodyPr>
          <a:lstStyle/>
          <a:p>
            <a:pPr marL="12700" marR="0" lvl="0" indent="0" algn="ctr" defTabSz="914400" rtl="0" eaLnBrk="0" fontAlgn="base" latinLnBrk="0" hangingPunct="0">
              <a:lnSpc>
                <a:spcPct val="100000"/>
              </a:lnSpc>
              <a:spcBef>
                <a:spcPct val="0"/>
              </a:spcBef>
              <a:spcAft>
                <a:spcPct val="0"/>
              </a:spcAft>
              <a:buClrTx/>
              <a:buSzTx/>
              <a:buFontTx/>
              <a:buNone/>
              <a:tabLst/>
              <a:defRPr/>
            </a:pPr>
            <a:r>
              <a:rPr kumimoji="1" lang="en-US" sz="1600" b="1" i="0" u="none" strike="noStrike" kern="1200" cap="none" spc="-5"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a:rPr>
              <a:t>A. Salam</a:t>
            </a:r>
            <a:endParaRPr kumimoji="1" sz="16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a:endParaRPr>
          </a:p>
        </p:txBody>
      </p:sp>
      <p:sp>
        <p:nvSpPr>
          <p:cNvPr id="13" name="object 11">
            <a:extLst>
              <a:ext uri="{FF2B5EF4-FFF2-40B4-BE49-F238E27FC236}">
                <a16:creationId xmlns:a16="http://schemas.microsoft.com/office/drawing/2014/main" id="{2DA381A2-6842-4725-837F-57FE9AC0ABC7}"/>
              </a:ext>
            </a:extLst>
          </p:cNvPr>
          <p:cNvSpPr txBox="1"/>
          <p:nvPr/>
        </p:nvSpPr>
        <p:spPr>
          <a:xfrm>
            <a:off x="6162675" y="6233914"/>
            <a:ext cx="1146175" cy="246062"/>
          </a:xfrm>
          <a:prstGeom prst="rect">
            <a:avLst/>
          </a:prstGeom>
          <a:solidFill>
            <a:schemeClr val="bg1"/>
          </a:solidFill>
        </p:spPr>
        <p:txBody>
          <a:bodyPr lIns="0" tIns="0" rIns="0" bIns="0">
            <a:spAutoFit/>
          </a:bodyPr>
          <a:lstStyle/>
          <a:p>
            <a:pPr marL="12700" marR="0" lvl="0" indent="0" algn="ctr" defTabSz="914400" rtl="0" eaLnBrk="0" fontAlgn="base" latinLnBrk="0" hangingPunct="0">
              <a:lnSpc>
                <a:spcPct val="100000"/>
              </a:lnSpc>
              <a:spcBef>
                <a:spcPct val="0"/>
              </a:spcBef>
              <a:spcAft>
                <a:spcPct val="0"/>
              </a:spcAft>
              <a:buClrTx/>
              <a:buSzTx/>
              <a:buFontTx/>
              <a:buNone/>
              <a:tabLst/>
              <a:defRPr/>
            </a:pPr>
            <a:r>
              <a:rPr kumimoji="1" lang="en-US" sz="1600" b="1" i="0" u="none" strike="noStrike" kern="1200" cap="none" spc="-5"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a:rPr>
              <a:t>S. Weinberg</a:t>
            </a:r>
            <a:endParaRPr kumimoji="1" sz="16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a:endParaRPr>
          </a:p>
        </p:txBody>
      </p:sp>
      <p:sp>
        <p:nvSpPr>
          <p:cNvPr id="14" name="テキスト ボックス 1">
            <a:extLst>
              <a:ext uri="{FF2B5EF4-FFF2-40B4-BE49-F238E27FC236}">
                <a16:creationId xmlns:a16="http://schemas.microsoft.com/office/drawing/2014/main" id="{6FEF38AD-03A2-4AB2-BC78-AFE9B8919BB0}"/>
              </a:ext>
            </a:extLst>
          </p:cNvPr>
          <p:cNvSpPr txBox="1">
            <a:spLocks noChangeArrowheads="1"/>
          </p:cNvSpPr>
          <p:nvPr/>
        </p:nvSpPr>
        <p:spPr bwMode="auto">
          <a:xfrm>
            <a:off x="885825" y="1231012"/>
            <a:ext cx="491331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 typeface="Calibri" panose="020F0502020204030204" pitchFamily="34" charset="0"/>
              <a:buAutoNum type="arabicPeriod"/>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中性カレント相互作用</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Calibri" panose="020F0502020204030204" pitchFamily="34" charset="0"/>
              <a:buAutoNum type="arabicPeriod"/>
              <a:tabLst/>
              <a:defRPr/>
            </a:pPr>
            <a:endParaRPr kumimoji="1" lang="en-US" altLang="ja-JP"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Calibri" panose="020F0502020204030204" pitchFamily="34" charset="0"/>
              <a:buAutoNum type="arabicPeriod"/>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a:t>
            </a:r>
            <a:r>
              <a:rPr kumimoji="1" lang="en-US" altLang="ja-JP" sz="20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boson </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と</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Z</a:t>
            </a:r>
            <a:r>
              <a:rPr kumimoji="1" lang="en-US" altLang="ja-JP" sz="20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0</a:t>
            </a:r>
            <a:r>
              <a:rPr lang="en-US" altLang="ja-JP" sz="2000" b="1" dirty="0">
                <a:solidFill>
                  <a:prstClr val="black"/>
                </a:solidFill>
                <a:latin typeface="Arial" panose="020B0604020202020204" pitchFamily="34" charset="0"/>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boson</a:t>
            </a:r>
          </a:p>
          <a:p>
            <a:pPr marL="457200" marR="0" lvl="0" indent="-457200" algn="l" defTabSz="914400" rtl="0" eaLnBrk="0" fontAlgn="base" latinLnBrk="0" hangingPunct="0">
              <a:lnSpc>
                <a:spcPct val="100000"/>
              </a:lnSpc>
              <a:spcBef>
                <a:spcPct val="0"/>
              </a:spcBef>
              <a:spcAft>
                <a:spcPct val="0"/>
              </a:spcAft>
              <a:buClrTx/>
              <a:buSzTx/>
              <a:buFont typeface="Calibri" panose="020F0502020204030204" pitchFamily="34" charset="0"/>
              <a:buAutoNum type="arabicPeriod"/>
              <a:tabLst/>
              <a:defRPr/>
            </a:pPr>
            <a:endParaRPr kumimoji="1" lang="en-US" altLang="ja-JP" sz="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Calibri" panose="020F0502020204030204" pitchFamily="34" charset="0"/>
              <a:buAutoNum type="arabicPeriod"/>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Higgs </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粒子</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8CEA201B-F823-45E5-8378-441E2536F9F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09299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Text Box 13">
            <a:extLst>
              <a:ext uri="{FF2B5EF4-FFF2-40B4-BE49-F238E27FC236}">
                <a16:creationId xmlns:a16="http://schemas.microsoft.com/office/drawing/2014/main" id="{0CB75B87-0C82-45CE-8165-3F0562946FED}"/>
              </a:ext>
            </a:extLst>
          </p:cNvPr>
          <p:cNvSpPr txBox="1">
            <a:spLocks noChangeArrowheads="1"/>
          </p:cNvSpPr>
          <p:nvPr/>
        </p:nvSpPr>
        <p:spPr bwMode="auto">
          <a:xfrm>
            <a:off x="251520" y="576000"/>
            <a:ext cx="864096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ニュートリノとは</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簡単な理論の話</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「核化学」に近い分野のニュートリノ実験の紹介</a:t>
            </a:r>
            <a:b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b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   -----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ニュートリノの</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energy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が</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1MeV~10MeV</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近辺</a:t>
            </a:r>
            <a:endPar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ja-JP" altLang="en-US" sz="2400" b="1" dirty="0">
                <a:solidFill>
                  <a:srgbClr val="000000"/>
                </a:solidFill>
                <a:latin typeface="+mn-lt"/>
              </a:rPr>
              <a:t>スーパーカミオカンデ・</a:t>
            </a:r>
            <a:r>
              <a:rPr lang="en-US" altLang="ja-JP" sz="2400" b="1" dirty="0">
                <a:solidFill>
                  <a:srgbClr val="000000"/>
                </a:solidFill>
                <a:latin typeface="+mn-lt"/>
              </a:rPr>
              <a:t>J-PARC</a:t>
            </a:r>
            <a:r>
              <a:rPr lang="ja-JP" altLang="en-US" sz="2400" b="1" dirty="0">
                <a:solidFill>
                  <a:srgbClr val="000000"/>
                </a:solidFill>
                <a:latin typeface="+mn-lt"/>
              </a:rPr>
              <a:t>関連の実験の紹介</a:t>
            </a:r>
            <a:br>
              <a:rPr lang="en-US" altLang="ja-JP" sz="2400" b="1" dirty="0">
                <a:solidFill>
                  <a:srgbClr val="000000"/>
                </a:solidFill>
                <a:latin typeface="+mn-lt"/>
              </a:rPr>
            </a:br>
            <a:r>
              <a:rPr lang="en-US" altLang="ja-JP" sz="2400" b="1" dirty="0">
                <a:solidFill>
                  <a:srgbClr val="000000"/>
                </a:solidFill>
                <a:latin typeface="+mn-lt"/>
              </a:rPr>
              <a:t>   -----</a:t>
            </a:r>
            <a:r>
              <a:rPr lang="ja-JP" altLang="en-US" sz="2400" b="1" dirty="0">
                <a:solidFill>
                  <a:srgbClr val="000000"/>
                </a:solidFill>
                <a:latin typeface="+mn-lt"/>
              </a:rPr>
              <a:t> 大気ニュートリノ振動</a:t>
            </a:r>
            <a:br>
              <a:rPr lang="en-US" altLang="ja-JP" sz="2400" b="1" dirty="0">
                <a:solidFill>
                  <a:srgbClr val="000000"/>
                </a:solidFill>
                <a:latin typeface="+mn-lt"/>
              </a:rPr>
            </a:br>
            <a:r>
              <a:rPr lang="ja-JP" altLang="en-US" sz="2400" b="1" dirty="0">
                <a:solidFill>
                  <a:srgbClr val="000000"/>
                </a:solidFill>
                <a:latin typeface="+mn-lt"/>
              </a:rPr>
              <a:t>　　　　</a:t>
            </a:r>
            <a:r>
              <a:rPr lang="en-US" altLang="ja-JP" sz="2400" b="1" dirty="0">
                <a:solidFill>
                  <a:srgbClr val="000000"/>
                </a:solidFill>
                <a:latin typeface="+mn-lt"/>
              </a:rPr>
              <a:t>(</a:t>
            </a:r>
            <a:r>
              <a:rPr lang="ja-JP" altLang="en-US" sz="2400" b="1" dirty="0">
                <a:solidFill>
                  <a:srgbClr val="000000"/>
                </a:solidFill>
                <a:latin typeface="+mn-lt"/>
              </a:rPr>
              <a:t>ニュートリノの</a:t>
            </a:r>
            <a:r>
              <a:rPr lang="en-US" altLang="ja-JP" sz="2400" b="1" dirty="0">
                <a:solidFill>
                  <a:srgbClr val="000000"/>
                </a:solidFill>
                <a:latin typeface="+mn-lt"/>
              </a:rPr>
              <a:t>energy </a:t>
            </a:r>
            <a:r>
              <a:rPr lang="ja-JP" altLang="en-US" sz="2400" b="1" dirty="0">
                <a:solidFill>
                  <a:srgbClr val="000000"/>
                </a:solidFill>
                <a:latin typeface="+mn-lt"/>
              </a:rPr>
              <a:t>は</a:t>
            </a:r>
            <a:r>
              <a:rPr lang="en-US" altLang="ja-JP" sz="2400" b="1" dirty="0">
                <a:solidFill>
                  <a:srgbClr val="000000"/>
                </a:solidFill>
                <a:latin typeface="+mn-lt"/>
              </a:rPr>
              <a:t>1GeV</a:t>
            </a:r>
            <a:r>
              <a:rPr lang="ja-JP" altLang="en-US" sz="2400" b="1" dirty="0">
                <a:solidFill>
                  <a:srgbClr val="000000"/>
                </a:solidFill>
                <a:latin typeface="+mn-lt"/>
              </a:rPr>
              <a:t>近辺</a:t>
            </a:r>
            <a:r>
              <a:rPr lang="en-US" altLang="ja-JP" sz="2400" b="1" dirty="0">
                <a:solidFill>
                  <a:srgbClr val="000000"/>
                </a:solidFill>
                <a:latin typeface="+mn-lt"/>
              </a:rPr>
              <a:t>)</a:t>
            </a:r>
          </a:p>
        </p:txBody>
      </p:sp>
      <p:sp>
        <p:nvSpPr>
          <p:cNvPr id="8" name="Text Box 2">
            <a:extLst>
              <a:ext uri="{FF2B5EF4-FFF2-40B4-BE49-F238E27FC236}">
                <a16:creationId xmlns:a16="http://schemas.microsoft.com/office/drawing/2014/main" id="{E9D2A93F-6C7C-4680-98C8-429B5192064F}"/>
              </a:ext>
            </a:extLst>
          </p:cNvPr>
          <p:cNvSpPr txBox="1">
            <a:spLocks noChangeArrowheads="1"/>
          </p:cNvSpPr>
          <p:nvPr/>
        </p:nvSpPr>
        <p:spPr bwMode="auto">
          <a:xfrm>
            <a:off x="1752625" y="0"/>
            <a:ext cx="562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今日の話は</a:t>
            </a:r>
            <a:r>
              <a:rPr kumimoji="1" lang="en-US" altLang="ja-JP"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t>
            </a:r>
          </a:p>
        </p:txBody>
      </p:sp>
      <p:sp>
        <p:nvSpPr>
          <p:cNvPr id="9" name="スライド番号プレースホルダー 1">
            <a:extLst>
              <a:ext uri="{FF2B5EF4-FFF2-40B4-BE49-F238E27FC236}">
                <a16:creationId xmlns:a16="http://schemas.microsoft.com/office/drawing/2014/main" id="{07BFA8E7-C734-4751-875F-1E35FEDABE3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1318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Text Box 13">
            <a:extLst>
              <a:ext uri="{FF2B5EF4-FFF2-40B4-BE49-F238E27FC236}">
                <a16:creationId xmlns:a16="http://schemas.microsoft.com/office/drawing/2014/main" id="{0CB75B87-0C82-45CE-8165-3F0562946FED}"/>
              </a:ext>
            </a:extLst>
          </p:cNvPr>
          <p:cNvSpPr txBox="1">
            <a:spLocks noChangeArrowheads="1"/>
          </p:cNvSpPr>
          <p:nvPr/>
        </p:nvSpPr>
        <p:spPr bwMode="auto">
          <a:xfrm>
            <a:off x="251520" y="576000"/>
            <a:ext cx="864096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ニュートリノとは</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簡単な理論の話</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「核化学」に近い分野のニュートリノ実験の紹介</a:t>
            </a:r>
            <a:br>
              <a:rPr kumimoji="1" lang="en-US" altLang="ja-JP"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br>
            <a:r>
              <a:rPr kumimoji="1" lang="en-US" altLang="ja-JP"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   ----- </a:t>
            </a:r>
            <a:r>
              <a:rPr kumimoji="1" lang="ja-JP" altLang="en-US"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ニュートリノの</a:t>
            </a:r>
            <a:r>
              <a:rPr kumimoji="1" lang="en-US" altLang="ja-JP"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energy </a:t>
            </a:r>
            <a:r>
              <a:rPr kumimoji="1" lang="ja-JP" altLang="en-US"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が</a:t>
            </a:r>
            <a:r>
              <a:rPr kumimoji="1" lang="en-US" altLang="ja-JP"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1MeV~10MeV</a:t>
            </a:r>
            <a:r>
              <a:rPr kumimoji="1" lang="ja-JP" altLang="en-US"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近辺</a:t>
            </a:r>
            <a:endParaRPr kumimoji="1" lang="en-US" altLang="ja-JP" sz="2400"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ja-JP" altLang="en-US" sz="2400" b="1" dirty="0">
                <a:solidFill>
                  <a:srgbClr val="000000"/>
                </a:solidFill>
                <a:latin typeface="+mn-lt"/>
              </a:rPr>
              <a:t>スーパーカミオカンデ・</a:t>
            </a:r>
            <a:r>
              <a:rPr lang="en-US" altLang="ja-JP" sz="2400" b="1" dirty="0">
                <a:solidFill>
                  <a:srgbClr val="000000"/>
                </a:solidFill>
                <a:latin typeface="+mn-lt"/>
              </a:rPr>
              <a:t>J-PARC</a:t>
            </a:r>
            <a:r>
              <a:rPr lang="ja-JP" altLang="en-US" sz="2400" b="1" dirty="0">
                <a:solidFill>
                  <a:srgbClr val="000000"/>
                </a:solidFill>
                <a:latin typeface="+mn-lt"/>
              </a:rPr>
              <a:t>関連の実験の紹介</a:t>
            </a:r>
            <a:br>
              <a:rPr lang="en-US" altLang="ja-JP" sz="2400" b="1" dirty="0">
                <a:solidFill>
                  <a:srgbClr val="000000"/>
                </a:solidFill>
                <a:latin typeface="+mn-lt"/>
              </a:rPr>
            </a:br>
            <a:r>
              <a:rPr lang="en-US" altLang="ja-JP" sz="2400" b="1" dirty="0">
                <a:solidFill>
                  <a:srgbClr val="000000"/>
                </a:solidFill>
                <a:latin typeface="+mn-lt"/>
              </a:rPr>
              <a:t>   -----</a:t>
            </a:r>
            <a:r>
              <a:rPr lang="ja-JP" altLang="en-US" sz="2400" b="1" dirty="0">
                <a:solidFill>
                  <a:srgbClr val="000000"/>
                </a:solidFill>
                <a:latin typeface="+mn-lt"/>
              </a:rPr>
              <a:t> 大気ニュートリノ振動</a:t>
            </a:r>
            <a:br>
              <a:rPr lang="en-US" altLang="ja-JP" sz="2400" b="1" dirty="0">
                <a:solidFill>
                  <a:srgbClr val="000000"/>
                </a:solidFill>
                <a:latin typeface="+mn-lt"/>
              </a:rPr>
            </a:br>
            <a:r>
              <a:rPr lang="ja-JP" altLang="en-US" sz="2400" b="1" dirty="0">
                <a:solidFill>
                  <a:srgbClr val="000000"/>
                </a:solidFill>
                <a:latin typeface="+mn-lt"/>
              </a:rPr>
              <a:t>　　　　</a:t>
            </a:r>
            <a:r>
              <a:rPr lang="en-US" altLang="ja-JP" sz="2400" b="1" dirty="0">
                <a:solidFill>
                  <a:srgbClr val="000000"/>
                </a:solidFill>
                <a:latin typeface="+mn-lt"/>
              </a:rPr>
              <a:t>(</a:t>
            </a:r>
            <a:r>
              <a:rPr lang="ja-JP" altLang="en-US" sz="2400" b="1" dirty="0">
                <a:solidFill>
                  <a:srgbClr val="000000"/>
                </a:solidFill>
                <a:latin typeface="+mn-lt"/>
              </a:rPr>
              <a:t>ニュートリノの</a:t>
            </a:r>
            <a:r>
              <a:rPr lang="en-US" altLang="ja-JP" sz="2400" b="1" dirty="0">
                <a:solidFill>
                  <a:srgbClr val="000000"/>
                </a:solidFill>
                <a:latin typeface="+mn-lt"/>
              </a:rPr>
              <a:t>energy </a:t>
            </a:r>
            <a:r>
              <a:rPr lang="ja-JP" altLang="en-US" sz="2400" b="1" dirty="0">
                <a:solidFill>
                  <a:srgbClr val="000000"/>
                </a:solidFill>
                <a:latin typeface="+mn-lt"/>
              </a:rPr>
              <a:t>は</a:t>
            </a:r>
            <a:r>
              <a:rPr lang="en-US" altLang="ja-JP" sz="2400" b="1" dirty="0">
                <a:solidFill>
                  <a:srgbClr val="000000"/>
                </a:solidFill>
                <a:latin typeface="+mn-lt"/>
              </a:rPr>
              <a:t>1GeV</a:t>
            </a:r>
            <a:r>
              <a:rPr lang="ja-JP" altLang="en-US" sz="2400" b="1" dirty="0">
                <a:solidFill>
                  <a:srgbClr val="000000"/>
                </a:solidFill>
                <a:latin typeface="+mn-lt"/>
              </a:rPr>
              <a:t>近辺</a:t>
            </a:r>
            <a:r>
              <a:rPr lang="en-US" altLang="ja-JP" sz="2400" b="1" dirty="0">
                <a:solidFill>
                  <a:srgbClr val="000000"/>
                </a:solidFill>
                <a:latin typeface="+mn-lt"/>
              </a:rPr>
              <a:t>)</a:t>
            </a:r>
          </a:p>
        </p:txBody>
      </p:sp>
      <p:sp>
        <p:nvSpPr>
          <p:cNvPr id="8" name="Text Box 2">
            <a:extLst>
              <a:ext uri="{FF2B5EF4-FFF2-40B4-BE49-F238E27FC236}">
                <a16:creationId xmlns:a16="http://schemas.microsoft.com/office/drawing/2014/main" id="{E9D2A93F-6C7C-4680-98C8-429B5192064F}"/>
              </a:ext>
            </a:extLst>
          </p:cNvPr>
          <p:cNvSpPr txBox="1">
            <a:spLocks noChangeArrowheads="1"/>
          </p:cNvSpPr>
          <p:nvPr/>
        </p:nvSpPr>
        <p:spPr bwMode="auto">
          <a:xfrm>
            <a:off x="1752625" y="0"/>
            <a:ext cx="562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今日の話は</a:t>
            </a:r>
            <a:r>
              <a:rPr kumimoji="1" lang="en-US" altLang="ja-JP"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t>
            </a:r>
          </a:p>
        </p:txBody>
      </p:sp>
      <p:sp>
        <p:nvSpPr>
          <p:cNvPr id="9" name="スライド番号プレースホルダー 1">
            <a:extLst>
              <a:ext uri="{FF2B5EF4-FFF2-40B4-BE49-F238E27FC236}">
                <a16:creationId xmlns:a16="http://schemas.microsoft.com/office/drawing/2014/main" id="{07BFA8E7-C734-4751-875F-1E35FEDABE3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726505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7631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1968 Solar neutrino deficit claimed by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Homestake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experiment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0000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0000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0000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solidFill>
                  <a:srgbClr val="0000FF"/>
                </a:solidFill>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1700" b="1" dirty="0">
                <a:solidFill>
                  <a:srgbClr val="000000"/>
                </a:solidFill>
                <a:latin typeface="Arial"/>
              </a:rPr>
              <a:t>2013 Discovery of extraterrestrial high energy neutrinos by </a:t>
            </a:r>
            <a:r>
              <a:rPr lang="en-US" altLang="ja-JP" sz="1700" b="1" dirty="0" err="1">
                <a:solidFill>
                  <a:srgbClr val="000000"/>
                </a:solidFill>
                <a:latin typeface="Arial"/>
              </a:rPr>
              <a:t>IceCube</a:t>
            </a:r>
            <a:endPar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1700" b="1" dirty="0">
                <a:solidFill>
                  <a:srgbClr val="000000"/>
                </a:solidFill>
                <a:latin typeface="Arial"/>
              </a:rPr>
              <a:t>2018 Discovery of high energy neutrinos from an astronomical object by </a:t>
            </a:r>
            <a:r>
              <a:rPr lang="en-US" altLang="ja-JP" sz="1700" b="1" dirty="0" err="1">
                <a:solidFill>
                  <a:srgbClr val="000000"/>
                </a:solidFill>
                <a:latin typeface="Arial"/>
              </a:rPr>
              <a:t>IceCube</a:t>
            </a:r>
            <a:r>
              <a:rPr lang="en-US" altLang="ja-JP" sz="1700" b="1" dirty="0">
                <a:solidFill>
                  <a:srgbClr val="000000"/>
                </a:solidFill>
                <a:latin typeface="Arial"/>
              </a:rPr>
              <a:t> </a:t>
            </a:r>
            <a:endPar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08933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50825" y="2033588"/>
            <a:ext cx="5510213" cy="36036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531" name="Text Box 9"/>
          <p:cNvSpPr txBox="1">
            <a:spLocks noChangeArrowheads="1"/>
          </p:cNvSpPr>
          <p:nvPr/>
        </p:nvSpPr>
        <p:spPr bwMode="auto">
          <a:xfrm>
            <a:off x="250825" y="19050"/>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Common configuration of neutrino experiments</a:t>
            </a:r>
          </a:p>
        </p:txBody>
      </p:sp>
      <p:sp>
        <p:nvSpPr>
          <p:cNvPr id="22532" name="テキスト ボックス 2"/>
          <p:cNvSpPr txBox="1">
            <a:spLocks noChangeArrowheads="1"/>
          </p:cNvSpPr>
          <p:nvPr/>
        </p:nvSpPr>
        <p:spPr bwMode="auto">
          <a:xfrm>
            <a:off x="250825" y="684213"/>
            <a:ext cx="88582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All neutrino experiments have similar configuration.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3" name="楕円 2"/>
          <p:cNvSpPr/>
          <p:nvPr/>
        </p:nvSpPr>
        <p:spPr>
          <a:xfrm>
            <a:off x="7024688" y="1785938"/>
            <a:ext cx="250825" cy="252412"/>
          </a:xfrm>
          <a:prstGeom prst="ellipse">
            <a:avLst/>
          </a:prstGeom>
          <a:solidFill>
            <a:srgbClr val="FF8F8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534" name="テキスト ボックス 4"/>
          <p:cNvSpPr txBox="1">
            <a:spLocks noChangeArrowheads="1"/>
          </p:cNvSpPr>
          <p:nvPr/>
        </p:nvSpPr>
        <p:spPr bwMode="auto">
          <a:xfrm>
            <a:off x="3946525" y="4624388"/>
            <a:ext cx="2524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shielding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(soil, concrete, iron....)</a:t>
            </a:r>
          </a:p>
        </p:txBody>
      </p:sp>
      <p:sp>
        <p:nvSpPr>
          <p:cNvPr id="22535" name="テキスト ボックス 5"/>
          <p:cNvSpPr txBox="1">
            <a:spLocks noChangeArrowheads="1"/>
          </p:cNvSpPr>
          <p:nvPr/>
        </p:nvSpPr>
        <p:spPr bwMode="auto">
          <a:xfrm>
            <a:off x="6018213" y="2976563"/>
            <a:ext cx="2968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Source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(Reactor, beam, the Sun, atmospheric neutrino....)</a:t>
            </a:r>
          </a:p>
        </p:txBody>
      </p:sp>
      <p:sp>
        <p:nvSpPr>
          <p:cNvPr id="9" name="正方形/長方形 8"/>
          <p:cNvSpPr/>
          <p:nvPr/>
        </p:nvSpPr>
        <p:spPr>
          <a:xfrm>
            <a:off x="600075" y="3573463"/>
            <a:ext cx="3067050" cy="1882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正方形/長方形 1"/>
          <p:cNvSpPr/>
          <p:nvPr/>
        </p:nvSpPr>
        <p:spPr>
          <a:xfrm>
            <a:off x="1255713" y="4354513"/>
            <a:ext cx="1503362" cy="1101725"/>
          </a:xfrm>
          <a:prstGeom prst="rect">
            <a:avLst/>
          </a:prstGeom>
          <a:solidFill>
            <a:srgbClr val="C0E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538" name="テキスト ボックス 3"/>
          <p:cNvSpPr txBox="1">
            <a:spLocks noChangeArrowheads="1"/>
          </p:cNvSpPr>
          <p:nvPr/>
        </p:nvSpPr>
        <p:spPr bwMode="auto">
          <a:xfrm>
            <a:off x="855663" y="3673475"/>
            <a:ext cx="2663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detector </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target mass)</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539" name="テキスト ボックス 3"/>
          <p:cNvSpPr txBox="1">
            <a:spLocks noChangeArrowheads="1"/>
          </p:cNvSpPr>
          <p:nvPr/>
        </p:nvSpPr>
        <p:spPr bwMode="auto">
          <a:xfrm>
            <a:off x="1003300" y="3268663"/>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Experimental hall</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6" name="直線矢印コネクタ 5"/>
          <p:cNvCxnSpPr/>
          <p:nvPr/>
        </p:nvCxnSpPr>
        <p:spPr>
          <a:xfrm flipH="1">
            <a:off x="2335213" y="2033588"/>
            <a:ext cx="4689475" cy="2982912"/>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4438650" y="1939925"/>
            <a:ext cx="2484438" cy="84296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2542" name="テキスト ボックス 3"/>
          <p:cNvSpPr txBox="1">
            <a:spLocks noChangeArrowheads="1"/>
          </p:cNvSpPr>
          <p:nvPr/>
        </p:nvSpPr>
        <p:spPr bwMode="auto">
          <a:xfrm>
            <a:off x="1808163" y="2162175"/>
            <a:ext cx="3522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particles are absorbed.</a:t>
            </a:r>
            <a:endParaRPr kumimoji="1" lang="ja-JP" altLang="en-US" sz="18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543" name="テキスト ボックス 3"/>
          <p:cNvSpPr txBox="1">
            <a:spLocks noChangeArrowheads="1"/>
          </p:cNvSpPr>
          <p:nvPr/>
        </p:nvSpPr>
        <p:spPr bwMode="auto">
          <a:xfrm>
            <a:off x="4322763" y="3690938"/>
            <a:ext cx="142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a:t>
            </a:r>
            <a:endParaRPr kumimoji="1" lang="ja-JP"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1" name="直線矢印コネクタ 20"/>
          <p:cNvCxnSpPr/>
          <p:nvPr/>
        </p:nvCxnSpPr>
        <p:spPr>
          <a:xfrm flipH="1">
            <a:off x="1544638" y="5019675"/>
            <a:ext cx="808037" cy="263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545" name="テキスト ボックス 3"/>
          <p:cNvSpPr txBox="1">
            <a:spLocks noChangeArrowheads="1"/>
          </p:cNvSpPr>
          <p:nvPr/>
        </p:nvSpPr>
        <p:spPr bwMode="auto">
          <a:xfrm>
            <a:off x="954088" y="4727575"/>
            <a:ext cx="1430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Lepton</a:t>
            </a:r>
            <a:endParaRPr kumimoji="1" lang="ja-JP" altLang="en-US"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スライド番号プレースホルダー 1">
            <a:extLst>
              <a:ext uri="{FF2B5EF4-FFF2-40B4-BE49-F238E27FC236}">
                <a16:creationId xmlns:a16="http://schemas.microsoft.com/office/drawing/2014/main" id="{1F4A2FE8-C1B4-4335-8473-F365BD66CAA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396258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
          <p:cNvSpPr txBox="1">
            <a:spLocks noChangeArrowheads="1"/>
          </p:cNvSpPr>
          <p:nvPr/>
        </p:nvSpPr>
        <p:spPr bwMode="auto">
          <a:xfrm>
            <a:off x="112713" y="973138"/>
            <a:ext cx="9031287" cy="2524125"/>
          </a:xfrm>
          <a:prstGeom prst="rect">
            <a:avLst/>
          </a:prstGeom>
          <a:solidFill>
            <a:schemeClr val="bg1"/>
          </a:solid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Anti-neutrinos from a</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reactor in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Savannah River Plant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in South Carolina were used. The experimental area was shielded location, </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11 m from the reactor and 12 m underground.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Two tanks with a total of about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200 liters</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of water were used as target material.  About</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40 kg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CdCl</a:t>
            </a:r>
            <a:r>
              <a:rPr kumimoji="1" lang="en-US" altLang="ja-JP" sz="20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were dissolved in the water.</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water tanks were sandwiched between</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three liquid scintillator layers which</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are viewed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110 5-inch photomultiplier tubes</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p:txBody>
      </p:sp>
      <p:sp>
        <p:nvSpPr>
          <p:cNvPr id="24579" name="テキスト ボックス 2"/>
          <p:cNvSpPr txBox="1">
            <a:spLocks noChangeArrowheads="1"/>
          </p:cNvSpPr>
          <p:nvPr/>
        </p:nvSpPr>
        <p:spPr bwMode="auto">
          <a:xfrm>
            <a:off x="1462088" y="-39688"/>
            <a:ext cx="6219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Savannah River reactor experiment</a:t>
            </a:r>
            <a:b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by </a:t>
            </a:r>
            <a:r>
              <a:rPr kumimoji="1" lang="en-US" altLang="ja-JP" sz="2800" b="1" i="0" u="sng" strike="noStrike" kern="1200" cap="none" spc="0" normalizeH="0" baseline="0" noProof="0" dirty="0" err="1">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Reines</a:t>
            </a: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and Cowan(1956)</a:t>
            </a:r>
          </a:p>
        </p:txBody>
      </p:sp>
      <p:sp>
        <p:nvSpPr>
          <p:cNvPr id="24580" name="object 4"/>
          <p:cNvSpPr>
            <a:spLocks noChangeArrowheads="1"/>
          </p:cNvSpPr>
          <p:nvPr/>
        </p:nvSpPr>
        <p:spPr bwMode="auto">
          <a:xfrm>
            <a:off x="474663" y="3832225"/>
            <a:ext cx="3398837" cy="25987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pic>
        <p:nvPicPr>
          <p:cNvPr id="24581"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98850"/>
            <a:ext cx="3605213"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FFD697DB-1362-4E2C-8537-A0126D7FE90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31085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3738" y="3073400"/>
            <a:ext cx="4513262"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テキスト ボックス 1"/>
          <p:cNvSpPr txBox="1">
            <a:spLocks noChangeArrowheads="1"/>
          </p:cNvSpPr>
          <p:nvPr/>
        </p:nvSpPr>
        <p:spPr bwMode="auto">
          <a:xfrm>
            <a:off x="49213" y="517525"/>
            <a:ext cx="9094787"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anti-neutrino interact with a proton of water.  A positron and a neutron are created. The positron annihilate with an electron and create a pair of</a:t>
            </a:r>
            <a:b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0.511 MeV </a:t>
            </a:r>
            <a:r>
              <a:rPr kumimoji="1" lang="en-US" altLang="ja-JP" sz="19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-rays</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Cd</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is a highly effective </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absorber</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It absorbs a neutron and gives off a </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~9 MeV </a:t>
            </a:r>
            <a:r>
              <a:rPr kumimoji="1" lang="en-US" altLang="ja-JP" sz="19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-ray</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If a neutron was truly produced by the interaction, a</a:t>
            </a:r>
            <a:b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-ray from the Cd would be emitted </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 </a:t>
            </a:r>
            <a:r>
              <a:rPr kumimoji="1" lang="en-US" altLang="ja-JP" sz="1900" b="1" i="0" u="none" strike="noStrike" kern="1200" cap="none" spc="0" normalizeH="0" baseline="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9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after the </a:t>
            </a:r>
            <a:r>
              <a:rPr kumimoji="1" lang="en-US" altLang="ja-JP" sz="19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-ray from the positron.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a:t>
            </a:r>
            <a:r>
              <a:rPr kumimoji="1" lang="en-US" altLang="ja-JP" sz="19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-rays were detected by liquid</a:t>
            </a:r>
            <a:b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scintillator. The scintillator</a:t>
            </a:r>
            <a:b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material gives off flashes of light</a:t>
            </a:r>
            <a:b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in response to the </a:t>
            </a:r>
            <a:r>
              <a:rPr kumimoji="1" lang="en-US" altLang="ja-JP" sz="19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-rays.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en-US" altLang="ja-JP" sz="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These light flashes are detected</a:t>
            </a:r>
            <a:b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by photomultiplier tubes and the</a:t>
            </a:r>
            <a:b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signal are sent to oscilloscopes.</a:t>
            </a:r>
          </a:p>
        </p:txBody>
      </p:sp>
      <p:sp>
        <p:nvSpPr>
          <p:cNvPr id="26628" name="テキスト ボックス 2"/>
          <p:cNvSpPr txBox="1">
            <a:spLocks noChangeArrowheads="1"/>
          </p:cNvSpPr>
          <p:nvPr/>
        </p:nvSpPr>
        <p:spPr bwMode="auto">
          <a:xfrm>
            <a:off x="801688" y="-6350"/>
            <a:ext cx="7540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Detector of the Savannah River experiment</a:t>
            </a:r>
          </a:p>
        </p:txBody>
      </p:sp>
      <p:sp>
        <p:nvSpPr>
          <p:cNvPr id="26629" name="テキスト ボックス 1"/>
          <p:cNvSpPr txBox="1">
            <a:spLocks noChangeArrowheads="1"/>
          </p:cNvSpPr>
          <p:nvPr/>
        </p:nvSpPr>
        <p:spPr bwMode="auto">
          <a:xfrm>
            <a:off x="179388" y="5437188"/>
            <a:ext cx="4129087" cy="1200150"/>
          </a:xfrm>
          <a:prstGeom prst="rect">
            <a:avLst/>
          </a:prstGeom>
          <a:solidFill>
            <a:srgbClr val="BDFFB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4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 p </a:t>
            </a: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-&gt;</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e</a:t>
            </a:r>
            <a:r>
              <a:rPr kumimoji="1" lang="en-US" altLang="ja-JP" sz="2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 e</a:t>
            </a:r>
            <a:r>
              <a:rPr kumimoji="1" lang="en-US" altLang="ja-JP" sz="2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-&gt;</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2</a:t>
            </a:r>
            <a:r>
              <a:rPr kumimoji="1" lang="en-US" altLang="ja-JP" sz="24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 </a:t>
            </a:r>
            <a:r>
              <a:rPr kumimoji="1" lang="en-US" altLang="ja-JP" sz="2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108</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Cd </a:t>
            </a: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-&gt;</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109</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Cd* </a:t>
            </a:r>
            <a:r>
              <a:rPr kumimoji="1" lang="en-US" altLang="ja-JP" sz="24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Calibri" panose="020F0502020204030204" pitchFamily="34" charset="0"/>
              </a:rPr>
              <a:t>-&gt;</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109</a:t>
            </a: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Cd+</a:t>
            </a:r>
            <a:r>
              <a:rPr kumimoji="1" lang="en-US" altLang="ja-JP" sz="24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endParaRPr kumimoji="1" lang="el-GR"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3" name="直線コネクタ 2"/>
          <p:cNvCxnSpPr/>
          <p:nvPr/>
        </p:nvCxnSpPr>
        <p:spPr>
          <a:xfrm>
            <a:off x="292100" y="5557838"/>
            <a:ext cx="1444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1">
            <a:extLst>
              <a:ext uri="{FF2B5EF4-FFF2-40B4-BE49-F238E27FC236}">
                <a16:creationId xmlns:a16="http://schemas.microsoft.com/office/drawing/2014/main" id="{9E6E14E5-E3B8-405A-BB60-4479EE26576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317522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6"/>
          <p:cNvSpPr txBox="1">
            <a:spLocks noChangeArrowheads="1"/>
          </p:cNvSpPr>
          <p:nvPr/>
        </p:nvSpPr>
        <p:spPr bwMode="auto">
          <a:xfrm>
            <a:off x="882650" y="-6350"/>
            <a:ext cx="7378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Results of the Savannah River experiment</a:t>
            </a:r>
          </a:p>
        </p:txBody>
      </p:sp>
      <p:grpSp>
        <p:nvGrpSpPr>
          <p:cNvPr id="28675" name="グループ化 1"/>
          <p:cNvGrpSpPr>
            <a:grpSpLocks/>
          </p:cNvGrpSpPr>
          <p:nvPr/>
        </p:nvGrpSpPr>
        <p:grpSpPr bwMode="auto">
          <a:xfrm>
            <a:off x="4519613" y="2328863"/>
            <a:ext cx="4424362" cy="2111375"/>
            <a:chOff x="4519431" y="2053088"/>
            <a:chExt cx="4424450" cy="2111586"/>
          </a:xfrm>
        </p:grpSpPr>
        <p:sp>
          <p:nvSpPr>
            <p:cNvPr id="28681" name="object 4"/>
            <p:cNvSpPr>
              <a:spLocks noChangeArrowheads="1"/>
            </p:cNvSpPr>
            <p:nvPr/>
          </p:nvSpPr>
          <p:spPr bwMode="auto">
            <a:xfrm>
              <a:off x="5029870" y="2053088"/>
              <a:ext cx="3914011" cy="2111586"/>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10" name="object 5"/>
            <p:cNvSpPr txBox="1"/>
            <p:nvPr/>
          </p:nvSpPr>
          <p:spPr bwMode="auto">
            <a:xfrm>
              <a:off x="4519431" y="2194389"/>
              <a:ext cx="450859" cy="1538442"/>
            </a:xfrm>
            <a:prstGeom prst="rect">
              <a:avLst/>
            </a:prstGeom>
          </p:spPr>
          <p:txBody>
            <a:bodyPr lIns="0" tIns="0" rIns="0" bIns="0">
              <a:spAutoFit/>
            </a:bodyPr>
            <a:lstStyle/>
            <a:p>
              <a:pPr marL="8255" marR="0" lvl="0" indent="0" algn="ctr" defTabSz="914400" rtl="0" eaLnBrk="0" fontAlgn="base" latinLnBrk="0" hangingPunct="0">
                <a:lnSpc>
                  <a:spcPct val="100000"/>
                </a:lnSpc>
                <a:spcBef>
                  <a:spcPct val="0"/>
                </a:spcBef>
                <a:spcAft>
                  <a:spcPct val="0"/>
                </a:spcAft>
                <a:buClrTx/>
                <a:buSzTx/>
                <a:buFontTx/>
                <a:buNone/>
                <a:tabLst/>
                <a:defRPr/>
              </a:pPr>
              <a:r>
                <a:rPr kumimoji="1" sz="200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I</a:t>
              </a:r>
            </a:p>
            <a:p>
              <a:pPr marL="0" marR="0" lvl="0" indent="0" algn="l" defTabSz="914400" rtl="0" eaLnBrk="0" fontAlgn="base" latinLnBrk="0" hangingPunct="0">
                <a:lnSpc>
                  <a:spcPct val="100000"/>
                </a:lnSpc>
                <a:spcBef>
                  <a:spcPts val="20"/>
                </a:spcBef>
                <a:spcAft>
                  <a:spcPct val="0"/>
                </a:spcAft>
                <a:buClrTx/>
                <a:buSzTx/>
                <a:buFontTx/>
                <a:buNone/>
                <a:tabLst/>
                <a:defRPr/>
              </a:pPr>
              <a:endParaRPr kumimoji="1" sz="200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sz="200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II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sz="200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sz="200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III</a:t>
              </a:r>
            </a:p>
          </p:txBody>
        </p:sp>
      </p:grpSp>
      <p:sp>
        <p:nvSpPr>
          <p:cNvPr id="29700" name="テキスト ボックス 6"/>
          <p:cNvSpPr txBox="1">
            <a:spLocks noChangeArrowheads="1"/>
          </p:cNvSpPr>
          <p:nvPr/>
        </p:nvSpPr>
        <p:spPr bwMode="auto">
          <a:xfrm>
            <a:off x="20638" y="768350"/>
            <a:ext cx="877887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Oscilloscope traces were</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recorded photographically.</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Oscilloscope traces which</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show prompt signals</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accompanied with delayed</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coincidences were selected</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as events.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rate of the possible</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events were found</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to be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3.0±0.2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events per hour.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From a comparison with reactor-off data, about ~75% of the events in reactor-on data are found to be true signals from reactor antineutrinos.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This is the discovery of (anti-)neutrinos.</a:t>
            </a:r>
          </a:p>
        </p:txBody>
      </p:sp>
      <p:cxnSp>
        <p:nvCxnSpPr>
          <p:cNvPr id="4" name="直線矢印コネクタ 3"/>
          <p:cNvCxnSpPr/>
          <p:nvPr/>
        </p:nvCxnSpPr>
        <p:spPr>
          <a:xfrm>
            <a:off x="5819775" y="1925638"/>
            <a:ext cx="476250" cy="10842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678" name="テキスト ボックス 4"/>
          <p:cNvSpPr txBox="1">
            <a:spLocks noChangeArrowheads="1"/>
          </p:cNvSpPr>
          <p:nvPr/>
        </p:nvSpPr>
        <p:spPr bwMode="auto">
          <a:xfrm>
            <a:off x="4403725" y="1003300"/>
            <a:ext cx="2057400" cy="9223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Prompt signal</a:t>
            </a:r>
            <a:br>
              <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from a pair of</a:t>
            </a:r>
            <a:br>
              <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0.511 MeV </a:t>
            </a:r>
            <a:r>
              <a:rPr kumimoji="1" lang="en-US" altLang="ja-JP" sz="18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-rays</a:t>
            </a:r>
            <a:endParaRPr kumimoji="1" lang="ja-JP"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8679" name="テキスト ボックス 10"/>
          <p:cNvSpPr txBox="1">
            <a:spLocks noChangeArrowheads="1"/>
          </p:cNvSpPr>
          <p:nvPr/>
        </p:nvSpPr>
        <p:spPr bwMode="auto">
          <a:xfrm>
            <a:off x="6794500" y="1003300"/>
            <a:ext cx="2268538" cy="9223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Delayed coincidence signal</a:t>
            </a:r>
            <a:b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from ~9 MeV </a:t>
            </a:r>
            <a:r>
              <a:rPr kumimoji="1" lang="en-US" altLang="ja-JP" sz="18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-ray</a:t>
            </a:r>
            <a:endPar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cxnSp>
        <p:nvCxnSpPr>
          <p:cNvPr id="13" name="直線矢印コネクタ 12"/>
          <p:cNvCxnSpPr/>
          <p:nvPr/>
        </p:nvCxnSpPr>
        <p:spPr>
          <a:xfrm flipH="1">
            <a:off x="7381875" y="1925638"/>
            <a:ext cx="19050" cy="542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
            <a:extLst>
              <a:ext uri="{FF2B5EF4-FFF2-40B4-BE49-F238E27FC236}">
                <a16:creationId xmlns:a16="http://schemas.microsoft.com/office/drawing/2014/main" id="{9A965DE4-2D5A-418C-9CDB-4CBF4D2357E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10282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6"/>
          <p:cNvSpPr txBox="1">
            <a:spLocks noChangeArrowheads="1"/>
          </p:cNvSpPr>
          <p:nvPr/>
        </p:nvSpPr>
        <p:spPr bwMode="auto">
          <a:xfrm>
            <a:off x="219075" y="15875"/>
            <a:ext cx="3597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discovery of </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b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won the Nobel Prize</a:t>
            </a:r>
          </a:p>
        </p:txBody>
      </p:sp>
      <p:sp>
        <p:nvSpPr>
          <p:cNvPr id="30723" name="テキスト ボックス 6"/>
          <p:cNvSpPr txBox="1">
            <a:spLocks noChangeArrowheads="1"/>
          </p:cNvSpPr>
          <p:nvPr/>
        </p:nvSpPr>
        <p:spPr bwMode="auto">
          <a:xfrm>
            <a:off x="93663" y="1022350"/>
            <a:ext cx="89392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F.Reines won 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Nobel prize</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in physics for 1995. “for</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pioneering experimental</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contributions to lepton physics,</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detection of the neutrino”</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Unfortunately C.L.Cowan</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passed away in 1974.</a:t>
            </a:r>
          </a:p>
        </p:txBody>
      </p:sp>
      <p:grpSp>
        <p:nvGrpSpPr>
          <p:cNvPr id="30724" name="グループ化 1"/>
          <p:cNvGrpSpPr>
            <a:grpSpLocks/>
          </p:cNvGrpSpPr>
          <p:nvPr/>
        </p:nvGrpSpPr>
        <p:grpSpPr bwMode="auto">
          <a:xfrm>
            <a:off x="4608513" y="287338"/>
            <a:ext cx="1871662" cy="2800350"/>
            <a:chOff x="1970088" y="1350963"/>
            <a:chExt cx="1871662" cy="2800350"/>
          </a:xfrm>
        </p:grpSpPr>
        <p:pic>
          <p:nvPicPr>
            <p:cNvPr id="30731"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0088" y="1350963"/>
              <a:ext cx="187166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テキスト ボックス 1"/>
            <p:cNvSpPr txBox="1">
              <a:spLocks noChangeArrowheads="1"/>
            </p:cNvSpPr>
            <p:nvPr/>
          </p:nvSpPr>
          <p:spPr bwMode="auto">
            <a:xfrm>
              <a:off x="2239963" y="3681413"/>
              <a:ext cx="12350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 Reines</a:t>
              </a:r>
              <a:endParaRPr kumimoji="1" lang="ja-JP"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30725" name="グループ化 2"/>
          <p:cNvGrpSpPr>
            <a:grpSpLocks/>
          </p:cNvGrpSpPr>
          <p:nvPr/>
        </p:nvGrpSpPr>
        <p:grpSpPr bwMode="auto">
          <a:xfrm>
            <a:off x="6750050" y="254000"/>
            <a:ext cx="1871663" cy="2833688"/>
            <a:chOff x="5011738" y="1277938"/>
            <a:chExt cx="1871662" cy="2833687"/>
          </a:xfrm>
        </p:grpSpPr>
        <p:pic>
          <p:nvPicPr>
            <p:cNvPr id="30729"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1738" y="1277938"/>
              <a:ext cx="1871662"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テキスト ボックス 10"/>
            <p:cNvSpPr txBox="1">
              <a:spLocks noChangeArrowheads="1"/>
            </p:cNvSpPr>
            <p:nvPr/>
          </p:nvSpPr>
          <p:spPr bwMode="auto">
            <a:xfrm>
              <a:off x="5246688" y="3681413"/>
              <a:ext cx="14017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C.L.Cowan</a:t>
              </a:r>
              <a:endParaRPr kumimoji="1" lang="ja-JP"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cxnSp>
        <p:nvCxnSpPr>
          <p:cNvPr id="5" name="直線コネクタ 4"/>
          <p:cNvCxnSpPr/>
          <p:nvPr/>
        </p:nvCxnSpPr>
        <p:spPr>
          <a:xfrm>
            <a:off x="3324225" y="180975"/>
            <a:ext cx="17938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0727" name="テキスト ボックス 6"/>
          <p:cNvSpPr txBox="1">
            <a:spLocks noChangeArrowheads="1"/>
          </p:cNvSpPr>
          <p:nvPr/>
        </p:nvSpPr>
        <p:spPr bwMode="auto">
          <a:xfrm>
            <a:off x="138113" y="3886200"/>
            <a:ext cx="89535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Liquid scintillator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is good material for detection of electrons in the energy range of reactor neutrinos, because of their large light yield.</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Liquid scintillator is used by many reactor neutrino experiments;</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Kamland</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Daya</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bay, Reno and Double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Chooz</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absorber and delayed coincidence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also became common experimental technique. Recently, Gadolinium which emit ~8MeV</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-ray with ~30</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sec delay is popular neutron absorber.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Daya</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bay, Reno and Double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Chooz</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use Gd. SK-</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Gd</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project also just started.</a:t>
            </a:r>
          </a:p>
        </p:txBody>
      </p:sp>
      <p:sp>
        <p:nvSpPr>
          <p:cNvPr id="30728" name="テキスト ボックス 6"/>
          <p:cNvSpPr txBox="1">
            <a:spLocks noChangeArrowheads="1"/>
          </p:cNvSpPr>
          <p:nvPr/>
        </p:nvSpPr>
        <p:spPr bwMode="auto">
          <a:xfrm>
            <a:off x="2082800" y="3292475"/>
            <a:ext cx="5000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Impact to other experiments</a:t>
            </a:r>
          </a:p>
        </p:txBody>
      </p:sp>
      <p:sp>
        <p:nvSpPr>
          <p:cNvPr id="13" name="スライド番号プレースホルダー 1">
            <a:extLst>
              <a:ext uri="{FF2B5EF4-FFF2-40B4-BE49-F238E27FC236}">
                <a16:creationId xmlns:a16="http://schemas.microsoft.com/office/drawing/2014/main" id="{12CE5F73-02BF-4A4E-BCF4-B0BF9F070F8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18313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テキスト ボックス 2"/>
          <p:cNvSpPr txBox="1">
            <a:spLocks noChangeArrowheads="1"/>
          </p:cNvSpPr>
          <p:nvPr/>
        </p:nvSpPr>
        <p:spPr bwMode="auto">
          <a:xfrm>
            <a:off x="153988" y="-6350"/>
            <a:ext cx="8836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interaction in Savannah River experiment</a:t>
            </a:r>
          </a:p>
        </p:txBody>
      </p:sp>
      <p:pic>
        <p:nvPicPr>
          <p:cNvPr id="3174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8488" y="3919538"/>
            <a:ext cx="2970212"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963" y="3635375"/>
            <a:ext cx="219868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7888" y="4897438"/>
            <a:ext cx="2236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300" y="5741988"/>
            <a:ext cx="460851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375" y="1868488"/>
            <a:ext cx="27559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31752" name="テキスト ボックス 1"/>
          <p:cNvSpPr txBox="1">
            <a:spLocks noChangeArrowheads="1"/>
          </p:cNvSpPr>
          <p:nvPr/>
        </p:nvSpPr>
        <p:spPr bwMode="auto">
          <a:xfrm>
            <a:off x="301625" y="1185863"/>
            <a:ext cx="854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nuclear fission in the reactor is essentially decay of neutron in radioisotopes.</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1753" name="テキスト ボックス 2"/>
          <p:cNvSpPr txBox="1">
            <a:spLocks noChangeArrowheads="1"/>
          </p:cNvSpPr>
          <p:nvPr/>
        </p:nvSpPr>
        <p:spPr bwMode="auto">
          <a:xfrm>
            <a:off x="290513" y="3230563"/>
            <a:ext cx="86883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interaction is sometimes referred as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inverse beta decay</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IBD</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Anti-particles can be moved to the other</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side, and the equation is equivalent to: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interaction can be understood as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角丸四角形 3"/>
          <p:cNvSpPr/>
          <p:nvPr/>
        </p:nvSpPr>
        <p:spPr>
          <a:xfrm>
            <a:off x="301625" y="825500"/>
            <a:ext cx="8540750" cy="1604963"/>
          </a:xfrm>
          <a:prstGeom prst="round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755" name="テキスト ボックス 10"/>
          <p:cNvSpPr txBox="1">
            <a:spLocks noChangeArrowheads="1"/>
          </p:cNvSpPr>
          <p:nvPr/>
        </p:nvSpPr>
        <p:spPr bwMode="auto">
          <a:xfrm>
            <a:off x="725488" y="620713"/>
            <a:ext cx="2687637" cy="400050"/>
          </a:xfrm>
          <a:prstGeom prst="rect">
            <a:avLst/>
          </a:prstGeom>
          <a:solidFill>
            <a:schemeClr val="bg1"/>
          </a:solidFill>
          <a:ln w="38100">
            <a:solidFill>
              <a:srgbClr val="009900"/>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production</a:t>
            </a:r>
          </a:p>
        </p:txBody>
      </p:sp>
      <p:sp>
        <p:nvSpPr>
          <p:cNvPr id="13" name="角丸四角形 12"/>
          <p:cNvSpPr/>
          <p:nvPr/>
        </p:nvSpPr>
        <p:spPr>
          <a:xfrm>
            <a:off x="301625" y="2817813"/>
            <a:ext cx="8540750" cy="3935412"/>
          </a:xfrm>
          <a:prstGeom prst="round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757" name="テキスト ボックス 4"/>
          <p:cNvSpPr txBox="1">
            <a:spLocks noChangeArrowheads="1"/>
          </p:cNvSpPr>
          <p:nvPr/>
        </p:nvSpPr>
        <p:spPr bwMode="auto">
          <a:xfrm>
            <a:off x="703263" y="2605088"/>
            <a:ext cx="2706687" cy="400050"/>
          </a:xfrm>
          <a:prstGeom prst="rect">
            <a:avLst/>
          </a:prstGeom>
          <a:solidFill>
            <a:schemeClr val="bg1"/>
          </a:solidFill>
          <a:ln w="38100">
            <a:solidFill>
              <a:srgbClr val="009900"/>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detection</a:t>
            </a:r>
          </a:p>
        </p:txBody>
      </p:sp>
      <p:pic>
        <p:nvPicPr>
          <p:cNvPr id="31758" name="図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1813" y="1535113"/>
            <a:ext cx="415131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93CFE7AE-BC1D-48FE-B7B5-0ED09C2D687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334865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4" name="Text Box 14">
            <a:extLst>
              <a:ext uri="{FF2B5EF4-FFF2-40B4-BE49-F238E27FC236}">
                <a16:creationId xmlns:a16="http://schemas.microsoft.com/office/drawing/2014/main" id="{F8B68DB5-D28D-4CB1-AAAD-3557D450A449}"/>
              </a:ext>
            </a:extLst>
          </p:cNvPr>
          <p:cNvSpPr txBox="1">
            <a:spLocks noChangeArrowheads="1"/>
          </p:cNvSpPr>
          <p:nvPr/>
        </p:nvSpPr>
        <p:spPr bwMode="auto">
          <a:xfrm>
            <a:off x="900113" y="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太陽ニュートリノと超新星爆発ニュートリノ</a:t>
            </a:r>
          </a:p>
        </p:txBody>
      </p:sp>
      <p:sp>
        <p:nvSpPr>
          <p:cNvPr id="41" name="Text Box 3">
            <a:extLst>
              <a:ext uri="{FF2B5EF4-FFF2-40B4-BE49-F238E27FC236}">
                <a16:creationId xmlns:a16="http://schemas.microsoft.com/office/drawing/2014/main" id="{883568CA-6545-4113-B8A6-2B08CF708295}"/>
              </a:ext>
            </a:extLst>
          </p:cNvPr>
          <p:cNvSpPr txBox="1">
            <a:spLocks noChangeArrowheads="1"/>
          </p:cNvSpPr>
          <p:nvPr/>
        </p:nvSpPr>
        <p:spPr bwMode="auto">
          <a:xfrm>
            <a:off x="24822" y="548680"/>
            <a:ext cx="9119178"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algn="l" defTabSz="914400" rtl="0" eaLnBrk="1" fontAlgn="base" latinLnBrk="0" hangingPunct="1">
              <a:lnSpc>
                <a:spcPct val="100000"/>
              </a:lnSpc>
              <a:spcBef>
                <a:spcPts val="0"/>
              </a:spcBef>
              <a:spcAft>
                <a:spcPts val="1200"/>
              </a:spcAft>
              <a:buClrTx/>
              <a:buSzTx/>
              <a:buFont typeface="Wingdings" panose="05000000000000000000" pitchFamily="2" charset="2"/>
              <a:buChar char="l"/>
              <a:tabLst/>
              <a:defRPr/>
            </a:pPr>
            <a:r>
              <a:rPr lang="ja-JP" altLang="en-US" sz="2000" b="1" dirty="0">
                <a:solidFill>
                  <a:srgbClr val="000000"/>
                </a:solidFill>
                <a:latin typeface="Times New Roman" panose="02020603050405020304" pitchFamily="18" charset="0"/>
              </a:rPr>
              <a:t>どちらも星の中の重力崩壊・核融合によってできるニュートリノ</a:t>
            </a: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342900" indent="-342900" eaLnBrk="1" hangingPunct="1">
              <a:spcBef>
                <a:spcPts val="0"/>
              </a:spcBef>
              <a:spcAft>
                <a:spcPts val="1200"/>
              </a:spcAft>
              <a:buFont typeface="Wingdings" panose="05000000000000000000" pitchFamily="2" charset="2"/>
              <a:buChar char="l"/>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宇宙空間で重力により水素ガスが集まって星ができる。</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水素が集まれば集まるほど高密度。</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水素原子は小さな陽子の周りを小さな電子が回っていて中はスカスカ。</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高密度の環境では、陽子１個で１つの原子核を構成しているよりも大きな核子数</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の原子核にまとまった方が物質の占める体積が小さくなり、安定である。</a:t>
            </a: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342900" indent="-342900" eaLnBrk="1" hangingPunct="1">
              <a:spcBef>
                <a:spcPts val="0"/>
              </a:spcBef>
              <a:spcAft>
                <a:spcPts val="1200"/>
              </a:spcAft>
              <a:buFont typeface="Wingdings" panose="05000000000000000000" pitchFamily="2" charset="2"/>
              <a:buChar char="l"/>
              <a:defRPr/>
            </a:pPr>
            <a:endParaRPr lang="en-US" altLang="ja-JP" sz="2000" b="1" dirty="0">
              <a:solidFill>
                <a:srgbClr val="000000"/>
              </a:solidFill>
              <a:latin typeface="Times New Roman" panose="02020603050405020304" pitchFamily="18" charset="0"/>
            </a:endParaRPr>
          </a:p>
          <a:p>
            <a:pPr eaLnBrk="1" hangingPunct="1">
              <a:spcBef>
                <a:spcPts val="0"/>
              </a:spcBef>
              <a:spcAft>
                <a:spcPts val="1200"/>
              </a:spcAft>
              <a:defRPr/>
            </a:pP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342900" indent="-342900" eaLnBrk="1" hangingPunct="1">
              <a:spcBef>
                <a:spcPts val="0"/>
              </a:spcBef>
              <a:spcAft>
                <a:spcPts val="1200"/>
              </a:spcAft>
              <a:buFont typeface="Wingdings" panose="05000000000000000000" pitchFamily="2" charset="2"/>
              <a:buChar char="l"/>
              <a:defRPr/>
            </a:pPr>
            <a:endParaRPr lang="en-US" altLang="ja-JP" sz="2000" b="1" dirty="0">
              <a:solidFill>
                <a:srgbClr val="000000"/>
              </a:solidFill>
              <a:latin typeface="Times New Roman" panose="02020603050405020304" pitchFamily="18" charset="0"/>
            </a:endParaRPr>
          </a:p>
          <a:p>
            <a:pPr marL="342900" indent="-342900" eaLnBrk="1" hangingPunct="1">
              <a:spcBef>
                <a:spcPts val="0"/>
              </a:spcBef>
              <a:spcAft>
                <a:spcPts val="1200"/>
              </a:spcAft>
              <a:buFont typeface="Wingdings" panose="05000000000000000000" pitchFamily="2" charset="2"/>
              <a:buChar char="l"/>
              <a:defRPr/>
            </a:pP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342900" indent="-342900" eaLnBrk="1" hangingPunct="1">
              <a:spcBef>
                <a:spcPts val="0"/>
              </a:spcBef>
              <a:spcAft>
                <a:spcPts val="1200"/>
              </a:spcAft>
              <a:buFont typeface="Wingdings" panose="05000000000000000000" pitchFamily="2" charset="2"/>
              <a:buChar char="l"/>
              <a:defRPr/>
            </a:pPr>
            <a:endParaRPr lang="en-US" altLang="ja-JP" sz="2000" b="1" dirty="0">
              <a:solidFill>
                <a:srgbClr val="000000"/>
              </a:solidFill>
              <a:latin typeface="Times New Roman" panose="02020603050405020304" pitchFamily="18" charset="0"/>
            </a:endParaRPr>
          </a:p>
          <a:p>
            <a:pPr marL="342900" indent="-342900" eaLnBrk="1" hangingPunct="1">
              <a:spcBef>
                <a:spcPts val="0"/>
              </a:spcBef>
              <a:spcAft>
                <a:spcPts val="1200"/>
              </a:spcAft>
              <a:buFont typeface="Wingdings" panose="05000000000000000000" pitchFamily="2" charset="2"/>
              <a:buChar char="l"/>
              <a:defRPr/>
            </a:pP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342900" indent="-342900" eaLnBrk="1" hangingPunct="1">
              <a:spcBef>
                <a:spcPts val="0"/>
              </a:spcBef>
              <a:spcAft>
                <a:spcPts val="1200"/>
              </a:spcAft>
              <a:buFont typeface="Wingdings" panose="05000000000000000000" pitchFamily="2" charset="2"/>
              <a:buChar char="l"/>
              <a:defRPr/>
            </a:pPr>
            <a:r>
              <a:rPr lang="ja-JP" altLang="en-US" sz="2000" b="1" dirty="0">
                <a:solidFill>
                  <a:srgbClr val="000000"/>
                </a:solidFill>
                <a:latin typeface="Times New Roman" panose="02020603050405020304" pitchFamily="18" charset="0"/>
              </a:rPr>
              <a:t>重力に耐え切れず複数の原子核が１つの原子核に</a:t>
            </a:r>
            <a:r>
              <a:rPr lang="ja-JP" altLang="en-US" sz="2000" b="1" dirty="0">
                <a:solidFill>
                  <a:srgbClr val="FF0000"/>
                </a:solidFill>
                <a:latin typeface="Times New Roman" panose="02020603050405020304" pitchFamily="18" charset="0"/>
              </a:rPr>
              <a:t>「潰れる」</a:t>
            </a:r>
            <a:r>
              <a:rPr lang="ja-JP" altLang="en-US" sz="2000" b="1" dirty="0">
                <a:solidFill>
                  <a:srgbClr val="000000"/>
                </a:solidFill>
                <a:latin typeface="Times New Roman" panose="02020603050405020304" pitchFamily="18" charset="0"/>
              </a:rPr>
              <a:t>イメージ。</a:t>
            </a:r>
            <a:endPar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pSp>
        <p:nvGrpSpPr>
          <p:cNvPr id="6" name="グループ化 5">
            <a:extLst>
              <a:ext uri="{FF2B5EF4-FFF2-40B4-BE49-F238E27FC236}">
                <a16:creationId xmlns:a16="http://schemas.microsoft.com/office/drawing/2014/main" id="{7D44B73C-FE23-484C-A1D2-8CA7DE0642A6}"/>
              </a:ext>
            </a:extLst>
          </p:cNvPr>
          <p:cNvGrpSpPr/>
          <p:nvPr/>
        </p:nvGrpSpPr>
        <p:grpSpPr>
          <a:xfrm>
            <a:off x="1691680" y="3070634"/>
            <a:ext cx="396248" cy="369332"/>
            <a:chOff x="2627784" y="2736000"/>
            <a:chExt cx="396248" cy="390752"/>
          </a:xfrm>
        </p:grpSpPr>
        <p:sp>
          <p:nvSpPr>
            <p:cNvPr id="42" name="楕円 41">
              <a:extLst>
                <a:ext uri="{FF2B5EF4-FFF2-40B4-BE49-F238E27FC236}">
                  <a16:creationId xmlns:a16="http://schemas.microsoft.com/office/drawing/2014/main" id="{72BACBA8-156F-40BA-A2E1-70685FA51051}"/>
                </a:ext>
              </a:extLst>
            </p:cNvPr>
            <p:cNvSpPr/>
            <p:nvPr/>
          </p:nvSpPr>
          <p:spPr bwMode="auto">
            <a:xfrm>
              <a:off x="2627784" y="2766752"/>
              <a:ext cx="396000" cy="360000"/>
            </a:xfrm>
            <a:prstGeom prst="ellipse">
              <a:avLst/>
            </a:prstGeom>
            <a:solidFill>
              <a:srgbClr val="AAE0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EE7DC4DE-278C-442A-AA75-0BA2F6C2EB92}"/>
                </a:ext>
              </a:extLst>
            </p:cNvPr>
            <p:cNvSpPr txBox="1"/>
            <p:nvPr/>
          </p:nvSpPr>
          <p:spPr>
            <a:xfrm>
              <a:off x="2663992" y="2736000"/>
              <a:ext cx="360040" cy="369332"/>
            </a:xfrm>
            <a:prstGeom prst="rect">
              <a:avLst/>
            </a:prstGeom>
            <a:noFill/>
          </p:spPr>
          <p:txBody>
            <a:bodyPr wrap="square" rtlCol="0">
              <a:spAutoFit/>
            </a:bodyPr>
            <a:lstStyle/>
            <a:p>
              <a:r>
                <a:rPr kumimoji="1" lang="en-US" altLang="ja-JP" b="1" dirty="0">
                  <a:latin typeface="Arial Narrow" panose="020B0606020202030204" pitchFamily="34" charset="0"/>
                </a:rPr>
                <a:t>H</a:t>
              </a:r>
              <a:endParaRPr kumimoji="1" lang="ja-JP" altLang="en-US" b="1" dirty="0">
                <a:latin typeface="Arial Narrow" panose="020B0606020202030204" pitchFamily="34" charset="0"/>
              </a:endParaRPr>
            </a:p>
          </p:txBody>
        </p:sp>
      </p:grpSp>
      <p:grpSp>
        <p:nvGrpSpPr>
          <p:cNvPr id="7" name="グループ化 6">
            <a:extLst>
              <a:ext uri="{FF2B5EF4-FFF2-40B4-BE49-F238E27FC236}">
                <a16:creationId xmlns:a16="http://schemas.microsoft.com/office/drawing/2014/main" id="{CB615F17-8B04-4D49-84E6-F0BF6D907B34}"/>
              </a:ext>
            </a:extLst>
          </p:cNvPr>
          <p:cNvGrpSpPr/>
          <p:nvPr/>
        </p:nvGrpSpPr>
        <p:grpSpPr>
          <a:xfrm>
            <a:off x="5292080" y="3205358"/>
            <a:ext cx="499010" cy="369332"/>
            <a:chOff x="4220344" y="2987660"/>
            <a:chExt cx="499010" cy="369332"/>
          </a:xfrm>
        </p:grpSpPr>
        <p:sp>
          <p:nvSpPr>
            <p:cNvPr id="43" name="楕円 42">
              <a:extLst>
                <a:ext uri="{FF2B5EF4-FFF2-40B4-BE49-F238E27FC236}">
                  <a16:creationId xmlns:a16="http://schemas.microsoft.com/office/drawing/2014/main" id="{A86A7FF0-FBE9-48D3-95D4-5712B1CDD0F7}"/>
                </a:ext>
              </a:extLst>
            </p:cNvPr>
            <p:cNvSpPr/>
            <p:nvPr/>
          </p:nvSpPr>
          <p:spPr bwMode="auto">
            <a:xfrm>
              <a:off x="4220344" y="2996992"/>
              <a:ext cx="396000" cy="360000"/>
            </a:xfrm>
            <a:prstGeom prst="ellipse">
              <a:avLst/>
            </a:prstGeom>
            <a:solidFill>
              <a:srgbClr val="F4CE7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45" name="テキスト ボックス 44">
              <a:extLst>
                <a:ext uri="{FF2B5EF4-FFF2-40B4-BE49-F238E27FC236}">
                  <a16:creationId xmlns:a16="http://schemas.microsoft.com/office/drawing/2014/main" id="{914E3A20-BA09-48BE-9E52-3EEE95B9DFE2}"/>
                </a:ext>
              </a:extLst>
            </p:cNvPr>
            <p:cNvSpPr txBox="1"/>
            <p:nvPr/>
          </p:nvSpPr>
          <p:spPr>
            <a:xfrm>
              <a:off x="4220344" y="2987660"/>
              <a:ext cx="499010" cy="369332"/>
            </a:xfrm>
            <a:prstGeom prst="rect">
              <a:avLst/>
            </a:prstGeom>
            <a:noFill/>
          </p:spPr>
          <p:txBody>
            <a:bodyPr wrap="square" rtlCol="0">
              <a:spAutoFit/>
            </a:bodyPr>
            <a:lstStyle/>
            <a:p>
              <a:r>
                <a:rPr kumimoji="1" lang="en-US" altLang="ja-JP" b="1" dirty="0">
                  <a:latin typeface="Arial Narrow" panose="020B0606020202030204" pitchFamily="34" charset="0"/>
                </a:rPr>
                <a:t>He</a:t>
              </a:r>
              <a:endParaRPr kumimoji="1" lang="ja-JP" altLang="en-US" b="1" dirty="0">
                <a:latin typeface="Arial Narrow" panose="020B0606020202030204" pitchFamily="34" charset="0"/>
              </a:endParaRPr>
            </a:p>
          </p:txBody>
        </p:sp>
      </p:grpSp>
      <p:grpSp>
        <p:nvGrpSpPr>
          <p:cNvPr id="51" name="グループ化 50">
            <a:extLst>
              <a:ext uri="{FF2B5EF4-FFF2-40B4-BE49-F238E27FC236}">
                <a16:creationId xmlns:a16="http://schemas.microsoft.com/office/drawing/2014/main" id="{4E493E46-2F8F-46DE-8FB8-F0F21237B315}"/>
              </a:ext>
            </a:extLst>
          </p:cNvPr>
          <p:cNvGrpSpPr/>
          <p:nvPr/>
        </p:nvGrpSpPr>
        <p:grpSpPr>
          <a:xfrm>
            <a:off x="2051720" y="3434658"/>
            <a:ext cx="396248" cy="390752"/>
            <a:chOff x="2627784" y="2736000"/>
            <a:chExt cx="396248" cy="390752"/>
          </a:xfrm>
        </p:grpSpPr>
        <p:sp>
          <p:nvSpPr>
            <p:cNvPr id="52" name="楕円 51">
              <a:extLst>
                <a:ext uri="{FF2B5EF4-FFF2-40B4-BE49-F238E27FC236}">
                  <a16:creationId xmlns:a16="http://schemas.microsoft.com/office/drawing/2014/main" id="{4C92BE64-74B3-43F9-93F2-62E884790A36}"/>
                </a:ext>
              </a:extLst>
            </p:cNvPr>
            <p:cNvSpPr/>
            <p:nvPr/>
          </p:nvSpPr>
          <p:spPr bwMode="auto">
            <a:xfrm>
              <a:off x="2627784" y="2766752"/>
              <a:ext cx="396000" cy="360000"/>
            </a:xfrm>
            <a:prstGeom prst="ellipse">
              <a:avLst/>
            </a:prstGeom>
            <a:solidFill>
              <a:srgbClr val="AAE0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53" name="テキスト ボックス 52">
              <a:extLst>
                <a:ext uri="{FF2B5EF4-FFF2-40B4-BE49-F238E27FC236}">
                  <a16:creationId xmlns:a16="http://schemas.microsoft.com/office/drawing/2014/main" id="{BBC91612-797C-4B3A-AAFC-8C786E13B6D6}"/>
                </a:ext>
              </a:extLst>
            </p:cNvPr>
            <p:cNvSpPr txBox="1"/>
            <p:nvPr/>
          </p:nvSpPr>
          <p:spPr>
            <a:xfrm>
              <a:off x="2663992" y="2736000"/>
              <a:ext cx="360040" cy="369332"/>
            </a:xfrm>
            <a:prstGeom prst="rect">
              <a:avLst/>
            </a:prstGeom>
            <a:noFill/>
          </p:spPr>
          <p:txBody>
            <a:bodyPr wrap="square" rtlCol="0">
              <a:spAutoFit/>
            </a:bodyPr>
            <a:lstStyle/>
            <a:p>
              <a:r>
                <a:rPr kumimoji="1" lang="en-US" altLang="ja-JP" b="1" dirty="0">
                  <a:latin typeface="Arial Narrow" panose="020B0606020202030204" pitchFamily="34" charset="0"/>
                </a:rPr>
                <a:t>H</a:t>
              </a:r>
              <a:endParaRPr kumimoji="1" lang="ja-JP" altLang="en-US" b="1" dirty="0">
                <a:latin typeface="Arial Narrow" panose="020B0606020202030204" pitchFamily="34" charset="0"/>
              </a:endParaRPr>
            </a:p>
          </p:txBody>
        </p:sp>
      </p:grpSp>
      <p:grpSp>
        <p:nvGrpSpPr>
          <p:cNvPr id="57" name="グループ化 56">
            <a:extLst>
              <a:ext uri="{FF2B5EF4-FFF2-40B4-BE49-F238E27FC236}">
                <a16:creationId xmlns:a16="http://schemas.microsoft.com/office/drawing/2014/main" id="{C51D29B5-62EF-444B-8642-37FBDF8B42B1}"/>
              </a:ext>
            </a:extLst>
          </p:cNvPr>
          <p:cNvGrpSpPr/>
          <p:nvPr/>
        </p:nvGrpSpPr>
        <p:grpSpPr>
          <a:xfrm>
            <a:off x="1691680" y="3419282"/>
            <a:ext cx="396248" cy="390752"/>
            <a:chOff x="2627784" y="2736000"/>
            <a:chExt cx="396248" cy="390752"/>
          </a:xfrm>
        </p:grpSpPr>
        <p:sp>
          <p:nvSpPr>
            <p:cNvPr id="58" name="楕円 57">
              <a:extLst>
                <a:ext uri="{FF2B5EF4-FFF2-40B4-BE49-F238E27FC236}">
                  <a16:creationId xmlns:a16="http://schemas.microsoft.com/office/drawing/2014/main" id="{60294140-2034-4C8C-B510-2DB9C99D9077}"/>
                </a:ext>
              </a:extLst>
            </p:cNvPr>
            <p:cNvSpPr/>
            <p:nvPr/>
          </p:nvSpPr>
          <p:spPr bwMode="auto">
            <a:xfrm>
              <a:off x="2627784" y="2766752"/>
              <a:ext cx="396000" cy="360000"/>
            </a:xfrm>
            <a:prstGeom prst="ellipse">
              <a:avLst/>
            </a:prstGeom>
            <a:solidFill>
              <a:srgbClr val="AAE0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59" name="テキスト ボックス 58">
              <a:extLst>
                <a:ext uri="{FF2B5EF4-FFF2-40B4-BE49-F238E27FC236}">
                  <a16:creationId xmlns:a16="http://schemas.microsoft.com/office/drawing/2014/main" id="{5E651A91-AC59-4BD2-A72D-62C64DE1088D}"/>
                </a:ext>
              </a:extLst>
            </p:cNvPr>
            <p:cNvSpPr txBox="1"/>
            <p:nvPr/>
          </p:nvSpPr>
          <p:spPr>
            <a:xfrm>
              <a:off x="2663992" y="2736000"/>
              <a:ext cx="360040" cy="369332"/>
            </a:xfrm>
            <a:prstGeom prst="rect">
              <a:avLst/>
            </a:prstGeom>
            <a:noFill/>
          </p:spPr>
          <p:txBody>
            <a:bodyPr wrap="square" rtlCol="0">
              <a:spAutoFit/>
            </a:bodyPr>
            <a:lstStyle/>
            <a:p>
              <a:r>
                <a:rPr kumimoji="1" lang="en-US" altLang="ja-JP" b="1" dirty="0">
                  <a:latin typeface="Arial Narrow" panose="020B0606020202030204" pitchFamily="34" charset="0"/>
                </a:rPr>
                <a:t>H</a:t>
              </a:r>
              <a:endParaRPr kumimoji="1" lang="ja-JP" altLang="en-US" b="1" dirty="0">
                <a:latin typeface="Arial Narrow" panose="020B0606020202030204" pitchFamily="34" charset="0"/>
              </a:endParaRPr>
            </a:p>
          </p:txBody>
        </p:sp>
      </p:grpSp>
      <p:grpSp>
        <p:nvGrpSpPr>
          <p:cNvPr id="61" name="グループ化 60">
            <a:extLst>
              <a:ext uri="{FF2B5EF4-FFF2-40B4-BE49-F238E27FC236}">
                <a16:creationId xmlns:a16="http://schemas.microsoft.com/office/drawing/2014/main" id="{AA23F537-325B-4B3E-90BE-D53423483320}"/>
              </a:ext>
            </a:extLst>
          </p:cNvPr>
          <p:cNvGrpSpPr/>
          <p:nvPr/>
        </p:nvGrpSpPr>
        <p:grpSpPr>
          <a:xfrm>
            <a:off x="2087520" y="3096038"/>
            <a:ext cx="396248" cy="369332"/>
            <a:chOff x="2627784" y="2736000"/>
            <a:chExt cx="396248" cy="390752"/>
          </a:xfrm>
        </p:grpSpPr>
        <p:sp>
          <p:nvSpPr>
            <p:cNvPr id="62" name="楕円 61">
              <a:extLst>
                <a:ext uri="{FF2B5EF4-FFF2-40B4-BE49-F238E27FC236}">
                  <a16:creationId xmlns:a16="http://schemas.microsoft.com/office/drawing/2014/main" id="{79E60F96-59F7-4BC9-8CD7-AFF67EE9D0C3}"/>
                </a:ext>
              </a:extLst>
            </p:cNvPr>
            <p:cNvSpPr/>
            <p:nvPr/>
          </p:nvSpPr>
          <p:spPr bwMode="auto">
            <a:xfrm>
              <a:off x="2627784" y="2766752"/>
              <a:ext cx="396000" cy="360000"/>
            </a:xfrm>
            <a:prstGeom prst="ellipse">
              <a:avLst/>
            </a:prstGeom>
            <a:solidFill>
              <a:srgbClr val="AAE0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63" name="テキスト ボックス 62">
              <a:extLst>
                <a:ext uri="{FF2B5EF4-FFF2-40B4-BE49-F238E27FC236}">
                  <a16:creationId xmlns:a16="http://schemas.microsoft.com/office/drawing/2014/main" id="{1FCC8700-2846-4E32-AFFE-7E33BA4362D9}"/>
                </a:ext>
              </a:extLst>
            </p:cNvPr>
            <p:cNvSpPr txBox="1"/>
            <p:nvPr/>
          </p:nvSpPr>
          <p:spPr>
            <a:xfrm>
              <a:off x="2663992" y="2736000"/>
              <a:ext cx="360040" cy="369332"/>
            </a:xfrm>
            <a:prstGeom prst="rect">
              <a:avLst/>
            </a:prstGeom>
            <a:noFill/>
          </p:spPr>
          <p:txBody>
            <a:bodyPr wrap="square" rtlCol="0">
              <a:spAutoFit/>
            </a:bodyPr>
            <a:lstStyle/>
            <a:p>
              <a:r>
                <a:rPr kumimoji="1" lang="en-US" altLang="ja-JP" b="1" dirty="0">
                  <a:latin typeface="Arial Narrow" panose="020B0606020202030204" pitchFamily="34" charset="0"/>
                </a:rPr>
                <a:t>H</a:t>
              </a:r>
              <a:endParaRPr kumimoji="1" lang="ja-JP" altLang="en-US" b="1" dirty="0">
                <a:latin typeface="Arial Narrow" panose="020B0606020202030204" pitchFamily="34" charset="0"/>
              </a:endParaRPr>
            </a:p>
          </p:txBody>
        </p:sp>
      </p:grpSp>
      <p:pic>
        <p:nvPicPr>
          <p:cNvPr id="64" name="図 2">
            <a:extLst>
              <a:ext uri="{FF2B5EF4-FFF2-40B4-BE49-F238E27FC236}">
                <a16:creationId xmlns:a16="http://schemas.microsoft.com/office/drawing/2014/main" id="{30DB1B6E-EBDA-4E97-8797-FE32C0B82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611" y="4006738"/>
            <a:ext cx="2236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F931D1DE-58FF-4F04-A454-6C8496F1E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400" y="4469108"/>
            <a:ext cx="2386584" cy="544068"/>
          </a:xfrm>
          <a:prstGeom prst="rect">
            <a:avLst/>
          </a:prstGeom>
        </p:spPr>
      </p:pic>
      <p:sp>
        <p:nvSpPr>
          <p:cNvPr id="2" name="テキスト ボックス 1">
            <a:extLst>
              <a:ext uri="{FF2B5EF4-FFF2-40B4-BE49-F238E27FC236}">
                <a16:creationId xmlns:a16="http://schemas.microsoft.com/office/drawing/2014/main" id="{F3B47BCC-AD1D-48A9-A70C-3C27DC4CE4F8}"/>
              </a:ext>
            </a:extLst>
          </p:cNvPr>
          <p:cNvSpPr txBox="1"/>
          <p:nvPr/>
        </p:nvSpPr>
        <p:spPr>
          <a:xfrm>
            <a:off x="4499992" y="4028224"/>
            <a:ext cx="3024336" cy="338554"/>
          </a:xfrm>
          <a:prstGeom prst="rect">
            <a:avLst/>
          </a:prstGeom>
          <a:noFill/>
        </p:spPr>
        <p:txBody>
          <a:bodyPr wrap="square" rtlCol="0">
            <a:spAutoFit/>
          </a:bodyPr>
          <a:lstStyle/>
          <a:p>
            <a:r>
              <a:rPr kumimoji="1" lang="en-US" altLang="ja-JP" sz="1600" b="1" dirty="0"/>
              <a:t>(</a:t>
            </a:r>
            <a:r>
              <a:rPr kumimoji="1" lang="ja-JP" altLang="en-US" sz="1600" b="1" dirty="0"/>
              <a:t>核子・レプトンレベルで書くと</a:t>
            </a:r>
            <a:r>
              <a:rPr kumimoji="1" lang="en-US" altLang="ja-JP" sz="1600" b="1" dirty="0"/>
              <a:t>….)</a:t>
            </a:r>
            <a:endParaRPr kumimoji="1" lang="ja-JP" altLang="en-US" sz="1600" b="1" dirty="0"/>
          </a:p>
        </p:txBody>
      </p:sp>
      <p:sp>
        <p:nvSpPr>
          <p:cNvPr id="22" name="テキスト ボックス 21">
            <a:extLst>
              <a:ext uri="{FF2B5EF4-FFF2-40B4-BE49-F238E27FC236}">
                <a16:creationId xmlns:a16="http://schemas.microsoft.com/office/drawing/2014/main" id="{ACD6E1CA-0889-49D6-8FF8-CC126150D277}"/>
              </a:ext>
            </a:extLst>
          </p:cNvPr>
          <p:cNvSpPr txBox="1"/>
          <p:nvPr/>
        </p:nvSpPr>
        <p:spPr>
          <a:xfrm>
            <a:off x="4499992" y="4604288"/>
            <a:ext cx="3024336" cy="338554"/>
          </a:xfrm>
          <a:prstGeom prst="rect">
            <a:avLst/>
          </a:prstGeom>
          <a:noFill/>
        </p:spPr>
        <p:txBody>
          <a:bodyPr wrap="square" rtlCol="0">
            <a:spAutoFit/>
          </a:bodyPr>
          <a:lstStyle/>
          <a:p>
            <a:r>
              <a:rPr kumimoji="1" lang="en-US" altLang="ja-JP" sz="1600" b="1" dirty="0"/>
              <a:t>(</a:t>
            </a:r>
            <a:r>
              <a:rPr kumimoji="1" lang="ja-JP" altLang="en-US" sz="1600" b="1" dirty="0"/>
              <a:t>原子レベルで書くと</a:t>
            </a:r>
            <a:r>
              <a:rPr kumimoji="1" lang="en-US" altLang="ja-JP" sz="1600" b="1" dirty="0"/>
              <a:t>….)</a:t>
            </a:r>
            <a:endParaRPr kumimoji="1" lang="ja-JP" altLang="en-US" sz="1600" b="1" dirty="0"/>
          </a:p>
        </p:txBody>
      </p:sp>
      <p:cxnSp>
        <p:nvCxnSpPr>
          <p:cNvPr id="8" name="直線矢印コネクタ 7">
            <a:extLst>
              <a:ext uri="{FF2B5EF4-FFF2-40B4-BE49-F238E27FC236}">
                <a16:creationId xmlns:a16="http://schemas.microsoft.com/office/drawing/2014/main" id="{53004142-AEF9-4981-8E81-985EB35CFB0E}"/>
              </a:ext>
            </a:extLst>
          </p:cNvPr>
          <p:cNvCxnSpPr/>
          <p:nvPr/>
        </p:nvCxnSpPr>
        <p:spPr bwMode="auto">
          <a:xfrm>
            <a:off x="3599952" y="3456594"/>
            <a:ext cx="540000" cy="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スライド番号プレースホルダー 1">
            <a:extLst>
              <a:ext uri="{FF2B5EF4-FFF2-40B4-BE49-F238E27FC236}">
                <a16:creationId xmlns:a16="http://schemas.microsoft.com/office/drawing/2014/main" id="{78E5D1FC-10D4-46E1-935B-DF8A290C8F8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59756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7" name="Picture 7">
            <a:extLst>
              <a:ext uri="{FF2B5EF4-FFF2-40B4-BE49-F238E27FC236}">
                <a16:creationId xmlns:a16="http://schemas.microsoft.com/office/drawing/2014/main" id="{902056E8-2D67-406E-B86F-E101ECE12EE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4925" y="1916113"/>
            <a:ext cx="2332038" cy="3025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8" name="Picture 8">
            <a:extLst>
              <a:ext uri="{FF2B5EF4-FFF2-40B4-BE49-F238E27FC236}">
                <a16:creationId xmlns:a16="http://schemas.microsoft.com/office/drawing/2014/main" id="{A5F48EA3-8CC5-4E93-A54D-6DEDD7DB3B77}"/>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203575" y="1844675"/>
            <a:ext cx="2695575" cy="316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31" name="Picture 11">
            <a:extLst>
              <a:ext uri="{FF2B5EF4-FFF2-40B4-BE49-F238E27FC236}">
                <a16:creationId xmlns:a16="http://schemas.microsoft.com/office/drawing/2014/main" id="{ED05A1BD-164D-4534-B9A0-60BF49B2843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43663" y="1916113"/>
            <a:ext cx="2651125" cy="3033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34" name="Text Box 14">
            <a:extLst>
              <a:ext uri="{FF2B5EF4-FFF2-40B4-BE49-F238E27FC236}">
                <a16:creationId xmlns:a16="http://schemas.microsoft.com/office/drawing/2014/main" id="{F8B68DB5-D28D-4CB1-AAAD-3557D450A449}"/>
              </a:ext>
            </a:extLst>
          </p:cNvPr>
          <p:cNvSpPr txBox="1">
            <a:spLocks noChangeArrowheads="1"/>
          </p:cNvSpPr>
          <p:nvPr/>
        </p:nvSpPr>
        <p:spPr bwMode="auto">
          <a:xfrm>
            <a:off x="929208" y="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星からのニュートリノ ー 星の進化</a:t>
            </a: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(1)</a:t>
            </a:r>
            <a:endPar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33137" name="Text Box 17">
            <a:extLst>
              <a:ext uri="{FF2B5EF4-FFF2-40B4-BE49-F238E27FC236}">
                <a16:creationId xmlns:a16="http://schemas.microsoft.com/office/drawing/2014/main" id="{EED804FF-A58C-4971-901B-1A9B81CC3B2E}"/>
              </a:ext>
            </a:extLst>
          </p:cNvPr>
          <p:cNvSpPr txBox="1">
            <a:spLocks noChangeArrowheads="1"/>
          </p:cNvSpPr>
          <p:nvPr/>
        </p:nvSpPr>
        <p:spPr bwMode="auto">
          <a:xfrm>
            <a:off x="107950" y="1135063"/>
            <a:ext cx="23050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宇宙空間の水素が重力で集まる</a:t>
            </a:r>
          </a:p>
        </p:txBody>
      </p:sp>
      <p:sp>
        <p:nvSpPr>
          <p:cNvPr id="133149" name="Text Box 29">
            <a:extLst>
              <a:ext uri="{FF2B5EF4-FFF2-40B4-BE49-F238E27FC236}">
                <a16:creationId xmlns:a16="http://schemas.microsoft.com/office/drawing/2014/main" id="{9584ABDF-E8BD-4304-A300-F98FD2B9A0F4}"/>
              </a:ext>
            </a:extLst>
          </p:cNvPr>
          <p:cNvSpPr txBox="1">
            <a:spLocks noChangeArrowheads="1"/>
          </p:cNvSpPr>
          <p:nvPr/>
        </p:nvSpPr>
        <p:spPr bwMode="auto">
          <a:xfrm>
            <a:off x="1043608" y="5790208"/>
            <a:ext cx="28082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1"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50" charset="-128"/>
                <a:cs typeface="+mn-cs"/>
              </a:rPr>
              <a:t>太陽ニュートリノ</a:t>
            </a:r>
          </a:p>
        </p:txBody>
      </p:sp>
      <p:sp>
        <p:nvSpPr>
          <p:cNvPr id="133172" name="Text Box 52">
            <a:extLst>
              <a:ext uri="{FF2B5EF4-FFF2-40B4-BE49-F238E27FC236}">
                <a16:creationId xmlns:a16="http://schemas.microsoft.com/office/drawing/2014/main" id="{E75D8310-CF86-4C27-94C9-CA917D076B75}"/>
              </a:ext>
            </a:extLst>
          </p:cNvPr>
          <p:cNvSpPr txBox="1">
            <a:spLocks noChangeArrowheads="1"/>
          </p:cNvSpPr>
          <p:nvPr/>
        </p:nvSpPr>
        <p:spPr bwMode="auto">
          <a:xfrm>
            <a:off x="3635375" y="1135063"/>
            <a:ext cx="23050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核融合を起こし</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ヘリウムができる</a:t>
            </a:r>
          </a:p>
        </p:txBody>
      </p:sp>
      <p:sp>
        <p:nvSpPr>
          <p:cNvPr id="133174" name="Text Box 54">
            <a:extLst>
              <a:ext uri="{FF2B5EF4-FFF2-40B4-BE49-F238E27FC236}">
                <a16:creationId xmlns:a16="http://schemas.microsoft.com/office/drawing/2014/main" id="{9A876892-FD15-46B6-A8D6-9D03B0D95721}"/>
              </a:ext>
            </a:extLst>
          </p:cNvPr>
          <p:cNvSpPr txBox="1">
            <a:spLocks noChangeArrowheads="1"/>
          </p:cNvSpPr>
          <p:nvPr/>
        </p:nvSpPr>
        <p:spPr bwMode="auto">
          <a:xfrm>
            <a:off x="6731000" y="1125538"/>
            <a:ext cx="23050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さらに大きく重い</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原子核へ</a:t>
            </a:r>
          </a:p>
        </p:txBody>
      </p:sp>
      <p:sp>
        <p:nvSpPr>
          <p:cNvPr id="2" name="矢印: 右 1">
            <a:extLst>
              <a:ext uri="{FF2B5EF4-FFF2-40B4-BE49-F238E27FC236}">
                <a16:creationId xmlns:a16="http://schemas.microsoft.com/office/drawing/2014/main" id="{07312ECF-933D-43B2-A573-52BAF969F99C}"/>
              </a:ext>
            </a:extLst>
          </p:cNvPr>
          <p:cNvSpPr/>
          <p:nvPr/>
        </p:nvSpPr>
        <p:spPr bwMode="auto">
          <a:xfrm>
            <a:off x="2627784" y="3284984"/>
            <a:ext cx="359419" cy="334580"/>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39" name="矢印: 右 38">
            <a:extLst>
              <a:ext uri="{FF2B5EF4-FFF2-40B4-BE49-F238E27FC236}">
                <a16:creationId xmlns:a16="http://schemas.microsoft.com/office/drawing/2014/main" id="{B9C53E01-6A14-40F2-9383-961E4FC5FB4D}"/>
              </a:ext>
            </a:extLst>
          </p:cNvPr>
          <p:cNvSpPr/>
          <p:nvPr/>
        </p:nvSpPr>
        <p:spPr bwMode="auto">
          <a:xfrm>
            <a:off x="6012160" y="3284984"/>
            <a:ext cx="359419" cy="334580"/>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0" name="図 2">
            <a:extLst>
              <a:ext uri="{FF2B5EF4-FFF2-40B4-BE49-F238E27FC236}">
                <a16:creationId xmlns:a16="http://schemas.microsoft.com/office/drawing/2014/main" id="{71BBF060-775F-43C3-9CF2-6A266B39A5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20653" y="4809332"/>
            <a:ext cx="2236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7">
            <a:extLst>
              <a:ext uri="{FF2B5EF4-FFF2-40B4-BE49-F238E27FC236}">
                <a16:creationId xmlns:a16="http://schemas.microsoft.com/office/drawing/2014/main" id="{4B42CE92-0D3F-49D3-AF5B-505C1434DE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128" y="5361805"/>
            <a:ext cx="2386584" cy="544068"/>
          </a:xfrm>
          <a:prstGeom prst="rect">
            <a:avLst/>
          </a:prstGeom>
        </p:spPr>
      </p:pic>
      <p:pic>
        <p:nvPicPr>
          <p:cNvPr id="4" name="図 3">
            <a:extLst>
              <a:ext uri="{FF2B5EF4-FFF2-40B4-BE49-F238E27FC236}">
                <a16:creationId xmlns:a16="http://schemas.microsoft.com/office/drawing/2014/main" id="{7A814FEA-AF74-4EB8-AEE8-92C53E6718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2312" y="5134888"/>
            <a:ext cx="2139696" cy="655320"/>
          </a:xfrm>
          <a:prstGeom prst="rect">
            <a:avLst/>
          </a:prstGeom>
        </p:spPr>
      </p:pic>
      <p:pic>
        <p:nvPicPr>
          <p:cNvPr id="6" name="図 5">
            <a:extLst>
              <a:ext uri="{FF2B5EF4-FFF2-40B4-BE49-F238E27FC236}">
                <a16:creationId xmlns:a16="http://schemas.microsoft.com/office/drawing/2014/main" id="{80E79D3E-E8C8-458C-92DB-FE5B71F69E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2312" y="5950418"/>
            <a:ext cx="2089404" cy="717804"/>
          </a:xfrm>
          <a:prstGeom prst="rect">
            <a:avLst/>
          </a:prstGeom>
        </p:spPr>
      </p:pic>
      <p:sp>
        <p:nvSpPr>
          <p:cNvPr id="16" name="スライド番号プレースホルダー 1">
            <a:extLst>
              <a:ext uri="{FF2B5EF4-FFF2-40B4-BE49-F238E27FC236}">
                <a16:creationId xmlns:a16="http://schemas.microsoft.com/office/drawing/2014/main" id="{0933F879-1DDB-4D49-84F9-A6662586834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65610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Text Box 13">
            <a:extLst>
              <a:ext uri="{FF2B5EF4-FFF2-40B4-BE49-F238E27FC236}">
                <a16:creationId xmlns:a16="http://schemas.microsoft.com/office/drawing/2014/main" id="{0CB75B87-0C82-45CE-8165-3F0562946FED}"/>
              </a:ext>
            </a:extLst>
          </p:cNvPr>
          <p:cNvSpPr txBox="1">
            <a:spLocks noChangeArrowheads="1"/>
          </p:cNvSpPr>
          <p:nvPr/>
        </p:nvSpPr>
        <p:spPr bwMode="auto">
          <a:xfrm>
            <a:off x="35496" y="548680"/>
            <a:ext cx="864096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ja-JP" altLang="en-US" b="1" dirty="0">
                <a:solidFill>
                  <a:srgbClr val="FF0000"/>
                </a:solidFill>
                <a:latin typeface="+mn-lt"/>
              </a:rPr>
              <a:t>「</a:t>
            </a:r>
            <a:r>
              <a:rPr kumimoji="1" lang="ja-JP" altLang="en-US"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ニュートリノ物理学と</a:t>
            </a:r>
            <a:r>
              <a:rPr kumimoji="1" lang="en-US" altLang="ja-JP" b="1" i="0" u="none" strike="noStrike" kern="1200" cap="none" spc="0" normalizeH="0" baseline="0" noProof="0" dirty="0" err="1">
                <a:ln>
                  <a:noFill/>
                </a:ln>
                <a:solidFill>
                  <a:srgbClr val="FF0000"/>
                </a:solidFill>
                <a:effectLst/>
                <a:uLnTx/>
                <a:uFillTx/>
                <a:latin typeface="+mn-lt"/>
                <a:ea typeface="ＭＳ Ｐゴシック" panose="020B0600070205080204" pitchFamily="50" charset="-128"/>
                <a:cs typeface="+mn-cs"/>
              </a:rPr>
              <a:t>JHF</a:t>
            </a:r>
            <a:r>
              <a:rPr kumimoji="1" lang="en-US" altLang="ja-JP" b="1" i="0" u="none" strike="noStrike" kern="1200" cap="none" spc="0" normalizeH="0" baseline="0" noProof="0" dirty="0" err="1">
                <a:ln>
                  <a:noFill/>
                </a:ln>
                <a:solidFill>
                  <a:srgbClr val="FF0000"/>
                </a:solidFill>
                <a:effectLst/>
                <a:uLnTx/>
                <a:uFillTx/>
                <a:latin typeface="Symbol" panose="05050102010706020507" pitchFamily="18" charset="2"/>
              </a:rPr>
              <a:t>n</a:t>
            </a:r>
            <a:r>
              <a:rPr kumimoji="1" lang="ja-JP" altLang="en-US"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長基線ニュートリノ振動実験」 </a:t>
            </a: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(90min)</a:t>
            </a:r>
            <a:b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b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hlinkClick r:id="rId2"/>
              </a:rPr>
              <a:t>https://www-nu.kek.jp/~oyama/nucl-chem-2003.ppt</a:t>
            </a:r>
            <a:endPar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「スーパーカミオカンデの大気ニュートリノ振動と</a:t>
            </a:r>
            <a:r>
              <a:rPr kumimoji="1" lang="en-US" altLang="ja-JP"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T2K</a:t>
            </a:r>
            <a:r>
              <a:rPr kumimoji="1" lang="ja-JP" altLang="en-US"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実験」 </a:t>
            </a: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(60min)</a:t>
            </a:r>
            <a:b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b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hlinkClick r:id="rId3"/>
              </a:rPr>
              <a:t>https://www-nu.kek.jp/~oyama/ScienceTalk.160908.ppt</a:t>
            </a:r>
            <a:endPar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endParaRPr lang="en-US" altLang="ja-JP" b="1" dirty="0">
              <a:solidFill>
                <a:srgbClr val="000000"/>
              </a:solidFill>
              <a:latin typeface="+mn-lt"/>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endParaRPr kumimoji="1" lang="ja-JP" altLang="en-US"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en-US" altLang="ja-JP"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“Neutrino physics -Introduction and first 50 years-” </a:t>
            </a: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(90min)</a:t>
            </a:r>
            <a:b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b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hlinkClick r:id="rId4"/>
              </a:rPr>
              <a:t>https://www-nu.kek.jp/~oyama/VSoN2020.Intro50yr.oyama.pptx</a:t>
            </a:r>
            <a:endParaRPr kumimoji="1" lang="ja-JP" altLang="en-US"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altLang="ja-JP" b="1" dirty="0">
                <a:solidFill>
                  <a:srgbClr val="FF0000"/>
                </a:solidFill>
                <a:latin typeface="+mn-lt"/>
              </a:rPr>
              <a:t>“</a:t>
            </a:r>
            <a:r>
              <a:rPr kumimoji="1" lang="en-US" altLang="ja-JP"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From </a:t>
            </a:r>
            <a:r>
              <a:rPr kumimoji="1" lang="en-US" altLang="ja-JP" b="1" i="0" u="none" strike="noStrike" kern="1200" cap="none" spc="0" normalizeH="0" baseline="0" noProof="0" dirty="0" err="1">
                <a:ln>
                  <a:noFill/>
                </a:ln>
                <a:solidFill>
                  <a:srgbClr val="FF0000"/>
                </a:solidFill>
                <a:effectLst/>
                <a:uLnTx/>
                <a:uFillTx/>
                <a:latin typeface="+mn-lt"/>
                <a:ea typeface="ＭＳ Ｐゴシック" panose="020B0600070205080204" pitchFamily="50" charset="-128"/>
                <a:cs typeface="+mn-cs"/>
              </a:rPr>
              <a:t>Kamiokande</a:t>
            </a:r>
            <a:r>
              <a:rPr kumimoji="1" lang="en-US" altLang="ja-JP"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 to T2K” </a:t>
            </a: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(90min x 3)</a:t>
            </a:r>
            <a:b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b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hlinkClick r:id="rId5"/>
              </a:rPr>
              <a:t>https://www-nu.kek.jp/~oyama/VSoN2018.kam-t2k.oyama.ppt</a:t>
            </a:r>
            <a:b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br>
            <a:r>
              <a:rPr kumimoji="1" lang="en-US" altLang="ja-JP"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“From </a:t>
            </a:r>
            <a:r>
              <a:rPr kumimoji="1" lang="en-US" altLang="ja-JP" b="1" i="0" u="none" strike="noStrike" kern="1200" cap="none" spc="0" normalizeH="0" baseline="0" noProof="0" dirty="0" err="1">
                <a:ln>
                  <a:noFill/>
                </a:ln>
                <a:solidFill>
                  <a:srgbClr val="FF0000"/>
                </a:solidFill>
                <a:effectLst/>
                <a:uLnTx/>
                <a:uFillTx/>
                <a:latin typeface="+mn-lt"/>
                <a:ea typeface="ＭＳ Ｐゴシック" panose="020B0600070205080204" pitchFamily="50" charset="-128"/>
                <a:cs typeface="+mn-cs"/>
              </a:rPr>
              <a:t>Kamiokande</a:t>
            </a:r>
            <a:r>
              <a:rPr kumimoji="1" lang="en-US" altLang="ja-JP"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 to K2K”</a:t>
            </a:r>
            <a:r>
              <a:rPr lang="ja-JP" altLang="en-US" b="1" dirty="0">
                <a:solidFill>
                  <a:srgbClr val="000000"/>
                </a:solidFill>
                <a:latin typeface="+mn-lt"/>
              </a:rPr>
              <a:t> </a:t>
            </a:r>
            <a:r>
              <a:rPr lang="en-US" altLang="ja-JP" b="1" dirty="0">
                <a:solidFill>
                  <a:srgbClr val="000000"/>
                </a:solidFill>
                <a:latin typeface="+mn-lt"/>
              </a:rPr>
              <a:t>(90min x 2)</a:t>
            </a:r>
            <a:br>
              <a:rPr lang="en-US" altLang="ja-JP" b="1" dirty="0">
                <a:solidFill>
                  <a:srgbClr val="000000"/>
                </a:solidFill>
                <a:latin typeface="+mn-lt"/>
              </a:rPr>
            </a:br>
            <a:r>
              <a:rPr lang="en-US" altLang="ja-JP" b="1" dirty="0">
                <a:solidFill>
                  <a:srgbClr val="000000"/>
                </a:solidFill>
                <a:latin typeface="+mn-lt"/>
                <a:hlinkClick r:id="rId6"/>
              </a:rPr>
              <a:t>https://www-nu.kek.jp/~oyama/VSoN2020.kam-k2k.oyama.pptx</a:t>
            </a:r>
            <a:endParaRPr lang="en-US" altLang="ja-JP" b="1" dirty="0">
              <a:solidFill>
                <a:srgbClr val="000000"/>
              </a:solidFill>
              <a:latin typeface="+mn-lt"/>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en-US" altLang="ja-JP" b="1" i="0" u="none" strike="noStrike" kern="1200" cap="none" spc="0" normalizeH="0" baseline="0" noProof="0" dirty="0">
                <a:ln>
                  <a:noFill/>
                </a:ln>
                <a:solidFill>
                  <a:srgbClr val="FF0000"/>
                </a:solidFill>
                <a:effectLst/>
                <a:uLnTx/>
                <a:uFillTx/>
                <a:latin typeface="+mn-lt"/>
                <a:ea typeface="ＭＳ Ｐゴシック" panose="020B0600070205080204" pitchFamily="50" charset="-128"/>
                <a:cs typeface="+mn-cs"/>
              </a:rPr>
              <a:t>“Solar neutrino experiments” </a:t>
            </a:r>
            <a:r>
              <a:rPr kumimoji="1" lang="en-US" altLang="ja-JP" b="1" i="0" u="none" strike="noStrike" kern="1200" cap="none" spc="0" normalizeH="0" baseline="0" noProof="0" dirty="0">
                <a:ln>
                  <a:noFill/>
                </a:ln>
                <a:effectLst/>
                <a:uLnTx/>
                <a:uFillTx/>
                <a:latin typeface="+mn-lt"/>
                <a:ea typeface="ＭＳ Ｐゴシック" panose="020B0600070205080204" pitchFamily="50" charset="-128"/>
                <a:cs typeface="+mn-cs"/>
              </a:rPr>
              <a:t>(90min)</a:t>
            </a:r>
            <a:br>
              <a:rPr kumimoji="1" lang="en-US" altLang="ja-JP" b="1" i="0" u="none" strike="noStrike" kern="1200" cap="none" spc="0" normalizeH="0" baseline="0" noProof="0" dirty="0">
                <a:ln>
                  <a:noFill/>
                </a:ln>
                <a:effectLst/>
                <a:uLnTx/>
                <a:uFillTx/>
                <a:latin typeface="+mn-lt"/>
                <a:ea typeface="ＭＳ Ｐゴシック" panose="020B0600070205080204" pitchFamily="50" charset="-128"/>
                <a:cs typeface="+mn-cs"/>
              </a:rPr>
            </a:b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hlinkClick r:id="rId7"/>
              </a:rPr>
              <a:t>https://www-nu.kek.jp/~oyama/VSoN2020.solar.oyama.pptx</a:t>
            </a:r>
            <a:endPar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p:txBody>
      </p:sp>
      <p:sp>
        <p:nvSpPr>
          <p:cNvPr id="8" name="Text Box 2">
            <a:extLst>
              <a:ext uri="{FF2B5EF4-FFF2-40B4-BE49-F238E27FC236}">
                <a16:creationId xmlns:a16="http://schemas.microsoft.com/office/drawing/2014/main" id="{E9D2A93F-6C7C-4680-98C8-429B5192064F}"/>
              </a:ext>
            </a:extLst>
          </p:cNvPr>
          <p:cNvSpPr txBox="1">
            <a:spLocks noChangeArrowheads="1"/>
          </p:cNvSpPr>
          <p:nvPr/>
        </p:nvSpPr>
        <p:spPr bwMode="auto">
          <a:xfrm>
            <a:off x="1752625" y="0"/>
            <a:ext cx="562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dirty="0">
                <a:ln>
                  <a:noFill/>
                </a:ln>
                <a:solidFill>
                  <a:srgbClr val="0000FF"/>
                </a:solidFill>
                <a:effectLst/>
                <a:uLnTx/>
                <a:uFillTx/>
                <a:latin typeface="+mn-lt"/>
                <a:ea typeface="ＭＳ Ｐゴシック" panose="020B0600070205080204" pitchFamily="50" charset="-128"/>
                <a:cs typeface="+mn-cs"/>
              </a:rPr>
              <a:t>Reference</a:t>
            </a:r>
          </a:p>
        </p:txBody>
      </p:sp>
      <p:sp>
        <p:nvSpPr>
          <p:cNvPr id="2" name="テキスト ボックス 1">
            <a:extLst>
              <a:ext uri="{FF2B5EF4-FFF2-40B4-BE49-F238E27FC236}">
                <a16:creationId xmlns:a16="http://schemas.microsoft.com/office/drawing/2014/main" id="{5B0050C3-3052-4DB3-A13F-E2AD7AC77A44}"/>
              </a:ext>
            </a:extLst>
          </p:cNvPr>
          <p:cNvSpPr txBox="1"/>
          <p:nvPr/>
        </p:nvSpPr>
        <p:spPr>
          <a:xfrm>
            <a:off x="1691680" y="1988840"/>
            <a:ext cx="4176464" cy="646331"/>
          </a:xfrm>
          <a:prstGeom prst="rect">
            <a:avLst/>
          </a:prstGeom>
          <a:noFill/>
        </p:spPr>
        <p:txBody>
          <a:bodyPr wrap="square" rtlCol="0">
            <a:spAutoFit/>
          </a:bodyPr>
          <a:lstStyle/>
          <a:p>
            <a:r>
              <a:rPr kumimoji="1" lang="ja-JP" altLang="en-US"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以下は</a:t>
            </a: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2017</a:t>
            </a:r>
            <a:r>
              <a:rPr kumimoji="1" lang="ja-JP" altLang="en-US"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年から毎年夏に行ってい</a:t>
            </a:r>
            <a:r>
              <a:rPr lang="ja-JP" altLang="en-US" b="1" dirty="0">
                <a:solidFill>
                  <a:srgbClr val="000000"/>
                </a:solidFill>
                <a:latin typeface="+mn-lt"/>
              </a:rPr>
              <a:t>る</a:t>
            </a:r>
            <a:br>
              <a:rPr lang="en-US" altLang="ja-JP" b="1" dirty="0">
                <a:solidFill>
                  <a:srgbClr val="000000"/>
                </a:solidFill>
                <a:latin typeface="+mn-lt"/>
              </a:rPr>
            </a:br>
            <a:r>
              <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Vietnam School on Neutrino</a:t>
            </a:r>
            <a:r>
              <a:rPr kumimoji="1" lang="ja-JP" altLang="en-US"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の講義</a:t>
            </a:r>
            <a:endParaRPr kumimoji="1" lang="en-US" altLang="ja-JP"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p:txBody>
      </p:sp>
      <p:sp>
        <p:nvSpPr>
          <p:cNvPr id="5" name="スライド番号プレースホルダー 1">
            <a:extLst>
              <a:ext uri="{FF2B5EF4-FFF2-40B4-BE49-F238E27FC236}">
                <a16:creationId xmlns:a16="http://schemas.microsoft.com/office/drawing/2014/main" id="{68460D84-399E-4BA4-BD37-3E371E1C201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57890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4" name="Text Box 8">
            <a:extLst>
              <a:ext uri="{FF2B5EF4-FFF2-40B4-BE49-F238E27FC236}">
                <a16:creationId xmlns:a16="http://schemas.microsoft.com/office/drawing/2014/main" id="{097FA41C-A259-4D36-8AC4-04A12B4D0990}"/>
              </a:ext>
            </a:extLst>
          </p:cNvPr>
          <p:cNvSpPr txBox="1">
            <a:spLocks noChangeArrowheads="1"/>
          </p:cNvSpPr>
          <p:nvPr/>
        </p:nvSpPr>
        <p:spPr bwMode="auto">
          <a:xfrm>
            <a:off x="1474788" y="1135063"/>
            <a:ext cx="23050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鉄</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26</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Fe)</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より重い</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安定な元素はない</a:t>
            </a:r>
          </a:p>
        </p:txBody>
      </p:sp>
      <p:sp>
        <p:nvSpPr>
          <p:cNvPr id="137236" name="Text Box 20">
            <a:extLst>
              <a:ext uri="{FF2B5EF4-FFF2-40B4-BE49-F238E27FC236}">
                <a16:creationId xmlns:a16="http://schemas.microsoft.com/office/drawing/2014/main" id="{1E740A79-2F3C-43E2-ABD8-412BE1EFC24A}"/>
              </a:ext>
            </a:extLst>
          </p:cNvPr>
          <p:cNvSpPr txBox="1">
            <a:spLocks noChangeArrowheads="1"/>
          </p:cNvSpPr>
          <p:nvPr/>
        </p:nvSpPr>
        <p:spPr bwMode="auto">
          <a:xfrm>
            <a:off x="1926082" y="5961218"/>
            <a:ext cx="30972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50" charset="-128"/>
                <a:cs typeface="+mn-cs"/>
              </a:rPr>
              <a:t>超新星ニ</a:t>
            </a:r>
            <a:r>
              <a:rPr kumimoji="1" lang="ja-JP" altLang="en-US" sz="28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50" charset="-128"/>
                <a:cs typeface="+mn-cs"/>
              </a:rPr>
              <a:t>ュートリノ</a:t>
            </a:r>
          </a:p>
        </p:txBody>
      </p:sp>
      <p:sp>
        <p:nvSpPr>
          <p:cNvPr id="137237" name="Text Box 21">
            <a:extLst>
              <a:ext uri="{FF2B5EF4-FFF2-40B4-BE49-F238E27FC236}">
                <a16:creationId xmlns:a16="http://schemas.microsoft.com/office/drawing/2014/main" id="{9565E52B-84D0-435B-8820-891FA2F4E82F}"/>
              </a:ext>
            </a:extLst>
          </p:cNvPr>
          <p:cNvSpPr txBox="1">
            <a:spLocks noChangeArrowheads="1"/>
          </p:cNvSpPr>
          <p:nvPr/>
        </p:nvSpPr>
        <p:spPr bwMode="auto">
          <a:xfrm>
            <a:off x="5219700" y="5011738"/>
            <a:ext cx="2881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  He →   C</a:t>
            </a:r>
            <a:r>
              <a:rPr kumimoji="1" lang="ja-JP" altLang="en-US" sz="24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137241" name="Text Box 25">
            <a:extLst>
              <a:ext uri="{FF2B5EF4-FFF2-40B4-BE49-F238E27FC236}">
                <a16:creationId xmlns:a16="http://schemas.microsoft.com/office/drawing/2014/main" id="{06D75124-4F14-4688-B1BE-8131C4EF3E92}"/>
              </a:ext>
            </a:extLst>
          </p:cNvPr>
          <p:cNvSpPr txBox="1">
            <a:spLocks noChangeArrowheads="1"/>
          </p:cNvSpPr>
          <p:nvPr/>
        </p:nvSpPr>
        <p:spPr bwMode="auto">
          <a:xfrm>
            <a:off x="5435600" y="4940300"/>
            <a:ext cx="300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a:t>
            </a:r>
          </a:p>
        </p:txBody>
      </p:sp>
      <p:sp>
        <p:nvSpPr>
          <p:cNvPr id="137242" name="Text Box 26">
            <a:extLst>
              <a:ext uri="{FF2B5EF4-FFF2-40B4-BE49-F238E27FC236}">
                <a16:creationId xmlns:a16="http://schemas.microsoft.com/office/drawing/2014/main" id="{5BA9A40A-87BA-45C4-8068-711E5D039D38}"/>
              </a:ext>
            </a:extLst>
          </p:cNvPr>
          <p:cNvSpPr txBox="1">
            <a:spLocks noChangeArrowheads="1"/>
          </p:cNvSpPr>
          <p:nvPr/>
        </p:nvSpPr>
        <p:spPr bwMode="auto">
          <a:xfrm>
            <a:off x="5435600" y="5149850"/>
            <a:ext cx="300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p>
        </p:txBody>
      </p:sp>
      <p:sp>
        <p:nvSpPr>
          <p:cNvPr id="137243" name="Text Box 27">
            <a:extLst>
              <a:ext uri="{FF2B5EF4-FFF2-40B4-BE49-F238E27FC236}">
                <a16:creationId xmlns:a16="http://schemas.microsoft.com/office/drawing/2014/main" id="{462961ED-86C0-455A-AAC1-7980DAFF7939}"/>
              </a:ext>
            </a:extLst>
          </p:cNvPr>
          <p:cNvSpPr txBox="1">
            <a:spLocks noChangeArrowheads="1"/>
          </p:cNvSpPr>
          <p:nvPr/>
        </p:nvSpPr>
        <p:spPr bwMode="auto">
          <a:xfrm>
            <a:off x="6503988" y="5149850"/>
            <a:ext cx="300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6</a:t>
            </a:r>
          </a:p>
        </p:txBody>
      </p:sp>
      <p:sp>
        <p:nvSpPr>
          <p:cNvPr id="137244" name="Text Box 28">
            <a:extLst>
              <a:ext uri="{FF2B5EF4-FFF2-40B4-BE49-F238E27FC236}">
                <a16:creationId xmlns:a16="http://schemas.microsoft.com/office/drawing/2014/main" id="{9450A557-180E-4A75-990B-1957264E1D49}"/>
              </a:ext>
            </a:extLst>
          </p:cNvPr>
          <p:cNvSpPr txBox="1">
            <a:spLocks noChangeArrowheads="1"/>
          </p:cNvSpPr>
          <p:nvPr/>
        </p:nvSpPr>
        <p:spPr bwMode="auto">
          <a:xfrm>
            <a:off x="6388100" y="4940300"/>
            <a:ext cx="41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12</a:t>
            </a:r>
          </a:p>
        </p:txBody>
      </p:sp>
      <p:pic>
        <p:nvPicPr>
          <p:cNvPr id="137261" name="Picture 45">
            <a:extLst>
              <a:ext uri="{FF2B5EF4-FFF2-40B4-BE49-F238E27FC236}">
                <a16:creationId xmlns:a16="http://schemas.microsoft.com/office/drawing/2014/main" id="{4EFF9E86-A0A4-4315-A885-A9CB0837133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110163" y="1628775"/>
            <a:ext cx="3565525" cy="3989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7256" name="Picture 40">
            <a:extLst>
              <a:ext uri="{FF2B5EF4-FFF2-40B4-BE49-F238E27FC236}">
                <a16:creationId xmlns:a16="http://schemas.microsoft.com/office/drawing/2014/main" id="{B3F3A564-11E1-4593-B9BE-1B0E9E3B554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71550" y="2060575"/>
            <a:ext cx="2797175" cy="316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70" name="Text Box 54">
            <a:extLst>
              <a:ext uri="{FF2B5EF4-FFF2-40B4-BE49-F238E27FC236}">
                <a16:creationId xmlns:a16="http://schemas.microsoft.com/office/drawing/2014/main" id="{7A938C45-AF4F-4372-9DB0-D319E3FAC11E}"/>
              </a:ext>
            </a:extLst>
          </p:cNvPr>
          <p:cNvSpPr txBox="1">
            <a:spLocks noChangeArrowheads="1"/>
          </p:cNvSpPr>
          <p:nvPr/>
        </p:nvSpPr>
        <p:spPr bwMode="auto">
          <a:xfrm>
            <a:off x="5562600" y="795338"/>
            <a:ext cx="21066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1"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50" charset="-128"/>
                <a:cs typeface="+mn-cs"/>
              </a:rPr>
              <a:t>超新星爆発</a:t>
            </a:r>
          </a:p>
        </p:txBody>
      </p:sp>
      <p:sp>
        <p:nvSpPr>
          <p:cNvPr id="137278" name="Text Box 62">
            <a:extLst>
              <a:ext uri="{FF2B5EF4-FFF2-40B4-BE49-F238E27FC236}">
                <a16:creationId xmlns:a16="http://schemas.microsoft.com/office/drawing/2014/main" id="{EC00B7F6-DDF9-44D9-AC2F-EF0C7F67DB8F}"/>
              </a:ext>
            </a:extLst>
          </p:cNvPr>
          <p:cNvSpPr txBox="1">
            <a:spLocks noChangeArrowheads="1"/>
          </p:cNvSpPr>
          <p:nvPr/>
        </p:nvSpPr>
        <p:spPr bwMode="auto">
          <a:xfrm>
            <a:off x="2483768" y="5255541"/>
            <a:ext cx="173802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いっせいに</a:t>
            </a:r>
          </a:p>
        </p:txBody>
      </p:sp>
      <p:sp>
        <p:nvSpPr>
          <p:cNvPr id="137279" name="Text Box 63">
            <a:extLst>
              <a:ext uri="{FF2B5EF4-FFF2-40B4-BE49-F238E27FC236}">
                <a16:creationId xmlns:a16="http://schemas.microsoft.com/office/drawing/2014/main" id="{8D7F42A8-E0AE-4A57-82A3-7C5CA9EB6641}"/>
              </a:ext>
            </a:extLst>
          </p:cNvPr>
          <p:cNvSpPr txBox="1">
            <a:spLocks noChangeArrowheads="1"/>
          </p:cNvSpPr>
          <p:nvPr/>
        </p:nvSpPr>
        <p:spPr bwMode="auto">
          <a:xfrm>
            <a:off x="5022850" y="6329363"/>
            <a:ext cx="3594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外側の物質は宇宙空間へ</a:t>
            </a:r>
          </a:p>
        </p:txBody>
      </p:sp>
      <p:sp>
        <p:nvSpPr>
          <p:cNvPr id="137280" name="Line 64">
            <a:extLst>
              <a:ext uri="{FF2B5EF4-FFF2-40B4-BE49-F238E27FC236}">
                <a16:creationId xmlns:a16="http://schemas.microsoft.com/office/drawing/2014/main" id="{EF846F9E-42E5-437D-B030-73255B07D904}"/>
              </a:ext>
            </a:extLst>
          </p:cNvPr>
          <p:cNvSpPr>
            <a:spLocks noChangeShapeType="1"/>
          </p:cNvSpPr>
          <p:nvPr/>
        </p:nvSpPr>
        <p:spPr bwMode="auto">
          <a:xfrm flipH="1" flipV="1">
            <a:off x="4859338" y="2060575"/>
            <a:ext cx="360362" cy="2159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1" name="Line 65">
            <a:extLst>
              <a:ext uri="{FF2B5EF4-FFF2-40B4-BE49-F238E27FC236}">
                <a16:creationId xmlns:a16="http://schemas.microsoft.com/office/drawing/2014/main" id="{F2C24F80-791D-4F86-8F93-8EB57195F06D}"/>
              </a:ext>
            </a:extLst>
          </p:cNvPr>
          <p:cNvSpPr>
            <a:spLocks noChangeShapeType="1"/>
          </p:cNvSpPr>
          <p:nvPr/>
        </p:nvSpPr>
        <p:spPr bwMode="auto">
          <a:xfrm flipH="1" flipV="1">
            <a:off x="4643438" y="2852738"/>
            <a:ext cx="504825" cy="71437"/>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2" name="Line 66">
            <a:extLst>
              <a:ext uri="{FF2B5EF4-FFF2-40B4-BE49-F238E27FC236}">
                <a16:creationId xmlns:a16="http://schemas.microsoft.com/office/drawing/2014/main" id="{A1038137-C226-412C-BC2F-4EF95C19254D}"/>
              </a:ext>
            </a:extLst>
          </p:cNvPr>
          <p:cNvSpPr>
            <a:spLocks noChangeShapeType="1"/>
          </p:cNvSpPr>
          <p:nvPr/>
        </p:nvSpPr>
        <p:spPr bwMode="auto">
          <a:xfrm flipH="1">
            <a:off x="4787900" y="3500438"/>
            <a:ext cx="360363" cy="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3" name="Line 67">
            <a:extLst>
              <a:ext uri="{FF2B5EF4-FFF2-40B4-BE49-F238E27FC236}">
                <a16:creationId xmlns:a16="http://schemas.microsoft.com/office/drawing/2014/main" id="{9B5E20F9-29B6-45A7-AAA8-DBF6C49A0C0F}"/>
              </a:ext>
            </a:extLst>
          </p:cNvPr>
          <p:cNvSpPr>
            <a:spLocks noChangeShapeType="1"/>
          </p:cNvSpPr>
          <p:nvPr/>
        </p:nvSpPr>
        <p:spPr bwMode="auto">
          <a:xfrm flipH="1">
            <a:off x="4859338" y="4076700"/>
            <a:ext cx="360362" cy="2159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4" name="Line 68">
            <a:extLst>
              <a:ext uri="{FF2B5EF4-FFF2-40B4-BE49-F238E27FC236}">
                <a16:creationId xmlns:a16="http://schemas.microsoft.com/office/drawing/2014/main" id="{76FB3161-B119-46C6-8602-E4F6B35EF1C6}"/>
              </a:ext>
            </a:extLst>
          </p:cNvPr>
          <p:cNvSpPr>
            <a:spLocks noChangeShapeType="1"/>
          </p:cNvSpPr>
          <p:nvPr/>
        </p:nvSpPr>
        <p:spPr bwMode="auto">
          <a:xfrm flipH="1">
            <a:off x="5003800" y="5300663"/>
            <a:ext cx="288925" cy="360362"/>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5" name="Line 69">
            <a:extLst>
              <a:ext uri="{FF2B5EF4-FFF2-40B4-BE49-F238E27FC236}">
                <a16:creationId xmlns:a16="http://schemas.microsoft.com/office/drawing/2014/main" id="{20C0FCE5-BC2F-472D-AB00-FF755AC5CCF5}"/>
              </a:ext>
            </a:extLst>
          </p:cNvPr>
          <p:cNvSpPr>
            <a:spLocks noChangeShapeType="1"/>
          </p:cNvSpPr>
          <p:nvPr/>
        </p:nvSpPr>
        <p:spPr bwMode="auto">
          <a:xfrm flipH="1">
            <a:off x="5867400" y="5445125"/>
            <a:ext cx="288925" cy="6477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6" name="Line 70">
            <a:extLst>
              <a:ext uri="{FF2B5EF4-FFF2-40B4-BE49-F238E27FC236}">
                <a16:creationId xmlns:a16="http://schemas.microsoft.com/office/drawing/2014/main" id="{41ACCC73-111F-42AD-90CD-45A2C0A3AEAF}"/>
              </a:ext>
            </a:extLst>
          </p:cNvPr>
          <p:cNvSpPr>
            <a:spLocks noChangeShapeType="1"/>
          </p:cNvSpPr>
          <p:nvPr/>
        </p:nvSpPr>
        <p:spPr bwMode="auto">
          <a:xfrm>
            <a:off x="6732588" y="5589588"/>
            <a:ext cx="71437" cy="576262"/>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7" name="Line 71">
            <a:extLst>
              <a:ext uri="{FF2B5EF4-FFF2-40B4-BE49-F238E27FC236}">
                <a16:creationId xmlns:a16="http://schemas.microsoft.com/office/drawing/2014/main" id="{54A42CA1-CCDD-4F7B-907A-D5D4116F6314}"/>
              </a:ext>
            </a:extLst>
          </p:cNvPr>
          <p:cNvSpPr>
            <a:spLocks noChangeShapeType="1"/>
          </p:cNvSpPr>
          <p:nvPr/>
        </p:nvSpPr>
        <p:spPr bwMode="auto">
          <a:xfrm>
            <a:off x="7235825" y="5589588"/>
            <a:ext cx="504825" cy="503237"/>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8" name="Line 72">
            <a:extLst>
              <a:ext uri="{FF2B5EF4-FFF2-40B4-BE49-F238E27FC236}">
                <a16:creationId xmlns:a16="http://schemas.microsoft.com/office/drawing/2014/main" id="{E8BA0066-14EF-4418-A10F-32B0587F0181}"/>
              </a:ext>
            </a:extLst>
          </p:cNvPr>
          <p:cNvSpPr>
            <a:spLocks noChangeShapeType="1"/>
          </p:cNvSpPr>
          <p:nvPr/>
        </p:nvSpPr>
        <p:spPr bwMode="auto">
          <a:xfrm>
            <a:off x="7812088" y="5300663"/>
            <a:ext cx="360362" cy="576262"/>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89" name="Line 73">
            <a:extLst>
              <a:ext uri="{FF2B5EF4-FFF2-40B4-BE49-F238E27FC236}">
                <a16:creationId xmlns:a16="http://schemas.microsoft.com/office/drawing/2014/main" id="{CC4ACA07-844B-4359-BDB1-76DE02125928}"/>
              </a:ext>
            </a:extLst>
          </p:cNvPr>
          <p:cNvSpPr>
            <a:spLocks noChangeShapeType="1"/>
          </p:cNvSpPr>
          <p:nvPr/>
        </p:nvSpPr>
        <p:spPr bwMode="auto">
          <a:xfrm>
            <a:off x="8316913" y="5229225"/>
            <a:ext cx="431800" cy="360363"/>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90" name="Line 74">
            <a:extLst>
              <a:ext uri="{FF2B5EF4-FFF2-40B4-BE49-F238E27FC236}">
                <a16:creationId xmlns:a16="http://schemas.microsoft.com/office/drawing/2014/main" id="{D6566061-F14E-45F8-B3C3-6B3BE65F0F5F}"/>
              </a:ext>
            </a:extLst>
          </p:cNvPr>
          <p:cNvSpPr>
            <a:spLocks noChangeShapeType="1"/>
          </p:cNvSpPr>
          <p:nvPr/>
        </p:nvSpPr>
        <p:spPr bwMode="auto">
          <a:xfrm>
            <a:off x="8316913" y="3284538"/>
            <a:ext cx="576262" cy="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91" name="Line 75">
            <a:extLst>
              <a:ext uri="{FF2B5EF4-FFF2-40B4-BE49-F238E27FC236}">
                <a16:creationId xmlns:a16="http://schemas.microsoft.com/office/drawing/2014/main" id="{EE8C896B-3820-4FCC-B01C-C45F6DDE6B2A}"/>
              </a:ext>
            </a:extLst>
          </p:cNvPr>
          <p:cNvSpPr>
            <a:spLocks noChangeShapeType="1"/>
          </p:cNvSpPr>
          <p:nvPr/>
        </p:nvSpPr>
        <p:spPr bwMode="auto">
          <a:xfrm>
            <a:off x="8316913" y="4365625"/>
            <a:ext cx="576262" cy="142875"/>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92" name="Line 76">
            <a:extLst>
              <a:ext uri="{FF2B5EF4-FFF2-40B4-BE49-F238E27FC236}">
                <a16:creationId xmlns:a16="http://schemas.microsoft.com/office/drawing/2014/main" id="{22AEB2CF-FE8A-4C12-BCB7-789C170F7F79}"/>
              </a:ext>
            </a:extLst>
          </p:cNvPr>
          <p:cNvSpPr>
            <a:spLocks noChangeShapeType="1"/>
          </p:cNvSpPr>
          <p:nvPr/>
        </p:nvSpPr>
        <p:spPr bwMode="auto">
          <a:xfrm flipV="1">
            <a:off x="8604250" y="2133600"/>
            <a:ext cx="360363" cy="358775"/>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93" name="Line 77">
            <a:extLst>
              <a:ext uri="{FF2B5EF4-FFF2-40B4-BE49-F238E27FC236}">
                <a16:creationId xmlns:a16="http://schemas.microsoft.com/office/drawing/2014/main" id="{650756DE-9D73-4BF5-9B32-266B635B74EA}"/>
              </a:ext>
            </a:extLst>
          </p:cNvPr>
          <p:cNvSpPr>
            <a:spLocks noChangeShapeType="1"/>
          </p:cNvSpPr>
          <p:nvPr/>
        </p:nvSpPr>
        <p:spPr bwMode="auto">
          <a:xfrm flipV="1">
            <a:off x="7667625" y="1341438"/>
            <a:ext cx="144463" cy="4318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94" name="Line 78">
            <a:extLst>
              <a:ext uri="{FF2B5EF4-FFF2-40B4-BE49-F238E27FC236}">
                <a16:creationId xmlns:a16="http://schemas.microsoft.com/office/drawing/2014/main" id="{8D98CBC6-182E-4BC7-BA15-4465305EDB71}"/>
              </a:ext>
            </a:extLst>
          </p:cNvPr>
          <p:cNvSpPr>
            <a:spLocks noChangeShapeType="1"/>
          </p:cNvSpPr>
          <p:nvPr/>
        </p:nvSpPr>
        <p:spPr bwMode="auto">
          <a:xfrm flipV="1">
            <a:off x="8172450" y="1196975"/>
            <a:ext cx="360363" cy="6477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7295" name="Line 79">
            <a:extLst>
              <a:ext uri="{FF2B5EF4-FFF2-40B4-BE49-F238E27FC236}">
                <a16:creationId xmlns:a16="http://schemas.microsoft.com/office/drawing/2014/main" id="{243E6035-97ED-4255-B618-D0CF6B8ECC3A}"/>
              </a:ext>
            </a:extLst>
          </p:cNvPr>
          <p:cNvSpPr>
            <a:spLocks noChangeShapeType="1"/>
          </p:cNvSpPr>
          <p:nvPr/>
        </p:nvSpPr>
        <p:spPr bwMode="auto">
          <a:xfrm flipH="1" flipV="1">
            <a:off x="5219700" y="1412875"/>
            <a:ext cx="288925" cy="360363"/>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2" name="Text Box 14">
            <a:extLst>
              <a:ext uri="{FF2B5EF4-FFF2-40B4-BE49-F238E27FC236}">
                <a16:creationId xmlns:a16="http://schemas.microsoft.com/office/drawing/2014/main" id="{6212753B-D725-412A-A2B7-38F2943B806F}"/>
              </a:ext>
            </a:extLst>
          </p:cNvPr>
          <p:cNvSpPr txBox="1">
            <a:spLocks noChangeArrowheads="1"/>
          </p:cNvSpPr>
          <p:nvPr/>
        </p:nvSpPr>
        <p:spPr bwMode="auto">
          <a:xfrm>
            <a:off x="929208" y="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星からのニュートリノ ー 星の進化</a:t>
            </a: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(2)</a:t>
            </a:r>
            <a:endPar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矢印: 右 40">
            <a:extLst>
              <a:ext uri="{FF2B5EF4-FFF2-40B4-BE49-F238E27FC236}">
                <a16:creationId xmlns:a16="http://schemas.microsoft.com/office/drawing/2014/main" id="{557EFEDB-8D22-453C-8326-07DF26DF0A60}"/>
              </a:ext>
            </a:extLst>
          </p:cNvPr>
          <p:cNvSpPr/>
          <p:nvPr/>
        </p:nvSpPr>
        <p:spPr bwMode="auto">
          <a:xfrm>
            <a:off x="323528" y="3284984"/>
            <a:ext cx="359419" cy="334580"/>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43" name="矢印: 右 42">
            <a:extLst>
              <a:ext uri="{FF2B5EF4-FFF2-40B4-BE49-F238E27FC236}">
                <a16:creationId xmlns:a16="http://schemas.microsoft.com/office/drawing/2014/main" id="{642D06CB-CE14-4DC8-9619-8F9D9864E3BF}"/>
              </a:ext>
            </a:extLst>
          </p:cNvPr>
          <p:cNvSpPr/>
          <p:nvPr/>
        </p:nvSpPr>
        <p:spPr bwMode="auto">
          <a:xfrm>
            <a:off x="4212581" y="3284984"/>
            <a:ext cx="359419" cy="334580"/>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4" name="図 2">
            <a:extLst>
              <a:ext uri="{FF2B5EF4-FFF2-40B4-BE49-F238E27FC236}">
                <a16:creationId xmlns:a16="http://schemas.microsoft.com/office/drawing/2014/main" id="{7EE8F619-F27D-4534-BF40-21B72EBCB6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1" y="5588918"/>
            <a:ext cx="2236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矢印コネクタ 2">
            <a:extLst>
              <a:ext uri="{FF2B5EF4-FFF2-40B4-BE49-F238E27FC236}">
                <a16:creationId xmlns:a16="http://schemas.microsoft.com/office/drawing/2014/main" id="{6F3FE96C-B6C4-4685-8AC7-4D088360A837}"/>
              </a:ext>
            </a:extLst>
          </p:cNvPr>
          <p:cNvCxnSpPr/>
          <p:nvPr/>
        </p:nvCxnSpPr>
        <p:spPr bwMode="auto">
          <a:xfrm flipV="1">
            <a:off x="4896000" y="3996000"/>
            <a:ext cx="1287338" cy="72008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テキスト ボックス 4">
            <a:extLst>
              <a:ext uri="{FF2B5EF4-FFF2-40B4-BE49-F238E27FC236}">
                <a16:creationId xmlns:a16="http://schemas.microsoft.com/office/drawing/2014/main" id="{37454A94-C3E1-4DD0-8674-89BAFED742BC}"/>
              </a:ext>
            </a:extLst>
          </p:cNvPr>
          <p:cNvSpPr txBox="1"/>
          <p:nvPr/>
        </p:nvSpPr>
        <p:spPr>
          <a:xfrm>
            <a:off x="3554053" y="4437112"/>
            <a:ext cx="1738027" cy="584775"/>
          </a:xfrm>
          <a:prstGeom prst="rect">
            <a:avLst/>
          </a:prstGeom>
          <a:solidFill>
            <a:schemeClr val="bg1"/>
          </a:solidFill>
          <a:ln w="12700">
            <a:solidFill>
              <a:srgbClr val="0000FF"/>
            </a:solidFill>
          </a:ln>
        </p:spPr>
        <p:txBody>
          <a:bodyPr wrap="square" rtlCol="0">
            <a:spAutoFit/>
          </a:bodyPr>
          <a:lstStyle/>
          <a:p>
            <a:r>
              <a:rPr kumimoji="1" lang="ja-JP" altLang="en-US" sz="1600" b="1" dirty="0">
                <a:latin typeface="Arial" panose="020B0604020202020204" pitchFamily="34" charset="0"/>
                <a:cs typeface="Arial" panose="020B0604020202020204" pitchFamily="34" charset="0"/>
              </a:rPr>
              <a:t>中性子のかたまり</a:t>
            </a:r>
            <a:endParaRPr kumimoji="1" lang="en-US" altLang="ja-JP" sz="1600" b="1" dirty="0">
              <a:latin typeface="Arial" panose="020B0604020202020204" pitchFamily="34" charset="0"/>
              <a:cs typeface="Arial" panose="020B0604020202020204" pitchFamily="34" charset="0"/>
            </a:endParaRPr>
          </a:p>
          <a:p>
            <a:r>
              <a:rPr lang="en-US" altLang="ja-JP" sz="1600" b="1" dirty="0">
                <a:latin typeface="Arial" panose="020B0604020202020204" pitchFamily="34" charset="0"/>
                <a:cs typeface="Arial" panose="020B0604020202020204" pitchFamily="34" charset="0"/>
              </a:rPr>
              <a:t>(</a:t>
            </a:r>
            <a:r>
              <a:rPr lang="ja-JP" altLang="en-US" sz="1600" b="1" dirty="0">
                <a:latin typeface="Arial" panose="020B0604020202020204" pitchFamily="34" charset="0"/>
                <a:cs typeface="Arial" panose="020B0604020202020204" pitchFamily="34" charset="0"/>
              </a:rPr>
              <a:t>中性子星</a:t>
            </a:r>
            <a:r>
              <a:rPr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p:txBody>
      </p:sp>
      <p:sp>
        <p:nvSpPr>
          <p:cNvPr id="36" name="スライド番号プレースホルダー 1">
            <a:extLst>
              <a:ext uri="{FF2B5EF4-FFF2-40B4-BE49-F238E27FC236}">
                <a16:creationId xmlns:a16="http://schemas.microsoft.com/office/drawing/2014/main" id="{4C77C33E-4F8F-4EF9-B49B-75BB85769E9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579607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AD143A91-2F9E-4966-870C-77D1E4F99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325" y="9525"/>
            <a:ext cx="4841875" cy="6826250"/>
          </a:xfrm>
          <a:prstGeom prst="rect">
            <a:avLst/>
          </a:prstGeom>
          <a:noFill/>
          <a:extLst>
            <a:ext uri="{909E8E84-426E-40DD-AFC4-6F175D3DCCD1}">
              <a14:hiddenFill xmlns:a14="http://schemas.microsoft.com/office/drawing/2010/main">
                <a:solidFill>
                  <a:srgbClr val="FFFFFF"/>
                </a:solidFill>
              </a14:hiddenFill>
            </a:ext>
          </a:extLst>
        </p:spPr>
      </p:pic>
      <p:sp>
        <p:nvSpPr>
          <p:cNvPr id="219139" name="Line 3">
            <a:extLst>
              <a:ext uri="{FF2B5EF4-FFF2-40B4-BE49-F238E27FC236}">
                <a16:creationId xmlns:a16="http://schemas.microsoft.com/office/drawing/2014/main" id="{BDA7E049-621E-4C73-9E33-6F0FBC97DD51}"/>
              </a:ext>
            </a:extLst>
          </p:cNvPr>
          <p:cNvSpPr>
            <a:spLocks noChangeShapeType="1"/>
          </p:cNvSpPr>
          <p:nvPr/>
        </p:nvSpPr>
        <p:spPr bwMode="auto">
          <a:xfrm>
            <a:off x="6286500" y="3324225"/>
            <a:ext cx="6858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19140" name="Text Box 4">
            <a:extLst>
              <a:ext uri="{FF2B5EF4-FFF2-40B4-BE49-F238E27FC236}">
                <a16:creationId xmlns:a16="http://schemas.microsoft.com/office/drawing/2014/main" id="{2B718ED7-0D0C-4B68-B5E6-04B40BB8FA3E}"/>
              </a:ext>
            </a:extLst>
          </p:cNvPr>
          <p:cNvSpPr txBox="1">
            <a:spLocks noChangeArrowheads="1"/>
          </p:cNvSpPr>
          <p:nvPr/>
        </p:nvSpPr>
        <p:spPr bwMode="auto">
          <a:xfrm>
            <a:off x="4616450" y="3057525"/>
            <a:ext cx="1612900" cy="5191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50" charset="-128"/>
                <a:cs typeface="+mn-cs"/>
              </a:rPr>
              <a:t>中性子星</a:t>
            </a:r>
          </a:p>
        </p:txBody>
      </p:sp>
      <p:sp>
        <p:nvSpPr>
          <p:cNvPr id="219141" name="Text Box 5">
            <a:extLst>
              <a:ext uri="{FF2B5EF4-FFF2-40B4-BE49-F238E27FC236}">
                <a16:creationId xmlns:a16="http://schemas.microsoft.com/office/drawing/2014/main" id="{16E5006D-02D9-4555-B2F6-6E2C9FFC5012}"/>
              </a:ext>
            </a:extLst>
          </p:cNvPr>
          <p:cNvSpPr txBox="1">
            <a:spLocks noChangeArrowheads="1"/>
          </p:cNvSpPr>
          <p:nvPr/>
        </p:nvSpPr>
        <p:spPr bwMode="auto">
          <a:xfrm>
            <a:off x="1058863" y="0"/>
            <a:ext cx="2089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中性子星</a:t>
            </a:r>
          </a:p>
        </p:txBody>
      </p:sp>
      <p:sp>
        <p:nvSpPr>
          <p:cNvPr id="219142" name="Text Box 6">
            <a:extLst>
              <a:ext uri="{FF2B5EF4-FFF2-40B4-BE49-F238E27FC236}">
                <a16:creationId xmlns:a16="http://schemas.microsoft.com/office/drawing/2014/main" id="{934F4E15-1F0D-4A80-87EF-B20A8C59DF26}"/>
              </a:ext>
            </a:extLst>
          </p:cNvPr>
          <p:cNvSpPr txBox="1">
            <a:spLocks noChangeArrowheads="1"/>
          </p:cNvSpPr>
          <p:nvPr/>
        </p:nvSpPr>
        <p:spPr bwMode="auto">
          <a:xfrm>
            <a:off x="4960938" y="327025"/>
            <a:ext cx="1528762" cy="52863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50" charset="-128"/>
                <a:cs typeface="+mn-cs"/>
              </a:rPr>
              <a:t>カニ星雲</a:t>
            </a:r>
          </a:p>
        </p:txBody>
      </p:sp>
      <p:sp>
        <p:nvSpPr>
          <p:cNvPr id="219143" name="Text Box 7">
            <a:extLst>
              <a:ext uri="{FF2B5EF4-FFF2-40B4-BE49-F238E27FC236}">
                <a16:creationId xmlns:a16="http://schemas.microsoft.com/office/drawing/2014/main" id="{6CE0CEAF-7604-4CF9-AE79-3680D334F961}"/>
              </a:ext>
            </a:extLst>
          </p:cNvPr>
          <p:cNvSpPr txBox="1">
            <a:spLocks noChangeArrowheads="1"/>
          </p:cNvSpPr>
          <p:nvPr/>
        </p:nvSpPr>
        <p:spPr bwMode="auto">
          <a:xfrm>
            <a:off x="35496" y="548680"/>
            <a:ext cx="401955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超新星爆発の中心に残った中性子だけの巨大原子核</a:t>
            </a:r>
            <a:endParaRPr lang="en-US" altLang="ja-JP" sz="2000" b="1"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半径</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~10km</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に太陽ぐらいの質量</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indent="-342900" eaLnBrk="1" hangingPunct="1">
              <a:spcBef>
                <a:spcPct val="50000"/>
              </a:spcBef>
              <a:buFont typeface="Wingdings" panose="05000000000000000000" pitchFamily="2" charset="2"/>
              <a:buChar char="l"/>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核子数は</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57</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個</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10~100Hz</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で回転</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12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gauss</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の強磁場</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lang="ja-JP" altLang="en-US" sz="2000" b="1" dirty="0">
                <a:solidFill>
                  <a:srgbClr val="000000"/>
                </a:solidFill>
                <a:latin typeface="Arial" panose="020B0604020202020204" pitchFamily="34" charset="0"/>
                <a:cs typeface="Arial" panose="020B0604020202020204" pitchFamily="34" charset="0"/>
              </a:rPr>
              <a:t>超高エネルギー宇宙線を加速</a:t>
            </a:r>
            <a:br>
              <a:rPr lang="en-US" altLang="ja-JP" sz="2000" b="1" dirty="0">
                <a:solidFill>
                  <a:srgbClr val="000000"/>
                </a:solidFill>
                <a:latin typeface="Arial" panose="020B0604020202020204" pitchFamily="34" charset="0"/>
                <a:cs typeface="Arial" panose="020B0604020202020204" pitchFamily="34" charset="0"/>
              </a:rPr>
            </a:br>
            <a:r>
              <a:rPr lang="ja-JP" altLang="en-US" sz="2000" b="1" dirty="0">
                <a:solidFill>
                  <a:srgbClr val="000000"/>
                </a:solidFill>
                <a:latin typeface="Arial" panose="020B0604020202020204" pitchFamily="34" charset="0"/>
                <a:cs typeface="Arial" panose="020B0604020202020204" pitchFamily="34" charset="0"/>
              </a:rPr>
              <a:t>している</a:t>
            </a:r>
            <a:r>
              <a:rPr lang="en-US" altLang="ja-JP" sz="2000" b="1" dirty="0">
                <a:solidFill>
                  <a:srgbClr val="000000"/>
                </a:solidFill>
                <a:latin typeface="Arial" panose="020B0604020202020204" pitchFamily="34" charset="0"/>
                <a:cs typeface="Arial" panose="020B0604020202020204" pitchFamily="34" charset="0"/>
              </a:rPr>
              <a:t>?</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もっと重い場合はブラックホール</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8" name="スライド番号プレースホルダー 1">
            <a:extLst>
              <a:ext uri="{FF2B5EF4-FFF2-40B4-BE49-F238E27FC236}">
                <a16:creationId xmlns:a16="http://schemas.microsoft.com/office/drawing/2014/main" id="{8130ADBC-8366-454E-AA13-8C2F7719210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145916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8DA39C2-EC1A-4119-9177-6D78C75AE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346" y="332656"/>
            <a:ext cx="2458986" cy="3244963"/>
          </a:xfrm>
          <a:prstGeom prst="rect">
            <a:avLst/>
          </a:prstGeom>
        </p:spPr>
      </p:pic>
      <p:sp>
        <p:nvSpPr>
          <p:cNvPr id="6" name="Text Box 14">
            <a:extLst>
              <a:ext uri="{FF2B5EF4-FFF2-40B4-BE49-F238E27FC236}">
                <a16:creationId xmlns:a16="http://schemas.microsoft.com/office/drawing/2014/main" id="{842EBD2B-5FBB-4ADC-9B82-26F04DB88AA8}"/>
              </a:ext>
            </a:extLst>
          </p:cNvPr>
          <p:cNvSpPr txBox="1">
            <a:spLocks noChangeArrowheads="1"/>
          </p:cNvSpPr>
          <p:nvPr/>
        </p:nvSpPr>
        <p:spPr bwMode="auto">
          <a:xfrm>
            <a:off x="929208" y="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ja-JP" altLang="en-US" sz="2800" b="1" u="sng" dirty="0">
                <a:solidFill>
                  <a:srgbClr val="0000FF"/>
                </a:solidFill>
                <a:latin typeface="Arial" panose="020B0604020202020204" pitchFamily="34" charset="0"/>
                <a:cs typeface="Arial" panose="020B0604020202020204" pitchFamily="34" charset="0"/>
              </a:rPr>
              <a:t>余談</a:t>
            </a:r>
            <a:endPar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323529F7-356F-479B-B9F1-006B7A2816F6}"/>
              </a:ext>
            </a:extLst>
          </p:cNvPr>
          <p:cNvSpPr txBox="1"/>
          <p:nvPr/>
        </p:nvSpPr>
        <p:spPr>
          <a:xfrm>
            <a:off x="35496" y="548680"/>
            <a:ext cx="6912768" cy="707886"/>
          </a:xfrm>
          <a:prstGeom prst="rect">
            <a:avLst/>
          </a:prstGeom>
          <a:noFill/>
        </p:spPr>
        <p:txBody>
          <a:bodyPr wrap="square" rtlCol="0">
            <a:spAutoFit/>
          </a:bodyPr>
          <a:lstStyle/>
          <a:p>
            <a:pPr marL="342900" indent="-342900">
              <a:buFont typeface="Wingdings" panose="05000000000000000000" pitchFamily="2" charset="2"/>
              <a:buChar char="l"/>
            </a:pPr>
            <a:r>
              <a:rPr kumimoji="1" lang="ja-JP" altLang="en-US" sz="2000" b="1" dirty="0"/>
              <a:t>大きな原子核と言えば</a:t>
            </a:r>
            <a:r>
              <a:rPr kumimoji="1" lang="en-US" altLang="ja-JP" sz="2000" b="1" dirty="0"/>
              <a:t>....</a:t>
            </a:r>
          </a:p>
          <a:p>
            <a:endParaRPr lang="en-US" altLang="ja-JP" sz="2000" b="1" dirty="0"/>
          </a:p>
        </p:txBody>
      </p:sp>
      <p:sp>
        <p:nvSpPr>
          <p:cNvPr id="7" name="テキスト ボックス 6">
            <a:extLst>
              <a:ext uri="{FF2B5EF4-FFF2-40B4-BE49-F238E27FC236}">
                <a16:creationId xmlns:a16="http://schemas.microsoft.com/office/drawing/2014/main" id="{A4B9FA32-1B80-4A49-A884-7BD34D865C9E}"/>
              </a:ext>
            </a:extLst>
          </p:cNvPr>
          <p:cNvSpPr txBox="1"/>
          <p:nvPr/>
        </p:nvSpPr>
        <p:spPr>
          <a:xfrm>
            <a:off x="2411760" y="1027396"/>
            <a:ext cx="2922712" cy="707886"/>
          </a:xfrm>
          <a:prstGeom prst="rect">
            <a:avLst/>
          </a:prstGeom>
          <a:noFill/>
        </p:spPr>
        <p:txBody>
          <a:bodyPr wrap="square" rtlCol="0">
            <a:spAutoFit/>
          </a:bodyPr>
          <a:lstStyle/>
          <a:p>
            <a:r>
              <a:rPr kumimoji="1" lang="ja-JP" altLang="en-US" sz="2000" b="1" dirty="0">
                <a:latin typeface="+mn-lt"/>
              </a:rPr>
              <a:t>ニホニウム</a:t>
            </a:r>
            <a:r>
              <a:rPr kumimoji="1" lang="en-US" altLang="ja-JP" sz="2000" b="1" dirty="0">
                <a:latin typeface="+mn-lt"/>
              </a:rPr>
              <a:t>(Nihonium)</a:t>
            </a:r>
          </a:p>
          <a:p>
            <a:r>
              <a:rPr kumimoji="1" lang="ja-JP" altLang="en-US" sz="2000" b="1" dirty="0">
                <a:latin typeface="+mn-lt"/>
              </a:rPr>
              <a:t>原子番号</a:t>
            </a:r>
            <a:r>
              <a:rPr kumimoji="1" lang="en-US" altLang="ja-JP" sz="2000" b="1" dirty="0">
                <a:solidFill>
                  <a:srgbClr val="FF0000"/>
                </a:solidFill>
                <a:latin typeface="+mn-lt"/>
              </a:rPr>
              <a:t>113</a:t>
            </a:r>
            <a:endParaRPr kumimoji="1" lang="ja-JP" altLang="en-US" sz="2000" b="1" dirty="0">
              <a:solidFill>
                <a:srgbClr val="FF0000"/>
              </a:solidFill>
              <a:latin typeface="+mn-lt"/>
            </a:endParaRPr>
          </a:p>
        </p:txBody>
      </p:sp>
      <p:sp>
        <p:nvSpPr>
          <p:cNvPr id="8" name="テキスト ボックス 7">
            <a:extLst>
              <a:ext uri="{FF2B5EF4-FFF2-40B4-BE49-F238E27FC236}">
                <a16:creationId xmlns:a16="http://schemas.microsoft.com/office/drawing/2014/main" id="{9E458227-9BBF-4223-A058-10A011E26847}"/>
              </a:ext>
            </a:extLst>
          </p:cNvPr>
          <p:cNvSpPr txBox="1"/>
          <p:nvPr/>
        </p:nvSpPr>
        <p:spPr>
          <a:xfrm>
            <a:off x="65112" y="3861048"/>
            <a:ext cx="9078888" cy="707886"/>
          </a:xfrm>
          <a:prstGeom prst="rect">
            <a:avLst/>
          </a:prstGeom>
          <a:noFill/>
        </p:spPr>
        <p:txBody>
          <a:bodyPr wrap="square" rtlCol="0">
            <a:spAutoFit/>
          </a:bodyPr>
          <a:lstStyle/>
          <a:p>
            <a:pPr marL="342900" indent="-342900">
              <a:buFont typeface="Wingdings" panose="05000000000000000000" pitchFamily="2" charset="2"/>
              <a:buChar char="l"/>
            </a:pPr>
            <a:r>
              <a:rPr kumimoji="1" lang="en-US" altLang="ja-JP" sz="2000" b="1" dirty="0">
                <a:latin typeface="+mn-lt"/>
              </a:rPr>
              <a:t>2003</a:t>
            </a:r>
            <a:r>
              <a:rPr kumimoji="1" lang="ja-JP" altLang="en-US" sz="2000" b="1" dirty="0">
                <a:latin typeface="+mn-lt"/>
              </a:rPr>
              <a:t>年の核化学夏の学校で、森田先生がニホニウム</a:t>
            </a:r>
            <a:r>
              <a:rPr kumimoji="1" lang="en-US" altLang="ja-JP" sz="2000" b="1" dirty="0">
                <a:latin typeface="+mn-lt"/>
              </a:rPr>
              <a:t>(</a:t>
            </a:r>
            <a:r>
              <a:rPr kumimoji="1" lang="ja-JP" altLang="en-US" sz="2000" b="1" dirty="0">
                <a:latin typeface="+mn-lt"/>
              </a:rPr>
              <a:t>当時は</a:t>
            </a:r>
            <a:r>
              <a:rPr lang="ja-JP" altLang="en-US" sz="2000" b="1" dirty="0">
                <a:latin typeface="+mn-lt"/>
              </a:rPr>
              <a:t>まだ兆候</a:t>
            </a:r>
            <a:r>
              <a:rPr kumimoji="1" lang="ja-JP" altLang="en-US" sz="2000" b="1" dirty="0">
                <a:latin typeface="+mn-lt"/>
              </a:rPr>
              <a:t>、</a:t>
            </a:r>
            <a:br>
              <a:rPr kumimoji="1" lang="en-US" altLang="ja-JP" sz="2000" b="1" dirty="0">
                <a:latin typeface="+mn-lt"/>
              </a:rPr>
            </a:br>
            <a:r>
              <a:rPr kumimoji="1" lang="ja-JP" altLang="en-US" sz="2000" b="1" dirty="0">
                <a:latin typeface="+mn-lt"/>
              </a:rPr>
              <a:t>名前はもちろんまだ無い</a:t>
            </a:r>
            <a:r>
              <a:rPr kumimoji="1" lang="en-US" altLang="ja-JP" sz="2000" b="1" dirty="0">
                <a:latin typeface="+mn-lt"/>
              </a:rPr>
              <a:t>)</a:t>
            </a:r>
            <a:r>
              <a:rPr kumimoji="1" lang="ja-JP" altLang="en-US" sz="2000" b="1" dirty="0">
                <a:latin typeface="+mn-lt"/>
              </a:rPr>
              <a:t>の話を</a:t>
            </a:r>
            <a:r>
              <a:rPr kumimoji="1" lang="en-US" altLang="ja-JP" sz="2000" b="1" dirty="0">
                <a:latin typeface="+mn-lt"/>
              </a:rPr>
              <a:t>90</a:t>
            </a:r>
            <a:r>
              <a:rPr kumimoji="1" lang="ja-JP" altLang="en-US" sz="2000" b="1" dirty="0">
                <a:latin typeface="+mn-lt"/>
              </a:rPr>
              <a:t>分。そのあと大山がニュートリノの話を</a:t>
            </a:r>
            <a:r>
              <a:rPr kumimoji="1" lang="en-US" altLang="ja-JP" sz="2000" b="1" dirty="0">
                <a:latin typeface="+mn-lt"/>
              </a:rPr>
              <a:t>90</a:t>
            </a:r>
            <a:r>
              <a:rPr kumimoji="1" lang="ja-JP" altLang="en-US" sz="2000" b="1" dirty="0">
                <a:latin typeface="+mn-lt"/>
              </a:rPr>
              <a:t>分。</a:t>
            </a:r>
          </a:p>
        </p:txBody>
      </p:sp>
      <p:sp>
        <p:nvSpPr>
          <p:cNvPr id="9" name="テキスト ボックス 8">
            <a:extLst>
              <a:ext uri="{FF2B5EF4-FFF2-40B4-BE49-F238E27FC236}">
                <a16:creationId xmlns:a16="http://schemas.microsoft.com/office/drawing/2014/main" id="{50D663FE-57F5-470C-8891-42F33276CC42}"/>
              </a:ext>
            </a:extLst>
          </p:cNvPr>
          <p:cNvSpPr txBox="1"/>
          <p:nvPr/>
        </p:nvSpPr>
        <p:spPr>
          <a:xfrm>
            <a:off x="4067944" y="3211392"/>
            <a:ext cx="1800200" cy="400110"/>
          </a:xfrm>
          <a:prstGeom prst="rect">
            <a:avLst/>
          </a:prstGeom>
          <a:noFill/>
        </p:spPr>
        <p:txBody>
          <a:bodyPr wrap="square" rtlCol="0">
            <a:spAutoFit/>
          </a:bodyPr>
          <a:lstStyle/>
          <a:p>
            <a:r>
              <a:rPr kumimoji="1" lang="ja-JP" altLang="en-US" sz="2000" b="1" dirty="0"/>
              <a:t>森田浩介先生</a:t>
            </a:r>
          </a:p>
        </p:txBody>
      </p:sp>
      <p:sp>
        <p:nvSpPr>
          <p:cNvPr id="11" name="テキスト ボックス 10">
            <a:extLst>
              <a:ext uri="{FF2B5EF4-FFF2-40B4-BE49-F238E27FC236}">
                <a16:creationId xmlns:a16="http://schemas.microsoft.com/office/drawing/2014/main" id="{92E55313-2F44-44AB-BDFD-BEEC37AFCBB4}"/>
              </a:ext>
            </a:extLst>
          </p:cNvPr>
          <p:cNvSpPr txBox="1"/>
          <p:nvPr/>
        </p:nvSpPr>
        <p:spPr>
          <a:xfrm>
            <a:off x="979513" y="886380"/>
            <a:ext cx="1584176" cy="1015663"/>
          </a:xfrm>
          <a:prstGeom prst="rect">
            <a:avLst/>
          </a:prstGeom>
          <a:noFill/>
        </p:spPr>
        <p:txBody>
          <a:bodyPr wrap="square" rtlCol="0">
            <a:spAutoFit/>
          </a:bodyPr>
          <a:lstStyle/>
          <a:p>
            <a:r>
              <a:rPr kumimoji="1" lang="en-US" altLang="ja-JP" sz="6000" b="1" dirty="0">
                <a:solidFill>
                  <a:srgbClr val="FF0000"/>
                </a:solidFill>
                <a:latin typeface="+mn-lt"/>
              </a:rPr>
              <a:t>Nh</a:t>
            </a:r>
            <a:endParaRPr kumimoji="1" lang="ja-JP" altLang="en-US" sz="6000" b="1" dirty="0">
              <a:solidFill>
                <a:srgbClr val="FF0000"/>
              </a:solidFill>
              <a:latin typeface="+mn-lt"/>
            </a:endParaRPr>
          </a:p>
        </p:txBody>
      </p:sp>
      <p:sp>
        <p:nvSpPr>
          <p:cNvPr id="12" name="テキスト ボックス 11">
            <a:extLst>
              <a:ext uri="{FF2B5EF4-FFF2-40B4-BE49-F238E27FC236}">
                <a16:creationId xmlns:a16="http://schemas.microsoft.com/office/drawing/2014/main" id="{B761B892-CCBB-44B5-ABF1-C760F30AD37C}"/>
              </a:ext>
            </a:extLst>
          </p:cNvPr>
          <p:cNvSpPr txBox="1"/>
          <p:nvPr/>
        </p:nvSpPr>
        <p:spPr>
          <a:xfrm>
            <a:off x="467544" y="2145630"/>
            <a:ext cx="4824536" cy="923330"/>
          </a:xfrm>
          <a:prstGeom prst="rect">
            <a:avLst/>
          </a:prstGeom>
          <a:solidFill>
            <a:srgbClr val="FFF3C9"/>
          </a:solidFill>
        </p:spPr>
        <p:txBody>
          <a:bodyPr wrap="square" rtlCol="0">
            <a:spAutoFit/>
          </a:bodyPr>
          <a:lstStyle/>
          <a:p>
            <a:r>
              <a:rPr kumimoji="1" lang="en-US" altLang="ja-JP" b="1" dirty="0">
                <a:latin typeface="+mn-lt"/>
              </a:rPr>
              <a:t>2004</a:t>
            </a:r>
            <a:r>
              <a:rPr kumimoji="1" lang="ja-JP" altLang="en-US" b="1" dirty="0">
                <a:latin typeface="+mn-lt"/>
              </a:rPr>
              <a:t>年に理化学研究所・</a:t>
            </a:r>
            <a:r>
              <a:rPr kumimoji="1" lang="en-US" altLang="ja-JP" b="1" dirty="0">
                <a:latin typeface="+mn-lt"/>
              </a:rPr>
              <a:t>RI</a:t>
            </a:r>
            <a:r>
              <a:rPr kumimoji="1" lang="ja-JP" altLang="en-US" b="1" dirty="0">
                <a:latin typeface="+mn-lt"/>
              </a:rPr>
              <a:t>ビームファクトリーの</a:t>
            </a:r>
            <a:br>
              <a:rPr kumimoji="1" lang="en-US" altLang="ja-JP" b="1" dirty="0">
                <a:latin typeface="+mn-lt"/>
              </a:rPr>
            </a:br>
            <a:r>
              <a:rPr kumimoji="1" lang="ja-JP" altLang="en-US" b="1" dirty="0">
                <a:latin typeface="+mn-lt"/>
              </a:rPr>
              <a:t>線形加速器</a:t>
            </a:r>
            <a:r>
              <a:rPr kumimoji="1" lang="en-US" altLang="ja-JP" b="1" dirty="0">
                <a:latin typeface="+mn-lt"/>
              </a:rPr>
              <a:t>RILAC</a:t>
            </a:r>
            <a:r>
              <a:rPr kumimoji="1" lang="ja-JP" altLang="en-US" b="1" dirty="0">
                <a:latin typeface="+mn-lt"/>
              </a:rPr>
              <a:t>を用いて発見。</a:t>
            </a:r>
            <a:br>
              <a:rPr kumimoji="1" lang="en-US" altLang="ja-JP" b="1" dirty="0">
                <a:latin typeface="+mn-lt"/>
              </a:rPr>
            </a:br>
            <a:r>
              <a:rPr kumimoji="1" lang="en-US" altLang="ja-JP" b="1" dirty="0">
                <a:latin typeface="+mn-lt"/>
              </a:rPr>
              <a:t>2015</a:t>
            </a:r>
            <a:r>
              <a:rPr kumimoji="1" lang="ja-JP" altLang="en-US" b="1" dirty="0">
                <a:latin typeface="+mn-lt"/>
              </a:rPr>
              <a:t>年、理化学研究所に命名権</a:t>
            </a:r>
            <a:r>
              <a:rPr kumimoji="1" lang="ja-JP" altLang="en-US" dirty="0"/>
              <a:t>。</a:t>
            </a:r>
          </a:p>
        </p:txBody>
      </p:sp>
      <p:sp>
        <p:nvSpPr>
          <p:cNvPr id="13" name="テキスト ボックス 12">
            <a:extLst>
              <a:ext uri="{FF2B5EF4-FFF2-40B4-BE49-F238E27FC236}">
                <a16:creationId xmlns:a16="http://schemas.microsoft.com/office/drawing/2014/main" id="{A8ACC356-B8B3-4CBD-B142-39DB89066854}"/>
              </a:ext>
            </a:extLst>
          </p:cNvPr>
          <p:cNvSpPr txBox="1"/>
          <p:nvPr/>
        </p:nvSpPr>
        <p:spPr>
          <a:xfrm>
            <a:off x="389656" y="4697849"/>
            <a:ext cx="8754344" cy="707886"/>
          </a:xfrm>
          <a:prstGeom prst="rect">
            <a:avLst/>
          </a:prstGeom>
          <a:noFill/>
        </p:spPr>
        <p:txBody>
          <a:bodyPr wrap="square" rtlCol="0">
            <a:spAutoFit/>
          </a:bodyPr>
          <a:lstStyle/>
          <a:p>
            <a:r>
              <a:rPr kumimoji="1" lang="ja-JP" altLang="en-US" sz="2000" b="1" dirty="0">
                <a:latin typeface="+mn-lt"/>
              </a:rPr>
              <a:t>大山「先程の先生は核子数たった数百個で大きな原子核とか仰っていましたが、</a:t>
            </a:r>
            <a:br>
              <a:rPr kumimoji="1" lang="en-US" altLang="ja-JP" sz="2000" b="1" dirty="0">
                <a:latin typeface="+mn-lt"/>
              </a:rPr>
            </a:br>
            <a:r>
              <a:rPr kumimoji="1" lang="ja-JP" altLang="en-US" sz="2000" b="1" dirty="0">
                <a:latin typeface="+mn-lt"/>
              </a:rPr>
              <a:t>中性子星は核子</a:t>
            </a:r>
            <a:r>
              <a:rPr kumimoji="1" lang="en-US" altLang="ja-JP" sz="2000" b="1" dirty="0">
                <a:latin typeface="+mn-lt"/>
              </a:rPr>
              <a:t>~10</a:t>
            </a:r>
            <a:r>
              <a:rPr kumimoji="1" lang="en-US" altLang="ja-JP" sz="2000" b="1" baseline="30000" dirty="0">
                <a:latin typeface="+mn-lt"/>
              </a:rPr>
              <a:t>57</a:t>
            </a:r>
            <a:r>
              <a:rPr kumimoji="1" lang="ja-JP" altLang="en-US" sz="2000" b="1" dirty="0">
                <a:latin typeface="+mn-lt"/>
              </a:rPr>
              <a:t>個の原子核です。」</a:t>
            </a:r>
          </a:p>
        </p:txBody>
      </p:sp>
      <p:sp>
        <p:nvSpPr>
          <p:cNvPr id="14" name="テキスト ボックス 13">
            <a:extLst>
              <a:ext uri="{FF2B5EF4-FFF2-40B4-BE49-F238E27FC236}">
                <a16:creationId xmlns:a16="http://schemas.microsoft.com/office/drawing/2014/main" id="{816A0846-32F0-48A8-8869-DED59AAF5D6E}"/>
              </a:ext>
            </a:extLst>
          </p:cNvPr>
          <p:cNvSpPr txBox="1"/>
          <p:nvPr/>
        </p:nvSpPr>
        <p:spPr>
          <a:xfrm>
            <a:off x="395536" y="5693186"/>
            <a:ext cx="3960440" cy="400110"/>
          </a:xfrm>
          <a:prstGeom prst="rect">
            <a:avLst/>
          </a:prstGeom>
          <a:noFill/>
        </p:spPr>
        <p:txBody>
          <a:bodyPr wrap="square" rtlCol="0">
            <a:spAutoFit/>
          </a:bodyPr>
          <a:lstStyle/>
          <a:p>
            <a:r>
              <a:rPr kumimoji="1" lang="ja-JP" altLang="en-US" sz="2000" b="1" dirty="0">
                <a:latin typeface="+mn-lt"/>
              </a:rPr>
              <a:t>森田先生「</a:t>
            </a:r>
            <a:r>
              <a:rPr kumimoji="1" lang="en-US" altLang="ja-JP" sz="2000" b="1" dirty="0">
                <a:latin typeface="+mn-lt"/>
              </a:rPr>
              <a:t>.............(</a:t>
            </a:r>
            <a:r>
              <a:rPr kumimoji="1" lang="ja-JP" altLang="en-US" sz="2000" b="1" dirty="0">
                <a:latin typeface="+mn-lt"/>
              </a:rPr>
              <a:t>苦笑い</a:t>
            </a:r>
            <a:r>
              <a:rPr kumimoji="1" lang="en-US" altLang="ja-JP" sz="2000" b="1" dirty="0">
                <a:latin typeface="+mn-lt"/>
              </a:rPr>
              <a:t>)</a:t>
            </a:r>
            <a:r>
              <a:rPr kumimoji="1" lang="ja-JP" altLang="en-US" sz="2000" b="1" dirty="0">
                <a:latin typeface="+mn-lt"/>
              </a:rPr>
              <a:t>」</a:t>
            </a:r>
          </a:p>
        </p:txBody>
      </p:sp>
      <p:sp>
        <p:nvSpPr>
          <p:cNvPr id="15" name="スライド番号プレースホルダー 1">
            <a:extLst>
              <a:ext uri="{FF2B5EF4-FFF2-40B4-BE49-F238E27FC236}">
                <a16:creationId xmlns:a16="http://schemas.microsoft.com/office/drawing/2014/main" id="{C05C4423-6995-44EB-9DE5-DD1430E86DD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0950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40DEE4-9FFB-4834-A575-784327F24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3915833"/>
            <a:ext cx="3251200" cy="2501900"/>
          </a:xfrm>
          <a:prstGeom prst="rect">
            <a:avLst/>
          </a:prstGeom>
        </p:spPr>
      </p:pic>
      <p:sp>
        <p:nvSpPr>
          <p:cNvPr id="10" name="Text Box 14">
            <a:extLst>
              <a:ext uri="{FF2B5EF4-FFF2-40B4-BE49-F238E27FC236}">
                <a16:creationId xmlns:a16="http://schemas.microsoft.com/office/drawing/2014/main" id="{E9ED6819-AA34-452D-B7B3-98198180A0D8}"/>
              </a:ext>
            </a:extLst>
          </p:cNvPr>
          <p:cNvSpPr txBox="1">
            <a:spLocks noChangeArrowheads="1"/>
          </p:cNvSpPr>
          <p:nvPr/>
        </p:nvSpPr>
        <p:spPr bwMode="auto">
          <a:xfrm>
            <a:off x="929208" y="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ja-JP" altLang="en-US" sz="2800" b="1" u="sng" dirty="0">
                <a:solidFill>
                  <a:srgbClr val="0000FF"/>
                </a:solidFill>
                <a:latin typeface="Arial" panose="020B0604020202020204" pitchFamily="34" charset="0"/>
                <a:cs typeface="Arial" panose="020B0604020202020204" pitchFamily="34" charset="0"/>
              </a:rPr>
              <a:t>ブラックホール</a:t>
            </a:r>
            <a:endPar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0876CA45-4D62-4E0D-9272-3315DF297AA9}"/>
              </a:ext>
            </a:extLst>
          </p:cNvPr>
          <p:cNvSpPr txBox="1"/>
          <p:nvPr/>
        </p:nvSpPr>
        <p:spPr>
          <a:xfrm>
            <a:off x="35496" y="548680"/>
            <a:ext cx="9108504" cy="2246769"/>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kumimoji="1" lang="ja-JP" altLang="en-US" sz="2000" b="1" dirty="0">
                <a:latin typeface="Arial" panose="020B0604020202020204" pitchFamily="34" charset="0"/>
                <a:cs typeface="Arial" panose="020B0604020202020204" pitchFamily="34" charset="0"/>
              </a:rPr>
              <a:t>中性子星よりもさらに重い星はブラックホールになる。</a:t>
            </a:r>
          </a:p>
          <a:p>
            <a:pPr marL="342900" indent="-342900">
              <a:spcAft>
                <a:spcPts val="1200"/>
              </a:spcAft>
              <a:buFont typeface="Wingdings" panose="05000000000000000000" pitchFamily="2" charset="2"/>
              <a:buChar char="l"/>
            </a:pPr>
            <a:r>
              <a:rPr kumimoji="1" lang="ja-JP" altLang="en-US" sz="2000" b="1" dirty="0">
                <a:latin typeface="Arial" panose="020B0604020202020204" pitchFamily="34" charset="0"/>
                <a:cs typeface="Arial" panose="020B0604020202020204" pitchFamily="34" charset="0"/>
              </a:rPr>
              <a:t>ブラックホールの中心には理論的には「</a:t>
            </a:r>
            <a:r>
              <a:rPr kumimoji="1" lang="en-US" altLang="ja-JP" sz="2000" b="1" dirty="0">
                <a:latin typeface="Arial" panose="020B0604020202020204" pitchFamily="34" charset="0"/>
                <a:cs typeface="Arial" panose="020B0604020202020204" pitchFamily="34" charset="0"/>
              </a:rPr>
              <a:t>quark 3</a:t>
            </a:r>
            <a:r>
              <a:rPr kumimoji="1" lang="ja-JP" altLang="en-US" sz="2000" b="1" dirty="0">
                <a:latin typeface="Arial" panose="020B0604020202020204" pitchFamily="34" charset="0"/>
                <a:cs typeface="Arial" panose="020B0604020202020204" pitchFamily="34" charset="0"/>
              </a:rPr>
              <a:t>個からなる核子」という状態も</a:t>
            </a:r>
            <a:br>
              <a:rPr kumimoji="1" lang="en-US" altLang="ja-JP" sz="2000" b="1" dirty="0">
                <a:latin typeface="Arial" panose="020B0604020202020204" pitchFamily="34" charset="0"/>
                <a:cs typeface="Arial" panose="020B0604020202020204" pitchFamily="34" charset="0"/>
              </a:rPr>
            </a:br>
            <a:r>
              <a:rPr kumimoji="1" lang="ja-JP" altLang="en-US" sz="2000" b="1" dirty="0">
                <a:latin typeface="Arial" panose="020B0604020202020204" pitchFamily="34" charset="0"/>
                <a:cs typeface="Arial" panose="020B0604020202020204" pitchFamily="34" charset="0"/>
              </a:rPr>
              <a:t>壊れてしまって、「莫大な数の</a:t>
            </a:r>
            <a:r>
              <a:rPr kumimoji="1" lang="en-US" altLang="ja-JP" sz="2000" b="1" dirty="0">
                <a:latin typeface="Arial" panose="020B0604020202020204" pitchFamily="34" charset="0"/>
                <a:cs typeface="Arial" panose="020B0604020202020204" pitchFamily="34" charset="0"/>
              </a:rPr>
              <a:t>quark</a:t>
            </a:r>
            <a:r>
              <a:rPr kumimoji="1" lang="ja-JP" altLang="en-US" sz="2000" b="1" dirty="0">
                <a:latin typeface="Arial" panose="020B0604020202020204" pitchFamily="34" charset="0"/>
                <a:cs typeface="Arial" panose="020B0604020202020204" pitchFamily="34" charset="0"/>
              </a:rPr>
              <a:t>からなる</a:t>
            </a:r>
            <a:r>
              <a:rPr kumimoji="1" lang="en-US" altLang="ja-JP" sz="2000" b="1" dirty="0">
                <a:latin typeface="Arial" panose="020B0604020202020204" pitchFamily="34" charset="0"/>
                <a:cs typeface="Arial" panose="020B0604020202020204" pitchFamily="34" charset="0"/>
              </a:rPr>
              <a:t>1</a:t>
            </a:r>
            <a:r>
              <a:rPr kumimoji="1" lang="ja-JP" altLang="en-US" sz="2000" b="1" dirty="0">
                <a:latin typeface="Arial" panose="020B0604020202020204" pitchFamily="34" charset="0"/>
                <a:cs typeface="Arial" panose="020B0604020202020204" pitchFamily="34" charset="0"/>
              </a:rPr>
              <a:t>個の核子」が存在するという</a:t>
            </a:r>
            <a:br>
              <a:rPr kumimoji="1" lang="en-US" altLang="ja-JP" sz="2000" b="1" dirty="0">
                <a:latin typeface="Arial" panose="020B0604020202020204" pitchFamily="34" charset="0"/>
                <a:cs typeface="Arial" panose="020B0604020202020204" pitchFamily="34" charset="0"/>
              </a:rPr>
            </a:br>
            <a:r>
              <a:rPr kumimoji="1" lang="ja-JP" altLang="en-US" sz="2000" b="1" dirty="0">
                <a:latin typeface="Arial" panose="020B0604020202020204" pitchFamily="34" charset="0"/>
                <a:cs typeface="Arial" panose="020B0604020202020204" pitchFamily="34" charset="0"/>
              </a:rPr>
              <a:t>予想も。</a:t>
            </a:r>
          </a:p>
          <a:p>
            <a:pPr marL="342900" indent="-342900">
              <a:spcAft>
                <a:spcPts val="1200"/>
              </a:spcAft>
              <a:buFont typeface="Wingdings" panose="05000000000000000000" pitchFamily="2" charset="2"/>
              <a:buChar char="l"/>
            </a:pPr>
            <a:r>
              <a:rPr kumimoji="1" lang="ja-JP" altLang="en-US" sz="2000" b="1" dirty="0">
                <a:latin typeface="Arial" panose="020B0604020202020204" pitchFamily="34" charset="0"/>
                <a:cs typeface="Arial" panose="020B0604020202020204" pitchFamily="34" charset="0"/>
              </a:rPr>
              <a:t>ブラックホールの内部（と閉じた宇宙の外側）は原理的に観測不可能。物理学の対象外。</a:t>
            </a:r>
          </a:p>
        </p:txBody>
      </p:sp>
      <p:sp>
        <p:nvSpPr>
          <p:cNvPr id="6" name="テキスト ボックス 5">
            <a:extLst>
              <a:ext uri="{FF2B5EF4-FFF2-40B4-BE49-F238E27FC236}">
                <a16:creationId xmlns:a16="http://schemas.microsoft.com/office/drawing/2014/main" id="{9825ADA1-ED3E-4E43-99B9-5FDBC4AD08BA}"/>
              </a:ext>
            </a:extLst>
          </p:cNvPr>
          <p:cNvSpPr txBox="1"/>
          <p:nvPr/>
        </p:nvSpPr>
        <p:spPr>
          <a:xfrm>
            <a:off x="35496" y="2865130"/>
            <a:ext cx="9108504" cy="707886"/>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kumimoji="1" lang="ja-JP" altLang="en-US" sz="2000" b="1" dirty="0">
                <a:latin typeface="Arial" panose="020B0604020202020204" pitchFamily="34" charset="0"/>
                <a:cs typeface="Arial" panose="020B0604020202020204" pitchFamily="34" charset="0"/>
              </a:rPr>
              <a:t>ブラックホール内部についてどんなに素晴らしい研究を行ってもノーベル物理学賞の対象外。（誰とは言いませんが</a:t>
            </a:r>
            <a:r>
              <a:rPr kumimoji="1" lang="en-US" altLang="ja-JP" sz="2000" b="1" dirty="0">
                <a:latin typeface="Arial" panose="020B0604020202020204" pitchFamily="34" charset="0"/>
                <a:cs typeface="Arial" panose="020B0604020202020204" pitchFamily="34" charset="0"/>
              </a:rPr>
              <a:t>......</a:t>
            </a:r>
            <a:r>
              <a:rPr kumimoji="1" lang="ja-JP" altLang="en-US" sz="2000" b="1" dirty="0">
                <a:latin typeface="Arial" panose="020B0604020202020204" pitchFamily="34" charset="0"/>
                <a:cs typeface="Arial" panose="020B0604020202020204" pitchFamily="34" charset="0"/>
              </a:rPr>
              <a:t>）</a:t>
            </a:r>
          </a:p>
        </p:txBody>
      </p:sp>
      <p:sp>
        <p:nvSpPr>
          <p:cNvPr id="7" name="スライド番号プレースホルダー 1">
            <a:extLst>
              <a:ext uri="{FF2B5EF4-FFF2-40B4-BE49-F238E27FC236}">
                <a16:creationId xmlns:a16="http://schemas.microsoft.com/office/drawing/2014/main" id="{C12D6C11-4EEC-4562-8A5E-236AE31C618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692452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100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2"/>
          <p:cNvSpPr txBox="1">
            <a:spLocks noChangeArrowheads="1"/>
          </p:cNvSpPr>
          <p:nvPr/>
        </p:nvSpPr>
        <p:spPr bwMode="auto">
          <a:xfrm>
            <a:off x="128588" y="601663"/>
            <a:ext cx="87868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1938,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Hans A. Bethe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proposed that the energy production in the Sun can be explained by the fusion process. It was before the discovery of neutrinos.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reaction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H + H = D + e</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and the reactions following it, are believed to be mainly responsible for the energy production.”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Helium productions by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CNO cycle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heavier stars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also discussed.</a:t>
            </a:r>
          </a:p>
        </p:txBody>
      </p:sp>
      <p:sp>
        <p:nvSpPr>
          <p:cNvPr id="25603" name="テキスト ボックス 7"/>
          <p:cNvSpPr txBox="1">
            <a:spLocks noChangeArrowheads="1"/>
          </p:cNvSpPr>
          <p:nvPr/>
        </p:nvSpPr>
        <p:spPr bwMode="auto">
          <a:xfrm>
            <a:off x="658813" y="23813"/>
            <a:ext cx="787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Energy production in the Sun</a:t>
            </a:r>
          </a:p>
        </p:txBody>
      </p:sp>
      <p:sp>
        <p:nvSpPr>
          <p:cNvPr id="25604" name="object 6"/>
          <p:cNvSpPr>
            <a:spLocks noChangeArrowheads="1"/>
          </p:cNvSpPr>
          <p:nvPr/>
        </p:nvSpPr>
        <p:spPr bwMode="auto">
          <a:xfrm>
            <a:off x="349250" y="3833813"/>
            <a:ext cx="8585200" cy="28797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cxnSp>
        <p:nvCxnSpPr>
          <p:cNvPr id="5" name="直線コネクタ 4"/>
          <p:cNvCxnSpPr/>
          <p:nvPr/>
        </p:nvCxnSpPr>
        <p:spPr bwMode="auto">
          <a:xfrm flipV="1">
            <a:off x="4737100" y="6380163"/>
            <a:ext cx="39068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flipV="1">
            <a:off x="4735513" y="6543675"/>
            <a:ext cx="39068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a:off x="8404225" y="6207125"/>
            <a:ext cx="225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flipV="1">
            <a:off x="4743450" y="6713538"/>
            <a:ext cx="325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60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1025" y="2516188"/>
            <a:ext cx="19843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テキスト ボックス 1"/>
          <p:cNvSpPr txBox="1">
            <a:spLocks noChangeArrowheads="1"/>
          </p:cNvSpPr>
          <p:nvPr/>
        </p:nvSpPr>
        <p:spPr bwMode="auto">
          <a:xfrm>
            <a:off x="217488" y="3581400"/>
            <a:ext cx="6537325" cy="338138"/>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H. A. Bethe, Phys. Rev. 55, 434 (1939) ,  Nobel prize paper in 1967</a:t>
            </a:r>
            <a:endPar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cxnSp>
        <p:nvCxnSpPr>
          <p:cNvPr id="15" name="直線コネクタ 14"/>
          <p:cNvCxnSpPr/>
          <p:nvPr/>
        </p:nvCxnSpPr>
        <p:spPr bwMode="auto">
          <a:xfrm flipV="1">
            <a:off x="614363" y="6224588"/>
            <a:ext cx="3908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bwMode="auto">
          <a:xfrm>
            <a:off x="2608263" y="6070600"/>
            <a:ext cx="1914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bwMode="auto">
          <a:xfrm flipV="1">
            <a:off x="636588" y="6384925"/>
            <a:ext cx="384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937248"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807720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2"/>
          <p:cNvSpPr txBox="1">
            <a:spLocks noChangeArrowheads="1"/>
          </p:cNvSpPr>
          <p:nvPr/>
        </p:nvSpPr>
        <p:spPr bwMode="auto">
          <a:xfrm>
            <a:off x="2139950" y="19050"/>
            <a:ext cx="4864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Total solar neutrino flux</a:t>
            </a:r>
            <a:endParaRPr kumimoji="1" lang="ja-JP" altLang="en-US"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
        <p:nvSpPr>
          <p:cNvPr id="4" name="テキスト ボックス 3"/>
          <p:cNvSpPr txBox="1"/>
          <p:nvPr/>
        </p:nvSpPr>
        <p:spPr>
          <a:xfrm>
            <a:off x="217488" y="763588"/>
            <a:ext cx="8682037" cy="563245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solar energy is produced by nuclear fusion.</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From fusion of 4 protons, a helium nucleus</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is produced.</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where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 is ~27 MeV and is, finally, emitted</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from the Sun.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solar luminosity,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L</a:t>
            </a:r>
            <a:r>
              <a:rPr kumimoji="1" lang="en-US" altLang="ja-JP" sz="2000" b="1" i="0" u="none" strike="noStrike" kern="1200" cap="none" spc="0" normalizeH="0" baseline="-25000" noProof="0" dirty="0" err="1">
                <a:ln>
                  <a:noFill/>
                </a:ln>
                <a:solidFill>
                  <a:srgbClr val="000000"/>
                </a:solidFill>
                <a:effectLst/>
                <a:uLnTx/>
                <a:uFillTx/>
                <a:latin typeface="Arial"/>
                <a:ea typeface="ＭＳ Ｐゴシック" panose="020B0600070205080204" pitchFamily="50" charset="-128"/>
                <a:cs typeface="+mn-cs"/>
              </a:rPr>
              <a:t>Sun</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is accurately</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estimated from solar energy received at the Earth's surface.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Accordingly, total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e</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flux at the Earth can be estimated</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as follows.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27652" name="テキスト ボックス 4"/>
          <p:cNvSpPr txBox="1">
            <a:spLocks noChangeArrowheads="1"/>
          </p:cNvSpPr>
          <p:nvPr/>
        </p:nvSpPr>
        <p:spPr bwMode="auto">
          <a:xfrm>
            <a:off x="1439863" y="4368800"/>
            <a:ext cx="326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L</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Sun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3.84 x 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33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erg/sec</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653" name="テキスト ボックス 5"/>
          <p:cNvSpPr txBox="1">
            <a:spLocks noChangeArrowheads="1"/>
          </p:cNvSpPr>
          <p:nvPr/>
        </p:nvSpPr>
        <p:spPr bwMode="auto">
          <a:xfrm>
            <a:off x="1470025" y="1993900"/>
            <a:ext cx="445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4p -&gt;  He + 2e</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+ 2</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654" name="テキスト ボックス 7"/>
          <p:cNvSpPr txBox="1">
            <a:spLocks noChangeArrowheads="1"/>
          </p:cNvSpPr>
          <p:nvPr/>
        </p:nvSpPr>
        <p:spPr bwMode="auto">
          <a:xfrm>
            <a:off x="1458913" y="5886450"/>
            <a:ext cx="539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F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6 x 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10</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cm</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sec</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-1</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endParaRPr kumimoji="1" lang="ja-JP"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p:txBody>
      </p:sp>
      <p:cxnSp>
        <p:nvCxnSpPr>
          <p:cNvPr id="9" name="直線コネクタ 8"/>
          <p:cNvCxnSpPr/>
          <p:nvPr/>
        </p:nvCxnSpPr>
        <p:spPr bwMode="auto">
          <a:xfrm flipH="1">
            <a:off x="1978025" y="6086475"/>
            <a:ext cx="1752600" cy="4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56" name="テキスト ボックス 9"/>
          <p:cNvSpPr txBox="1">
            <a:spLocks noChangeArrowheads="1"/>
          </p:cNvSpPr>
          <p:nvPr/>
        </p:nvSpPr>
        <p:spPr bwMode="auto">
          <a:xfrm>
            <a:off x="2157413" y="5653088"/>
            <a:ext cx="186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(L</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sun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E)x2</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657" name="テキスト ボックス 10"/>
          <p:cNvSpPr txBox="1">
            <a:spLocks noChangeArrowheads="1"/>
          </p:cNvSpPr>
          <p:nvPr/>
        </p:nvSpPr>
        <p:spPr bwMode="auto">
          <a:xfrm>
            <a:off x="2436813" y="608965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4</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p</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S-E</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7658"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650" y="1538288"/>
            <a:ext cx="21574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035662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テキスト ボックス 948"/>
          <p:cNvSpPr txBox="1">
            <a:spLocks noChangeArrowheads="1"/>
          </p:cNvSpPr>
          <p:nvPr/>
        </p:nvSpPr>
        <p:spPr bwMode="auto">
          <a:xfrm>
            <a:off x="307975" y="23813"/>
            <a:ext cx="862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Energy spectrum of solar neutrinos</a:t>
            </a:r>
          </a:p>
        </p:txBody>
      </p:sp>
      <p:grpSp>
        <p:nvGrpSpPr>
          <p:cNvPr id="31747" name="グループ化 955"/>
          <p:cNvGrpSpPr>
            <a:grpSpLocks/>
          </p:cNvGrpSpPr>
          <p:nvPr/>
        </p:nvGrpSpPr>
        <p:grpSpPr bwMode="auto">
          <a:xfrm>
            <a:off x="33338" y="1035050"/>
            <a:ext cx="8383587" cy="5822950"/>
            <a:chOff x="143219" y="1035586"/>
            <a:chExt cx="8383836" cy="5822414"/>
          </a:xfrm>
        </p:grpSpPr>
        <p:grpSp>
          <p:nvGrpSpPr>
            <p:cNvPr id="31751" name="グループ化 951"/>
            <p:cNvGrpSpPr>
              <a:grpSpLocks/>
            </p:cNvGrpSpPr>
            <p:nvPr/>
          </p:nvGrpSpPr>
          <p:grpSpPr bwMode="auto">
            <a:xfrm>
              <a:off x="143219" y="1035586"/>
              <a:ext cx="8383836" cy="5822414"/>
              <a:chOff x="-110169" y="1035586"/>
              <a:chExt cx="8383836" cy="5822414"/>
            </a:xfrm>
          </p:grpSpPr>
          <p:pic>
            <p:nvPicPr>
              <p:cNvPr id="31754" name="図 9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1" name="正方形/長方形 950"/>
              <p:cNvSpPr/>
              <p:nvPr/>
            </p:nvSpPr>
            <p:spPr>
              <a:xfrm>
                <a:off x="7965683" y="1035586"/>
                <a:ext cx="307984" cy="193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pic>
          <p:nvPicPr>
            <p:cNvPr id="317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 name="正方形/長方形 954"/>
            <p:cNvSpPr/>
            <p:nvPr/>
          </p:nvSpPr>
          <p:spPr>
            <a:xfrm>
              <a:off x="6356879" y="3535669"/>
              <a:ext cx="1233524" cy="50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953" name="object 945"/>
          <p:cNvSpPr/>
          <p:nvPr/>
        </p:nvSpPr>
        <p:spPr>
          <a:xfrm>
            <a:off x="7031038" y="2635250"/>
            <a:ext cx="2124075" cy="2524125"/>
          </a:xfrm>
          <a:prstGeom prst="rect">
            <a:avLst/>
          </a:prstGeom>
          <a:blipFill>
            <a:blip r:embed="rId4" cstate="print"/>
            <a:stretch>
              <a:fillRect/>
            </a:stretch>
          </a:blipFill>
        </p:spPr>
        <p:txBody>
          <a:bodyPr lIns="0" tIns="0" rIns="0" bIns="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1" sz="1266"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749" name="テキスト ボックス 956"/>
          <p:cNvSpPr txBox="1">
            <a:spLocks noChangeArrowheads="1"/>
          </p:cNvSpPr>
          <p:nvPr/>
        </p:nvSpPr>
        <p:spPr bwMode="auto">
          <a:xfrm>
            <a:off x="1246188" y="749300"/>
            <a:ext cx="487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Standard Solar Model (SSM)</a:t>
            </a:r>
            <a:endParaRPr kumimoji="1" lang="ja-JP"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1750" name="テキスト ボックス 957"/>
          <p:cNvSpPr txBox="1">
            <a:spLocks noChangeArrowheads="1"/>
          </p:cNvSpPr>
          <p:nvPr/>
        </p:nvSpPr>
        <p:spPr bwMode="auto">
          <a:xfrm>
            <a:off x="7215188" y="4683125"/>
            <a:ext cx="1751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J. N. Bahcall</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655940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833438" y="2081213"/>
          <a:ext cx="7229475" cy="3692526"/>
        </p:xfrm>
        <a:graphic>
          <a:graphicData uri="http://schemas.openxmlformats.org/drawingml/2006/table">
            <a:tbl>
              <a:tblPr firstRow="1" bandRow="1">
                <a:tableStyleId>{00A15C55-8517-42AA-B614-E9B94910E393}</a:tableStyleId>
              </a:tblPr>
              <a:tblGrid>
                <a:gridCol w="1706042">
                  <a:extLst>
                    <a:ext uri="{9D8B030D-6E8A-4147-A177-3AD203B41FA5}">
                      <a16:colId xmlns:a16="http://schemas.microsoft.com/office/drawing/2014/main" val="2071051630"/>
                    </a:ext>
                  </a:extLst>
                </a:gridCol>
                <a:gridCol w="2640284">
                  <a:extLst>
                    <a:ext uri="{9D8B030D-6E8A-4147-A177-3AD203B41FA5}">
                      <a16:colId xmlns:a16="http://schemas.microsoft.com/office/drawing/2014/main" val="3487650374"/>
                    </a:ext>
                  </a:extLst>
                </a:gridCol>
                <a:gridCol w="1294141">
                  <a:extLst>
                    <a:ext uri="{9D8B030D-6E8A-4147-A177-3AD203B41FA5}">
                      <a16:colId xmlns:a16="http://schemas.microsoft.com/office/drawing/2014/main" val="3471511227"/>
                    </a:ext>
                  </a:extLst>
                </a:gridCol>
                <a:gridCol w="1589008">
                  <a:extLst>
                    <a:ext uri="{9D8B030D-6E8A-4147-A177-3AD203B41FA5}">
                      <a16:colId xmlns:a16="http://schemas.microsoft.com/office/drawing/2014/main" val="3369209754"/>
                    </a:ext>
                  </a:extLst>
                </a:gridCol>
              </a:tblGrid>
              <a:tr h="370758">
                <a:tc>
                  <a:txBody>
                    <a:bodyPr/>
                    <a:lstStyle/>
                    <a:p>
                      <a:r>
                        <a:rPr kumimoji="1" lang="en-US" altLang="ja-JP" sz="1800" dirty="0"/>
                        <a:t>component</a:t>
                      </a:r>
                      <a:endParaRPr kumimoji="1" lang="ja-JP" altLang="en-US" sz="1800" dirty="0"/>
                    </a:p>
                  </a:txBody>
                  <a:tcPr marL="91429" marR="91429" marT="45710" marB="45710"/>
                </a:tc>
                <a:tc>
                  <a:txBody>
                    <a:bodyPr/>
                    <a:lstStyle/>
                    <a:p>
                      <a:r>
                        <a:rPr kumimoji="1" lang="en-US" altLang="ja-JP" sz="1800" dirty="0">
                          <a:latin typeface="Symbol" panose="05050102010706020507" pitchFamily="18" charset="2"/>
                        </a:rPr>
                        <a:t>n</a:t>
                      </a:r>
                      <a:r>
                        <a:rPr kumimoji="1" lang="en-US" altLang="ja-JP" sz="1800" baseline="-25000" dirty="0"/>
                        <a:t>e</a:t>
                      </a:r>
                      <a:r>
                        <a:rPr kumimoji="1" lang="en-US" altLang="ja-JP" sz="1800" dirty="0"/>
                        <a:t> flux (x 10</a:t>
                      </a:r>
                      <a:r>
                        <a:rPr kumimoji="1" lang="en-US" altLang="ja-JP" sz="1800" baseline="30000" dirty="0"/>
                        <a:t>10</a:t>
                      </a:r>
                      <a:r>
                        <a:rPr kumimoji="1" lang="en-US" altLang="ja-JP" sz="1800" dirty="0"/>
                        <a:t> cm</a:t>
                      </a:r>
                      <a:r>
                        <a:rPr kumimoji="1" lang="en-US" altLang="ja-JP" sz="1800" baseline="30000" dirty="0"/>
                        <a:t>-2</a:t>
                      </a:r>
                      <a:r>
                        <a:rPr kumimoji="1" lang="en-US" altLang="ja-JP" sz="1800" dirty="0"/>
                        <a:t>s </a:t>
                      </a:r>
                      <a:r>
                        <a:rPr kumimoji="1" lang="en-US" altLang="ja-JP" sz="1800" baseline="30000" dirty="0"/>
                        <a:t>-1 </a:t>
                      </a:r>
                      <a:r>
                        <a:rPr kumimoji="1" lang="en-US" altLang="ja-JP" sz="1800" baseline="0" dirty="0"/>
                        <a:t>)</a:t>
                      </a:r>
                      <a:endParaRPr kumimoji="1" lang="ja-JP" altLang="en-US" sz="1800" baseline="0" dirty="0"/>
                    </a:p>
                  </a:txBody>
                  <a:tcPr marL="91429" marR="91429" marT="45710" marB="45710"/>
                </a:tc>
                <a:tc>
                  <a:txBody>
                    <a:bodyPr/>
                    <a:lstStyle/>
                    <a:p>
                      <a:r>
                        <a:rPr kumimoji="1" lang="en-US" altLang="ja-JP" sz="1800" dirty="0"/>
                        <a:t>Error  (%)</a:t>
                      </a:r>
                      <a:endParaRPr kumimoji="1" lang="ja-JP" altLang="en-US" sz="1800" dirty="0"/>
                    </a:p>
                  </a:txBody>
                  <a:tcPr marL="91429" marR="91429" marT="45710" marB="45710"/>
                </a:tc>
                <a:tc>
                  <a:txBody>
                    <a:bodyPr/>
                    <a:lstStyle/>
                    <a:p>
                      <a:r>
                        <a:rPr kumimoji="1" lang="en-US" altLang="ja-JP" sz="1800" dirty="0"/>
                        <a:t>Fraction (%)</a:t>
                      </a:r>
                      <a:endParaRPr kumimoji="1" lang="ja-JP" altLang="en-US" sz="1800" dirty="0"/>
                    </a:p>
                  </a:txBody>
                  <a:tcPr marL="91429" marR="91429" marT="45710" marB="45710"/>
                </a:tc>
                <a:extLst>
                  <a:ext uri="{0D108BD9-81ED-4DB2-BD59-A6C34878D82A}">
                    <a16:rowId xmlns:a16="http://schemas.microsoft.com/office/drawing/2014/main" val="702039058"/>
                  </a:ext>
                </a:extLst>
              </a:tr>
              <a:tr h="370758">
                <a:tc>
                  <a:txBody>
                    <a:bodyPr/>
                    <a:lstStyle/>
                    <a:p>
                      <a:r>
                        <a:rPr kumimoji="1" lang="en-US" altLang="ja-JP" sz="1800" b="1" dirty="0"/>
                        <a:t>pp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6.03</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92.2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791222310"/>
                  </a:ext>
                </a:extLst>
              </a:tr>
              <a:tr h="370758">
                <a:tc>
                  <a:txBody>
                    <a:bodyPr/>
                    <a:lstStyle/>
                    <a:p>
                      <a:r>
                        <a:rPr kumimoji="1" lang="en-US" altLang="ja-JP" sz="1800" b="1" dirty="0"/>
                        <a:t>pep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0.0147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1.2</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1256072933"/>
                  </a:ext>
                </a:extLst>
              </a:tr>
              <a:tr h="370758">
                <a:tc>
                  <a:txBody>
                    <a:bodyPr/>
                    <a:lstStyle/>
                    <a:p>
                      <a:r>
                        <a:rPr kumimoji="1" lang="en-US" altLang="ja-JP" sz="1800" b="1" dirty="0" err="1"/>
                        <a:t>hep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0.000000831</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30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0.000013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77573137"/>
                  </a:ext>
                </a:extLst>
              </a:tr>
              <a:tr h="370758">
                <a:tc>
                  <a:txBody>
                    <a:bodyPr/>
                    <a:lstStyle/>
                    <a:p>
                      <a:r>
                        <a:rPr kumimoji="1" lang="en-US" altLang="ja-JP" sz="1800" b="1" baseline="30000" dirty="0"/>
                        <a:t>7</a:t>
                      </a:r>
                      <a:r>
                        <a:rPr kumimoji="1" lang="en-US" altLang="ja-JP" sz="1800" b="1" dirty="0"/>
                        <a:t>Be</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0.456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6.97</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401292811"/>
                  </a:ext>
                </a:extLst>
              </a:tr>
              <a:tr h="370758">
                <a:tc>
                  <a:txBody>
                    <a:bodyPr/>
                    <a:lstStyle/>
                    <a:p>
                      <a:r>
                        <a:rPr kumimoji="1" lang="en-US" altLang="ja-JP" sz="1800" b="1" baseline="30000" dirty="0"/>
                        <a:t>8</a:t>
                      </a:r>
                      <a:r>
                        <a:rPr kumimoji="1" lang="en-US" altLang="ja-JP" sz="1800" b="1" dirty="0"/>
                        <a:t>B</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0.000459</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0.0070</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539897052"/>
                  </a:ext>
                </a:extLst>
              </a:tr>
              <a:tr h="370758">
                <a:tc>
                  <a:txBody>
                    <a:bodyPr/>
                    <a:lstStyle/>
                    <a:p>
                      <a:r>
                        <a:rPr kumimoji="1" lang="en-US" altLang="ja-JP" sz="1800" b="1" baseline="30000" dirty="0"/>
                        <a:t>13</a:t>
                      </a:r>
                      <a:r>
                        <a:rPr kumimoji="1" lang="en-US" altLang="ja-JP" sz="1800" b="1" dirty="0"/>
                        <a:t>N</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0.0217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0.33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817026990"/>
                  </a:ext>
                </a:extLst>
              </a:tr>
              <a:tr h="365740">
                <a:tc>
                  <a:txBody>
                    <a:bodyPr/>
                    <a:lstStyle/>
                    <a:p>
                      <a:r>
                        <a:rPr kumimoji="1" lang="en-US" altLang="ja-JP" sz="1800" b="1" baseline="30000" dirty="0"/>
                        <a:t>15</a:t>
                      </a:r>
                      <a:r>
                        <a:rPr kumimoji="1" lang="en-US" altLang="ja-JP" sz="1800" b="1" dirty="0"/>
                        <a:t>O</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15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0.24</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00084042"/>
                  </a:ext>
                </a:extLst>
              </a:tr>
              <a:tr h="365740">
                <a:tc>
                  <a:txBody>
                    <a:bodyPr/>
                    <a:lstStyle/>
                    <a:p>
                      <a:r>
                        <a:rPr kumimoji="1" lang="en-US" altLang="ja-JP" sz="1800" b="1" baseline="30000" dirty="0"/>
                        <a:t>17</a:t>
                      </a:r>
                      <a:r>
                        <a:rPr kumimoji="1" lang="en-US" altLang="ja-JP" sz="1800" b="1" dirty="0"/>
                        <a:t>F</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0.000340</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0.0052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194075788"/>
                  </a:ext>
                </a:extLst>
              </a:tr>
              <a:tr h="365740">
                <a:tc>
                  <a:txBody>
                    <a:bodyPr/>
                    <a:lstStyle/>
                    <a:p>
                      <a:r>
                        <a:rPr kumimoji="1" lang="en-US" altLang="ja-JP" sz="1800" b="1" dirty="0"/>
                        <a:t>Total</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6.54</a:t>
                      </a:r>
                      <a:endParaRPr kumimoji="1" lang="ja-JP" altLang="en-US" sz="1800" b="1" dirty="0">
                        <a:latin typeface="Consolas" panose="020B0609020204030204" pitchFamily="49" charset="0"/>
                      </a:endParaRPr>
                    </a:p>
                  </a:txBody>
                  <a:tcPr marL="91429" marR="91429" marT="45710" marB="45710"/>
                </a:tc>
                <a:tc>
                  <a:txBody>
                    <a:bodyPr/>
                    <a:lstStyle/>
                    <a:p>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100 </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687124930"/>
                  </a:ext>
                </a:extLst>
              </a:tr>
            </a:tbl>
          </a:graphicData>
        </a:graphic>
      </p:graphicFrame>
      <p:sp>
        <p:nvSpPr>
          <p:cNvPr id="30779" name="テキスト ボックス 2"/>
          <p:cNvSpPr txBox="1">
            <a:spLocks noChangeArrowheads="1"/>
          </p:cNvSpPr>
          <p:nvPr/>
        </p:nvSpPr>
        <p:spPr bwMode="auto">
          <a:xfrm>
            <a:off x="1422400" y="1065213"/>
            <a:ext cx="5940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AGSS09 </a:t>
            </a: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M. Asplund, N. Grevesse, A. J. Sauval and  P. Scott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“The Chemical Composition of the Sun”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Annual Review of Astronomy and Astrophysics, 47, 481 (2009)</a:t>
            </a:r>
          </a:p>
        </p:txBody>
      </p:sp>
      <p:sp>
        <p:nvSpPr>
          <p:cNvPr id="30780" name="テキスト ボックス 3"/>
          <p:cNvSpPr txBox="1">
            <a:spLocks noChangeArrowheads="1"/>
          </p:cNvSpPr>
          <p:nvPr/>
        </p:nvSpPr>
        <p:spPr bwMode="auto">
          <a:xfrm>
            <a:off x="974725" y="19050"/>
            <a:ext cx="718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Calculation of  solar neutrino flux</a:t>
            </a:r>
            <a:endParaRPr kumimoji="1" lang="ja-JP" altLang="en-US"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113361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6"/>
          <p:cNvSpPr txBox="1">
            <a:spLocks noChangeArrowheads="1"/>
          </p:cNvSpPr>
          <p:nvPr/>
        </p:nvSpPr>
        <p:spPr bwMode="auto">
          <a:xfrm>
            <a:off x="8512175" y="6446838"/>
            <a:ext cx="101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1" lang="ja-JP" altLang="ja-JP" sz="1200" b="0" i="0" u="none" strike="noStrike" kern="1200" cap="none" spc="0" normalizeH="0" baseline="0" noProof="0">
                <a:ln>
                  <a:noFill/>
                </a:ln>
                <a:solidFill>
                  <a:srgbClr val="898989"/>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9</a:t>
            </a:r>
            <a:endParaRPr kumimoji="1" lang="ja-JP"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pic>
        <p:nvPicPr>
          <p:cNvPr id="32771"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444750"/>
            <a:ext cx="43243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36513"/>
            <a:ext cx="199072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2"/>
          <p:cNvSpPr txBox="1">
            <a:spLocks/>
          </p:cNvSpPr>
          <p:nvPr/>
        </p:nvSpPr>
        <p:spPr bwMode="auto">
          <a:xfrm>
            <a:off x="706438" y="36513"/>
            <a:ext cx="568325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marR="0" lvl="0" indent="0" algn="ctr" defTabSz="914400" rtl="0" eaLnBrk="0" fontAlgn="base" latinLnBrk="0" hangingPunct="0">
              <a:lnSpc>
                <a:spcPct val="100000"/>
              </a:lnSpc>
              <a:spcBef>
                <a:spcPct val="0"/>
              </a:spcBef>
              <a:spcAft>
                <a:spcPct val="0"/>
              </a:spcAft>
              <a:buClrTx/>
              <a:buSzTx/>
              <a:buFontTx/>
              <a:buNone/>
              <a:tabLst>
                <a:tab pos="5230495" algn="l"/>
              </a:tabLst>
              <a:defRPr/>
            </a:pPr>
            <a:r>
              <a:rPr kumimoji="1" lang="en-US" sz="2800" b="1" i="0" u="sng" strike="noStrike" kern="0" cap="none" spc="0" normalizeH="0" baseline="0" noProof="0" dirty="0" err="1">
                <a:ln>
                  <a:noFill/>
                </a:ln>
                <a:solidFill>
                  <a:srgbClr val="0A0AD4"/>
                </a:solidFill>
                <a:effectLst/>
                <a:uLnTx/>
                <a:uFillTx/>
                <a:latin typeface="Arial"/>
                <a:ea typeface="ＭＳ Ｐゴシック"/>
                <a:cs typeface="+mj-cs"/>
              </a:rPr>
              <a:t>Homes</a:t>
            </a:r>
            <a:r>
              <a:rPr kumimoji="1" lang="en-US" sz="2800" b="1" i="0" u="sng" strike="noStrike" kern="0" cap="none" spc="-5" normalizeH="0" baseline="0" noProof="0" dirty="0" err="1">
                <a:ln>
                  <a:noFill/>
                </a:ln>
                <a:solidFill>
                  <a:srgbClr val="0A0AD4"/>
                </a:solidFill>
                <a:effectLst/>
                <a:uLnTx/>
                <a:uFillTx/>
                <a:latin typeface="Arial"/>
                <a:ea typeface="ＭＳ Ｐゴシック"/>
                <a:cs typeface="+mj-cs"/>
              </a:rPr>
              <a:t>t</a:t>
            </a:r>
            <a:r>
              <a:rPr kumimoji="1" lang="en-US" sz="2800" b="1" i="0" u="sng" strike="noStrike" kern="0" cap="none" spc="0" normalizeH="0" baseline="0" noProof="0" dirty="0" err="1">
                <a:ln>
                  <a:noFill/>
                </a:ln>
                <a:solidFill>
                  <a:srgbClr val="0A0AD4"/>
                </a:solidFill>
                <a:effectLst/>
                <a:uLnTx/>
                <a:uFillTx/>
                <a:latin typeface="Arial"/>
                <a:ea typeface="ＭＳ Ｐゴシック"/>
                <a:cs typeface="+mj-cs"/>
              </a:rPr>
              <a:t>ake</a:t>
            </a:r>
            <a:r>
              <a:rPr kumimoji="1" lang="en-US" sz="2800" b="1" i="0" u="sng" strike="noStrike" kern="0" cap="none" spc="-5" normalizeH="0" baseline="0" noProof="0" dirty="0">
                <a:ln>
                  <a:noFill/>
                </a:ln>
                <a:solidFill>
                  <a:srgbClr val="0A0AD4"/>
                </a:solidFill>
                <a:effectLst/>
                <a:uLnTx/>
                <a:uFillTx/>
                <a:latin typeface="Arial"/>
                <a:ea typeface="ＭＳ Ｐゴシック"/>
                <a:cs typeface="+mj-cs"/>
              </a:rPr>
              <a:t> </a:t>
            </a:r>
            <a:r>
              <a:rPr kumimoji="1" lang="en-US" sz="2800" b="1" i="0" u="sng" strike="noStrike" kern="0" cap="none" spc="0" normalizeH="0" baseline="0" noProof="0" dirty="0">
                <a:ln>
                  <a:noFill/>
                </a:ln>
                <a:solidFill>
                  <a:srgbClr val="0A0AD4"/>
                </a:solidFill>
                <a:effectLst/>
                <a:uLnTx/>
                <a:uFillTx/>
                <a:latin typeface="Arial"/>
                <a:ea typeface="ＭＳ Ｐゴシック"/>
                <a:cs typeface="+mj-cs"/>
              </a:rPr>
              <a:t>Chlorine Experiment</a:t>
            </a:r>
          </a:p>
        </p:txBody>
      </p:sp>
      <p:sp>
        <p:nvSpPr>
          <p:cNvPr id="2" name="テキスト ボックス 1"/>
          <p:cNvSpPr txBox="1"/>
          <p:nvPr/>
        </p:nvSpPr>
        <p:spPr>
          <a:xfrm>
            <a:off x="-31750" y="561975"/>
            <a:ext cx="7027863" cy="6862763"/>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pioneer solar neutrino experiment conducted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Raymond Davis Jr.</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The experiment started in 1967.</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615</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tons of fluid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a:t>
            </a:r>
            <a:r>
              <a:rPr kumimoji="1" lang="en-US" altLang="ja-JP" sz="20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Cl</a:t>
            </a:r>
            <a:r>
              <a:rPr kumimoji="1" lang="en-US" altLang="ja-JP" sz="20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4</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stored in a tank chamber at 1480m underground in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Homestake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lead mine, South Dakota.</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From </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37</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Cl + </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-&gt; </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37</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Ar + e</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reaction, </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37</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 are accumulated. The energy</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threshold of the reaction is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0.814 MeV</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the production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rate is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~0.5 </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37</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Ar/day. Sensitive to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7</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Be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(~14%) and </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B</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(~78%) solar</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37</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 atoms are extracted by</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bubbling helium gas through tank</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every few weeks. Number of </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37</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decays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 35 days) are counted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a low-background environment.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2775" name="テキスト ボックス 957"/>
          <p:cNvSpPr txBox="1">
            <a:spLocks noChangeArrowheads="1"/>
          </p:cNvSpPr>
          <p:nvPr/>
        </p:nvSpPr>
        <p:spPr bwMode="auto">
          <a:xfrm>
            <a:off x="7210425" y="2216150"/>
            <a:ext cx="1604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 Davis</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Jr.</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891086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8713" y="42863"/>
            <a:ext cx="6884987" cy="430212"/>
          </a:xfrm>
        </p:spPr>
        <p:txBody>
          <a:bodyPr rtlCol="0"/>
          <a:lstStyle/>
          <a:p>
            <a:pPr marL="12700" eaLnBrk="1" fontAlgn="auto" hangingPunct="1">
              <a:spcBef>
                <a:spcPts val="0"/>
              </a:spcBef>
              <a:spcAft>
                <a:spcPts val="0"/>
              </a:spcAft>
              <a:defRPr/>
            </a:pPr>
            <a:r>
              <a:rPr sz="2800" b="1" u="sng" spc="-5" dirty="0">
                <a:solidFill>
                  <a:srgbClr val="0A0AD4"/>
                </a:solidFill>
              </a:rPr>
              <a:t>Results from</a:t>
            </a:r>
            <a:r>
              <a:rPr sz="2800" b="1" u="sng" dirty="0">
                <a:solidFill>
                  <a:srgbClr val="0A0AD4"/>
                </a:solidFill>
              </a:rPr>
              <a:t> </a:t>
            </a:r>
            <a:r>
              <a:rPr sz="2800" b="1" u="sng" spc="-5" dirty="0" err="1">
                <a:solidFill>
                  <a:srgbClr val="0A0AD4"/>
                </a:solidFill>
              </a:rPr>
              <a:t>Homestake</a:t>
            </a:r>
            <a:r>
              <a:rPr lang="en-US" sz="2800" b="1" u="sng" spc="-5" dirty="0">
                <a:solidFill>
                  <a:srgbClr val="0A0AD4"/>
                </a:solidFill>
              </a:rPr>
              <a:t> experiment</a:t>
            </a:r>
            <a:endParaRPr sz="2800" b="1" u="sng" spc="-5" dirty="0">
              <a:solidFill>
                <a:srgbClr val="0A0AD4"/>
              </a:solidFill>
            </a:endParaRPr>
          </a:p>
        </p:txBody>
      </p:sp>
      <p:grpSp>
        <p:nvGrpSpPr>
          <p:cNvPr id="33795" name="グループ化 6"/>
          <p:cNvGrpSpPr>
            <a:grpSpLocks/>
          </p:cNvGrpSpPr>
          <p:nvPr/>
        </p:nvGrpSpPr>
        <p:grpSpPr bwMode="auto">
          <a:xfrm>
            <a:off x="558800" y="2393950"/>
            <a:ext cx="7254875" cy="4219575"/>
            <a:chOff x="571500" y="1384299"/>
            <a:chExt cx="8228711" cy="4787875"/>
          </a:xfrm>
        </p:grpSpPr>
        <p:sp>
          <p:nvSpPr>
            <p:cNvPr id="33802" name="object 38"/>
            <p:cNvSpPr txBox="1">
              <a:spLocks noChangeArrowheads="1"/>
            </p:cNvSpPr>
            <p:nvPr/>
          </p:nvSpPr>
          <p:spPr bwMode="auto">
            <a:xfrm rot="-5400000">
              <a:off x="6914849" y="2833500"/>
              <a:ext cx="3159880" cy="6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12700" marR="0" lvl="0" indent="0" algn="l" defTabSz="914400" rtl="0" eaLnBrk="1" fontAlgn="base" latinLnBrk="0" hangingPunct="1">
                <a:lnSpc>
                  <a:spcPts val="2125"/>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 SNU </a:t>
              </a: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a:t>
              </a:r>
              <a:r>
                <a:rPr kumimoji="1" lang="ja-JP"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10</a:t>
              </a:r>
              <a:r>
                <a:rPr kumimoji="1" lang="ja-JP" altLang="ja-JP" sz="16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-36</a:t>
              </a: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ja-JP"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captures per</a:t>
              </a:r>
              <a:b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target atom per second</a:t>
              </a: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33803" name="グループ化 6"/>
            <p:cNvGrpSpPr>
              <a:grpSpLocks/>
            </p:cNvGrpSpPr>
            <p:nvPr/>
          </p:nvGrpSpPr>
          <p:grpSpPr bwMode="auto">
            <a:xfrm>
              <a:off x="571500" y="1384299"/>
              <a:ext cx="7619542" cy="4787875"/>
              <a:chOff x="508000" y="2323651"/>
              <a:chExt cx="7329047" cy="4606578"/>
            </a:xfrm>
          </p:grpSpPr>
          <p:sp>
            <p:nvSpPr>
              <p:cNvPr id="33804" name="object 3"/>
              <p:cNvSpPr>
                <a:spLocks noChangeArrowheads="1"/>
              </p:cNvSpPr>
              <p:nvPr/>
            </p:nvSpPr>
            <p:spPr bwMode="auto">
              <a:xfrm>
                <a:off x="508000" y="2446702"/>
                <a:ext cx="7329594" cy="448352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33805" name="object 4"/>
              <p:cNvSpPr>
                <a:spLocks noChangeArrowheads="1"/>
              </p:cNvSpPr>
              <p:nvPr/>
            </p:nvSpPr>
            <p:spPr bwMode="auto">
              <a:xfrm>
                <a:off x="1377437" y="4940631"/>
                <a:ext cx="5731008" cy="12131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33806" name="object 35"/>
              <p:cNvSpPr>
                <a:spLocks/>
              </p:cNvSpPr>
              <p:nvPr/>
            </p:nvSpPr>
            <p:spPr bwMode="auto">
              <a:xfrm>
                <a:off x="1422467" y="2762126"/>
                <a:ext cx="5878223" cy="1733"/>
              </a:xfrm>
              <a:custGeom>
                <a:avLst/>
                <a:gdLst>
                  <a:gd name="T0" fmla="*/ 5935014 w 5877559"/>
                  <a:gd name="T1" fmla="*/ 5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0A0AD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36" name="object 36"/>
              <p:cNvSpPr txBox="1"/>
              <p:nvPr/>
            </p:nvSpPr>
            <p:spPr>
              <a:xfrm>
                <a:off x="2347326" y="2491762"/>
                <a:ext cx="4305617" cy="301559"/>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800" b="1" i="0" u="none"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Standard Solar Model</a:t>
                </a:r>
                <a:r>
                  <a:rPr kumimoji="1" sz="1800" b="1" i="0" u="none" strike="noStrike" kern="1200" cap="none" spc="-10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sz="1800" b="1" i="0" u="none"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expectation</a:t>
                </a:r>
              </a:p>
            </p:txBody>
          </p:sp>
          <p:sp>
            <p:nvSpPr>
              <p:cNvPr id="6" name="正方形/長方形 5"/>
              <p:cNvSpPr/>
              <p:nvPr/>
            </p:nvSpPr>
            <p:spPr>
              <a:xfrm>
                <a:off x="1237150" y="2323651"/>
                <a:ext cx="5871295" cy="15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809" name="object 35"/>
              <p:cNvSpPr>
                <a:spLocks/>
              </p:cNvSpPr>
              <p:nvPr/>
            </p:nvSpPr>
            <p:spPr bwMode="auto">
              <a:xfrm>
                <a:off x="1424200" y="5001290"/>
                <a:ext cx="5878223" cy="0"/>
              </a:xfrm>
              <a:custGeom>
                <a:avLst/>
                <a:gdLst>
                  <a:gd name="T0" fmla="*/ 5935014 w 5877559"/>
                  <a:gd name="T1" fmla="*/ 0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grpSp>
      </p:grpSp>
      <p:sp>
        <p:nvSpPr>
          <p:cNvPr id="33796" name="テキスト ボックス 4"/>
          <p:cNvSpPr txBox="1">
            <a:spLocks noChangeArrowheads="1"/>
          </p:cNvSpPr>
          <p:nvPr/>
        </p:nvSpPr>
        <p:spPr bwMode="auto">
          <a:xfrm>
            <a:off x="22225" y="569913"/>
            <a:ext cx="9045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number of solar neutrino events measured by Homestake experiment is about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1/3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the Standard Solar Model prediction.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first result was published in 1968. </a:t>
            </a: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Arial" panose="020B0604020202020204" pitchFamily="34" charset="0"/>
              </a:rPr>
              <a:t>R. Davis et al., Phys. Rev. Lett. 20, 1205(1968)</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It was an evidence of neutrino oscillation, but it </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was not widely believed.</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3797" name="object 37"/>
          <p:cNvSpPr txBox="1">
            <a:spLocks noChangeArrowheads="1"/>
          </p:cNvSpPr>
          <p:nvPr/>
        </p:nvSpPr>
        <p:spPr bwMode="auto">
          <a:xfrm>
            <a:off x="6659563" y="1719263"/>
            <a:ext cx="2311400" cy="539750"/>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12700" marR="0" lvl="0" indent="0" algn="l" defTabSz="914400" rtl="0" eaLnBrk="1" fontAlgn="base" latinLnBrk="0" hangingPunct="1">
              <a:lnSpc>
                <a:spcPts val="2100"/>
              </a:lnSpc>
              <a:spcBef>
                <a:spcPct val="0"/>
              </a:spcBef>
              <a:spcAft>
                <a:spcPct val="0"/>
              </a:spcAft>
              <a:buClrTx/>
              <a:buSzTx/>
              <a:buFontTx/>
              <a:buNone/>
              <a:tabLst/>
              <a:defRPr/>
            </a:pPr>
            <a:r>
              <a:rPr kumimoji="1" lang="ja-JP" altLang="ja-JP" sz="18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~25 years of data</a:t>
            </a:r>
            <a:br>
              <a:rPr kumimoji="1" lang="en-US" altLang="ja-JP" sz="18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ja-JP" sz="18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2200 solar neutrinos</a:t>
            </a:r>
          </a:p>
        </p:txBody>
      </p:sp>
      <p:sp>
        <p:nvSpPr>
          <p:cNvPr id="33798" name="テキスト ボックス 10"/>
          <p:cNvSpPr txBox="1">
            <a:spLocks noChangeArrowheads="1"/>
          </p:cNvSpPr>
          <p:nvPr/>
        </p:nvSpPr>
        <p:spPr bwMode="auto">
          <a:xfrm>
            <a:off x="5202238" y="6167438"/>
            <a:ext cx="2719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 started solar neutrino observation</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0" name="直線矢印コネクタ 9"/>
          <p:cNvCxnSpPr/>
          <p:nvPr/>
        </p:nvCxnSpPr>
        <p:spPr>
          <a:xfrm flipH="1" flipV="1">
            <a:off x="4657725" y="5238750"/>
            <a:ext cx="0" cy="11160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28650" y="6434138"/>
            <a:ext cx="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4662488" y="6346825"/>
            <a:ext cx="503237"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9599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Text Box 13">
            <a:extLst>
              <a:ext uri="{FF2B5EF4-FFF2-40B4-BE49-F238E27FC236}">
                <a16:creationId xmlns:a16="http://schemas.microsoft.com/office/drawing/2014/main" id="{0CB75B87-0C82-45CE-8165-3F0562946FED}"/>
              </a:ext>
            </a:extLst>
          </p:cNvPr>
          <p:cNvSpPr txBox="1">
            <a:spLocks noChangeArrowheads="1"/>
          </p:cNvSpPr>
          <p:nvPr/>
        </p:nvSpPr>
        <p:spPr bwMode="auto">
          <a:xfrm>
            <a:off x="251520" y="576000"/>
            <a:ext cx="864096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lang="ja-JP" altLang="en-US" sz="2400" b="1" dirty="0">
                <a:solidFill>
                  <a:srgbClr val="000000"/>
                </a:solidFill>
                <a:latin typeface="+mn-lt"/>
              </a:rPr>
              <a:t>前ページのスライドからの寄せ集めです。</a:t>
            </a:r>
            <a:endPar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lang="ja-JP" altLang="en-US" sz="2400" b="1" dirty="0">
                <a:solidFill>
                  <a:srgbClr val="000000"/>
                </a:solidFill>
                <a:latin typeface="+mn-lt"/>
              </a:rPr>
              <a:t>日本語スライド・英語スライド混在しています。</a:t>
            </a:r>
            <a:endParaRPr lang="en-US" altLang="ja-JP" sz="2400" b="1" dirty="0">
              <a:solidFill>
                <a:srgbClr val="000000"/>
              </a:solidFill>
              <a:latin typeface="+mn-lt"/>
            </a:endParaRPr>
          </a:p>
          <a:p>
            <a:pPr marL="457200" marR="0" lvl="0" indent="-4572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lang="ja-JP" altLang="en-US" sz="2400" b="1" dirty="0">
                <a:solidFill>
                  <a:srgbClr val="000000"/>
                </a:solidFill>
                <a:latin typeface="+mn-lt"/>
              </a:rPr>
              <a:t>スライドの難易度も統一されていません。</a:t>
            </a:r>
            <a:endParaRPr lang="en-US" altLang="ja-JP" sz="2400" b="1" dirty="0">
              <a:solidFill>
                <a:srgbClr val="000000"/>
              </a:solidFill>
              <a:latin typeface="+mn-lt"/>
            </a:endParaRPr>
          </a:p>
          <a:p>
            <a:pPr marL="457200" marR="0" lvl="0" indent="-4572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lang="ja-JP" altLang="en-US" sz="2400" b="1" dirty="0">
                <a:solidFill>
                  <a:srgbClr val="000000"/>
                </a:solidFill>
                <a:latin typeface="+mn-lt"/>
              </a:rPr>
              <a:t>特に理論の話は解り易さを優先して正確性を犠牲にしました。</a:t>
            </a:r>
            <a:br>
              <a:rPr lang="en-US" altLang="ja-JP" sz="2400" b="1" dirty="0">
                <a:solidFill>
                  <a:srgbClr val="000000"/>
                </a:solidFill>
                <a:latin typeface="+mn-lt"/>
              </a:rPr>
            </a:br>
            <a:r>
              <a:rPr lang="ja-JP" altLang="en-US" sz="2400" b="1" dirty="0">
                <a:solidFill>
                  <a:srgbClr val="000000"/>
                </a:solidFill>
                <a:latin typeface="+mn-lt"/>
              </a:rPr>
              <a:t>理論屋さんに叱られるレベルです。</a:t>
            </a:r>
            <a:endParaRPr lang="en-US" altLang="ja-JP" sz="2400" b="1" dirty="0">
              <a:solidFill>
                <a:srgbClr val="000000"/>
              </a:solidFill>
              <a:latin typeface="+mn-lt"/>
            </a:endParaRPr>
          </a:p>
        </p:txBody>
      </p:sp>
      <p:sp>
        <p:nvSpPr>
          <p:cNvPr id="8" name="Text Box 2">
            <a:extLst>
              <a:ext uri="{FF2B5EF4-FFF2-40B4-BE49-F238E27FC236}">
                <a16:creationId xmlns:a16="http://schemas.microsoft.com/office/drawing/2014/main" id="{E9D2A93F-6C7C-4680-98C8-429B5192064F}"/>
              </a:ext>
            </a:extLst>
          </p:cNvPr>
          <p:cNvSpPr txBox="1">
            <a:spLocks noChangeArrowheads="1"/>
          </p:cNvSpPr>
          <p:nvPr/>
        </p:nvSpPr>
        <p:spPr bwMode="auto">
          <a:xfrm>
            <a:off x="1752625" y="0"/>
            <a:ext cx="562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ja-JP" altLang="en-US" sz="2800" b="1" u="sng" dirty="0">
                <a:solidFill>
                  <a:srgbClr val="0000FF"/>
                </a:solidFill>
                <a:latin typeface="Times New Roman" panose="02020603050405020304" pitchFamily="18" charset="0"/>
              </a:rPr>
              <a:t>ごめんなさい！</a:t>
            </a:r>
            <a:endParaRPr kumimoji="1" lang="en-US" altLang="ja-JP"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endParaRPr>
          </a:p>
        </p:txBody>
      </p:sp>
      <p:sp>
        <p:nvSpPr>
          <p:cNvPr id="4" name="スライド番号プレースホルダー 1">
            <a:extLst>
              <a:ext uri="{FF2B5EF4-FFF2-40B4-BE49-F238E27FC236}">
                <a16:creationId xmlns:a16="http://schemas.microsoft.com/office/drawing/2014/main" id="{99AD3485-1951-4EFD-BDFA-A327ECED8B0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22916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正方形/長方形 6"/>
          <p:cNvSpPr/>
          <p:nvPr/>
        </p:nvSpPr>
        <p:spPr>
          <a:xfrm>
            <a:off x="73025" y="4014788"/>
            <a:ext cx="3106738" cy="419100"/>
          </a:xfrm>
          <a:prstGeom prst="rect">
            <a:avLst/>
          </a:prstGeom>
          <a:solidFill>
            <a:srgbClr val="BDBD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74613" y="1268413"/>
            <a:ext cx="3106737" cy="419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844" name="テキスト ボックス 1"/>
          <p:cNvSpPr txBox="1">
            <a:spLocks noChangeArrowheads="1"/>
          </p:cNvSpPr>
          <p:nvPr/>
        </p:nvSpPr>
        <p:spPr bwMode="auto">
          <a:xfrm>
            <a:off x="134938" y="503238"/>
            <a:ext cx="8942387" cy="708025"/>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Homestake experiment claimed solar neutrino deficit for over 15 years. However, we did not consider the result seriously until middle of 1980s.</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Solar neutrino oscillation?</a:t>
            </a:r>
            <a:endParaRPr sz="2800" b="1" u="sng" spc="-5" dirty="0">
              <a:solidFill>
                <a:srgbClr val="0A0AD4"/>
              </a:solidFill>
            </a:endParaRPr>
          </a:p>
        </p:txBody>
      </p:sp>
      <p:sp>
        <p:nvSpPr>
          <p:cNvPr id="6" name="テキスト ボックス 5"/>
          <p:cNvSpPr txBox="1"/>
          <p:nvPr/>
        </p:nvSpPr>
        <p:spPr>
          <a:xfrm>
            <a:off x="1588" y="1330325"/>
            <a:ext cx="9131300" cy="44005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SSM calculation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Total neutrino flux seems to be certainly robust.</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It can be directly evaluated from the solar luminosity.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However,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Homestake</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experiment does not measure pp neutrino.</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Other neutrino components are small fractions and not robust.</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It strongly depend on core temperature, chemical composition,</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cross sections, opacity of the Sun, etc.</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Homestake</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experiment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Experiments in ~1MeV energy range are not territory of high energy physicists. Neutrino oscillation is territory of high energy physics.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Radiochemical method is not common technology for high energy physicists. R. Davis Jr. was not a physicist, but a chemist. </a:t>
            </a:r>
          </a:p>
        </p:txBody>
      </p:sp>
      <p:sp>
        <p:nvSpPr>
          <p:cNvPr id="35847" name="テキスト ボックス 1"/>
          <p:cNvSpPr txBox="1">
            <a:spLocks noChangeArrowheads="1"/>
          </p:cNvSpPr>
          <p:nvPr/>
        </p:nvSpPr>
        <p:spPr bwMode="auto">
          <a:xfrm>
            <a:off x="466725" y="5724525"/>
            <a:ext cx="7332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We cannot imagine the experiment ! </a:t>
            </a:r>
          </a:p>
        </p:txBody>
      </p:sp>
      <p:sp>
        <p:nvSpPr>
          <p:cNvPr id="35848" name="テキスト ボックス 1"/>
          <p:cNvSpPr txBox="1">
            <a:spLocks noChangeArrowheads="1"/>
          </p:cNvSpPr>
          <p:nvPr/>
        </p:nvSpPr>
        <p:spPr bwMode="auto">
          <a:xfrm>
            <a:off x="431800" y="3563938"/>
            <a:ext cx="7367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We cannot believe the calculation !</a:t>
            </a:r>
          </a:p>
        </p:txBody>
      </p:sp>
      <p:sp>
        <p:nvSpPr>
          <p:cNvPr id="35849" name="テキスト ボックス 1"/>
          <p:cNvSpPr txBox="1">
            <a:spLocks noChangeArrowheads="1"/>
          </p:cNvSpPr>
          <p:nvPr/>
        </p:nvSpPr>
        <p:spPr bwMode="auto">
          <a:xfrm>
            <a:off x="1466850" y="6219825"/>
            <a:ext cx="56261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No experiment followed Homestake.</a:t>
            </a:r>
            <a:endParaRPr kumimoji="1" lang="ja-JP"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320394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3">
            <a:extLst>
              <a:ext uri="{FF2B5EF4-FFF2-40B4-BE49-F238E27FC236}">
                <a16:creationId xmlns:a16="http://schemas.microsoft.com/office/drawing/2014/main" id="{C6A5381A-4579-4A46-A621-87C703D9B758}"/>
              </a:ext>
            </a:extLst>
          </p:cNvPr>
          <p:cNvSpPr txBox="1">
            <a:spLocks noChangeArrowheads="1"/>
          </p:cNvSpPr>
          <p:nvPr/>
        </p:nvSpPr>
        <p:spPr bwMode="auto">
          <a:xfrm>
            <a:off x="971600" y="0"/>
            <a:ext cx="7200800" cy="5232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latin typeface="Arial" panose="020B0604020202020204" pitchFamily="34" charset="0"/>
              </a:rPr>
              <a:t>1980</a:t>
            </a:r>
            <a:r>
              <a:rPr lang="ja-JP" altLang="en-US" sz="2800" b="1" u="sng" dirty="0">
                <a:solidFill>
                  <a:srgbClr val="0A0AD4"/>
                </a:solidFill>
                <a:latin typeface="Arial" panose="020B0604020202020204" pitchFamily="34" charset="0"/>
              </a:rPr>
              <a:t>年頃</a:t>
            </a:r>
            <a:r>
              <a:rPr lang="en-US" altLang="ja-JP" sz="2800" b="1" u="sng" dirty="0">
                <a:solidFill>
                  <a:srgbClr val="0A0AD4"/>
                </a:solidFill>
                <a:latin typeface="Arial" panose="020B0604020202020204" pitchFamily="34" charset="0"/>
              </a:rPr>
              <a:t>----</a:t>
            </a:r>
            <a:r>
              <a:rPr lang="ja-JP" altLang="en-US" sz="2800" b="1" u="sng" dirty="0">
                <a:solidFill>
                  <a:srgbClr val="0A0AD4"/>
                </a:solidFill>
                <a:latin typeface="Arial" panose="020B0604020202020204" pitchFamily="34" charset="0"/>
              </a:rPr>
              <a:t>ニュートリノ研究の転換点</a:t>
            </a:r>
            <a:endParaRPr lang="en-US" altLang="ja-JP" sz="2800" b="1" u="sng" dirty="0">
              <a:solidFill>
                <a:srgbClr val="0A0AD4"/>
              </a:solidFill>
              <a:latin typeface="Symbol" panose="05050102010706020507" pitchFamily="18" charset="2"/>
            </a:endParaRPr>
          </a:p>
        </p:txBody>
      </p:sp>
      <p:sp>
        <p:nvSpPr>
          <p:cNvPr id="34819" name="テキスト ボックス 3">
            <a:extLst>
              <a:ext uri="{FF2B5EF4-FFF2-40B4-BE49-F238E27FC236}">
                <a16:creationId xmlns:a16="http://schemas.microsoft.com/office/drawing/2014/main" id="{0162C1F6-FD64-46B6-A4CA-347456F64D08}"/>
              </a:ext>
            </a:extLst>
          </p:cNvPr>
          <p:cNvSpPr txBox="1">
            <a:spLocks noChangeArrowheads="1"/>
          </p:cNvSpPr>
          <p:nvPr/>
        </p:nvSpPr>
        <p:spPr bwMode="auto">
          <a:xfrm>
            <a:off x="35123" y="776759"/>
            <a:ext cx="910887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dirty="0">
                <a:latin typeface="Arial" panose="020B0604020202020204" pitchFamily="34" charset="0"/>
                <a:cs typeface="Arial" panose="020B0604020202020204" pitchFamily="34" charset="0"/>
              </a:rPr>
              <a:t>ニュートリノについての研究は</a:t>
            </a:r>
            <a:r>
              <a:rPr lang="en-US" altLang="ja-JP" sz="2000" b="1" dirty="0">
                <a:latin typeface="Arial" panose="020B0604020202020204" pitchFamily="34" charset="0"/>
                <a:cs typeface="Arial" panose="020B0604020202020204" pitchFamily="34" charset="0"/>
              </a:rPr>
              <a:t>GWS model</a:t>
            </a:r>
            <a:r>
              <a:rPr lang="ja-JP" altLang="en-US" sz="2000" b="1" dirty="0">
                <a:latin typeface="Arial" panose="020B0604020202020204" pitchFamily="34" charset="0"/>
                <a:cs typeface="Arial" panose="020B0604020202020204" pitchFamily="34" charset="0"/>
              </a:rPr>
              <a:t>と</a:t>
            </a:r>
            <a:r>
              <a:rPr lang="en-US" altLang="ja-JP" sz="2000" b="1" dirty="0">
                <a:solidFill>
                  <a:srgbClr val="FF0000"/>
                </a:solidFill>
                <a:latin typeface="Arial" panose="020B0604020202020204" pitchFamily="34" charset="0"/>
                <a:cs typeface="Arial" panose="020B0604020202020204" pitchFamily="34" charset="0"/>
              </a:rPr>
              <a:t>1974</a:t>
            </a:r>
            <a:r>
              <a:rPr lang="ja-JP" altLang="en-US" sz="2000" b="1" dirty="0">
                <a:solidFill>
                  <a:srgbClr val="FF0000"/>
                </a:solidFill>
                <a:latin typeface="Arial" panose="020B0604020202020204" pitchFamily="34" charset="0"/>
                <a:cs typeface="Arial" panose="020B0604020202020204" pitchFamily="34" charset="0"/>
              </a:rPr>
              <a:t>年の中性カレントの発見</a:t>
            </a:r>
            <a:r>
              <a:rPr lang="ja-JP" altLang="en-US" sz="2000" b="1" dirty="0">
                <a:latin typeface="Arial" panose="020B0604020202020204" pitchFamily="34" charset="0"/>
                <a:cs typeface="Arial" panose="020B0604020202020204" pitchFamily="34" charset="0"/>
              </a:rPr>
              <a:t>により一段落ついた。</a:t>
            </a:r>
            <a:r>
              <a:rPr lang="en-US" altLang="ja-JP" sz="2000" b="1" dirty="0">
                <a:solidFill>
                  <a:srgbClr val="FF0000"/>
                </a:solidFill>
                <a:latin typeface="Arial" panose="020B0604020202020204" pitchFamily="34" charset="0"/>
                <a:cs typeface="Arial" panose="020B0604020202020204" pitchFamily="34" charset="0"/>
              </a:rPr>
              <a:t>1979</a:t>
            </a:r>
            <a:r>
              <a:rPr lang="ja-JP" altLang="en-US" sz="2000" b="1" dirty="0">
                <a:solidFill>
                  <a:srgbClr val="FF0000"/>
                </a:solidFill>
                <a:latin typeface="Arial" panose="020B0604020202020204" pitchFamily="34" charset="0"/>
                <a:cs typeface="Arial" panose="020B0604020202020204" pitchFamily="34" charset="0"/>
              </a:rPr>
              <a:t>年の</a:t>
            </a:r>
            <a:r>
              <a:rPr lang="en-US" altLang="ja-JP" sz="2000" b="1" dirty="0">
                <a:solidFill>
                  <a:srgbClr val="FF0000"/>
                </a:solidFill>
                <a:latin typeface="Arial" panose="020B0604020202020204" pitchFamily="34" charset="0"/>
                <a:cs typeface="Arial" panose="020B0604020202020204" pitchFamily="34" charset="0"/>
              </a:rPr>
              <a:t>GWS model</a:t>
            </a:r>
            <a:r>
              <a:rPr lang="ja-JP" altLang="en-US" sz="2000" b="1" dirty="0">
                <a:latin typeface="Arial" panose="020B0604020202020204" pitchFamily="34" charset="0"/>
                <a:cs typeface="Arial" panose="020B0604020202020204" pitchFamily="34" charset="0"/>
              </a:rPr>
              <a:t>に対するノーベル賞の頃にはニュート</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リノについては何も解っていないことが無いように思われた。</a:t>
            </a:r>
          </a:p>
          <a:p>
            <a:pPr>
              <a:spcBef>
                <a:spcPct val="0"/>
              </a:spcBef>
              <a:buFont typeface="Wingdings" panose="05000000000000000000" pitchFamily="2" charset="2"/>
              <a:buChar char="l"/>
            </a:pPr>
            <a:endParaRPr lang="ja-JP" altLang="en-US"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1980</a:t>
            </a:r>
            <a:r>
              <a:rPr lang="ja-JP" altLang="en-US" sz="2000" b="1" dirty="0">
                <a:latin typeface="Arial" panose="020B0604020202020204" pitchFamily="34" charset="0"/>
                <a:cs typeface="Arial" panose="020B0604020202020204" pitchFamily="34" charset="0"/>
              </a:rPr>
              <a:t>年代後半になって</a:t>
            </a:r>
            <a:r>
              <a:rPr lang="ja-JP" altLang="en-US" sz="2000" b="1" dirty="0">
                <a:solidFill>
                  <a:srgbClr val="FF0000"/>
                </a:solidFill>
                <a:latin typeface="Arial" panose="020B0604020202020204" pitchFamily="34" charset="0"/>
                <a:cs typeface="Arial" panose="020B0604020202020204" pitchFamily="34" charset="0"/>
              </a:rPr>
              <a:t>「ニュートリノ振動」</a:t>
            </a:r>
            <a:r>
              <a:rPr lang="ja-JP" altLang="en-US" sz="2000" b="1" dirty="0">
                <a:latin typeface="Arial" panose="020B0604020202020204" pitchFamily="34" charset="0"/>
                <a:cs typeface="Arial" panose="020B0604020202020204" pitchFamily="34" charset="0"/>
              </a:rPr>
              <a:t>が</a:t>
            </a:r>
            <a:r>
              <a:rPr lang="en-US" altLang="ja-JP" sz="2000" b="1" dirty="0">
                <a:latin typeface="Arial" panose="020B0604020202020204" pitchFamily="34" charset="0"/>
                <a:cs typeface="Arial" panose="020B0604020202020204" pitchFamily="34" charset="0"/>
              </a:rPr>
              <a:t>beyond standard model</a:t>
            </a:r>
            <a:r>
              <a:rPr lang="ja-JP" altLang="en-US" sz="2000" b="1" dirty="0">
                <a:latin typeface="Arial" panose="020B0604020202020204" pitchFamily="34" charset="0"/>
                <a:cs typeface="Arial" panose="020B0604020202020204" pitchFamily="34" charset="0"/>
              </a:rPr>
              <a:t>の</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現象として脚光を浴びることになった。</a:t>
            </a:r>
          </a:p>
          <a:p>
            <a:pPr marL="0" indent="0">
              <a:spcBef>
                <a:spcPct val="0"/>
              </a:spcBef>
              <a:buNone/>
            </a:pPr>
            <a:endParaRPr lang="ja-JP" altLang="en-US" sz="2000" b="1" dirty="0">
              <a:latin typeface="Arial" panose="020B0604020202020204" pitchFamily="34" charset="0"/>
              <a:cs typeface="Arial" panose="020B0604020202020204" pitchFamily="34" charset="0"/>
            </a:endParaRPr>
          </a:p>
        </p:txBody>
      </p:sp>
      <p:sp>
        <p:nvSpPr>
          <p:cNvPr id="18" name="テキスト ボックス 3">
            <a:extLst>
              <a:ext uri="{FF2B5EF4-FFF2-40B4-BE49-F238E27FC236}">
                <a16:creationId xmlns:a16="http://schemas.microsoft.com/office/drawing/2014/main" id="{1FE83525-D9B3-475C-AE27-0252D0F5AA26}"/>
              </a:ext>
            </a:extLst>
          </p:cNvPr>
          <p:cNvSpPr txBox="1">
            <a:spLocks noChangeArrowheads="1"/>
          </p:cNvSpPr>
          <p:nvPr/>
        </p:nvSpPr>
        <p:spPr bwMode="auto">
          <a:xfrm>
            <a:off x="187523" y="2852936"/>
            <a:ext cx="856094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p"/>
            </a:pPr>
            <a:r>
              <a:rPr lang="en-US" altLang="ja-JP" sz="2000" b="1" dirty="0">
                <a:latin typeface="Arial" panose="020B0604020202020204" pitchFamily="34" charset="0"/>
                <a:cs typeface="Arial" panose="020B0604020202020204" pitchFamily="34" charset="0"/>
              </a:rPr>
              <a:t>1985</a:t>
            </a:r>
            <a:r>
              <a:rPr lang="ja-JP" altLang="en-US" sz="2000" b="1" dirty="0">
                <a:latin typeface="Arial" panose="020B0604020202020204" pitchFamily="34" charset="0"/>
                <a:cs typeface="Arial" panose="020B0604020202020204" pitchFamily="34" charset="0"/>
              </a:rPr>
              <a:t>年の</a:t>
            </a:r>
            <a:r>
              <a:rPr lang="en-US" altLang="ja-JP" sz="2000" b="1" dirty="0">
                <a:solidFill>
                  <a:srgbClr val="FF0000"/>
                </a:solidFill>
                <a:latin typeface="Arial" panose="020B0604020202020204" pitchFamily="34" charset="0"/>
                <a:cs typeface="Arial" panose="020B0604020202020204" pitchFamily="34" charset="0"/>
              </a:rPr>
              <a:t>MSW effect</a:t>
            </a:r>
            <a:r>
              <a:rPr lang="ja-JP" altLang="en-US" sz="2000" b="1" dirty="0">
                <a:latin typeface="Arial" panose="020B0604020202020204" pitchFamily="34" charset="0"/>
                <a:cs typeface="Arial" panose="020B0604020202020204" pitchFamily="34" charset="0"/>
              </a:rPr>
              <a:t>の提唱。太陽中心からのニュートリノは太陽の外に達する途中で、物質効果の共鳴現象によりニュートリノ振動が増幅されるという理論。</a:t>
            </a:r>
          </a:p>
          <a:p>
            <a:pPr>
              <a:spcBef>
                <a:spcPct val="0"/>
              </a:spcBef>
              <a:spcAft>
                <a:spcPts val="1200"/>
              </a:spcAft>
              <a:buFont typeface="Wingdings" panose="05000000000000000000" pitchFamily="2" charset="2"/>
              <a:buChar char="p"/>
            </a:pPr>
            <a:r>
              <a:rPr lang="en-US" altLang="ja-JP" sz="2000" b="1" dirty="0">
                <a:latin typeface="Arial" panose="020B0604020202020204" pitchFamily="34" charset="0"/>
                <a:cs typeface="Arial" panose="020B0604020202020204" pitchFamily="34" charset="0"/>
              </a:rPr>
              <a:t>1988</a:t>
            </a:r>
            <a:r>
              <a:rPr lang="ja-JP" altLang="en-US" sz="2000" b="1" dirty="0">
                <a:latin typeface="Arial" panose="020B0604020202020204" pitchFamily="34" charset="0"/>
                <a:cs typeface="Arial" panose="020B0604020202020204" pitchFamily="34" charset="0"/>
              </a:rPr>
              <a:t>年以降の</a:t>
            </a:r>
            <a:r>
              <a:rPr lang="en-US" altLang="ja-JP" sz="2000" b="1" dirty="0" err="1">
                <a:latin typeface="Arial" panose="020B0604020202020204" pitchFamily="34" charset="0"/>
                <a:cs typeface="Arial" panose="020B0604020202020204" pitchFamily="34" charset="0"/>
              </a:rPr>
              <a:t>Kamiokande</a:t>
            </a:r>
            <a:r>
              <a:rPr lang="ja-JP" altLang="en-US" sz="2000" b="1" dirty="0">
                <a:latin typeface="Arial" panose="020B0604020202020204" pitchFamily="34" charset="0"/>
                <a:cs typeface="Arial" panose="020B0604020202020204" pitchFamily="34" charset="0"/>
              </a:rPr>
              <a:t>の</a:t>
            </a:r>
            <a:r>
              <a:rPr lang="ja-JP" altLang="en-US" sz="2000" b="1" dirty="0">
                <a:solidFill>
                  <a:srgbClr val="FF0000"/>
                </a:solidFill>
                <a:latin typeface="Arial" panose="020B0604020202020204" pitchFamily="34" charset="0"/>
                <a:cs typeface="Arial" panose="020B0604020202020204" pitchFamily="34" charset="0"/>
              </a:rPr>
              <a:t>大気ニュートリノ異常</a:t>
            </a:r>
            <a:r>
              <a:rPr lang="ja-JP" altLang="en-US" sz="2000" b="1" dirty="0">
                <a:latin typeface="Arial" panose="020B0604020202020204" pitchFamily="34" charset="0"/>
                <a:cs typeface="Arial" panose="020B0604020202020204" pitchFamily="34" charset="0"/>
              </a:rPr>
              <a:t>の観測</a:t>
            </a:r>
          </a:p>
          <a:p>
            <a:pPr>
              <a:spcBef>
                <a:spcPct val="0"/>
              </a:spcBef>
              <a:spcAft>
                <a:spcPts val="1200"/>
              </a:spcAft>
              <a:buFont typeface="Wingdings" panose="05000000000000000000" pitchFamily="2" charset="2"/>
              <a:buChar char="p"/>
            </a:pPr>
            <a:r>
              <a:rPr lang="en-US" altLang="ja-JP" sz="2000" b="1" dirty="0">
                <a:latin typeface="Arial" panose="020B0604020202020204" pitchFamily="34" charset="0"/>
                <a:cs typeface="Arial" panose="020B0604020202020204" pitchFamily="34" charset="0"/>
              </a:rPr>
              <a:t>1989</a:t>
            </a:r>
            <a:r>
              <a:rPr lang="ja-JP" altLang="en-US" sz="2000" b="1" dirty="0">
                <a:latin typeface="Arial" panose="020B0604020202020204" pitchFamily="34" charset="0"/>
                <a:cs typeface="Arial" panose="020B0604020202020204" pitchFamily="34" charset="0"/>
              </a:rPr>
              <a:t>年の</a:t>
            </a:r>
            <a:r>
              <a:rPr lang="en-US" altLang="ja-JP" sz="2000" b="1" dirty="0" err="1">
                <a:latin typeface="Arial" panose="020B0604020202020204" pitchFamily="34" charset="0"/>
                <a:cs typeface="Arial" panose="020B0604020202020204" pitchFamily="34" charset="0"/>
              </a:rPr>
              <a:t>Kamiokande</a:t>
            </a:r>
            <a:r>
              <a:rPr lang="ja-JP" altLang="en-US" sz="2000" b="1" dirty="0">
                <a:latin typeface="Arial" panose="020B0604020202020204" pitchFamily="34" charset="0"/>
                <a:cs typeface="Arial" panose="020B0604020202020204" pitchFamily="34" charset="0"/>
              </a:rPr>
              <a:t>の</a:t>
            </a:r>
            <a:r>
              <a:rPr lang="ja-JP" altLang="en-US" sz="2000" b="1" dirty="0">
                <a:solidFill>
                  <a:srgbClr val="FF0000"/>
                </a:solidFill>
                <a:latin typeface="Arial" panose="020B0604020202020204" pitchFamily="34" charset="0"/>
                <a:cs typeface="Arial" panose="020B0604020202020204" pitchFamily="34" charset="0"/>
              </a:rPr>
              <a:t>太陽ニュートリノ観測</a:t>
            </a:r>
            <a:r>
              <a:rPr lang="ja-JP" altLang="en-US" sz="2000" b="1" dirty="0">
                <a:latin typeface="Arial" panose="020B0604020202020204" pitchFamily="34" charset="0"/>
                <a:cs typeface="Arial" panose="020B0604020202020204" pitchFamily="34" charset="0"/>
              </a:rPr>
              <a:t>、太陽ニュートリノ欠損の</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確認</a:t>
            </a:r>
          </a:p>
          <a:p>
            <a:pPr>
              <a:spcBef>
                <a:spcPct val="0"/>
              </a:spcBef>
              <a:buFont typeface="Wingdings" panose="05000000000000000000" pitchFamily="2" charset="2"/>
              <a:buChar char="p"/>
            </a:pPr>
            <a:endParaRPr lang="ja-JP" altLang="en-US" sz="2000" b="1" dirty="0">
              <a:latin typeface="Arial" panose="020B0604020202020204" pitchFamily="34" charset="0"/>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BAA245F4-23C1-45C3-9455-37477B3DE85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406767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3">
            <a:extLst>
              <a:ext uri="{FF2B5EF4-FFF2-40B4-BE49-F238E27FC236}">
                <a16:creationId xmlns:a16="http://schemas.microsoft.com/office/drawing/2014/main" id="{C6A5381A-4579-4A46-A621-87C703D9B758}"/>
              </a:ext>
            </a:extLst>
          </p:cNvPr>
          <p:cNvSpPr txBox="1">
            <a:spLocks noChangeArrowheads="1"/>
          </p:cNvSpPr>
          <p:nvPr/>
        </p:nvSpPr>
        <p:spPr bwMode="auto">
          <a:xfrm>
            <a:off x="2355850" y="0"/>
            <a:ext cx="43767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u="sng">
                <a:solidFill>
                  <a:srgbClr val="0A0AD4"/>
                </a:solidFill>
                <a:latin typeface="Arial" panose="020B0604020202020204" pitchFamily="34" charset="0"/>
              </a:rPr>
              <a:t>ニュートリノ振動とは・・・・</a:t>
            </a:r>
            <a:endParaRPr lang="en-US" altLang="ja-JP" sz="2800" b="1" u="sng">
              <a:solidFill>
                <a:srgbClr val="0A0AD4"/>
              </a:solidFill>
              <a:latin typeface="Symbol" panose="05050102010706020507" pitchFamily="18" charset="2"/>
            </a:endParaRPr>
          </a:p>
        </p:txBody>
      </p:sp>
      <p:sp>
        <p:nvSpPr>
          <p:cNvPr id="34819" name="テキスト ボックス 3">
            <a:extLst>
              <a:ext uri="{FF2B5EF4-FFF2-40B4-BE49-F238E27FC236}">
                <a16:creationId xmlns:a16="http://schemas.microsoft.com/office/drawing/2014/main" id="{0162C1F6-FD64-46B6-A4CA-347456F64D08}"/>
              </a:ext>
            </a:extLst>
          </p:cNvPr>
          <p:cNvSpPr txBox="1">
            <a:spLocks noChangeArrowheads="1"/>
          </p:cNvSpPr>
          <p:nvPr/>
        </p:nvSpPr>
        <p:spPr bwMode="auto">
          <a:xfrm>
            <a:off x="35123" y="776759"/>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dirty="0">
                <a:latin typeface="Arial" panose="020B0604020202020204" pitchFamily="34" charset="0"/>
                <a:cs typeface="Arial" panose="020B0604020202020204" pitchFamily="34" charset="0"/>
              </a:rPr>
              <a:t>ニュートリノが飛行中に周期的に別の種類のニュートリノに変化する現象。</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ニュートリノが質量を持っている証拠になる。</a:t>
            </a:r>
          </a:p>
        </p:txBody>
      </p:sp>
      <p:cxnSp>
        <p:nvCxnSpPr>
          <p:cNvPr id="5" name="直線矢印コネクタ 4">
            <a:extLst>
              <a:ext uri="{FF2B5EF4-FFF2-40B4-BE49-F238E27FC236}">
                <a16:creationId xmlns:a16="http://schemas.microsoft.com/office/drawing/2014/main" id="{D070D8DB-2968-4316-ACFD-D3B3FDA29A7D}"/>
              </a:ext>
            </a:extLst>
          </p:cNvPr>
          <p:cNvCxnSpPr/>
          <p:nvPr/>
        </p:nvCxnSpPr>
        <p:spPr>
          <a:xfrm>
            <a:off x="1258888" y="2244725"/>
            <a:ext cx="1585912" cy="0"/>
          </a:xfrm>
          <a:prstGeom prst="straightConnector1">
            <a:avLst/>
          </a:prstGeom>
          <a:ln w="38100">
            <a:solidFill>
              <a:srgbClr val="0000F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821" name="テキスト ボックス 6">
            <a:extLst>
              <a:ext uri="{FF2B5EF4-FFF2-40B4-BE49-F238E27FC236}">
                <a16:creationId xmlns:a16="http://schemas.microsoft.com/office/drawing/2014/main" id="{2587E940-EBBA-4CC2-9AB2-6855193D0D1B}"/>
              </a:ext>
            </a:extLst>
          </p:cNvPr>
          <p:cNvSpPr txBox="1">
            <a:spLocks noChangeArrowheads="1"/>
          </p:cNvSpPr>
          <p:nvPr/>
        </p:nvSpPr>
        <p:spPr bwMode="auto">
          <a:xfrm>
            <a:off x="1476375" y="1773238"/>
            <a:ext cx="43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p>
        </p:txBody>
      </p:sp>
      <p:cxnSp>
        <p:nvCxnSpPr>
          <p:cNvPr id="9" name="直線矢印コネクタ 8">
            <a:extLst>
              <a:ext uri="{FF2B5EF4-FFF2-40B4-BE49-F238E27FC236}">
                <a16:creationId xmlns:a16="http://schemas.microsoft.com/office/drawing/2014/main" id="{F7DCFD69-AF04-47DA-8851-0736F8E8EDFA}"/>
              </a:ext>
            </a:extLst>
          </p:cNvPr>
          <p:cNvCxnSpPr/>
          <p:nvPr/>
        </p:nvCxnSpPr>
        <p:spPr>
          <a:xfrm>
            <a:off x="5940425" y="2244725"/>
            <a:ext cx="1511300" cy="0"/>
          </a:xfrm>
          <a:prstGeom prst="straightConnector1">
            <a:avLst/>
          </a:prstGeom>
          <a:ln w="38100">
            <a:solidFill>
              <a:srgbClr val="008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823" name="テキスト ボックス 9">
            <a:extLst>
              <a:ext uri="{FF2B5EF4-FFF2-40B4-BE49-F238E27FC236}">
                <a16:creationId xmlns:a16="http://schemas.microsoft.com/office/drawing/2014/main" id="{2F092992-CE81-48EE-9CA5-FDDAC649EABE}"/>
              </a:ext>
            </a:extLst>
          </p:cNvPr>
          <p:cNvSpPr txBox="1">
            <a:spLocks noChangeArrowheads="1"/>
          </p:cNvSpPr>
          <p:nvPr/>
        </p:nvSpPr>
        <p:spPr bwMode="auto">
          <a:xfrm>
            <a:off x="6948488" y="1773238"/>
            <a:ext cx="43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000" b="1">
                <a:solidFill>
                  <a:srgbClr val="008000"/>
                </a:solidFill>
                <a:latin typeface="Symbol" panose="05050102010706020507" pitchFamily="18" charset="2"/>
                <a:cs typeface="Arial" panose="020B0604020202020204" pitchFamily="34" charset="0"/>
              </a:rPr>
              <a:t>n</a:t>
            </a:r>
            <a:r>
              <a:rPr lang="en-US" altLang="ja-JP" sz="2000" b="1" baseline="-25000">
                <a:solidFill>
                  <a:srgbClr val="008000"/>
                </a:solidFill>
                <a:latin typeface="Symbol" panose="05050102010706020507" pitchFamily="18" charset="2"/>
                <a:cs typeface="Arial" panose="020B0604020202020204" pitchFamily="34" charset="0"/>
              </a:rPr>
              <a:t>t</a:t>
            </a:r>
          </a:p>
        </p:txBody>
      </p:sp>
      <p:sp>
        <p:nvSpPr>
          <p:cNvPr id="13" name="テキスト ボックス 12">
            <a:extLst>
              <a:ext uri="{FF2B5EF4-FFF2-40B4-BE49-F238E27FC236}">
                <a16:creationId xmlns:a16="http://schemas.microsoft.com/office/drawing/2014/main" id="{73216919-1B86-4C8F-867C-89EBF33DB43C}"/>
              </a:ext>
            </a:extLst>
          </p:cNvPr>
          <p:cNvSpPr txBox="1">
            <a:spLocks noChangeArrowheads="1"/>
          </p:cNvSpPr>
          <p:nvPr/>
        </p:nvSpPr>
        <p:spPr bwMode="auto">
          <a:xfrm>
            <a:off x="258763" y="3636963"/>
            <a:ext cx="8569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2000" b="1" dirty="0">
                <a:solidFill>
                  <a:srgbClr val="FF0000"/>
                </a:solidFill>
                <a:latin typeface="Arial" panose="020B0604020202020204" pitchFamily="34" charset="0"/>
                <a:cs typeface="Arial" panose="020B0604020202020204" pitchFamily="34" charset="0"/>
              </a:rPr>
              <a:t>「ニュートリノ振動を理解するためには量子力学の知識が不可欠である。</a:t>
            </a:r>
          </a:p>
          <a:p>
            <a:pPr>
              <a:spcBef>
                <a:spcPct val="0"/>
              </a:spcBef>
              <a:buFont typeface="Arial" panose="020B0604020202020204" pitchFamily="34" charset="0"/>
              <a:buNone/>
            </a:pPr>
            <a:r>
              <a:rPr lang="ja-JP" altLang="en-US" sz="2000" b="1" dirty="0">
                <a:solidFill>
                  <a:srgbClr val="FF0000"/>
                </a:solidFill>
                <a:latin typeface="Arial" panose="020B0604020202020204" pitchFamily="34" charset="0"/>
                <a:cs typeface="Arial" panose="020B0604020202020204" pitchFamily="34" charset="0"/>
              </a:rPr>
              <a:t> このことがニュートリノ振動を一般の人に説明することを絶望的にしている。」</a:t>
            </a:r>
          </a:p>
        </p:txBody>
      </p:sp>
      <p:cxnSp>
        <p:nvCxnSpPr>
          <p:cNvPr id="11" name="直線矢印コネクタ 10">
            <a:extLst>
              <a:ext uri="{FF2B5EF4-FFF2-40B4-BE49-F238E27FC236}">
                <a16:creationId xmlns:a16="http://schemas.microsoft.com/office/drawing/2014/main" id="{C3B0FD8D-A60B-4C18-B531-5351B044B1F4}"/>
              </a:ext>
            </a:extLst>
          </p:cNvPr>
          <p:cNvCxnSpPr/>
          <p:nvPr/>
        </p:nvCxnSpPr>
        <p:spPr>
          <a:xfrm>
            <a:off x="4356100" y="2244725"/>
            <a:ext cx="1584325" cy="0"/>
          </a:xfrm>
          <a:prstGeom prst="straightConnector1">
            <a:avLst/>
          </a:prstGeom>
          <a:ln w="38100">
            <a:solidFill>
              <a:srgbClr val="0000F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826" name="テキスト ボックス 6">
            <a:extLst>
              <a:ext uri="{FF2B5EF4-FFF2-40B4-BE49-F238E27FC236}">
                <a16:creationId xmlns:a16="http://schemas.microsoft.com/office/drawing/2014/main" id="{F163718B-C376-4158-8F0C-88D55C97FCFB}"/>
              </a:ext>
            </a:extLst>
          </p:cNvPr>
          <p:cNvSpPr txBox="1">
            <a:spLocks noChangeArrowheads="1"/>
          </p:cNvSpPr>
          <p:nvPr/>
        </p:nvSpPr>
        <p:spPr bwMode="auto">
          <a:xfrm>
            <a:off x="5148263" y="1773238"/>
            <a:ext cx="43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p>
        </p:txBody>
      </p:sp>
      <p:cxnSp>
        <p:nvCxnSpPr>
          <p:cNvPr id="14" name="直線矢印コネクタ 13">
            <a:extLst>
              <a:ext uri="{FF2B5EF4-FFF2-40B4-BE49-F238E27FC236}">
                <a16:creationId xmlns:a16="http://schemas.microsoft.com/office/drawing/2014/main" id="{CDC3B22F-FD95-4062-BDCF-FBE724660AF2}"/>
              </a:ext>
            </a:extLst>
          </p:cNvPr>
          <p:cNvCxnSpPr/>
          <p:nvPr/>
        </p:nvCxnSpPr>
        <p:spPr>
          <a:xfrm>
            <a:off x="2844800" y="2243138"/>
            <a:ext cx="1511300" cy="1587"/>
          </a:xfrm>
          <a:prstGeom prst="straightConnector1">
            <a:avLst/>
          </a:prstGeom>
          <a:ln w="38100">
            <a:solidFill>
              <a:srgbClr val="008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828" name="テキスト ボックス 9">
            <a:extLst>
              <a:ext uri="{FF2B5EF4-FFF2-40B4-BE49-F238E27FC236}">
                <a16:creationId xmlns:a16="http://schemas.microsoft.com/office/drawing/2014/main" id="{B5336ADC-D25E-4066-A216-E4F94AD7FAF3}"/>
              </a:ext>
            </a:extLst>
          </p:cNvPr>
          <p:cNvSpPr txBox="1">
            <a:spLocks noChangeArrowheads="1"/>
          </p:cNvSpPr>
          <p:nvPr/>
        </p:nvSpPr>
        <p:spPr bwMode="auto">
          <a:xfrm>
            <a:off x="3276600" y="1773238"/>
            <a:ext cx="43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000" b="1">
                <a:solidFill>
                  <a:srgbClr val="008000"/>
                </a:solidFill>
                <a:latin typeface="Symbol" panose="05050102010706020507" pitchFamily="18" charset="2"/>
                <a:cs typeface="Arial" panose="020B0604020202020204" pitchFamily="34" charset="0"/>
              </a:rPr>
              <a:t>n</a:t>
            </a:r>
            <a:r>
              <a:rPr lang="en-US" altLang="ja-JP" sz="2000" b="1" baseline="-25000">
                <a:solidFill>
                  <a:srgbClr val="008000"/>
                </a:solidFill>
                <a:latin typeface="Symbol" panose="05050102010706020507" pitchFamily="18" charset="2"/>
                <a:cs typeface="Arial" panose="020B0604020202020204" pitchFamily="34" charset="0"/>
              </a:rPr>
              <a:t>t</a:t>
            </a:r>
          </a:p>
        </p:txBody>
      </p:sp>
      <p:sp>
        <p:nvSpPr>
          <p:cNvPr id="15" name="テキスト ボックス 14">
            <a:extLst>
              <a:ext uri="{FF2B5EF4-FFF2-40B4-BE49-F238E27FC236}">
                <a16:creationId xmlns:a16="http://schemas.microsoft.com/office/drawing/2014/main" id="{FE2B9390-EEC6-4913-B42A-86EB8EE29CC2}"/>
              </a:ext>
            </a:extLst>
          </p:cNvPr>
          <p:cNvSpPr txBox="1">
            <a:spLocks noChangeArrowheads="1"/>
          </p:cNvSpPr>
          <p:nvPr/>
        </p:nvSpPr>
        <p:spPr bwMode="auto">
          <a:xfrm>
            <a:off x="395858" y="2883346"/>
            <a:ext cx="820859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2000" b="1" dirty="0">
                <a:latin typeface="Arial" panose="020B0604020202020204" pitchFamily="34" charset="0"/>
                <a:cs typeface="Arial" panose="020B0604020202020204" pitchFamily="34" charset="0"/>
              </a:rPr>
              <a:t>ニュートリノ振動について良くわかるように説明したいのだが</a:t>
            </a:r>
            <a:r>
              <a:rPr lang="en-US" altLang="ja-JP" sz="2000" b="1" dirty="0">
                <a:latin typeface="Arial" panose="020B0604020202020204" pitchFamily="34" charset="0"/>
                <a:cs typeface="Arial" panose="020B0604020202020204" pitchFamily="34" charset="0"/>
              </a:rPr>
              <a:t>…</a:t>
            </a:r>
            <a:endParaRPr lang="ja-JP" altLang="en-US" sz="2000" b="1"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54900D6A-E9D0-4143-8359-C9F89D1A6DB7}"/>
              </a:ext>
            </a:extLst>
          </p:cNvPr>
          <p:cNvSpPr txBox="1">
            <a:spLocks noChangeArrowheads="1"/>
          </p:cNvSpPr>
          <p:nvPr/>
        </p:nvSpPr>
        <p:spPr bwMode="auto">
          <a:xfrm>
            <a:off x="323851" y="4869160"/>
            <a:ext cx="8504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1800" b="1" dirty="0">
                <a:latin typeface="Arial" panose="020B0604020202020204" pitchFamily="34" charset="0"/>
                <a:cs typeface="Arial" panose="020B0604020202020204" pitchFamily="34" charset="0"/>
              </a:rPr>
              <a:t>量子力学を勉強した人でも直感的には分かりづらい。</a:t>
            </a:r>
            <a:endParaRPr lang="en-US" altLang="ja-JP" sz="1800" b="1" dirty="0">
              <a:latin typeface="Arial" panose="020B0604020202020204" pitchFamily="34" charset="0"/>
              <a:cs typeface="Arial" panose="020B0604020202020204" pitchFamily="34" charset="0"/>
            </a:endParaRPr>
          </a:p>
          <a:p>
            <a:pPr>
              <a:spcBef>
                <a:spcPct val="0"/>
              </a:spcBef>
              <a:buFont typeface="Arial" panose="020B0604020202020204" pitchFamily="34" charset="0"/>
              <a:buNone/>
            </a:pPr>
            <a:r>
              <a:rPr lang="ja-JP" altLang="en-US" sz="1800" b="1" dirty="0">
                <a:latin typeface="Arial" panose="020B0604020202020204" pitchFamily="34" charset="0"/>
                <a:cs typeface="Arial" panose="020B0604020202020204" pitchFamily="34" charset="0"/>
              </a:rPr>
              <a:t>音叉を使おうが波形を重ね合わせようが時計を回そうが分からないものは分らない！</a:t>
            </a:r>
          </a:p>
        </p:txBody>
      </p:sp>
      <p:sp>
        <p:nvSpPr>
          <p:cNvPr id="17" name="テキスト ボックス 16">
            <a:extLst>
              <a:ext uri="{FF2B5EF4-FFF2-40B4-BE49-F238E27FC236}">
                <a16:creationId xmlns:a16="http://schemas.microsoft.com/office/drawing/2014/main" id="{969D3C3B-DB76-47E6-A261-BF3E2385F66E}"/>
              </a:ext>
            </a:extLst>
          </p:cNvPr>
          <p:cNvSpPr txBox="1">
            <a:spLocks noChangeArrowheads="1"/>
          </p:cNvSpPr>
          <p:nvPr/>
        </p:nvSpPr>
        <p:spPr bwMode="auto">
          <a:xfrm>
            <a:off x="323850" y="5837238"/>
            <a:ext cx="604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2000" b="1">
                <a:solidFill>
                  <a:srgbClr val="0000FF"/>
                </a:solidFill>
                <a:latin typeface="Arial" panose="020B0604020202020204" pitchFamily="34" charset="0"/>
                <a:cs typeface="Arial" panose="020B0604020202020204" pitchFamily="34" charset="0"/>
              </a:rPr>
              <a:t>ニュートリノ振動の理論的な説明をスキップします！</a:t>
            </a:r>
          </a:p>
        </p:txBody>
      </p:sp>
      <p:sp>
        <p:nvSpPr>
          <p:cNvPr id="18" name="スライド番号プレースホルダー 1">
            <a:extLst>
              <a:ext uri="{FF2B5EF4-FFF2-40B4-BE49-F238E27FC236}">
                <a16:creationId xmlns:a16="http://schemas.microsoft.com/office/drawing/2014/main" id="{ACC0A82A-8134-444F-AE34-8369194BFFE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3">
            <a:extLst>
              <a:ext uri="{FF2B5EF4-FFF2-40B4-BE49-F238E27FC236}">
                <a16:creationId xmlns:a16="http://schemas.microsoft.com/office/drawing/2014/main" id="{B1AB50B7-252E-42C3-B58F-392F2C4F17F2}"/>
              </a:ext>
            </a:extLst>
          </p:cNvPr>
          <p:cNvSpPr txBox="1">
            <a:spLocks noChangeArrowheads="1"/>
          </p:cNvSpPr>
          <p:nvPr/>
        </p:nvSpPr>
        <p:spPr bwMode="auto">
          <a:xfrm>
            <a:off x="250825" y="0"/>
            <a:ext cx="8642349" cy="5232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u="sng" dirty="0">
                <a:solidFill>
                  <a:srgbClr val="0A0AD4"/>
                </a:solidFill>
                <a:latin typeface="Arial" panose="020B0604020202020204" pitchFamily="34" charset="0"/>
              </a:rPr>
              <a:t>ニュートリノ振動が起こると</a:t>
            </a:r>
            <a:r>
              <a:rPr lang="en-US" altLang="ja-JP" sz="2800" b="1" u="sng" dirty="0">
                <a:solidFill>
                  <a:srgbClr val="0A0AD4"/>
                </a:solidFill>
                <a:latin typeface="Arial" panose="020B0604020202020204" pitchFamily="34" charset="0"/>
              </a:rPr>
              <a:t>....</a:t>
            </a:r>
          </a:p>
        </p:txBody>
      </p:sp>
      <p:sp>
        <p:nvSpPr>
          <p:cNvPr id="3" name="テキスト ボックス 2">
            <a:extLst>
              <a:ext uri="{FF2B5EF4-FFF2-40B4-BE49-F238E27FC236}">
                <a16:creationId xmlns:a16="http://schemas.microsoft.com/office/drawing/2014/main" id="{3011CBD2-44AE-43C7-B33D-E5521986B52B}"/>
              </a:ext>
            </a:extLst>
          </p:cNvPr>
          <p:cNvSpPr txBox="1"/>
          <p:nvPr/>
        </p:nvSpPr>
        <p:spPr>
          <a:xfrm>
            <a:off x="6156176" y="1591352"/>
            <a:ext cx="2664296" cy="923330"/>
          </a:xfrm>
          <a:prstGeom prst="rect">
            <a:avLst/>
          </a:prstGeom>
          <a:solidFill>
            <a:srgbClr val="AAE0EE"/>
          </a:solidFill>
        </p:spPr>
        <p:txBody>
          <a:bodyPr wrap="square" rtlCol="0">
            <a:spAutoFit/>
          </a:bodyPr>
          <a:lstStyle/>
          <a:p>
            <a:r>
              <a:rPr kumimoji="1" lang="en-US" altLang="ja-JP" b="1" dirty="0">
                <a:latin typeface="Consolas" panose="020B0609020204030204" pitchFamily="49" charset="0"/>
              </a:rPr>
              <a:t>M</a:t>
            </a:r>
            <a:r>
              <a:rPr kumimoji="1" lang="en-US" altLang="ja-JP" b="1" baseline="-25000" dirty="0">
                <a:latin typeface="Consolas" panose="020B0609020204030204" pitchFamily="49" charset="0"/>
              </a:rPr>
              <a:t>e</a:t>
            </a:r>
            <a:r>
              <a:rPr kumimoji="1" lang="ja-JP" altLang="en-US" b="1" baseline="-25000" dirty="0">
                <a:latin typeface="Consolas" panose="020B0609020204030204" pitchFamily="49" charset="0"/>
              </a:rPr>
              <a:t> </a:t>
            </a:r>
            <a:r>
              <a:rPr kumimoji="1" lang="en-US" altLang="ja-JP" b="1" dirty="0">
                <a:latin typeface="Consolas" panose="020B0609020204030204" pitchFamily="49" charset="0"/>
              </a:rPr>
              <a:t>=</a:t>
            </a:r>
            <a:r>
              <a:rPr lang="en-US" altLang="ja-JP" b="1" dirty="0">
                <a:latin typeface="Consolas" panose="020B0609020204030204" pitchFamily="49" charset="0"/>
              </a:rPr>
              <a:t>     </a:t>
            </a:r>
            <a:r>
              <a:rPr kumimoji="1" lang="en-US" altLang="ja-JP" b="1" dirty="0">
                <a:latin typeface="Consolas" panose="020B0609020204030204" pitchFamily="49" charset="0"/>
              </a:rPr>
              <a:t>0.511 MeV</a:t>
            </a:r>
          </a:p>
          <a:p>
            <a:r>
              <a:rPr lang="en-US" altLang="ja-JP" b="1" dirty="0">
                <a:latin typeface="Consolas" panose="020B0609020204030204" pitchFamily="49" charset="0"/>
              </a:rPr>
              <a:t>M</a:t>
            </a:r>
            <a:r>
              <a:rPr lang="en-US" altLang="ja-JP" b="1" baseline="-25000" dirty="0">
                <a:latin typeface="Symbol" panose="05050102010706020507" pitchFamily="18" charset="2"/>
              </a:rPr>
              <a:t>m  </a:t>
            </a:r>
            <a:r>
              <a:rPr lang="en-US" altLang="ja-JP" b="1" dirty="0">
                <a:latin typeface="Consolas" panose="020B0609020204030204" pitchFamily="49" charset="0"/>
              </a:rPr>
              <a:t>=   105.7   MeV</a:t>
            </a:r>
          </a:p>
          <a:p>
            <a:r>
              <a:rPr kumimoji="1" lang="en-US" altLang="ja-JP" b="1" dirty="0">
                <a:latin typeface="Consolas" panose="020B0609020204030204" pitchFamily="49" charset="0"/>
              </a:rPr>
              <a:t>M</a:t>
            </a:r>
            <a:r>
              <a:rPr kumimoji="1" lang="en-US" altLang="ja-JP" b="1" baseline="-25000" dirty="0">
                <a:latin typeface="Symbol" panose="05050102010706020507" pitchFamily="18" charset="2"/>
              </a:rPr>
              <a:t>t  </a:t>
            </a:r>
            <a:r>
              <a:rPr kumimoji="1" lang="en-US" altLang="ja-JP" b="1" dirty="0">
                <a:latin typeface="Consolas" panose="020B0609020204030204" pitchFamily="49" charset="0"/>
              </a:rPr>
              <a:t>=  1776.9   MeV</a:t>
            </a:r>
            <a:endParaRPr kumimoji="1" lang="ja-JP" altLang="en-US" b="1" dirty="0">
              <a:latin typeface="Consolas" panose="020B0609020204030204" pitchFamily="49" charset="0"/>
            </a:endParaRPr>
          </a:p>
        </p:txBody>
      </p:sp>
      <p:sp>
        <p:nvSpPr>
          <p:cNvPr id="32771" name="テキスト ボックス 3">
            <a:extLst>
              <a:ext uri="{FF2B5EF4-FFF2-40B4-BE49-F238E27FC236}">
                <a16:creationId xmlns:a16="http://schemas.microsoft.com/office/drawing/2014/main" id="{35052EFA-F717-4434-B787-3D5307393161}"/>
              </a:ext>
            </a:extLst>
          </p:cNvPr>
          <p:cNvSpPr txBox="1">
            <a:spLocks noChangeArrowheads="1"/>
          </p:cNvSpPr>
          <p:nvPr/>
        </p:nvSpPr>
        <p:spPr bwMode="auto">
          <a:xfrm>
            <a:off x="35123" y="566678"/>
            <a:ext cx="9108877"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ja-JP" altLang="en-US" sz="2000" b="1" dirty="0">
                <a:latin typeface="Arial" panose="020B0604020202020204" pitchFamily="34" charset="0"/>
                <a:cs typeface="Arial" panose="020B0604020202020204" pitchFamily="34" charset="0"/>
              </a:rPr>
              <a:t>太陽ニュートリノ</a:t>
            </a:r>
            <a:r>
              <a:rPr lang="en-US" altLang="ja-JP" sz="2000" b="1" dirty="0">
                <a:latin typeface="Arial" panose="020B0604020202020204" pitchFamily="34" charset="0"/>
                <a:cs typeface="Arial" panose="020B0604020202020204" pitchFamily="34" charset="0"/>
              </a:rPr>
              <a:t>(</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t>
            </a:r>
            <a:r>
              <a:rPr lang="en-US" altLang="ja-JP" sz="2000" b="1" dirty="0" err="1">
                <a:latin typeface="Arial" panose="020B0604020202020204" pitchFamily="34" charset="0"/>
                <a:cs typeface="Arial" panose="020B0604020202020204" pitchFamily="34" charset="0"/>
              </a:rPr>
              <a:t>E</a:t>
            </a:r>
            <a:r>
              <a:rPr lang="en-US" altLang="ja-JP" sz="2000" b="1" baseline="-25000" dirty="0" err="1">
                <a:latin typeface="Symbol" panose="05050102010706020507" pitchFamily="18" charset="2"/>
                <a:cs typeface="Arial" panose="020B0604020202020204" pitchFamily="34" charset="0"/>
              </a:rPr>
              <a:t>n</a:t>
            </a:r>
            <a:r>
              <a:rPr lang="en-US" altLang="ja-JP" sz="2000" b="1" dirty="0">
                <a:latin typeface="Arial" panose="020B0604020202020204" pitchFamily="34" charset="0"/>
                <a:cs typeface="Arial" panose="020B0604020202020204" pitchFamily="34" charset="0"/>
              </a:rPr>
              <a:t> &lt; 10MeV) </a:t>
            </a:r>
            <a:r>
              <a:rPr lang="ja-JP" altLang="en-US" sz="2000" b="1" dirty="0">
                <a:latin typeface="Arial" panose="020B0604020202020204" pitchFamily="34" charset="0"/>
                <a:cs typeface="Arial" panose="020B0604020202020204" pitchFamily="34" charset="0"/>
              </a:rPr>
              <a:t>が</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もしくは</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ja-JP" altLang="en-US" sz="2000" b="1" dirty="0">
                <a:latin typeface="Arial" panose="020B0604020202020204" pitchFamily="34" charset="0"/>
                <a:cs typeface="Arial" panose="020B0604020202020204" pitchFamily="34" charset="0"/>
              </a:rPr>
              <a:t>に振動すると、</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ja-JP" altLang="en-US" sz="2000" b="1" dirty="0">
                <a:latin typeface="Arial" panose="020B0604020202020204" pitchFamily="34" charset="0"/>
                <a:cs typeface="Arial" panose="020B0604020202020204" pitchFamily="34" charset="0"/>
              </a:rPr>
              <a:t>は相互作用</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をするが</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と</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ja-JP" altLang="en-US" sz="2000" b="1" dirty="0">
                <a:latin typeface="Arial" panose="020B0604020202020204" pitchFamily="34" charset="0"/>
                <a:cs typeface="Arial" panose="020B0604020202020204" pitchFamily="34" charset="0"/>
              </a:rPr>
              <a:t>は相互作用をしない。</a:t>
            </a:r>
            <a:r>
              <a:rPr lang="en-US" altLang="ja-JP" sz="2000" b="1"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や</a:t>
            </a:r>
            <a:r>
              <a:rPr lang="en-US" altLang="ja-JP" sz="2000" b="1" dirty="0">
                <a:latin typeface="Symbol" panose="05050102010706020507" pitchFamily="18" charset="2"/>
                <a:cs typeface="Arial" panose="020B0604020202020204" pitchFamily="34" charset="0"/>
              </a:rPr>
              <a:t>t</a:t>
            </a:r>
            <a:r>
              <a:rPr lang="ja-JP" altLang="en-US" sz="2000" b="1" dirty="0">
                <a:latin typeface="Arial" panose="020B0604020202020204" pitchFamily="34" charset="0"/>
                <a:cs typeface="Arial" panose="020B0604020202020204" pitchFamily="34" charset="0"/>
              </a:rPr>
              <a:t>を生成するための十分な</a:t>
            </a:r>
            <a:r>
              <a:rPr lang="en-US" altLang="ja-JP" sz="2000" b="1" dirty="0">
                <a:latin typeface="Arial" panose="020B0604020202020204" pitchFamily="34" charset="0"/>
                <a:cs typeface="Arial" panose="020B0604020202020204" pitchFamily="34" charset="0"/>
              </a:rPr>
              <a:t>energy</a:t>
            </a:r>
            <a:r>
              <a:rPr lang="ja-JP" altLang="en-US" sz="2000" b="1" dirty="0">
                <a:latin typeface="Arial" panose="020B0604020202020204" pitchFamily="34" charset="0"/>
                <a:cs typeface="Arial" panose="020B0604020202020204" pitchFamily="34" charset="0"/>
              </a:rPr>
              <a:t>が</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無いため。</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や</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ja-JP" altLang="en-US" sz="2000" b="1" dirty="0">
                <a:latin typeface="Arial" panose="020B0604020202020204" pitchFamily="34" charset="0"/>
                <a:cs typeface="Arial" panose="020B0604020202020204" pitchFamily="34" charset="0"/>
              </a:rPr>
              <a:t>に振動した分だけ、太陽ニュートリノが減ったように見える。</a:t>
            </a:r>
            <a:endParaRPr lang="en-US" altLang="ja-JP" sz="2000" b="1" dirty="0">
              <a:latin typeface="Arial" panose="020B0604020202020204" pitchFamily="34" charset="0"/>
              <a:cs typeface="Arial" panose="020B0604020202020204" pitchFamily="34" charset="0"/>
            </a:endParaRPr>
          </a:p>
          <a:p>
            <a:pPr>
              <a:spcBef>
                <a:spcPct val="0"/>
              </a:spcBef>
              <a:spcAft>
                <a:spcPts val="1200"/>
              </a:spcAft>
              <a:buFont typeface="Wingdings" panose="05000000000000000000" pitchFamily="2" charset="2"/>
              <a:buChar char="l"/>
            </a:pPr>
            <a:r>
              <a:rPr lang="ja-JP" altLang="en-US" sz="2000" b="1" dirty="0">
                <a:latin typeface="Arial" panose="020B0604020202020204" pitchFamily="34" charset="0"/>
                <a:cs typeface="Arial" panose="020B0604020202020204" pitchFamily="34" charset="0"/>
              </a:rPr>
              <a:t>大気ニュートリノの</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a:t>
            </a:r>
            <a:r>
              <a:rPr lang="en-US" altLang="ja-JP" sz="2000" b="1" dirty="0" err="1">
                <a:latin typeface="Arial" panose="020B0604020202020204" pitchFamily="34" charset="0"/>
                <a:cs typeface="Arial" panose="020B0604020202020204" pitchFamily="34" charset="0"/>
              </a:rPr>
              <a:t>E</a:t>
            </a:r>
            <a:r>
              <a:rPr lang="en-US" altLang="ja-JP" sz="2000" b="1" baseline="-25000" dirty="0" err="1">
                <a:latin typeface="Symbol" panose="05050102010706020507" pitchFamily="18" charset="2"/>
                <a:cs typeface="Arial" panose="020B0604020202020204" pitchFamily="34" charset="0"/>
              </a:rPr>
              <a:t>n</a:t>
            </a:r>
            <a:r>
              <a:rPr lang="en-US" altLang="ja-JP" sz="2000" b="1" dirty="0">
                <a:latin typeface="Arial" panose="020B0604020202020204" pitchFamily="34" charset="0"/>
                <a:cs typeface="Arial" panose="020B0604020202020204" pitchFamily="34" charset="0"/>
              </a:rPr>
              <a:t> ~ 1GeV)</a:t>
            </a:r>
            <a:r>
              <a:rPr lang="ja-JP" altLang="en-US" sz="2000" b="1" dirty="0">
                <a:latin typeface="Arial" panose="020B0604020202020204" pitchFamily="34" charset="0"/>
                <a:cs typeface="Arial" panose="020B0604020202020204" pitchFamily="34" charset="0"/>
              </a:rPr>
              <a:t>が</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ja-JP" altLang="en-US" sz="2000" b="1" dirty="0">
                <a:latin typeface="Arial" panose="020B0604020202020204" pitchFamily="34" charset="0"/>
                <a:cs typeface="Arial" panose="020B0604020202020204" pitchFamily="34" charset="0"/>
              </a:rPr>
              <a:t>に振動すると、</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は相互作用するが</a:t>
            </a:r>
            <a:br>
              <a:rPr lang="en-US" altLang="ja-JP" sz="2000" b="1" dirty="0">
                <a:latin typeface="Arial" panose="020B0604020202020204" pitchFamily="34" charset="0"/>
                <a:cs typeface="Arial" panose="020B0604020202020204" pitchFamily="34" charset="0"/>
              </a:rPr>
            </a:b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ja-JP" altLang="en-US" sz="2000" b="1" dirty="0">
                <a:latin typeface="Arial" panose="020B0604020202020204" pitchFamily="34" charset="0"/>
                <a:cs typeface="Arial" panose="020B0604020202020204" pitchFamily="34" charset="0"/>
              </a:rPr>
              <a:t>は相互作用しない。</a:t>
            </a:r>
            <a:r>
              <a:rPr lang="en-US" altLang="ja-JP" sz="2000" b="1" dirty="0">
                <a:latin typeface="Symbol" panose="05050102010706020507" pitchFamily="18" charset="2"/>
                <a:cs typeface="Arial" panose="020B0604020202020204" pitchFamily="34" charset="0"/>
              </a:rPr>
              <a:t>t</a:t>
            </a:r>
            <a:r>
              <a:rPr lang="ja-JP" altLang="en-US" sz="2000" b="1" dirty="0">
                <a:latin typeface="Arial" panose="020B0604020202020204" pitchFamily="34" charset="0"/>
                <a:cs typeface="Arial" panose="020B0604020202020204" pitchFamily="34" charset="0"/>
              </a:rPr>
              <a:t>を生成するための十分な</a:t>
            </a:r>
            <a:r>
              <a:rPr lang="en-US" altLang="ja-JP" sz="2000" b="1" dirty="0">
                <a:latin typeface="Arial" panose="020B0604020202020204" pitchFamily="34" charset="0"/>
                <a:cs typeface="Arial" panose="020B0604020202020204" pitchFamily="34" charset="0"/>
              </a:rPr>
              <a:t>energy</a:t>
            </a:r>
            <a:r>
              <a:rPr lang="ja-JP" altLang="en-US" sz="2000" b="1" dirty="0">
                <a:latin typeface="Arial" panose="020B0604020202020204" pitchFamily="34" charset="0"/>
                <a:cs typeface="Arial" panose="020B0604020202020204" pitchFamily="34" charset="0"/>
              </a:rPr>
              <a:t>が無いため。</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その結果、大気ニュートリノの</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ja-JP" altLang="en-US" sz="2000" b="1" dirty="0">
                <a:latin typeface="Arial" panose="020B0604020202020204" pitchFamily="34" charset="0"/>
                <a:cs typeface="Arial" panose="020B0604020202020204" pitchFamily="34" charset="0"/>
              </a:rPr>
              <a:t>が減ったように見える。</a:t>
            </a:r>
            <a:endParaRPr lang="en-US" altLang="ja-JP" sz="2000" b="1" dirty="0">
              <a:latin typeface="Arial" panose="020B0604020202020204" pitchFamily="34" charset="0"/>
              <a:cs typeface="Arial" panose="020B0604020202020204" pitchFamily="34" charset="0"/>
            </a:endParaRPr>
          </a:p>
          <a:p>
            <a:pPr>
              <a:spcBef>
                <a:spcPct val="0"/>
              </a:spcBef>
              <a:spcAft>
                <a:spcPts val="1200"/>
              </a:spcAft>
              <a:buFont typeface="Wingdings" panose="05000000000000000000" pitchFamily="2" charset="2"/>
              <a:buChar char="l"/>
            </a:pPr>
            <a:r>
              <a:rPr lang="ja-JP" altLang="en-US" sz="2000" b="1" dirty="0">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Event</a:t>
            </a:r>
            <a:r>
              <a:rPr lang="ja-JP" altLang="en-US" sz="2000" b="1" dirty="0">
                <a:latin typeface="Arial" panose="020B0604020202020204" pitchFamily="34" charset="0"/>
                <a:cs typeface="Arial" panose="020B0604020202020204" pitchFamily="34" charset="0"/>
              </a:rPr>
              <a:t>が減ることが新しい物理の兆候」というのは実際に解析の現場に携わる</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研究者にとっては非常に悩ましい。</a:t>
            </a:r>
            <a:endParaRPr lang="en-US" altLang="ja-JP" sz="2000" b="1" dirty="0">
              <a:latin typeface="Arial" panose="020B0604020202020204" pitchFamily="34" charset="0"/>
              <a:cs typeface="Arial" panose="020B0604020202020204" pitchFamily="34" charset="0"/>
            </a:endParaRPr>
          </a:p>
        </p:txBody>
      </p:sp>
      <p:pic>
        <p:nvPicPr>
          <p:cNvPr id="10" name="図 9">
            <a:extLst>
              <a:ext uri="{FF2B5EF4-FFF2-40B4-BE49-F238E27FC236}">
                <a16:creationId xmlns:a16="http://schemas.microsoft.com/office/drawing/2014/main" id="{9F50082F-4384-4ACC-AD46-56724EE8C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042" y="1412776"/>
            <a:ext cx="2592324" cy="504444"/>
          </a:xfrm>
          <a:prstGeom prst="rect">
            <a:avLst/>
          </a:prstGeom>
        </p:spPr>
      </p:pic>
      <p:pic>
        <p:nvPicPr>
          <p:cNvPr id="13" name="図 12">
            <a:extLst>
              <a:ext uri="{FF2B5EF4-FFF2-40B4-BE49-F238E27FC236}">
                <a16:creationId xmlns:a16="http://schemas.microsoft.com/office/drawing/2014/main" id="{A7C51133-D092-4726-8880-C425DE145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40" y="1844824"/>
            <a:ext cx="2592324" cy="541020"/>
          </a:xfrm>
          <a:prstGeom prst="rect">
            <a:avLst/>
          </a:prstGeom>
        </p:spPr>
      </p:pic>
      <p:pic>
        <p:nvPicPr>
          <p:cNvPr id="16" name="図 15">
            <a:extLst>
              <a:ext uri="{FF2B5EF4-FFF2-40B4-BE49-F238E27FC236}">
                <a16:creationId xmlns:a16="http://schemas.microsoft.com/office/drawing/2014/main" id="{F4BFE70F-7BE5-43C2-8787-3369F0509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6" y="2276872"/>
            <a:ext cx="2592324" cy="541020"/>
          </a:xfrm>
          <a:prstGeom prst="rect">
            <a:avLst/>
          </a:prstGeom>
        </p:spPr>
      </p:pic>
      <p:sp>
        <p:nvSpPr>
          <p:cNvPr id="2" name="テキスト ボックス 1">
            <a:extLst>
              <a:ext uri="{FF2B5EF4-FFF2-40B4-BE49-F238E27FC236}">
                <a16:creationId xmlns:a16="http://schemas.microsoft.com/office/drawing/2014/main" id="{8AE2CFAD-4025-4694-9A0B-E60FA582E0C7}"/>
              </a:ext>
            </a:extLst>
          </p:cNvPr>
          <p:cNvSpPr txBox="1"/>
          <p:nvPr/>
        </p:nvSpPr>
        <p:spPr>
          <a:xfrm>
            <a:off x="2880000" y="684000"/>
            <a:ext cx="864096" cy="400110"/>
          </a:xfrm>
          <a:prstGeom prst="rect">
            <a:avLst/>
          </a:prstGeom>
          <a:noFill/>
        </p:spPr>
        <p:txBody>
          <a:bodyPr wrap="square" rtlCol="0">
            <a:spAutoFit/>
          </a:bodyPr>
          <a:lstStyle/>
          <a:p>
            <a:r>
              <a:rPr lang="en-US" altLang="ja-JP" sz="2000" b="1" dirty="0">
                <a:latin typeface="Arial" panose="020B0604020202020204" pitchFamily="34" charset="0"/>
                <a:cs typeface="Arial" panose="020B0604020202020204" pitchFamily="34" charset="0"/>
              </a:rPr>
              <a:t>~</a:t>
            </a:r>
            <a:endParaRPr kumimoji="1" lang="ja-JP" altLang="en-US" sz="200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97D18A37-71DF-4347-B06E-36ABADB1DF64}"/>
              </a:ext>
            </a:extLst>
          </p:cNvPr>
          <p:cNvSpPr txBox="1"/>
          <p:nvPr/>
        </p:nvSpPr>
        <p:spPr>
          <a:xfrm>
            <a:off x="2016188" y="1517110"/>
            <a:ext cx="432048" cy="400110"/>
          </a:xfrm>
          <a:prstGeom prst="rect">
            <a:avLst/>
          </a:prstGeom>
          <a:noFill/>
        </p:spPr>
        <p:txBody>
          <a:bodyPr wrap="square" rtlCol="0">
            <a:spAutoFit/>
          </a:bodyPr>
          <a:lstStyle/>
          <a:p>
            <a:r>
              <a:rPr lang="ja-JP" altLang="en-US" sz="2000" b="1" dirty="0">
                <a:solidFill>
                  <a:srgbClr val="FF0000"/>
                </a:solidFill>
              </a:rPr>
              <a:t>〇</a:t>
            </a:r>
            <a:endParaRPr kumimoji="1" lang="ja-JP" altLang="en-US" sz="2000" b="1" dirty="0">
              <a:solidFill>
                <a:srgbClr val="FF0000"/>
              </a:solidFill>
            </a:endParaRPr>
          </a:p>
        </p:txBody>
      </p:sp>
      <p:sp>
        <p:nvSpPr>
          <p:cNvPr id="17" name="テキスト ボックス 16">
            <a:extLst>
              <a:ext uri="{FF2B5EF4-FFF2-40B4-BE49-F238E27FC236}">
                <a16:creationId xmlns:a16="http://schemas.microsoft.com/office/drawing/2014/main" id="{E4782603-7E33-4930-A84E-FCBCAB715E9F}"/>
              </a:ext>
            </a:extLst>
          </p:cNvPr>
          <p:cNvSpPr txBox="1"/>
          <p:nvPr/>
        </p:nvSpPr>
        <p:spPr>
          <a:xfrm>
            <a:off x="1979712" y="1887215"/>
            <a:ext cx="432048" cy="461665"/>
          </a:xfrm>
          <a:prstGeom prst="rect">
            <a:avLst/>
          </a:prstGeom>
          <a:noFill/>
        </p:spPr>
        <p:txBody>
          <a:bodyPr wrap="squar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C53800B-1FA3-46A7-9093-B17F47606457}"/>
              </a:ext>
            </a:extLst>
          </p:cNvPr>
          <p:cNvSpPr txBox="1"/>
          <p:nvPr/>
        </p:nvSpPr>
        <p:spPr>
          <a:xfrm>
            <a:off x="1979712" y="2348880"/>
            <a:ext cx="432048" cy="461665"/>
          </a:xfrm>
          <a:prstGeom prst="rect">
            <a:avLst/>
          </a:prstGeom>
          <a:noFill/>
        </p:spPr>
        <p:txBody>
          <a:bodyPr wrap="squar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pic>
        <p:nvPicPr>
          <p:cNvPr id="8" name="図 7">
            <a:extLst>
              <a:ext uri="{FF2B5EF4-FFF2-40B4-BE49-F238E27FC236}">
                <a16:creationId xmlns:a16="http://schemas.microsoft.com/office/drawing/2014/main" id="{13D3E26A-872D-41FB-9C50-47D659117A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48" y="4616172"/>
            <a:ext cx="2592324" cy="541020"/>
          </a:xfrm>
          <a:prstGeom prst="rect">
            <a:avLst/>
          </a:prstGeom>
        </p:spPr>
      </p:pic>
      <p:pic>
        <p:nvPicPr>
          <p:cNvPr id="11" name="図 10">
            <a:extLst>
              <a:ext uri="{FF2B5EF4-FFF2-40B4-BE49-F238E27FC236}">
                <a16:creationId xmlns:a16="http://schemas.microsoft.com/office/drawing/2014/main" id="{8E68FB2F-F661-4F92-ADFA-CA32E96F9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7748" y="4149080"/>
            <a:ext cx="2592324" cy="541020"/>
          </a:xfrm>
          <a:prstGeom prst="rect">
            <a:avLst/>
          </a:prstGeom>
        </p:spPr>
      </p:pic>
      <p:sp>
        <p:nvSpPr>
          <p:cNvPr id="22" name="テキスト ボックス 21">
            <a:extLst>
              <a:ext uri="{FF2B5EF4-FFF2-40B4-BE49-F238E27FC236}">
                <a16:creationId xmlns:a16="http://schemas.microsoft.com/office/drawing/2014/main" id="{9CA7D318-34C7-47F0-836F-0F736FDE9FB5}"/>
              </a:ext>
            </a:extLst>
          </p:cNvPr>
          <p:cNvSpPr txBox="1"/>
          <p:nvPr/>
        </p:nvSpPr>
        <p:spPr>
          <a:xfrm>
            <a:off x="2051720" y="4253026"/>
            <a:ext cx="432048" cy="400110"/>
          </a:xfrm>
          <a:prstGeom prst="rect">
            <a:avLst/>
          </a:prstGeom>
          <a:noFill/>
        </p:spPr>
        <p:txBody>
          <a:bodyPr wrap="square" rtlCol="0">
            <a:spAutoFit/>
          </a:bodyPr>
          <a:lstStyle/>
          <a:p>
            <a:r>
              <a:rPr lang="ja-JP" altLang="en-US" sz="2000" b="1" dirty="0">
                <a:solidFill>
                  <a:srgbClr val="FF0000"/>
                </a:solidFill>
              </a:rPr>
              <a:t>〇</a:t>
            </a:r>
            <a:endParaRPr kumimoji="1" lang="ja-JP" altLang="en-US" sz="2000" b="1" dirty="0">
              <a:solidFill>
                <a:srgbClr val="FF0000"/>
              </a:solidFill>
            </a:endParaRPr>
          </a:p>
        </p:txBody>
      </p:sp>
      <p:sp>
        <p:nvSpPr>
          <p:cNvPr id="23" name="テキスト ボックス 22">
            <a:extLst>
              <a:ext uri="{FF2B5EF4-FFF2-40B4-BE49-F238E27FC236}">
                <a16:creationId xmlns:a16="http://schemas.microsoft.com/office/drawing/2014/main" id="{2655DB82-112F-49C8-9E83-0D3D029F13B2}"/>
              </a:ext>
            </a:extLst>
          </p:cNvPr>
          <p:cNvSpPr txBox="1"/>
          <p:nvPr/>
        </p:nvSpPr>
        <p:spPr>
          <a:xfrm>
            <a:off x="2051720" y="4695527"/>
            <a:ext cx="432048" cy="461665"/>
          </a:xfrm>
          <a:prstGeom prst="rect">
            <a:avLst/>
          </a:prstGeom>
          <a:noFill/>
        </p:spPr>
        <p:txBody>
          <a:bodyPr wrap="squar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sp>
        <p:nvSpPr>
          <p:cNvPr id="19" name="スライド番号プレースホルダー 1">
            <a:extLst>
              <a:ext uri="{FF2B5EF4-FFF2-40B4-BE49-F238E27FC236}">
                <a16:creationId xmlns:a16="http://schemas.microsoft.com/office/drawing/2014/main" id="{9B771C41-10A5-4F2F-966C-B8709318F58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Kamiokande(1983-1996)</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43011"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 large water Cherenkov detector constructed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1000</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m</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(2400 meter water equivalent) underground in Kamioka mine, Japan.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3000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tons of pure water are viewed by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1000</a:t>
            </a:r>
            <a:r>
              <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20-inch</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PMTs. </a:t>
            </a:r>
          </a:p>
        </p:txBody>
      </p:sp>
      <p:pic>
        <p:nvPicPr>
          <p:cNvPr id="43012"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588923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Kamioka N</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ucleon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D</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ecay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xperiment” to           </a:t>
            </a:r>
          </a:p>
        </p:txBody>
      </p:sp>
      <p:sp>
        <p:nvSpPr>
          <p:cNvPr id="45059" name="テキスト ボックス 5"/>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After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殴り書きクレヨン" panose="02000600000000000000" pitchFamily="2" charset="-128"/>
                <a:cs typeface="+mn-cs"/>
              </a:rPr>
              <a:t>successful</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殴り書きクレヨン" panose="02000600000000000000" pitchFamily="2"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exclusions of most of Grand Unified Theories…..,</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main subjects became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Solar Neutrinos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and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Atmospheric Neutrinos</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45060" name="Text Box 23"/>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Kamioka N</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eutrino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D</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etection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xperiment”</a:t>
            </a:r>
          </a:p>
        </p:txBody>
      </p:sp>
      <p:sp>
        <p:nvSpPr>
          <p:cNvPr id="45061" name="object 3"/>
          <p:cNvSpPr>
            <a:spLocks noChangeArrowheads="1"/>
          </p:cNvSpPr>
          <p:nvPr/>
        </p:nvSpPr>
        <p:spPr bwMode="auto">
          <a:xfrm>
            <a:off x="1285875" y="1800225"/>
            <a:ext cx="6262688" cy="4941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45062" name="テキスト ボックス 2"/>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http://arxiv.org/abs/1207.4952</a:t>
            </a:r>
            <a:endPar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5063" name="Text Box 23"/>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Sources of Neutrinos</a:t>
            </a:r>
            <a:endParaRPr kumimoji="1" lang="en-US" altLang="ja-JP" sz="2200" b="1" i="0" u="none"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012032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Kamiokande-II         </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When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experiment started, the trigger threshold of the detector was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~29 MeV</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This threshold was low enough to detect nucleon decay mode p-&gt;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3000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which records the smallest energy deposit in the detector.</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To detector </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8</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B</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solar neutrinos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the trigger threshold of the detector should be reduced to be around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~8 MeV</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In addition to the trigger threshold, background events in the low energy range should be reduced.</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From fall 1984 to end of 1986</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many detector upgrade to observe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8</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B solar neutrinos were done. They are: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After these upgrade, namely, </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-II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started in early 1987.</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9156"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Removal of radioactive sources in water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Construction of anticounter</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Installation of New electronics</a:t>
            </a:r>
          </a:p>
        </p:txBody>
      </p:sp>
      <p:sp>
        <p:nvSpPr>
          <p:cNvPr id="5" name="スライド番号プレースホルダー 1"/>
          <p:cNvSpPr txBox="1">
            <a:spLocks/>
          </p:cNvSpPr>
          <p:nvPr/>
        </p:nvSpPr>
        <p:spPr>
          <a:xfrm>
            <a:off x="6864096"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044152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2">
            <a:extLst>
              <a:ext uri="{FF2B5EF4-FFF2-40B4-BE49-F238E27FC236}">
                <a16:creationId xmlns:a16="http://schemas.microsoft.com/office/drawing/2014/main" id="{ADA5FDD1-FF3E-4F96-B4FF-6A3FC84B93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A593991F-4527-4876-B0EA-6FF6541423D0}"/>
              </a:ext>
            </a:extLst>
          </p:cNvPr>
          <p:cNvSpPr txBox="1"/>
          <p:nvPr/>
        </p:nvSpPr>
        <p:spPr>
          <a:xfrm>
            <a:off x="715963" y="23813"/>
            <a:ext cx="7740650" cy="52228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a:ea typeface="ＭＳ Ｐゴシック" panose="020B0600070205080204" pitchFamily="50" charset="-128"/>
                <a:cs typeface="+mn-cs"/>
              </a:rPr>
              <a:t>Removal of radioactive sources in water</a:t>
            </a:r>
            <a:endParaRPr kumimoji="1" lang="ja-JP" altLang="en-US" sz="2800" b="1" i="0" u="sng" strike="noStrike" kern="1200" cap="none" spc="0" normalizeH="0" baseline="0" noProof="0" dirty="0">
              <a:ln>
                <a:noFill/>
              </a:ln>
              <a:solidFill>
                <a:srgbClr val="0A0AD4"/>
              </a:solidFill>
              <a:effectLst/>
              <a:uLnTx/>
              <a:uFillTx/>
              <a:latin typeface="Arial"/>
              <a:ea typeface="ＭＳ Ｐゴシック" panose="020B0600070205080204" pitchFamily="50" charset="-128"/>
              <a:cs typeface="+mn-cs"/>
            </a:endParaRPr>
          </a:p>
        </p:txBody>
      </p:sp>
      <p:sp>
        <p:nvSpPr>
          <p:cNvPr id="79876" name="テキスト ボックス 7">
            <a:extLst>
              <a:ext uri="{FF2B5EF4-FFF2-40B4-BE49-F238E27FC236}">
                <a16:creationId xmlns:a16="http://schemas.microsoft.com/office/drawing/2014/main" id="{130BA516-245D-4686-8166-ACA94724F0F5}"/>
              </a:ext>
            </a:extLst>
          </p:cNvPr>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most serious background were the </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b</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-decay products in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Uranium-Radium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series. Note that nominal energy of them are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&lt; several MeV</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Fresh water from the mine contains</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concentration of Radon.</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Supplying the fresh water was stopped</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and closed circulation mode was</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employed. A Radon-free water</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generation system was also installed.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the water circulation system,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Uranium</a:t>
            </a:r>
            <a:b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resin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and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Ion-exchanger</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were added.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 prevent contact of water and</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Radon-rich mine air, an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air-tight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ceiling</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 the top of the tank were made.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components in the water circulation</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system were also made air-tighten.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Finally, the radioactivity was reduced by</a:t>
            </a:r>
            <a:b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 orders of magnitudes. </a:t>
            </a:r>
            <a:endParaRPr kumimoji="1" lang="ja-JP" altLang="en-US"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9B8B2298-6D22-4DA4-B3B7-510512DA31C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49139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Anticounter</a:t>
            </a:r>
            <a:endParaRPr kumimoji="1" lang="ja-JP" altLang="en-US"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
        <p:nvSpPr>
          <p:cNvPr id="60419"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anticounter layer surrounding the inner detector were newly constructed until</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fall 1985.</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It was also water Cherenkov detector with &gt;1.4 m water thickness and 123 20-inch</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F</a:t>
            </a:r>
            <a:b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PMTs.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main purpose of the anticounter layer is to identify entering/exiting charged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particles such as cosmic ray muons.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anticounter water layer effectively absorb radio activities  from surrounding rocks and air.</a:t>
            </a:r>
          </a:p>
        </p:txBody>
      </p:sp>
      <p:pic>
        <p:nvPicPr>
          <p:cNvPr id="60420"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0445"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Rocks</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447"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b</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g</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0449"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anticounter</a:t>
            </a:r>
            <a:endParaRPr kumimoji="1" lang="ja-JP" altLang="en-US" sz="20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1006604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EE0D039-6435-4765-AD72-885835A57EBE}"/>
              </a:ext>
            </a:extLst>
          </p:cNvPr>
          <p:cNvSpPr txBox="1"/>
          <p:nvPr/>
        </p:nvSpPr>
        <p:spPr>
          <a:xfrm>
            <a:off x="2927350" y="34925"/>
            <a:ext cx="3271838" cy="5238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a:ea typeface="ＭＳ Ｐゴシック" panose="020B0600070205080204" pitchFamily="50" charset="-128"/>
                <a:cs typeface="+mn-cs"/>
              </a:rPr>
              <a:t>New electronics</a:t>
            </a:r>
            <a:endParaRPr kumimoji="1" lang="ja-JP" altLang="en-US" sz="2800" b="1" i="0" u="sng" strike="noStrike" kern="1200" cap="none" spc="0" normalizeH="0" baseline="0" noProof="0" dirty="0">
              <a:ln>
                <a:noFill/>
              </a:ln>
              <a:solidFill>
                <a:srgbClr val="0A0AD4"/>
              </a:solidFill>
              <a:effectLst/>
              <a:uLnTx/>
              <a:uFillTx/>
              <a:latin typeface="Arial"/>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76D8E80-E075-4C3B-8E46-BB8891ADD71A}"/>
              </a:ext>
            </a:extLst>
          </p:cNvPr>
          <p:cNvSpPr txBox="1"/>
          <p:nvPr/>
        </p:nvSpPr>
        <p:spPr>
          <a:xfrm>
            <a:off x="107950" y="558800"/>
            <a:ext cx="8875713" cy="563245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University of Pennsylvania group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joined the experiment and installed new readout electronics in summer 1986.</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new electronics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was operated with the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condition </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hit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 20</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which corresponds to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7.6MeV</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energy threshold.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pSp>
        <p:nvGrpSpPr>
          <p:cNvPr id="81924" name="グループ化 15">
            <a:extLst>
              <a:ext uri="{FF2B5EF4-FFF2-40B4-BE49-F238E27FC236}">
                <a16:creationId xmlns:a16="http://schemas.microsoft.com/office/drawing/2014/main" id="{D0F927E4-4A3E-4F8B-B732-C8096BDA3BFC}"/>
              </a:ext>
            </a:extLst>
          </p:cNvPr>
          <p:cNvGrpSpPr>
            <a:grpSpLocks/>
          </p:cNvGrpSpPr>
          <p:nvPr/>
        </p:nvGrpSpPr>
        <p:grpSpPr bwMode="auto">
          <a:xfrm>
            <a:off x="4011613" y="3836988"/>
            <a:ext cx="4972050" cy="3068637"/>
            <a:chOff x="4010682" y="3689563"/>
            <a:chExt cx="4971496" cy="3068123"/>
          </a:xfrm>
        </p:grpSpPr>
        <p:grpSp>
          <p:nvGrpSpPr>
            <p:cNvPr id="81931" name="グループ化 14">
              <a:extLst>
                <a:ext uri="{FF2B5EF4-FFF2-40B4-BE49-F238E27FC236}">
                  <a16:creationId xmlns:a16="http://schemas.microsoft.com/office/drawing/2014/main" id="{98482D83-D369-45A1-95A2-C10B2C63C943}"/>
                </a:ext>
              </a:extLst>
            </p:cNvPr>
            <p:cNvGrpSpPr>
              <a:grpSpLocks/>
            </p:cNvGrpSpPr>
            <p:nvPr/>
          </p:nvGrpSpPr>
          <p:grpSpPr bwMode="auto">
            <a:xfrm>
              <a:off x="4010682" y="3689563"/>
              <a:ext cx="4971496" cy="3068123"/>
              <a:chOff x="4390928" y="3486587"/>
              <a:chExt cx="4971496" cy="3068123"/>
            </a:xfrm>
          </p:grpSpPr>
          <p:pic>
            <p:nvPicPr>
              <p:cNvPr id="81933" name="図 6">
                <a:extLst>
                  <a:ext uri="{FF2B5EF4-FFF2-40B4-BE49-F238E27FC236}">
                    <a16:creationId xmlns:a16="http://schemas.microsoft.com/office/drawing/2014/main" id="{DF173F06-A4B0-4604-8212-96D21B6F99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CAF1C897-E9F3-47EB-9C34-57D3090F2D0A}"/>
                  </a:ext>
                </a:extLst>
              </p:cNvPr>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正方形/長方形 8">
                <a:extLst>
                  <a:ext uri="{FF2B5EF4-FFF2-40B4-BE49-F238E27FC236}">
                    <a16:creationId xmlns:a16="http://schemas.microsoft.com/office/drawing/2014/main" id="{44177575-9B7F-4A7C-8FC4-A57AC5EAA79A}"/>
                  </a:ext>
                </a:extLst>
              </p:cNvPr>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正方形/長方形 9">
                <a:extLst>
                  <a:ext uri="{FF2B5EF4-FFF2-40B4-BE49-F238E27FC236}">
                    <a16:creationId xmlns:a16="http://schemas.microsoft.com/office/drawing/2014/main" id="{84281DF1-F586-4D4A-80F9-2204AADAFB2E}"/>
                  </a:ext>
                </a:extLst>
              </p:cNvPr>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 name="正方形/長方形 10">
                <a:extLst>
                  <a:ext uri="{FF2B5EF4-FFF2-40B4-BE49-F238E27FC236}">
                    <a16:creationId xmlns:a16="http://schemas.microsoft.com/office/drawing/2014/main" id="{6E0FD04C-47D2-4162-BE84-A3BFEE51554E}"/>
                  </a:ext>
                </a:extLst>
              </p:cNvPr>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正方形/長方形 11">
                <a:extLst>
                  <a:ext uri="{FF2B5EF4-FFF2-40B4-BE49-F238E27FC236}">
                    <a16:creationId xmlns:a16="http://schemas.microsoft.com/office/drawing/2014/main" id="{981FEA66-3C09-4B56-8106-BC5AE711067B}"/>
                  </a:ext>
                </a:extLst>
              </p:cNvPr>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正方形/長方形 12">
                <a:extLst>
                  <a:ext uri="{FF2B5EF4-FFF2-40B4-BE49-F238E27FC236}">
                    <a16:creationId xmlns:a16="http://schemas.microsoft.com/office/drawing/2014/main" id="{AA3CCF2D-AE07-45C3-972A-A7CCF443B672}"/>
                  </a:ext>
                </a:extLst>
              </p:cNvPr>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正方形/長方形 3">
                <a:extLst>
                  <a:ext uri="{FF2B5EF4-FFF2-40B4-BE49-F238E27FC236}">
                    <a16:creationId xmlns:a16="http://schemas.microsoft.com/office/drawing/2014/main" id="{250CB3E4-D8B9-4D1B-A20C-FE59EED4BF71}"/>
                  </a:ext>
                </a:extLst>
              </p:cNvPr>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4" name="テキスト ボックス 13">
              <a:extLst>
                <a:ext uri="{FF2B5EF4-FFF2-40B4-BE49-F238E27FC236}">
                  <a16:creationId xmlns:a16="http://schemas.microsoft.com/office/drawing/2014/main" id="{B84C89D7-3A6B-43A6-B821-53F962ADF2D1}"/>
                </a:ext>
              </a:extLst>
            </p:cNvPr>
            <p:cNvSpPr txBox="1"/>
            <p:nvPr/>
          </p:nvSpPr>
          <p:spPr>
            <a:xfrm>
              <a:off x="7034532" y="6375163"/>
              <a:ext cx="926997" cy="338080"/>
            </a:xfrm>
            <a:prstGeom prst="rect">
              <a:avLst/>
            </a:prstGeom>
            <a:solidFill>
              <a:schemeClr val="bg1"/>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E(MeV)</a:t>
              </a:r>
              <a:endParaRPr kumimoji="1" lang="ja-JP" altLang="en-US" sz="16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grpSp>
      <p:sp>
        <p:nvSpPr>
          <p:cNvPr id="3" name="テキスト ボックス 2">
            <a:extLst>
              <a:ext uri="{FF2B5EF4-FFF2-40B4-BE49-F238E27FC236}">
                <a16:creationId xmlns:a16="http://schemas.microsoft.com/office/drawing/2014/main" id="{E79CCDC0-876A-41EC-9CD9-B877617ABA70}"/>
              </a:ext>
            </a:extLst>
          </p:cNvPr>
          <p:cNvSpPr txBox="1"/>
          <p:nvPr/>
        </p:nvSpPr>
        <p:spPr>
          <a:xfrm>
            <a:off x="609600" y="1300163"/>
            <a:ext cx="8062913" cy="2554287"/>
          </a:xfrm>
          <a:prstGeom prst="rect">
            <a:avLst/>
          </a:prstGeom>
          <a:solidFill>
            <a:srgbClr val="FFFFC5"/>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Design of the new electronics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Charge and timing information of PMTs are digitized in PMT by PMT basis.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Discriminator is also in PMT by PMT basis.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“Number of hit PMT” signal is made from sum of the discriminator outputs, and used for the trigger logic.</a:t>
            </a:r>
          </a:p>
        </p:txBody>
      </p:sp>
      <p:sp>
        <p:nvSpPr>
          <p:cNvPr id="81926" name="テキスト ボックス 16">
            <a:extLst>
              <a:ext uri="{FF2B5EF4-FFF2-40B4-BE49-F238E27FC236}">
                <a16:creationId xmlns:a16="http://schemas.microsoft.com/office/drawing/2014/main" id="{226D1FC2-496C-439D-9F5B-8B30DDE3775D}"/>
              </a:ext>
            </a:extLst>
          </p:cNvPr>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Trigger efficiency</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1927" name="テキスト ボックス 17">
            <a:extLst>
              <a:ext uri="{FF2B5EF4-FFF2-40B4-BE49-F238E27FC236}">
                <a16:creationId xmlns:a16="http://schemas.microsoft.com/office/drawing/2014/main" id="{719E6E89-7294-4A50-95AE-2EA965A0140E}"/>
              </a:ext>
            </a:extLst>
          </p:cNvPr>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Kamiokande-I</a:t>
            </a:r>
            <a:br>
              <a:rPr kumimoji="1" lang="en-US" altLang="ja-JP" sz="16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6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(50% eff. @29MeV)</a:t>
            </a:r>
            <a:endParaRPr kumimoji="1" lang="ja-JP" altLang="en-US" sz="16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1928" name="テキスト ボックス 19">
            <a:extLst>
              <a:ext uri="{FF2B5EF4-FFF2-40B4-BE49-F238E27FC236}">
                <a16:creationId xmlns:a16="http://schemas.microsoft.com/office/drawing/2014/main" id="{B5C83058-9780-467A-80D2-7585FC6AEB10}"/>
              </a:ext>
            </a:extLst>
          </p:cNvPr>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Kamiokande-II</a:t>
            </a:r>
            <a:br>
              <a:rPr kumimoji="1" lang="en-US" altLang="ja-JP" sz="16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6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(50% eff. @8.7MeV)</a:t>
            </a:r>
            <a:endParaRPr kumimoji="1" lang="ja-JP" altLang="en-US" sz="16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1" name="直線矢印コネクタ 20">
            <a:extLst>
              <a:ext uri="{FF2B5EF4-FFF2-40B4-BE49-F238E27FC236}">
                <a16:creationId xmlns:a16="http://schemas.microsoft.com/office/drawing/2014/main" id="{EFE9613D-4511-4BD7-814C-6A578CCFBF0D}"/>
              </a:ext>
            </a:extLst>
          </p:cNvPr>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EFF1662D-7BEC-4CA4-99B7-86C288DE9BBF}"/>
              </a:ext>
            </a:extLst>
          </p:cNvPr>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
            <a:extLst>
              <a:ext uri="{FF2B5EF4-FFF2-40B4-BE49-F238E27FC236}">
                <a16:creationId xmlns:a16="http://schemas.microsoft.com/office/drawing/2014/main" id="{BA6FC5AA-B4AE-4E43-96CA-66E9C555C2F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185775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39E4D388-1347-4AED-B705-A38B3A2A0463}"/>
              </a:ext>
            </a:extLst>
          </p:cNvPr>
          <p:cNvSpPr txBox="1">
            <a:spLocks noChangeArrowheads="1"/>
          </p:cNvSpPr>
          <p:nvPr/>
        </p:nvSpPr>
        <p:spPr bwMode="auto">
          <a:xfrm>
            <a:off x="1763688" y="44624"/>
            <a:ext cx="562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ニュートリノとは</a:t>
            </a:r>
            <a:r>
              <a:rPr kumimoji="1" lang="en-US" altLang="ja-JP"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t>
            </a:r>
          </a:p>
        </p:txBody>
      </p:sp>
      <p:sp>
        <p:nvSpPr>
          <p:cNvPr id="11267" name="Text Box 3">
            <a:extLst>
              <a:ext uri="{FF2B5EF4-FFF2-40B4-BE49-F238E27FC236}">
                <a16:creationId xmlns:a16="http://schemas.microsoft.com/office/drawing/2014/main" id="{8A7E6911-60DC-4A90-89B5-BB867D36FDA9}"/>
              </a:ext>
            </a:extLst>
          </p:cNvPr>
          <p:cNvSpPr txBox="1">
            <a:spLocks noChangeArrowheads="1"/>
          </p:cNvSpPr>
          <p:nvPr/>
        </p:nvSpPr>
        <p:spPr bwMode="auto">
          <a:xfrm>
            <a:off x="467544" y="3525976"/>
            <a:ext cx="8208912"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物質を形づくる素粒子のひとつで、電子と同じレプトン（軽粒子）の仲間。</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電子型、ミュー型、タウ型の３種類がある。</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電気的に中性であることから名づけられた。</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ほかの粒子とはほとんど反応しないため、非常に観測しにくく、</a:t>
            </a:r>
            <a:b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「幽霊粒子」とも言われる。</a:t>
            </a:r>
          </a:p>
        </p:txBody>
      </p:sp>
      <p:grpSp>
        <p:nvGrpSpPr>
          <p:cNvPr id="3" name="グループ化 2">
            <a:extLst>
              <a:ext uri="{FF2B5EF4-FFF2-40B4-BE49-F238E27FC236}">
                <a16:creationId xmlns:a16="http://schemas.microsoft.com/office/drawing/2014/main" id="{80F02ACC-D4C3-422D-BD36-8DF69B330E49}"/>
              </a:ext>
            </a:extLst>
          </p:cNvPr>
          <p:cNvGrpSpPr/>
          <p:nvPr/>
        </p:nvGrpSpPr>
        <p:grpSpPr>
          <a:xfrm>
            <a:off x="584498" y="908720"/>
            <a:ext cx="7443886" cy="1164210"/>
            <a:chOff x="368474" y="1331340"/>
            <a:chExt cx="7443886" cy="1164210"/>
          </a:xfrm>
        </p:grpSpPr>
        <p:sp>
          <p:nvSpPr>
            <p:cNvPr id="2" name="正方形/長方形 1">
              <a:extLst>
                <a:ext uri="{FF2B5EF4-FFF2-40B4-BE49-F238E27FC236}">
                  <a16:creationId xmlns:a16="http://schemas.microsoft.com/office/drawing/2014/main" id="{8D8588DB-7A35-4714-AC7A-C16F23D53C9F}"/>
                </a:ext>
              </a:extLst>
            </p:cNvPr>
            <p:cNvSpPr/>
            <p:nvPr/>
          </p:nvSpPr>
          <p:spPr bwMode="auto">
            <a:xfrm>
              <a:off x="368474" y="1331340"/>
              <a:ext cx="7443886" cy="1164210"/>
            </a:xfrm>
            <a:prstGeom prst="rect">
              <a:avLst/>
            </a:prstGeom>
            <a:solidFill>
              <a:srgbClr val="FFFFC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11276" name="Text Box 12">
              <a:extLst>
                <a:ext uri="{FF2B5EF4-FFF2-40B4-BE49-F238E27FC236}">
                  <a16:creationId xmlns:a16="http://schemas.microsoft.com/office/drawing/2014/main" id="{01E8768D-BD93-403D-BE4B-19150A2ADF78}"/>
                </a:ext>
              </a:extLst>
            </p:cNvPr>
            <p:cNvSpPr txBox="1">
              <a:spLocks noChangeArrowheads="1"/>
            </p:cNvSpPr>
            <p:nvPr/>
          </p:nvSpPr>
          <p:spPr bwMode="auto">
            <a:xfrm>
              <a:off x="636588" y="1531938"/>
              <a:ext cx="568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中</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性微子　</a:t>
              </a:r>
              <a:r>
                <a:rPr kumimoji="1" lang="en-US" altLang="ja-JP" sz="2400" b="1" i="0" u="none" strike="noStrike" kern="1200" cap="none" spc="0" normalizeH="0" baseline="0" noProof="0" dirty="0">
                  <a:ln>
                    <a:noFill/>
                  </a:ln>
                  <a:solidFill>
                    <a:srgbClr val="CC0000"/>
                  </a:solidFill>
                  <a:effectLst/>
                  <a:uLnTx/>
                  <a:uFillTx/>
                  <a:latin typeface="+mn-lt"/>
                  <a:ea typeface="ＭＳ Ｐゴシック" panose="020B0600070205080204" pitchFamily="50" charset="-128"/>
                  <a:cs typeface="+mn-cs"/>
                </a:rPr>
                <a:t>neutrino  </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a:t>
              </a:r>
              <a:r>
                <a:rPr kumimoji="1" lang="en-US" altLang="ja-JP" sz="2400" b="1" i="0" u="none" strike="noStrike" kern="1200" cap="none" spc="0" normalizeH="0" baseline="0" noProof="0" dirty="0">
                  <a:ln>
                    <a:noFill/>
                  </a:ln>
                  <a:solidFill>
                    <a:srgbClr val="CC0000"/>
                  </a:solidFill>
                  <a:effectLst/>
                  <a:uLnTx/>
                  <a:uFillTx/>
                  <a:latin typeface="+mn-lt"/>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CC0000"/>
                  </a:solidFill>
                  <a:effectLst/>
                  <a:uLnTx/>
                  <a:uFillTx/>
                  <a:latin typeface="+mn-lt"/>
                  <a:ea typeface="ＭＳ Ｐゴシック" panose="020B0600070205080204" pitchFamily="50" charset="-128"/>
                  <a:cs typeface="+mn-cs"/>
                </a:rPr>
                <a:t> </a:t>
              </a:r>
              <a:r>
                <a:rPr kumimoji="1" lang="en-US" altLang="ja-JP" sz="2400" b="1" i="0" u="none" strike="noStrike" kern="1200" cap="none" spc="0" normalizeH="0" baseline="0" noProof="0" dirty="0" err="1">
                  <a:ln>
                    <a:noFill/>
                  </a:ln>
                  <a:solidFill>
                    <a:srgbClr val="CC0000"/>
                  </a:solidFill>
                  <a:effectLst/>
                  <a:uLnTx/>
                  <a:uFillTx/>
                  <a:latin typeface="+mn-lt"/>
                  <a:ea typeface="ＭＳ Ｐゴシック" panose="020B0600070205080204" pitchFamily="50" charset="-128"/>
                  <a:cs typeface="+mn-cs"/>
                </a:rPr>
                <a:t>neutr</a:t>
              </a:r>
              <a:r>
                <a:rPr kumimoji="1" lang="en-US" altLang="ja-JP" sz="2400" b="1" i="0" u="none" strike="noStrike" kern="1200" cap="none" spc="0" normalizeH="0" baseline="0" noProof="0" dirty="0">
                  <a:ln>
                    <a:noFill/>
                  </a:ln>
                  <a:solidFill>
                    <a:srgbClr val="CC0000"/>
                  </a:solidFill>
                  <a:effectLst/>
                  <a:uLnTx/>
                  <a:uFillTx/>
                  <a:latin typeface="+mn-lt"/>
                  <a:ea typeface="ＭＳ Ｐゴシック" panose="020B0600070205080204" pitchFamily="50" charset="-128"/>
                  <a:cs typeface="+mn-cs"/>
                </a:rPr>
                <a:t>  </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a:t>
              </a:r>
              <a:r>
                <a:rPr kumimoji="1" lang="en-US" altLang="ja-JP" sz="2400" b="1" i="0" u="none" strike="noStrike" kern="1200" cap="none" spc="0" normalizeH="0" baseline="0" noProof="0" dirty="0">
                  <a:ln>
                    <a:noFill/>
                  </a:ln>
                  <a:solidFill>
                    <a:srgbClr val="CC0000"/>
                  </a:solidFill>
                  <a:effectLst/>
                  <a:uLnTx/>
                  <a:uFillTx/>
                  <a:latin typeface="+mn-lt"/>
                  <a:ea typeface="ＭＳ Ｐゴシック" panose="020B0600070205080204" pitchFamily="50" charset="-128"/>
                  <a:cs typeface="+mn-cs"/>
                </a:rPr>
                <a:t> </a:t>
              </a:r>
              <a:r>
                <a:rPr kumimoji="1" lang="en-US" altLang="ja-JP" sz="2400" b="1" i="0" u="none" strike="noStrike" kern="1200" cap="none" spc="0" normalizeH="0" baseline="0" noProof="0" dirty="0" err="1">
                  <a:ln>
                    <a:noFill/>
                  </a:ln>
                  <a:solidFill>
                    <a:srgbClr val="CC0000"/>
                  </a:solidFill>
                  <a:effectLst/>
                  <a:uLnTx/>
                  <a:uFillTx/>
                  <a:latin typeface="+mn-lt"/>
                  <a:ea typeface="ＭＳ Ｐゴシック" panose="020B0600070205080204" pitchFamily="50" charset="-128"/>
                  <a:cs typeface="+mn-cs"/>
                </a:rPr>
                <a:t>ino</a:t>
              </a:r>
              <a:endParaRPr kumimoji="1" lang="en-US" altLang="ja-JP" sz="2400" b="1" i="0" u="none" strike="noStrike" kern="1200" cap="none" spc="0" normalizeH="0" baseline="0" noProof="0" dirty="0">
                <a:ln>
                  <a:noFill/>
                </a:ln>
                <a:solidFill>
                  <a:srgbClr val="CC0000"/>
                </a:solidFill>
                <a:effectLst/>
                <a:uLnTx/>
                <a:uFillTx/>
                <a:latin typeface="+mn-lt"/>
                <a:ea typeface="ＭＳ Ｐゴシック" panose="020B0600070205080204" pitchFamily="50" charset="-128"/>
                <a:cs typeface="+mn-cs"/>
              </a:endParaRPr>
            </a:p>
          </p:txBody>
        </p:sp>
        <p:sp>
          <p:nvSpPr>
            <p:cNvPr id="11277" name="Rectangle 13">
              <a:extLst>
                <a:ext uri="{FF2B5EF4-FFF2-40B4-BE49-F238E27FC236}">
                  <a16:creationId xmlns:a16="http://schemas.microsoft.com/office/drawing/2014/main" id="{F4B933B5-0480-41C7-B5FF-B40CE0403EB5}"/>
                </a:ext>
              </a:extLst>
            </p:cNvPr>
            <p:cNvSpPr>
              <a:spLocks noChangeArrowheads="1"/>
            </p:cNvSpPr>
            <p:nvPr/>
          </p:nvSpPr>
          <p:spPr bwMode="auto">
            <a:xfrm>
              <a:off x="3779912" y="1982788"/>
              <a:ext cx="950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中</a:t>
              </a: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性の</a:t>
              </a:r>
            </a:p>
          </p:txBody>
        </p:sp>
        <p:sp>
          <p:nvSpPr>
            <p:cNvPr id="11278" name="Rectangle 14">
              <a:extLst>
                <a:ext uri="{FF2B5EF4-FFF2-40B4-BE49-F238E27FC236}">
                  <a16:creationId xmlns:a16="http://schemas.microsoft.com/office/drawing/2014/main" id="{8484EB74-F9A2-4431-8EBB-019D9F95DE70}"/>
                </a:ext>
              </a:extLst>
            </p:cNvPr>
            <p:cNvSpPr>
              <a:spLocks noChangeArrowheads="1"/>
            </p:cNvSpPr>
            <p:nvPr/>
          </p:nvSpPr>
          <p:spPr bwMode="auto">
            <a:xfrm>
              <a:off x="5021932" y="1990725"/>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かわいいもの</a:t>
              </a:r>
            </a:p>
          </p:txBody>
        </p:sp>
      </p:grpSp>
      <p:sp>
        <p:nvSpPr>
          <p:cNvPr id="4" name="テキスト ボックス 3">
            <a:extLst>
              <a:ext uri="{FF2B5EF4-FFF2-40B4-BE49-F238E27FC236}">
                <a16:creationId xmlns:a16="http://schemas.microsoft.com/office/drawing/2014/main" id="{515DDBB8-095B-4097-B72F-3F2C5B2A2A07}"/>
              </a:ext>
            </a:extLst>
          </p:cNvPr>
          <p:cNvSpPr txBox="1"/>
          <p:nvPr/>
        </p:nvSpPr>
        <p:spPr>
          <a:xfrm>
            <a:off x="477366" y="3100898"/>
            <a:ext cx="7272808" cy="400110"/>
          </a:xfrm>
          <a:prstGeom prst="rect">
            <a:avLst/>
          </a:prstGeom>
          <a:noFill/>
        </p:spPr>
        <p:txBody>
          <a:bodyPr wrap="square" rtlCol="0">
            <a:spAutoFit/>
          </a:bodyPr>
          <a:lstStyle/>
          <a:p>
            <a:r>
              <a:rPr lang="ja-JP" altLang="en-US" sz="2000" b="1" dirty="0">
                <a:solidFill>
                  <a:srgbClr val="0000FF"/>
                </a:solidFill>
              </a:rPr>
              <a:t>ニュートリノが取り上げられた時の某全国紙の用語解説</a:t>
            </a:r>
            <a:endParaRPr kumimoji="1" lang="ja-JP" altLang="en-US" sz="2000" b="1" dirty="0">
              <a:solidFill>
                <a:srgbClr val="0000FF"/>
              </a:solidFill>
            </a:endParaRPr>
          </a:p>
        </p:txBody>
      </p:sp>
      <p:sp>
        <p:nvSpPr>
          <p:cNvPr id="14" name="スライド番号プレースホルダー 1">
            <a:extLst>
              <a:ext uri="{FF2B5EF4-FFF2-40B4-BE49-F238E27FC236}">
                <a16:creationId xmlns:a16="http://schemas.microsoft.com/office/drawing/2014/main" id="{C15EB278-6258-4208-A128-EDBC227CB59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B967D7E2-DF9D-44A4-BD16-944A71CF3642}"/>
              </a:ext>
            </a:extLst>
          </p:cNvPr>
          <p:cNvSpPr txBox="1"/>
          <p:nvPr/>
        </p:nvSpPr>
        <p:spPr>
          <a:xfrm>
            <a:off x="467544" y="5549170"/>
            <a:ext cx="8496944" cy="400110"/>
          </a:xfrm>
          <a:prstGeom prst="rect">
            <a:avLst/>
          </a:prstGeom>
          <a:noFill/>
        </p:spPr>
        <p:txBody>
          <a:bodyPr wrap="square" rtlCol="0">
            <a:spAutoFit/>
          </a:bodyPr>
          <a:lstStyle/>
          <a:p>
            <a:r>
              <a:rPr lang="ja-JP" altLang="en-US" sz="2000" b="1" dirty="0">
                <a:solidFill>
                  <a:srgbClr val="0000FF"/>
                </a:solidFill>
              </a:rPr>
              <a:t>これだけ読んでもよく分からない。多分書いた新聞記者もよく分かっていない。</a:t>
            </a:r>
            <a:endParaRPr kumimoji="1" lang="ja-JP" altLang="en-US" sz="2000" b="1" dirty="0">
              <a:solidFill>
                <a:srgbClr val="0000FF"/>
              </a:solidFill>
            </a:endParaRPr>
          </a:p>
        </p:txBody>
      </p:sp>
      <p:sp>
        <p:nvSpPr>
          <p:cNvPr id="5" name="テキスト ボックス 4">
            <a:extLst>
              <a:ext uri="{FF2B5EF4-FFF2-40B4-BE49-F238E27FC236}">
                <a16:creationId xmlns:a16="http://schemas.microsoft.com/office/drawing/2014/main" id="{9763F03B-7AB3-4966-B116-BF21EC0F12F9}"/>
              </a:ext>
            </a:extLst>
          </p:cNvPr>
          <p:cNvSpPr txBox="1"/>
          <p:nvPr/>
        </p:nvSpPr>
        <p:spPr>
          <a:xfrm>
            <a:off x="3840857" y="2339588"/>
            <a:ext cx="4187527"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a:t>
            </a:r>
            <a:r>
              <a:rPr kumimoji="1" lang="en-US" altLang="ja-JP" b="1" dirty="0" err="1">
                <a:latin typeface="Arial" panose="020B0604020202020204" pitchFamily="34" charset="0"/>
                <a:cs typeface="Arial" panose="020B0604020202020204" pitchFamily="34" charset="0"/>
              </a:rPr>
              <a:t>ino</a:t>
            </a:r>
            <a:r>
              <a:rPr kumimoji="1" lang="en-US" altLang="ja-JP" b="1" dirty="0">
                <a:latin typeface="Arial" panose="020B0604020202020204" pitchFamily="34" charset="0"/>
                <a:cs typeface="Arial" panose="020B0604020202020204" pitchFamily="34" charset="0"/>
              </a:rPr>
              <a:t>/-</a:t>
            </a:r>
            <a:r>
              <a:rPr kumimoji="1" lang="en-US" altLang="ja-JP" b="1" dirty="0" err="1">
                <a:latin typeface="Arial" panose="020B0604020202020204" pitchFamily="34" charset="0"/>
                <a:cs typeface="Arial" panose="020B0604020202020204" pitchFamily="34" charset="0"/>
              </a:rPr>
              <a:t>ina</a:t>
            </a:r>
            <a:r>
              <a:rPr kumimoji="1" lang="en-US" altLang="ja-JP" b="1" dirty="0">
                <a:latin typeface="Arial" panose="020B0604020202020204" pitchFamily="34" charset="0"/>
                <a:cs typeface="Arial" panose="020B0604020202020204" pitchFamily="34" charset="0"/>
              </a:rPr>
              <a:t>)</a:t>
            </a:r>
            <a:r>
              <a:rPr kumimoji="1" lang="ja-JP" altLang="en-US" b="1" dirty="0">
                <a:latin typeface="Arial" panose="020B0604020202020204" pitchFamily="34" charset="0"/>
                <a:cs typeface="Arial" panose="020B0604020202020204" pitchFamily="34" charset="0"/>
              </a:rPr>
              <a:t>はイタリア語の接尾語</a:t>
            </a:r>
            <a:r>
              <a:rPr kumimoji="1" lang="en-US" altLang="ja-JP" b="1" dirty="0">
                <a:latin typeface="Arial" panose="020B0604020202020204" pitchFamily="34" charset="0"/>
                <a:cs typeface="Arial" panose="020B0604020202020204" pitchFamily="34" charset="0"/>
              </a:rPr>
              <a:t>(</a:t>
            </a:r>
            <a:r>
              <a:rPr kumimoji="1" lang="ja-JP" altLang="en-US" b="1" dirty="0">
                <a:latin typeface="Arial" panose="020B0604020202020204" pitchFamily="34" charset="0"/>
                <a:cs typeface="Arial" panose="020B0604020202020204" pitchFamily="34" charset="0"/>
              </a:rPr>
              <a:t>男</a:t>
            </a:r>
            <a:r>
              <a:rPr kumimoji="1" lang="en-US" altLang="ja-JP" b="1" dirty="0">
                <a:latin typeface="Arial" panose="020B0604020202020204" pitchFamily="34" charset="0"/>
                <a:cs typeface="Arial" panose="020B0604020202020204" pitchFamily="34" charset="0"/>
              </a:rPr>
              <a:t>/</a:t>
            </a:r>
            <a:r>
              <a:rPr kumimoji="1" lang="ja-JP" altLang="en-US" b="1" dirty="0">
                <a:latin typeface="Arial" panose="020B0604020202020204" pitchFamily="34" charset="0"/>
                <a:cs typeface="Arial" panose="020B0604020202020204" pitchFamily="34" charset="0"/>
              </a:rPr>
              <a:t>女</a:t>
            </a:r>
            <a:r>
              <a:rPr kumimoji="1" lang="en-US" altLang="ja-JP" b="1" dirty="0">
                <a:latin typeface="Arial" panose="020B0604020202020204" pitchFamily="34" charset="0"/>
                <a:cs typeface="Arial" panose="020B0604020202020204" pitchFamily="34" charset="0"/>
              </a:rPr>
              <a:t>)</a:t>
            </a:r>
            <a:endParaRPr kumimoji="1" lang="ja-JP"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337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0345B29-C16B-49C1-8BA8-DD2DC53C5E05}"/>
              </a:ext>
            </a:extLst>
          </p:cNvPr>
          <p:cNvSpPr txBox="1"/>
          <p:nvPr/>
        </p:nvSpPr>
        <p:spPr>
          <a:xfrm>
            <a:off x="4751388" y="323850"/>
            <a:ext cx="4337050" cy="5238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a:ea typeface="ＭＳ Ｐゴシック" panose="020B0600070205080204" pitchFamily="50" charset="-128"/>
                <a:cs typeface="+mn-cs"/>
              </a:rPr>
              <a:t>Lower the trigger rate !</a:t>
            </a:r>
            <a:endParaRPr kumimoji="1" lang="ja-JP" altLang="en-US" sz="2800" b="1" i="0" u="sng" strike="noStrike" kern="1200" cap="none" spc="0" normalizeH="0" baseline="0" noProof="0" dirty="0">
              <a:ln>
                <a:noFill/>
              </a:ln>
              <a:solidFill>
                <a:srgbClr val="0A0AD4"/>
              </a:solidFill>
              <a:effectLst/>
              <a:uLnTx/>
              <a:uFillTx/>
              <a:latin typeface="Arial"/>
              <a:ea typeface="ＭＳ Ｐゴシック" panose="020B0600070205080204" pitchFamily="50" charset="-128"/>
              <a:cs typeface="+mn-cs"/>
            </a:endParaRPr>
          </a:p>
        </p:txBody>
      </p:sp>
      <p:grpSp>
        <p:nvGrpSpPr>
          <p:cNvPr id="82947" name="グループ化 17">
            <a:extLst>
              <a:ext uri="{FF2B5EF4-FFF2-40B4-BE49-F238E27FC236}">
                <a16:creationId xmlns:a16="http://schemas.microsoft.com/office/drawing/2014/main" id="{8DDCDBDE-9F73-4D00-86EF-60301FF60F81}"/>
              </a:ext>
            </a:extLst>
          </p:cNvPr>
          <p:cNvGrpSpPr>
            <a:grpSpLocks/>
          </p:cNvGrpSpPr>
          <p:nvPr/>
        </p:nvGrpSpPr>
        <p:grpSpPr bwMode="auto">
          <a:xfrm>
            <a:off x="131763" y="368300"/>
            <a:ext cx="4575175" cy="5959475"/>
            <a:chOff x="53975" y="773113"/>
            <a:chExt cx="4575175" cy="5959475"/>
          </a:xfrm>
        </p:grpSpPr>
        <p:grpSp>
          <p:nvGrpSpPr>
            <p:cNvPr id="82952" name="グループ化 5">
              <a:extLst>
                <a:ext uri="{FF2B5EF4-FFF2-40B4-BE49-F238E27FC236}">
                  <a16:creationId xmlns:a16="http://schemas.microsoft.com/office/drawing/2014/main" id="{53533F14-4172-43AB-AF95-78A38E3457FB}"/>
                </a:ext>
              </a:extLst>
            </p:cNvPr>
            <p:cNvGrpSpPr>
              <a:grpSpLocks/>
            </p:cNvGrpSpPr>
            <p:nvPr/>
          </p:nvGrpSpPr>
          <p:grpSpPr bwMode="auto">
            <a:xfrm>
              <a:off x="53975" y="773113"/>
              <a:ext cx="4575175" cy="5959475"/>
              <a:chOff x="53975" y="773113"/>
              <a:chExt cx="4575175" cy="5959475"/>
            </a:xfrm>
          </p:grpSpPr>
          <p:pic>
            <p:nvPicPr>
              <p:cNvPr id="82957" name="図 7">
                <a:extLst>
                  <a:ext uri="{FF2B5EF4-FFF2-40B4-BE49-F238E27FC236}">
                    <a16:creationId xmlns:a16="http://schemas.microsoft.com/office/drawing/2014/main" id="{F33FF448-2D5E-4971-99D5-53DA7C260F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1C08E42-96EF-4805-BC9B-8EC79A133D2A}"/>
                  </a:ext>
                </a:extLst>
              </p:cNvPr>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25958" name="テキスト ボックス 13">
              <a:extLst>
                <a:ext uri="{FF2B5EF4-FFF2-40B4-BE49-F238E27FC236}">
                  <a16:creationId xmlns:a16="http://schemas.microsoft.com/office/drawing/2014/main" id="{105CF0C0-4DF3-40A8-A3B0-BB1D5F90FA0C}"/>
                </a:ext>
              </a:extLst>
            </p:cNvPr>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Old electronics (1985)</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(with improved trigger logic)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50%@~14MeV</a:t>
              </a:r>
              <a:endParaRPr kumimoji="1" lang="ja-JP" altLang="en-US"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cxnSp>
          <p:nvCxnSpPr>
            <p:cNvPr id="8" name="直線矢印コネクタ 7">
              <a:extLst>
                <a:ext uri="{FF2B5EF4-FFF2-40B4-BE49-F238E27FC236}">
                  <a16:creationId xmlns:a16="http://schemas.microsoft.com/office/drawing/2014/main" id="{D68396C2-8B8E-4371-8A17-903A324CCEBE}"/>
                </a:ext>
              </a:extLst>
            </p:cNvPr>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C0572CFF-D746-4CFB-A0ED-C06F091CC923}"/>
                </a:ext>
              </a:extLst>
            </p:cNvPr>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956" name="テキスト ボックス 10">
              <a:extLst>
                <a:ext uri="{FF2B5EF4-FFF2-40B4-BE49-F238E27FC236}">
                  <a16:creationId xmlns:a16="http://schemas.microsoft.com/office/drawing/2014/main" id="{1E3CB8F6-0A33-4692-A965-4A9281F3171B}"/>
                </a:ext>
              </a:extLst>
            </p:cNvPr>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Fresh water</a:t>
              </a:r>
              <a:endParaRPr kumimoji="1" lang="ja-JP" altLang="en-US" sz="20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grpSp>
        <p:nvGrpSpPr>
          <p:cNvPr id="119812" name="グループ化 18">
            <a:extLst>
              <a:ext uri="{FF2B5EF4-FFF2-40B4-BE49-F238E27FC236}">
                <a16:creationId xmlns:a16="http://schemas.microsoft.com/office/drawing/2014/main" id="{E5572675-7442-43E8-91A8-DF651D958723}"/>
              </a:ext>
            </a:extLst>
          </p:cNvPr>
          <p:cNvGrpSpPr>
            <a:grpSpLocks/>
          </p:cNvGrpSpPr>
          <p:nvPr/>
        </p:nvGrpSpPr>
        <p:grpSpPr bwMode="auto">
          <a:xfrm>
            <a:off x="1498600" y="2668588"/>
            <a:ext cx="7656513" cy="4057650"/>
            <a:chOff x="4838480" y="1573010"/>
            <a:chExt cx="7656512" cy="4057650"/>
          </a:xfrm>
        </p:grpSpPr>
        <p:pic>
          <p:nvPicPr>
            <p:cNvPr id="82950" name="図 2">
              <a:extLst>
                <a:ext uri="{FF2B5EF4-FFF2-40B4-BE49-F238E27FC236}">
                  <a16:creationId xmlns:a16="http://schemas.microsoft.com/office/drawing/2014/main" id="{16BDE6DB-14A8-4301-BB73-5A6C7F706C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テキスト ボックス 5">
              <a:extLst>
                <a:ext uri="{FF2B5EF4-FFF2-40B4-BE49-F238E27FC236}">
                  <a16:creationId xmlns:a16="http://schemas.microsoft.com/office/drawing/2014/main" id="{14211578-7195-46CD-AFA8-1302395B196B}"/>
                </a:ext>
              </a:extLst>
            </p:cNvPr>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New electronics (Jul 1986 -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20 hit PMT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50%@7.6MeV</a:t>
              </a:r>
              <a:endParaRPr kumimoji="1" lang="ja-JP" altLang="en-US"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119813" name="テキスト ボックス 19">
            <a:extLst>
              <a:ext uri="{FF2B5EF4-FFF2-40B4-BE49-F238E27FC236}">
                <a16:creationId xmlns:a16="http://schemas.microsoft.com/office/drawing/2014/main" id="{41099B0F-1D2F-45CF-BEB6-CE3931EB7533}"/>
              </a:ext>
            </a:extLst>
          </p:cNvPr>
          <p:cNvSpPr txBox="1">
            <a:spLocks noChangeArrowheads="1"/>
          </p:cNvSpPr>
          <p:nvPr/>
        </p:nvSpPr>
        <p:spPr bwMode="auto">
          <a:xfrm>
            <a:off x="4637088" y="1300163"/>
            <a:ext cx="4284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Finally, trigger rate of low energy events reduced by more than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 orders of magnitudes.  </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スライド番号プレースホルダー 1">
            <a:extLst>
              <a:ext uri="{FF2B5EF4-FFF2-40B4-BE49-F238E27FC236}">
                <a16:creationId xmlns:a16="http://schemas.microsoft.com/office/drawing/2014/main" id="{4F565C0B-1E1C-468C-9C55-167708D5772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74189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4"/>
          <p:cNvSpPr>
            <a:spLocks/>
          </p:cNvSpPr>
          <p:nvPr/>
        </p:nvSpPr>
        <p:spPr bwMode="auto">
          <a:xfrm>
            <a:off x="5700713" y="4175125"/>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3"/>
                </a:lnTo>
                <a:lnTo>
                  <a:pt x="0" y="1364053"/>
                </a:lnTo>
                <a:lnTo>
                  <a:pt x="0"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03" name="object 5"/>
          <p:cNvSpPr>
            <a:spLocks/>
          </p:cNvSpPr>
          <p:nvPr/>
        </p:nvSpPr>
        <p:spPr bwMode="auto">
          <a:xfrm>
            <a:off x="5681663" y="4173538"/>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4"/>
                </a:lnTo>
                <a:lnTo>
                  <a:pt x="0" y="1364054"/>
                </a:lnTo>
                <a:lnTo>
                  <a:pt x="0" y="0"/>
                </a:lnTo>
                <a:close/>
              </a:path>
            </a:pathLst>
          </a:custGeom>
          <a:noFill/>
          <a:ln w="1600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04" name="object 6"/>
          <p:cNvSpPr>
            <a:spLocks/>
          </p:cNvSpPr>
          <p:nvPr/>
        </p:nvSpPr>
        <p:spPr bwMode="auto">
          <a:xfrm>
            <a:off x="5681663" y="3990975"/>
            <a:ext cx="1268412" cy="363538"/>
          </a:xfrm>
          <a:custGeom>
            <a:avLst/>
            <a:gdLst>
              <a:gd name="T0" fmla="*/ 672743 w 1268095"/>
              <a:gd name="T1" fmla="*/ 0 h 363219"/>
              <a:gd name="T2" fmla="*/ 615409 w 1268095"/>
              <a:gd name="T3" fmla="*/ 893 h 363219"/>
              <a:gd name="T4" fmla="*/ 558412 w 1268095"/>
              <a:gd name="T5" fmla="*/ 3225 h 363219"/>
              <a:gd name="T6" fmla="*/ 502079 w 1268095"/>
              <a:gd name="T7" fmla="*/ 7257 h 363219"/>
              <a:gd name="T8" fmla="*/ 446764 w 1268095"/>
              <a:gd name="T9" fmla="*/ 12925 h 363219"/>
              <a:gd name="T10" fmla="*/ 392788 w 1268095"/>
              <a:gd name="T11" fmla="*/ 20204 h 363219"/>
              <a:gd name="T12" fmla="*/ 340499 w 1268095"/>
              <a:gd name="T13" fmla="*/ 29092 h 363219"/>
              <a:gd name="T14" fmla="*/ 290213 w 1268095"/>
              <a:gd name="T15" fmla="*/ 39600 h 363219"/>
              <a:gd name="T16" fmla="*/ 242285 w 1268095"/>
              <a:gd name="T17" fmla="*/ 51720 h 363219"/>
              <a:gd name="T18" fmla="*/ 197049 w 1268095"/>
              <a:gd name="T19" fmla="*/ 65461 h 363219"/>
              <a:gd name="T20" fmla="*/ 136843 w 1268095"/>
              <a:gd name="T21" fmla="*/ 88347 h 363219"/>
              <a:gd name="T22" fmla="*/ 87583 w 1268095"/>
              <a:gd name="T23" fmla="*/ 113123 h 363219"/>
              <a:gd name="T24" fmla="*/ 49270 w 1268095"/>
              <a:gd name="T25" fmla="*/ 139400 h 363219"/>
              <a:gd name="T26" fmla="*/ 5395 w 1268095"/>
              <a:gd name="T27" fmla="*/ 194966 h 363219"/>
              <a:gd name="T28" fmla="*/ 0 w 1268095"/>
              <a:gd name="T29" fmla="*/ 223507 h 363219"/>
              <a:gd name="T30" fmla="*/ 5395 w 1268095"/>
              <a:gd name="T31" fmla="*/ 252047 h 363219"/>
              <a:gd name="T32" fmla="*/ 49270 w 1268095"/>
              <a:gd name="T33" fmla="*/ 307613 h 363219"/>
              <a:gd name="T34" fmla="*/ 87583 w 1268095"/>
              <a:gd name="T35" fmla="*/ 333887 h 363219"/>
              <a:gd name="T36" fmla="*/ 136843 w 1268095"/>
              <a:gd name="T37" fmla="*/ 358667 h 363219"/>
              <a:gd name="T38" fmla="*/ 197049 w 1268095"/>
              <a:gd name="T39" fmla="*/ 381550 h 363219"/>
              <a:gd name="T40" fmla="*/ 242285 w 1268095"/>
              <a:gd name="T41" fmla="*/ 395291 h 363219"/>
              <a:gd name="T42" fmla="*/ 290213 w 1268095"/>
              <a:gd name="T43" fmla="*/ 407411 h 363219"/>
              <a:gd name="T44" fmla="*/ 340499 w 1268095"/>
              <a:gd name="T45" fmla="*/ 417916 h 363219"/>
              <a:gd name="T46" fmla="*/ 392788 w 1268095"/>
              <a:gd name="T47" fmla="*/ 426809 h 363219"/>
              <a:gd name="T48" fmla="*/ 446764 w 1268095"/>
              <a:gd name="T49" fmla="*/ 434087 h 363219"/>
              <a:gd name="T50" fmla="*/ 502079 w 1268095"/>
              <a:gd name="T51" fmla="*/ 439740 h 363219"/>
              <a:gd name="T52" fmla="*/ 558412 w 1268095"/>
              <a:gd name="T53" fmla="*/ 443778 h 363219"/>
              <a:gd name="T54" fmla="*/ 615409 w 1268095"/>
              <a:gd name="T55" fmla="*/ 446200 h 363219"/>
              <a:gd name="T56" fmla="*/ 672743 w 1268095"/>
              <a:gd name="T57" fmla="*/ 447009 h 363219"/>
              <a:gd name="T58" fmla="*/ 730080 w 1268095"/>
              <a:gd name="T59" fmla="*/ 446200 h 363219"/>
              <a:gd name="T60" fmla="*/ 787074 w 1268095"/>
              <a:gd name="T61" fmla="*/ 443778 h 363219"/>
              <a:gd name="T62" fmla="*/ 843405 w 1268095"/>
              <a:gd name="T63" fmla="*/ 439740 h 363219"/>
              <a:gd name="T64" fmla="*/ 898722 w 1268095"/>
              <a:gd name="T65" fmla="*/ 434087 h 363219"/>
              <a:gd name="T66" fmla="*/ 952696 w 1268095"/>
              <a:gd name="T67" fmla="*/ 426809 h 363219"/>
              <a:gd name="T68" fmla="*/ 1004996 w 1268095"/>
              <a:gd name="T69" fmla="*/ 417916 h 363219"/>
              <a:gd name="T70" fmla="*/ 1055276 w 1268095"/>
              <a:gd name="T71" fmla="*/ 407411 h 363219"/>
              <a:gd name="T72" fmla="*/ 1103204 w 1268095"/>
              <a:gd name="T73" fmla="*/ 395291 h 363219"/>
              <a:gd name="T74" fmla="*/ 1148446 w 1268095"/>
              <a:gd name="T75" fmla="*/ 381550 h 363219"/>
              <a:gd name="T76" fmla="*/ 1208653 w 1268095"/>
              <a:gd name="T77" fmla="*/ 358667 h 363219"/>
              <a:gd name="T78" fmla="*/ 1257911 w 1268095"/>
              <a:gd name="T79" fmla="*/ 333887 h 363219"/>
              <a:gd name="T80" fmla="*/ 1296227 w 1268095"/>
              <a:gd name="T81" fmla="*/ 307613 h 363219"/>
              <a:gd name="T82" fmla="*/ 1340012 w 1268095"/>
              <a:gd name="T83" fmla="*/ 252047 h 363219"/>
              <a:gd name="T84" fmla="*/ 1345489 w 1268095"/>
              <a:gd name="T85" fmla="*/ 223507 h 363219"/>
              <a:gd name="T86" fmla="*/ 1340012 w 1268095"/>
              <a:gd name="T87" fmla="*/ 194966 h 363219"/>
              <a:gd name="T88" fmla="*/ 1296227 w 1268095"/>
              <a:gd name="T89" fmla="*/ 139400 h 363219"/>
              <a:gd name="T90" fmla="*/ 1257911 w 1268095"/>
              <a:gd name="T91" fmla="*/ 113123 h 363219"/>
              <a:gd name="T92" fmla="*/ 1208653 w 1268095"/>
              <a:gd name="T93" fmla="*/ 88347 h 363219"/>
              <a:gd name="T94" fmla="*/ 1148446 w 1268095"/>
              <a:gd name="T95" fmla="*/ 65461 h 363219"/>
              <a:gd name="T96" fmla="*/ 1103204 w 1268095"/>
              <a:gd name="T97" fmla="*/ 51720 h 363219"/>
              <a:gd name="T98" fmla="*/ 1055276 w 1268095"/>
              <a:gd name="T99" fmla="*/ 39600 h 363219"/>
              <a:gd name="T100" fmla="*/ 1004996 w 1268095"/>
              <a:gd name="T101" fmla="*/ 29092 h 363219"/>
              <a:gd name="T102" fmla="*/ 952696 w 1268095"/>
              <a:gd name="T103" fmla="*/ 20204 h 363219"/>
              <a:gd name="T104" fmla="*/ 898722 w 1268095"/>
              <a:gd name="T105" fmla="*/ 12925 h 363219"/>
              <a:gd name="T106" fmla="*/ 843405 w 1268095"/>
              <a:gd name="T107" fmla="*/ 7257 h 363219"/>
              <a:gd name="T108" fmla="*/ 787074 w 1268095"/>
              <a:gd name="T109" fmla="*/ 3225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1"/>
                </a:lnTo>
                <a:lnTo>
                  <a:pt x="82535" y="91881"/>
                </a:lnTo>
                <a:lnTo>
                  <a:pt x="46426" y="113225"/>
                </a:lnTo>
                <a:lnTo>
                  <a:pt x="5158" y="158359"/>
                </a:lnTo>
                <a:lnTo>
                  <a:pt x="0" y="181538"/>
                </a:lnTo>
                <a:lnTo>
                  <a:pt x="5158" y="204717"/>
                </a:lnTo>
                <a:lnTo>
                  <a:pt x="46426" y="249852"/>
                </a:lnTo>
                <a:lnTo>
                  <a:pt x="82535" y="271195"/>
                </a:lnTo>
                <a:lnTo>
                  <a:pt x="128961" y="291316"/>
                </a:lnTo>
                <a:lnTo>
                  <a:pt x="185704" y="309906"/>
                </a:lnTo>
                <a:lnTo>
                  <a:pt x="228343" y="321066"/>
                </a:lnTo>
                <a:lnTo>
                  <a:pt x="273515" y="330912"/>
                </a:lnTo>
                <a:lnTo>
                  <a:pt x="320902" y="339446"/>
                </a:lnTo>
                <a:lnTo>
                  <a:pt x="370189" y="346667"/>
                </a:lnTo>
                <a:lnTo>
                  <a:pt x="421059" y="352575"/>
                </a:lnTo>
                <a:lnTo>
                  <a:pt x="473194" y="357170"/>
                </a:lnTo>
                <a:lnTo>
                  <a:pt x="526280" y="360452"/>
                </a:lnTo>
                <a:lnTo>
                  <a:pt x="579998" y="362421"/>
                </a:lnTo>
                <a:lnTo>
                  <a:pt x="634033" y="363078"/>
                </a:lnTo>
                <a:lnTo>
                  <a:pt x="688069" y="362421"/>
                </a:lnTo>
                <a:lnTo>
                  <a:pt x="741787" y="360452"/>
                </a:lnTo>
                <a:lnTo>
                  <a:pt x="794873" y="357170"/>
                </a:lnTo>
                <a:lnTo>
                  <a:pt x="847008" y="352575"/>
                </a:lnTo>
                <a:lnTo>
                  <a:pt x="897878" y="346667"/>
                </a:lnTo>
                <a:lnTo>
                  <a:pt x="947165" y="339446"/>
                </a:lnTo>
                <a:lnTo>
                  <a:pt x="994552" y="330912"/>
                </a:lnTo>
                <a:lnTo>
                  <a:pt x="1039724" y="321066"/>
                </a:lnTo>
                <a:lnTo>
                  <a:pt x="1082363" y="309906"/>
                </a:lnTo>
                <a:lnTo>
                  <a:pt x="1139106" y="291316"/>
                </a:lnTo>
                <a:lnTo>
                  <a:pt x="1185532" y="271195"/>
                </a:lnTo>
                <a:lnTo>
                  <a:pt x="1221641" y="249852"/>
                </a:lnTo>
                <a:lnTo>
                  <a:pt x="1262908" y="204717"/>
                </a:lnTo>
                <a:lnTo>
                  <a:pt x="1268066" y="181538"/>
                </a:lnTo>
                <a:lnTo>
                  <a:pt x="1262908" y="158359"/>
                </a:lnTo>
                <a:lnTo>
                  <a:pt x="1221641" y="113225"/>
                </a:lnTo>
                <a:lnTo>
                  <a:pt x="1185532" y="91881"/>
                </a:lnTo>
                <a:lnTo>
                  <a:pt x="1139106" y="71761"/>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05" name="object 7"/>
          <p:cNvSpPr>
            <a:spLocks/>
          </p:cNvSpPr>
          <p:nvPr/>
        </p:nvSpPr>
        <p:spPr bwMode="auto">
          <a:xfrm>
            <a:off x="5681663" y="3990975"/>
            <a:ext cx="1268412" cy="363538"/>
          </a:xfrm>
          <a:custGeom>
            <a:avLst/>
            <a:gdLst>
              <a:gd name="T0" fmla="*/ 1148445 w 1268095"/>
              <a:gd name="T1" fmla="*/ 65461 h 363219"/>
              <a:gd name="T2" fmla="*/ 1208652 w 1268095"/>
              <a:gd name="T3" fmla="*/ 88348 h 363219"/>
              <a:gd name="T4" fmla="*/ 1257910 w 1268095"/>
              <a:gd name="T5" fmla="*/ 113124 h 363219"/>
              <a:gd name="T6" fmla="*/ 1296226 w 1268095"/>
              <a:gd name="T7" fmla="*/ 139400 h 363219"/>
              <a:gd name="T8" fmla="*/ 1340012 w 1268095"/>
              <a:gd name="T9" fmla="*/ 194966 h 363219"/>
              <a:gd name="T10" fmla="*/ 1345489 w 1268095"/>
              <a:gd name="T11" fmla="*/ 223507 h 363219"/>
              <a:gd name="T12" fmla="*/ 1340012 w 1268095"/>
              <a:gd name="T13" fmla="*/ 252047 h 363219"/>
              <a:gd name="T14" fmla="*/ 1296226 w 1268095"/>
              <a:gd name="T15" fmla="*/ 307612 h 363219"/>
              <a:gd name="T16" fmla="*/ 1257910 w 1268095"/>
              <a:gd name="T17" fmla="*/ 333887 h 363219"/>
              <a:gd name="T18" fmla="*/ 1208652 w 1268095"/>
              <a:gd name="T19" fmla="*/ 358666 h 363219"/>
              <a:gd name="T20" fmla="*/ 1148445 w 1268095"/>
              <a:gd name="T21" fmla="*/ 381549 h 363219"/>
              <a:gd name="T22" fmla="*/ 1103203 w 1268095"/>
              <a:gd name="T23" fmla="*/ 395290 h 363219"/>
              <a:gd name="T24" fmla="*/ 1055275 w 1268095"/>
              <a:gd name="T25" fmla="*/ 407410 h 363219"/>
              <a:gd name="T26" fmla="*/ 1004995 w 1268095"/>
              <a:gd name="T27" fmla="*/ 417915 h 363219"/>
              <a:gd name="T28" fmla="*/ 952695 w 1268095"/>
              <a:gd name="T29" fmla="*/ 426808 h 363219"/>
              <a:gd name="T30" fmla="*/ 898722 w 1268095"/>
              <a:gd name="T31" fmla="*/ 434086 h 363219"/>
              <a:gd name="T32" fmla="*/ 843404 w 1268095"/>
              <a:gd name="T33" fmla="*/ 439739 h 363219"/>
              <a:gd name="T34" fmla="*/ 787073 w 1268095"/>
              <a:gd name="T35" fmla="*/ 443777 h 363219"/>
              <a:gd name="T36" fmla="*/ 730079 w 1268095"/>
              <a:gd name="T37" fmla="*/ 446200 h 363219"/>
              <a:gd name="T38" fmla="*/ 672743 w 1268095"/>
              <a:gd name="T39" fmla="*/ 447008 h 363219"/>
              <a:gd name="T40" fmla="*/ 615409 w 1268095"/>
              <a:gd name="T41" fmla="*/ 446200 h 363219"/>
              <a:gd name="T42" fmla="*/ 558411 w 1268095"/>
              <a:gd name="T43" fmla="*/ 443777 h 363219"/>
              <a:gd name="T44" fmla="*/ 502079 w 1268095"/>
              <a:gd name="T45" fmla="*/ 439739 h 363219"/>
              <a:gd name="T46" fmla="*/ 446763 w 1268095"/>
              <a:gd name="T47" fmla="*/ 434086 h 363219"/>
              <a:gd name="T48" fmla="*/ 392788 w 1268095"/>
              <a:gd name="T49" fmla="*/ 426808 h 363219"/>
              <a:gd name="T50" fmla="*/ 340499 w 1268095"/>
              <a:gd name="T51" fmla="*/ 417915 h 363219"/>
              <a:gd name="T52" fmla="*/ 290212 w 1268095"/>
              <a:gd name="T53" fmla="*/ 407410 h 363219"/>
              <a:gd name="T54" fmla="*/ 242285 w 1268095"/>
              <a:gd name="T55" fmla="*/ 395290 h 363219"/>
              <a:gd name="T56" fmla="*/ 197049 w 1268095"/>
              <a:gd name="T57" fmla="*/ 381549 h 363219"/>
              <a:gd name="T58" fmla="*/ 136843 w 1268095"/>
              <a:gd name="T59" fmla="*/ 358666 h 363219"/>
              <a:gd name="T60" fmla="*/ 87583 w 1268095"/>
              <a:gd name="T61" fmla="*/ 333887 h 363219"/>
              <a:gd name="T62" fmla="*/ 49270 w 1268095"/>
              <a:gd name="T63" fmla="*/ 307612 h 363219"/>
              <a:gd name="T64" fmla="*/ 5395 w 1268095"/>
              <a:gd name="T65" fmla="*/ 252047 h 363219"/>
              <a:gd name="T66" fmla="*/ 0 w 1268095"/>
              <a:gd name="T67" fmla="*/ 223507 h 363219"/>
              <a:gd name="T68" fmla="*/ 5395 w 1268095"/>
              <a:gd name="T69" fmla="*/ 194966 h 363219"/>
              <a:gd name="T70" fmla="*/ 49270 w 1268095"/>
              <a:gd name="T71" fmla="*/ 139400 h 363219"/>
              <a:gd name="T72" fmla="*/ 87583 w 1268095"/>
              <a:gd name="T73" fmla="*/ 113124 h 363219"/>
              <a:gd name="T74" fmla="*/ 136843 w 1268095"/>
              <a:gd name="T75" fmla="*/ 88348 h 363219"/>
              <a:gd name="T76" fmla="*/ 197049 w 1268095"/>
              <a:gd name="T77" fmla="*/ 65461 h 363219"/>
              <a:gd name="T78" fmla="*/ 242285 w 1268095"/>
              <a:gd name="T79" fmla="*/ 51721 h 363219"/>
              <a:gd name="T80" fmla="*/ 290212 w 1268095"/>
              <a:gd name="T81" fmla="*/ 39600 h 363219"/>
              <a:gd name="T82" fmla="*/ 340499 w 1268095"/>
              <a:gd name="T83" fmla="*/ 29092 h 363219"/>
              <a:gd name="T84" fmla="*/ 392788 w 1268095"/>
              <a:gd name="T85" fmla="*/ 20204 h 363219"/>
              <a:gd name="T86" fmla="*/ 446763 w 1268095"/>
              <a:gd name="T87" fmla="*/ 12926 h 363219"/>
              <a:gd name="T88" fmla="*/ 502079 w 1268095"/>
              <a:gd name="T89" fmla="*/ 7257 h 363219"/>
              <a:gd name="T90" fmla="*/ 558411 w 1268095"/>
              <a:gd name="T91" fmla="*/ 3225 h 363219"/>
              <a:gd name="T92" fmla="*/ 615409 w 1268095"/>
              <a:gd name="T93" fmla="*/ 893 h 363219"/>
              <a:gd name="T94" fmla="*/ 672743 w 1268095"/>
              <a:gd name="T95" fmla="*/ 0 h 363219"/>
              <a:gd name="T96" fmla="*/ 730079 w 1268095"/>
              <a:gd name="T97" fmla="*/ 893 h 363219"/>
              <a:gd name="T98" fmla="*/ 787073 w 1268095"/>
              <a:gd name="T99" fmla="*/ 3225 h 363219"/>
              <a:gd name="T100" fmla="*/ 843404 w 1268095"/>
              <a:gd name="T101" fmla="*/ 7257 h 363219"/>
              <a:gd name="T102" fmla="*/ 898722 w 1268095"/>
              <a:gd name="T103" fmla="*/ 12926 h 363219"/>
              <a:gd name="T104" fmla="*/ 952695 w 1268095"/>
              <a:gd name="T105" fmla="*/ 20204 h 363219"/>
              <a:gd name="T106" fmla="*/ 1004995 w 1268095"/>
              <a:gd name="T107" fmla="*/ 29092 h 363219"/>
              <a:gd name="T108" fmla="*/ 1055275 w 1268095"/>
              <a:gd name="T109" fmla="*/ 39600 h 363219"/>
              <a:gd name="T110" fmla="*/ 1103203 w 1268095"/>
              <a:gd name="T111" fmla="*/ 51721 h 363219"/>
              <a:gd name="T112" fmla="*/ 1148445 w 1268095"/>
              <a:gd name="T113" fmla="*/ 65461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06" name="object 8"/>
          <p:cNvSpPr>
            <a:spLocks/>
          </p:cNvSpPr>
          <p:nvPr/>
        </p:nvSpPr>
        <p:spPr bwMode="auto">
          <a:xfrm>
            <a:off x="5681663" y="5354638"/>
            <a:ext cx="1268412" cy="363537"/>
          </a:xfrm>
          <a:custGeom>
            <a:avLst/>
            <a:gdLst>
              <a:gd name="T0" fmla="*/ 672743 w 1268095"/>
              <a:gd name="T1" fmla="*/ 0 h 363219"/>
              <a:gd name="T2" fmla="*/ 615409 w 1268095"/>
              <a:gd name="T3" fmla="*/ 893 h 363219"/>
              <a:gd name="T4" fmla="*/ 558412 w 1268095"/>
              <a:gd name="T5" fmla="*/ 3220 h 363219"/>
              <a:gd name="T6" fmla="*/ 502079 w 1268095"/>
              <a:gd name="T7" fmla="*/ 7253 h 363219"/>
              <a:gd name="T8" fmla="*/ 446764 w 1268095"/>
              <a:gd name="T9" fmla="*/ 12916 h 363219"/>
              <a:gd name="T10" fmla="*/ 392788 w 1268095"/>
              <a:gd name="T11" fmla="*/ 20196 h 363219"/>
              <a:gd name="T12" fmla="*/ 340499 w 1268095"/>
              <a:gd name="T13" fmla="*/ 29074 h 363219"/>
              <a:gd name="T14" fmla="*/ 290213 w 1268095"/>
              <a:gd name="T15" fmla="*/ 39578 h 363219"/>
              <a:gd name="T16" fmla="*/ 242285 w 1268095"/>
              <a:gd name="T17" fmla="*/ 51697 h 363219"/>
              <a:gd name="T18" fmla="*/ 197049 w 1268095"/>
              <a:gd name="T19" fmla="*/ 65432 h 363219"/>
              <a:gd name="T20" fmla="*/ 136843 w 1268095"/>
              <a:gd name="T21" fmla="*/ 88311 h 363219"/>
              <a:gd name="T22" fmla="*/ 87583 w 1268095"/>
              <a:gd name="T23" fmla="*/ 113072 h 363219"/>
              <a:gd name="T24" fmla="*/ 49270 w 1268095"/>
              <a:gd name="T25" fmla="*/ 139334 h 363219"/>
              <a:gd name="T26" fmla="*/ 5395 w 1268095"/>
              <a:gd name="T27" fmla="*/ 194872 h 363219"/>
              <a:gd name="T28" fmla="*/ 0 w 1268095"/>
              <a:gd name="T29" fmla="*/ 223400 h 363219"/>
              <a:gd name="T30" fmla="*/ 5395 w 1268095"/>
              <a:gd name="T31" fmla="*/ 251918 h 363219"/>
              <a:gd name="T32" fmla="*/ 49270 w 1268095"/>
              <a:gd name="T33" fmla="*/ 307468 h 363219"/>
              <a:gd name="T34" fmla="*/ 87583 w 1268095"/>
              <a:gd name="T35" fmla="*/ 333729 h 363219"/>
              <a:gd name="T36" fmla="*/ 136843 w 1268095"/>
              <a:gd name="T37" fmla="*/ 358491 h 363219"/>
              <a:gd name="T38" fmla="*/ 197049 w 1268095"/>
              <a:gd name="T39" fmla="*/ 381368 h 363219"/>
              <a:gd name="T40" fmla="*/ 242285 w 1268095"/>
              <a:gd name="T41" fmla="*/ 395098 h 363219"/>
              <a:gd name="T42" fmla="*/ 290213 w 1268095"/>
              <a:gd name="T43" fmla="*/ 407219 h 363219"/>
              <a:gd name="T44" fmla="*/ 340499 w 1268095"/>
              <a:gd name="T45" fmla="*/ 417717 h 363219"/>
              <a:gd name="T46" fmla="*/ 392788 w 1268095"/>
              <a:gd name="T47" fmla="*/ 426605 h 363219"/>
              <a:gd name="T48" fmla="*/ 446764 w 1268095"/>
              <a:gd name="T49" fmla="*/ 433875 h 363219"/>
              <a:gd name="T50" fmla="*/ 502079 w 1268095"/>
              <a:gd name="T51" fmla="*/ 439525 h 363219"/>
              <a:gd name="T52" fmla="*/ 558412 w 1268095"/>
              <a:gd name="T53" fmla="*/ 443567 h 363219"/>
              <a:gd name="T54" fmla="*/ 615409 w 1268095"/>
              <a:gd name="T55" fmla="*/ 445990 h 363219"/>
              <a:gd name="T56" fmla="*/ 672743 w 1268095"/>
              <a:gd name="T57" fmla="*/ 446798 h 363219"/>
              <a:gd name="T58" fmla="*/ 730080 w 1268095"/>
              <a:gd name="T59" fmla="*/ 445990 h 363219"/>
              <a:gd name="T60" fmla="*/ 787074 w 1268095"/>
              <a:gd name="T61" fmla="*/ 443567 h 363219"/>
              <a:gd name="T62" fmla="*/ 843405 w 1268095"/>
              <a:gd name="T63" fmla="*/ 439525 h 363219"/>
              <a:gd name="T64" fmla="*/ 898722 w 1268095"/>
              <a:gd name="T65" fmla="*/ 433875 h 363219"/>
              <a:gd name="T66" fmla="*/ 952696 w 1268095"/>
              <a:gd name="T67" fmla="*/ 426605 h 363219"/>
              <a:gd name="T68" fmla="*/ 1004996 w 1268095"/>
              <a:gd name="T69" fmla="*/ 417717 h 363219"/>
              <a:gd name="T70" fmla="*/ 1055276 w 1268095"/>
              <a:gd name="T71" fmla="*/ 407219 h 363219"/>
              <a:gd name="T72" fmla="*/ 1103204 w 1268095"/>
              <a:gd name="T73" fmla="*/ 395098 h 363219"/>
              <a:gd name="T74" fmla="*/ 1148446 w 1268095"/>
              <a:gd name="T75" fmla="*/ 381368 h 363219"/>
              <a:gd name="T76" fmla="*/ 1208653 w 1268095"/>
              <a:gd name="T77" fmla="*/ 358491 h 363219"/>
              <a:gd name="T78" fmla="*/ 1257911 w 1268095"/>
              <a:gd name="T79" fmla="*/ 333729 h 363219"/>
              <a:gd name="T80" fmla="*/ 1296227 w 1268095"/>
              <a:gd name="T81" fmla="*/ 307468 h 363219"/>
              <a:gd name="T82" fmla="*/ 1340012 w 1268095"/>
              <a:gd name="T83" fmla="*/ 251918 h 363219"/>
              <a:gd name="T84" fmla="*/ 1345489 w 1268095"/>
              <a:gd name="T85" fmla="*/ 223400 h 363219"/>
              <a:gd name="T86" fmla="*/ 1340012 w 1268095"/>
              <a:gd name="T87" fmla="*/ 194872 h 363219"/>
              <a:gd name="T88" fmla="*/ 1296227 w 1268095"/>
              <a:gd name="T89" fmla="*/ 139334 h 363219"/>
              <a:gd name="T90" fmla="*/ 1257911 w 1268095"/>
              <a:gd name="T91" fmla="*/ 113072 h 363219"/>
              <a:gd name="T92" fmla="*/ 1208653 w 1268095"/>
              <a:gd name="T93" fmla="*/ 88311 h 363219"/>
              <a:gd name="T94" fmla="*/ 1148446 w 1268095"/>
              <a:gd name="T95" fmla="*/ 65432 h 363219"/>
              <a:gd name="T96" fmla="*/ 1103204 w 1268095"/>
              <a:gd name="T97" fmla="*/ 51697 h 363219"/>
              <a:gd name="T98" fmla="*/ 1055276 w 1268095"/>
              <a:gd name="T99" fmla="*/ 39578 h 363219"/>
              <a:gd name="T100" fmla="*/ 1004996 w 1268095"/>
              <a:gd name="T101" fmla="*/ 29074 h 363219"/>
              <a:gd name="T102" fmla="*/ 952696 w 1268095"/>
              <a:gd name="T103" fmla="*/ 20196 h 363219"/>
              <a:gd name="T104" fmla="*/ 898722 w 1268095"/>
              <a:gd name="T105" fmla="*/ 12916 h 363219"/>
              <a:gd name="T106" fmla="*/ 843405 w 1268095"/>
              <a:gd name="T107" fmla="*/ 7253 h 363219"/>
              <a:gd name="T108" fmla="*/ 787074 w 1268095"/>
              <a:gd name="T109" fmla="*/ 3220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2"/>
                </a:lnTo>
                <a:lnTo>
                  <a:pt x="82535" y="91882"/>
                </a:lnTo>
                <a:lnTo>
                  <a:pt x="46426" y="113226"/>
                </a:lnTo>
                <a:lnTo>
                  <a:pt x="5158" y="158360"/>
                </a:lnTo>
                <a:lnTo>
                  <a:pt x="0" y="181539"/>
                </a:lnTo>
                <a:lnTo>
                  <a:pt x="5158" y="204718"/>
                </a:lnTo>
                <a:lnTo>
                  <a:pt x="46426" y="249853"/>
                </a:lnTo>
                <a:lnTo>
                  <a:pt x="82535" y="271197"/>
                </a:lnTo>
                <a:lnTo>
                  <a:pt x="128961" y="291317"/>
                </a:lnTo>
                <a:lnTo>
                  <a:pt x="185704" y="309908"/>
                </a:lnTo>
                <a:lnTo>
                  <a:pt x="228343" y="321067"/>
                </a:lnTo>
                <a:lnTo>
                  <a:pt x="273515" y="330914"/>
                </a:lnTo>
                <a:lnTo>
                  <a:pt x="320902" y="339447"/>
                </a:lnTo>
                <a:lnTo>
                  <a:pt x="370189" y="346668"/>
                </a:lnTo>
                <a:lnTo>
                  <a:pt x="421059" y="352576"/>
                </a:lnTo>
                <a:lnTo>
                  <a:pt x="473194" y="357171"/>
                </a:lnTo>
                <a:lnTo>
                  <a:pt x="526280" y="360453"/>
                </a:lnTo>
                <a:lnTo>
                  <a:pt x="579998" y="362423"/>
                </a:lnTo>
                <a:lnTo>
                  <a:pt x="634033" y="363079"/>
                </a:lnTo>
                <a:lnTo>
                  <a:pt x="688069" y="362423"/>
                </a:lnTo>
                <a:lnTo>
                  <a:pt x="741787" y="360453"/>
                </a:lnTo>
                <a:lnTo>
                  <a:pt x="794873" y="357171"/>
                </a:lnTo>
                <a:lnTo>
                  <a:pt x="847008" y="352576"/>
                </a:lnTo>
                <a:lnTo>
                  <a:pt x="897878" y="346668"/>
                </a:lnTo>
                <a:lnTo>
                  <a:pt x="947165" y="339447"/>
                </a:lnTo>
                <a:lnTo>
                  <a:pt x="994552" y="330914"/>
                </a:lnTo>
                <a:lnTo>
                  <a:pt x="1039724" y="321067"/>
                </a:lnTo>
                <a:lnTo>
                  <a:pt x="1082363" y="309908"/>
                </a:lnTo>
                <a:lnTo>
                  <a:pt x="1139106" y="291317"/>
                </a:lnTo>
                <a:lnTo>
                  <a:pt x="1185532" y="271197"/>
                </a:lnTo>
                <a:lnTo>
                  <a:pt x="1221641" y="249853"/>
                </a:lnTo>
                <a:lnTo>
                  <a:pt x="1262908" y="204718"/>
                </a:lnTo>
                <a:lnTo>
                  <a:pt x="1268066" y="181539"/>
                </a:lnTo>
                <a:lnTo>
                  <a:pt x="1262908" y="158360"/>
                </a:lnTo>
                <a:lnTo>
                  <a:pt x="1221641" y="113226"/>
                </a:lnTo>
                <a:lnTo>
                  <a:pt x="1185532" y="91882"/>
                </a:lnTo>
                <a:lnTo>
                  <a:pt x="1139106" y="71762"/>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07" name="object 9"/>
          <p:cNvSpPr>
            <a:spLocks/>
          </p:cNvSpPr>
          <p:nvPr/>
        </p:nvSpPr>
        <p:spPr bwMode="auto">
          <a:xfrm>
            <a:off x="5681663" y="5354638"/>
            <a:ext cx="1268412" cy="363537"/>
          </a:xfrm>
          <a:custGeom>
            <a:avLst/>
            <a:gdLst>
              <a:gd name="T0" fmla="*/ 1148445 w 1268095"/>
              <a:gd name="T1" fmla="*/ 65432 h 363219"/>
              <a:gd name="T2" fmla="*/ 1208652 w 1268095"/>
              <a:gd name="T3" fmla="*/ 88311 h 363219"/>
              <a:gd name="T4" fmla="*/ 1257910 w 1268095"/>
              <a:gd name="T5" fmla="*/ 113072 h 363219"/>
              <a:gd name="T6" fmla="*/ 1296226 w 1268095"/>
              <a:gd name="T7" fmla="*/ 139331 h 363219"/>
              <a:gd name="T8" fmla="*/ 1340012 w 1268095"/>
              <a:gd name="T9" fmla="*/ 194871 h 363219"/>
              <a:gd name="T10" fmla="*/ 1345489 w 1268095"/>
              <a:gd name="T11" fmla="*/ 223399 h 363219"/>
              <a:gd name="T12" fmla="*/ 1340012 w 1268095"/>
              <a:gd name="T13" fmla="*/ 251917 h 363219"/>
              <a:gd name="T14" fmla="*/ 1296226 w 1268095"/>
              <a:gd name="T15" fmla="*/ 307466 h 363219"/>
              <a:gd name="T16" fmla="*/ 1257910 w 1268095"/>
              <a:gd name="T17" fmla="*/ 333727 h 363219"/>
              <a:gd name="T18" fmla="*/ 1208652 w 1268095"/>
              <a:gd name="T19" fmla="*/ 358489 h 363219"/>
              <a:gd name="T20" fmla="*/ 1148445 w 1268095"/>
              <a:gd name="T21" fmla="*/ 381364 h 363219"/>
              <a:gd name="T22" fmla="*/ 1103203 w 1268095"/>
              <a:gd name="T23" fmla="*/ 395096 h 363219"/>
              <a:gd name="T24" fmla="*/ 1055275 w 1268095"/>
              <a:gd name="T25" fmla="*/ 407215 h 363219"/>
              <a:gd name="T26" fmla="*/ 1004995 w 1268095"/>
              <a:gd name="T27" fmla="*/ 417715 h 363219"/>
              <a:gd name="T28" fmla="*/ 952695 w 1268095"/>
              <a:gd name="T29" fmla="*/ 426602 h 363219"/>
              <a:gd name="T30" fmla="*/ 898722 w 1268095"/>
              <a:gd name="T31" fmla="*/ 433873 h 363219"/>
              <a:gd name="T32" fmla="*/ 843404 w 1268095"/>
              <a:gd name="T33" fmla="*/ 439523 h 363219"/>
              <a:gd name="T34" fmla="*/ 787073 w 1268095"/>
              <a:gd name="T35" fmla="*/ 443565 h 363219"/>
              <a:gd name="T36" fmla="*/ 730079 w 1268095"/>
              <a:gd name="T37" fmla="*/ 445987 h 363219"/>
              <a:gd name="T38" fmla="*/ 672743 w 1268095"/>
              <a:gd name="T39" fmla="*/ 446794 h 363219"/>
              <a:gd name="T40" fmla="*/ 615409 w 1268095"/>
              <a:gd name="T41" fmla="*/ 445987 h 363219"/>
              <a:gd name="T42" fmla="*/ 558411 w 1268095"/>
              <a:gd name="T43" fmla="*/ 443565 h 363219"/>
              <a:gd name="T44" fmla="*/ 502079 w 1268095"/>
              <a:gd name="T45" fmla="*/ 439523 h 363219"/>
              <a:gd name="T46" fmla="*/ 446763 w 1268095"/>
              <a:gd name="T47" fmla="*/ 433873 h 363219"/>
              <a:gd name="T48" fmla="*/ 392788 w 1268095"/>
              <a:gd name="T49" fmla="*/ 426602 h 363219"/>
              <a:gd name="T50" fmla="*/ 340499 w 1268095"/>
              <a:gd name="T51" fmla="*/ 417715 h 363219"/>
              <a:gd name="T52" fmla="*/ 290212 w 1268095"/>
              <a:gd name="T53" fmla="*/ 407215 h 363219"/>
              <a:gd name="T54" fmla="*/ 242285 w 1268095"/>
              <a:gd name="T55" fmla="*/ 395096 h 363219"/>
              <a:gd name="T56" fmla="*/ 197049 w 1268095"/>
              <a:gd name="T57" fmla="*/ 381364 h 363219"/>
              <a:gd name="T58" fmla="*/ 136843 w 1268095"/>
              <a:gd name="T59" fmla="*/ 358489 h 363219"/>
              <a:gd name="T60" fmla="*/ 87583 w 1268095"/>
              <a:gd name="T61" fmla="*/ 333727 h 363219"/>
              <a:gd name="T62" fmla="*/ 49270 w 1268095"/>
              <a:gd name="T63" fmla="*/ 307466 h 363219"/>
              <a:gd name="T64" fmla="*/ 5395 w 1268095"/>
              <a:gd name="T65" fmla="*/ 251917 h 363219"/>
              <a:gd name="T66" fmla="*/ 0 w 1268095"/>
              <a:gd name="T67" fmla="*/ 223399 h 363219"/>
              <a:gd name="T68" fmla="*/ 5395 w 1268095"/>
              <a:gd name="T69" fmla="*/ 194871 h 363219"/>
              <a:gd name="T70" fmla="*/ 49270 w 1268095"/>
              <a:gd name="T71" fmla="*/ 139331 h 363219"/>
              <a:gd name="T72" fmla="*/ 87583 w 1268095"/>
              <a:gd name="T73" fmla="*/ 113072 h 363219"/>
              <a:gd name="T74" fmla="*/ 136843 w 1268095"/>
              <a:gd name="T75" fmla="*/ 88311 h 363219"/>
              <a:gd name="T76" fmla="*/ 197049 w 1268095"/>
              <a:gd name="T77" fmla="*/ 65432 h 363219"/>
              <a:gd name="T78" fmla="*/ 242285 w 1268095"/>
              <a:gd name="T79" fmla="*/ 51698 h 363219"/>
              <a:gd name="T80" fmla="*/ 290212 w 1268095"/>
              <a:gd name="T81" fmla="*/ 39578 h 363219"/>
              <a:gd name="T82" fmla="*/ 340499 w 1268095"/>
              <a:gd name="T83" fmla="*/ 29074 h 363219"/>
              <a:gd name="T84" fmla="*/ 392788 w 1268095"/>
              <a:gd name="T85" fmla="*/ 20196 h 363219"/>
              <a:gd name="T86" fmla="*/ 446763 w 1268095"/>
              <a:gd name="T87" fmla="*/ 12918 h 363219"/>
              <a:gd name="T88" fmla="*/ 502079 w 1268095"/>
              <a:gd name="T89" fmla="*/ 7253 h 363219"/>
              <a:gd name="T90" fmla="*/ 558411 w 1268095"/>
              <a:gd name="T91" fmla="*/ 3220 h 363219"/>
              <a:gd name="T92" fmla="*/ 615409 w 1268095"/>
              <a:gd name="T93" fmla="*/ 893 h 363219"/>
              <a:gd name="T94" fmla="*/ 672743 w 1268095"/>
              <a:gd name="T95" fmla="*/ 0 h 363219"/>
              <a:gd name="T96" fmla="*/ 730079 w 1268095"/>
              <a:gd name="T97" fmla="*/ 893 h 363219"/>
              <a:gd name="T98" fmla="*/ 787073 w 1268095"/>
              <a:gd name="T99" fmla="*/ 3220 h 363219"/>
              <a:gd name="T100" fmla="*/ 843404 w 1268095"/>
              <a:gd name="T101" fmla="*/ 7253 h 363219"/>
              <a:gd name="T102" fmla="*/ 898722 w 1268095"/>
              <a:gd name="T103" fmla="*/ 12918 h 363219"/>
              <a:gd name="T104" fmla="*/ 952695 w 1268095"/>
              <a:gd name="T105" fmla="*/ 20196 h 363219"/>
              <a:gd name="T106" fmla="*/ 1004995 w 1268095"/>
              <a:gd name="T107" fmla="*/ 29074 h 363219"/>
              <a:gd name="T108" fmla="*/ 1055275 w 1268095"/>
              <a:gd name="T109" fmla="*/ 39578 h 363219"/>
              <a:gd name="T110" fmla="*/ 1103203 w 1268095"/>
              <a:gd name="T111" fmla="*/ 51698 h 363219"/>
              <a:gd name="T112" fmla="*/ 1148445 w 1268095"/>
              <a:gd name="T113" fmla="*/ 65432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08" name="object 10"/>
          <p:cNvSpPr>
            <a:spLocks/>
          </p:cNvSpPr>
          <p:nvPr/>
        </p:nvSpPr>
        <p:spPr bwMode="auto">
          <a:xfrm>
            <a:off x="6135688" y="4992688"/>
            <a:ext cx="2082800" cy="546100"/>
          </a:xfrm>
          <a:custGeom>
            <a:avLst/>
            <a:gdLst>
              <a:gd name="T0" fmla="*/ 1937658 w 2083435"/>
              <a:gd name="T1" fmla="*/ 545621 h 546100"/>
              <a:gd name="T2" fmla="*/ 0 w 2083435"/>
              <a:gd name="T3" fmla="*/ 0 h 546100"/>
              <a:gd name="T4" fmla="*/ 0 60000 65536"/>
              <a:gd name="T5" fmla="*/ 0 60000 65536"/>
            </a:gdLst>
            <a:ahLst/>
            <a:cxnLst>
              <a:cxn ang="T4">
                <a:pos x="T0" y="T1"/>
              </a:cxn>
              <a:cxn ang="T5">
                <a:pos x="T2" y="T3"/>
              </a:cxn>
            </a:cxnLst>
            <a:rect l="0" t="0" r="r" b="b"/>
            <a:pathLst>
              <a:path w="2083435" h="546100">
                <a:moveTo>
                  <a:pt x="2082825" y="545621"/>
                </a:moveTo>
                <a:lnTo>
                  <a:pt x="0" y="0"/>
                </a:lnTo>
              </a:path>
            </a:pathLst>
          </a:custGeom>
          <a:noFill/>
          <a:ln w="16043">
            <a:solidFill>
              <a:srgbClr val="7B36FF"/>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09" name="object 11"/>
          <p:cNvSpPr>
            <a:spLocks/>
          </p:cNvSpPr>
          <p:nvPr/>
        </p:nvSpPr>
        <p:spPr bwMode="auto">
          <a:xfrm>
            <a:off x="6275388" y="4846638"/>
            <a:ext cx="349250" cy="261937"/>
          </a:xfrm>
          <a:custGeom>
            <a:avLst/>
            <a:gdLst>
              <a:gd name="T0" fmla="*/ 348799 w 349250"/>
              <a:gd name="T1" fmla="*/ 111046 h 262889"/>
              <a:gd name="T2" fmla="*/ 6400 w 349250"/>
              <a:gd name="T3" fmla="*/ 2039 h 262889"/>
              <a:gd name="T4" fmla="*/ 0 w 349250"/>
              <a:gd name="T5" fmla="*/ 0 h 262889"/>
              <a:gd name="T6" fmla="*/ 0 60000 65536"/>
              <a:gd name="T7" fmla="*/ 0 60000 65536"/>
              <a:gd name="T8" fmla="*/ 0 60000 65536"/>
            </a:gdLst>
            <a:ahLst/>
            <a:cxnLst>
              <a:cxn ang="T6">
                <a:pos x="T0" y="T1"/>
              </a:cxn>
              <a:cxn ang="T7">
                <a:pos x="T2" y="T3"/>
              </a:cxn>
              <a:cxn ang="T8">
                <a:pos x="T4" y="T5"/>
              </a:cxn>
            </a:cxnLst>
            <a:rect l="0" t="0" r="r" b="b"/>
            <a:pathLst>
              <a:path w="349250" h="262889">
                <a:moveTo>
                  <a:pt x="348799" y="262339"/>
                </a:moveTo>
                <a:lnTo>
                  <a:pt x="6400" y="4814"/>
                </a:lnTo>
                <a:lnTo>
                  <a:pt x="0" y="0"/>
                </a:lnTo>
              </a:path>
            </a:pathLst>
          </a:custGeom>
          <a:noFill/>
          <a:ln w="16021">
            <a:solidFill>
              <a:srgbClr val="FF4C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10" name="object 12"/>
          <p:cNvSpPr>
            <a:spLocks/>
          </p:cNvSpPr>
          <p:nvPr/>
        </p:nvSpPr>
        <p:spPr bwMode="auto">
          <a:xfrm>
            <a:off x="6226175" y="4810125"/>
            <a:ext cx="76200" cy="68263"/>
          </a:xfrm>
          <a:custGeom>
            <a:avLst/>
            <a:gdLst>
              <a:gd name="T0" fmla="*/ 0 w 75565"/>
              <a:gd name="T1" fmla="*/ 0 h 69214"/>
              <a:gd name="T2" fmla="*/ 250004 w 75565"/>
              <a:gd name="T3" fmla="*/ 2598 h 69214"/>
              <a:gd name="T4" fmla="*/ 549165 w 75565"/>
              <a:gd name="T5" fmla="*/ 517 h 69214"/>
              <a:gd name="T6" fmla="*/ 0 w 75565"/>
              <a:gd name="T7" fmla="*/ 0 h 692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565" h="69214">
                <a:moveTo>
                  <a:pt x="0" y="0"/>
                </a:moveTo>
                <a:lnTo>
                  <a:pt x="34403" y="68976"/>
                </a:lnTo>
                <a:lnTo>
                  <a:pt x="75576" y="13738"/>
                </a:lnTo>
                <a:lnTo>
                  <a:pt x="0" y="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11" name="object 13"/>
          <p:cNvSpPr>
            <a:spLocks/>
          </p:cNvSpPr>
          <p:nvPr/>
        </p:nvSpPr>
        <p:spPr bwMode="auto">
          <a:xfrm>
            <a:off x="6288088" y="4927600"/>
            <a:ext cx="98425" cy="98425"/>
          </a:xfrm>
          <a:custGeom>
            <a:avLst/>
            <a:gdLst>
              <a:gd name="T0" fmla="*/ 98100 w 98425"/>
              <a:gd name="T1" fmla="*/ 1803 h 99060"/>
              <a:gd name="T2" fmla="*/ 70018 w 98425"/>
              <a:gd name="T3" fmla="*/ 638 h 99060"/>
              <a:gd name="T4" fmla="*/ 44182 w 98425"/>
              <a:gd name="T5" fmla="*/ 0 h 99060"/>
              <a:gd name="T6" fmla="*/ 22840 w 98425"/>
              <a:gd name="T7" fmla="*/ 269 h 99060"/>
              <a:gd name="T8" fmla="*/ 8237 w 98425"/>
              <a:gd name="T9" fmla="*/ 1803 h 99060"/>
              <a:gd name="T10" fmla="*/ 1216 w 98425"/>
              <a:gd name="T11" fmla="*/ 4997 h 99060"/>
              <a:gd name="T12" fmla="*/ 0 w 98425"/>
              <a:gd name="T13" fmla="*/ 9666 h 99060"/>
              <a:gd name="T14" fmla="*/ 2901 w 98425"/>
              <a:gd name="T15" fmla="*/ 15323 h 99060"/>
              <a:gd name="T16" fmla="*/ 8237 w 98425"/>
              <a:gd name="T17" fmla="*/ 21463 h 99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425" h="99060">
                <a:moveTo>
                  <a:pt x="98100" y="8274"/>
                </a:moveTo>
                <a:lnTo>
                  <a:pt x="70018" y="2914"/>
                </a:lnTo>
                <a:lnTo>
                  <a:pt x="44182" y="0"/>
                </a:lnTo>
                <a:lnTo>
                  <a:pt x="22840" y="1222"/>
                </a:lnTo>
                <a:lnTo>
                  <a:pt x="8237" y="8274"/>
                </a:lnTo>
                <a:lnTo>
                  <a:pt x="1216" y="22943"/>
                </a:lnTo>
                <a:lnTo>
                  <a:pt x="0" y="44381"/>
                </a:lnTo>
                <a:lnTo>
                  <a:pt x="2901" y="70334"/>
                </a:lnTo>
                <a:lnTo>
                  <a:pt x="8237" y="98542"/>
                </a:lnTo>
              </a:path>
            </a:pathLst>
          </a:custGeom>
          <a:noFill/>
          <a:ln w="1601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51212" name="object 14"/>
          <p:cNvSpPr>
            <a:spLocks noChangeArrowheads="1"/>
          </p:cNvSpPr>
          <p:nvPr/>
        </p:nvSpPr>
        <p:spPr bwMode="auto">
          <a:xfrm>
            <a:off x="8310563" y="5364163"/>
            <a:ext cx="442912" cy="44291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5" name="object 15"/>
          <p:cNvSpPr txBox="1"/>
          <p:nvPr/>
        </p:nvSpPr>
        <p:spPr>
          <a:xfrm>
            <a:off x="6030913" y="4702175"/>
            <a:ext cx="141287" cy="30162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1" sz="1750" b="0" i="0" u="none" strike="noStrike" kern="1200" cap="none" spc="5" normalizeH="0" baseline="0" noProof="0" dirty="0">
                <a:ln>
                  <a:noFill/>
                </a:ln>
                <a:solidFill>
                  <a:srgbClr val="000000"/>
                </a:solidFill>
                <a:effectLst/>
                <a:uLnTx/>
                <a:uFillTx/>
                <a:latin typeface="Symbol"/>
                <a:ea typeface="ＭＳ Ｐゴシック" panose="020B0600070205080204" pitchFamily="50" charset="-128"/>
                <a:cs typeface="Symbol"/>
              </a:rPr>
              <a:t></a:t>
            </a:r>
            <a:endParaRPr kumimoji="1" sz="1750" b="0" i="0" u="none" strike="noStrike" kern="1200" cap="none" spc="0" normalizeH="0" baseline="0" noProof="0">
              <a:ln>
                <a:noFill/>
              </a:ln>
              <a:solidFill>
                <a:srgbClr val="000000"/>
              </a:solidFill>
              <a:effectLst/>
              <a:uLnTx/>
              <a:uFillTx/>
              <a:latin typeface="Symbol"/>
              <a:ea typeface="ＭＳ Ｐゴシック" panose="020B0600070205080204" pitchFamily="50" charset="-128"/>
              <a:cs typeface="Symbol"/>
            </a:endParaRPr>
          </a:p>
        </p:txBody>
      </p:sp>
      <p:sp>
        <p:nvSpPr>
          <p:cNvPr id="16" name="object 16"/>
          <p:cNvSpPr txBox="1"/>
          <p:nvPr/>
        </p:nvSpPr>
        <p:spPr>
          <a:xfrm>
            <a:off x="6237288" y="4481513"/>
            <a:ext cx="168275" cy="32067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1" sz="2000" b="0" i="0" u="none" strike="noStrike" kern="1200" cap="none" spc="5" normalizeH="0" baseline="0" noProof="0" dirty="0">
                <a:ln>
                  <a:noFill/>
                </a:ln>
                <a:solidFill>
                  <a:srgbClr val="000000"/>
                </a:solidFill>
                <a:effectLst/>
                <a:uLnTx/>
                <a:uFillTx/>
                <a:latin typeface="Arial"/>
                <a:ea typeface="ＭＳ Ｐゴシック" panose="020B0600070205080204" pitchFamily="50" charset="-128"/>
                <a:cs typeface="Arial"/>
              </a:rPr>
              <a:t>e</a:t>
            </a:r>
            <a:endParaRPr kumimoji="1" sz="20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Arial"/>
            </a:endParaRPr>
          </a:p>
        </p:txBody>
      </p:sp>
      <p:sp>
        <p:nvSpPr>
          <p:cNvPr id="19" name="object 2"/>
          <p:cNvSpPr txBox="1">
            <a:spLocks/>
          </p:cNvSpPr>
          <p:nvPr/>
        </p:nvSpPr>
        <p:spPr bwMode="auto">
          <a:xfrm>
            <a:off x="236538" y="33338"/>
            <a:ext cx="86614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0" cap="none" spc="-5" normalizeH="0" baseline="0" noProof="0" dirty="0">
                <a:ln>
                  <a:noFill/>
                </a:ln>
                <a:solidFill>
                  <a:srgbClr val="0A0AD4"/>
                </a:solidFill>
                <a:effectLst/>
                <a:uLnTx/>
                <a:uFillTx/>
                <a:latin typeface="Arial"/>
                <a:ea typeface="ＭＳ Ｐゴシック"/>
                <a:cs typeface="+mj-cs"/>
              </a:rPr>
              <a:t>Solar neutrinos in water Cherenkov detector</a:t>
            </a:r>
          </a:p>
        </p:txBody>
      </p:sp>
      <p:sp>
        <p:nvSpPr>
          <p:cNvPr id="51216" name="テキスト ボックス 3"/>
          <p:cNvSpPr txBox="1">
            <a:spLocks noChangeArrowheads="1"/>
          </p:cNvSpPr>
          <p:nvPr/>
        </p:nvSpPr>
        <p:spPr bwMode="auto">
          <a:xfrm>
            <a:off x="896938" y="2863850"/>
            <a:ext cx="357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e  -&gt;  </a:t>
            </a:r>
            <a:r>
              <a:rPr kumimoji="1" lang="en-US" altLang="ja-JP"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e</a:t>
            </a:r>
            <a:endParaRPr kumimoji="1" lang="ja-JP" alt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217" name="テキスト ボックス 4"/>
          <p:cNvSpPr txBox="1">
            <a:spLocks noChangeArrowheads="1"/>
          </p:cNvSpPr>
          <p:nvPr/>
        </p:nvSpPr>
        <p:spPr bwMode="auto">
          <a:xfrm>
            <a:off x="0" y="830263"/>
            <a:ext cx="77565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water Cherenkov detector, only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B</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neutrinos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whose nominal energy is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~8 MeV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can be detected.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Elastic scattering between neutrinos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and orbital electrons are employed.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Recoil electrons keep energy and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directional information of initial neutrinos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Interactions with hydrogen and oxygen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nuclei do not occur because the energy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solar neutrinos are too low.</a:t>
            </a:r>
          </a:p>
        </p:txBody>
      </p:sp>
      <p:grpSp>
        <p:nvGrpSpPr>
          <p:cNvPr id="51218" name="グループ化 955"/>
          <p:cNvGrpSpPr>
            <a:grpSpLocks/>
          </p:cNvGrpSpPr>
          <p:nvPr/>
        </p:nvGrpSpPr>
        <p:grpSpPr bwMode="auto">
          <a:xfrm>
            <a:off x="5370513" y="1101725"/>
            <a:ext cx="3552825" cy="2466975"/>
            <a:chOff x="143219" y="1035586"/>
            <a:chExt cx="8383836" cy="5822414"/>
          </a:xfrm>
        </p:grpSpPr>
        <p:grpSp>
          <p:nvGrpSpPr>
            <p:cNvPr id="51220" name="グループ化 951"/>
            <p:cNvGrpSpPr>
              <a:grpSpLocks/>
            </p:cNvGrpSpPr>
            <p:nvPr/>
          </p:nvGrpSpPr>
          <p:grpSpPr bwMode="auto">
            <a:xfrm>
              <a:off x="143219" y="1035586"/>
              <a:ext cx="8383836" cy="5822414"/>
              <a:chOff x="-110169" y="1035586"/>
              <a:chExt cx="8383836" cy="5822414"/>
            </a:xfrm>
          </p:grpSpPr>
          <p:pic>
            <p:nvPicPr>
              <p:cNvPr id="51223" name="図 94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27"/>
              <p:cNvSpPr/>
              <p:nvPr/>
            </p:nvSpPr>
            <p:spPr>
              <a:xfrm>
                <a:off x="7966484" y="1035586"/>
                <a:ext cx="307183" cy="194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pic>
          <p:nvPicPr>
            <p:cNvPr id="51221" name="図 9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p:cNvSpPr/>
            <p:nvPr/>
          </p:nvSpPr>
          <p:spPr>
            <a:xfrm>
              <a:off x="6358045" y="3534654"/>
              <a:ext cx="1232478" cy="50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cxnSp>
        <p:nvCxnSpPr>
          <p:cNvPr id="7" name="直線矢印コネクタ 6"/>
          <p:cNvCxnSpPr/>
          <p:nvPr/>
        </p:nvCxnSpPr>
        <p:spPr>
          <a:xfrm flipH="1">
            <a:off x="8086725" y="2068513"/>
            <a:ext cx="160338" cy="3127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813093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txBox="1">
            <a:spLocks noGrp="1"/>
          </p:cNvSpPr>
          <p:nvPr>
            <p:ph type="title"/>
          </p:nvPr>
        </p:nvSpPr>
        <p:spPr>
          <a:xfrm>
            <a:off x="0" y="38100"/>
            <a:ext cx="9144000" cy="430213"/>
          </a:xfrm>
        </p:spPr>
        <p:txBody>
          <a:bodyPr rtlCol="0"/>
          <a:lstStyle/>
          <a:p>
            <a:pPr marL="12700" eaLnBrk="1" fontAlgn="auto" hangingPunct="1">
              <a:spcBef>
                <a:spcPts val="0"/>
              </a:spcBef>
              <a:spcAft>
                <a:spcPts val="0"/>
              </a:spcAft>
              <a:defRPr/>
            </a:pPr>
            <a:r>
              <a:rPr lang="en-US" sz="2800" b="1" u="sng" spc="-5" dirty="0">
                <a:solidFill>
                  <a:srgbClr val="0A0AD4"/>
                </a:solidFill>
              </a:rPr>
              <a:t>Observation of solar neutrinos in </a:t>
            </a:r>
            <a:r>
              <a:rPr lang="en-US" sz="2800" b="1" u="sng" spc="-5" dirty="0" err="1">
                <a:solidFill>
                  <a:srgbClr val="0A0AD4"/>
                </a:solidFill>
              </a:rPr>
              <a:t>Kamiokande</a:t>
            </a:r>
            <a:r>
              <a:rPr lang="en-US" sz="2800" b="1" u="sng" spc="-5" dirty="0">
                <a:solidFill>
                  <a:srgbClr val="0A0AD4"/>
                </a:solidFill>
              </a:rPr>
              <a:t>-II</a:t>
            </a:r>
            <a:endParaRPr sz="2800" b="1" u="sng" spc="-5" dirty="0">
              <a:solidFill>
                <a:srgbClr val="0A0AD4"/>
              </a:solidFill>
            </a:endParaRPr>
          </a:p>
        </p:txBody>
      </p:sp>
      <p:pic>
        <p:nvPicPr>
          <p:cNvPr id="52227"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638175"/>
            <a:ext cx="4465637"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bwMode="auto">
          <a:xfrm>
            <a:off x="4678363" y="525463"/>
            <a:ext cx="1779587" cy="32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2229" name="テキスト ボックス 1"/>
          <p:cNvSpPr txBox="1">
            <a:spLocks noChangeArrowheads="1"/>
          </p:cNvSpPr>
          <p:nvPr/>
        </p:nvSpPr>
        <p:spPr bwMode="auto">
          <a:xfrm>
            <a:off x="5292725" y="660400"/>
            <a:ext cx="38512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K.S.Hirata et al., Phys. Rev. Lett. 63, 16(1989)</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pic>
        <p:nvPicPr>
          <p:cNvPr id="52230"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4103688"/>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346700" y="5256213"/>
            <a:ext cx="3563938" cy="630237"/>
          </a:xfrm>
          <a:prstGeom prst="rect">
            <a:avLst/>
          </a:prstGeom>
          <a:solidFill>
            <a:srgbClr val="BBE0E3">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テキスト ボックス 4"/>
          <p:cNvSpPr txBox="1"/>
          <p:nvPr/>
        </p:nvSpPr>
        <p:spPr>
          <a:xfrm>
            <a:off x="6416675" y="5486400"/>
            <a:ext cx="2695575" cy="3921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950" b="0" i="0" u="none" strike="noStrike" kern="1200" cap="none" spc="0" normalizeH="0" baseline="0" noProof="0" dirty="0">
                <a:ln>
                  <a:noFill/>
                </a:ln>
                <a:solidFill>
                  <a:srgbClr val="2C666A"/>
                </a:solidFill>
                <a:effectLst/>
                <a:uLnTx/>
                <a:uFillTx/>
                <a:latin typeface="Times New Roman" panose="02020603050405020304" pitchFamily="18" charset="0"/>
                <a:ea typeface="ＭＳ Ｐゴシック" panose="020B0600070205080204" pitchFamily="50" charset="-128"/>
                <a:cs typeface="+mn-cs"/>
              </a:rPr>
              <a:t>Background</a:t>
            </a:r>
            <a:endParaRPr kumimoji="1" lang="ja-JP" altLang="en-US" sz="1950" b="0" i="0" u="none" strike="noStrike" kern="1200" cap="none" spc="0" normalizeH="0" baseline="0" noProof="0" dirty="0">
              <a:ln>
                <a:noFill/>
              </a:ln>
              <a:solidFill>
                <a:srgbClr val="2C666A"/>
              </a:solidFill>
              <a:effectLst/>
              <a:uLnTx/>
              <a:uFillTx/>
              <a:latin typeface="Times New Roman" panose="02020603050405020304" pitchFamily="18" charset="0"/>
              <a:ea typeface="ＭＳ Ｐゴシック" panose="020B0600070205080204" pitchFamily="50" charset="-128"/>
              <a:cs typeface="+mn-cs"/>
            </a:endParaRPr>
          </a:p>
        </p:txBody>
      </p:sp>
      <p:sp>
        <p:nvSpPr>
          <p:cNvPr id="10" name="テキスト ボックス 9"/>
          <p:cNvSpPr txBox="1"/>
          <p:nvPr/>
        </p:nvSpPr>
        <p:spPr>
          <a:xfrm>
            <a:off x="77788" y="571500"/>
            <a:ext cx="4505325" cy="6278563"/>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Based on </a:t>
            </a:r>
            <a:r>
              <a:rPr kumimoji="1" lang="en-US" altLang="ja-JP" sz="19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450 days </a:t>
            </a: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of data, the </a:t>
            </a:r>
            <a:r>
              <a:rPr kumimoji="1" lang="en-US" altLang="ja-JP" sz="19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first real-time</a:t>
            </a: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9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directional </a:t>
            </a: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neutrino signal from the direction of the Sun was found.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observed neutrino flux is</a:t>
            </a:r>
            <a:b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19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0.46 ± 0.13(stat.) ± 0.08(sys.)</a:t>
            </a:r>
            <a:b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of SSM prediction.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observation is certainly smaller than the SSM prediction. However, the discrepancy is</a:t>
            </a:r>
            <a:b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not consistent with </a:t>
            </a:r>
            <a:r>
              <a:rPr kumimoji="1" lang="en-US" altLang="ja-JP" sz="19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Homestake</a:t>
            </a: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b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9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Homestake</a:t>
            </a: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 ~ 1/3 of SSM</a:t>
            </a:r>
            <a:b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9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-II : ~ 1/2 of SSM</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After </a:t>
            </a:r>
            <a:r>
              <a:rPr kumimoji="1" lang="en-US" altLang="ja-JP" sz="19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-II observation, measurements with different energy threshold became key issue for other new experiments</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p>
        </p:txBody>
      </p:sp>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054975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94FD3AC-A36A-456E-B065-FF9C31EE8532}"/>
              </a:ext>
            </a:extLst>
          </p:cNvPr>
          <p:cNvSpPr/>
          <p:nvPr/>
        </p:nvSpPr>
        <p:spPr>
          <a:xfrm>
            <a:off x="3703638" y="1122363"/>
            <a:ext cx="61912" cy="413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84995" name="図 2">
            <a:extLst>
              <a:ext uri="{FF2B5EF4-FFF2-40B4-BE49-F238E27FC236}">
                <a16:creationId xmlns:a16="http://schemas.microsoft.com/office/drawing/2014/main" id="{F201A419-CF56-46D5-9950-41365A9485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7788" y="241300"/>
            <a:ext cx="15763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図 3">
            <a:extLst>
              <a:ext uri="{FF2B5EF4-FFF2-40B4-BE49-F238E27FC236}">
                <a16:creationId xmlns:a16="http://schemas.microsoft.com/office/drawing/2014/main" id="{D997702E-6FD2-46BC-B0C4-43EBF2C8A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6788" y="239713"/>
            <a:ext cx="16605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23">
            <a:extLst>
              <a:ext uri="{FF2B5EF4-FFF2-40B4-BE49-F238E27FC236}">
                <a16:creationId xmlns:a16="http://schemas.microsoft.com/office/drawing/2014/main" id="{52E76D35-CA30-4712-B120-52164E8B92CC}"/>
              </a:ext>
            </a:extLst>
          </p:cNvPr>
          <p:cNvSpPr txBox="1">
            <a:spLocks noChangeArrowheads="1"/>
          </p:cNvSpPr>
          <p:nvPr/>
        </p:nvSpPr>
        <p:spPr bwMode="auto">
          <a:xfrm>
            <a:off x="1106488" y="7938"/>
            <a:ext cx="2881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SN1987A</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3AE70DA1-6024-4E87-83D0-17EFF1E38456}"/>
              </a:ext>
            </a:extLst>
          </p:cNvPr>
          <p:cNvSpPr txBox="1"/>
          <p:nvPr/>
        </p:nvSpPr>
        <p:spPr>
          <a:xfrm>
            <a:off x="71438" y="639763"/>
            <a:ext cx="7696200" cy="624840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observation of</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solar neutrinos has been started</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from early January 1987. The</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detector was ready for observation</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of low energy neutrinos.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February 25, 1987, we received</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 news of a supernova</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explosion in Large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Magellanic</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Cloud, which is only 160k</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light-year away from our solar</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system.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immediately</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analyzed the data, and found</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 clear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11 neutrino events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13</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seconds from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February 23,</a:t>
            </a:r>
            <a:b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07:35:35UT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(±1min).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grpSp>
        <p:nvGrpSpPr>
          <p:cNvPr id="84999" name="グループ化 4">
            <a:extLst>
              <a:ext uri="{FF2B5EF4-FFF2-40B4-BE49-F238E27FC236}">
                <a16:creationId xmlns:a16="http://schemas.microsoft.com/office/drawing/2014/main" id="{0FB0C5E5-7136-41E8-BBC1-7AF8A466EB03}"/>
              </a:ext>
            </a:extLst>
          </p:cNvPr>
          <p:cNvGrpSpPr>
            <a:grpSpLocks/>
          </p:cNvGrpSpPr>
          <p:nvPr/>
        </p:nvGrpSpPr>
        <p:grpSpPr bwMode="auto">
          <a:xfrm>
            <a:off x="4424363" y="2946400"/>
            <a:ext cx="4719637" cy="3911600"/>
            <a:chOff x="4424169" y="2947120"/>
            <a:chExt cx="4719831" cy="3910880"/>
          </a:xfrm>
        </p:grpSpPr>
        <p:sp>
          <p:nvSpPr>
            <p:cNvPr id="8" name="object 6">
              <a:extLst>
                <a:ext uri="{FF2B5EF4-FFF2-40B4-BE49-F238E27FC236}">
                  <a16:creationId xmlns:a16="http://schemas.microsoft.com/office/drawing/2014/main" id="{3D51EE77-BCC0-44D0-8E0F-A08B27152390}"/>
                </a:ext>
              </a:extLst>
            </p:cNvPr>
            <p:cNvSpPr/>
            <p:nvPr/>
          </p:nvSpPr>
          <p:spPr>
            <a:xfrm>
              <a:off x="4424169" y="2947120"/>
              <a:ext cx="4719831" cy="3910880"/>
            </a:xfrm>
            <a:prstGeom prst="rect">
              <a:avLst/>
            </a:prstGeom>
            <a:blipFill>
              <a:blip r:embed="rId4" cstate="print"/>
              <a:stretch>
                <a:fillRect/>
              </a:stretch>
            </a:blipFill>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sz="1406"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2DEF1B97-AB4F-4F72-B7D2-0E669B5F24C8}"/>
                </a:ext>
              </a:extLst>
            </p:cNvPr>
            <p:cNvSpPr/>
            <p:nvPr/>
          </p:nvSpPr>
          <p:spPr>
            <a:xfrm>
              <a:off x="5292567" y="5139054"/>
              <a:ext cx="1214488" cy="225384"/>
            </a:xfrm>
            <a:prstGeom prst="rect">
              <a:avLst/>
            </a:prstGeom>
            <a:solidFill>
              <a:srgbClr val="D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7" name="右矢印 6">
            <a:extLst>
              <a:ext uri="{FF2B5EF4-FFF2-40B4-BE49-F238E27FC236}">
                <a16:creationId xmlns:a16="http://schemas.microsoft.com/office/drawing/2014/main" id="{DCA1640B-A3F3-49D6-8360-E4A356274A64}"/>
              </a:ext>
            </a:extLst>
          </p:cNvPr>
          <p:cNvSpPr/>
          <p:nvPr/>
        </p:nvSpPr>
        <p:spPr>
          <a:xfrm>
            <a:off x="6911975" y="1449388"/>
            <a:ext cx="269875" cy="179387"/>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 name="スライド番号プレースホルダー 1">
            <a:extLst>
              <a:ext uri="{FF2B5EF4-FFF2-40B4-BE49-F238E27FC236}">
                <a16:creationId xmlns:a16="http://schemas.microsoft.com/office/drawing/2014/main" id="{44D250D4-E9D9-41CB-B96D-81A701CED69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578719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図 3">
            <a:extLst>
              <a:ext uri="{FF2B5EF4-FFF2-40B4-BE49-F238E27FC236}">
                <a16:creationId xmlns:a16="http://schemas.microsoft.com/office/drawing/2014/main" id="{7BA0904A-6790-4B55-8B85-65CF65C893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4103688"/>
            <a:ext cx="48656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23">
            <a:extLst>
              <a:ext uri="{FF2B5EF4-FFF2-40B4-BE49-F238E27FC236}">
                <a16:creationId xmlns:a16="http://schemas.microsoft.com/office/drawing/2014/main" id="{F4FA6385-F069-48D2-9315-51069603EEAD}"/>
              </a:ext>
            </a:extLst>
          </p:cNvPr>
          <p:cNvSpPr txBox="1">
            <a:spLocks noChangeArrowheads="1"/>
          </p:cNvSpPr>
          <p:nvPr/>
        </p:nvSpPr>
        <p:spPr bwMode="auto">
          <a:xfrm>
            <a:off x="26988" y="7938"/>
            <a:ext cx="3959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Confirmation by IMB</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88068" name="テキスト ボックス 6">
            <a:extLst>
              <a:ext uri="{FF2B5EF4-FFF2-40B4-BE49-F238E27FC236}">
                <a16:creationId xmlns:a16="http://schemas.microsoft.com/office/drawing/2014/main" id="{026C5069-032D-475D-903C-84B3C183B9C5}"/>
              </a:ext>
            </a:extLst>
          </p:cNvPr>
          <p:cNvSpPr txBox="1">
            <a:spLocks noChangeArrowheads="1"/>
          </p:cNvSpPr>
          <p:nvPr/>
        </p:nvSpPr>
        <p:spPr bwMode="auto">
          <a:xfrm>
            <a:off x="71438" y="3135313"/>
            <a:ext cx="4014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R.M.Bionta et al., Phys.Rev.Lett. 58,1494(1987)</a:t>
            </a:r>
          </a:p>
        </p:txBody>
      </p:sp>
      <p:sp>
        <p:nvSpPr>
          <p:cNvPr id="15" name="テキスト ボックス 14">
            <a:extLst>
              <a:ext uri="{FF2B5EF4-FFF2-40B4-BE49-F238E27FC236}">
                <a16:creationId xmlns:a16="http://schemas.microsoft.com/office/drawing/2014/main" id="{3A94B206-9413-420C-ACEB-B8C7C262B5F7}"/>
              </a:ext>
            </a:extLst>
          </p:cNvPr>
          <p:cNvSpPr txBox="1"/>
          <p:nvPr/>
        </p:nvSpPr>
        <p:spPr>
          <a:xfrm>
            <a:off x="-19050" y="549275"/>
            <a:ext cx="4051300" cy="624840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After hearing observation of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the IMB group found neutrino events in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event time. They found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8 neutrino events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with energies between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 MeV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to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40 MeV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during 6 seconds. The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result was certainly confirmed.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IMB physicists searched for neutrino events in &gt; 100MeV energy range?</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members in Univ. of Tokyo well knew the neutrino energy range because they kept close communication with theoretical astrophysics group in the University.</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Communication with theorists is important.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grpSp>
        <p:nvGrpSpPr>
          <p:cNvPr id="88070" name="グループ化 5">
            <a:extLst>
              <a:ext uri="{FF2B5EF4-FFF2-40B4-BE49-F238E27FC236}">
                <a16:creationId xmlns:a16="http://schemas.microsoft.com/office/drawing/2014/main" id="{564E5ACF-214D-4DD8-BE16-959953DF8165}"/>
              </a:ext>
            </a:extLst>
          </p:cNvPr>
          <p:cNvGrpSpPr>
            <a:grpSpLocks/>
          </p:cNvGrpSpPr>
          <p:nvPr/>
        </p:nvGrpSpPr>
        <p:grpSpPr bwMode="auto">
          <a:xfrm>
            <a:off x="4076700" y="53975"/>
            <a:ext cx="5067300" cy="4149725"/>
            <a:chOff x="4076945" y="2708920"/>
            <a:chExt cx="5067055" cy="4149080"/>
          </a:xfrm>
        </p:grpSpPr>
        <p:grpSp>
          <p:nvGrpSpPr>
            <p:cNvPr id="88071" name="グループ化 3">
              <a:extLst>
                <a:ext uri="{FF2B5EF4-FFF2-40B4-BE49-F238E27FC236}">
                  <a16:creationId xmlns:a16="http://schemas.microsoft.com/office/drawing/2014/main" id="{DF8781FA-0E11-480D-90BE-EE254FC967D3}"/>
                </a:ext>
              </a:extLst>
            </p:cNvPr>
            <p:cNvGrpSpPr>
              <a:grpSpLocks/>
            </p:cNvGrpSpPr>
            <p:nvPr/>
          </p:nvGrpSpPr>
          <p:grpSpPr bwMode="auto">
            <a:xfrm>
              <a:off x="4283461" y="2708920"/>
              <a:ext cx="4860539" cy="4058651"/>
              <a:chOff x="4391981" y="3315983"/>
              <a:chExt cx="4860539" cy="4058651"/>
            </a:xfrm>
          </p:grpSpPr>
          <p:sp>
            <p:nvSpPr>
              <p:cNvPr id="9" name="object 5">
                <a:extLst>
                  <a:ext uri="{FF2B5EF4-FFF2-40B4-BE49-F238E27FC236}">
                    <a16:creationId xmlns:a16="http://schemas.microsoft.com/office/drawing/2014/main" id="{3FDA995C-3425-4D7D-B9B7-1CBB9329B1FB}"/>
                  </a:ext>
                </a:extLst>
              </p:cNvPr>
              <p:cNvSpPr/>
              <p:nvPr/>
            </p:nvSpPr>
            <p:spPr>
              <a:xfrm>
                <a:off x="4795036" y="3603276"/>
                <a:ext cx="3860613" cy="2615793"/>
              </a:xfrm>
              <a:prstGeom prst="rect">
                <a:avLst/>
              </a:prstGeom>
              <a:blipFill>
                <a:blip r:embed="rId3"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 name="テキスト ボックス 1">
                <a:extLst>
                  <a:ext uri="{FF2B5EF4-FFF2-40B4-BE49-F238E27FC236}">
                    <a16:creationId xmlns:a16="http://schemas.microsoft.com/office/drawing/2014/main" id="{FCCF67C1-8B42-46D8-91F9-3BBDFF375EC8}"/>
                  </a:ext>
                </a:extLst>
              </p:cNvPr>
              <p:cNvSpPr txBox="1"/>
              <p:nvPr/>
            </p:nvSpPr>
            <p:spPr>
              <a:xfrm>
                <a:off x="4856946" y="3315983"/>
                <a:ext cx="3735206" cy="39998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IMB experiment (1982-1991)</a:t>
                </a:r>
              </a:p>
            </p:txBody>
          </p:sp>
          <p:sp>
            <p:nvSpPr>
              <p:cNvPr id="3" name="テキスト ボックス 2">
                <a:extLst>
                  <a:ext uri="{FF2B5EF4-FFF2-40B4-BE49-F238E27FC236}">
                    <a16:creationId xmlns:a16="http://schemas.microsoft.com/office/drawing/2014/main" id="{CF6B5569-9149-477A-A758-C74A12257548}"/>
                  </a:ext>
                </a:extLst>
              </p:cNvPr>
              <p:cNvSpPr txBox="1"/>
              <p:nvPr/>
            </p:nvSpPr>
            <p:spPr>
              <a:xfrm>
                <a:off x="4391830" y="6174627"/>
                <a:ext cx="4860690" cy="1199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 water Cherenkov detector at 1570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m.w.e</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in the Morton Salt Mine, Ohio.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8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kt</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of water is viewed by 2048 8-inch</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F</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PMTs.</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Fiducial volume is 3.3 kt.</a:t>
                </a:r>
              </a:p>
            </p:txBody>
          </p:sp>
        </p:grpSp>
        <p:sp>
          <p:nvSpPr>
            <p:cNvPr id="5" name="正方形/長方形 4">
              <a:extLst>
                <a:ext uri="{FF2B5EF4-FFF2-40B4-BE49-F238E27FC236}">
                  <a16:creationId xmlns:a16="http://schemas.microsoft.com/office/drawing/2014/main" id="{92947E3D-6638-465D-8351-4F77C3D6AE1A}"/>
                </a:ext>
              </a:extLst>
            </p:cNvPr>
            <p:cNvSpPr/>
            <p:nvPr/>
          </p:nvSpPr>
          <p:spPr>
            <a:xfrm>
              <a:off x="4076945" y="2708920"/>
              <a:ext cx="4995621" cy="41490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2" name="スライド番号プレースホルダー 1">
            <a:extLst>
              <a:ext uri="{FF2B5EF4-FFF2-40B4-BE49-F238E27FC236}">
                <a16:creationId xmlns:a16="http://schemas.microsoft.com/office/drawing/2014/main" id="{254769BF-30C5-45A2-9F1B-CA425E83A04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918539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3">
            <a:extLst>
              <a:ext uri="{FF2B5EF4-FFF2-40B4-BE49-F238E27FC236}">
                <a16:creationId xmlns:a16="http://schemas.microsoft.com/office/drawing/2014/main" id="{23D5AFE3-7552-4D5F-9299-63237F54AE92}"/>
              </a:ext>
            </a:extLst>
          </p:cNvPr>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Some words by Koshiba</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21859" name="テキスト ボックス 5">
            <a:extLst>
              <a:ext uri="{FF2B5EF4-FFF2-40B4-BE49-F238E27FC236}">
                <a16:creationId xmlns:a16="http://schemas.microsoft.com/office/drawing/2014/main" id="{FB2CDC25-385C-4F02-836E-1D3A1FE049F5}"/>
              </a:ext>
            </a:extLst>
          </p:cNvPr>
          <p:cNvSpPr txBox="1">
            <a:spLocks noChangeArrowheads="1"/>
          </p:cNvSpPr>
          <p:nvPr/>
        </p:nvSpPr>
        <p:spPr bwMode="auto">
          <a:xfrm>
            <a:off x="115888" y="636588"/>
            <a:ext cx="89074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“Measurements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arrival time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and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arrival direction</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of signals are essentially important in astronomy.  If such information is missing,</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it is difficult to claim astronomy.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Observation of neutrinos from SN1987A by </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was the birth of neutrino astronomy.</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The title of second </a:t>
            </a:r>
            <a:r>
              <a:rPr kumimoji="1" lang="en-US" altLang="ja-JP"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paper on solar neutrino became</a:t>
            </a:r>
            <a:b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“Results from One Thousand Days of </a:t>
            </a:r>
            <a:r>
              <a:rPr kumimoji="1" lang="en-US" altLang="ja-JP" sz="1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Real-Time</a:t>
            </a: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1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Directional</a:t>
            </a: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Solar- Neutrino Data”.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“Just after the start of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-II, neutrinos from SN1987A passed through our detector. It is said that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Koshiba</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is an extremely lucky person. However, I would like to emphasize that 6 billions of people had equal opportunity to detect the Supernova neutrinos.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Only our group prepared for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1C89C831-091B-444F-8805-D3F24CDF82EB}"/>
              </a:ext>
            </a:extLst>
          </p:cNvPr>
          <p:cNvSpPr txBox="1"/>
          <p:nvPr/>
        </p:nvSpPr>
        <p:spPr>
          <a:xfrm>
            <a:off x="431800" y="5094288"/>
            <a:ext cx="8385175" cy="70802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He strongly appealed that he is the founder of neutrino astronomy, and his achievement was not unexpected good luck. </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5" name="スライド番号プレースホルダー 1">
            <a:extLst>
              <a:ext uri="{FF2B5EF4-FFF2-40B4-BE49-F238E27FC236}">
                <a16:creationId xmlns:a16="http://schemas.microsoft.com/office/drawing/2014/main" id="{6A491A92-D716-46B6-84DE-F73FB229B1A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64784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3">
            <a:extLst>
              <a:ext uri="{FF2B5EF4-FFF2-40B4-BE49-F238E27FC236}">
                <a16:creationId xmlns:a16="http://schemas.microsoft.com/office/drawing/2014/main" id="{07CC4229-0D65-4794-9BBB-27E99F1A197B}"/>
              </a:ext>
            </a:extLst>
          </p:cNvPr>
          <p:cNvSpPr txBox="1">
            <a:spLocks noChangeArrowheads="1"/>
          </p:cNvSpPr>
          <p:nvPr/>
        </p:nvSpPr>
        <p:spPr bwMode="auto">
          <a:xfrm>
            <a:off x="3286125" y="26988"/>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Nobel Prize</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91139" name="テキスト ボックス 5">
            <a:extLst>
              <a:ext uri="{FF2B5EF4-FFF2-40B4-BE49-F238E27FC236}">
                <a16:creationId xmlns:a16="http://schemas.microsoft.com/office/drawing/2014/main" id="{466AC628-09B4-41DE-86D0-C3361A8DFDBF}"/>
              </a:ext>
            </a:extLst>
          </p:cNvPr>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Masatoshi Koshiba shared 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Nobel Prize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in Physics for 2002 with Raymond Davis Jr.  The reason of the award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for pioneering contributions to astrophysics, in particular for the detection of cosmic neutrinos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pic>
        <p:nvPicPr>
          <p:cNvPr id="91140" name="図 1">
            <a:extLst>
              <a:ext uri="{FF2B5EF4-FFF2-40B4-BE49-F238E27FC236}">
                <a16:creationId xmlns:a16="http://schemas.microsoft.com/office/drawing/2014/main" id="{4BBD40C8-F570-4C41-94AD-E899A4A5C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259013"/>
            <a:ext cx="30289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図 3">
            <a:extLst>
              <a:ext uri="{FF2B5EF4-FFF2-40B4-BE49-F238E27FC236}">
                <a16:creationId xmlns:a16="http://schemas.microsoft.com/office/drawing/2014/main" id="{8C2B1A57-69A5-458A-B4E3-15A347ABD7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6861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図 2">
            <a:extLst>
              <a:ext uri="{FF2B5EF4-FFF2-40B4-BE49-F238E27FC236}">
                <a16:creationId xmlns:a16="http://schemas.microsoft.com/office/drawing/2014/main" id="{B93C9ABA-ED2E-4ECE-B6D6-D38E80D640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2286000"/>
            <a:ext cx="3014662"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E4A68B16-DC69-4440-B625-8FBBE4023F6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759412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Solar neutrino/Reactor neutrino experiments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pic>
        <p:nvPicPr>
          <p:cNvPr id="5325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5138" y="1720850"/>
            <a:ext cx="21145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370388"/>
            <a:ext cx="16716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4370388"/>
            <a:ext cx="18557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4811713"/>
            <a:ext cx="17081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6175" y="4445000"/>
            <a:ext cx="14478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0225" y="4832350"/>
            <a:ext cx="17732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28"/>
          <p:cNvSpPr txBox="1">
            <a:spLocks noChangeArrowheads="1"/>
          </p:cNvSpPr>
          <p:nvPr/>
        </p:nvSpPr>
        <p:spPr bwMode="auto">
          <a:xfrm>
            <a:off x="7443788" y="4427538"/>
            <a:ext cx="15525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Double Chooz</a:t>
            </a:r>
          </a:p>
        </p:txBody>
      </p:sp>
      <p:sp>
        <p:nvSpPr>
          <p:cNvPr id="53258" name="Text Box 29"/>
          <p:cNvSpPr txBox="1">
            <a:spLocks noChangeArrowheads="1"/>
          </p:cNvSpPr>
          <p:nvPr/>
        </p:nvSpPr>
        <p:spPr bwMode="auto">
          <a:xfrm>
            <a:off x="6151563" y="4595813"/>
            <a:ext cx="8286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RENO</a:t>
            </a:r>
          </a:p>
        </p:txBody>
      </p:sp>
      <p:sp>
        <p:nvSpPr>
          <p:cNvPr id="53259" name="Text Box 30"/>
          <p:cNvSpPr txBox="1">
            <a:spLocks noChangeArrowheads="1"/>
          </p:cNvSpPr>
          <p:nvPr/>
        </p:nvSpPr>
        <p:spPr bwMode="auto">
          <a:xfrm>
            <a:off x="4200525" y="4597400"/>
            <a:ext cx="11430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Daya Bay</a:t>
            </a:r>
          </a:p>
        </p:txBody>
      </p:sp>
      <p:pic>
        <p:nvPicPr>
          <p:cNvPr id="53260"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75" y="2044700"/>
            <a:ext cx="22447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図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03475" y="2055813"/>
            <a:ext cx="22860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図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9813" y="1498600"/>
            <a:ext cx="18049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Text Box 30"/>
          <p:cNvSpPr txBox="1">
            <a:spLocks noChangeArrowheads="1"/>
          </p:cNvSpPr>
          <p:nvPr/>
        </p:nvSpPr>
        <p:spPr bwMode="auto">
          <a:xfrm>
            <a:off x="766763" y="2124075"/>
            <a:ext cx="7810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SAGE</a:t>
            </a:r>
          </a:p>
        </p:txBody>
      </p:sp>
      <p:sp>
        <p:nvSpPr>
          <p:cNvPr id="53264" name="Text Box 30"/>
          <p:cNvSpPr txBox="1">
            <a:spLocks noChangeArrowheads="1"/>
          </p:cNvSpPr>
          <p:nvPr/>
        </p:nvSpPr>
        <p:spPr bwMode="auto">
          <a:xfrm>
            <a:off x="2879725" y="2055813"/>
            <a:ext cx="13208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Gallex/GNO</a:t>
            </a:r>
          </a:p>
        </p:txBody>
      </p:sp>
      <p:sp>
        <p:nvSpPr>
          <p:cNvPr id="53265" name="Text Box 30"/>
          <p:cNvSpPr txBox="1">
            <a:spLocks noChangeArrowheads="1"/>
          </p:cNvSpPr>
          <p:nvPr/>
        </p:nvSpPr>
        <p:spPr bwMode="auto">
          <a:xfrm>
            <a:off x="4699000" y="1708150"/>
            <a:ext cx="2055813"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Super-Kamiokande</a:t>
            </a:r>
          </a:p>
        </p:txBody>
      </p:sp>
      <p:sp>
        <p:nvSpPr>
          <p:cNvPr id="53266" name="Text Box 30"/>
          <p:cNvSpPr txBox="1">
            <a:spLocks noChangeArrowheads="1"/>
          </p:cNvSpPr>
          <p:nvPr/>
        </p:nvSpPr>
        <p:spPr bwMode="auto">
          <a:xfrm>
            <a:off x="8089900" y="1770063"/>
            <a:ext cx="65563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SNO</a:t>
            </a:r>
          </a:p>
        </p:txBody>
      </p:sp>
      <p:sp>
        <p:nvSpPr>
          <p:cNvPr id="53267" name="Text Box 30"/>
          <p:cNvSpPr txBox="1">
            <a:spLocks noChangeArrowheads="1"/>
          </p:cNvSpPr>
          <p:nvPr/>
        </p:nvSpPr>
        <p:spPr bwMode="auto">
          <a:xfrm>
            <a:off x="239713" y="4405313"/>
            <a:ext cx="15065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KamLAND</a:t>
            </a:r>
          </a:p>
        </p:txBody>
      </p:sp>
      <p:sp>
        <p:nvSpPr>
          <p:cNvPr id="53268" name="Text Box 30"/>
          <p:cNvSpPr txBox="1">
            <a:spLocks noChangeArrowheads="1"/>
          </p:cNvSpPr>
          <p:nvPr/>
        </p:nvSpPr>
        <p:spPr bwMode="auto">
          <a:xfrm>
            <a:off x="2490788" y="4440238"/>
            <a:ext cx="10683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Borexino</a:t>
            </a:r>
          </a:p>
        </p:txBody>
      </p:sp>
      <p:sp>
        <p:nvSpPr>
          <p:cNvPr id="53269" name="テキスト ボックス 5"/>
          <p:cNvSpPr txBox="1">
            <a:spLocks noChangeArrowheads="1"/>
          </p:cNvSpPr>
          <p:nvPr/>
        </p:nvSpPr>
        <p:spPr bwMode="auto">
          <a:xfrm>
            <a:off x="171450" y="588963"/>
            <a:ext cx="8166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Solar neutrino observation became an active research subject, and many solar/reactor experiments followed.</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59725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k_detector">
            <a:extLst>
              <a:ext uri="{FF2B5EF4-FFF2-40B4-BE49-F238E27FC236}">
                <a16:creationId xmlns:a16="http://schemas.microsoft.com/office/drawing/2014/main" id="{EDBE855B-E000-42D8-A6CF-249EED8D3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5908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5">
            <a:extLst>
              <a:ext uri="{FF2B5EF4-FFF2-40B4-BE49-F238E27FC236}">
                <a16:creationId xmlns:a16="http://schemas.microsoft.com/office/drawing/2014/main" id="{F6A73C65-A0A7-4E71-9FE8-6D986AB160D7}"/>
              </a:ext>
            </a:extLst>
          </p:cNvPr>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b="1" u="sng">
                <a:solidFill>
                  <a:srgbClr val="0000FF"/>
                </a:solidFill>
              </a:rPr>
              <a:t>スーパーカミオカンデ実験</a:t>
            </a:r>
            <a:r>
              <a:rPr lang="en-US" altLang="ja-JP" sz="2800" b="1" u="sng">
                <a:solidFill>
                  <a:srgbClr val="0000FF"/>
                </a:solidFill>
              </a:rPr>
              <a:t>(SK)</a:t>
            </a:r>
          </a:p>
        </p:txBody>
      </p:sp>
      <p:sp>
        <p:nvSpPr>
          <p:cNvPr id="46084" name="Text Box 12">
            <a:extLst>
              <a:ext uri="{FF2B5EF4-FFF2-40B4-BE49-F238E27FC236}">
                <a16:creationId xmlns:a16="http://schemas.microsoft.com/office/drawing/2014/main" id="{4BF1B162-23FB-4679-8C27-91E0DB0FA1D8}"/>
              </a:ext>
            </a:extLst>
          </p:cNvPr>
          <p:cNvSpPr txBox="1">
            <a:spLocks noChangeArrowheads="1"/>
          </p:cNvSpPr>
          <p:nvPr/>
        </p:nvSpPr>
        <p:spPr bwMode="auto">
          <a:xfrm>
            <a:off x="90488" y="788988"/>
            <a:ext cx="887412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ja-JP" altLang="en-US" sz="2000" b="1"/>
              <a:t>岐阜県神岡町の神岡鉱山地下</a:t>
            </a:r>
            <a:r>
              <a:rPr kumimoji="0" lang="en-US" altLang="ja-JP" sz="2000" b="1">
                <a:solidFill>
                  <a:srgbClr val="FF0000"/>
                </a:solidFill>
              </a:rPr>
              <a:t>1000m</a:t>
            </a:r>
            <a:r>
              <a:rPr kumimoji="0" lang="ja-JP" altLang="en-US" sz="2000" b="1"/>
              <a:t>に建設された</a:t>
            </a:r>
            <a:r>
              <a:rPr kumimoji="0" lang="en-US" altLang="ja-JP" sz="2000" b="1">
                <a:solidFill>
                  <a:srgbClr val="FF0000"/>
                </a:solidFill>
              </a:rPr>
              <a:t>50kt</a:t>
            </a:r>
            <a:r>
              <a:rPr kumimoji="0" lang="ja-JP" altLang="en-US" sz="2000" b="1">
                <a:solidFill>
                  <a:srgbClr val="000000"/>
                </a:solidFill>
              </a:rPr>
              <a:t>の</a:t>
            </a:r>
            <a:br>
              <a:rPr kumimoji="0" lang="en-US" altLang="ja-JP" sz="2000" b="1">
                <a:solidFill>
                  <a:srgbClr val="000000"/>
                </a:solidFill>
              </a:rPr>
            </a:br>
            <a:r>
              <a:rPr kumimoji="0" lang="ja-JP" altLang="en-US" sz="2000" b="1">
                <a:solidFill>
                  <a:srgbClr val="000000"/>
                </a:solidFill>
              </a:rPr>
              <a:t>水チェレンコフ測定器。</a:t>
            </a:r>
            <a:endParaRPr kumimoji="0" lang="en-US" altLang="ja-JP" sz="2000" b="1">
              <a:solidFill>
                <a:srgbClr val="000000"/>
              </a:solidFill>
            </a:endParaRPr>
          </a:p>
          <a:p>
            <a:pPr eaLnBrk="1" hangingPunct="1">
              <a:spcBef>
                <a:spcPct val="50000"/>
              </a:spcBef>
              <a:buFont typeface="Wingdings" panose="05000000000000000000" pitchFamily="2" charset="2"/>
              <a:buChar char="l"/>
            </a:pPr>
            <a:r>
              <a:rPr kumimoji="0" lang="ja-JP" altLang="en-US" sz="2000" b="1">
                <a:solidFill>
                  <a:srgbClr val="000000"/>
                </a:solidFill>
              </a:rPr>
              <a:t>約</a:t>
            </a:r>
            <a:r>
              <a:rPr kumimoji="0" lang="en-US" altLang="ja-JP" sz="2000" b="1">
                <a:solidFill>
                  <a:srgbClr val="FF0000"/>
                </a:solidFill>
              </a:rPr>
              <a:t>11000</a:t>
            </a:r>
            <a:r>
              <a:rPr kumimoji="0" lang="ja-JP" altLang="en-US" sz="2000" b="1">
                <a:solidFill>
                  <a:srgbClr val="FF0000"/>
                </a:solidFill>
              </a:rPr>
              <a:t>本</a:t>
            </a:r>
            <a:r>
              <a:rPr kumimoji="0" lang="ja-JP" altLang="en-US" sz="2000" b="1">
                <a:solidFill>
                  <a:srgbClr val="000000"/>
                </a:solidFill>
              </a:rPr>
              <a:t>の</a:t>
            </a:r>
            <a:r>
              <a:rPr kumimoji="0" lang="en-US" altLang="ja-JP" sz="2000" b="1">
                <a:solidFill>
                  <a:srgbClr val="000000"/>
                </a:solidFill>
              </a:rPr>
              <a:t>20</a:t>
            </a:r>
            <a:r>
              <a:rPr kumimoji="0" lang="ja-JP" altLang="en-US" sz="2000" b="1">
                <a:solidFill>
                  <a:srgbClr val="000000"/>
                </a:solidFill>
              </a:rPr>
              <a:t>インチ光電子増倍管。</a:t>
            </a:r>
            <a:r>
              <a:rPr kumimoji="0" lang="en-US" altLang="ja-JP" sz="2000" b="1">
                <a:solidFill>
                  <a:srgbClr val="000000"/>
                </a:solidFill>
              </a:rPr>
              <a:t> </a:t>
            </a:r>
          </a:p>
          <a:p>
            <a:pPr eaLnBrk="1" hangingPunct="1">
              <a:spcBef>
                <a:spcPct val="50000"/>
              </a:spcBef>
              <a:buFont typeface="Wingdings" panose="05000000000000000000" pitchFamily="2" charset="2"/>
              <a:buChar char="l"/>
            </a:pPr>
            <a:r>
              <a:rPr kumimoji="0" lang="ja-JP" altLang="en-US" sz="2000" b="1">
                <a:solidFill>
                  <a:srgbClr val="000000"/>
                </a:solidFill>
              </a:rPr>
              <a:t>実験開始は</a:t>
            </a:r>
            <a:r>
              <a:rPr kumimoji="0" lang="en-US" altLang="ja-JP" sz="2000" b="1">
                <a:solidFill>
                  <a:srgbClr val="FF0000"/>
                </a:solidFill>
              </a:rPr>
              <a:t>1996</a:t>
            </a:r>
            <a:r>
              <a:rPr kumimoji="0" lang="ja-JP" altLang="en-US" sz="2000" b="1">
                <a:solidFill>
                  <a:srgbClr val="FF0000"/>
                </a:solidFill>
              </a:rPr>
              <a:t>年</a:t>
            </a:r>
            <a:r>
              <a:rPr kumimoji="0" lang="ja-JP" altLang="en-US" sz="2000" b="1">
                <a:solidFill>
                  <a:srgbClr val="000000"/>
                </a:solidFill>
              </a:rPr>
              <a:t>、</a:t>
            </a:r>
            <a:r>
              <a:rPr kumimoji="0" lang="en-US" altLang="ja-JP" sz="2000" b="1">
                <a:solidFill>
                  <a:srgbClr val="000000"/>
                </a:solidFill>
              </a:rPr>
              <a:t>K2K</a:t>
            </a:r>
            <a:r>
              <a:rPr kumimoji="0" lang="ja-JP" altLang="en-US" sz="2000" b="1">
                <a:solidFill>
                  <a:srgbClr val="000000"/>
                </a:solidFill>
              </a:rPr>
              <a:t>実験や</a:t>
            </a:r>
            <a:r>
              <a:rPr kumimoji="0" lang="en-US" altLang="ja-JP" sz="2000" b="1">
                <a:solidFill>
                  <a:srgbClr val="000000"/>
                </a:solidFill>
              </a:rPr>
              <a:t>T2K</a:t>
            </a:r>
            <a:r>
              <a:rPr kumimoji="0" lang="ja-JP" altLang="en-US" sz="2000" b="1">
                <a:solidFill>
                  <a:srgbClr val="000000"/>
                </a:solidFill>
              </a:rPr>
              <a:t>実験の</a:t>
            </a:r>
            <a:r>
              <a:rPr kumimoji="0" lang="en-US" altLang="ja-JP" sz="2000" b="1">
                <a:solidFill>
                  <a:srgbClr val="000000"/>
                </a:solidFill>
              </a:rPr>
              <a:t>Far detector</a:t>
            </a:r>
            <a:r>
              <a:rPr kumimoji="0" lang="ja-JP" altLang="en-US" sz="2000" b="1">
                <a:solidFill>
                  <a:srgbClr val="000000"/>
                </a:solidFill>
              </a:rPr>
              <a:t>としても使われる。</a:t>
            </a:r>
            <a:endParaRPr kumimoji="0" lang="en-US" altLang="ja-JP" sz="2000" b="1">
              <a:solidFill>
                <a:srgbClr val="000000"/>
              </a:solidFill>
            </a:endParaRPr>
          </a:p>
        </p:txBody>
      </p:sp>
      <p:pic>
        <p:nvPicPr>
          <p:cNvPr id="46085" name="Picture 21" descr="DSC_0183">
            <a:extLst>
              <a:ext uri="{FF2B5EF4-FFF2-40B4-BE49-F238E27FC236}">
                <a16:creationId xmlns:a16="http://schemas.microsoft.com/office/drawing/2014/main" id="{4D417C76-DB27-4276-969E-894775EB0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175" y="27638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065D4E45-B237-44C2-A605-4502F285B2C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07963" y="12700"/>
            <a:ext cx="872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Typical Low energy event in Super-Kamiokande</a:t>
            </a:r>
          </a:p>
        </p:txBody>
      </p:sp>
      <p:pic>
        <p:nvPicPr>
          <p:cNvPr id="6041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798513"/>
            <a:ext cx="52593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テキスト ボックス 39"/>
          <p:cNvSpPr txBox="1">
            <a:spLocks noChangeArrowheads="1"/>
          </p:cNvSpPr>
          <p:nvPr/>
        </p:nvSpPr>
        <p:spPr bwMode="auto">
          <a:xfrm>
            <a:off x="76200" y="650875"/>
            <a:ext cx="89741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vertex position is obtained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from the timing information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PMTs, which is shown by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color in the display.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vertex resolution is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87cm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for 10 MeV electron.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electron travel</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direction can be calculated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from the ring pattern.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angular resolution is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26</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for 10 MeV electron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electron energy is calculated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from number of hit PMTs.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number of hit PMT is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 hits/MeV</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The energy resolution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for 10 MeV electron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14%</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625262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a:extLst>
              <a:ext uri="{FF2B5EF4-FFF2-40B4-BE49-F238E27FC236}">
                <a16:creationId xmlns:a16="http://schemas.microsoft.com/office/drawing/2014/main" id="{14D894EF-BF3D-4D18-B9AA-420395C9D4A6}"/>
              </a:ext>
            </a:extLst>
          </p:cNvPr>
          <p:cNvSpPr txBox="1">
            <a:spLocks noChangeArrowheads="1"/>
          </p:cNvSpPr>
          <p:nvPr/>
        </p:nvSpPr>
        <p:spPr bwMode="auto">
          <a:xfrm>
            <a:off x="2090067" y="25460"/>
            <a:ext cx="50022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物質は何でできているか？</a:t>
            </a:r>
          </a:p>
        </p:txBody>
      </p:sp>
      <p:sp>
        <p:nvSpPr>
          <p:cNvPr id="116739" name="Text Box 3">
            <a:extLst>
              <a:ext uri="{FF2B5EF4-FFF2-40B4-BE49-F238E27FC236}">
                <a16:creationId xmlns:a16="http://schemas.microsoft.com/office/drawing/2014/main" id="{86203B0E-A33C-43C5-9B47-B9F228CF4CD9}"/>
              </a:ext>
            </a:extLst>
          </p:cNvPr>
          <p:cNvSpPr txBox="1">
            <a:spLocks noChangeArrowheads="1"/>
          </p:cNvSpPr>
          <p:nvPr/>
        </p:nvSpPr>
        <p:spPr bwMode="auto">
          <a:xfrm>
            <a:off x="24822" y="548680"/>
            <a:ext cx="9119178"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algn="l" defTabSz="914400" rtl="0" eaLnBrk="1" fontAlgn="base" latinLnBrk="0" hangingPunct="1">
              <a:lnSpc>
                <a:spcPct val="100000"/>
              </a:lnSpc>
              <a:spcBef>
                <a:spcPts val="0"/>
              </a:spcBef>
              <a:spcAft>
                <a:spcPts val="1200"/>
              </a:spcAft>
              <a:buClrTx/>
              <a:buSzTx/>
              <a:buFont typeface="Wingdings" panose="05000000000000000000" pitchFamily="2" charset="2"/>
              <a:buChar char="l"/>
              <a:tabLst/>
              <a:defRPr/>
            </a:pPr>
            <a:r>
              <a:rPr kumimoji="1" lang="ja-JP" altLang="en-US" sz="1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すべての物質は分子からできている。</a:t>
            </a:r>
            <a:endParaRPr kumimoji="1" lang="en-US" altLang="ja-JP" sz="1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342900" indent="-342900" eaLnBrk="1" hangingPunct="1">
              <a:spcBef>
                <a:spcPts val="0"/>
              </a:spcBef>
              <a:spcAft>
                <a:spcPts val="1200"/>
              </a:spcAft>
              <a:buFont typeface="Wingdings" panose="05000000000000000000" pitchFamily="2" charset="2"/>
              <a:buChar char="l"/>
              <a:defRPr/>
            </a:pPr>
            <a:r>
              <a:rPr kumimoji="1" lang="ja-JP" altLang="en-US" sz="1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分子はいくつかの原子の集まりである。</a:t>
            </a:r>
            <a:endParaRPr kumimoji="1" lang="en-US" altLang="ja-JP" sz="1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342900" indent="-342900" eaLnBrk="1" hangingPunct="1">
              <a:spcBef>
                <a:spcPts val="0"/>
              </a:spcBef>
              <a:spcAft>
                <a:spcPts val="1200"/>
              </a:spcAft>
              <a:buFont typeface="Wingdings" panose="05000000000000000000" pitchFamily="2" charset="2"/>
              <a:buChar char="l"/>
              <a:defRPr/>
            </a:pPr>
            <a:r>
              <a:rPr kumimoji="1" lang="ja-JP" altLang="en-US" sz="1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原子は原子核とその周りをまわる電子から構成されている。</a:t>
            </a:r>
          </a:p>
          <a:p>
            <a:pPr marL="342900" indent="-342900" eaLnBrk="1" hangingPunct="1">
              <a:spcBef>
                <a:spcPts val="0"/>
              </a:spcBef>
              <a:spcAft>
                <a:spcPts val="1200"/>
              </a:spcAft>
              <a:buFont typeface="Wingdings" panose="05000000000000000000" pitchFamily="2" charset="2"/>
              <a:buChar char="l"/>
              <a:defRPr/>
            </a:pPr>
            <a:r>
              <a:rPr kumimoji="1" lang="ja-JP" altLang="en-US" sz="1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原子核は陽子と中性子でできている。</a:t>
            </a:r>
          </a:p>
          <a:p>
            <a:pPr marL="342900" indent="-342900" eaLnBrk="1" hangingPunct="1">
              <a:spcBef>
                <a:spcPts val="0"/>
              </a:spcBef>
              <a:spcAft>
                <a:spcPts val="1200"/>
              </a:spcAft>
              <a:buFont typeface="Wingdings" panose="05000000000000000000" pitchFamily="2" charset="2"/>
              <a:buChar char="l"/>
              <a:defRPr/>
            </a:pPr>
            <a:r>
              <a:rPr kumimoji="1" lang="ja-JP" altLang="en-US" sz="19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50" charset="-128"/>
                <a:cs typeface="+mn-cs"/>
              </a:rPr>
              <a:t>私たちが目にする</a:t>
            </a:r>
            <a:r>
              <a:rPr kumimoji="1" lang="ja-JP" altLang="en-US" sz="19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すべての物質は陽子</a:t>
            </a:r>
            <a:r>
              <a:rPr kumimoji="1" lang="en-US" altLang="ja-JP" sz="19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(p</a:t>
            </a:r>
            <a:r>
              <a:rPr lang="en-US" altLang="ja-JP" sz="1900" b="1" dirty="0">
                <a:solidFill>
                  <a:srgbClr val="CC0000"/>
                </a:solidFill>
                <a:latin typeface="Arial" panose="020B0604020202020204" pitchFamily="34" charset="0"/>
                <a:cs typeface="Arial" panose="020B0604020202020204" pitchFamily="34" charset="0"/>
              </a:rPr>
              <a:t>)</a:t>
            </a:r>
            <a:r>
              <a:rPr kumimoji="1" lang="ja-JP" altLang="en-US" sz="19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、中性子</a:t>
            </a:r>
            <a:r>
              <a:rPr kumimoji="1" lang="en-US" altLang="ja-JP" sz="19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(n</a:t>
            </a:r>
            <a:r>
              <a:rPr lang="en-US" altLang="ja-JP" sz="1900" b="1" dirty="0">
                <a:solidFill>
                  <a:srgbClr val="CC0000"/>
                </a:solidFill>
                <a:latin typeface="Arial" panose="020B0604020202020204" pitchFamily="34" charset="0"/>
                <a:cs typeface="Arial" panose="020B0604020202020204" pitchFamily="34" charset="0"/>
              </a:rPr>
              <a:t>)</a:t>
            </a:r>
            <a:r>
              <a:rPr kumimoji="1" lang="ja-JP" altLang="en-US" sz="19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、電子</a:t>
            </a:r>
            <a:r>
              <a:rPr kumimoji="1" lang="en-US" altLang="ja-JP" sz="19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(e)</a:t>
            </a:r>
            <a:r>
              <a:rPr kumimoji="1" lang="ja-JP" altLang="en-US" sz="19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でできている。</a:t>
            </a:r>
            <a:endParaRPr kumimoji="1" lang="en-US" altLang="ja-JP" sz="19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a:p>
            <a:pPr marL="342900" indent="-342900" eaLnBrk="1" hangingPunct="1">
              <a:spcBef>
                <a:spcPts val="0"/>
              </a:spcBef>
              <a:spcAft>
                <a:spcPts val="1200"/>
              </a:spcAft>
              <a:buFont typeface="Wingdings" panose="05000000000000000000" pitchFamily="2" charset="2"/>
              <a:buChar char="l"/>
              <a:defRPr/>
            </a:pPr>
            <a:r>
              <a:rPr kumimoji="1" lang="ja-JP" alt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rPr>
              <a:t>「物質を形づくる素粒子」と言ったってニュートリノはどこにも無いじゃないか！</a:t>
            </a:r>
            <a:endParaRPr kumimoji="1" lang="en-US" altLang="ja-JP" sz="19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indent="-342900" eaLnBrk="1" hangingPunct="1">
              <a:spcBef>
                <a:spcPts val="0"/>
              </a:spcBef>
              <a:spcAft>
                <a:spcPts val="1200"/>
              </a:spcAft>
              <a:buFont typeface="Wingdings" panose="05000000000000000000" pitchFamily="2" charset="2"/>
              <a:buChar char="l"/>
              <a:defRPr/>
            </a:pPr>
            <a:endParaRPr lang="en-US" altLang="ja-JP" sz="1900" b="1" dirty="0">
              <a:latin typeface="Arial" panose="020B0604020202020204" pitchFamily="34" charset="0"/>
              <a:cs typeface="Arial" panose="020B0604020202020204" pitchFamily="34" charset="0"/>
            </a:endParaRPr>
          </a:p>
          <a:p>
            <a:pPr marL="342900" indent="-342900" eaLnBrk="1" hangingPunct="1">
              <a:spcBef>
                <a:spcPts val="0"/>
              </a:spcBef>
              <a:spcAft>
                <a:spcPts val="1200"/>
              </a:spcAft>
              <a:buFont typeface="Wingdings" panose="05000000000000000000" pitchFamily="2" charset="2"/>
              <a:buChar char="l"/>
              <a:defRPr/>
            </a:pPr>
            <a:endParaRPr kumimoji="1" lang="en-US" altLang="ja-JP" sz="19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indent="-342900" eaLnBrk="1" hangingPunct="1">
              <a:spcBef>
                <a:spcPts val="0"/>
              </a:spcBef>
              <a:spcAft>
                <a:spcPts val="1200"/>
              </a:spcAft>
              <a:buFont typeface="Wingdings" panose="05000000000000000000" pitchFamily="2" charset="2"/>
              <a:buChar char="l"/>
              <a:defRPr/>
            </a:pPr>
            <a:endParaRPr lang="en-US" altLang="ja-JP" sz="1900" b="1" dirty="0">
              <a:latin typeface="Arial" panose="020B0604020202020204" pitchFamily="34" charset="0"/>
              <a:cs typeface="Arial" panose="020B0604020202020204" pitchFamily="34" charset="0"/>
            </a:endParaRPr>
          </a:p>
          <a:p>
            <a:pPr marL="342900" indent="-342900" eaLnBrk="1" hangingPunct="1">
              <a:spcBef>
                <a:spcPts val="0"/>
              </a:spcBef>
              <a:spcAft>
                <a:spcPts val="1200"/>
              </a:spcAft>
              <a:buFont typeface="Wingdings" panose="05000000000000000000" pitchFamily="2" charset="2"/>
              <a:buChar char="l"/>
              <a:defRPr/>
            </a:pPr>
            <a:endParaRPr kumimoji="1" lang="en-US" altLang="ja-JP" sz="19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indent="-342900" eaLnBrk="1" hangingPunct="1">
              <a:spcBef>
                <a:spcPts val="0"/>
              </a:spcBef>
              <a:spcAft>
                <a:spcPts val="1200"/>
              </a:spcAft>
              <a:buFont typeface="Wingdings" panose="05000000000000000000" pitchFamily="2" charset="2"/>
              <a:buChar char="l"/>
              <a:defRPr/>
            </a:pPr>
            <a:endParaRPr lang="en-US" altLang="ja-JP" sz="1900" b="1" dirty="0">
              <a:latin typeface="Arial" panose="020B0604020202020204" pitchFamily="34" charset="0"/>
              <a:cs typeface="Arial" panose="020B0604020202020204" pitchFamily="34" charset="0"/>
            </a:endParaRPr>
          </a:p>
          <a:p>
            <a:pPr marL="342900" indent="-342900" eaLnBrk="1" hangingPunct="1">
              <a:spcBef>
                <a:spcPts val="0"/>
              </a:spcBef>
              <a:spcAft>
                <a:spcPts val="1200"/>
              </a:spcAft>
              <a:buFont typeface="Wingdings" panose="05000000000000000000" pitchFamily="2" charset="2"/>
              <a:buChar char="l"/>
              <a:defRPr/>
            </a:pPr>
            <a:endParaRPr kumimoji="1" lang="en-US" altLang="ja-JP" sz="19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indent="-342900" eaLnBrk="1" hangingPunct="1">
              <a:spcBef>
                <a:spcPts val="0"/>
              </a:spcBef>
              <a:spcAft>
                <a:spcPts val="1200"/>
              </a:spcAft>
              <a:buFont typeface="Wingdings" panose="05000000000000000000" pitchFamily="2" charset="2"/>
              <a:buChar char="l"/>
              <a:defRPr/>
            </a:pPr>
            <a:r>
              <a:rPr lang="ja-JP" altLang="en-US" sz="1900" b="1" dirty="0">
                <a:latin typeface="Arial" panose="020B0604020202020204" pitchFamily="34" charset="0"/>
                <a:cs typeface="Arial" panose="020B0604020202020204" pitchFamily="34" charset="0"/>
              </a:rPr>
              <a:t>ニュートリノはほとんど相互作用しないのでそのあたりを飛んでいる。</a:t>
            </a:r>
            <a:br>
              <a:rPr lang="en-US" altLang="ja-JP" sz="1900" b="1" dirty="0">
                <a:latin typeface="Arial" panose="020B0604020202020204" pitchFamily="34" charset="0"/>
                <a:cs typeface="Arial" panose="020B0604020202020204" pitchFamily="34" charset="0"/>
              </a:rPr>
            </a:br>
            <a:r>
              <a:rPr lang="ja-JP" altLang="en-US" sz="1900" b="1" dirty="0">
                <a:solidFill>
                  <a:srgbClr val="FF0000"/>
                </a:solidFill>
                <a:latin typeface="Arial" panose="020B0604020202020204" pitchFamily="34" charset="0"/>
                <a:cs typeface="Arial" panose="020B0604020202020204" pitchFamily="34" charset="0"/>
              </a:rPr>
              <a:t>「弱い相互作用」 </a:t>
            </a:r>
            <a:r>
              <a:rPr lang="en-US" altLang="ja-JP" sz="1900" b="1" dirty="0">
                <a:solidFill>
                  <a:srgbClr val="FF0000"/>
                </a:solidFill>
                <a:latin typeface="Arial" panose="020B0604020202020204" pitchFamily="34" charset="0"/>
                <a:cs typeface="Arial" panose="020B0604020202020204" pitchFamily="34" charset="0"/>
              </a:rPr>
              <a:t>= </a:t>
            </a:r>
            <a:r>
              <a:rPr lang="ja-JP" altLang="en-US" sz="1900" b="1" dirty="0">
                <a:solidFill>
                  <a:srgbClr val="FF0000"/>
                </a:solidFill>
                <a:latin typeface="Arial" panose="020B0604020202020204" pitchFamily="34" charset="0"/>
                <a:cs typeface="Arial" panose="020B0604020202020204" pitchFamily="34" charset="0"/>
              </a:rPr>
              <a:t>「稀にしか相互作用しない」</a:t>
            </a:r>
            <a:endPar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1" name="スライド番号プレースホルダー 1">
            <a:extLst>
              <a:ext uri="{FF2B5EF4-FFF2-40B4-BE49-F238E27FC236}">
                <a16:creationId xmlns:a16="http://schemas.microsoft.com/office/drawing/2014/main" id="{CF991533-91E9-4DE5-8EEA-091B5D31F9E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grpSp>
        <p:nvGrpSpPr>
          <p:cNvPr id="62" name="グループ化 21504">
            <a:extLst>
              <a:ext uri="{FF2B5EF4-FFF2-40B4-BE49-F238E27FC236}">
                <a16:creationId xmlns:a16="http://schemas.microsoft.com/office/drawing/2014/main" id="{E0D05129-07B0-4D23-8D8D-9E89FB350193}"/>
              </a:ext>
            </a:extLst>
          </p:cNvPr>
          <p:cNvGrpSpPr>
            <a:grpSpLocks/>
          </p:cNvGrpSpPr>
          <p:nvPr/>
        </p:nvGrpSpPr>
        <p:grpSpPr bwMode="auto">
          <a:xfrm>
            <a:off x="233363" y="3429000"/>
            <a:ext cx="8823325" cy="2155825"/>
            <a:chOff x="214106" y="4608688"/>
            <a:chExt cx="8823006" cy="2155033"/>
          </a:xfrm>
        </p:grpSpPr>
        <p:sp>
          <p:nvSpPr>
            <p:cNvPr id="63" name="Oval 17">
              <a:extLst>
                <a:ext uri="{FF2B5EF4-FFF2-40B4-BE49-F238E27FC236}">
                  <a16:creationId xmlns:a16="http://schemas.microsoft.com/office/drawing/2014/main" id="{1CC71C63-B667-4AD0-93C2-73075438C50F}"/>
                </a:ext>
              </a:extLst>
            </p:cNvPr>
            <p:cNvSpPr>
              <a:spLocks noChangeArrowheads="1"/>
            </p:cNvSpPr>
            <p:nvPr/>
          </p:nvSpPr>
          <p:spPr bwMode="auto">
            <a:xfrm>
              <a:off x="3160399" y="5676682"/>
              <a:ext cx="46035" cy="46021"/>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64" name="Oval 18">
              <a:extLst>
                <a:ext uri="{FF2B5EF4-FFF2-40B4-BE49-F238E27FC236}">
                  <a16:creationId xmlns:a16="http://schemas.microsoft.com/office/drawing/2014/main" id="{229906D6-CADB-4452-8230-D2F73788110D}"/>
                </a:ext>
              </a:extLst>
            </p:cNvPr>
            <p:cNvSpPr>
              <a:spLocks noChangeArrowheads="1"/>
            </p:cNvSpPr>
            <p:nvPr/>
          </p:nvSpPr>
          <p:spPr bwMode="auto">
            <a:xfrm>
              <a:off x="2912758" y="4786423"/>
              <a:ext cx="550842" cy="1102907"/>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65" name="Oval 19">
              <a:extLst>
                <a:ext uri="{FF2B5EF4-FFF2-40B4-BE49-F238E27FC236}">
                  <a16:creationId xmlns:a16="http://schemas.microsoft.com/office/drawing/2014/main" id="{AAB48779-7520-4D00-B9BC-C75E043F5D4B}"/>
                </a:ext>
              </a:extLst>
            </p:cNvPr>
            <p:cNvSpPr>
              <a:spLocks noChangeArrowheads="1"/>
            </p:cNvSpPr>
            <p:nvPr/>
          </p:nvSpPr>
          <p:spPr bwMode="auto">
            <a:xfrm rot="3600000">
              <a:off x="3188272" y="4971115"/>
              <a:ext cx="550660" cy="1101685"/>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66" name="Oval 20">
              <a:extLst>
                <a:ext uri="{FF2B5EF4-FFF2-40B4-BE49-F238E27FC236}">
                  <a16:creationId xmlns:a16="http://schemas.microsoft.com/office/drawing/2014/main" id="{684FB22C-B046-457E-B6B9-CAE2610B798F}"/>
                </a:ext>
              </a:extLst>
            </p:cNvPr>
            <p:cNvSpPr>
              <a:spLocks noChangeArrowheads="1"/>
            </p:cNvSpPr>
            <p:nvPr/>
          </p:nvSpPr>
          <p:spPr bwMode="auto">
            <a:xfrm rot="7200000">
              <a:off x="2637429" y="4971115"/>
              <a:ext cx="550660" cy="1101685"/>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67" name="Oval 21">
              <a:extLst>
                <a:ext uri="{FF2B5EF4-FFF2-40B4-BE49-F238E27FC236}">
                  <a16:creationId xmlns:a16="http://schemas.microsoft.com/office/drawing/2014/main" id="{4B2207FF-A272-4A2F-AD00-BAFA9F879FEC}"/>
                </a:ext>
              </a:extLst>
            </p:cNvPr>
            <p:cNvSpPr>
              <a:spLocks noChangeArrowheads="1"/>
            </p:cNvSpPr>
            <p:nvPr/>
          </p:nvSpPr>
          <p:spPr bwMode="auto">
            <a:xfrm rot="3600000">
              <a:off x="2637429" y="5291672"/>
              <a:ext cx="550660" cy="1101685"/>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68" name="Oval 22">
              <a:extLst>
                <a:ext uri="{FF2B5EF4-FFF2-40B4-BE49-F238E27FC236}">
                  <a16:creationId xmlns:a16="http://schemas.microsoft.com/office/drawing/2014/main" id="{C81A57CC-EE17-472C-996F-119AD0EB3893}"/>
                </a:ext>
              </a:extLst>
            </p:cNvPr>
            <p:cNvSpPr>
              <a:spLocks noChangeArrowheads="1"/>
            </p:cNvSpPr>
            <p:nvPr/>
          </p:nvSpPr>
          <p:spPr bwMode="auto">
            <a:xfrm>
              <a:off x="2912758" y="5475145"/>
              <a:ext cx="550842" cy="110132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69" name="Oval 23">
              <a:extLst>
                <a:ext uri="{FF2B5EF4-FFF2-40B4-BE49-F238E27FC236}">
                  <a16:creationId xmlns:a16="http://schemas.microsoft.com/office/drawing/2014/main" id="{721D28F9-5E50-4485-B951-12707E638A5C}"/>
                </a:ext>
              </a:extLst>
            </p:cNvPr>
            <p:cNvSpPr>
              <a:spLocks noChangeArrowheads="1"/>
            </p:cNvSpPr>
            <p:nvPr/>
          </p:nvSpPr>
          <p:spPr bwMode="auto">
            <a:xfrm rot="7200000">
              <a:off x="3188272" y="5291672"/>
              <a:ext cx="550660" cy="1101685"/>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0" name="Oval 24">
              <a:extLst>
                <a:ext uri="{FF2B5EF4-FFF2-40B4-BE49-F238E27FC236}">
                  <a16:creationId xmlns:a16="http://schemas.microsoft.com/office/drawing/2014/main" id="{FD129C3B-1DD3-41E1-B3A1-EC6EB5EDC896}"/>
                </a:ext>
              </a:extLst>
            </p:cNvPr>
            <p:cNvSpPr>
              <a:spLocks noChangeArrowheads="1"/>
            </p:cNvSpPr>
            <p:nvPr/>
          </p:nvSpPr>
          <p:spPr bwMode="auto">
            <a:xfrm>
              <a:off x="3601709" y="5613206"/>
              <a:ext cx="46035" cy="46021"/>
            </a:xfrm>
            <a:prstGeom prst="ellipse">
              <a:avLst/>
            </a:pr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1" name="Oval 25">
              <a:extLst>
                <a:ext uri="{FF2B5EF4-FFF2-40B4-BE49-F238E27FC236}">
                  <a16:creationId xmlns:a16="http://schemas.microsoft.com/office/drawing/2014/main" id="{4CFC7D65-7C17-4445-8603-258962A6DE07}"/>
                </a:ext>
              </a:extLst>
            </p:cNvPr>
            <p:cNvSpPr>
              <a:spLocks noChangeArrowheads="1"/>
            </p:cNvSpPr>
            <p:nvPr/>
          </p:nvSpPr>
          <p:spPr bwMode="auto">
            <a:xfrm>
              <a:off x="3004830" y="6393969"/>
              <a:ext cx="46035" cy="46021"/>
            </a:xfrm>
            <a:prstGeom prst="ellipse">
              <a:avLst/>
            </a:pr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2" name="Oval 26">
              <a:extLst>
                <a:ext uri="{FF2B5EF4-FFF2-40B4-BE49-F238E27FC236}">
                  <a16:creationId xmlns:a16="http://schemas.microsoft.com/office/drawing/2014/main" id="{ED414225-C201-424A-ACC2-17A712453756}"/>
                </a:ext>
              </a:extLst>
            </p:cNvPr>
            <p:cNvSpPr>
              <a:spLocks noChangeArrowheads="1"/>
            </p:cNvSpPr>
            <p:nvPr/>
          </p:nvSpPr>
          <p:spPr bwMode="auto">
            <a:xfrm>
              <a:off x="2958794" y="4970505"/>
              <a:ext cx="46036" cy="46020"/>
            </a:xfrm>
            <a:prstGeom prst="ellipse">
              <a:avLst/>
            </a:pr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3" name="Oval 27">
              <a:extLst>
                <a:ext uri="{FF2B5EF4-FFF2-40B4-BE49-F238E27FC236}">
                  <a16:creationId xmlns:a16="http://schemas.microsoft.com/office/drawing/2014/main" id="{DDC1588E-1262-40F4-8E1B-F68814874EC8}"/>
                </a:ext>
              </a:extLst>
            </p:cNvPr>
            <p:cNvSpPr>
              <a:spLocks noChangeArrowheads="1"/>
            </p:cNvSpPr>
            <p:nvPr/>
          </p:nvSpPr>
          <p:spPr bwMode="auto">
            <a:xfrm>
              <a:off x="2407952" y="5383103"/>
              <a:ext cx="46035" cy="46020"/>
            </a:xfrm>
            <a:prstGeom prst="ellipse">
              <a:avLst/>
            </a:pr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4" name="Oval 28">
              <a:extLst>
                <a:ext uri="{FF2B5EF4-FFF2-40B4-BE49-F238E27FC236}">
                  <a16:creationId xmlns:a16="http://schemas.microsoft.com/office/drawing/2014/main" id="{49A76CC9-3015-45CB-8979-A52487380A26}"/>
                </a:ext>
              </a:extLst>
            </p:cNvPr>
            <p:cNvSpPr>
              <a:spLocks noChangeArrowheads="1"/>
            </p:cNvSpPr>
            <p:nvPr/>
          </p:nvSpPr>
          <p:spPr bwMode="auto">
            <a:xfrm>
              <a:off x="2820687" y="5567186"/>
              <a:ext cx="46035" cy="46020"/>
            </a:xfrm>
            <a:prstGeom prst="ellipse">
              <a:avLst/>
            </a:pr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5" name="Oval 29">
              <a:extLst>
                <a:ext uri="{FF2B5EF4-FFF2-40B4-BE49-F238E27FC236}">
                  <a16:creationId xmlns:a16="http://schemas.microsoft.com/office/drawing/2014/main" id="{10D51A5C-0BEC-4B0C-BA1D-CC6E752EC72E}"/>
                </a:ext>
              </a:extLst>
            </p:cNvPr>
            <p:cNvSpPr>
              <a:spLocks noChangeArrowheads="1"/>
            </p:cNvSpPr>
            <p:nvPr/>
          </p:nvSpPr>
          <p:spPr bwMode="auto">
            <a:xfrm>
              <a:off x="3922372" y="5200607"/>
              <a:ext cx="46035" cy="46021"/>
            </a:xfrm>
            <a:prstGeom prst="ellipse">
              <a:avLst/>
            </a:prstGeom>
            <a:solidFill>
              <a:srgbClr val="FF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6" name="Oval 32">
              <a:extLst>
                <a:ext uri="{FF2B5EF4-FFF2-40B4-BE49-F238E27FC236}">
                  <a16:creationId xmlns:a16="http://schemas.microsoft.com/office/drawing/2014/main" id="{C8EDC06D-CF9B-4737-8BF6-B1439A4B1DB2}"/>
                </a:ext>
              </a:extLst>
            </p:cNvPr>
            <p:cNvSpPr>
              <a:spLocks noChangeArrowheads="1"/>
            </p:cNvSpPr>
            <p:nvPr/>
          </p:nvSpPr>
          <p:spPr bwMode="auto">
            <a:xfrm>
              <a:off x="709388" y="5521165"/>
              <a:ext cx="458770" cy="458619"/>
            </a:xfrm>
            <a:prstGeom prst="ellipse">
              <a:avLst/>
            </a:prstGeom>
            <a:solidFill>
              <a:srgbClr val="0099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7" name="Oval 33">
              <a:extLst>
                <a:ext uri="{FF2B5EF4-FFF2-40B4-BE49-F238E27FC236}">
                  <a16:creationId xmlns:a16="http://schemas.microsoft.com/office/drawing/2014/main" id="{23C5766D-49ED-40AD-AD73-CC053BAAE2CC}"/>
                </a:ext>
              </a:extLst>
            </p:cNvPr>
            <p:cNvSpPr>
              <a:spLocks noChangeArrowheads="1"/>
            </p:cNvSpPr>
            <p:nvPr/>
          </p:nvSpPr>
          <p:spPr bwMode="auto">
            <a:xfrm>
              <a:off x="526832" y="5843309"/>
              <a:ext cx="274628" cy="274536"/>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78" name="Oval 34">
              <a:extLst>
                <a:ext uri="{FF2B5EF4-FFF2-40B4-BE49-F238E27FC236}">
                  <a16:creationId xmlns:a16="http://schemas.microsoft.com/office/drawing/2014/main" id="{B698C054-AB13-443A-ACF0-38AD0670ABD7}"/>
                </a:ext>
              </a:extLst>
            </p:cNvPr>
            <p:cNvSpPr>
              <a:spLocks noChangeArrowheads="1"/>
            </p:cNvSpPr>
            <p:nvPr/>
          </p:nvSpPr>
          <p:spPr bwMode="auto">
            <a:xfrm>
              <a:off x="526832" y="5383103"/>
              <a:ext cx="274628" cy="276124"/>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fontAlgn="auto" hangingPunct="1">
                <a:spcBef>
                  <a:spcPts val="0"/>
                </a:spcBef>
                <a:spcAft>
                  <a:spcPts val="0"/>
                </a:spcAft>
                <a:defRPr/>
              </a:pPr>
              <a:endParaRPr kumimoji="0" lang="ja-JP" altLang="ja-JP" sz="2400" kern="0">
                <a:solidFill>
                  <a:srgbClr val="000000"/>
                </a:solidFill>
                <a:latin typeface="Times New Roman" panose="02020603050405020304" pitchFamily="18" charset="0"/>
              </a:endParaRPr>
            </a:p>
          </p:txBody>
        </p:sp>
        <p:sp>
          <p:nvSpPr>
            <p:cNvPr id="79" name="Text Box 35">
              <a:extLst>
                <a:ext uri="{FF2B5EF4-FFF2-40B4-BE49-F238E27FC236}">
                  <a16:creationId xmlns:a16="http://schemas.microsoft.com/office/drawing/2014/main" id="{C35E5D68-0D54-45C9-A9D2-7C6259056581}"/>
                </a:ext>
              </a:extLst>
            </p:cNvPr>
            <p:cNvSpPr txBox="1">
              <a:spLocks noChangeArrowheads="1"/>
            </p:cNvSpPr>
            <p:nvPr/>
          </p:nvSpPr>
          <p:spPr bwMode="auto">
            <a:xfrm>
              <a:off x="453809" y="5305344"/>
              <a:ext cx="368287" cy="3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a:solidFill>
                    <a:srgbClr val="000000"/>
                  </a:solidFill>
                  <a:latin typeface="Times New Roman" panose="02020603050405020304" pitchFamily="18" charset="0"/>
                </a:rPr>
                <a:t>H</a:t>
              </a:r>
            </a:p>
          </p:txBody>
        </p:sp>
        <p:sp>
          <p:nvSpPr>
            <p:cNvPr id="80" name="Text Box 36">
              <a:extLst>
                <a:ext uri="{FF2B5EF4-FFF2-40B4-BE49-F238E27FC236}">
                  <a16:creationId xmlns:a16="http://schemas.microsoft.com/office/drawing/2014/main" id="{BD4DC83D-23CF-489C-B47E-DE7E41132434}"/>
                </a:ext>
              </a:extLst>
            </p:cNvPr>
            <p:cNvSpPr txBox="1">
              <a:spLocks noChangeArrowheads="1"/>
            </p:cNvSpPr>
            <p:nvPr/>
          </p:nvSpPr>
          <p:spPr bwMode="auto">
            <a:xfrm>
              <a:off x="453809" y="5763963"/>
              <a:ext cx="368287" cy="3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a:solidFill>
                    <a:srgbClr val="000000"/>
                  </a:solidFill>
                  <a:latin typeface="Times New Roman" panose="02020603050405020304" pitchFamily="18" charset="0"/>
                </a:rPr>
                <a:t>H</a:t>
              </a:r>
            </a:p>
          </p:txBody>
        </p:sp>
        <p:sp>
          <p:nvSpPr>
            <p:cNvPr id="81" name="Text Box 37">
              <a:extLst>
                <a:ext uri="{FF2B5EF4-FFF2-40B4-BE49-F238E27FC236}">
                  <a16:creationId xmlns:a16="http://schemas.microsoft.com/office/drawing/2014/main" id="{9795ACC0-C7C4-4B7C-B636-BFA87C0CD2BE}"/>
                </a:ext>
              </a:extLst>
            </p:cNvPr>
            <p:cNvSpPr txBox="1">
              <a:spLocks noChangeArrowheads="1"/>
            </p:cNvSpPr>
            <p:nvPr/>
          </p:nvSpPr>
          <p:spPr bwMode="auto">
            <a:xfrm>
              <a:off x="776061" y="5533860"/>
              <a:ext cx="366699" cy="3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dirty="0">
                  <a:solidFill>
                    <a:srgbClr val="000000"/>
                  </a:solidFill>
                  <a:latin typeface="Times New Roman" panose="02020603050405020304" pitchFamily="18" charset="0"/>
                </a:rPr>
                <a:t>O</a:t>
              </a:r>
            </a:p>
          </p:txBody>
        </p:sp>
        <p:sp>
          <p:nvSpPr>
            <p:cNvPr id="82" name="Text Box 38">
              <a:extLst>
                <a:ext uri="{FF2B5EF4-FFF2-40B4-BE49-F238E27FC236}">
                  <a16:creationId xmlns:a16="http://schemas.microsoft.com/office/drawing/2014/main" id="{FE42D051-F286-45AC-A4BE-6D66B352AE5D}"/>
                </a:ext>
              </a:extLst>
            </p:cNvPr>
            <p:cNvSpPr txBox="1">
              <a:spLocks noChangeArrowheads="1"/>
            </p:cNvSpPr>
            <p:nvPr/>
          </p:nvSpPr>
          <p:spPr bwMode="auto">
            <a:xfrm>
              <a:off x="1917431" y="4608688"/>
              <a:ext cx="1087399" cy="645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defRPr/>
              </a:pPr>
              <a:r>
                <a:rPr lang="en-US" altLang="ja-JP" b="1" dirty="0">
                  <a:solidFill>
                    <a:srgbClr val="000000"/>
                  </a:solidFill>
                  <a:latin typeface="+mn-lt"/>
                </a:rPr>
                <a:t>orbital</a:t>
              </a:r>
              <a:br>
                <a:rPr lang="en-US" altLang="ja-JP" b="1" dirty="0">
                  <a:solidFill>
                    <a:srgbClr val="000000"/>
                  </a:solidFill>
                  <a:latin typeface="+mn-lt"/>
                </a:rPr>
              </a:br>
              <a:r>
                <a:rPr lang="en-US" altLang="ja-JP" b="1" dirty="0">
                  <a:solidFill>
                    <a:srgbClr val="000000"/>
                  </a:solidFill>
                  <a:latin typeface="+mn-lt"/>
                </a:rPr>
                <a:t>electron</a:t>
              </a:r>
              <a:endParaRPr lang="ja-JP" altLang="en-US" b="1" dirty="0">
                <a:solidFill>
                  <a:srgbClr val="000000"/>
                </a:solidFill>
                <a:latin typeface="+mn-lt"/>
              </a:endParaRPr>
            </a:p>
          </p:txBody>
        </p:sp>
        <p:sp>
          <p:nvSpPr>
            <p:cNvPr id="83" name="Text Box 39">
              <a:extLst>
                <a:ext uri="{FF2B5EF4-FFF2-40B4-BE49-F238E27FC236}">
                  <a16:creationId xmlns:a16="http://schemas.microsoft.com/office/drawing/2014/main" id="{EB3BE339-5099-4BAC-A8D8-BB21C44B5CF6}"/>
                </a:ext>
              </a:extLst>
            </p:cNvPr>
            <p:cNvSpPr txBox="1">
              <a:spLocks noChangeArrowheads="1"/>
            </p:cNvSpPr>
            <p:nvPr/>
          </p:nvSpPr>
          <p:spPr bwMode="auto">
            <a:xfrm>
              <a:off x="2973081" y="5959154"/>
              <a:ext cx="914367" cy="36816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ja-JP" b="1" dirty="0">
                  <a:solidFill>
                    <a:srgbClr val="000000"/>
                  </a:solidFill>
                  <a:latin typeface="+mn-lt"/>
                </a:rPr>
                <a:t>nucleus</a:t>
              </a:r>
              <a:endParaRPr lang="ja-JP" altLang="en-US" b="1" dirty="0">
                <a:solidFill>
                  <a:srgbClr val="000000"/>
                </a:solidFill>
                <a:latin typeface="+mn-lt"/>
              </a:endParaRPr>
            </a:p>
          </p:txBody>
        </p:sp>
        <p:sp>
          <p:nvSpPr>
            <p:cNvPr id="84" name="Text Box 40">
              <a:extLst>
                <a:ext uri="{FF2B5EF4-FFF2-40B4-BE49-F238E27FC236}">
                  <a16:creationId xmlns:a16="http://schemas.microsoft.com/office/drawing/2014/main" id="{C4ED7BA9-207F-4177-9F58-6C54F1AA5D33}"/>
                </a:ext>
              </a:extLst>
            </p:cNvPr>
            <p:cNvSpPr txBox="1">
              <a:spLocks noChangeArrowheads="1"/>
            </p:cNvSpPr>
            <p:nvPr/>
          </p:nvSpPr>
          <p:spPr bwMode="auto">
            <a:xfrm>
              <a:off x="4339869" y="4730880"/>
              <a:ext cx="834995" cy="3697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ja-JP" b="1" dirty="0">
                  <a:solidFill>
                    <a:srgbClr val="000000"/>
                  </a:solidFill>
                  <a:latin typeface="+mn-lt"/>
                </a:rPr>
                <a:t>proton</a:t>
              </a:r>
              <a:endParaRPr lang="ja-JP" altLang="en-US" b="1" dirty="0">
                <a:solidFill>
                  <a:srgbClr val="000000"/>
                </a:solidFill>
                <a:latin typeface="+mn-lt"/>
              </a:endParaRPr>
            </a:p>
          </p:txBody>
        </p:sp>
        <p:sp>
          <p:nvSpPr>
            <p:cNvPr id="85" name="Text Box 41">
              <a:extLst>
                <a:ext uri="{FF2B5EF4-FFF2-40B4-BE49-F238E27FC236}">
                  <a16:creationId xmlns:a16="http://schemas.microsoft.com/office/drawing/2014/main" id="{0C775861-EAF4-4EF5-9AF6-374BC2268D44}"/>
                </a:ext>
              </a:extLst>
            </p:cNvPr>
            <p:cNvSpPr txBox="1">
              <a:spLocks noChangeArrowheads="1"/>
            </p:cNvSpPr>
            <p:nvPr/>
          </p:nvSpPr>
          <p:spPr bwMode="auto">
            <a:xfrm>
              <a:off x="4676407" y="6027392"/>
              <a:ext cx="952466" cy="36975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ja-JP" b="1" dirty="0">
                  <a:solidFill>
                    <a:srgbClr val="000000"/>
                  </a:solidFill>
                  <a:latin typeface="+mn-lt"/>
                </a:rPr>
                <a:t>neutron</a:t>
              </a:r>
              <a:endParaRPr lang="ja-JP" altLang="en-US" b="1" dirty="0">
                <a:solidFill>
                  <a:srgbClr val="000000"/>
                </a:solidFill>
                <a:latin typeface="+mn-lt"/>
              </a:endParaRPr>
            </a:p>
          </p:txBody>
        </p:sp>
        <p:sp>
          <p:nvSpPr>
            <p:cNvPr id="86" name="Text Box 42">
              <a:extLst>
                <a:ext uri="{FF2B5EF4-FFF2-40B4-BE49-F238E27FC236}">
                  <a16:creationId xmlns:a16="http://schemas.microsoft.com/office/drawing/2014/main" id="{D699A62E-86C2-48FD-9C43-95C58F5C47F4}"/>
                </a:ext>
              </a:extLst>
            </p:cNvPr>
            <p:cNvSpPr txBox="1">
              <a:spLocks noChangeArrowheads="1"/>
            </p:cNvSpPr>
            <p:nvPr/>
          </p:nvSpPr>
          <p:spPr bwMode="auto">
            <a:xfrm>
              <a:off x="1938747" y="5658922"/>
              <a:ext cx="685252" cy="3693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b="1">
                  <a:solidFill>
                    <a:srgbClr val="000000"/>
                  </a:solidFill>
                </a:rPr>
                <a:t>atom</a:t>
              </a:r>
              <a:endParaRPr lang="ja-JP" altLang="en-US" sz="1800" b="1">
                <a:solidFill>
                  <a:srgbClr val="000000"/>
                </a:solidFill>
              </a:endParaRPr>
            </a:p>
          </p:txBody>
        </p:sp>
        <p:sp>
          <p:nvSpPr>
            <p:cNvPr id="87" name="Line 43">
              <a:extLst>
                <a:ext uri="{FF2B5EF4-FFF2-40B4-BE49-F238E27FC236}">
                  <a16:creationId xmlns:a16="http://schemas.microsoft.com/office/drawing/2014/main" id="{4CE04B6D-3708-4F76-B86F-77051954F282}"/>
                </a:ext>
              </a:extLst>
            </p:cNvPr>
            <p:cNvSpPr>
              <a:spLocks noChangeShapeType="1"/>
            </p:cNvSpPr>
            <p:nvPr/>
          </p:nvSpPr>
          <p:spPr bwMode="auto">
            <a:xfrm flipV="1">
              <a:off x="893531" y="4786423"/>
              <a:ext cx="2203370" cy="73474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88" name="Line 44">
              <a:extLst>
                <a:ext uri="{FF2B5EF4-FFF2-40B4-BE49-F238E27FC236}">
                  <a16:creationId xmlns:a16="http://schemas.microsoft.com/office/drawing/2014/main" id="{ECCAD871-B91B-4F68-9BF5-31E3899FF347}"/>
                </a:ext>
              </a:extLst>
            </p:cNvPr>
            <p:cNvSpPr>
              <a:spLocks noChangeShapeType="1"/>
            </p:cNvSpPr>
            <p:nvPr/>
          </p:nvSpPr>
          <p:spPr bwMode="auto">
            <a:xfrm>
              <a:off x="893531" y="5979784"/>
              <a:ext cx="2203370" cy="59668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grpSp>
          <p:nvGrpSpPr>
            <p:cNvPr id="89" name="Group 46">
              <a:extLst>
                <a:ext uri="{FF2B5EF4-FFF2-40B4-BE49-F238E27FC236}">
                  <a16:creationId xmlns:a16="http://schemas.microsoft.com/office/drawing/2014/main" id="{24AE39EC-8015-4482-A182-7C31BAC499BC}"/>
                </a:ext>
              </a:extLst>
            </p:cNvPr>
            <p:cNvGrpSpPr>
              <a:grpSpLocks/>
            </p:cNvGrpSpPr>
            <p:nvPr/>
          </p:nvGrpSpPr>
          <p:grpSpPr bwMode="auto">
            <a:xfrm>
              <a:off x="4919797" y="5065713"/>
              <a:ext cx="936625" cy="855662"/>
              <a:chOff x="1152" y="2607"/>
              <a:chExt cx="981" cy="894"/>
            </a:xfrm>
          </p:grpSpPr>
          <p:sp>
            <p:nvSpPr>
              <p:cNvPr id="109" name="Oval 47">
                <a:extLst>
                  <a:ext uri="{FF2B5EF4-FFF2-40B4-BE49-F238E27FC236}">
                    <a16:creationId xmlns:a16="http://schemas.microsoft.com/office/drawing/2014/main" id="{F1B272A8-351F-445A-B7C2-C6FB3D2CA7E1}"/>
                  </a:ext>
                </a:extLst>
              </p:cNvPr>
              <p:cNvSpPr>
                <a:spLocks noChangeArrowheads="1"/>
              </p:cNvSpPr>
              <p:nvPr/>
            </p:nvSpPr>
            <p:spPr bwMode="auto">
              <a:xfrm>
                <a:off x="1632" y="2929"/>
                <a:ext cx="336" cy="3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grpSp>
            <p:nvGrpSpPr>
              <p:cNvPr id="110" name="Group 48">
                <a:extLst>
                  <a:ext uri="{FF2B5EF4-FFF2-40B4-BE49-F238E27FC236}">
                    <a16:creationId xmlns:a16="http://schemas.microsoft.com/office/drawing/2014/main" id="{0932E3E7-6CA5-41AC-B239-CB7E77BC1B42}"/>
                  </a:ext>
                </a:extLst>
              </p:cNvPr>
              <p:cNvGrpSpPr>
                <a:grpSpLocks/>
              </p:cNvGrpSpPr>
              <p:nvPr/>
            </p:nvGrpSpPr>
            <p:grpSpPr bwMode="auto">
              <a:xfrm>
                <a:off x="1152" y="2607"/>
                <a:ext cx="981" cy="894"/>
                <a:chOff x="192" y="2175"/>
                <a:chExt cx="981" cy="894"/>
              </a:xfrm>
            </p:grpSpPr>
            <p:sp>
              <p:nvSpPr>
                <p:cNvPr id="111" name="Oval 49">
                  <a:extLst>
                    <a:ext uri="{FF2B5EF4-FFF2-40B4-BE49-F238E27FC236}">
                      <a16:creationId xmlns:a16="http://schemas.microsoft.com/office/drawing/2014/main" id="{A68B29FD-19B9-4B49-937C-DE15FF399F95}"/>
                    </a:ext>
                  </a:extLst>
                </p:cNvPr>
                <p:cNvSpPr>
                  <a:spLocks noChangeArrowheads="1"/>
                </p:cNvSpPr>
                <p:nvPr/>
              </p:nvSpPr>
              <p:spPr bwMode="auto">
                <a:xfrm>
                  <a:off x="672" y="2208"/>
                  <a:ext cx="336" cy="335"/>
                </a:xfrm>
                <a:prstGeom prst="ellipse">
                  <a:avLst/>
                </a:prstGeom>
                <a:solidFill>
                  <a:srgbClr val="80808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grpSp>
              <p:nvGrpSpPr>
                <p:cNvPr id="112" name="Group 50">
                  <a:extLst>
                    <a:ext uri="{FF2B5EF4-FFF2-40B4-BE49-F238E27FC236}">
                      <a16:creationId xmlns:a16="http://schemas.microsoft.com/office/drawing/2014/main" id="{89034145-2F8B-4E1D-BA19-F94A84B15BEF}"/>
                    </a:ext>
                  </a:extLst>
                </p:cNvPr>
                <p:cNvGrpSpPr>
                  <a:grpSpLocks/>
                </p:cNvGrpSpPr>
                <p:nvPr/>
              </p:nvGrpSpPr>
              <p:grpSpPr bwMode="auto">
                <a:xfrm>
                  <a:off x="192" y="2175"/>
                  <a:ext cx="981" cy="894"/>
                  <a:chOff x="192" y="2175"/>
                  <a:chExt cx="981" cy="894"/>
                </a:xfrm>
              </p:grpSpPr>
              <p:grpSp>
                <p:nvGrpSpPr>
                  <p:cNvPr id="113" name="Group 51">
                    <a:extLst>
                      <a:ext uri="{FF2B5EF4-FFF2-40B4-BE49-F238E27FC236}">
                        <a16:creationId xmlns:a16="http://schemas.microsoft.com/office/drawing/2014/main" id="{56571861-6950-4245-A0CA-9466E230EDDC}"/>
                      </a:ext>
                    </a:extLst>
                  </p:cNvPr>
                  <p:cNvGrpSpPr>
                    <a:grpSpLocks/>
                  </p:cNvGrpSpPr>
                  <p:nvPr/>
                </p:nvGrpSpPr>
                <p:grpSpPr bwMode="auto">
                  <a:xfrm>
                    <a:off x="192" y="2175"/>
                    <a:ext cx="981" cy="894"/>
                    <a:chOff x="1152" y="2607"/>
                    <a:chExt cx="981" cy="894"/>
                  </a:xfrm>
                </p:grpSpPr>
                <p:sp>
                  <p:nvSpPr>
                    <p:cNvPr id="117" name="Oval 52">
                      <a:extLst>
                        <a:ext uri="{FF2B5EF4-FFF2-40B4-BE49-F238E27FC236}">
                          <a16:creationId xmlns:a16="http://schemas.microsoft.com/office/drawing/2014/main" id="{D8AB901E-DC08-4E41-8B0B-A5433702B600}"/>
                        </a:ext>
                      </a:extLst>
                    </p:cNvPr>
                    <p:cNvSpPr>
                      <a:spLocks noChangeArrowheads="1"/>
                    </p:cNvSpPr>
                    <p:nvPr/>
                  </p:nvSpPr>
                  <p:spPr bwMode="auto">
                    <a:xfrm>
                      <a:off x="1150" y="2832"/>
                      <a:ext cx="336" cy="3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118" name="Oval 53">
                      <a:extLst>
                        <a:ext uri="{FF2B5EF4-FFF2-40B4-BE49-F238E27FC236}">
                          <a16:creationId xmlns:a16="http://schemas.microsoft.com/office/drawing/2014/main" id="{CB56B711-2F15-4C30-B0F0-2E17645CB490}"/>
                        </a:ext>
                      </a:extLst>
                    </p:cNvPr>
                    <p:cNvSpPr>
                      <a:spLocks noChangeArrowheads="1"/>
                    </p:cNvSpPr>
                    <p:nvPr/>
                  </p:nvSpPr>
                  <p:spPr bwMode="auto">
                    <a:xfrm>
                      <a:off x="1727" y="2784"/>
                      <a:ext cx="338" cy="335"/>
                    </a:xfrm>
                    <a:prstGeom prst="ellipse">
                      <a:avLst/>
                    </a:prstGeom>
                    <a:solidFill>
                      <a:srgbClr val="80808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119" name="Oval 54">
                      <a:extLst>
                        <a:ext uri="{FF2B5EF4-FFF2-40B4-BE49-F238E27FC236}">
                          <a16:creationId xmlns:a16="http://schemas.microsoft.com/office/drawing/2014/main" id="{034D8E62-D9C3-4C3F-B690-A81919C6C354}"/>
                        </a:ext>
                      </a:extLst>
                    </p:cNvPr>
                    <p:cNvSpPr>
                      <a:spLocks noChangeArrowheads="1"/>
                    </p:cNvSpPr>
                    <p:nvPr/>
                  </p:nvSpPr>
                  <p:spPr bwMode="auto">
                    <a:xfrm>
                      <a:off x="1248" y="3071"/>
                      <a:ext cx="336" cy="337"/>
                    </a:xfrm>
                    <a:prstGeom prst="ellipse">
                      <a:avLst/>
                    </a:prstGeom>
                    <a:solidFill>
                      <a:srgbClr val="80808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120" name="Oval 55">
                      <a:extLst>
                        <a:ext uri="{FF2B5EF4-FFF2-40B4-BE49-F238E27FC236}">
                          <a16:creationId xmlns:a16="http://schemas.microsoft.com/office/drawing/2014/main" id="{B44F60BC-1519-4BCE-A02B-E9D07548B55C}"/>
                        </a:ext>
                      </a:extLst>
                    </p:cNvPr>
                    <p:cNvSpPr>
                      <a:spLocks noChangeArrowheads="1"/>
                    </p:cNvSpPr>
                    <p:nvPr/>
                  </p:nvSpPr>
                  <p:spPr bwMode="auto">
                    <a:xfrm>
                      <a:off x="1486" y="3071"/>
                      <a:ext cx="338" cy="337"/>
                    </a:xfrm>
                    <a:prstGeom prst="ellipse">
                      <a:avLst/>
                    </a:prstGeom>
                    <a:solidFill>
                      <a:srgbClr val="80808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121" name="Oval 56">
                      <a:extLst>
                        <a:ext uri="{FF2B5EF4-FFF2-40B4-BE49-F238E27FC236}">
                          <a16:creationId xmlns:a16="http://schemas.microsoft.com/office/drawing/2014/main" id="{A705A8D5-F0D9-4E6E-8CD0-735C0ABB32F1}"/>
                        </a:ext>
                      </a:extLst>
                    </p:cNvPr>
                    <p:cNvSpPr>
                      <a:spLocks noChangeArrowheads="1"/>
                    </p:cNvSpPr>
                    <p:nvPr/>
                  </p:nvSpPr>
                  <p:spPr bwMode="auto">
                    <a:xfrm>
                      <a:off x="1248" y="2640"/>
                      <a:ext cx="336" cy="335"/>
                    </a:xfrm>
                    <a:prstGeom prst="ellipse">
                      <a:avLst/>
                    </a:prstGeom>
                    <a:solidFill>
                      <a:srgbClr val="80808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122" name="Text Box 57">
                      <a:extLst>
                        <a:ext uri="{FF2B5EF4-FFF2-40B4-BE49-F238E27FC236}">
                          <a16:creationId xmlns:a16="http://schemas.microsoft.com/office/drawing/2014/main" id="{3DC83793-D5DA-40A6-994C-821667098503}"/>
                        </a:ext>
                      </a:extLst>
                    </p:cNvPr>
                    <p:cNvSpPr txBox="1">
                      <a:spLocks noChangeArrowheads="1"/>
                    </p:cNvSpPr>
                    <p:nvPr/>
                  </p:nvSpPr>
                  <p:spPr bwMode="auto">
                    <a:xfrm>
                      <a:off x="1150" y="2798"/>
                      <a:ext cx="244" cy="41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fontAlgn="auto" hangingPunct="1">
                        <a:spcBef>
                          <a:spcPts val="0"/>
                        </a:spcBef>
                        <a:spcAft>
                          <a:spcPts val="0"/>
                        </a:spcAft>
                        <a:defRPr/>
                      </a:pPr>
                      <a:r>
                        <a:rPr kumimoji="0" lang="en-US" altLang="ja-JP" sz="2000" kern="0">
                          <a:solidFill>
                            <a:srgbClr val="000000"/>
                          </a:solidFill>
                          <a:latin typeface="Times New Roman" panose="02020603050405020304" pitchFamily="18" charset="0"/>
                        </a:rPr>
                        <a:t>p</a:t>
                      </a:r>
                    </a:p>
                  </p:txBody>
                </p:sp>
                <p:sp>
                  <p:nvSpPr>
                    <p:cNvPr id="123" name="Text Box 58">
                      <a:extLst>
                        <a:ext uri="{FF2B5EF4-FFF2-40B4-BE49-F238E27FC236}">
                          <a16:creationId xmlns:a16="http://schemas.microsoft.com/office/drawing/2014/main" id="{0C2BBA25-9589-459B-AAF8-03445921F23A}"/>
                        </a:ext>
                      </a:extLst>
                    </p:cNvPr>
                    <p:cNvSpPr txBox="1">
                      <a:spLocks noChangeArrowheads="1"/>
                    </p:cNvSpPr>
                    <p:nvPr/>
                  </p:nvSpPr>
                  <p:spPr bwMode="auto">
                    <a:xfrm>
                      <a:off x="1231" y="3086"/>
                      <a:ext cx="326" cy="41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a:solidFill>
                            <a:srgbClr val="000000"/>
                          </a:solidFill>
                          <a:latin typeface="Times New Roman" panose="02020603050405020304" pitchFamily="18" charset="0"/>
                        </a:rPr>
                        <a:t>n</a:t>
                      </a:r>
                    </a:p>
                  </p:txBody>
                </p:sp>
                <p:sp>
                  <p:nvSpPr>
                    <p:cNvPr id="124" name="Rectangle 59">
                      <a:extLst>
                        <a:ext uri="{FF2B5EF4-FFF2-40B4-BE49-F238E27FC236}">
                          <a16:creationId xmlns:a16="http://schemas.microsoft.com/office/drawing/2014/main" id="{CD0E309E-61C9-4043-8B24-99FB88C8B646}"/>
                        </a:ext>
                      </a:extLst>
                    </p:cNvPr>
                    <p:cNvSpPr>
                      <a:spLocks noChangeArrowheads="1"/>
                    </p:cNvSpPr>
                    <p:nvPr/>
                  </p:nvSpPr>
                  <p:spPr bwMode="auto">
                    <a:xfrm>
                      <a:off x="1519" y="3086"/>
                      <a:ext cx="326" cy="41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a:solidFill>
                            <a:srgbClr val="000000"/>
                          </a:solidFill>
                          <a:latin typeface="Times New Roman" panose="02020603050405020304" pitchFamily="18" charset="0"/>
                        </a:rPr>
                        <a:t>n</a:t>
                      </a:r>
                    </a:p>
                  </p:txBody>
                </p:sp>
                <p:sp>
                  <p:nvSpPr>
                    <p:cNvPr id="125" name="Rectangle 60">
                      <a:extLst>
                        <a:ext uri="{FF2B5EF4-FFF2-40B4-BE49-F238E27FC236}">
                          <a16:creationId xmlns:a16="http://schemas.microsoft.com/office/drawing/2014/main" id="{9FD3D67F-3072-4BCA-B9FF-F4E9F59BA846}"/>
                        </a:ext>
                      </a:extLst>
                    </p:cNvPr>
                    <p:cNvSpPr>
                      <a:spLocks noChangeArrowheads="1"/>
                    </p:cNvSpPr>
                    <p:nvPr/>
                  </p:nvSpPr>
                  <p:spPr bwMode="auto">
                    <a:xfrm>
                      <a:off x="1807" y="2750"/>
                      <a:ext cx="326" cy="41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a:solidFill>
                            <a:srgbClr val="000000"/>
                          </a:solidFill>
                          <a:latin typeface="Times New Roman" panose="02020603050405020304" pitchFamily="18" charset="0"/>
                        </a:rPr>
                        <a:t>n</a:t>
                      </a:r>
                    </a:p>
                  </p:txBody>
                </p:sp>
                <p:grpSp>
                  <p:nvGrpSpPr>
                    <p:cNvPr id="126" name="Group 61">
                      <a:extLst>
                        <a:ext uri="{FF2B5EF4-FFF2-40B4-BE49-F238E27FC236}">
                          <a16:creationId xmlns:a16="http://schemas.microsoft.com/office/drawing/2014/main" id="{F6A231C5-2CE2-4C15-A704-652ECE21934E}"/>
                        </a:ext>
                      </a:extLst>
                    </p:cNvPr>
                    <p:cNvGrpSpPr>
                      <a:grpSpLocks/>
                    </p:cNvGrpSpPr>
                    <p:nvPr/>
                  </p:nvGrpSpPr>
                  <p:grpSpPr bwMode="auto">
                    <a:xfrm>
                      <a:off x="1488" y="2607"/>
                      <a:ext cx="358" cy="414"/>
                      <a:chOff x="192" y="2463"/>
                      <a:chExt cx="358" cy="414"/>
                    </a:xfrm>
                  </p:grpSpPr>
                  <p:sp>
                    <p:nvSpPr>
                      <p:cNvPr id="127" name="Oval 62">
                        <a:extLst>
                          <a:ext uri="{FF2B5EF4-FFF2-40B4-BE49-F238E27FC236}">
                            <a16:creationId xmlns:a16="http://schemas.microsoft.com/office/drawing/2014/main" id="{512806E7-75D5-4DDB-BF86-9002713499E0}"/>
                          </a:ext>
                        </a:extLst>
                      </p:cNvPr>
                      <p:cNvSpPr>
                        <a:spLocks noChangeArrowheads="1"/>
                      </p:cNvSpPr>
                      <p:nvPr/>
                    </p:nvSpPr>
                    <p:spPr bwMode="auto">
                      <a:xfrm>
                        <a:off x="190" y="2496"/>
                        <a:ext cx="336" cy="337"/>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128" name="Text Box 63">
                        <a:extLst>
                          <a:ext uri="{FF2B5EF4-FFF2-40B4-BE49-F238E27FC236}">
                            <a16:creationId xmlns:a16="http://schemas.microsoft.com/office/drawing/2014/main" id="{38A51C43-365C-4EFC-93F8-1D167D93154C}"/>
                          </a:ext>
                        </a:extLst>
                      </p:cNvPr>
                      <p:cNvSpPr txBox="1">
                        <a:spLocks noChangeArrowheads="1"/>
                      </p:cNvSpPr>
                      <p:nvPr/>
                    </p:nvSpPr>
                    <p:spPr bwMode="auto">
                      <a:xfrm>
                        <a:off x="223" y="2461"/>
                        <a:ext cx="323" cy="41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a:solidFill>
                              <a:srgbClr val="000000"/>
                            </a:solidFill>
                            <a:latin typeface="Times New Roman" panose="02020603050405020304" pitchFamily="18" charset="0"/>
                          </a:rPr>
                          <a:t>p</a:t>
                        </a:r>
                      </a:p>
                    </p:txBody>
                  </p:sp>
                </p:grpSp>
              </p:grpSp>
              <p:grpSp>
                <p:nvGrpSpPr>
                  <p:cNvPr id="114" name="Group 64">
                    <a:extLst>
                      <a:ext uri="{FF2B5EF4-FFF2-40B4-BE49-F238E27FC236}">
                        <a16:creationId xmlns:a16="http://schemas.microsoft.com/office/drawing/2014/main" id="{8ACB6125-529B-4580-B608-E1FB7F21AE56}"/>
                      </a:ext>
                    </a:extLst>
                  </p:cNvPr>
                  <p:cNvGrpSpPr>
                    <a:grpSpLocks/>
                  </p:cNvGrpSpPr>
                  <p:nvPr/>
                </p:nvGrpSpPr>
                <p:grpSpPr bwMode="auto">
                  <a:xfrm>
                    <a:off x="480" y="2413"/>
                    <a:ext cx="358" cy="416"/>
                    <a:chOff x="1344" y="2893"/>
                    <a:chExt cx="358" cy="416"/>
                  </a:xfrm>
                </p:grpSpPr>
                <p:sp>
                  <p:nvSpPr>
                    <p:cNvPr id="115" name="Oval 65">
                      <a:extLst>
                        <a:ext uri="{FF2B5EF4-FFF2-40B4-BE49-F238E27FC236}">
                          <a16:creationId xmlns:a16="http://schemas.microsoft.com/office/drawing/2014/main" id="{967C0D38-8FAE-4792-9DAC-E5131A4A8913}"/>
                        </a:ext>
                      </a:extLst>
                    </p:cNvPr>
                    <p:cNvSpPr>
                      <a:spLocks noChangeArrowheads="1"/>
                    </p:cNvSpPr>
                    <p:nvPr/>
                  </p:nvSpPr>
                  <p:spPr bwMode="auto">
                    <a:xfrm>
                      <a:off x="1340" y="2914"/>
                      <a:ext cx="341" cy="338"/>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116" name="Text Box 66">
                      <a:extLst>
                        <a:ext uri="{FF2B5EF4-FFF2-40B4-BE49-F238E27FC236}">
                          <a16:creationId xmlns:a16="http://schemas.microsoft.com/office/drawing/2014/main" id="{D51FB69C-42DA-4EF0-B3D1-B4DFE8A1CF24}"/>
                        </a:ext>
                      </a:extLst>
                    </p:cNvPr>
                    <p:cNvSpPr txBox="1">
                      <a:spLocks noChangeArrowheads="1"/>
                    </p:cNvSpPr>
                    <p:nvPr/>
                  </p:nvSpPr>
                  <p:spPr bwMode="auto">
                    <a:xfrm>
                      <a:off x="1375" y="2879"/>
                      <a:ext cx="329" cy="41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dirty="0">
                          <a:solidFill>
                            <a:srgbClr val="000000"/>
                          </a:solidFill>
                          <a:latin typeface="Times New Roman" panose="02020603050405020304" pitchFamily="18" charset="0"/>
                        </a:rPr>
                        <a:t>p</a:t>
                      </a:r>
                    </a:p>
                  </p:txBody>
                </p:sp>
              </p:grpSp>
            </p:grpSp>
          </p:grpSp>
        </p:grpSp>
        <p:sp>
          <p:nvSpPr>
            <p:cNvPr id="90" name="Rectangle 67">
              <a:extLst>
                <a:ext uri="{FF2B5EF4-FFF2-40B4-BE49-F238E27FC236}">
                  <a16:creationId xmlns:a16="http://schemas.microsoft.com/office/drawing/2014/main" id="{2071D867-5BDD-4115-9BE1-6C85794027B2}"/>
                </a:ext>
              </a:extLst>
            </p:cNvPr>
            <p:cNvSpPr>
              <a:spLocks noChangeArrowheads="1"/>
            </p:cNvSpPr>
            <p:nvPr/>
          </p:nvSpPr>
          <p:spPr bwMode="auto">
            <a:xfrm>
              <a:off x="4995483" y="5065720"/>
              <a:ext cx="312726" cy="39831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fontAlgn="auto" hangingPunct="1">
                <a:spcBef>
                  <a:spcPts val="0"/>
                </a:spcBef>
                <a:spcAft>
                  <a:spcPts val="0"/>
                </a:spcAft>
                <a:defRPr/>
              </a:pPr>
              <a:r>
                <a:rPr kumimoji="0" lang="en-US" altLang="ja-JP" sz="2000" kern="0">
                  <a:solidFill>
                    <a:srgbClr val="000000"/>
                  </a:solidFill>
                  <a:latin typeface="Times New Roman" panose="02020603050405020304" pitchFamily="18" charset="0"/>
                </a:rPr>
                <a:t>n</a:t>
              </a:r>
            </a:p>
          </p:txBody>
        </p:sp>
        <p:sp>
          <p:nvSpPr>
            <p:cNvPr id="91" name="Line 68">
              <a:extLst>
                <a:ext uri="{FF2B5EF4-FFF2-40B4-BE49-F238E27FC236}">
                  <a16:creationId xmlns:a16="http://schemas.microsoft.com/office/drawing/2014/main" id="{C94A8C93-7D35-4C7F-81A6-ED65ACEA2EB8}"/>
                </a:ext>
              </a:extLst>
            </p:cNvPr>
            <p:cNvSpPr>
              <a:spLocks noChangeShapeType="1"/>
            </p:cNvSpPr>
            <p:nvPr/>
          </p:nvSpPr>
          <p:spPr bwMode="auto">
            <a:xfrm>
              <a:off x="4725618" y="5029220"/>
              <a:ext cx="238116" cy="43481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92" name="Line 69">
              <a:extLst>
                <a:ext uri="{FF2B5EF4-FFF2-40B4-BE49-F238E27FC236}">
                  <a16:creationId xmlns:a16="http://schemas.microsoft.com/office/drawing/2014/main" id="{87CAECF7-68B0-4D48-A109-490B263A6FBD}"/>
                </a:ext>
              </a:extLst>
            </p:cNvPr>
            <p:cNvSpPr>
              <a:spLocks noChangeShapeType="1"/>
            </p:cNvSpPr>
            <p:nvPr/>
          </p:nvSpPr>
          <p:spPr bwMode="auto">
            <a:xfrm flipV="1">
              <a:off x="4976434" y="5694139"/>
              <a:ext cx="79372" cy="40148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93" name="Text Box 70">
              <a:extLst>
                <a:ext uri="{FF2B5EF4-FFF2-40B4-BE49-F238E27FC236}">
                  <a16:creationId xmlns:a16="http://schemas.microsoft.com/office/drawing/2014/main" id="{39ADAF20-DF99-4F30-98CE-CBAF185DE177}"/>
                </a:ext>
              </a:extLst>
            </p:cNvPr>
            <p:cNvSpPr txBox="1">
              <a:spLocks noChangeArrowheads="1"/>
            </p:cNvSpPr>
            <p:nvPr/>
          </p:nvSpPr>
          <p:spPr bwMode="auto">
            <a:xfrm>
              <a:off x="4157313" y="5435471"/>
              <a:ext cx="914367" cy="3697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ja-JP" b="1" dirty="0">
                  <a:solidFill>
                    <a:srgbClr val="000000"/>
                  </a:solidFill>
                  <a:latin typeface="+mn-lt"/>
                </a:rPr>
                <a:t>nucleus</a:t>
              </a:r>
              <a:endParaRPr lang="ja-JP" altLang="en-US" b="1" dirty="0">
                <a:solidFill>
                  <a:srgbClr val="000000"/>
                </a:solidFill>
                <a:latin typeface="+mn-lt"/>
              </a:endParaRPr>
            </a:p>
          </p:txBody>
        </p:sp>
        <p:sp>
          <p:nvSpPr>
            <p:cNvPr id="94" name="Line 71">
              <a:extLst>
                <a:ext uri="{FF2B5EF4-FFF2-40B4-BE49-F238E27FC236}">
                  <a16:creationId xmlns:a16="http://schemas.microsoft.com/office/drawing/2014/main" id="{5AF1FE36-486A-4D82-B3DA-8AA9A78A5CF6}"/>
                </a:ext>
              </a:extLst>
            </p:cNvPr>
            <p:cNvSpPr>
              <a:spLocks noChangeShapeType="1"/>
            </p:cNvSpPr>
            <p:nvPr/>
          </p:nvSpPr>
          <p:spPr bwMode="auto">
            <a:xfrm flipV="1">
              <a:off x="3184211" y="5089523"/>
              <a:ext cx="1971604" cy="58398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95" name="Line 72">
              <a:extLst>
                <a:ext uri="{FF2B5EF4-FFF2-40B4-BE49-F238E27FC236}">
                  <a16:creationId xmlns:a16="http://schemas.microsoft.com/office/drawing/2014/main" id="{244157E4-7728-4A09-969E-9EA3F6347559}"/>
                </a:ext>
              </a:extLst>
            </p:cNvPr>
            <p:cNvSpPr>
              <a:spLocks noChangeShapeType="1"/>
            </p:cNvSpPr>
            <p:nvPr/>
          </p:nvSpPr>
          <p:spPr bwMode="auto">
            <a:xfrm>
              <a:off x="3177861" y="5729051"/>
              <a:ext cx="1993828" cy="10314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ja-JP" altLang="en-US" sz="2000" b="1" kern="0">
                <a:solidFill>
                  <a:srgbClr val="000000"/>
                </a:solidFill>
                <a:latin typeface="Times New Roman" panose="02020603050405020304" pitchFamily="18" charset="0"/>
              </a:endParaRPr>
            </a:p>
          </p:txBody>
        </p:sp>
        <p:sp>
          <p:nvSpPr>
            <p:cNvPr id="96" name="テキスト ボックス 1">
              <a:extLst>
                <a:ext uri="{FF2B5EF4-FFF2-40B4-BE49-F238E27FC236}">
                  <a16:creationId xmlns:a16="http://schemas.microsoft.com/office/drawing/2014/main" id="{7E368020-E972-4D8E-88FC-1E0F508C2D27}"/>
                </a:ext>
              </a:extLst>
            </p:cNvPr>
            <p:cNvSpPr txBox="1">
              <a:spLocks noChangeArrowheads="1"/>
            </p:cNvSpPr>
            <p:nvPr/>
          </p:nvSpPr>
          <p:spPr bwMode="auto">
            <a:xfrm>
              <a:off x="214106" y="6117390"/>
              <a:ext cx="10746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t>Molecule</a:t>
              </a:r>
              <a:br>
                <a:rPr lang="en-US" altLang="ja-JP" sz="1800" b="1"/>
              </a:br>
              <a:r>
                <a:rPr lang="en-US" altLang="ja-JP" sz="1800" b="1"/>
                <a:t>of water</a:t>
              </a:r>
              <a:endParaRPr lang="ja-JP" altLang="en-US" sz="1800" b="1"/>
            </a:p>
          </p:txBody>
        </p:sp>
        <p:sp>
          <p:nvSpPr>
            <p:cNvPr id="97" name="楕円 96">
              <a:extLst>
                <a:ext uri="{FF2B5EF4-FFF2-40B4-BE49-F238E27FC236}">
                  <a16:creationId xmlns:a16="http://schemas.microsoft.com/office/drawing/2014/main" id="{7F0DD626-FF4B-4112-A215-F05A9280C253}"/>
                </a:ext>
              </a:extLst>
            </p:cNvPr>
            <p:cNvSpPr/>
            <p:nvPr/>
          </p:nvSpPr>
          <p:spPr>
            <a:xfrm>
              <a:off x="7348073" y="4951462"/>
              <a:ext cx="898493" cy="899781"/>
            </a:xfrm>
            <a:prstGeom prst="ellipse">
              <a:avLst/>
            </a:prstGeom>
            <a:solidFill>
              <a:srgbClr val="FFFF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8" name="楕円 97">
              <a:extLst>
                <a:ext uri="{FF2B5EF4-FFF2-40B4-BE49-F238E27FC236}">
                  <a16:creationId xmlns:a16="http://schemas.microsoft.com/office/drawing/2014/main" id="{4C7CF280-570B-4FE1-AEDC-8705535622EC}"/>
                </a:ext>
              </a:extLst>
            </p:cNvPr>
            <p:cNvSpPr/>
            <p:nvPr/>
          </p:nvSpPr>
          <p:spPr>
            <a:xfrm>
              <a:off x="7678261" y="4984787"/>
              <a:ext cx="360349" cy="360231"/>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9" name="楕円 98">
              <a:extLst>
                <a:ext uri="{FF2B5EF4-FFF2-40B4-BE49-F238E27FC236}">
                  <a16:creationId xmlns:a16="http://schemas.microsoft.com/office/drawing/2014/main" id="{0B1FB663-51E7-480D-81CE-3C63191796F0}"/>
                </a:ext>
              </a:extLst>
            </p:cNvPr>
            <p:cNvSpPr/>
            <p:nvPr/>
          </p:nvSpPr>
          <p:spPr>
            <a:xfrm>
              <a:off x="7806843" y="5359299"/>
              <a:ext cx="360350" cy="360231"/>
            </a:xfrm>
            <a:prstGeom prst="ellipse">
              <a:avLst/>
            </a:prstGeom>
            <a:solidFill>
              <a:srgbClr val="00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0" name="楕円 99">
              <a:extLst>
                <a:ext uri="{FF2B5EF4-FFF2-40B4-BE49-F238E27FC236}">
                  <a16:creationId xmlns:a16="http://schemas.microsoft.com/office/drawing/2014/main" id="{500807D4-3F24-4B8B-84D2-40D54501C6BB}"/>
                </a:ext>
              </a:extLst>
            </p:cNvPr>
            <p:cNvSpPr/>
            <p:nvPr/>
          </p:nvSpPr>
          <p:spPr>
            <a:xfrm>
              <a:off x="7400458" y="5289475"/>
              <a:ext cx="360350" cy="360231"/>
            </a:xfrm>
            <a:prstGeom prst="ellipse">
              <a:avLst/>
            </a:prstGeom>
            <a:solidFill>
              <a:srgbClr val="00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1" name="Text Box 42">
              <a:extLst>
                <a:ext uri="{FF2B5EF4-FFF2-40B4-BE49-F238E27FC236}">
                  <a16:creationId xmlns:a16="http://schemas.microsoft.com/office/drawing/2014/main" id="{856D61F8-D3E2-48D6-B62A-C05AD3FD7C0F}"/>
                </a:ext>
              </a:extLst>
            </p:cNvPr>
            <p:cNvSpPr txBox="1">
              <a:spLocks noChangeArrowheads="1"/>
            </p:cNvSpPr>
            <p:nvPr/>
          </p:nvSpPr>
          <p:spPr bwMode="auto">
            <a:xfrm>
              <a:off x="679599" y="5189892"/>
              <a:ext cx="685252" cy="3693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b="1">
                  <a:solidFill>
                    <a:srgbClr val="000000"/>
                  </a:solidFill>
                </a:rPr>
                <a:t>atom</a:t>
              </a:r>
              <a:endParaRPr lang="ja-JP" altLang="en-US" sz="1800" b="1">
                <a:solidFill>
                  <a:srgbClr val="000000"/>
                </a:solidFill>
              </a:endParaRPr>
            </a:p>
          </p:txBody>
        </p:sp>
        <p:cxnSp>
          <p:nvCxnSpPr>
            <p:cNvPr id="102" name="直線コネクタ 101">
              <a:extLst>
                <a:ext uri="{FF2B5EF4-FFF2-40B4-BE49-F238E27FC236}">
                  <a16:creationId xmlns:a16="http://schemas.microsoft.com/office/drawing/2014/main" id="{7833AAC2-E94B-4A15-B87C-D8AFCF49C542}"/>
                </a:ext>
              </a:extLst>
            </p:cNvPr>
            <p:cNvCxnSpPr/>
            <p:nvPr/>
          </p:nvCxnSpPr>
          <p:spPr>
            <a:xfrm flipV="1">
              <a:off x="5255824" y="4949875"/>
              <a:ext cx="2422437" cy="393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EDE1A1A0-2CF5-4026-A13A-9A20B8851E91}"/>
                </a:ext>
              </a:extLst>
            </p:cNvPr>
            <p:cNvCxnSpPr>
              <a:endCxn id="97" idx="4"/>
            </p:cNvCxnSpPr>
            <p:nvPr/>
          </p:nvCxnSpPr>
          <p:spPr>
            <a:xfrm>
              <a:off x="5281223" y="5644944"/>
              <a:ext cx="2516096" cy="206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21503">
              <a:extLst>
                <a:ext uri="{FF2B5EF4-FFF2-40B4-BE49-F238E27FC236}">
                  <a16:creationId xmlns:a16="http://schemas.microsoft.com/office/drawing/2014/main" id="{688B430F-AA1B-4163-B265-D6FC48BCE133}"/>
                </a:ext>
              </a:extLst>
            </p:cNvPr>
            <p:cNvSpPr txBox="1">
              <a:spLocks noChangeArrowheads="1"/>
            </p:cNvSpPr>
            <p:nvPr/>
          </p:nvSpPr>
          <p:spPr bwMode="auto">
            <a:xfrm>
              <a:off x="7803561" y="5246408"/>
              <a:ext cx="388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800" b="1"/>
                <a:t>u</a:t>
              </a:r>
              <a:endParaRPr lang="ja-JP" altLang="en-US" sz="2800" b="1"/>
            </a:p>
          </p:txBody>
        </p:sp>
        <p:sp>
          <p:nvSpPr>
            <p:cNvPr id="105" name="テキスト ボックス 203">
              <a:extLst>
                <a:ext uri="{FF2B5EF4-FFF2-40B4-BE49-F238E27FC236}">
                  <a16:creationId xmlns:a16="http://schemas.microsoft.com/office/drawing/2014/main" id="{0672E390-0A88-4C4E-B578-3B78C9A1C0B0}"/>
                </a:ext>
              </a:extLst>
            </p:cNvPr>
            <p:cNvSpPr txBox="1">
              <a:spLocks noChangeArrowheads="1"/>
            </p:cNvSpPr>
            <p:nvPr/>
          </p:nvSpPr>
          <p:spPr bwMode="auto">
            <a:xfrm>
              <a:off x="7686564" y="4872698"/>
              <a:ext cx="388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800" b="1"/>
                <a:t>u</a:t>
              </a:r>
              <a:endParaRPr lang="ja-JP" altLang="en-US" sz="2800" b="1"/>
            </a:p>
          </p:txBody>
        </p:sp>
        <p:sp>
          <p:nvSpPr>
            <p:cNvPr id="106" name="テキスト ボックス 204">
              <a:extLst>
                <a:ext uri="{FF2B5EF4-FFF2-40B4-BE49-F238E27FC236}">
                  <a16:creationId xmlns:a16="http://schemas.microsoft.com/office/drawing/2014/main" id="{AAE830F6-775D-44AD-80FE-3AE9432552C1}"/>
                </a:ext>
              </a:extLst>
            </p:cNvPr>
            <p:cNvSpPr txBox="1">
              <a:spLocks noChangeArrowheads="1"/>
            </p:cNvSpPr>
            <p:nvPr/>
          </p:nvSpPr>
          <p:spPr bwMode="auto">
            <a:xfrm>
              <a:off x="7395727" y="5208525"/>
              <a:ext cx="388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800" b="1"/>
                <a:t>d</a:t>
              </a:r>
              <a:endParaRPr lang="ja-JP" altLang="en-US" sz="2800" b="1"/>
            </a:p>
          </p:txBody>
        </p:sp>
        <p:sp>
          <p:nvSpPr>
            <p:cNvPr id="107" name="Text Box 70">
              <a:extLst>
                <a:ext uri="{FF2B5EF4-FFF2-40B4-BE49-F238E27FC236}">
                  <a16:creationId xmlns:a16="http://schemas.microsoft.com/office/drawing/2014/main" id="{5BEEFFEF-D3B4-4248-B1BD-D3FF3F2B4B0D}"/>
                </a:ext>
              </a:extLst>
            </p:cNvPr>
            <p:cNvSpPr txBox="1">
              <a:spLocks noChangeArrowheads="1"/>
            </p:cNvSpPr>
            <p:nvPr/>
          </p:nvSpPr>
          <p:spPr bwMode="auto">
            <a:xfrm>
              <a:off x="6889302" y="5902025"/>
              <a:ext cx="1793810" cy="3697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ja-JP" b="1" dirty="0">
                  <a:solidFill>
                    <a:srgbClr val="000000"/>
                  </a:solidFill>
                  <a:latin typeface="+mn-lt"/>
                </a:rPr>
                <a:t>nucleon (proton)</a:t>
              </a:r>
              <a:endParaRPr lang="ja-JP" altLang="en-US" b="1" dirty="0">
                <a:solidFill>
                  <a:srgbClr val="000000"/>
                </a:solidFill>
                <a:latin typeface="+mn-lt"/>
              </a:endParaRPr>
            </a:p>
          </p:txBody>
        </p:sp>
        <p:sp>
          <p:nvSpPr>
            <p:cNvPr id="108" name="Text Box 70">
              <a:extLst>
                <a:ext uri="{FF2B5EF4-FFF2-40B4-BE49-F238E27FC236}">
                  <a16:creationId xmlns:a16="http://schemas.microsoft.com/office/drawing/2014/main" id="{8BA861EE-E882-4969-BDE0-FEB3AB298118}"/>
                </a:ext>
              </a:extLst>
            </p:cNvPr>
            <p:cNvSpPr txBox="1">
              <a:spLocks noChangeArrowheads="1"/>
            </p:cNvSpPr>
            <p:nvPr/>
          </p:nvSpPr>
          <p:spPr bwMode="auto">
            <a:xfrm>
              <a:off x="8210054" y="5221238"/>
              <a:ext cx="827058" cy="36975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ja-JP" b="1" dirty="0">
                  <a:solidFill>
                    <a:srgbClr val="000000"/>
                  </a:solidFill>
                  <a:latin typeface="+mn-lt"/>
                </a:rPr>
                <a:t>quarks</a:t>
              </a:r>
              <a:endParaRPr lang="ja-JP" altLang="en-US" b="1" dirty="0">
                <a:solidFill>
                  <a:srgbClr val="000000"/>
                </a:solidFill>
                <a:latin typeface="+mn-lt"/>
              </a:endParaRPr>
            </a:p>
          </p:txBody>
        </p:sp>
      </p:grpSp>
    </p:spTree>
    <p:extLst>
      <p:ext uri="{BB962C8B-B14F-4D97-AF65-F5344CB8AC3E}">
        <p14:creationId xmlns:p14="http://schemas.microsoft.com/office/powerpoint/2010/main" val="3506448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527050"/>
            <a:ext cx="511016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テキスト ボックス 1"/>
          <p:cNvSpPr txBox="1">
            <a:spLocks noChangeArrowheads="1"/>
          </p:cNvSpPr>
          <p:nvPr/>
        </p:nvSpPr>
        <p:spPr bwMode="auto">
          <a:xfrm>
            <a:off x="5000625" y="1179513"/>
            <a:ext cx="3829050" cy="3381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Y.Fukuda et al., Phys. Rev. Lett. 81, 1158(1998)</a:t>
            </a:r>
          </a:p>
        </p:txBody>
      </p:sp>
      <p:sp>
        <p:nvSpPr>
          <p:cNvPr id="61444"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The first result from Super-Kamiokande</a:t>
            </a:r>
          </a:p>
        </p:txBody>
      </p:sp>
      <p:sp>
        <p:nvSpPr>
          <p:cNvPr id="61445" name="Text Box 12"/>
          <p:cNvSpPr txBox="1">
            <a:spLocks noChangeArrowheads="1"/>
          </p:cNvSpPr>
          <p:nvPr/>
        </p:nvSpPr>
        <p:spPr bwMode="auto">
          <a:xfrm>
            <a:off x="122238" y="571500"/>
            <a:ext cx="8828087" cy="593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first result on solar</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was published</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in 1998.</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analysis was based</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on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297.4</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days data from</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May 1996 to June 1997.</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Angular correlation between</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low energy events and the</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solar direction was plotted.</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Clear excess from the Sun</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was found.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excess events was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4017±105 (stat)        (syst)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in</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energy range between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6.5 MeV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and 20 MeV.</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It corresponds to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~13.5 events/day</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solar neutrino signal was certainly smaller than the Standard Solar Model (SSM) prediction, and consistent with Kamiokande.</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6144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3075" y="1619250"/>
            <a:ext cx="15668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テキスト ボックス 8"/>
          <p:cNvSpPr txBox="1">
            <a:spLocks noChangeArrowheads="1"/>
          </p:cNvSpPr>
          <p:nvPr/>
        </p:nvSpPr>
        <p:spPr bwMode="auto">
          <a:xfrm>
            <a:off x="6107113" y="4205288"/>
            <a:ext cx="92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+161</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61448" name="テキスト ボックス 9"/>
          <p:cNvSpPr txBox="1">
            <a:spLocks noChangeArrowheads="1"/>
          </p:cNvSpPr>
          <p:nvPr/>
        </p:nvSpPr>
        <p:spPr bwMode="auto">
          <a:xfrm>
            <a:off x="6153150" y="4391025"/>
            <a:ext cx="96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-116</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61449" name="グループ化 4"/>
          <p:cNvGrpSpPr>
            <a:grpSpLocks/>
          </p:cNvGrpSpPr>
          <p:nvPr/>
        </p:nvGrpSpPr>
        <p:grpSpPr bwMode="auto">
          <a:xfrm>
            <a:off x="1082675" y="5959475"/>
            <a:ext cx="6296025" cy="533400"/>
            <a:chOff x="1858963" y="6117273"/>
            <a:chExt cx="6296025" cy="533010"/>
          </a:xfrm>
        </p:grpSpPr>
        <p:sp>
          <p:nvSpPr>
            <p:cNvPr id="61450" name="テキスト ボックス 1"/>
            <p:cNvSpPr txBox="1">
              <a:spLocks noChangeArrowheads="1"/>
            </p:cNvSpPr>
            <p:nvPr/>
          </p:nvSpPr>
          <p:spPr bwMode="auto">
            <a:xfrm>
              <a:off x="1858963" y="6202403"/>
              <a:ext cx="6296025" cy="40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Data/SSM = 0.358          (stat)           (syst) </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61451" name="テキスト ボックス 8"/>
            <p:cNvSpPr txBox="1">
              <a:spLocks noChangeArrowheads="1"/>
            </p:cNvSpPr>
            <p:nvPr/>
          </p:nvSpPr>
          <p:spPr bwMode="auto">
            <a:xfrm>
              <a:off x="3969900" y="6126408"/>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+0.009</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61452" name="テキスト ボックス 9"/>
            <p:cNvSpPr txBox="1">
              <a:spLocks noChangeArrowheads="1"/>
            </p:cNvSpPr>
            <p:nvPr/>
          </p:nvSpPr>
          <p:spPr bwMode="auto">
            <a:xfrm>
              <a:off x="4015034" y="6311208"/>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-0.008</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61453" name="テキスト ボックス 8"/>
            <p:cNvSpPr txBox="1">
              <a:spLocks noChangeArrowheads="1"/>
            </p:cNvSpPr>
            <p:nvPr/>
          </p:nvSpPr>
          <p:spPr bwMode="auto">
            <a:xfrm>
              <a:off x="5304493" y="6117273"/>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+0.014</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61454" name="テキスト ボックス 9"/>
            <p:cNvSpPr txBox="1">
              <a:spLocks noChangeArrowheads="1"/>
            </p:cNvSpPr>
            <p:nvPr/>
          </p:nvSpPr>
          <p:spPr bwMode="auto">
            <a:xfrm>
              <a:off x="5349627" y="6302073"/>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-0.010</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06357836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bject 8"/>
          <p:cNvSpPr>
            <a:spLocks noChangeArrowheads="1"/>
          </p:cNvSpPr>
          <p:nvPr/>
        </p:nvSpPr>
        <p:spPr bwMode="auto">
          <a:xfrm>
            <a:off x="5337175" y="1670050"/>
            <a:ext cx="3746500" cy="44719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73731" name="テキスト ボックス 2"/>
          <p:cNvSpPr txBox="1">
            <a:spLocks noChangeArrowheads="1"/>
          </p:cNvSpPr>
          <p:nvPr/>
        </p:nvSpPr>
        <p:spPr bwMode="auto">
          <a:xfrm>
            <a:off x="0" y="728663"/>
            <a:ext cx="91440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SNO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(Sudbury Neutrino</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Observatory) is a heavy water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D</a:t>
            </a:r>
            <a:r>
              <a:rPr kumimoji="1" lang="en-US" altLang="ja-JP" sz="2000" b="1" i="0" u="none" strike="noStrike" kern="1200" cap="none" spc="0" normalizeH="0" baseline="-25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Cherenkov detector located in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6010</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m.w.e. underground in Sudbury, Ontario, Canada.</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the 12.01 m diameter transparent</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acrylic vessel,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1000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tons of D</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 are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stored.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acrylic vessel is surrounded by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1700 tons of H</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 layer in the inner</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vessel.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inner D</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 volume are viewed by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9456 8-inch PMTs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supported by a</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17.8 m diameter stainless steel</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structure. The photo coverage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60%</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inner vessel is surrounded by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5300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tons of H</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 layer as an outer</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shielding.</a:t>
            </a:r>
          </a:p>
        </p:txBody>
      </p:sp>
      <p:sp>
        <p:nvSpPr>
          <p:cNvPr id="73732"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SNO</a:t>
            </a:r>
            <a:r>
              <a:rPr kumimoji="1" lang="en-US" altLang="ja-JP" sz="2800" b="1" i="0" u="sng"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mn-cs"/>
              </a:rPr>
              <a:t> (1999-2006)</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689060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B4B581-02A6-4E5A-93CF-6051E2FE4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818" y="2686050"/>
            <a:ext cx="3201670" cy="1600835"/>
          </a:xfrm>
          <a:prstGeom prst="rect">
            <a:avLst/>
          </a:prstGeom>
        </p:spPr>
      </p:pic>
      <p:sp>
        <p:nvSpPr>
          <p:cNvPr id="76802" name="object 15"/>
          <p:cNvSpPr txBox="1">
            <a:spLocks noChangeArrowheads="1"/>
          </p:cNvSpPr>
          <p:nvPr/>
        </p:nvSpPr>
        <p:spPr bwMode="auto">
          <a:xfrm>
            <a:off x="211138" y="1023938"/>
            <a:ext cx="5424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-Same as H</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-Mainly sensitive to CC interaction of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-~1/6 cross section for NC of all neutrinos</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-Low statistics but strong forward peak</a:t>
            </a:r>
          </a:p>
        </p:txBody>
      </p:sp>
      <p:sp>
        <p:nvSpPr>
          <p:cNvPr id="76803" name="Text Box 5"/>
          <p:cNvSpPr txBox="1">
            <a:spLocks noChangeArrowheads="1"/>
          </p:cNvSpPr>
          <p:nvPr/>
        </p:nvSpPr>
        <p:spPr bwMode="auto">
          <a:xfrm>
            <a:off x="228600" y="12700"/>
            <a:ext cx="866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interactions with D</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 </a:t>
            </a:r>
          </a:p>
        </p:txBody>
      </p:sp>
      <p:sp>
        <p:nvSpPr>
          <p:cNvPr id="76804" name="テキスト ボックス 18"/>
          <p:cNvSpPr txBox="1">
            <a:spLocks noChangeArrowheads="1"/>
          </p:cNvSpPr>
          <p:nvPr/>
        </p:nvSpPr>
        <p:spPr bwMode="auto">
          <a:xfrm>
            <a:off x="117475" y="55562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ES (Elastic Scattering)</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5" name="テキスト ボックス 34"/>
          <p:cNvSpPr txBox="1">
            <a:spLocks noChangeArrowheads="1"/>
          </p:cNvSpPr>
          <p:nvPr/>
        </p:nvSpPr>
        <p:spPr bwMode="auto">
          <a:xfrm>
            <a:off x="123825" y="26447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CC (Charged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6" name="テキスト ボックス 35"/>
          <p:cNvSpPr txBox="1">
            <a:spLocks noChangeArrowheads="1"/>
          </p:cNvSpPr>
          <p:nvPr/>
        </p:nvSpPr>
        <p:spPr bwMode="auto">
          <a:xfrm>
            <a:off x="115888" y="4779963"/>
            <a:ext cx="310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NC (Neutral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7" name="object 15"/>
          <p:cNvSpPr txBox="1">
            <a:spLocks noChangeArrowheads="1"/>
          </p:cNvSpPr>
          <p:nvPr/>
        </p:nvSpPr>
        <p:spPr bwMode="auto">
          <a:xfrm>
            <a:off x="228600" y="3163888"/>
            <a:ext cx="4875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-Sensitive only to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1.442 MeV</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-Angular distribution of e </a:t>
            </a:r>
            <a:r>
              <a:rPr kumimoji="1" lang="ja-JP" altLang="en-US"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ja-JP" altLang="en-US" sz="18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(1–1/3cos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-No neutron produced.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8" name="object 15"/>
          <p:cNvSpPr txBox="1">
            <a:spLocks noChangeArrowheads="1"/>
          </p:cNvSpPr>
          <p:nvPr/>
        </p:nvSpPr>
        <p:spPr bwMode="auto">
          <a:xfrm>
            <a:off x="228600" y="5310188"/>
            <a:ext cx="51450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-Equal cross section for all neutrino types</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-Total </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 neutrino flux can be measured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2.22 MeV</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capture is a key issue</a:t>
            </a:r>
          </a:p>
        </p:txBody>
      </p:sp>
      <p:sp>
        <p:nvSpPr>
          <p:cNvPr id="2" name="正方形/長方形 1"/>
          <p:cNvSpPr/>
          <p:nvPr/>
        </p:nvSpPr>
        <p:spPr>
          <a:xfrm>
            <a:off x="112713" y="536575"/>
            <a:ext cx="8936037" cy="1803400"/>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正方形/長方形 18"/>
          <p:cNvSpPr/>
          <p:nvPr/>
        </p:nvSpPr>
        <p:spPr>
          <a:xfrm>
            <a:off x="109538" y="2630488"/>
            <a:ext cx="8936037" cy="1870075"/>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正方形/長方形 19"/>
          <p:cNvSpPr/>
          <p:nvPr/>
        </p:nvSpPr>
        <p:spPr>
          <a:xfrm>
            <a:off x="114300" y="4765675"/>
            <a:ext cx="8937625" cy="1808163"/>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7681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4779963"/>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630238"/>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図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8350" y="784225"/>
            <a:ext cx="22685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図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923034"/>
            <a:ext cx="2773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図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970463"/>
            <a:ext cx="2484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971943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テキスト ボックス 1"/>
          <p:cNvSpPr txBox="1">
            <a:spLocks noChangeArrowheads="1"/>
          </p:cNvSpPr>
          <p:nvPr/>
        </p:nvSpPr>
        <p:spPr bwMode="auto">
          <a:xfrm>
            <a:off x="33338" y="1293813"/>
            <a:ext cx="89725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Phase-I (pure D2O phase), Nov.1999- May 2001 (306 days)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captured on deuteron and single 6.25MeV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g</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is produced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Phase-II (salt phase), Jul.2001- Sep 2003 (391 days)</a:t>
            </a:r>
            <a:br>
              <a:rPr kumimoji="1" lang="en-US" altLang="ja-JP" sz="2000" b="1" i="0" u="none" strike="noStrike" kern="1200" cap="none" spc="0" normalizeH="0" baseline="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 tons of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NaCl</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was added in D</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 and neutrons are captured by </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35</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Cl.</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capture rate was increased by factor more than 3.</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Phase-III (</a:t>
            </a:r>
            <a:r>
              <a:rPr kumimoji="1" lang="en-US" altLang="ja-JP" sz="2000" b="1" i="0" u="none" strike="noStrike" kern="1200" cap="none" spc="0" normalizeH="0" baseline="3000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r>
              <a:rPr kumimoji="1" lang="en-US" altLang="ja-JP" sz="2000" b="1" i="0" u="none" strike="noStrike" kern="1200" cap="none" spc="0" normalizeH="0" baseline="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He counter phase), Nov.2004- Nov. 2006 (385 days)</a:t>
            </a:r>
            <a:br>
              <a:rPr kumimoji="1" lang="en-US" altLang="ja-JP" sz="2000" b="1" i="0" u="none" strike="noStrike" kern="1200" cap="none" spc="0" normalizeH="0" baseline="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36 </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He neutron counters were installed in pure D</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-Different neutron detection method provides excellent cross check.</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782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Neutron capture in SNO</a:t>
            </a:r>
          </a:p>
        </p:txBody>
      </p:sp>
      <p:sp>
        <p:nvSpPr>
          <p:cNvPr id="77828" name="テキスト ボックス 39"/>
          <p:cNvSpPr txBox="1">
            <a:spLocks noChangeArrowheads="1"/>
          </p:cNvSpPr>
          <p:nvPr/>
        </p:nvSpPr>
        <p:spPr bwMode="auto">
          <a:xfrm>
            <a:off x="206375" y="606425"/>
            <a:ext cx="8902700" cy="677863"/>
          </a:xfrm>
          <a:prstGeom prst="rect">
            <a:avLst/>
          </a:prstGeom>
          <a:solidFill>
            <a:srgbClr val="FFFF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 identify </a:t>
            </a:r>
            <a:r>
              <a:rPr kumimoji="1" lang="en-US" altLang="ja-JP" sz="19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 d -&gt; </a:t>
            </a:r>
            <a:r>
              <a:rPr kumimoji="1" lang="en-US" altLang="ja-JP" sz="19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 p + n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reaction, detection of the neutron is important. Three different neutron detections were employed in 3 SNO phases</a:t>
            </a:r>
          </a:p>
        </p:txBody>
      </p:sp>
      <p:sp>
        <p:nvSpPr>
          <p:cNvPr id="77829" name="テキスト ボックス 4"/>
          <p:cNvSpPr txBox="1">
            <a:spLocks noChangeArrowheads="1"/>
          </p:cNvSpPr>
          <p:nvPr/>
        </p:nvSpPr>
        <p:spPr bwMode="auto">
          <a:xfrm>
            <a:off x="5935663" y="2065338"/>
            <a:ext cx="3060700"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nb-NO"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Q.R.Ahmad et al.,</a:t>
            </a:r>
            <a:br>
              <a:rPr kumimoji="1" lang="nb-NO"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nb-NO"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Phys.Rev.Lett. 89, 011301(2002)</a:t>
            </a:r>
          </a:p>
        </p:txBody>
      </p:sp>
      <p:sp>
        <p:nvSpPr>
          <p:cNvPr id="77830" name="テキスト ボックス 5"/>
          <p:cNvSpPr txBox="1">
            <a:spLocks noChangeArrowheads="1"/>
          </p:cNvSpPr>
          <p:nvPr/>
        </p:nvSpPr>
        <p:spPr bwMode="auto">
          <a:xfrm>
            <a:off x="5935663" y="3929063"/>
            <a:ext cx="3070225"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da-DK"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S. N. Ahmed et al.,</a:t>
            </a:r>
            <a:br>
              <a:rPr kumimoji="1" lang="da-DK"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da-DK"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Phys.Rev.Lett. 92,181301(2004)</a:t>
            </a:r>
          </a:p>
        </p:txBody>
      </p:sp>
      <p:sp>
        <p:nvSpPr>
          <p:cNvPr id="77831" name="テキスト ボックス 6"/>
          <p:cNvSpPr txBox="1">
            <a:spLocks noChangeArrowheads="1"/>
          </p:cNvSpPr>
          <p:nvPr/>
        </p:nvSpPr>
        <p:spPr bwMode="auto">
          <a:xfrm>
            <a:off x="5908675" y="5870575"/>
            <a:ext cx="3079750" cy="646113"/>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da-DK"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B. Aharmim et al.,</a:t>
            </a:r>
            <a:br>
              <a:rPr kumimoji="1" lang="da-DK"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da-DK"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Phys.Rev.Lett,101, 111301(2008)</a:t>
            </a:r>
          </a:p>
        </p:txBody>
      </p:sp>
      <p:pic>
        <p:nvPicPr>
          <p:cNvPr id="77832"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3" y="2138363"/>
            <a:ext cx="43481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757863"/>
            <a:ext cx="22526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4054475"/>
            <a:ext cx="496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408311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263525" y="11113"/>
            <a:ext cx="8653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SNO</a:t>
            </a:r>
            <a:r>
              <a:rPr kumimoji="1" lang="ja-JP" altLang="en-US"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 </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results</a:t>
            </a:r>
            <a:r>
              <a:rPr kumimoji="1" lang="ja-JP" altLang="en-US"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 </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(pure D</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 phase)</a:t>
            </a:r>
          </a:p>
        </p:txBody>
      </p:sp>
      <p:sp>
        <p:nvSpPr>
          <p:cNvPr id="78851" name="テキスト ボックス 2"/>
          <p:cNvSpPr txBox="1">
            <a:spLocks noChangeArrowheads="1"/>
          </p:cNvSpPr>
          <p:nvPr/>
        </p:nvSpPr>
        <p:spPr bwMode="auto">
          <a:xfrm>
            <a:off x="6205538" y="950913"/>
            <a:ext cx="2805112" cy="922337"/>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From the forward peak,</a:t>
            </a:r>
            <a:b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263.6</a:t>
            </a: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          ES events were identified.</a:t>
            </a:r>
          </a:p>
        </p:txBody>
      </p:sp>
      <p:sp>
        <p:nvSpPr>
          <p:cNvPr id="78852" name="テキスト ボックス 11"/>
          <p:cNvSpPr txBox="1">
            <a:spLocks noChangeArrowheads="1"/>
          </p:cNvSpPr>
          <p:nvPr/>
        </p:nvSpPr>
        <p:spPr bwMode="auto">
          <a:xfrm>
            <a:off x="6213475" y="1995488"/>
            <a:ext cx="279717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From the slope of</a:t>
            </a:r>
            <a:b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ja-JP" altLang="en-US"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ja-JP" altLang="en-US" sz="18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(1-1/3cos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 distribution,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1967.7</a:t>
            </a: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           CC events were selected.</a:t>
            </a:r>
          </a:p>
        </p:txBody>
      </p:sp>
      <p:sp>
        <p:nvSpPr>
          <p:cNvPr id="78853" name="テキスト ボックス 12"/>
          <p:cNvSpPr txBox="1">
            <a:spLocks noChangeArrowheads="1"/>
          </p:cNvSpPr>
          <p:nvPr/>
        </p:nvSpPr>
        <p:spPr bwMode="auto">
          <a:xfrm>
            <a:off x="6219825" y="3348038"/>
            <a:ext cx="279082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Using 6.25MeV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g</a:t>
            </a: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 signal from</a:t>
            </a:r>
            <a:b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the neutron capture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576.5</a:t>
            </a: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            NC events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were selected.</a:t>
            </a:r>
          </a:p>
        </p:txBody>
      </p:sp>
      <p:sp>
        <p:nvSpPr>
          <p:cNvPr id="78854" name="テキスト ボックス 1"/>
          <p:cNvSpPr txBox="1">
            <a:spLocks noChangeArrowheads="1"/>
          </p:cNvSpPr>
          <p:nvPr/>
        </p:nvSpPr>
        <p:spPr bwMode="auto">
          <a:xfrm>
            <a:off x="442913" y="5000625"/>
            <a:ext cx="5238750" cy="116840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ES</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 </a:t>
            </a: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(2.39         (stat)±0.12(syst)) x 10</a:t>
            </a:r>
            <a:r>
              <a:rPr kumimoji="1" lang="en-US" altLang="ja-JP" sz="18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a:t>
            </a: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a:t>
            </a:r>
            <a:endParaRPr kumimoji="1" lang="ja-JP" altLang="en-US"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CC</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 </a:t>
            </a: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(1.76         (stat)±0.09(syst)) x 10</a:t>
            </a:r>
            <a:r>
              <a:rPr kumimoji="1" lang="en-US" altLang="ja-JP" sz="18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a:t>
            </a: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 </a:t>
            </a:r>
            <a:endPar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NC</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 </a:t>
            </a: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(5.09         (stat)          (syst)) x 10</a:t>
            </a:r>
            <a:r>
              <a:rPr kumimoji="1" lang="en-US" altLang="ja-JP" sz="18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a:t>
            </a: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a:t>
            </a:r>
            <a:endParaRPr kumimoji="1" lang="ja-JP" altLang="en-US"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8855" name="テキスト ボックス 8"/>
          <p:cNvSpPr txBox="1">
            <a:spLocks noChangeArrowheads="1"/>
          </p:cNvSpPr>
          <p:nvPr/>
        </p:nvSpPr>
        <p:spPr bwMode="auto">
          <a:xfrm>
            <a:off x="1689100" y="5362575"/>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+0.06</a:t>
            </a:r>
            <a:endPar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8856" name="テキスト ボックス 9"/>
          <p:cNvSpPr txBox="1">
            <a:spLocks noChangeArrowheads="1"/>
          </p:cNvSpPr>
          <p:nvPr/>
        </p:nvSpPr>
        <p:spPr bwMode="auto">
          <a:xfrm>
            <a:off x="1733550" y="5521325"/>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-0.05</a:t>
            </a:r>
            <a:endPar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8857" name="テキスト ボックス 8"/>
          <p:cNvSpPr txBox="1">
            <a:spLocks noChangeArrowheads="1"/>
          </p:cNvSpPr>
          <p:nvPr/>
        </p:nvSpPr>
        <p:spPr bwMode="auto">
          <a:xfrm>
            <a:off x="1679575" y="496728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+0.24</a:t>
            </a:r>
            <a:endPar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8858" name="テキスト ボックス 9"/>
          <p:cNvSpPr txBox="1">
            <a:spLocks noChangeArrowheads="1"/>
          </p:cNvSpPr>
          <p:nvPr/>
        </p:nvSpPr>
        <p:spPr bwMode="auto">
          <a:xfrm>
            <a:off x="1716088" y="5127625"/>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-0.23</a:t>
            </a:r>
            <a:endPar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8859" name="テキスト ボックス 8"/>
          <p:cNvSpPr txBox="1">
            <a:spLocks noChangeArrowheads="1"/>
          </p:cNvSpPr>
          <p:nvPr/>
        </p:nvSpPr>
        <p:spPr bwMode="auto">
          <a:xfrm>
            <a:off x="1663700" y="576103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+0.44</a:t>
            </a:r>
            <a:endPar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8860" name="テキスト ボックス 9"/>
          <p:cNvSpPr txBox="1">
            <a:spLocks noChangeArrowheads="1"/>
          </p:cNvSpPr>
          <p:nvPr/>
        </p:nvSpPr>
        <p:spPr bwMode="auto">
          <a:xfrm>
            <a:off x="1708150" y="5900738"/>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-0.43</a:t>
            </a:r>
            <a:endPar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8861" name="テキスト ボックス 8"/>
          <p:cNvSpPr txBox="1">
            <a:spLocks noChangeArrowheads="1"/>
          </p:cNvSpPr>
          <p:nvPr/>
        </p:nvSpPr>
        <p:spPr bwMode="auto">
          <a:xfrm>
            <a:off x="2865438" y="5737225"/>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+0.46</a:t>
            </a:r>
            <a:endPar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8862" name="テキスト ボックス 9"/>
          <p:cNvSpPr txBox="1">
            <a:spLocks noChangeArrowheads="1"/>
          </p:cNvSpPr>
          <p:nvPr/>
        </p:nvSpPr>
        <p:spPr bwMode="auto">
          <a:xfrm>
            <a:off x="2901950" y="5903913"/>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-0.43</a:t>
            </a:r>
            <a:endPar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78863" name="グループ化 2"/>
          <p:cNvGrpSpPr>
            <a:grpSpLocks/>
          </p:cNvGrpSpPr>
          <p:nvPr/>
        </p:nvGrpSpPr>
        <p:grpSpPr bwMode="auto">
          <a:xfrm>
            <a:off x="388938" y="828675"/>
            <a:ext cx="5410200" cy="3930650"/>
            <a:chOff x="355599" y="973738"/>
            <a:chExt cx="5409143" cy="3930580"/>
          </a:xfrm>
        </p:grpSpPr>
        <p:pic>
          <p:nvPicPr>
            <p:cNvPr id="7887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599" y="973738"/>
              <a:ext cx="5409143" cy="39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テキスト ボックス 4"/>
            <p:cNvSpPr txBox="1">
              <a:spLocks noChangeArrowheads="1"/>
            </p:cNvSpPr>
            <p:nvPr/>
          </p:nvSpPr>
          <p:spPr bwMode="auto">
            <a:xfrm>
              <a:off x="1418167" y="1532466"/>
              <a:ext cx="3729568" cy="30777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nb-NO"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Q.R.Ahmad et al., Phys.Rev.Lett. 89, 011301(2002)</a:t>
              </a:r>
            </a:p>
          </p:txBody>
        </p:sp>
        <p:pic>
          <p:nvPicPr>
            <p:cNvPr id="78874"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2343" y="2047345"/>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テキスト ボックス 1"/>
            <p:cNvSpPr txBox="1">
              <a:spLocks noChangeArrowheads="1"/>
            </p:cNvSpPr>
            <p:nvPr/>
          </p:nvSpPr>
          <p:spPr bwMode="auto">
            <a:xfrm>
              <a:off x="1384305" y="1186523"/>
              <a:ext cx="36025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Correlation with the solar direction</a:t>
              </a:r>
            </a:p>
          </p:txBody>
        </p:sp>
      </p:grpSp>
      <p:sp>
        <p:nvSpPr>
          <p:cNvPr id="78864" name="テキスト ボックス 3"/>
          <p:cNvSpPr txBox="1">
            <a:spLocks noChangeArrowheads="1"/>
          </p:cNvSpPr>
          <p:nvPr/>
        </p:nvSpPr>
        <p:spPr bwMode="auto">
          <a:xfrm>
            <a:off x="5845175" y="5121275"/>
            <a:ext cx="3278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t>NC flux agree with</a:t>
            </a:r>
            <a:br>
              <a:rPr kumimoji="1" lang="en-US" altLang="ja-JP" sz="1800" b="1" i="0" u="none" strike="noStrike" kern="1200" cap="none" spc="0" normalizeH="0" baseline="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t>the SSM prediction,</a:t>
            </a:r>
            <a:br>
              <a:rPr kumimoji="1" lang="en-US" altLang="ja-JP" sz="1800" b="1" i="0" u="none" strike="noStrike" kern="1200" cap="none" spc="0" normalizeH="0" baseline="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~4.6x10</a:t>
            </a:r>
            <a:r>
              <a:rPr kumimoji="1" lang="en-US" altLang="ja-JP" sz="18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a:t>
            </a: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t>cm</a:t>
            </a:r>
            <a:r>
              <a:rPr kumimoji="1" lang="en-US" altLang="ja-JP" sz="1800" b="1" i="0" u="none" strike="noStrike" kern="1200" cap="none" spc="0" normalizeH="0" baseline="3000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t>s</a:t>
            </a:r>
            <a:r>
              <a:rPr kumimoji="1" lang="en-US" altLang="ja-JP" sz="1800" b="1" i="0" u="none" strike="noStrike" kern="1200" cap="none" spc="0" normalizeH="0" baseline="3000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t>-1</a:t>
            </a:r>
            <a:r>
              <a:rPr kumimoji="1" lang="en-US" altLang="ja-JP" sz="1800" b="1" i="0" u="none" strike="noStrike" kern="1200" cap="none" spc="0" normalizeH="0" baseline="0" noProof="0">
                <a:ln>
                  <a:noFill/>
                </a:ln>
                <a:solidFill>
                  <a:srgbClr val="40279D"/>
                </a:solidFill>
                <a:effectLst/>
                <a:uLnTx/>
                <a:uFillTx/>
                <a:latin typeface="Arial" panose="020B0604020202020204" pitchFamily="34" charset="0"/>
                <a:ea typeface="ＭＳ Ｐゴシック" panose="020B0600070205080204" pitchFamily="50" charset="-128"/>
                <a:cs typeface="Arial" panose="020B0604020202020204" pitchFamily="34" charset="0"/>
              </a:rPr>
              <a:t> (14% error)</a:t>
            </a:r>
          </a:p>
        </p:txBody>
      </p:sp>
      <p:sp>
        <p:nvSpPr>
          <p:cNvPr id="78865" name="テキスト ボックス 1"/>
          <p:cNvSpPr txBox="1">
            <a:spLocks noChangeArrowheads="1"/>
          </p:cNvSpPr>
          <p:nvPr/>
        </p:nvSpPr>
        <p:spPr bwMode="auto">
          <a:xfrm>
            <a:off x="6745288" y="1177925"/>
            <a:ext cx="779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+26.4</a:t>
            </a:r>
            <a:endParaRPr kumimoji="1" lang="ja-JP" altLang="en-US" sz="1400" b="0"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50" charset="-128"/>
              <a:cs typeface="+mn-cs"/>
            </a:endParaRPr>
          </a:p>
        </p:txBody>
      </p:sp>
      <p:sp>
        <p:nvSpPr>
          <p:cNvPr id="78866" name="テキスト ボックス 22"/>
          <p:cNvSpPr txBox="1">
            <a:spLocks noChangeArrowheads="1"/>
          </p:cNvSpPr>
          <p:nvPr/>
        </p:nvSpPr>
        <p:spPr bwMode="auto">
          <a:xfrm>
            <a:off x="6780213" y="13001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-25.6</a:t>
            </a:r>
            <a:endParaRPr kumimoji="1" lang="ja-JP" altLang="en-US" sz="1400" b="0"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50" charset="-128"/>
              <a:cs typeface="+mn-cs"/>
            </a:endParaRPr>
          </a:p>
        </p:txBody>
      </p:sp>
      <p:sp>
        <p:nvSpPr>
          <p:cNvPr id="78867" name="テキスト ボックス 23"/>
          <p:cNvSpPr txBox="1">
            <a:spLocks noChangeArrowheads="1"/>
          </p:cNvSpPr>
          <p:nvPr/>
        </p:nvSpPr>
        <p:spPr bwMode="auto">
          <a:xfrm>
            <a:off x="6870700" y="24796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+61.9</a:t>
            </a:r>
            <a:endParaRPr kumimoji="1" lang="ja-JP" altLang="en-US" sz="1400" b="0"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50" charset="-128"/>
              <a:cs typeface="+mn-cs"/>
            </a:endParaRPr>
          </a:p>
        </p:txBody>
      </p:sp>
      <p:sp>
        <p:nvSpPr>
          <p:cNvPr id="78868" name="テキスト ボックス 24"/>
          <p:cNvSpPr txBox="1">
            <a:spLocks noChangeArrowheads="1"/>
          </p:cNvSpPr>
          <p:nvPr/>
        </p:nvSpPr>
        <p:spPr bwMode="auto">
          <a:xfrm>
            <a:off x="6907213" y="2636838"/>
            <a:ext cx="54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-60.9</a:t>
            </a:r>
            <a:endParaRPr kumimoji="1" lang="ja-JP" altLang="en-US" sz="1400" b="0"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50" charset="-128"/>
              <a:cs typeface="+mn-cs"/>
            </a:endParaRPr>
          </a:p>
        </p:txBody>
      </p:sp>
      <p:sp>
        <p:nvSpPr>
          <p:cNvPr id="78869" name="テキスト ボックス 25"/>
          <p:cNvSpPr txBox="1">
            <a:spLocks noChangeArrowheads="1"/>
          </p:cNvSpPr>
          <p:nvPr/>
        </p:nvSpPr>
        <p:spPr bwMode="auto">
          <a:xfrm>
            <a:off x="6832600" y="38512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+49.5</a:t>
            </a:r>
            <a:endParaRPr kumimoji="1" lang="ja-JP" altLang="en-US" sz="1400" b="0"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50" charset="-128"/>
              <a:cs typeface="+mn-cs"/>
            </a:endParaRPr>
          </a:p>
        </p:txBody>
      </p:sp>
      <p:sp>
        <p:nvSpPr>
          <p:cNvPr id="78870" name="テキスト ボックス 26"/>
          <p:cNvSpPr txBox="1">
            <a:spLocks noChangeArrowheads="1"/>
          </p:cNvSpPr>
          <p:nvPr/>
        </p:nvSpPr>
        <p:spPr bwMode="auto">
          <a:xfrm>
            <a:off x="6867525" y="4008438"/>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Narrow" panose="020B0606020202030204" pitchFamily="34" charset="0"/>
                <a:ea typeface="ＭＳ Ｐゴシック" panose="020B0600070205080204" pitchFamily="50" charset="-128"/>
                <a:cs typeface="+mn-cs"/>
              </a:rPr>
              <a:t>-48.9</a:t>
            </a:r>
            <a:endParaRPr kumimoji="1" lang="ja-JP" altLang="en-US" sz="1400" b="0"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50" charset="-128"/>
              <a:cs typeface="+mn-cs"/>
            </a:endParaRPr>
          </a:p>
        </p:txBody>
      </p:sp>
      <p:sp>
        <p:nvSpPr>
          <p:cNvPr id="2" name="テキスト ボックス 1"/>
          <p:cNvSpPr txBox="1">
            <a:spLocks noChangeArrowheads="1"/>
          </p:cNvSpPr>
          <p:nvPr/>
        </p:nvSpPr>
        <p:spPr bwMode="auto">
          <a:xfrm>
            <a:off x="31750" y="514350"/>
            <a:ext cx="9034463"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SNO pure D</a:t>
            </a:r>
            <a:r>
              <a:rPr kumimoji="1" lang="en-US" altLang="ja-JP"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 phase,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306.4</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days data (Nov. 1999 – May 2001).</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a:t>
            </a:r>
            <a:r>
              <a:rPr kumimoji="1" lang="en-US" altLang="ja-JP"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 neutrino fluxes measured with each reactions are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Difference between </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NC</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CC</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is thought to be contribution from </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or </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28" name="スライド番号プレースホルダー 1"/>
          <p:cNvSpPr txBox="1">
            <a:spLocks/>
          </p:cNvSpPr>
          <p:nvPr/>
        </p:nvSpPr>
        <p:spPr>
          <a:xfrm>
            <a:off x="6918960" y="6411214"/>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8414184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39738"/>
            <a:ext cx="5376863"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テキスト ボックス 4"/>
          <p:cNvSpPr txBox="1">
            <a:spLocks noChangeArrowheads="1"/>
          </p:cNvSpPr>
          <p:nvPr/>
        </p:nvSpPr>
        <p:spPr bwMode="auto">
          <a:xfrm>
            <a:off x="6291263" y="1230313"/>
            <a:ext cx="2420937" cy="52228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nb-NO"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Q.R.Ahmad et al.,</a:t>
            </a:r>
            <a:br>
              <a:rPr kumimoji="1" lang="nb-NO"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nb-NO"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Phys.Rev.Lett. 89, 011301(2002)</a:t>
            </a:r>
          </a:p>
        </p:txBody>
      </p:sp>
      <p:sp>
        <p:nvSpPr>
          <p:cNvPr id="115715" name="テキスト ボックス 1"/>
          <p:cNvSpPr txBox="1">
            <a:spLocks noChangeArrowheads="1"/>
          </p:cNvSpPr>
          <p:nvPr/>
        </p:nvSpPr>
        <p:spPr bwMode="auto">
          <a:xfrm>
            <a:off x="28575" y="722313"/>
            <a:ext cx="90138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(or </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fluxes can be calculated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from comparison of</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three fluxes.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the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plane,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allowed regions from</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ES/CC/NC measurements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intersect at one region.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(or </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fluxes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obtained as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This is the first direct evidence of neutrinos oscillated from </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7987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Determination of </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 and </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 fluxes</a:t>
            </a:r>
          </a:p>
        </p:txBody>
      </p:sp>
      <p:sp>
        <p:nvSpPr>
          <p:cNvPr id="79878" name="テキスト ボックス 1"/>
          <p:cNvSpPr txBox="1">
            <a:spLocks noChangeArrowheads="1"/>
          </p:cNvSpPr>
          <p:nvPr/>
        </p:nvSpPr>
        <p:spPr bwMode="auto">
          <a:xfrm>
            <a:off x="671513" y="4552950"/>
            <a:ext cx="5915025" cy="846138"/>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(1.76±0.05(stat)±0.09(</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syst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x 10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cm</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F</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(3.41±0.45(stat)          (</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syst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x 10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cm</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a:t>
            </a:r>
            <a:endParaRPr kumimoji="1" lang="ja-JP" altLang="en-US"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9879" name="テキスト ボックス 8"/>
          <p:cNvSpPr txBox="1">
            <a:spLocks noChangeArrowheads="1"/>
          </p:cNvSpPr>
          <p:nvPr/>
        </p:nvSpPr>
        <p:spPr bwMode="auto">
          <a:xfrm>
            <a:off x="3414713" y="4968875"/>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+0.48</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9880" name="テキスト ボックス 9"/>
          <p:cNvSpPr txBox="1">
            <a:spLocks noChangeArrowheads="1"/>
          </p:cNvSpPr>
          <p:nvPr/>
        </p:nvSpPr>
        <p:spPr bwMode="auto">
          <a:xfrm>
            <a:off x="3459163" y="5153025"/>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-0.45</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1863055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5"/>
          <p:cNvSpPr txBox="1">
            <a:spLocks noChangeArrowheads="1"/>
          </p:cNvSpPr>
          <p:nvPr/>
        </p:nvSpPr>
        <p:spPr bwMode="auto">
          <a:xfrm>
            <a:off x="1404938" y="206375"/>
            <a:ext cx="74469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Nobel Prize in solar neutrino experiments</a:t>
            </a:r>
          </a:p>
        </p:txBody>
      </p:sp>
      <p:sp>
        <p:nvSpPr>
          <p:cNvPr id="96259" name="テキスト ボックス 5"/>
          <p:cNvSpPr txBox="1">
            <a:spLocks noChangeArrowheads="1"/>
          </p:cNvSpPr>
          <p:nvPr/>
        </p:nvSpPr>
        <p:spPr bwMode="auto">
          <a:xfrm>
            <a:off x="228600" y="1225550"/>
            <a:ext cx="56229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Raymond Davis Jr.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of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Homestake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experiment shared the Nobel Prize in Physics for 2002 with Masatoshi Koshiba.</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reason of the award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for pioneering contributions to astrophysics, in particular for the detection of cosmic neutrinos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Arthur B. McDonald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of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SNO</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experiment shared the Nobel Prize in Physics for 2015 with Takaaki Kajita.</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reason of the award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for the discovery of neutrino oscillations, which shows that neutrinos have mass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pic>
        <p:nvPicPr>
          <p:cNvPr id="9626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923925"/>
            <a:ext cx="22510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66675"/>
            <a:ext cx="11128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725" y="3822700"/>
            <a:ext cx="22320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29507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Text Box 13">
            <a:extLst>
              <a:ext uri="{FF2B5EF4-FFF2-40B4-BE49-F238E27FC236}">
                <a16:creationId xmlns:a16="http://schemas.microsoft.com/office/drawing/2014/main" id="{0CB75B87-0C82-45CE-8165-3F0562946FED}"/>
              </a:ext>
            </a:extLst>
          </p:cNvPr>
          <p:cNvSpPr txBox="1">
            <a:spLocks noChangeArrowheads="1"/>
          </p:cNvSpPr>
          <p:nvPr/>
        </p:nvSpPr>
        <p:spPr bwMode="auto">
          <a:xfrm>
            <a:off x="251520" y="576000"/>
            <a:ext cx="864096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en-US" altLang="ja-JP" sz="2400" b="1" i="0" u="none" strike="noStrike" kern="1200" cap="none" spc="0" normalizeH="0" baseline="0" noProof="0" dirty="0" err="1">
                <a:ln>
                  <a:noFill/>
                </a:ln>
                <a:solidFill>
                  <a:srgbClr val="000000"/>
                </a:solidFill>
                <a:effectLst/>
                <a:uLnTx/>
                <a:uFillTx/>
                <a:latin typeface="+mn-lt"/>
                <a:ea typeface="ＭＳ Ｐゴシック" panose="020B0600070205080204" pitchFamily="50" charset="-128"/>
                <a:cs typeface="+mn-cs"/>
              </a:rPr>
              <a:t>Gallex</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/GNO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実験</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(1991-2003)</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と</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SAGE</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実験</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(1990-)</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en-US" altLang="ja-JP" sz="2400" b="1" i="0" u="none" strike="noStrike" kern="1200" cap="none" spc="0" normalizeH="0" baseline="0" noProof="0" dirty="0" err="1">
                <a:ln>
                  <a:noFill/>
                </a:ln>
                <a:solidFill>
                  <a:srgbClr val="000000"/>
                </a:solidFill>
                <a:effectLst/>
                <a:uLnTx/>
                <a:uFillTx/>
                <a:latin typeface="+mn-lt"/>
                <a:ea typeface="ＭＳ Ｐゴシック" panose="020B0600070205080204" pitchFamily="50" charset="-128"/>
                <a:cs typeface="+mn-cs"/>
              </a:rPr>
              <a:t>KamLand</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実験</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(2002-)</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altLang="ja-JP" sz="2400" b="1" dirty="0" err="1">
                <a:solidFill>
                  <a:srgbClr val="000000"/>
                </a:solidFill>
                <a:latin typeface="+mn-lt"/>
              </a:rPr>
              <a:t>Borexino</a:t>
            </a:r>
            <a:r>
              <a:rPr lang="ja-JP" altLang="en-US" sz="2400" b="1" dirty="0">
                <a:solidFill>
                  <a:srgbClr val="000000"/>
                </a:solidFill>
                <a:latin typeface="+mn-lt"/>
              </a:rPr>
              <a:t>実験</a:t>
            </a:r>
            <a:r>
              <a:rPr lang="en-US" altLang="ja-JP" sz="2400" b="1" dirty="0">
                <a:solidFill>
                  <a:srgbClr val="000000"/>
                </a:solidFill>
                <a:latin typeface="+mn-lt"/>
              </a:rPr>
              <a:t>(2007-)</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altLang="ja-JP" sz="2400" b="1" dirty="0">
                <a:solidFill>
                  <a:srgbClr val="000000"/>
                </a:solidFill>
                <a:latin typeface="+mn-lt"/>
              </a:rPr>
              <a:t>Double CHOOZ</a:t>
            </a:r>
            <a:r>
              <a:rPr lang="ja-JP" altLang="en-US" sz="2400" b="1" dirty="0">
                <a:solidFill>
                  <a:srgbClr val="000000"/>
                </a:solidFill>
                <a:latin typeface="+mn-lt"/>
              </a:rPr>
              <a:t>実験、</a:t>
            </a:r>
            <a:r>
              <a:rPr lang="en-US" altLang="ja-JP" sz="2400" b="1" dirty="0" err="1">
                <a:solidFill>
                  <a:srgbClr val="000000"/>
                </a:solidFill>
                <a:latin typeface="+mn-lt"/>
              </a:rPr>
              <a:t>Daya</a:t>
            </a:r>
            <a:r>
              <a:rPr lang="en-US" altLang="ja-JP" sz="2400" b="1" dirty="0">
                <a:solidFill>
                  <a:srgbClr val="000000"/>
                </a:solidFill>
                <a:latin typeface="+mn-lt"/>
              </a:rPr>
              <a:t> Bay</a:t>
            </a:r>
            <a:r>
              <a:rPr lang="ja-JP" altLang="en-US" sz="2400" b="1" dirty="0">
                <a:solidFill>
                  <a:srgbClr val="000000"/>
                </a:solidFill>
                <a:latin typeface="+mn-lt"/>
              </a:rPr>
              <a:t>実験、</a:t>
            </a:r>
            <a:r>
              <a:rPr lang="en-US" altLang="ja-JP" sz="2400" b="1" dirty="0">
                <a:solidFill>
                  <a:srgbClr val="000000"/>
                </a:solidFill>
                <a:latin typeface="+mn-lt"/>
              </a:rPr>
              <a:t>Reno</a:t>
            </a:r>
            <a:r>
              <a:rPr lang="ja-JP" altLang="en-US" sz="2400" b="1" dirty="0">
                <a:solidFill>
                  <a:srgbClr val="000000"/>
                </a:solidFill>
                <a:latin typeface="+mn-lt"/>
              </a:rPr>
              <a:t>実験</a:t>
            </a:r>
            <a:br>
              <a:rPr lang="en-US" altLang="ja-JP" sz="2400" b="1" dirty="0">
                <a:solidFill>
                  <a:srgbClr val="000000"/>
                </a:solidFill>
                <a:latin typeface="+mn-lt"/>
              </a:rPr>
            </a:br>
            <a:r>
              <a:rPr lang="en-US" altLang="ja-JP" sz="2400" b="1" dirty="0">
                <a:solidFill>
                  <a:srgbClr val="000000"/>
                </a:solidFill>
                <a:latin typeface="+mn-lt"/>
              </a:rPr>
              <a:t>(</a:t>
            </a:r>
            <a:r>
              <a:rPr lang="ja-JP" altLang="en-US" sz="2400" b="1" dirty="0">
                <a:solidFill>
                  <a:srgbClr val="000000"/>
                </a:solidFill>
                <a:latin typeface="+mn-lt"/>
              </a:rPr>
              <a:t>すべて</a:t>
            </a:r>
            <a:r>
              <a:rPr lang="en-US" altLang="ja-JP" sz="2400" b="1" dirty="0">
                <a:solidFill>
                  <a:srgbClr val="000000"/>
                </a:solidFill>
                <a:latin typeface="+mn-lt"/>
              </a:rPr>
              <a:t>2010</a:t>
            </a:r>
            <a:r>
              <a:rPr lang="ja-JP" altLang="en-US" sz="2400" b="1" dirty="0">
                <a:solidFill>
                  <a:srgbClr val="000000"/>
                </a:solidFill>
                <a:latin typeface="+mn-lt"/>
              </a:rPr>
              <a:t>年代</a:t>
            </a:r>
            <a:r>
              <a:rPr lang="en-US" altLang="ja-JP" sz="2400" b="1" dirty="0">
                <a:solidFill>
                  <a:srgbClr val="000000"/>
                </a:solidFill>
                <a:latin typeface="+mn-lt"/>
              </a:rPr>
              <a:t>)</a:t>
            </a:r>
          </a:p>
        </p:txBody>
      </p:sp>
      <p:sp>
        <p:nvSpPr>
          <p:cNvPr id="8" name="Text Box 2">
            <a:extLst>
              <a:ext uri="{FF2B5EF4-FFF2-40B4-BE49-F238E27FC236}">
                <a16:creationId xmlns:a16="http://schemas.microsoft.com/office/drawing/2014/main" id="{E9D2A93F-6C7C-4680-98C8-429B5192064F}"/>
              </a:ext>
            </a:extLst>
          </p:cNvPr>
          <p:cNvSpPr txBox="1">
            <a:spLocks noChangeArrowheads="1"/>
          </p:cNvSpPr>
          <p:nvPr/>
        </p:nvSpPr>
        <p:spPr bwMode="auto">
          <a:xfrm>
            <a:off x="251520" y="0"/>
            <a:ext cx="86409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その他の「核化学」に近い分野のニュートリノ実験</a:t>
            </a:r>
            <a:endParaRPr kumimoji="1" lang="en-US" altLang="ja-JP"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endParaRPr>
          </a:p>
        </p:txBody>
      </p:sp>
      <p:sp>
        <p:nvSpPr>
          <p:cNvPr id="9" name="スライド番号プレースホルダー 1">
            <a:extLst>
              <a:ext uri="{FF2B5EF4-FFF2-40B4-BE49-F238E27FC236}">
                <a16:creationId xmlns:a16="http://schemas.microsoft.com/office/drawing/2014/main" id="{07BFA8E7-C734-4751-875F-1E35FEDABE3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49642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7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大量物質の放射能低減技術</a:t>
            </a:r>
          </a:p>
        </p:txBody>
      </p:sp>
      <p:sp>
        <p:nvSpPr>
          <p:cNvPr id="97283" name="テキスト ボックス 1"/>
          <p:cNvSpPr txBox="1">
            <a:spLocks noChangeArrowheads="1"/>
          </p:cNvSpPr>
          <p:nvPr/>
        </p:nvSpPr>
        <p:spPr bwMode="auto">
          <a:xfrm>
            <a:off x="0" y="600075"/>
            <a:ext cx="9144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太陽ニュートリノや原子炉ニュートリノの観測のためには大量の物質中の</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放射能を極限まで下げることが必須。実験を成功させることを通して</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多くの先進技術が蓄積された。</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たとえば、</a:t>
            </a:r>
            <a:r>
              <a:rPr kumimoji="1" lang="en-US" altLang="ja-JP" sz="20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Borexino</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実験</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の</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278ton</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の液体有機シンチレータ中の放射能は以下のように激減。</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これが太陽からの</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CNO</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サイクルニュートリノの観測に大きく貢献した。</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Borexino</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に限らず多くの論文の最初の方に</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232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や</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238</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U</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の割合が低くなったことが誇らしげに書かれている。</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巨大な実験装置から放射能を除去する作業は本当にハードワーク。</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某実験に参加している大学院生は、</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と嘆いていた。</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どこの実験かは聞かないでください。</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テキスト ボックス 3"/>
          <p:cNvSpPr txBox="1"/>
          <p:nvPr/>
        </p:nvSpPr>
        <p:spPr>
          <a:xfrm>
            <a:off x="5468112" y="2423160"/>
            <a:ext cx="2935224" cy="923330"/>
          </a:xfrm>
          <a:prstGeom prst="rect">
            <a:avLst/>
          </a:prstGeom>
          <a:solidFill>
            <a:srgbClr val="CCE9AD"/>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onsolas" panose="020B0609020204030204" pitchFamily="49" charset="0"/>
                <a:ea typeface="ＭＳ Ｐゴシック" panose="020B0600070205080204" pitchFamily="50" charset="-128"/>
                <a:cs typeface="+mn-cs"/>
              </a:rPr>
              <a:t>2020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3000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232</a:t>
            </a:r>
            <a:r>
              <a:rPr kumimoji="1" lang="en-US" altLang="ja-JP" sz="1800" b="1" i="0" u="none" strike="noStrike" kern="1200" cap="none" spc="0" normalizeH="0" baseline="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Th : &lt; 5.7x10</a:t>
            </a:r>
            <a:r>
              <a:rPr kumimoji="1" lang="en-US" altLang="ja-JP" sz="1800" b="1" i="0" u="none" strike="noStrike" kern="1200" cap="none" spc="0" normalizeH="0" baseline="3000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-19</a:t>
            </a:r>
            <a:r>
              <a:rPr kumimoji="1" lang="en-US" altLang="ja-JP" sz="1800" b="1" i="0" u="none" strike="noStrike" kern="1200" cap="none" spc="0" normalizeH="0" baseline="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 g/g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3000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238</a:t>
            </a:r>
            <a:r>
              <a:rPr kumimoji="1" lang="en-US" altLang="ja-JP" sz="1800" b="1" i="0" u="none" strike="noStrike" kern="1200" cap="none" spc="0" normalizeH="0" baseline="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U  : &lt; 9.4x10</a:t>
            </a:r>
            <a:r>
              <a:rPr kumimoji="1" lang="en-US" altLang="ja-JP" sz="1800" b="1" i="0" u="none" strike="noStrike" kern="1200" cap="none" spc="0" normalizeH="0" baseline="3000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-20</a:t>
            </a:r>
            <a:r>
              <a:rPr kumimoji="1" lang="en-US" altLang="ja-JP" sz="1800" b="1" i="0" u="none" strike="noStrike" kern="1200" cap="none" spc="0" normalizeH="0" baseline="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 g/g</a:t>
            </a:r>
          </a:p>
        </p:txBody>
      </p:sp>
      <p:sp>
        <p:nvSpPr>
          <p:cNvPr id="8" name="テキスト ボックス 7"/>
          <p:cNvSpPr txBox="1"/>
          <p:nvPr/>
        </p:nvSpPr>
        <p:spPr>
          <a:xfrm>
            <a:off x="445008" y="2438400"/>
            <a:ext cx="3797808" cy="923330"/>
          </a:xfrm>
          <a:prstGeom prst="rect">
            <a:avLst/>
          </a:prstGeom>
          <a:solidFill>
            <a:srgbClr val="CCE9AD"/>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onsolas" panose="020B0609020204030204" pitchFamily="49" charset="0"/>
                <a:ea typeface="ＭＳ Ｐゴシック" panose="020B0600070205080204" pitchFamily="50" charset="-128"/>
                <a:cs typeface="+mn-cs"/>
              </a:rPr>
              <a:t>2008</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3000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232</a:t>
            </a:r>
            <a:r>
              <a:rPr kumimoji="1" lang="en-US" altLang="ja-JP" sz="1800" b="1" i="0" u="none" strike="noStrike" kern="1200" cap="none" spc="0" normalizeH="0" baseline="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Th : &lt; (6.8±1.5)x10</a:t>
            </a:r>
            <a:r>
              <a:rPr kumimoji="1" lang="en-US" altLang="ja-JP" sz="1800" b="1" i="0" u="none" strike="noStrike" kern="1200" cap="none" spc="0" normalizeH="0" baseline="3000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-18</a:t>
            </a:r>
            <a:r>
              <a:rPr kumimoji="1" lang="en-US" altLang="ja-JP" sz="1800" b="1" i="0" u="none" strike="noStrike" kern="1200" cap="none" spc="0" normalizeH="0" baseline="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 g/g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3000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238</a:t>
            </a:r>
            <a:r>
              <a:rPr kumimoji="1" lang="en-US" altLang="ja-JP" sz="1800" b="1" i="0" u="none" strike="noStrike" kern="1200" cap="none" spc="0" normalizeH="0" baseline="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U  : &lt; (1.6±0.1)x10</a:t>
            </a:r>
            <a:r>
              <a:rPr kumimoji="1" lang="en-US" altLang="ja-JP" sz="1800" b="1" i="0" u="none" strike="noStrike" kern="1200" cap="none" spc="0" normalizeH="0" baseline="3000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-17</a:t>
            </a:r>
            <a:r>
              <a:rPr kumimoji="1" lang="en-US" altLang="ja-JP" sz="1800" b="1" i="0" u="none" strike="noStrike" kern="1200" cap="none" spc="0" normalizeH="0" baseline="0" noProof="0" dirty="0">
                <a:ln>
                  <a:noFill/>
                </a:ln>
                <a:solidFill>
                  <a:srgbClr val="000000"/>
                </a:solidFill>
                <a:effectLst/>
                <a:uLnTx/>
                <a:uFillTx/>
                <a:latin typeface="Consolas" panose="020B0609020204030204" pitchFamily="49" charset="0"/>
                <a:ea typeface="ＭＳ Ｐゴシック" panose="020B0600070205080204" pitchFamily="50" charset="-128"/>
                <a:cs typeface="+mn-cs"/>
              </a:rPr>
              <a:t> g/g</a:t>
            </a:r>
          </a:p>
        </p:txBody>
      </p:sp>
      <p:cxnSp>
        <p:nvCxnSpPr>
          <p:cNvPr id="7" name="直線矢印コネクタ 6"/>
          <p:cNvCxnSpPr/>
          <p:nvPr/>
        </p:nvCxnSpPr>
        <p:spPr>
          <a:xfrm flipV="1">
            <a:off x="4572000" y="2962656"/>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D92951AB-DD31-4B82-8E4D-FF0A092502A7}"/>
              </a:ext>
            </a:extLst>
          </p:cNvPr>
          <p:cNvSpPr txBox="1"/>
          <p:nvPr/>
        </p:nvSpPr>
        <p:spPr>
          <a:xfrm>
            <a:off x="745232" y="5313402"/>
            <a:ext cx="7658104" cy="707886"/>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ts val="1200"/>
              </a:spcAft>
              <a:buClrTx/>
              <a:buSzTx/>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「私達の実験では現場仕事の</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80%</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は大きな測定器の掃除と</a:t>
            </a:r>
            <a:b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大量の液体からのゴミ取りです。」</a:t>
            </a:r>
          </a:p>
        </p:txBody>
      </p:sp>
    </p:spTree>
    <p:extLst>
      <p:ext uri="{BB962C8B-B14F-4D97-AF65-F5344CB8AC3E}">
        <p14:creationId xmlns:p14="http://schemas.microsoft.com/office/powerpoint/2010/main" val="35947195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ja-JP" altLang="en-US" sz="2700" b="1" u="sng" dirty="0">
                <a:solidFill>
                  <a:srgbClr val="0000FF"/>
                </a:solidFill>
              </a:rPr>
              <a:t>太陽・原子炉ニュートリノから他の物理へ</a:t>
            </a:r>
            <a:endParaRPr kumimoji="1" lang="en-US" altLang="ja-JP" sz="27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endParaRPr>
          </a:p>
        </p:txBody>
      </p:sp>
      <p:sp>
        <p:nvSpPr>
          <p:cNvPr id="97283" name="テキスト ボックス 1"/>
          <p:cNvSpPr txBox="1">
            <a:spLocks noChangeArrowheads="1"/>
          </p:cNvSpPr>
          <p:nvPr/>
        </p:nvSpPr>
        <p:spPr bwMode="auto">
          <a:xfrm>
            <a:off x="0" y="600075"/>
            <a:ext cx="907891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大量物質の放射能低減技術は他の物理にも応用が可能</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lang="en-US" altLang="ja-JP" sz="2000" b="1" dirty="0">
              <a:solidFill>
                <a:srgbClr val="000000"/>
              </a:solidFill>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lang="en-US" altLang="ja-JP" sz="2000" b="1" dirty="0">
              <a:solidFill>
                <a:srgbClr val="000000"/>
              </a:solidFill>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lang="en-US" altLang="ja-JP" sz="2000" b="1" dirty="0">
              <a:solidFill>
                <a:srgbClr val="000000"/>
              </a:solidFill>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lang="en-US" altLang="ja-JP" sz="2000" b="1" dirty="0">
              <a:solidFill>
                <a:srgbClr val="000000"/>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大量物質の放射能低減技術は今後の物理学において新しい分野開拓の</a:t>
            </a:r>
            <a:b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可能性を秘めている。</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7284" name="テキスト ボックス 2"/>
          <p:cNvSpPr txBox="1">
            <a:spLocks noChangeArrowheads="1"/>
          </p:cNvSpPr>
          <p:nvPr/>
        </p:nvSpPr>
        <p:spPr bwMode="auto">
          <a:xfrm>
            <a:off x="467544" y="1268760"/>
            <a:ext cx="8534400" cy="1554272"/>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1" lang="en-US" altLang="ja-JP" sz="19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Kamland</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実験は地球内部のウランやトリウムの崩壊によって発生する</a:t>
            </a:r>
            <a:b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反ニュートリノ</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地球反ニュートリノ</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の観測に成功。</a:t>
            </a:r>
            <a:r>
              <a:rPr lang="ja-JP" altLang="en-US" sz="1900" b="1" dirty="0">
                <a:solidFill>
                  <a:srgbClr val="000000"/>
                </a:solidFill>
                <a:cs typeface="Arial" panose="020B0604020202020204" pitchFamily="34" charset="0"/>
              </a:rPr>
              <a:t>さらには</a:t>
            </a:r>
            <a:r>
              <a:rPr kumimoji="1" lang="en-US" altLang="ja-JP" sz="19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Kamland</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-Zen</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実験は</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a:t>
            </a:r>
            <a:r>
              <a:rPr kumimoji="1" lang="en-US" altLang="ja-JP" sz="1900" b="1" i="0" u="none" strike="noStrike" kern="1200" cap="none" spc="0" normalizeH="0" baseline="0" noProof="0" dirty="0">
                <a:ln>
                  <a:noFill/>
                </a:ln>
                <a:solidFill>
                  <a:srgbClr val="FF0000"/>
                </a:solidFill>
                <a:effectLst/>
                <a:uLnTx/>
                <a:uFillTx/>
                <a:latin typeface="Symbol" panose="05050102010706020507" pitchFamily="18" charset="2"/>
                <a:cs typeface="Arial" panose="020B0604020202020204" pitchFamily="34" charset="0"/>
              </a:rPr>
              <a:t>nbb</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ニュートリノを含まない二重ベータ崩壊</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現象を検証中。</a:t>
            </a:r>
          </a:p>
          <a:p>
            <a:pPr marL="0" marR="0" lvl="0" indent="0" algn="l" defTabSz="914400" rtl="0" eaLnBrk="0" fontAlgn="base" latinLnBrk="0" hangingPunct="0">
              <a:lnSpc>
                <a:spcPct val="100000"/>
              </a:lnSpc>
              <a:spcBef>
                <a:spcPct val="0"/>
              </a:spcBef>
              <a:spcAft>
                <a:spcPct val="0"/>
              </a:spcAft>
              <a:buClrTx/>
              <a:buSzTx/>
              <a:buNone/>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SNO</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実験は</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SNO+</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実験にアップグレード。目標は同じく</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a:t>
            </a:r>
            <a:r>
              <a:rPr kumimoji="1" lang="en-US" altLang="ja-JP" sz="19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nbb</a:t>
            </a:r>
            <a:r>
              <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現象</a:t>
            </a:r>
            <a:r>
              <a:rPr lang="ja-JP" altLang="en-US" sz="1900" b="1" dirty="0">
                <a:solidFill>
                  <a:srgbClr val="000000"/>
                </a:solidFill>
                <a:cs typeface="Arial" panose="020B0604020202020204" pitchFamily="34" charset="0"/>
              </a:rPr>
              <a:t>の発見。</a:t>
            </a:r>
            <a:endParaRPr kumimoji="1" lang="ja-JP" alt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5380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BEEB6A7-D075-4BB3-8DDE-26DE1C7411BC}"/>
              </a:ext>
            </a:extLst>
          </p:cNvPr>
          <p:cNvSpPr>
            <a:spLocks noGrp="1" noChangeArrowheads="1"/>
          </p:cNvSpPr>
          <p:nvPr>
            <p:ph type="ctrTitle"/>
          </p:nvPr>
        </p:nvSpPr>
        <p:spPr>
          <a:xfrm>
            <a:off x="685800" y="2130425"/>
            <a:ext cx="7772400" cy="1470025"/>
          </a:xfrm>
        </p:spPr>
        <p:txBody>
          <a:bodyPr anchor="ctr"/>
          <a:lstStyle/>
          <a:p>
            <a:r>
              <a:rPr lang="ja-JP" altLang="en-US" sz="4400"/>
              <a:t>　</a:t>
            </a:r>
            <a:br>
              <a:rPr lang="ja-JP" altLang="en-US" sz="4400"/>
            </a:br>
            <a:endParaRPr lang="ja-JP" altLang="en-US" sz="4400"/>
          </a:p>
        </p:txBody>
      </p:sp>
      <p:sp>
        <p:nvSpPr>
          <p:cNvPr id="122883" name="Rectangle 3">
            <a:extLst>
              <a:ext uri="{FF2B5EF4-FFF2-40B4-BE49-F238E27FC236}">
                <a16:creationId xmlns:a16="http://schemas.microsoft.com/office/drawing/2014/main" id="{45988238-827D-43E1-8E4F-9DE9EB6B08C8}"/>
              </a:ext>
            </a:extLst>
          </p:cNvPr>
          <p:cNvSpPr>
            <a:spLocks noGrp="1" noChangeArrowheads="1"/>
          </p:cNvSpPr>
          <p:nvPr>
            <p:ph type="subTitle" idx="1"/>
          </p:nvPr>
        </p:nvSpPr>
        <p:spPr>
          <a:xfrm>
            <a:off x="1371600" y="3886200"/>
            <a:ext cx="6400800" cy="1752600"/>
          </a:xfrm>
        </p:spPr>
        <p:txBody>
          <a:bodyPr/>
          <a:lstStyle/>
          <a:p>
            <a:endParaRPr lang="en-US" altLang="ja-JP" sz="3200"/>
          </a:p>
          <a:p>
            <a:endParaRPr lang="en-US" altLang="ja-JP" sz="3200"/>
          </a:p>
        </p:txBody>
      </p:sp>
      <p:sp>
        <p:nvSpPr>
          <p:cNvPr id="122885" name="Text Box 5">
            <a:extLst>
              <a:ext uri="{FF2B5EF4-FFF2-40B4-BE49-F238E27FC236}">
                <a16:creationId xmlns:a16="http://schemas.microsoft.com/office/drawing/2014/main" id="{EC4D45E9-48F9-4307-90D6-99D0F6808E1F}"/>
              </a:ext>
            </a:extLst>
          </p:cNvPr>
          <p:cNvSpPr txBox="1">
            <a:spLocks noChangeArrowheads="1"/>
          </p:cNvSpPr>
          <p:nvPr/>
        </p:nvSpPr>
        <p:spPr bwMode="auto">
          <a:xfrm>
            <a:off x="1979513" y="0"/>
            <a:ext cx="5184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現在の素粒子像（標準模型）</a:t>
            </a:r>
          </a:p>
        </p:txBody>
      </p:sp>
      <p:pic>
        <p:nvPicPr>
          <p:cNvPr id="13" name="図 12">
            <a:extLst>
              <a:ext uri="{FF2B5EF4-FFF2-40B4-BE49-F238E27FC236}">
                <a16:creationId xmlns:a16="http://schemas.microsoft.com/office/drawing/2014/main" id="{FA5CB10C-992F-437A-AC02-9D937DE72E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26" y="1142885"/>
            <a:ext cx="7089774" cy="531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8">
            <a:extLst>
              <a:ext uri="{FF2B5EF4-FFF2-40B4-BE49-F238E27FC236}">
                <a16:creationId xmlns:a16="http://schemas.microsoft.com/office/drawing/2014/main" id="{AA2BC3F2-5C1F-484C-9AE2-144C0240ADDA}"/>
              </a:ext>
            </a:extLst>
          </p:cNvPr>
          <p:cNvSpPr txBox="1">
            <a:spLocks noChangeArrowheads="1"/>
          </p:cNvSpPr>
          <p:nvPr/>
        </p:nvSpPr>
        <p:spPr bwMode="auto">
          <a:xfrm>
            <a:off x="7596188" y="1841500"/>
            <a:ext cx="12049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p=uud</a:t>
            </a:r>
          </a:p>
        </p:txBody>
      </p:sp>
      <p:sp>
        <p:nvSpPr>
          <p:cNvPr id="122889" name="Text Box 9">
            <a:extLst>
              <a:ext uri="{FF2B5EF4-FFF2-40B4-BE49-F238E27FC236}">
                <a16:creationId xmlns:a16="http://schemas.microsoft.com/office/drawing/2014/main" id="{DF7E2D58-C88A-46A4-BAF5-E23D8BC54CF3}"/>
              </a:ext>
            </a:extLst>
          </p:cNvPr>
          <p:cNvSpPr txBox="1">
            <a:spLocks noChangeArrowheads="1"/>
          </p:cNvSpPr>
          <p:nvPr/>
        </p:nvSpPr>
        <p:spPr bwMode="auto">
          <a:xfrm>
            <a:off x="7596188" y="2417763"/>
            <a:ext cx="12049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n=udd</a:t>
            </a:r>
          </a:p>
        </p:txBody>
      </p:sp>
      <p:sp>
        <p:nvSpPr>
          <p:cNvPr id="8" name="スライド番号プレースホルダー 1">
            <a:extLst>
              <a:ext uri="{FF2B5EF4-FFF2-40B4-BE49-F238E27FC236}">
                <a16:creationId xmlns:a16="http://schemas.microsoft.com/office/drawing/2014/main" id="{1CDCC8AA-1F96-4A1B-A28B-A613CCFA9EA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001352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1" name="Text Box 13">
            <a:extLst>
              <a:ext uri="{FF2B5EF4-FFF2-40B4-BE49-F238E27FC236}">
                <a16:creationId xmlns:a16="http://schemas.microsoft.com/office/drawing/2014/main" id="{0CB75B87-0C82-45CE-8165-3F0562946FED}"/>
              </a:ext>
            </a:extLst>
          </p:cNvPr>
          <p:cNvSpPr txBox="1">
            <a:spLocks noChangeArrowheads="1"/>
          </p:cNvSpPr>
          <p:nvPr/>
        </p:nvSpPr>
        <p:spPr bwMode="auto">
          <a:xfrm>
            <a:off x="251520" y="576000"/>
            <a:ext cx="864096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ニュートリノとは</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簡単な理論の話</a:t>
            </a:r>
            <a:r>
              <a:rPr kumimoji="1" lang="en-US" altLang="ja-JP" sz="24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mn-cs"/>
              </a:rPr>
              <a:t>)</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sz="2400" b="1" i="0" u="none" strike="noStrike" kern="1200" cap="none" spc="0" normalizeH="0" baseline="0" noProof="0" dirty="0">
                <a:ln>
                  <a:noFill/>
                </a:ln>
                <a:effectLst/>
                <a:uLnTx/>
                <a:uFillTx/>
                <a:latin typeface="+mn-lt"/>
                <a:ea typeface="ＭＳ Ｐゴシック" panose="020B0600070205080204" pitchFamily="50" charset="-128"/>
                <a:cs typeface="+mn-cs"/>
              </a:rPr>
              <a:t>「核化学」に近い分野のニュートリノ実験の紹介</a:t>
            </a:r>
            <a:br>
              <a:rPr kumimoji="1" lang="en-US" altLang="ja-JP" sz="2400" b="1" i="0" u="none" strike="noStrike" kern="1200" cap="none" spc="0" normalizeH="0" baseline="0" noProof="0" dirty="0">
                <a:ln>
                  <a:noFill/>
                </a:ln>
                <a:effectLst/>
                <a:uLnTx/>
                <a:uFillTx/>
                <a:latin typeface="+mn-lt"/>
                <a:ea typeface="ＭＳ Ｐゴシック" panose="020B0600070205080204" pitchFamily="50" charset="-128"/>
                <a:cs typeface="+mn-cs"/>
              </a:rPr>
            </a:br>
            <a:r>
              <a:rPr kumimoji="1" lang="en-US" altLang="ja-JP" sz="2400" b="1" i="0" u="none" strike="noStrike" kern="1200" cap="none" spc="0" normalizeH="0" baseline="0" noProof="0" dirty="0">
                <a:ln>
                  <a:noFill/>
                </a:ln>
                <a:effectLst/>
                <a:uLnTx/>
                <a:uFillTx/>
                <a:latin typeface="+mn-lt"/>
                <a:ea typeface="ＭＳ Ｐゴシック" panose="020B0600070205080204" pitchFamily="50" charset="-128"/>
                <a:cs typeface="+mn-cs"/>
              </a:rPr>
              <a:t>   ----- </a:t>
            </a:r>
            <a:r>
              <a:rPr kumimoji="1" lang="ja-JP" altLang="en-US" sz="2400" b="1" i="0" u="none" strike="noStrike" kern="1200" cap="none" spc="0" normalizeH="0" baseline="0" noProof="0" dirty="0">
                <a:ln>
                  <a:noFill/>
                </a:ln>
                <a:effectLst/>
                <a:uLnTx/>
                <a:uFillTx/>
                <a:latin typeface="+mn-lt"/>
                <a:ea typeface="ＭＳ Ｐゴシック" panose="020B0600070205080204" pitchFamily="50" charset="-128"/>
                <a:cs typeface="+mn-cs"/>
              </a:rPr>
              <a:t>ニュートリノの</a:t>
            </a:r>
            <a:r>
              <a:rPr kumimoji="1" lang="en-US" altLang="ja-JP" sz="2400" b="1" i="0" u="none" strike="noStrike" kern="1200" cap="none" spc="0" normalizeH="0" baseline="0" noProof="0" dirty="0">
                <a:ln>
                  <a:noFill/>
                </a:ln>
                <a:effectLst/>
                <a:uLnTx/>
                <a:uFillTx/>
                <a:latin typeface="+mn-lt"/>
                <a:ea typeface="ＭＳ Ｐゴシック" panose="020B0600070205080204" pitchFamily="50" charset="-128"/>
                <a:cs typeface="+mn-cs"/>
              </a:rPr>
              <a:t>energy </a:t>
            </a:r>
            <a:r>
              <a:rPr kumimoji="1" lang="ja-JP" altLang="en-US" sz="2400" b="1" i="0" u="none" strike="noStrike" kern="1200" cap="none" spc="0" normalizeH="0" baseline="0" noProof="0" dirty="0">
                <a:ln>
                  <a:noFill/>
                </a:ln>
                <a:effectLst/>
                <a:uLnTx/>
                <a:uFillTx/>
                <a:latin typeface="+mn-lt"/>
                <a:ea typeface="ＭＳ Ｐゴシック" panose="020B0600070205080204" pitchFamily="50" charset="-128"/>
                <a:cs typeface="+mn-cs"/>
              </a:rPr>
              <a:t>が</a:t>
            </a:r>
            <a:r>
              <a:rPr kumimoji="1" lang="en-US" altLang="ja-JP" sz="2400" b="1" i="0" u="none" strike="noStrike" kern="1200" cap="none" spc="0" normalizeH="0" baseline="0" noProof="0" dirty="0">
                <a:ln>
                  <a:noFill/>
                </a:ln>
                <a:effectLst/>
                <a:uLnTx/>
                <a:uFillTx/>
                <a:latin typeface="+mn-lt"/>
                <a:ea typeface="ＭＳ Ｐゴシック" panose="020B0600070205080204" pitchFamily="50" charset="-128"/>
                <a:cs typeface="+mn-cs"/>
              </a:rPr>
              <a:t>1MeV~10MeV</a:t>
            </a:r>
            <a:r>
              <a:rPr kumimoji="1" lang="ja-JP" altLang="en-US" sz="2400" b="1" i="0" u="none" strike="noStrike" kern="1200" cap="none" spc="0" normalizeH="0" baseline="0" noProof="0" dirty="0">
                <a:ln>
                  <a:noFill/>
                </a:ln>
                <a:effectLst/>
                <a:uLnTx/>
                <a:uFillTx/>
                <a:latin typeface="+mn-lt"/>
                <a:ea typeface="ＭＳ Ｐゴシック" panose="020B0600070205080204" pitchFamily="50" charset="-128"/>
                <a:cs typeface="+mn-cs"/>
              </a:rPr>
              <a:t>近辺</a:t>
            </a:r>
            <a:endParaRPr kumimoji="1" lang="en-US" altLang="ja-JP" sz="2400" b="1" i="0" u="none" strike="noStrike" kern="1200" cap="none" spc="0" normalizeH="0" baseline="0" noProof="0" dirty="0">
              <a:ln>
                <a:noFill/>
              </a:ln>
              <a:effectLst/>
              <a:uLnTx/>
              <a:uFillTx/>
              <a:latin typeface="+mn-lt"/>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ja-JP" altLang="en-US" sz="2400" b="1" dirty="0">
                <a:solidFill>
                  <a:srgbClr val="0000FF"/>
                </a:solidFill>
                <a:latin typeface="+mn-lt"/>
              </a:rPr>
              <a:t>スーパーカミオカンデ・</a:t>
            </a:r>
            <a:r>
              <a:rPr lang="en-US" altLang="ja-JP" sz="2400" b="1" dirty="0">
                <a:solidFill>
                  <a:srgbClr val="0000FF"/>
                </a:solidFill>
                <a:latin typeface="+mn-lt"/>
              </a:rPr>
              <a:t>J-PARC</a:t>
            </a:r>
            <a:r>
              <a:rPr lang="ja-JP" altLang="en-US" sz="2400" b="1" dirty="0">
                <a:solidFill>
                  <a:srgbClr val="0000FF"/>
                </a:solidFill>
                <a:latin typeface="+mn-lt"/>
              </a:rPr>
              <a:t>関連の実験の紹介</a:t>
            </a:r>
            <a:br>
              <a:rPr lang="en-US" altLang="ja-JP" sz="2400" b="1" dirty="0">
                <a:solidFill>
                  <a:srgbClr val="0000FF"/>
                </a:solidFill>
                <a:latin typeface="+mn-lt"/>
              </a:rPr>
            </a:br>
            <a:r>
              <a:rPr lang="en-US" altLang="ja-JP" sz="2400" b="1" dirty="0">
                <a:solidFill>
                  <a:srgbClr val="0000FF"/>
                </a:solidFill>
                <a:latin typeface="+mn-lt"/>
              </a:rPr>
              <a:t>   -----</a:t>
            </a:r>
            <a:r>
              <a:rPr lang="ja-JP" altLang="en-US" sz="2400" b="1" dirty="0">
                <a:solidFill>
                  <a:srgbClr val="0000FF"/>
                </a:solidFill>
                <a:latin typeface="+mn-lt"/>
              </a:rPr>
              <a:t> 大気ニュートリノ振動</a:t>
            </a:r>
            <a:br>
              <a:rPr lang="en-US" altLang="ja-JP" sz="2400" b="1" dirty="0">
                <a:solidFill>
                  <a:srgbClr val="0000FF"/>
                </a:solidFill>
                <a:latin typeface="+mn-lt"/>
              </a:rPr>
            </a:br>
            <a:r>
              <a:rPr lang="ja-JP" altLang="en-US" sz="2400" b="1" dirty="0">
                <a:solidFill>
                  <a:srgbClr val="0000FF"/>
                </a:solidFill>
                <a:latin typeface="+mn-lt"/>
              </a:rPr>
              <a:t>　　　　</a:t>
            </a:r>
            <a:r>
              <a:rPr lang="en-US" altLang="ja-JP" sz="2400" b="1" dirty="0">
                <a:solidFill>
                  <a:srgbClr val="0000FF"/>
                </a:solidFill>
                <a:latin typeface="+mn-lt"/>
              </a:rPr>
              <a:t>(</a:t>
            </a:r>
            <a:r>
              <a:rPr lang="ja-JP" altLang="en-US" sz="2400" b="1" dirty="0">
                <a:solidFill>
                  <a:srgbClr val="0000FF"/>
                </a:solidFill>
                <a:latin typeface="+mn-lt"/>
              </a:rPr>
              <a:t>ニュートリノの</a:t>
            </a:r>
            <a:r>
              <a:rPr lang="en-US" altLang="ja-JP" sz="2400" b="1" dirty="0">
                <a:solidFill>
                  <a:srgbClr val="0000FF"/>
                </a:solidFill>
                <a:latin typeface="+mn-lt"/>
              </a:rPr>
              <a:t>energy </a:t>
            </a:r>
            <a:r>
              <a:rPr lang="ja-JP" altLang="en-US" sz="2400" b="1" dirty="0">
                <a:solidFill>
                  <a:srgbClr val="0000FF"/>
                </a:solidFill>
                <a:latin typeface="+mn-lt"/>
              </a:rPr>
              <a:t>は</a:t>
            </a:r>
            <a:r>
              <a:rPr lang="en-US" altLang="ja-JP" sz="2400" b="1" dirty="0">
                <a:solidFill>
                  <a:srgbClr val="0000FF"/>
                </a:solidFill>
                <a:latin typeface="+mn-lt"/>
              </a:rPr>
              <a:t>1GeV</a:t>
            </a:r>
            <a:r>
              <a:rPr lang="ja-JP" altLang="en-US" sz="2400" b="1" dirty="0">
                <a:solidFill>
                  <a:srgbClr val="0000FF"/>
                </a:solidFill>
                <a:latin typeface="+mn-lt"/>
              </a:rPr>
              <a:t>近辺</a:t>
            </a:r>
            <a:r>
              <a:rPr lang="en-US" altLang="ja-JP" sz="2400" b="1" dirty="0">
                <a:solidFill>
                  <a:srgbClr val="0000FF"/>
                </a:solidFill>
                <a:latin typeface="+mn-lt"/>
              </a:rPr>
              <a:t>)</a:t>
            </a:r>
          </a:p>
        </p:txBody>
      </p:sp>
      <p:sp>
        <p:nvSpPr>
          <p:cNvPr id="8" name="Text Box 2">
            <a:extLst>
              <a:ext uri="{FF2B5EF4-FFF2-40B4-BE49-F238E27FC236}">
                <a16:creationId xmlns:a16="http://schemas.microsoft.com/office/drawing/2014/main" id="{E9D2A93F-6C7C-4680-98C8-429B5192064F}"/>
              </a:ext>
            </a:extLst>
          </p:cNvPr>
          <p:cNvSpPr txBox="1">
            <a:spLocks noChangeArrowheads="1"/>
          </p:cNvSpPr>
          <p:nvPr/>
        </p:nvSpPr>
        <p:spPr bwMode="auto">
          <a:xfrm>
            <a:off x="1752625" y="0"/>
            <a:ext cx="562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今日の話は</a:t>
            </a:r>
            <a:r>
              <a:rPr kumimoji="1" lang="en-US" altLang="ja-JP" sz="2800" b="1" i="0" u="sng"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t>
            </a:r>
          </a:p>
        </p:txBody>
      </p:sp>
      <p:sp>
        <p:nvSpPr>
          <p:cNvPr id="9" name="スライド番号プレースホルダー 1">
            <a:extLst>
              <a:ext uri="{FF2B5EF4-FFF2-40B4-BE49-F238E27FC236}">
                <a16:creationId xmlns:a16="http://schemas.microsoft.com/office/drawing/2014/main" id="{07BFA8E7-C734-4751-875F-1E35FEDABE3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850778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7631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1968 Solar neutrino deficit claimed by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Homestake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experiment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0000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0000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0000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solidFill>
                  <a:srgbClr val="0000FF"/>
                </a:solidFill>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1700" b="1" dirty="0">
                <a:solidFill>
                  <a:srgbClr val="000000"/>
                </a:solidFill>
                <a:latin typeface="Arial"/>
              </a:rPr>
              <a:t>2013 Discovery of extraterrestrial high energy neutrinos by </a:t>
            </a:r>
            <a:r>
              <a:rPr lang="en-US" altLang="ja-JP" sz="1700" b="1" dirty="0" err="1">
                <a:solidFill>
                  <a:srgbClr val="000000"/>
                </a:solidFill>
                <a:latin typeface="Arial"/>
              </a:rPr>
              <a:t>IceCube</a:t>
            </a:r>
            <a:endPar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1700" b="1" dirty="0">
                <a:solidFill>
                  <a:srgbClr val="000000"/>
                </a:solidFill>
                <a:latin typeface="Arial"/>
              </a:rPr>
              <a:t>2018 Discovery of high energy neutrinos from an astronomical object by </a:t>
            </a:r>
            <a:r>
              <a:rPr lang="en-US" altLang="ja-JP" sz="1700" b="1" dirty="0" err="1">
                <a:solidFill>
                  <a:srgbClr val="000000"/>
                </a:solidFill>
                <a:latin typeface="Arial"/>
              </a:rPr>
              <a:t>IceCube</a:t>
            </a:r>
            <a:r>
              <a:rPr lang="en-US" altLang="ja-JP" sz="1700" b="1" dirty="0">
                <a:solidFill>
                  <a:srgbClr val="000000"/>
                </a:solidFill>
                <a:latin typeface="Arial"/>
              </a:rPr>
              <a:t> </a:t>
            </a:r>
            <a:endPar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D3C2550-2C94-4797-8F61-34815B1C5CB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61528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グループ化 2">
            <a:extLst>
              <a:ext uri="{FF2B5EF4-FFF2-40B4-BE49-F238E27FC236}">
                <a16:creationId xmlns:a16="http://schemas.microsoft.com/office/drawing/2014/main" id="{1C007D0B-77A6-4240-BA17-3B27F416FF36}"/>
              </a:ext>
            </a:extLst>
          </p:cNvPr>
          <p:cNvGrpSpPr>
            <a:grpSpLocks/>
          </p:cNvGrpSpPr>
          <p:nvPr/>
        </p:nvGrpSpPr>
        <p:grpSpPr bwMode="auto">
          <a:xfrm>
            <a:off x="0" y="1588"/>
            <a:ext cx="9180513" cy="6856412"/>
            <a:chOff x="0" y="1066"/>
            <a:chExt cx="9180512" cy="6856934"/>
          </a:xfrm>
        </p:grpSpPr>
        <p:sp>
          <p:nvSpPr>
            <p:cNvPr id="36892" name="object 10">
              <a:extLst>
                <a:ext uri="{FF2B5EF4-FFF2-40B4-BE49-F238E27FC236}">
                  <a16:creationId xmlns:a16="http://schemas.microsoft.com/office/drawing/2014/main" id="{2468B49C-593A-4A54-852D-A45DBFF78705}"/>
                </a:ext>
              </a:extLst>
            </p:cNvPr>
            <p:cNvSpPr>
              <a:spLocks noChangeArrowheads="1"/>
            </p:cNvSpPr>
            <p:nvPr/>
          </p:nvSpPr>
          <p:spPr bwMode="auto">
            <a:xfrm>
              <a:off x="0" y="1066"/>
              <a:ext cx="9180512" cy="61642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ja-JP" sz="1800"/>
            </a:p>
          </p:txBody>
        </p:sp>
        <p:sp>
          <p:nvSpPr>
            <p:cNvPr id="36893" name="object 11">
              <a:extLst>
                <a:ext uri="{FF2B5EF4-FFF2-40B4-BE49-F238E27FC236}">
                  <a16:creationId xmlns:a16="http://schemas.microsoft.com/office/drawing/2014/main" id="{CFCFF13B-28FA-447C-8580-76D1DA98E5B8}"/>
                </a:ext>
              </a:extLst>
            </p:cNvPr>
            <p:cNvSpPr>
              <a:spLocks noChangeArrowheads="1"/>
            </p:cNvSpPr>
            <p:nvPr/>
          </p:nvSpPr>
          <p:spPr bwMode="auto">
            <a:xfrm>
              <a:off x="0" y="6156151"/>
              <a:ext cx="9144000" cy="70184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ja-JP" sz="1800"/>
            </a:p>
          </p:txBody>
        </p:sp>
        <p:sp>
          <p:nvSpPr>
            <p:cNvPr id="36894" name="object 12">
              <a:extLst>
                <a:ext uri="{FF2B5EF4-FFF2-40B4-BE49-F238E27FC236}">
                  <a16:creationId xmlns:a16="http://schemas.microsoft.com/office/drawing/2014/main" id="{DBD5B0AE-2638-44BA-8E99-1EEAEFFC6517}"/>
                </a:ext>
              </a:extLst>
            </p:cNvPr>
            <p:cNvSpPr>
              <a:spLocks noChangeArrowheads="1"/>
            </p:cNvSpPr>
            <p:nvPr/>
          </p:nvSpPr>
          <p:spPr bwMode="auto">
            <a:xfrm>
              <a:off x="755576" y="5174596"/>
              <a:ext cx="1584176" cy="99070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ja-JP" sz="1800"/>
            </a:p>
          </p:txBody>
        </p:sp>
        <p:sp>
          <p:nvSpPr>
            <p:cNvPr id="36895" name="object 13">
              <a:extLst>
                <a:ext uri="{FF2B5EF4-FFF2-40B4-BE49-F238E27FC236}">
                  <a16:creationId xmlns:a16="http://schemas.microsoft.com/office/drawing/2014/main" id="{D9D24F31-7237-4D48-B5ED-FF3F5E3A74B5}"/>
                </a:ext>
              </a:extLst>
            </p:cNvPr>
            <p:cNvSpPr>
              <a:spLocks noChangeArrowheads="1"/>
            </p:cNvSpPr>
            <p:nvPr/>
          </p:nvSpPr>
          <p:spPr bwMode="auto">
            <a:xfrm>
              <a:off x="6946900" y="5249158"/>
              <a:ext cx="1297508" cy="916146"/>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ja-JP" sz="1800"/>
            </a:p>
          </p:txBody>
        </p:sp>
        <p:sp>
          <p:nvSpPr>
            <p:cNvPr id="36896" name="object 14">
              <a:extLst>
                <a:ext uri="{FF2B5EF4-FFF2-40B4-BE49-F238E27FC236}">
                  <a16:creationId xmlns:a16="http://schemas.microsoft.com/office/drawing/2014/main" id="{08EFCF31-6712-42DB-83EA-EA0858239066}"/>
                </a:ext>
              </a:extLst>
            </p:cNvPr>
            <p:cNvSpPr>
              <a:spLocks/>
            </p:cNvSpPr>
            <p:nvPr/>
          </p:nvSpPr>
          <p:spPr bwMode="auto">
            <a:xfrm flipV="1">
              <a:off x="0" y="6119584"/>
              <a:ext cx="9144000" cy="45719"/>
            </a:xfrm>
            <a:custGeom>
              <a:avLst/>
              <a:gdLst>
                <a:gd name="T0" fmla="*/ 0 w 7488555"/>
                <a:gd name="T1" fmla="*/ 0 h 45719"/>
                <a:gd name="T2" fmla="*/ 2147483646 w 7488555"/>
                <a:gd name="T3" fmla="*/ 0 h 45719"/>
                <a:gd name="T4" fmla="*/ 0 60000 65536"/>
                <a:gd name="T5" fmla="*/ 0 60000 65536"/>
              </a:gdLst>
              <a:ahLst/>
              <a:cxnLst>
                <a:cxn ang="T4">
                  <a:pos x="T0" y="T1"/>
                </a:cxn>
                <a:cxn ang="T5">
                  <a:pos x="T2" y="T3"/>
                </a:cxn>
              </a:cxnLst>
              <a:rect l="0" t="0" r="r" b="b"/>
              <a:pathLst>
                <a:path w="7488555" h="45719">
                  <a:moveTo>
                    <a:pt x="0" y="0"/>
                  </a:moveTo>
                  <a:lnTo>
                    <a:pt x="7488174" y="0"/>
                  </a:lnTo>
                </a:path>
              </a:pathLst>
            </a:cu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36867" name="Text Box 23">
            <a:extLst>
              <a:ext uri="{FF2B5EF4-FFF2-40B4-BE49-F238E27FC236}">
                <a16:creationId xmlns:a16="http://schemas.microsoft.com/office/drawing/2014/main" id="{4C96DAAB-12AF-4ED1-8DE9-962A2428969C}"/>
              </a:ext>
            </a:extLst>
          </p:cNvPr>
          <p:cNvSpPr txBox="1">
            <a:spLocks noChangeArrowheads="1"/>
          </p:cNvSpPr>
          <p:nvPr/>
        </p:nvSpPr>
        <p:spPr bwMode="auto">
          <a:xfrm>
            <a:off x="2355850" y="0"/>
            <a:ext cx="43767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u="sng">
                <a:solidFill>
                  <a:srgbClr val="FFFF00"/>
                </a:solidFill>
                <a:latin typeface="Arial" panose="020B0604020202020204" pitchFamily="34" charset="0"/>
              </a:rPr>
              <a:t>大気ニュートリノ</a:t>
            </a:r>
            <a:endParaRPr lang="en-US" altLang="ja-JP" sz="2800" b="1" u="sng">
              <a:solidFill>
                <a:srgbClr val="FFFF00"/>
              </a:solidFill>
              <a:latin typeface="Symbol" panose="05050102010706020507" pitchFamily="18" charset="2"/>
            </a:endParaRPr>
          </a:p>
        </p:txBody>
      </p:sp>
      <p:cxnSp>
        <p:nvCxnSpPr>
          <p:cNvPr id="5" name="直線矢印コネクタ 4">
            <a:extLst>
              <a:ext uri="{FF2B5EF4-FFF2-40B4-BE49-F238E27FC236}">
                <a16:creationId xmlns:a16="http://schemas.microsoft.com/office/drawing/2014/main" id="{3BE0DB92-FA73-4FEA-8F0A-898E89EA0F50}"/>
              </a:ext>
            </a:extLst>
          </p:cNvPr>
          <p:cNvCxnSpPr/>
          <p:nvPr/>
        </p:nvCxnSpPr>
        <p:spPr>
          <a:xfrm flipH="1">
            <a:off x="1908175" y="620713"/>
            <a:ext cx="503238" cy="1152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CCCD6A31-7999-45F4-B7E7-FF2BB89D0CC4}"/>
              </a:ext>
            </a:extLst>
          </p:cNvPr>
          <p:cNvCxnSpPr/>
          <p:nvPr/>
        </p:nvCxnSpPr>
        <p:spPr>
          <a:xfrm flipH="1">
            <a:off x="1547813" y="2133600"/>
            <a:ext cx="287337" cy="611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F7D4ADFB-1AAB-405C-B5C3-E70A1135E979}"/>
              </a:ext>
            </a:extLst>
          </p:cNvPr>
          <p:cNvCxnSpPr/>
          <p:nvPr/>
        </p:nvCxnSpPr>
        <p:spPr>
          <a:xfrm flipH="1">
            <a:off x="1835150" y="1773238"/>
            <a:ext cx="73025" cy="3603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E30549DC-F35C-4367-9130-F06AC09D3BBC}"/>
              </a:ext>
            </a:extLst>
          </p:cNvPr>
          <p:cNvCxnSpPr/>
          <p:nvPr/>
        </p:nvCxnSpPr>
        <p:spPr>
          <a:xfrm>
            <a:off x="1852613" y="2133600"/>
            <a:ext cx="990600" cy="4022725"/>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3FF73288-156E-489B-A98D-9F9E74C54909}"/>
              </a:ext>
            </a:extLst>
          </p:cNvPr>
          <p:cNvCxnSpPr/>
          <p:nvPr/>
        </p:nvCxnSpPr>
        <p:spPr>
          <a:xfrm flipH="1">
            <a:off x="900113" y="2743200"/>
            <a:ext cx="647700" cy="3376613"/>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82F11B3C-8DA7-4D8B-B3AB-9252B05FF221}"/>
              </a:ext>
            </a:extLst>
          </p:cNvPr>
          <p:cNvCxnSpPr/>
          <p:nvPr/>
        </p:nvCxnSpPr>
        <p:spPr>
          <a:xfrm>
            <a:off x="1563688" y="2717800"/>
            <a:ext cx="576262" cy="3389313"/>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B26EF61F-7AF9-4FC9-B7B9-451F8F5EBEB3}"/>
              </a:ext>
            </a:extLst>
          </p:cNvPr>
          <p:cNvCxnSpPr/>
          <p:nvPr/>
        </p:nvCxnSpPr>
        <p:spPr>
          <a:xfrm flipH="1">
            <a:off x="1277938" y="2743200"/>
            <a:ext cx="269875" cy="39846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875" name="テキスト ボックス 71">
            <a:extLst>
              <a:ext uri="{FF2B5EF4-FFF2-40B4-BE49-F238E27FC236}">
                <a16:creationId xmlns:a16="http://schemas.microsoft.com/office/drawing/2014/main" id="{4D7ECB46-B3B9-4A55-9E97-E1D75AAFED49}"/>
              </a:ext>
            </a:extLst>
          </p:cNvPr>
          <p:cNvSpPr txBox="1">
            <a:spLocks noChangeArrowheads="1"/>
          </p:cNvSpPr>
          <p:nvPr/>
        </p:nvSpPr>
        <p:spPr bwMode="auto">
          <a:xfrm>
            <a:off x="4211638" y="1190625"/>
            <a:ext cx="4105275"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2000" b="1">
                <a:latin typeface="Arial" panose="020B0604020202020204" pitchFamily="34" charset="0"/>
                <a:cs typeface="Arial" panose="020B0604020202020204" pitchFamily="34" charset="0"/>
              </a:rPr>
              <a:t>一次宇宙線</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陽子・ヘリウム等</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が</a:t>
            </a:r>
            <a:br>
              <a:rPr lang="en-US" altLang="ja-JP" sz="2000" b="1">
                <a:latin typeface="Arial" panose="020B0604020202020204" pitchFamily="34" charset="0"/>
                <a:cs typeface="Arial" panose="020B0604020202020204" pitchFamily="34" charset="0"/>
              </a:rPr>
            </a:br>
            <a:r>
              <a:rPr lang="ja-JP" altLang="en-US" sz="2000" b="1">
                <a:latin typeface="Arial" panose="020B0604020202020204" pitchFamily="34" charset="0"/>
                <a:cs typeface="Arial" panose="020B0604020202020204" pitchFamily="34" charset="0"/>
              </a:rPr>
              <a:t>大気に衝突してできるニュートリノ</a:t>
            </a:r>
          </a:p>
        </p:txBody>
      </p:sp>
      <p:sp>
        <p:nvSpPr>
          <p:cNvPr id="36876" name="テキスト ボックス 72">
            <a:extLst>
              <a:ext uri="{FF2B5EF4-FFF2-40B4-BE49-F238E27FC236}">
                <a16:creationId xmlns:a16="http://schemas.microsoft.com/office/drawing/2014/main" id="{516C565E-B1E8-4B96-AB9F-83898BF03A4B}"/>
              </a:ext>
            </a:extLst>
          </p:cNvPr>
          <p:cNvSpPr txBox="1">
            <a:spLocks noChangeArrowheads="1"/>
          </p:cNvSpPr>
          <p:nvPr/>
        </p:nvSpPr>
        <p:spPr bwMode="auto">
          <a:xfrm>
            <a:off x="2419350" y="928688"/>
            <a:ext cx="1073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Arial" panose="020B0604020202020204" pitchFamily="34" charset="0"/>
                <a:cs typeface="Arial" panose="020B0604020202020204" pitchFamily="34" charset="0"/>
              </a:rPr>
              <a:t>p,He,…</a:t>
            </a:r>
            <a:endParaRPr lang="ja-JP" altLang="en-US" sz="2000" b="1">
              <a:latin typeface="Arial" panose="020B0604020202020204" pitchFamily="34" charset="0"/>
              <a:cs typeface="Arial" panose="020B0604020202020204" pitchFamily="34" charset="0"/>
            </a:endParaRPr>
          </a:p>
        </p:txBody>
      </p:sp>
      <p:sp>
        <p:nvSpPr>
          <p:cNvPr id="36877" name="テキスト ボックス 73">
            <a:extLst>
              <a:ext uri="{FF2B5EF4-FFF2-40B4-BE49-F238E27FC236}">
                <a16:creationId xmlns:a16="http://schemas.microsoft.com/office/drawing/2014/main" id="{14ADF825-BEDE-4BEF-902C-09ECB48639EA}"/>
              </a:ext>
            </a:extLst>
          </p:cNvPr>
          <p:cNvSpPr txBox="1">
            <a:spLocks noChangeArrowheads="1"/>
          </p:cNvSpPr>
          <p:nvPr/>
        </p:nvSpPr>
        <p:spPr bwMode="auto">
          <a:xfrm>
            <a:off x="2139950" y="1720850"/>
            <a:ext cx="560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Symbol" panose="05050102010706020507" pitchFamily="18" charset="2"/>
                <a:cs typeface="Arial" panose="020B0604020202020204" pitchFamily="34" charset="0"/>
              </a:rPr>
              <a:t>p</a:t>
            </a:r>
            <a:r>
              <a:rPr lang="en-US" altLang="ja-JP" sz="2000" b="1" baseline="30000">
                <a:latin typeface="Arial" panose="020B0604020202020204" pitchFamily="34" charset="0"/>
                <a:cs typeface="Arial" panose="020B0604020202020204" pitchFamily="34" charset="0"/>
              </a:rPr>
              <a:t>±</a:t>
            </a:r>
            <a:endParaRPr lang="ja-JP" altLang="en-US" sz="2000" b="1" baseline="30000">
              <a:latin typeface="Arial" panose="020B0604020202020204" pitchFamily="34" charset="0"/>
              <a:cs typeface="Arial" panose="020B0604020202020204" pitchFamily="34" charset="0"/>
            </a:endParaRPr>
          </a:p>
        </p:txBody>
      </p:sp>
      <p:sp>
        <p:nvSpPr>
          <p:cNvPr id="36878" name="テキスト ボックス 74">
            <a:extLst>
              <a:ext uri="{FF2B5EF4-FFF2-40B4-BE49-F238E27FC236}">
                <a16:creationId xmlns:a16="http://schemas.microsoft.com/office/drawing/2014/main" id="{4B715C3F-EF6F-443B-A08C-8AD9577DE632}"/>
              </a:ext>
            </a:extLst>
          </p:cNvPr>
          <p:cNvSpPr txBox="1">
            <a:spLocks noChangeArrowheads="1"/>
          </p:cNvSpPr>
          <p:nvPr/>
        </p:nvSpPr>
        <p:spPr bwMode="auto">
          <a:xfrm>
            <a:off x="1179513" y="2078038"/>
            <a:ext cx="360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Symbol" panose="05050102010706020507" pitchFamily="18" charset="2"/>
                <a:cs typeface="Arial" panose="020B0604020202020204" pitchFamily="34" charset="0"/>
              </a:rPr>
              <a:t>m</a:t>
            </a:r>
            <a:endParaRPr lang="ja-JP" altLang="en-US" sz="2000" b="1" baseline="30000">
              <a:latin typeface="Arial" panose="020B0604020202020204" pitchFamily="34" charset="0"/>
              <a:cs typeface="Arial" panose="020B0604020202020204" pitchFamily="34" charset="0"/>
            </a:endParaRPr>
          </a:p>
        </p:txBody>
      </p:sp>
      <p:sp>
        <p:nvSpPr>
          <p:cNvPr id="36879" name="テキスト ボックス 75">
            <a:extLst>
              <a:ext uri="{FF2B5EF4-FFF2-40B4-BE49-F238E27FC236}">
                <a16:creationId xmlns:a16="http://schemas.microsoft.com/office/drawing/2014/main" id="{354F8366-DA31-44AF-AA1B-EC6080732D62}"/>
              </a:ext>
            </a:extLst>
          </p:cNvPr>
          <p:cNvSpPr txBox="1">
            <a:spLocks noChangeArrowheads="1"/>
          </p:cNvSpPr>
          <p:nvPr/>
        </p:nvSpPr>
        <p:spPr bwMode="auto">
          <a:xfrm>
            <a:off x="898525" y="2813050"/>
            <a:ext cx="360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Arial" panose="020B0604020202020204" pitchFamily="34" charset="0"/>
                <a:cs typeface="Arial" panose="020B0604020202020204" pitchFamily="34" charset="0"/>
              </a:rPr>
              <a:t>e</a:t>
            </a:r>
            <a:endParaRPr lang="ja-JP" altLang="en-US" sz="2000" b="1" baseline="30000">
              <a:latin typeface="Arial" panose="020B0604020202020204" pitchFamily="34" charset="0"/>
              <a:cs typeface="Arial" panose="020B0604020202020204" pitchFamily="34" charset="0"/>
            </a:endParaRPr>
          </a:p>
        </p:txBody>
      </p:sp>
      <p:sp>
        <p:nvSpPr>
          <p:cNvPr id="36880" name="テキスト ボックス 76">
            <a:extLst>
              <a:ext uri="{FF2B5EF4-FFF2-40B4-BE49-F238E27FC236}">
                <a16:creationId xmlns:a16="http://schemas.microsoft.com/office/drawing/2014/main" id="{1CABDD0B-86E2-4288-A6E9-EF945B19CB01}"/>
              </a:ext>
            </a:extLst>
          </p:cNvPr>
          <p:cNvSpPr txBox="1">
            <a:spLocks noChangeArrowheads="1"/>
          </p:cNvSpPr>
          <p:nvPr/>
        </p:nvSpPr>
        <p:spPr bwMode="auto">
          <a:xfrm>
            <a:off x="2698750" y="4684713"/>
            <a:ext cx="433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latin typeface="Arial" panose="020B0604020202020204" pitchFamily="34" charset="0"/>
              <a:cs typeface="Arial" panose="020B0604020202020204" pitchFamily="34" charset="0"/>
            </a:endParaRPr>
          </a:p>
        </p:txBody>
      </p:sp>
      <p:sp>
        <p:nvSpPr>
          <p:cNvPr id="36881" name="テキスト ボックス 77">
            <a:extLst>
              <a:ext uri="{FF2B5EF4-FFF2-40B4-BE49-F238E27FC236}">
                <a16:creationId xmlns:a16="http://schemas.microsoft.com/office/drawing/2014/main" id="{C4AE9810-3F23-4052-9FF3-9C62139CD645}"/>
              </a:ext>
            </a:extLst>
          </p:cNvPr>
          <p:cNvSpPr txBox="1">
            <a:spLocks noChangeArrowheads="1"/>
          </p:cNvSpPr>
          <p:nvPr/>
        </p:nvSpPr>
        <p:spPr bwMode="auto">
          <a:xfrm>
            <a:off x="395288" y="4797425"/>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latin typeface="Arial" panose="020B0604020202020204" pitchFamily="34" charset="0"/>
              <a:cs typeface="Arial" panose="020B0604020202020204" pitchFamily="34" charset="0"/>
            </a:endParaRPr>
          </a:p>
        </p:txBody>
      </p:sp>
      <p:sp>
        <p:nvSpPr>
          <p:cNvPr id="36882" name="テキスト ボックス 78">
            <a:extLst>
              <a:ext uri="{FF2B5EF4-FFF2-40B4-BE49-F238E27FC236}">
                <a16:creationId xmlns:a16="http://schemas.microsoft.com/office/drawing/2014/main" id="{79E80CB1-A630-4F00-88EC-C9DAF4125285}"/>
              </a:ext>
            </a:extLst>
          </p:cNvPr>
          <p:cNvSpPr txBox="1">
            <a:spLocks noChangeArrowheads="1"/>
          </p:cNvSpPr>
          <p:nvPr/>
        </p:nvSpPr>
        <p:spPr bwMode="auto">
          <a:xfrm>
            <a:off x="1430338" y="4681538"/>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endParaRPr lang="ja-JP" altLang="en-US" sz="2000" b="1" baseline="-25000">
              <a:solidFill>
                <a:srgbClr val="FF0000"/>
              </a:solidFill>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a16="http://schemas.microsoft.com/office/drawing/2014/main" id="{97D1F6C5-6441-4F92-B065-E46D83931EE6}"/>
              </a:ext>
            </a:extLst>
          </p:cNvPr>
          <p:cNvSpPr/>
          <p:nvPr/>
        </p:nvSpPr>
        <p:spPr>
          <a:xfrm>
            <a:off x="4211638" y="2492375"/>
            <a:ext cx="2881312" cy="85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6884" name="グループ化 26">
            <a:extLst>
              <a:ext uri="{FF2B5EF4-FFF2-40B4-BE49-F238E27FC236}">
                <a16:creationId xmlns:a16="http://schemas.microsoft.com/office/drawing/2014/main" id="{449B3049-CC90-4DDA-BA4A-0C75B4B2C63A}"/>
              </a:ext>
            </a:extLst>
          </p:cNvPr>
          <p:cNvGrpSpPr>
            <a:grpSpLocks/>
          </p:cNvGrpSpPr>
          <p:nvPr/>
        </p:nvGrpSpPr>
        <p:grpSpPr bwMode="auto">
          <a:xfrm>
            <a:off x="4356100" y="2505075"/>
            <a:ext cx="2663825" cy="820738"/>
            <a:chOff x="3851921" y="2577098"/>
            <a:chExt cx="2664295" cy="819964"/>
          </a:xfrm>
        </p:grpSpPr>
        <p:sp>
          <p:nvSpPr>
            <p:cNvPr id="36886" name="テキスト ボックス 79">
              <a:extLst>
                <a:ext uri="{FF2B5EF4-FFF2-40B4-BE49-F238E27FC236}">
                  <a16:creationId xmlns:a16="http://schemas.microsoft.com/office/drawing/2014/main" id="{5F753319-A6A5-4862-B057-6C84FA80518D}"/>
                </a:ext>
              </a:extLst>
            </p:cNvPr>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Symbol" panose="05050102010706020507" pitchFamily="18" charset="2"/>
                  <a:cs typeface="Arial" panose="020B0604020202020204" pitchFamily="34" charset="0"/>
                </a:rPr>
                <a:t>p</a:t>
              </a:r>
              <a:r>
                <a:rPr lang="en-US" altLang="ja-JP" sz="2000" b="1">
                  <a:latin typeface="Arial" panose="020B0604020202020204" pitchFamily="34" charset="0"/>
                  <a:cs typeface="Arial" panose="020B0604020202020204" pitchFamily="34" charset="0"/>
                </a:rPr>
                <a:t> </a:t>
              </a:r>
              <a:r>
                <a:rPr lang="ja-JP" altLang="en-US" sz="2000" b="1">
                  <a:latin typeface="Arial" panose="020B0604020202020204" pitchFamily="34" charset="0"/>
                  <a:cs typeface="Arial" panose="020B0604020202020204" pitchFamily="34" charset="0"/>
                </a:rPr>
                <a:t>    </a:t>
              </a:r>
              <a:r>
                <a:rPr lang="en-US" altLang="ja-JP" sz="2000" b="1">
                  <a:latin typeface="Symbol" panose="05050102010706020507" pitchFamily="18" charset="2"/>
                  <a:cs typeface="Arial" panose="020B0604020202020204" pitchFamily="34" charset="0"/>
                </a:rPr>
                <a:t>m </a:t>
              </a:r>
              <a:r>
                <a:rPr lang="en-US" altLang="ja-JP" sz="2000" b="1">
                  <a:latin typeface="Arial" panose="020B0604020202020204" pitchFamily="34" charset="0"/>
                  <a:cs typeface="Arial" panose="020B0604020202020204" pitchFamily="34" charset="0"/>
                </a:rPr>
                <a:t>+</a:t>
              </a:r>
              <a:r>
                <a:rPr lang="en-US" altLang="ja-JP" sz="2000" b="1">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latin typeface="Arial" panose="020B0604020202020204" pitchFamily="34" charset="0"/>
                <a:cs typeface="Arial" panose="020B0604020202020204" pitchFamily="34" charset="0"/>
              </a:endParaRPr>
            </a:p>
          </p:txBody>
        </p:sp>
        <p:cxnSp>
          <p:nvCxnSpPr>
            <p:cNvPr id="18" name="直線矢印コネクタ 17">
              <a:extLst>
                <a:ext uri="{FF2B5EF4-FFF2-40B4-BE49-F238E27FC236}">
                  <a16:creationId xmlns:a16="http://schemas.microsoft.com/office/drawing/2014/main" id="{A7F200EA-6925-4367-8A48-C0E7641E5D5F}"/>
                </a:ext>
              </a:extLst>
            </p:cNvPr>
            <p:cNvCxnSpPr/>
            <p:nvPr/>
          </p:nvCxnSpPr>
          <p:spPr>
            <a:xfrm>
              <a:off x="4139310" y="2813413"/>
              <a:ext cx="2159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888" name="グループ化 24">
              <a:extLst>
                <a:ext uri="{FF2B5EF4-FFF2-40B4-BE49-F238E27FC236}">
                  <a16:creationId xmlns:a16="http://schemas.microsoft.com/office/drawing/2014/main" id="{B31ED5CE-B89C-4012-845E-DC7894074A86}"/>
                </a:ext>
              </a:extLst>
            </p:cNvPr>
            <p:cNvGrpSpPr>
              <a:grpSpLocks/>
            </p:cNvGrpSpPr>
            <p:nvPr/>
          </p:nvGrpSpPr>
          <p:grpSpPr bwMode="auto">
            <a:xfrm>
              <a:off x="4499992" y="2996952"/>
              <a:ext cx="504056" cy="216024"/>
              <a:chOff x="4572000" y="2996952"/>
              <a:chExt cx="504056" cy="216024"/>
            </a:xfrm>
          </p:grpSpPr>
          <p:cxnSp>
            <p:nvCxnSpPr>
              <p:cNvPr id="85" name="直線矢印コネクタ 84">
                <a:extLst>
                  <a:ext uri="{FF2B5EF4-FFF2-40B4-BE49-F238E27FC236}">
                    <a16:creationId xmlns:a16="http://schemas.microsoft.com/office/drawing/2014/main" id="{D5D553E3-B48B-4050-82F3-0A0E22E34C1E}"/>
                  </a:ext>
                </a:extLst>
              </p:cNvPr>
              <p:cNvCxnSpPr/>
              <p:nvPr/>
            </p:nvCxnSpPr>
            <p:spPr>
              <a:xfrm>
                <a:off x="4571743" y="3213086"/>
                <a:ext cx="5049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D99749ED-14E5-4B61-A0E1-FD3CAE9863D3}"/>
                  </a:ext>
                </a:extLst>
              </p:cNvPr>
              <p:cNvCxnSpPr/>
              <p:nvPr/>
            </p:nvCxnSpPr>
            <p:spPr>
              <a:xfrm rot="16200000">
                <a:off x="4463895" y="3105238"/>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6889" name="テキスト ボックス 88">
              <a:extLst>
                <a:ext uri="{FF2B5EF4-FFF2-40B4-BE49-F238E27FC236}">
                  <a16:creationId xmlns:a16="http://schemas.microsoft.com/office/drawing/2014/main" id="{5ED3AE15-2740-4562-A1BC-17FECBA49942}"/>
                </a:ext>
              </a:extLst>
            </p:cNvPr>
            <p:cNvSpPr txBox="1">
              <a:spLocks noChangeArrowheads="1"/>
            </p:cNvSpPr>
            <p:nvPr/>
          </p:nvSpPr>
          <p:spPr bwMode="auto">
            <a:xfrm>
              <a:off x="5004048" y="2996952"/>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latin typeface="Arial" panose="020B0604020202020204" pitchFamily="34" charset="0"/>
                  <a:cs typeface="Arial" panose="020B0604020202020204" pitchFamily="34" charset="0"/>
                </a:rPr>
                <a:t>e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a:t>
              </a:r>
              <a:r>
                <a:rPr lang="en-US" altLang="ja-JP" sz="2000" b="1">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endParaRPr lang="ja-JP" altLang="en-US" sz="2000" b="1">
                <a:latin typeface="Arial" panose="020B0604020202020204" pitchFamily="34" charset="0"/>
                <a:cs typeface="Arial" panose="020B0604020202020204" pitchFamily="34" charset="0"/>
              </a:endParaRPr>
            </a:p>
          </p:txBody>
        </p:sp>
      </p:grpSp>
      <p:sp>
        <p:nvSpPr>
          <p:cNvPr id="36885" name="テキスト ボックス 92">
            <a:extLst>
              <a:ext uri="{FF2B5EF4-FFF2-40B4-BE49-F238E27FC236}">
                <a16:creationId xmlns:a16="http://schemas.microsoft.com/office/drawing/2014/main" id="{FD0F5217-D97B-4192-99C3-5C128A6CCA0E}"/>
              </a:ext>
            </a:extLst>
          </p:cNvPr>
          <p:cNvSpPr txBox="1">
            <a:spLocks noChangeArrowheads="1"/>
          </p:cNvSpPr>
          <p:nvPr/>
        </p:nvSpPr>
        <p:spPr bwMode="auto">
          <a:xfrm>
            <a:off x="4211638" y="3821113"/>
            <a:ext cx="1873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a:t>
            </a:r>
            <a:r>
              <a:rPr lang="en-US" altLang="ja-JP" sz="2000" b="1">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r>
              <a:rPr lang="en-US" altLang="ja-JP" sz="2000" b="1">
                <a:latin typeface="Arial" panose="020B0604020202020204" pitchFamily="34" charset="0"/>
                <a:cs typeface="Arial" panose="020B0604020202020204" pitchFamily="34" charset="0"/>
              </a:rPr>
              <a:t>~ 1 : 2 </a:t>
            </a:r>
            <a:endParaRPr lang="ja-JP" altLang="en-US" sz="2000" b="1">
              <a:latin typeface="Arial" panose="020B0604020202020204" pitchFamily="34" charset="0"/>
              <a:cs typeface="Arial" panose="020B0604020202020204" pitchFamily="34" charset="0"/>
            </a:endParaRPr>
          </a:p>
        </p:txBody>
      </p:sp>
      <p:sp>
        <p:nvSpPr>
          <p:cNvPr id="33" name="スライド番号プレースホルダー 1">
            <a:extLst>
              <a:ext uri="{FF2B5EF4-FFF2-40B4-BE49-F238E27FC236}">
                <a16:creationId xmlns:a16="http://schemas.microsoft.com/office/drawing/2014/main" id="{03932D2A-3563-45E9-A3CD-9775FACA6C2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bject 31">
            <a:extLst>
              <a:ext uri="{FF2B5EF4-FFF2-40B4-BE49-F238E27FC236}">
                <a16:creationId xmlns:a16="http://schemas.microsoft.com/office/drawing/2014/main" id="{896A9FEE-3EC3-451D-BA6E-8912ECA2F785}"/>
              </a:ext>
            </a:extLst>
          </p:cNvPr>
          <p:cNvSpPr>
            <a:spLocks/>
          </p:cNvSpPr>
          <p:nvPr/>
        </p:nvSpPr>
        <p:spPr bwMode="auto">
          <a:xfrm>
            <a:off x="1606550" y="2239963"/>
            <a:ext cx="1900238" cy="1900237"/>
          </a:xfrm>
          <a:custGeom>
            <a:avLst/>
            <a:gdLst>
              <a:gd name="T0" fmla="*/ 3089 w 1900554"/>
              <a:gd name="T1" fmla="*/ 880848 h 1899920"/>
              <a:gd name="T2" fmla="*/ 27312 w 1900554"/>
              <a:gd name="T3" fmla="*/ 728945 h 1899920"/>
              <a:gd name="T4" fmla="*/ 73943 w 1900554"/>
              <a:gd name="T5" fmla="*/ 586023 h 1899920"/>
              <a:gd name="T6" fmla="*/ 140923 w 1900554"/>
              <a:gd name="T7" fmla="*/ 454070 h 1899920"/>
              <a:gd name="T8" fmla="*/ 226423 w 1900554"/>
              <a:gd name="T9" fmla="*/ 335083 h 1899920"/>
              <a:gd name="T10" fmla="*/ 328479 w 1900554"/>
              <a:gd name="T11" fmla="*/ 230945 h 1899920"/>
              <a:gd name="T12" fmla="*/ 445156 w 1900554"/>
              <a:gd name="T13" fmla="*/ 143756 h 1899920"/>
              <a:gd name="T14" fmla="*/ 574489 w 1900554"/>
              <a:gd name="T15" fmla="*/ 75419 h 1899920"/>
              <a:gd name="T16" fmla="*/ 714588 w 1900554"/>
              <a:gd name="T17" fmla="*/ 27906 h 1899920"/>
              <a:gd name="T18" fmla="*/ 863478 w 1900554"/>
              <a:gd name="T19" fmla="*/ 3209 h 1899920"/>
              <a:gd name="T20" fmla="*/ 1017765 w 1900554"/>
              <a:gd name="T21" fmla="*/ 3209 h 1899920"/>
              <a:gd name="T22" fmla="*/ 1166657 w 1900554"/>
              <a:gd name="T23" fmla="*/ 27906 h 1899920"/>
              <a:gd name="T24" fmla="*/ 1306737 w 1900554"/>
              <a:gd name="T25" fmla="*/ 75419 h 1899920"/>
              <a:gd name="T26" fmla="*/ 1436083 w 1900554"/>
              <a:gd name="T27" fmla="*/ 143756 h 1899920"/>
              <a:gd name="T28" fmla="*/ 1552754 w 1900554"/>
              <a:gd name="T29" fmla="*/ 230945 h 1899920"/>
              <a:gd name="T30" fmla="*/ 1654804 w 1900554"/>
              <a:gd name="T31" fmla="*/ 335083 h 1899920"/>
              <a:gd name="T32" fmla="*/ 1740303 w 1900554"/>
              <a:gd name="T33" fmla="*/ 454070 h 1899920"/>
              <a:gd name="T34" fmla="*/ 1807313 w 1900554"/>
              <a:gd name="T35" fmla="*/ 586023 h 1899920"/>
              <a:gd name="T36" fmla="*/ 1853898 w 1900554"/>
              <a:gd name="T37" fmla="*/ 728945 h 1899920"/>
              <a:gd name="T38" fmla="*/ 1878118 w 1900554"/>
              <a:gd name="T39" fmla="*/ 880848 h 1899920"/>
              <a:gd name="T40" fmla="*/ 1878118 w 1900554"/>
              <a:gd name="T41" fmla="*/ 1038262 h 1899920"/>
              <a:gd name="T42" fmla="*/ 1853898 w 1900554"/>
              <a:gd name="T43" fmla="*/ 1190168 h 1899920"/>
              <a:gd name="T44" fmla="*/ 1807313 w 1900554"/>
              <a:gd name="T45" fmla="*/ 1333082 h 1899920"/>
              <a:gd name="T46" fmla="*/ 1740303 w 1900554"/>
              <a:gd name="T47" fmla="*/ 1465036 h 1899920"/>
              <a:gd name="T48" fmla="*/ 1654804 w 1900554"/>
              <a:gd name="T49" fmla="*/ 1584056 h 1899920"/>
              <a:gd name="T50" fmla="*/ 1552754 w 1900554"/>
              <a:gd name="T51" fmla="*/ 1688152 h 1899920"/>
              <a:gd name="T52" fmla="*/ 1436083 w 1900554"/>
              <a:gd name="T53" fmla="*/ 1775367 h 1899920"/>
              <a:gd name="T54" fmla="*/ 1306737 w 1900554"/>
              <a:gd name="T55" fmla="*/ 1843719 h 1899920"/>
              <a:gd name="T56" fmla="*/ 1166657 w 1900554"/>
              <a:gd name="T57" fmla="*/ 1891231 h 1899920"/>
              <a:gd name="T58" fmla="*/ 1017765 w 1900554"/>
              <a:gd name="T59" fmla="*/ 1915937 h 1899920"/>
              <a:gd name="T60" fmla="*/ 863478 w 1900554"/>
              <a:gd name="T61" fmla="*/ 1915937 h 1899920"/>
              <a:gd name="T62" fmla="*/ 714588 w 1900554"/>
              <a:gd name="T63" fmla="*/ 1891231 h 1899920"/>
              <a:gd name="T64" fmla="*/ 574489 w 1900554"/>
              <a:gd name="T65" fmla="*/ 1843719 h 1899920"/>
              <a:gd name="T66" fmla="*/ 445156 w 1900554"/>
              <a:gd name="T67" fmla="*/ 1775367 h 1899920"/>
              <a:gd name="T68" fmla="*/ 328479 w 1900554"/>
              <a:gd name="T69" fmla="*/ 1688152 h 1899920"/>
              <a:gd name="T70" fmla="*/ 226423 w 1900554"/>
              <a:gd name="T71" fmla="*/ 1584056 h 1899920"/>
              <a:gd name="T72" fmla="*/ 140923 w 1900554"/>
              <a:gd name="T73" fmla="*/ 1465036 h 1899920"/>
              <a:gd name="T74" fmla="*/ 73943 w 1900554"/>
              <a:gd name="T75" fmla="*/ 1333082 h 1899920"/>
              <a:gd name="T76" fmla="*/ 27312 w 1900554"/>
              <a:gd name="T77" fmla="*/ 1190168 h 1899920"/>
              <a:gd name="T78" fmla="*/ 3089 w 1900554"/>
              <a:gd name="T79" fmla="*/ 1038262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38915" name="object 32">
            <a:extLst>
              <a:ext uri="{FF2B5EF4-FFF2-40B4-BE49-F238E27FC236}">
                <a16:creationId xmlns:a16="http://schemas.microsoft.com/office/drawing/2014/main" id="{FB16B80E-450B-4BF2-917C-C9966FA35F81}"/>
              </a:ext>
            </a:extLst>
          </p:cNvPr>
          <p:cNvSpPr>
            <a:spLocks/>
          </p:cNvSpPr>
          <p:nvPr/>
        </p:nvSpPr>
        <p:spPr bwMode="auto">
          <a:xfrm>
            <a:off x="2484438" y="2287588"/>
            <a:ext cx="142875" cy="188912"/>
          </a:xfrm>
          <a:custGeom>
            <a:avLst/>
            <a:gdLst>
              <a:gd name="T0" fmla="*/ 0 w 142875"/>
              <a:gd name="T1" fmla="*/ 170567 h 189230"/>
              <a:gd name="T2" fmla="*/ 142494 w 142875"/>
              <a:gd name="T3" fmla="*/ 170567 h 189230"/>
              <a:gd name="T4" fmla="*/ 142494 w 142875"/>
              <a:gd name="T5" fmla="*/ 0 h 189230"/>
              <a:gd name="T6" fmla="*/ 0 w 142875"/>
              <a:gd name="T7" fmla="*/ 0 h 189230"/>
              <a:gd name="T8" fmla="*/ 0 w 142875"/>
              <a:gd name="T9" fmla="*/ 170567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38916" name="object 33">
            <a:extLst>
              <a:ext uri="{FF2B5EF4-FFF2-40B4-BE49-F238E27FC236}">
                <a16:creationId xmlns:a16="http://schemas.microsoft.com/office/drawing/2014/main" id="{F2F2A082-4CC4-456D-941A-9D7D42209304}"/>
              </a:ext>
            </a:extLst>
          </p:cNvPr>
          <p:cNvSpPr>
            <a:spLocks/>
          </p:cNvSpPr>
          <p:nvPr/>
        </p:nvSpPr>
        <p:spPr bwMode="auto">
          <a:xfrm>
            <a:off x="2484438" y="2287588"/>
            <a:ext cx="142875" cy="188912"/>
          </a:xfrm>
          <a:custGeom>
            <a:avLst/>
            <a:gdLst>
              <a:gd name="T0" fmla="*/ 0 w 142875"/>
              <a:gd name="T1" fmla="*/ 170567 h 189230"/>
              <a:gd name="T2" fmla="*/ 142494 w 142875"/>
              <a:gd name="T3" fmla="*/ 170567 h 189230"/>
              <a:gd name="T4" fmla="*/ 142494 w 142875"/>
              <a:gd name="T5" fmla="*/ 0 h 189230"/>
              <a:gd name="T6" fmla="*/ 0 w 142875"/>
              <a:gd name="T7" fmla="*/ 0 h 189230"/>
              <a:gd name="T8" fmla="*/ 0 w 142875"/>
              <a:gd name="T9" fmla="*/ 170567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noFill/>
          <a:ln w="9905">
            <a:solidFill>
              <a:srgbClr val="2D2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38917" name="object 35">
            <a:extLst>
              <a:ext uri="{FF2B5EF4-FFF2-40B4-BE49-F238E27FC236}">
                <a16:creationId xmlns:a16="http://schemas.microsoft.com/office/drawing/2014/main" id="{D73C2A67-6C6A-40EA-8E3A-B6C99FE9703E}"/>
              </a:ext>
            </a:extLst>
          </p:cNvPr>
          <p:cNvSpPr>
            <a:spLocks/>
          </p:cNvSpPr>
          <p:nvPr/>
        </p:nvSpPr>
        <p:spPr bwMode="auto">
          <a:xfrm>
            <a:off x="2487613" y="1857375"/>
            <a:ext cx="114300" cy="430213"/>
          </a:xfrm>
          <a:custGeom>
            <a:avLst/>
            <a:gdLst>
              <a:gd name="T0" fmla="*/ 57653 w 113664"/>
              <a:gd name="T1" fmla="*/ 0 h 430530"/>
              <a:gd name="T2" fmla="*/ 4462 w 113664"/>
              <a:gd name="T3" fmla="*/ 3880 h 430530"/>
              <a:gd name="T4" fmla="*/ 10353 w 113664"/>
              <a:gd name="T5" fmla="*/ 40187 h 430530"/>
              <a:gd name="T6" fmla="*/ 63547 w 113664"/>
              <a:gd name="T7" fmla="*/ 36178 h 430530"/>
              <a:gd name="T8" fmla="*/ 57653 w 113664"/>
              <a:gd name="T9" fmla="*/ 0 h 430530"/>
              <a:gd name="T10" fmla="*/ 69432 w 113664"/>
              <a:gd name="T11" fmla="*/ 72361 h 430530"/>
              <a:gd name="T12" fmla="*/ 16241 w 113664"/>
              <a:gd name="T13" fmla="*/ 76368 h 430530"/>
              <a:gd name="T14" fmla="*/ 22134 w 113664"/>
              <a:gd name="T15" fmla="*/ 112551 h 430530"/>
              <a:gd name="T16" fmla="*/ 75332 w 113664"/>
              <a:gd name="T17" fmla="*/ 108544 h 430530"/>
              <a:gd name="T18" fmla="*/ 69432 w 113664"/>
              <a:gd name="T19" fmla="*/ 72361 h 430530"/>
              <a:gd name="T20" fmla="*/ 81221 w 113664"/>
              <a:gd name="T21" fmla="*/ 144723 h 430530"/>
              <a:gd name="T22" fmla="*/ 27848 w 113664"/>
              <a:gd name="T23" fmla="*/ 148732 h 430530"/>
              <a:gd name="T24" fmla="*/ 33742 w 113664"/>
              <a:gd name="T25" fmla="*/ 184914 h 430530"/>
              <a:gd name="T26" fmla="*/ 87109 w 113664"/>
              <a:gd name="T27" fmla="*/ 181029 h 430530"/>
              <a:gd name="T28" fmla="*/ 81221 w 113664"/>
              <a:gd name="T29" fmla="*/ 144723 h 430530"/>
              <a:gd name="T30" fmla="*/ 92818 w 113664"/>
              <a:gd name="T31" fmla="*/ 217209 h 430530"/>
              <a:gd name="T32" fmla="*/ 39624 w 113664"/>
              <a:gd name="T33" fmla="*/ 221214 h 430530"/>
              <a:gd name="T34" fmla="*/ 45515 w 113664"/>
              <a:gd name="T35" fmla="*/ 257398 h 430530"/>
              <a:gd name="T36" fmla="*/ 98706 w 113664"/>
              <a:gd name="T37" fmla="*/ 253393 h 430530"/>
              <a:gd name="T38" fmla="*/ 92818 w 113664"/>
              <a:gd name="T39" fmla="*/ 217209 h 430530"/>
              <a:gd name="T40" fmla="*/ 53245 w 113664"/>
              <a:gd name="T41" fmla="*/ 304749 h 430530"/>
              <a:gd name="T42" fmla="*/ 0 w 113664"/>
              <a:gd name="T43" fmla="*/ 308756 h 430530"/>
              <a:gd name="T44" fmla="*/ 97458 w 113664"/>
              <a:gd name="T45" fmla="*/ 411351 h 430530"/>
              <a:gd name="T46" fmla="*/ 145567 w 113664"/>
              <a:gd name="T47" fmla="*/ 322841 h 430530"/>
              <a:gd name="T48" fmla="*/ 56226 w 113664"/>
              <a:gd name="T49" fmla="*/ 322841 h 430530"/>
              <a:gd name="T50" fmla="*/ 53245 w 113664"/>
              <a:gd name="T51" fmla="*/ 304749 h 430530"/>
              <a:gd name="T52" fmla="*/ 106441 w 113664"/>
              <a:gd name="T53" fmla="*/ 300747 h 430530"/>
              <a:gd name="T54" fmla="*/ 53245 w 113664"/>
              <a:gd name="T55" fmla="*/ 304749 h 430530"/>
              <a:gd name="T56" fmla="*/ 56226 w 113664"/>
              <a:gd name="T57" fmla="*/ 322841 h 430530"/>
              <a:gd name="T58" fmla="*/ 109416 w 113664"/>
              <a:gd name="T59" fmla="*/ 318834 h 430530"/>
              <a:gd name="T60" fmla="*/ 106441 w 113664"/>
              <a:gd name="T61" fmla="*/ 300747 h 430530"/>
              <a:gd name="T62" fmla="*/ 159751 w 113664"/>
              <a:gd name="T63" fmla="*/ 296736 h 430530"/>
              <a:gd name="T64" fmla="*/ 106441 w 113664"/>
              <a:gd name="T65" fmla="*/ 300747 h 430530"/>
              <a:gd name="T66" fmla="*/ 109416 w 113664"/>
              <a:gd name="T67" fmla="*/ 318834 h 430530"/>
              <a:gd name="T68" fmla="*/ 56226 w 113664"/>
              <a:gd name="T69" fmla="*/ 322841 h 430530"/>
              <a:gd name="T70" fmla="*/ 145567 w 113664"/>
              <a:gd name="T71" fmla="*/ 322841 h 430530"/>
              <a:gd name="T72" fmla="*/ 159751 w 113664"/>
              <a:gd name="T73" fmla="*/ 296736 h 430530"/>
              <a:gd name="T74" fmla="*/ 104594 w 113664"/>
              <a:gd name="T75" fmla="*/ 289572 h 430530"/>
              <a:gd name="T76" fmla="*/ 51408 w 113664"/>
              <a:gd name="T77" fmla="*/ 293581 h 430530"/>
              <a:gd name="T78" fmla="*/ 53245 w 113664"/>
              <a:gd name="T79" fmla="*/ 304749 h 430530"/>
              <a:gd name="T80" fmla="*/ 106441 w 113664"/>
              <a:gd name="T81" fmla="*/ 300747 h 430530"/>
              <a:gd name="T82" fmla="*/ 104594 w 113664"/>
              <a:gd name="T83" fmla="*/ 289572 h 4305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664" h="430530">
                <a:moveTo>
                  <a:pt x="41021" y="0"/>
                </a:moveTo>
                <a:lnTo>
                  <a:pt x="3175" y="4063"/>
                </a:lnTo>
                <a:lnTo>
                  <a:pt x="7366" y="42037"/>
                </a:lnTo>
                <a:lnTo>
                  <a:pt x="45212" y="37845"/>
                </a:lnTo>
                <a:lnTo>
                  <a:pt x="41021" y="0"/>
                </a:lnTo>
                <a:close/>
              </a:path>
              <a:path w="113664" h="430530">
                <a:moveTo>
                  <a:pt x="49403" y="75691"/>
                </a:moveTo>
                <a:lnTo>
                  <a:pt x="11557" y="79882"/>
                </a:lnTo>
                <a:lnTo>
                  <a:pt x="15748" y="117728"/>
                </a:lnTo>
                <a:lnTo>
                  <a:pt x="53594" y="113537"/>
                </a:lnTo>
                <a:lnTo>
                  <a:pt x="49403" y="75691"/>
                </a:lnTo>
                <a:close/>
              </a:path>
              <a:path w="113664" h="430530">
                <a:moveTo>
                  <a:pt x="57785" y="151383"/>
                </a:moveTo>
                <a:lnTo>
                  <a:pt x="19812" y="155575"/>
                </a:lnTo>
                <a:lnTo>
                  <a:pt x="24003" y="193420"/>
                </a:lnTo>
                <a:lnTo>
                  <a:pt x="61975" y="189356"/>
                </a:lnTo>
                <a:lnTo>
                  <a:pt x="57785" y="151383"/>
                </a:lnTo>
                <a:close/>
              </a:path>
              <a:path w="113664" h="430530">
                <a:moveTo>
                  <a:pt x="66040" y="227202"/>
                </a:moveTo>
                <a:lnTo>
                  <a:pt x="28194" y="231393"/>
                </a:lnTo>
                <a:lnTo>
                  <a:pt x="32385" y="269239"/>
                </a:lnTo>
                <a:lnTo>
                  <a:pt x="70231" y="265049"/>
                </a:lnTo>
                <a:lnTo>
                  <a:pt x="66040" y="227202"/>
                </a:lnTo>
                <a:close/>
              </a:path>
              <a:path w="113664" h="430530">
                <a:moveTo>
                  <a:pt x="37885" y="318770"/>
                </a:moveTo>
                <a:lnTo>
                  <a:pt x="0" y="322961"/>
                </a:lnTo>
                <a:lnTo>
                  <a:pt x="69342" y="430275"/>
                </a:lnTo>
                <a:lnTo>
                  <a:pt x="103570" y="337692"/>
                </a:lnTo>
                <a:lnTo>
                  <a:pt x="40005" y="337692"/>
                </a:lnTo>
                <a:lnTo>
                  <a:pt x="37885" y="318770"/>
                </a:lnTo>
                <a:close/>
              </a:path>
              <a:path w="113664" h="430530">
                <a:moveTo>
                  <a:pt x="75731" y="314583"/>
                </a:moveTo>
                <a:lnTo>
                  <a:pt x="37885" y="318770"/>
                </a:lnTo>
                <a:lnTo>
                  <a:pt x="40005" y="337692"/>
                </a:lnTo>
                <a:lnTo>
                  <a:pt x="77850" y="333501"/>
                </a:lnTo>
                <a:lnTo>
                  <a:pt x="75731" y="314583"/>
                </a:lnTo>
                <a:close/>
              </a:path>
              <a:path w="113664" h="430530">
                <a:moveTo>
                  <a:pt x="113665" y="310388"/>
                </a:moveTo>
                <a:lnTo>
                  <a:pt x="75731" y="314583"/>
                </a:lnTo>
                <a:lnTo>
                  <a:pt x="77850" y="333501"/>
                </a:lnTo>
                <a:lnTo>
                  <a:pt x="40005" y="337692"/>
                </a:lnTo>
                <a:lnTo>
                  <a:pt x="103570" y="337692"/>
                </a:lnTo>
                <a:lnTo>
                  <a:pt x="113665" y="310388"/>
                </a:lnTo>
                <a:close/>
              </a:path>
              <a:path w="113664" h="430530">
                <a:moveTo>
                  <a:pt x="74422" y="302894"/>
                </a:moveTo>
                <a:lnTo>
                  <a:pt x="36575" y="307086"/>
                </a:lnTo>
                <a:lnTo>
                  <a:pt x="37885" y="318770"/>
                </a:lnTo>
                <a:lnTo>
                  <a:pt x="75731" y="314583"/>
                </a:lnTo>
                <a:lnTo>
                  <a:pt x="74422" y="302894"/>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38918" name="object 37">
            <a:extLst>
              <a:ext uri="{FF2B5EF4-FFF2-40B4-BE49-F238E27FC236}">
                <a16:creationId xmlns:a16="http://schemas.microsoft.com/office/drawing/2014/main" id="{A889E67A-5E31-41E3-8FA5-00EEC27B11AB}"/>
              </a:ext>
            </a:extLst>
          </p:cNvPr>
          <p:cNvSpPr>
            <a:spLocks/>
          </p:cNvSpPr>
          <p:nvPr/>
        </p:nvSpPr>
        <p:spPr bwMode="auto">
          <a:xfrm>
            <a:off x="2490788" y="2476500"/>
            <a:ext cx="120650" cy="2043113"/>
          </a:xfrm>
          <a:custGeom>
            <a:avLst/>
            <a:gdLst>
              <a:gd name="T0" fmla="*/ 27664 w 121285"/>
              <a:gd name="T1" fmla="*/ 2024097 h 2043429"/>
              <a:gd name="T2" fmla="*/ 1937 w 121285"/>
              <a:gd name="T3" fmla="*/ 1910115 h 2043429"/>
              <a:gd name="T4" fmla="*/ 29600 w 121285"/>
              <a:gd name="T5" fmla="*/ 1910997 h 2043429"/>
              <a:gd name="T6" fmla="*/ 2582 w 121285"/>
              <a:gd name="T7" fmla="*/ 1872374 h 2043429"/>
              <a:gd name="T8" fmla="*/ 3227 w 121285"/>
              <a:gd name="T9" fmla="*/ 1834632 h 2043429"/>
              <a:gd name="T10" fmla="*/ 31535 w 121285"/>
              <a:gd name="T11" fmla="*/ 1797774 h 2043429"/>
              <a:gd name="T12" fmla="*/ 5715 w 121285"/>
              <a:gd name="T13" fmla="*/ 1683664 h 2043429"/>
              <a:gd name="T14" fmla="*/ 33381 w 121285"/>
              <a:gd name="T15" fmla="*/ 1684544 h 2043429"/>
              <a:gd name="T16" fmla="*/ 6361 w 121285"/>
              <a:gd name="T17" fmla="*/ 1645921 h 2043429"/>
              <a:gd name="T18" fmla="*/ 7009 w 121285"/>
              <a:gd name="T19" fmla="*/ 1608181 h 2043429"/>
              <a:gd name="T20" fmla="*/ 35311 w 121285"/>
              <a:gd name="T21" fmla="*/ 1571322 h 2043429"/>
              <a:gd name="T22" fmla="*/ 9589 w 121285"/>
              <a:gd name="T23" fmla="*/ 1457336 h 2043429"/>
              <a:gd name="T24" fmla="*/ 37250 w 121285"/>
              <a:gd name="T25" fmla="*/ 1458218 h 2043429"/>
              <a:gd name="T26" fmla="*/ 10235 w 121285"/>
              <a:gd name="T27" fmla="*/ 1419595 h 2043429"/>
              <a:gd name="T28" fmla="*/ 10880 w 121285"/>
              <a:gd name="T29" fmla="*/ 1381857 h 2043429"/>
              <a:gd name="T30" fmla="*/ 39186 w 121285"/>
              <a:gd name="T31" fmla="*/ 1344999 h 2043429"/>
              <a:gd name="T32" fmla="*/ 13461 w 121285"/>
              <a:gd name="T33" fmla="*/ 1230891 h 2043429"/>
              <a:gd name="T34" fmla="*/ 41123 w 121285"/>
              <a:gd name="T35" fmla="*/ 1231765 h 2043429"/>
              <a:gd name="T36" fmla="*/ 14104 w 121285"/>
              <a:gd name="T37" fmla="*/ 1193143 h 2043429"/>
              <a:gd name="T38" fmla="*/ 14754 w 121285"/>
              <a:gd name="T39" fmla="*/ 1155401 h 2043429"/>
              <a:gd name="T40" fmla="*/ 42966 w 121285"/>
              <a:gd name="T41" fmla="*/ 1118542 h 2043429"/>
              <a:gd name="T42" fmla="*/ 17241 w 121285"/>
              <a:gd name="T43" fmla="*/ 1004564 h 2043429"/>
              <a:gd name="T44" fmla="*/ 44903 w 121285"/>
              <a:gd name="T45" fmla="*/ 1005447 h 2043429"/>
              <a:gd name="T46" fmla="*/ 17886 w 121285"/>
              <a:gd name="T47" fmla="*/ 966824 h 2043429"/>
              <a:gd name="T48" fmla="*/ 18531 w 121285"/>
              <a:gd name="T49" fmla="*/ 929086 h 2043429"/>
              <a:gd name="T50" fmla="*/ 46835 w 121285"/>
              <a:gd name="T51" fmla="*/ 892217 h 2043429"/>
              <a:gd name="T52" fmla="*/ 21115 w 121285"/>
              <a:gd name="T53" fmla="*/ 778103 h 2043429"/>
              <a:gd name="T54" fmla="*/ 48774 w 121285"/>
              <a:gd name="T55" fmla="*/ 778983 h 2043429"/>
              <a:gd name="T56" fmla="*/ 21758 w 121285"/>
              <a:gd name="T57" fmla="*/ 740359 h 2043429"/>
              <a:gd name="T58" fmla="*/ 22404 w 121285"/>
              <a:gd name="T59" fmla="*/ 702625 h 2043429"/>
              <a:gd name="T60" fmla="*/ 50711 w 121285"/>
              <a:gd name="T61" fmla="*/ 665773 h 2043429"/>
              <a:gd name="T62" fmla="*/ 24985 w 121285"/>
              <a:gd name="T63" fmla="*/ 551787 h 2043429"/>
              <a:gd name="T64" fmla="*/ 52556 w 121285"/>
              <a:gd name="T65" fmla="*/ 552663 h 2043429"/>
              <a:gd name="T66" fmla="*/ 25540 w 121285"/>
              <a:gd name="T67" fmla="*/ 514040 h 2043429"/>
              <a:gd name="T68" fmla="*/ 26186 w 121285"/>
              <a:gd name="T69" fmla="*/ 476300 h 2043429"/>
              <a:gd name="T70" fmla="*/ 54490 w 121285"/>
              <a:gd name="T71" fmla="*/ 439443 h 2043429"/>
              <a:gd name="T72" fmla="*/ 28766 w 121285"/>
              <a:gd name="T73" fmla="*/ 325335 h 2043429"/>
              <a:gd name="T74" fmla="*/ 56429 w 121285"/>
              <a:gd name="T75" fmla="*/ 326207 h 2043429"/>
              <a:gd name="T76" fmla="*/ 29413 w 121285"/>
              <a:gd name="T77" fmla="*/ 287581 h 2043429"/>
              <a:gd name="T78" fmla="*/ 30060 w 121285"/>
              <a:gd name="T79" fmla="*/ 249843 h 2043429"/>
              <a:gd name="T80" fmla="*/ 58365 w 121285"/>
              <a:gd name="T81" fmla="*/ 212998 h 2043429"/>
              <a:gd name="T82" fmla="*/ 32404 w 121285"/>
              <a:gd name="T83" fmla="*/ 112721 h 2043429"/>
              <a:gd name="T84" fmla="*/ 60065 w 121285"/>
              <a:gd name="T85" fmla="*/ 113584 h 2043429"/>
              <a:gd name="T86" fmla="*/ 32638 w 121285"/>
              <a:gd name="T87" fmla="*/ 99031 h 2043429"/>
              <a:gd name="T88" fmla="*/ 87685 w 121285"/>
              <a:gd name="T89" fmla="*/ 114472 h 2043429"/>
              <a:gd name="T90" fmla="*/ 32404 w 121285"/>
              <a:gd name="T91" fmla="*/ 112721 h 2043429"/>
              <a:gd name="T92" fmla="*/ 32638 w 121285"/>
              <a:gd name="T93" fmla="*/ 99031 h 2043429"/>
              <a:gd name="T94" fmla="*/ 32404 w 121285"/>
              <a:gd name="T95" fmla="*/ 112721 h 2043429"/>
              <a:gd name="T96" fmla="*/ 48130 w 121285"/>
              <a:gd name="T97" fmla="*/ 0 h 2043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285" h="2043429">
                <a:moveTo>
                  <a:pt x="888" y="2004440"/>
                </a:moveTo>
                <a:lnTo>
                  <a:pt x="0" y="2042540"/>
                </a:lnTo>
                <a:lnTo>
                  <a:pt x="38100" y="2043302"/>
                </a:lnTo>
                <a:lnTo>
                  <a:pt x="38988" y="2005330"/>
                </a:lnTo>
                <a:lnTo>
                  <a:pt x="888" y="2004440"/>
                </a:lnTo>
                <a:close/>
              </a:path>
              <a:path w="121285" h="2043429">
                <a:moveTo>
                  <a:pt x="2667" y="1928240"/>
                </a:moveTo>
                <a:lnTo>
                  <a:pt x="1777" y="1966340"/>
                </a:lnTo>
                <a:lnTo>
                  <a:pt x="39877" y="1967230"/>
                </a:lnTo>
                <a:lnTo>
                  <a:pt x="40767" y="1929130"/>
                </a:lnTo>
                <a:lnTo>
                  <a:pt x="2667" y="1928240"/>
                </a:lnTo>
                <a:close/>
              </a:path>
              <a:path w="121285" h="2043429">
                <a:moveTo>
                  <a:pt x="4445" y="1852040"/>
                </a:moveTo>
                <a:lnTo>
                  <a:pt x="3556" y="1890140"/>
                </a:lnTo>
                <a:lnTo>
                  <a:pt x="41656" y="1891030"/>
                </a:lnTo>
                <a:lnTo>
                  <a:pt x="42545" y="1852930"/>
                </a:lnTo>
                <a:lnTo>
                  <a:pt x="4445" y="1852040"/>
                </a:lnTo>
                <a:close/>
              </a:path>
              <a:path w="121285" h="2043429">
                <a:moveTo>
                  <a:pt x="6223" y="1775840"/>
                </a:moveTo>
                <a:lnTo>
                  <a:pt x="5334" y="1813940"/>
                </a:lnTo>
                <a:lnTo>
                  <a:pt x="43434" y="1814830"/>
                </a:lnTo>
                <a:lnTo>
                  <a:pt x="44196" y="1776730"/>
                </a:lnTo>
                <a:lnTo>
                  <a:pt x="6223" y="1775840"/>
                </a:lnTo>
                <a:close/>
              </a:path>
              <a:path w="121285" h="2043429">
                <a:moveTo>
                  <a:pt x="7874" y="1699640"/>
                </a:moveTo>
                <a:lnTo>
                  <a:pt x="7112" y="1737740"/>
                </a:lnTo>
                <a:lnTo>
                  <a:pt x="45085" y="1738630"/>
                </a:lnTo>
                <a:lnTo>
                  <a:pt x="45974" y="1700530"/>
                </a:lnTo>
                <a:lnTo>
                  <a:pt x="7874" y="1699640"/>
                </a:lnTo>
                <a:close/>
              </a:path>
              <a:path w="121285" h="2043429">
                <a:moveTo>
                  <a:pt x="9651" y="1623440"/>
                </a:moveTo>
                <a:lnTo>
                  <a:pt x="8762" y="1661540"/>
                </a:lnTo>
                <a:lnTo>
                  <a:pt x="46862" y="1662430"/>
                </a:lnTo>
                <a:lnTo>
                  <a:pt x="47751" y="1624330"/>
                </a:lnTo>
                <a:lnTo>
                  <a:pt x="9651" y="1623440"/>
                </a:lnTo>
                <a:close/>
              </a:path>
              <a:path w="121285" h="2043429">
                <a:moveTo>
                  <a:pt x="11430" y="1547368"/>
                </a:moveTo>
                <a:lnTo>
                  <a:pt x="10540" y="1585340"/>
                </a:lnTo>
                <a:lnTo>
                  <a:pt x="48640" y="1586230"/>
                </a:lnTo>
                <a:lnTo>
                  <a:pt x="49530" y="1548257"/>
                </a:lnTo>
                <a:lnTo>
                  <a:pt x="11430" y="1547368"/>
                </a:lnTo>
                <a:close/>
              </a:path>
              <a:path w="121285" h="2043429">
                <a:moveTo>
                  <a:pt x="13208" y="1471168"/>
                </a:moveTo>
                <a:lnTo>
                  <a:pt x="12319" y="1509268"/>
                </a:lnTo>
                <a:lnTo>
                  <a:pt x="50419" y="1510157"/>
                </a:lnTo>
                <a:lnTo>
                  <a:pt x="51308" y="1472057"/>
                </a:lnTo>
                <a:lnTo>
                  <a:pt x="13208" y="1471168"/>
                </a:lnTo>
                <a:close/>
              </a:path>
              <a:path w="121285" h="2043429">
                <a:moveTo>
                  <a:pt x="14986" y="1394968"/>
                </a:moveTo>
                <a:lnTo>
                  <a:pt x="14097" y="1433068"/>
                </a:lnTo>
                <a:lnTo>
                  <a:pt x="52197" y="1433957"/>
                </a:lnTo>
                <a:lnTo>
                  <a:pt x="53086" y="1395857"/>
                </a:lnTo>
                <a:lnTo>
                  <a:pt x="14986" y="1394968"/>
                </a:lnTo>
                <a:close/>
              </a:path>
              <a:path w="121285" h="2043429">
                <a:moveTo>
                  <a:pt x="16763" y="1318768"/>
                </a:moveTo>
                <a:lnTo>
                  <a:pt x="15875" y="1356868"/>
                </a:lnTo>
                <a:lnTo>
                  <a:pt x="53975" y="1357757"/>
                </a:lnTo>
                <a:lnTo>
                  <a:pt x="54863" y="1319657"/>
                </a:lnTo>
                <a:lnTo>
                  <a:pt x="16763" y="1318768"/>
                </a:lnTo>
                <a:close/>
              </a:path>
              <a:path w="121285" h="2043429">
                <a:moveTo>
                  <a:pt x="18542" y="1242568"/>
                </a:moveTo>
                <a:lnTo>
                  <a:pt x="17652" y="1280668"/>
                </a:lnTo>
                <a:lnTo>
                  <a:pt x="55752" y="1281557"/>
                </a:lnTo>
                <a:lnTo>
                  <a:pt x="56642" y="1243457"/>
                </a:lnTo>
                <a:lnTo>
                  <a:pt x="18542" y="1242568"/>
                </a:lnTo>
                <a:close/>
              </a:path>
              <a:path w="121285" h="2043429">
                <a:moveTo>
                  <a:pt x="20320" y="1166368"/>
                </a:moveTo>
                <a:lnTo>
                  <a:pt x="19431" y="1204468"/>
                </a:lnTo>
                <a:lnTo>
                  <a:pt x="57531" y="1205357"/>
                </a:lnTo>
                <a:lnTo>
                  <a:pt x="58293" y="1167257"/>
                </a:lnTo>
                <a:lnTo>
                  <a:pt x="20320" y="1166368"/>
                </a:lnTo>
                <a:close/>
              </a:path>
              <a:path w="121285" h="2043429">
                <a:moveTo>
                  <a:pt x="21971" y="1090295"/>
                </a:moveTo>
                <a:lnTo>
                  <a:pt x="21082" y="1128268"/>
                </a:lnTo>
                <a:lnTo>
                  <a:pt x="59182" y="1129157"/>
                </a:lnTo>
                <a:lnTo>
                  <a:pt x="60071" y="1091057"/>
                </a:lnTo>
                <a:lnTo>
                  <a:pt x="21971" y="1090295"/>
                </a:lnTo>
                <a:close/>
              </a:path>
              <a:path w="121285" h="2043429">
                <a:moveTo>
                  <a:pt x="23749" y="1014094"/>
                </a:moveTo>
                <a:lnTo>
                  <a:pt x="22860" y="1052195"/>
                </a:lnTo>
                <a:lnTo>
                  <a:pt x="60960" y="1053083"/>
                </a:lnTo>
                <a:lnTo>
                  <a:pt x="61849" y="1014983"/>
                </a:lnTo>
                <a:lnTo>
                  <a:pt x="23749" y="1014094"/>
                </a:lnTo>
                <a:close/>
              </a:path>
              <a:path w="121285" h="2043429">
                <a:moveTo>
                  <a:pt x="25526" y="937894"/>
                </a:moveTo>
                <a:lnTo>
                  <a:pt x="24637" y="975994"/>
                </a:lnTo>
                <a:lnTo>
                  <a:pt x="62737" y="976883"/>
                </a:lnTo>
                <a:lnTo>
                  <a:pt x="63626" y="938783"/>
                </a:lnTo>
                <a:lnTo>
                  <a:pt x="25526" y="937894"/>
                </a:lnTo>
                <a:close/>
              </a:path>
              <a:path w="121285" h="2043429">
                <a:moveTo>
                  <a:pt x="27305" y="861694"/>
                </a:moveTo>
                <a:lnTo>
                  <a:pt x="26415" y="899794"/>
                </a:lnTo>
                <a:lnTo>
                  <a:pt x="64515" y="900683"/>
                </a:lnTo>
                <a:lnTo>
                  <a:pt x="65405" y="862583"/>
                </a:lnTo>
                <a:lnTo>
                  <a:pt x="27305" y="861694"/>
                </a:lnTo>
                <a:close/>
              </a:path>
              <a:path w="121285" h="2043429">
                <a:moveTo>
                  <a:pt x="29083" y="785494"/>
                </a:moveTo>
                <a:lnTo>
                  <a:pt x="28194" y="823594"/>
                </a:lnTo>
                <a:lnTo>
                  <a:pt x="66294" y="824483"/>
                </a:lnTo>
                <a:lnTo>
                  <a:pt x="67183" y="786383"/>
                </a:lnTo>
                <a:lnTo>
                  <a:pt x="29083" y="785494"/>
                </a:lnTo>
                <a:close/>
              </a:path>
              <a:path w="121285" h="2043429">
                <a:moveTo>
                  <a:pt x="30861" y="709294"/>
                </a:moveTo>
                <a:lnTo>
                  <a:pt x="29972" y="747394"/>
                </a:lnTo>
                <a:lnTo>
                  <a:pt x="68072" y="748283"/>
                </a:lnTo>
                <a:lnTo>
                  <a:pt x="68961" y="710183"/>
                </a:lnTo>
                <a:lnTo>
                  <a:pt x="30861" y="709294"/>
                </a:lnTo>
                <a:close/>
              </a:path>
              <a:path w="121285" h="2043429">
                <a:moveTo>
                  <a:pt x="32638" y="633221"/>
                </a:moveTo>
                <a:lnTo>
                  <a:pt x="31750" y="671194"/>
                </a:lnTo>
                <a:lnTo>
                  <a:pt x="69850" y="672083"/>
                </a:lnTo>
                <a:lnTo>
                  <a:pt x="70738" y="633983"/>
                </a:lnTo>
                <a:lnTo>
                  <a:pt x="32638" y="633221"/>
                </a:lnTo>
                <a:close/>
              </a:path>
              <a:path w="121285" h="2043429">
                <a:moveTo>
                  <a:pt x="34417" y="557021"/>
                </a:moveTo>
                <a:lnTo>
                  <a:pt x="33527" y="595121"/>
                </a:lnTo>
                <a:lnTo>
                  <a:pt x="71627" y="596011"/>
                </a:lnTo>
                <a:lnTo>
                  <a:pt x="72389" y="557911"/>
                </a:lnTo>
                <a:lnTo>
                  <a:pt x="34417" y="557021"/>
                </a:lnTo>
                <a:close/>
              </a:path>
              <a:path w="121285" h="2043429">
                <a:moveTo>
                  <a:pt x="36068" y="480822"/>
                </a:moveTo>
                <a:lnTo>
                  <a:pt x="35178" y="518921"/>
                </a:lnTo>
                <a:lnTo>
                  <a:pt x="73278" y="519811"/>
                </a:lnTo>
                <a:lnTo>
                  <a:pt x="74168" y="481711"/>
                </a:lnTo>
                <a:lnTo>
                  <a:pt x="36068" y="480822"/>
                </a:lnTo>
                <a:close/>
              </a:path>
              <a:path w="121285" h="2043429">
                <a:moveTo>
                  <a:pt x="37846" y="404622"/>
                </a:moveTo>
                <a:lnTo>
                  <a:pt x="36957" y="442722"/>
                </a:lnTo>
                <a:lnTo>
                  <a:pt x="75057" y="443611"/>
                </a:lnTo>
                <a:lnTo>
                  <a:pt x="75946" y="405511"/>
                </a:lnTo>
                <a:lnTo>
                  <a:pt x="37846" y="404622"/>
                </a:lnTo>
                <a:close/>
              </a:path>
              <a:path w="121285" h="2043429">
                <a:moveTo>
                  <a:pt x="39624" y="328422"/>
                </a:moveTo>
                <a:lnTo>
                  <a:pt x="38735" y="366522"/>
                </a:lnTo>
                <a:lnTo>
                  <a:pt x="76835" y="367411"/>
                </a:lnTo>
                <a:lnTo>
                  <a:pt x="77724" y="329311"/>
                </a:lnTo>
                <a:lnTo>
                  <a:pt x="39624" y="328422"/>
                </a:lnTo>
                <a:close/>
              </a:path>
              <a:path w="121285" h="2043429">
                <a:moveTo>
                  <a:pt x="41401" y="252222"/>
                </a:moveTo>
                <a:lnTo>
                  <a:pt x="40512" y="290322"/>
                </a:lnTo>
                <a:lnTo>
                  <a:pt x="78612" y="291211"/>
                </a:lnTo>
                <a:lnTo>
                  <a:pt x="79501" y="253111"/>
                </a:lnTo>
                <a:lnTo>
                  <a:pt x="41401" y="252222"/>
                </a:lnTo>
                <a:close/>
              </a:path>
              <a:path w="121285" h="2043429">
                <a:moveTo>
                  <a:pt x="43180" y="176022"/>
                </a:moveTo>
                <a:lnTo>
                  <a:pt x="42290" y="214122"/>
                </a:lnTo>
                <a:lnTo>
                  <a:pt x="80390" y="215011"/>
                </a:lnTo>
                <a:lnTo>
                  <a:pt x="81280" y="176911"/>
                </a:lnTo>
                <a:lnTo>
                  <a:pt x="43180" y="176022"/>
                </a:lnTo>
                <a:close/>
              </a:path>
              <a:path w="121285" h="2043429">
                <a:moveTo>
                  <a:pt x="44634" y="113793"/>
                </a:moveTo>
                <a:lnTo>
                  <a:pt x="44069" y="138049"/>
                </a:lnTo>
                <a:lnTo>
                  <a:pt x="82169" y="138811"/>
                </a:lnTo>
                <a:lnTo>
                  <a:pt x="82733" y="114682"/>
                </a:lnTo>
                <a:lnTo>
                  <a:pt x="44634" y="113793"/>
                </a:lnTo>
                <a:close/>
              </a:path>
              <a:path w="121285" h="2043429">
                <a:moveTo>
                  <a:pt x="113412" y="99949"/>
                </a:moveTo>
                <a:lnTo>
                  <a:pt x="44958" y="99949"/>
                </a:lnTo>
                <a:lnTo>
                  <a:pt x="83058" y="100837"/>
                </a:lnTo>
                <a:lnTo>
                  <a:pt x="82733" y="114682"/>
                </a:lnTo>
                <a:lnTo>
                  <a:pt x="120776" y="115570"/>
                </a:lnTo>
                <a:lnTo>
                  <a:pt x="113412" y="99949"/>
                </a:lnTo>
                <a:close/>
              </a:path>
              <a:path w="121285" h="2043429">
                <a:moveTo>
                  <a:pt x="44958" y="99949"/>
                </a:moveTo>
                <a:lnTo>
                  <a:pt x="44634" y="113793"/>
                </a:lnTo>
                <a:lnTo>
                  <a:pt x="82733" y="114682"/>
                </a:lnTo>
                <a:lnTo>
                  <a:pt x="83058" y="100837"/>
                </a:lnTo>
                <a:lnTo>
                  <a:pt x="44958" y="99949"/>
                </a:lnTo>
                <a:close/>
              </a:path>
              <a:path w="121285" h="2043429">
                <a:moveTo>
                  <a:pt x="66294" y="0"/>
                </a:moveTo>
                <a:lnTo>
                  <a:pt x="6476" y="112902"/>
                </a:lnTo>
                <a:lnTo>
                  <a:pt x="44634" y="113793"/>
                </a:lnTo>
                <a:lnTo>
                  <a:pt x="44958" y="99949"/>
                </a:lnTo>
                <a:lnTo>
                  <a:pt x="113412" y="99949"/>
                </a:lnTo>
                <a:lnTo>
                  <a:pt x="66294"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38919" name="object 39">
            <a:extLst>
              <a:ext uri="{FF2B5EF4-FFF2-40B4-BE49-F238E27FC236}">
                <a16:creationId xmlns:a16="http://schemas.microsoft.com/office/drawing/2014/main" id="{20C5C909-08F8-4914-9E4F-A3E36F98FB4C}"/>
              </a:ext>
            </a:extLst>
          </p:cNvPr>
          <p:cNvSpPr>
            <a:spLocks/>
          </p:cNvSpPr>
          <p:nvPr/>
        </p:nvSpPr>
        <p:spPr bwMode="auto">
          <a:xfrm>
            <a:off x="1589088" y="2476500"/>
            <a:ext cx="873125" cy="1625600"/>
          </a:xfrm>
          <a:custGeom>
            <a:avLst/>
            <a:gdLst>
              <a:gd name="T0" fmla="*/ 33782 w 873125"/>
              <a:gd name="T1" fmla="*/ 1625092 h 1625600"/>
              <a:gd name="T2" fmla="*/ 53594 w 873125"/>
              <a:gd name="T3" fmla="*/ 1506220 h 1625600"/>
              <a:gd name="T4" fmla="*/ 87249 w 873125"/>
              <a:gd name="T5" fmla="*/ 1524127 h 1625600"/>
              <a:gd name="T6" fmla="*/ 71374 w 873125"/>
              <a:gd name="T7" fmla="*/ 1472564 h 1625600"/>
              <a:gd name="T8" fmla="*/ 89154 w 873125"/>
              <a:gd name="T9" fmla="*/ 1438909 h 1625600"/>
              <a:gd name="T10" fmla="*/ 140716 w 873125"/>
              <a:gd name="T11" fmla="*/ 1423034 h 1625600"/>
              <a:gd name="T12" fmla="*/ 160528 w 873125"/>
              <a:gd name="T13" fmla="*/ 1304289 h 1625600"/>
              <a:gd name="T14" fmla="*/ 194183 w 873125"/>
              <a:gd name="T15" fmla="*/ 1322070 h 1625600"/>
              <a:gd name="T16" fmla="*/ 178308 w 873125"/>
              <a:gd name="T17" fmla="*/ 1270634 h 1625600"/>
              <a:gd name="T18" fmla="*/ 196215 w 873125"/>
              <a:gd name="T19" fmla="*/ 1236852 h 1625600"/>
              <a:gd name="T20" fmla="*/ 247650 w 873125"/>
              <a:gd name="T21" fmla="*/ 1221105 h 1625600"/>
              <a:gd name="T22" fmla="*/ 267462 w 873125"/>
              <a:gd name="T23" fmla="*/ 1102233 h 1625600"/>
              <a:gd name="T24" fmla="*/ 301117 w 873125"/>
              <a:gd name="T25" fmla="*/ 1120013 h 1625600"/>
              <a:gd name="T26" fmla="*/ 285242 w 873125"/>
              <a:gd name="T27" fmla="*/ 1068577 h 1625600"/>
              <a:gd name="T28" fmla="*/ 303149 w 873125"/>
              <a:gd name="T29" fmla="*/ 1034923 h 1625600"/>
              <a:gd name="T30" fmla="*/ 354584 w 873125"/>
              <a:gd name="T31" fmla="*/ 1019048 h 1625600"/>
              <a:gd name="T32" fmla="*/ 374396 w 873125"/>
              <a:gd name="T33" fmla="*/ 900176 h 1625600"/>
              <a:gd name="T34" fmla="*/ 408050 w 873125"/>
              <a:gd name="T35" fmla="*/ 917956 h 1625600"/>
              <a:gd name="T36" fmla="*/ 392303 w 873125"/>
              <a:gd name="T37" fmla="*/ 866520 h 1625600"/>
              <a:gd name="T38" fmla="*/ 410083 w 873125"/>
              <a:gd name="T39" fmla="*/ 832865 h 1625600"/>
              <a:gd name="T40" fmla="*/ 461645 w 873125"/>
              <a:gd name="T41" fmla="*/ 816990 h 1625600"/>
              <a:gd name="T42" fmla="*/ 481457 w 873125"/>
              <a:gd name="T43" fmla="*/ 698119 h 1625600"/>
              <a:gd name="T44" fmla="*/ 515112 w 873125"/>
              <a:gd name="T45" fmla="*/ 716026 h 1625600"/>
              <a:gd name="T46" fmla="*/ 499237 w 873125"/>
              <a:gd name="T47" fmla="*/ 664463 h 1625600"/>
              <a:gd name="T48" fmla="*/ 517017 w 873125"/>
              <a:gd name="T49" fmla="*/ 630808 h 1625600"/>
              <a:gd name="T50" fmla="*/ 568579 w 873125"/>
              <a:gd name="T51" fmla="*/ 614933 h 1625600"/>
              <a:gd name="T52" fmla="*/ 588391 w 873125"/>
              <a:gd name="T53" fmla="*/ 496188 h 1625600"/>
              <a:gd name="T54" fmla="*/ 622046 w 873125"/>
              <a:gd name="T55" fmla="*/ 513969 h 1625600"/>
              <a:gd name="T56" fmla="*/ 606171 w 873125"/>
              <a:gd name="T57" fmla="*/ 462406 h 1625600"/>
              <a:gd name="T58" fmla="*/ 624078 w 873125"/>
              <a:gd name="T59" fmla="*/ 428751 h 1625600"/>
              <a:gd name="T60" fmla="*/ 675513 w 873125"/>
              <a:gd name="T61" fmla="*/ 413003 h 1625600"/>
              <a:gd name="T62" fmla="*/ 695325 w 873125"/>
              <a:gd name="T63" fmla="*/ 294131 h 1625600"/>
              <a:gd name="T64" fmla="*/ 728980 w 873125"/>
              <a:gd name="T65" fmla="*/ 311912 h 1625600"/>
              <a:gd name="T66" fmla="*/ 713232 w 873125"/>
              <a:gd name="T67" fmla="*/ 260476 h 1625600"/>
              <a:gd name="T68" fmla="*/ 731012 w 873125"/>
              <a:gd name="T69" fmla="*/ 226695 h 1625600"/>
              <a:gd name="T70" fmla="*/ 782447 w 873125"/>
              <a:gd name="T71" fmla="*/ 210947 h 1625600"/>
              <a:gd name="T72" fmla="*/ 802250 w 873125"/>
              <a:gd name="T73" fmla="*/ 92090 h 1625600"/>
              <a:gd name="T74" fmla="*/ 835996 w 873125"/>
              <a:gd name="T75" fmla="*/ 109938 h 1625600"/>
              <a:gd name="T76" fmla="*/ 802259 w 873125"/>
              <a:gd name="T77" fmla="*/ 92075 h 1625600"/>
              <a:gd name="T78" fmla="*/ 870511 w 873125"/>
              <a:gd name="T79" fmla="*/ 92075 h 1625600"/>
              <a:gd name="T80" fmla="*/ 802259 w 873125"/>
              <a:gd name="T81" fmla="*/ 92075 h 1625600"/>
              <a:gd name="T82" fmla="*/ 802250 w 873125"/>
              <a:gd name="T83" fmla="*/ 92090 h 1625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3125" h="1625600">
                <a:moveTo>
                  <a:pt x="17907" y="1573657"/>
                </a:moveTo>
                <a:lnTo>
                  <a:pt x="0" y="1607312"/>
                </a:lnTo>
                <a:lnTo>
                  <a:pt x="33782" y="1625092"/>
                </a:lnTo>
                <a:lnTo>
                  <a:pt x="51562" y="1591437"/>
                </a:lnTo>
                <a:lnTo>
                  <a:pt x="17907" y="1573657"/>
                </a:lnTo>
                <a:close/>
              </a:path>
              <a:path w="873125" h="1625600">
                <a:moveTo>
                  <a:pt x="53594" y="1506220"/>
                </a:moveTo>
                <a:lnTo>
                  <a:pt x="35687" y="1540002"/>
                </a:lnTo>
                <a:lnTo>
                  <a:pt x="69342" y="1557782"/>
                </a:lnTo>
                <a:lnTo>
                  <a:pt x="87249" y="1524127"/>
                </a:lnTo>
                <a:lnTo>
                  <a:pt x="53594" y="1506220"/>
                </a:lnTo>
                <a:close/>
              </a:path>
              <a:path w="873125" h="1625600">
                <a:moveTo>
                  <a:pt x="89154" y="1438909"/>
                </a:moveTo>
                <a:lnTo>
                  <a:pt x="71374" y="1472564"/>
                </a:lnTo>
                <a:lnTo>
                  <a:pt x="105029" y="1490471"/>
                </a:lnTo>
                <a:lnTo>
                  <a:pt x="122809" y="1456817"/>
                </a:lnTo>
                <a:lnTo>
                  <a:pt x="89154" y="1438909"/>
                </a:lnTo>
                <a:close/>
              </a:path>
              <a:path w="873125" h="1625600">
                <a:moveTo>
                  <a:pt x="124841" y="1371600"/>
                </a:moveTo>
                <a:lnTo>
                  <a:pt x="107061" y="1405255"/>
                </a:lnTo>
                <a:lnTo>
                  <a:pt x="140716" y="1423034"/>
                </a:lnTo>
                <a:lnTo>
                  <a:pt x="158496" y="1389380"/>
                </a:lnTo>
                <a:lnTo>
                  <a:pt x="124841" y="1371600"/>
                </a:lnTo>
                <a:close/>
              </a:path>
              <a:path w="873125" h="1625600">
                <a:moveTo>
                  <a:pt x="160528" y="1304289"/>
                </a:moveTo>
                <a:lnTo>
                  <a:pt x="142621" y="1337945"/>
                </a:lnTo>
                <a:lnTo>
                  <a:pt x="176403" y="1355725"/>
                </a:lnTo>
                <a:lnTo>
                  <a:pt x="194183" y="1322070"/>
                </a:lnTo>
                <a:lnTo>
                  <a:pt x="160528" y="1304289"/>
                </a:lnTo>
                <a:close/>
              </a:path>
              <a:path w="873125" h="1625600">
                <a:moveTo>
                  <a:pt x="196215" y="1236852"/>
                </a:moveTo>
                <a:lnTo>
                  <a:pt x="178308" y="1270634"/>
                </a:lnTo>
                <a:lnTo>
                  <a:pt x="211962" y="1288414"/>
                </a:lnTo>
                <a:lnTo>
                  <a:pt x="229870" y="1254759"/>
                </a:lnTo>
                <a:lnTo>
                  <a:pt x="196215" y="1236852"/>
                </a:lnTo>
                <a:close/>
              </a:path>
              <a:path w="873125" h="1625600">
                <a:moveTo>
                  <a:pt x="231775" y="1169543"/>
                </a:moveTo>
                <a:lnTo>
                  <a:pt x="213995" y="1203198"/>
                </a:lnTo>
                <a:lnTo>
                  <a:pt x="247650" y="1221105"/>
                </a:lnTo>
                <a:lnTo>
                  <a:pt x="265430" y="1187323"/>
                </a:lnTo>
                <a:lnTo>
                  <a:pt x="231775" y="1169543"/>
                </a:lnTo>
                <a:close/>
              </a:path>
              <a:path w="873125" h="1625600">
                <a:moveTo>
                  <a:pt x="267462" y="1102233"/>
                </a:moveTo>
                <a:lnTo>
                  <a:pt x="249682" y="1135888"/>
                </a:lnTo>
                <a:lnTo>
                  <a:pt x="283337" y="1153668"/>
                </a:lnTo>
                <a:lnTo>
                  <a:pt x="301117" y="1120013"/>
                </a:lnTo>
                <a:lnTo>
                  <a:pt x="267462" y="1102233"/>
                </a:lnTo>
                <a:close/>
              </a:path>
              <a:path w="873125" h="1625600">
                <a:moveTo>
                  <a:pt x="303149" y="1034923"/>
                </a:moveTo>
                <a:lnTo>
                  <a:pt x="285242" y="1068577"/>
                </a:lnTo>
                <a:lnTo>
                  <a:pt x="319024" y="1086358"/>
                </a:lnTo>
                <a:lnTo>
                  <a:pt x="336804" y="1052702"/>
                </a:lnTo>
                <a:lnTo>
                  <a:pt x="303149" y="1034923"/>
                </a:lnTo>
                <a:close/>
              </a:path>
              <a:path w="873125" h="1625600">
                <a:moveTo>
                  <a:pt x="338836" y="967486"/>
                </a:moveTo>
                <a:lnTo>
                  <a:pt x="320929" y="1001140"/>
                </a:lnTo>
                <a:lnTo>
                  <a:pt x="354584" y="1019048"/>
                </a:lnTo>
                <a:lnTo>
                  <a:pt x="372491" y="985393"/>
                </a:lnTo>
                <a:lnTo>
                  <a:pt x="338836" y="967486"/>
                </a:lnTo>
                <a:close/>
              </a:path>
              <a:path w="873125" h="1625600">
                <a:moveTo>
                  <a:pt x="374396" y="900176"/>
                </a:moveTo>
                <a:lnTo>
                  <a:pt x="356616" y="933831"/>
                </a:lnTo>
                <a:lnTo>
                  <a:pt x="390271" y="951738"/>
                </a:lnTo>
                <a:lnTo>
                  <a:pt x="408050" y="917956"/>
                </a:lnTo>
                <a:lnTo>
                  <a:pt x="374396" y="900176"/>
                </a:lnTo>
                <a:close/>
              </a:path>
              <a:path w="873125" h="1625600">
                <a:moveTo>
                  <a:pt x="410083" y="832865"/>
                </a:moveTo>
                <a:lnTo>
                  <a:pt x="392303" y="866520"/>
                </a:lnTo>
                <a:lnTo>
                  <a:pt x="425958" y="884301"/>
                </a:lnTo>
                <a:lnTo>
                  <a:pt x="443738" y="850645"/>
                </a:lnTo>
                <a:lnTo>
                  <a:pt x="410083" y="832865"/>
                </a:lnTo>
                <a:close/>
              </a:path>
              <a:path w="873125" h="1625600">
                <a:moveTo>
                  <a:pt x="445770" y="765556"/>
                </a:moveTo>
                <a:lnTo>
                  <a:pt x="427863" y="799211"/>
                </a:lnTo>
                <a:lnTo>
                  <a:pt x="461645" y="816990"/>
                </a:lnTo>
                <a:lnTo>
                  <a:pt x="479425" y="783336"/>
                </a:lnTo>
                <a:lnTo>
                  <a:pt x="445770" y="765556"/>
                </a:lnTo>
                <a:close/>
              </a:path>
              <a:path w="873125" h="1625600">
                <a:moveTo>
                  <a:pt x="481457" y="698119"/>
                </a:moveTo>
                <a:lnTo>
                  <a:pt x="463550" y="731774"/>
                </a:lnTo>
                <a:lnTo>
                  <a:pt x="497205" y="749681"/>
                </a:lnTo>
                <a:lnTo>
                  <a:pt x="515112" y="716026"/>
                </a:lnTo>
                <a:lnTo>
                  <a:pt x="481457" y="698119"/>
                </a:lnTo>
                <a:close/>
              </a:path>
              <a:path w="873125" h="1625600">
                <a:moveTo>
                  <a:pt x="517017" y="630808"/>
                </a:moveTo>
                <a:lnTo>
                  <a:pt x="499237" y="664463"/>
                </a:lnTo>
                <a:lnTo>
                  <a:pt x="532892" y="682370"/>
                </a:lnTo>
                <a:lnTo>
                  <a:pt x="550799" y="648588"/>
                </a:lnTo>
                <a:lnTo>
                  <a:pt x="517017" y="630808"/>
                </a:lnTo>
                <a:close/>
              </a:path>
              <a:path w="873125" h="1625600">
                <a:moveTo>
                  <a:pt x="552704" y="563499"/>
                </a:moveTo>
                <a:lnTo>
                  <a:pt x="534924" y="597153"/>
                </a:lnTo>
                <a:lnTo>
                  <a:pt x="568579" y="614933"/>
                </a:lnTo>
                <a:lnTo>
                  <a:pt x="586359" y="581278"/>
                </a:lnTo>
                <a:lnTo>
                  <a:pt x="552704" y="563499"/>
                </a:lnTo>
                <a:close/>
              </a:path>
              <a:path w="873125" h="1625600">
                <a:moveTo>
                  <a:pt x="588391" y="496188"/>
                </a:moveTo>
                <a:lnTo>
                  <a:pt x="570611" y="529844"/>
                </a:lnTo>
                <a:lnTo>
                  <a:pt x="604266" y="547624"/>
                </a:lnTo>
                <a:lnTo>
                  <a:pt x="622046" y="513969"/>
                </a:lnTo>
                <a:lnTo>
                  <a:pt x="588391" y="496188"/>
                </a:lnTo>
                <a:close/>
              </a:path>
              <a:path w="873125" h="1625600">
                <a:moveTo>
                  <a:pt x="624078" y="428751"/>
                </a:moveTo>
                <a:lnTo>
                  <a:pt x="606171" y="462406"/>
                </a:lnTo>
                <a:lnTo>
                  <a:pt x="639826" y="480313"/>
                </a:lnTo>
                <a:lnTo>
                  <a:pt x="657733" y="446659"/>
                </a:lnTo>
                <a:lnTo>
                  <a:pt x="624078" y="428751"/>
                </a:lnTo>
                <a:close/>
              </a:path>
              <a:path w="873125" h="1625600">
                <a:moveTo>
                  <a:pt x="659638" y="361441"/>
                </a:moveTo>
                <a:lnTo>
                  <a:pt x="641858" y="395097"/>
                </a:lnTo>
                <a:lnTo>
                  <a:pt x="675513" y="413003"/>
                </a:lnTo>
                <a:lnTo>
                  <a:pt x="693420" y="379222"/>
                </a:lnTo>
                <a:lnTo>
                  <a:pt x="659638" y="361441"/>
                </a:lnTo>
                <a:close/>
              </a:path>
              <a:path w="873125" h="1625600">
                <a:moveTo>
                  <a:pt x="695325" y="294131"/>
                </a:moveTo>
                <a:lnTo>
                  <a:pt x="677545" y="327787"/>
                </a:lnTo>
                <a:lnTo>
                  <a:pt x="711200" y="345566"/>
                </a:lnTo>
                <a:lnTo>
                  <a:pt x="728980" y="311912"/>
                </a:lnTo>
                <a:lnTo>
                  <a:pt x="695325" y="294131"/>
                </a:lnTo>
                <a:close/>
              </a:path>
              <a:path w="873125" h="1625600">
                <a:moveTo>
                  <a:pt x="731012" y="226695"/>
                </a:moveTo>
                <a:lnTo>
                  <a:pt x="713232" y="260476"/>
                </a:lnTo>
                <a:lnTo>
                  <a:pt x="746887" y="278256"/>
                </a:lnTo>
                <a:lnTo>
                  <a:pt x="764667" y="244601"/>
                </a:lnTo>
                <a:lnTo>
                  <a:pt x="731012" y="226695"/>
                </a:lnTo>
                <a:close/>
              </a:path>
              <a:path w="873125" h="1625600">
                <a:moveTo>
                  <a:pt x="766699" y="159385"/>
                </a:moveTo>
                <a:lnTo>
                  <a:pt x="748792" y="193039"/>
                </a:lnTo>
                <a:lnTo>
                  <a:pt x="782447" y="210947"/>
                </a:lnTo>
                <a:lnTo>
                  <a:pt x="800354" y="177291"/>
                </a:lnTo>
                <a:lnTo>
                  <a:pt x="766699" y="159385"/>
                </a:lnTo>
                <a:close/>
              </a:path>
              <a:path w="873125" h="1625600">
                <a:moveTo>
                  <a:pt x="802250" y="92090"/>
                </a:moveTo>
                <a:lnTo>
                  <a:pt x="784479" y="125729"/>
                </a:lnTo>
                <a:lnTo>
                  <a:pt x="818134" y="143510"/>
                </a:lnTo>
                <a:lnTo>
                  <a:pt x="835996" y="109938"/>
                </a:lnTo>
                <a:lnTo>
                  <a:pt x="802250" y="92090"/>
                </a:lnTo>
                <a:close/>
              </a:path>
              <a:path w="873125" h="1625600">
                <a:moveTo>
                  <a:pt x="870511" y="92075"/>
                </a:moveTo>
                <a:lnTo>
                  <a:pt x="802259" y="92075"/>
                </a:lnTo>
                <a:lnTo>
                  <a:pt x="836041" y="109854"/>
                </a:lnTo>
                <a:lnTo>
                  <a:pt x="869696" y="127762"/>
                </a:lnTo>
                <a:lnTo>
                  <a:pt x="870511" y="92075"/>
                </a:lnTo>
                <a:close/>
              </a:path>
              <a:path w="873125" h="1625600">
                <a:moveTo>
                  <a:pt x="802259" y="92075"/>
                </a:moveTo>
                <a:lnTo>
                  <a:pt x="835996" y="109938"/>
                </a:lnTo>
                <a:lnTo>
                  <a:pt x="802259" y="92075"/>
                </a:lnTo>
                <a:close/>
              </a:path>
              <a:path w="873125" h="1625600">
                <a:moveTo>
                  <a:pt x="872617" y="0"/>
                </a:moveTo>
                <a:lnTo>
                  <a:pt x="768604" y="74295"/>
                </a:lnTo>
                <a:lnTo>
                  <a:pt x="802250" y="92090"/>
                </a:lnTo>
                <a:lnTo>
                  <a:pt x="870511" y="92075"/>
                </a:lnTo>
                <a:lnTo>
                  <a:pt x="872617"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1" name="object 41">
            <a:extLst>
              <a:ext uri="{FF2B5EF4-FFF2-40B4-BE49-F238E27FC236}">
                <a16:creationId xmlns:a16="http://schemas.microsoft.com/office/drawing/2014/main" id="{C43C3D70-B82E-43C0-B945-0785C7FE8EE8}"/>
              </a:ext>
            </a:extLst>
          </p:cNvPr>
          <p:cNvSpPr txBox="1"/>
          <p:nvPr/>
        </p:nvSpPr>
        <p:spPr>
          <a:xfrm>
            <a:off x="2649538" y="1577975"/>
            <a:ext cx="1543050" cy="279400"/>
          </a:xfrm>
          <a:prstGeom prst="rect">
            <a:avLst/>
          </a:prstGeom>
        </p:spPr>
        <p:txBody>
          <a:bodyPr lIns="0" tIns="0" rIns="0" bIns="0">
            <a:spAutoFit/>
          </a:bodyPr>
          <a:lstStyle/>
          <a:p>
            <a:pPr marL="12700">
              <a:defRPr/>
            </a:pPr>
            <a:r>
              <a:rPr sz="2000" b="1" spc="-15" dirty="0">
                <a:latin typeface="Arial"/>
                <a:cs typeface="Arial"/>
              </a:rPr>
              <a:t>L</a:t>
            </a:r>
            <a:r>
              <a:rPr sz="2000" b="1" spc="-40" dirty="0">
                <a:latin typeface="Arial"/>
                <a:cs typeface="Arial"/>
              </a:rPr>
              <a:t> </a:t>
            </a:r>
            <a:r>
              <a:rPr sz="2000" b="1" spc="-15" dirty="0">
                <a:latin typeface="Arial"/>
                <a:cs typeface="Arial"/>
              </a:rPr>
              <a:t>= 10~3</a:t>
            </a:r>
            <a:r>
              <a:rPr sz="2000" b="1" spc="-25" dirty="0">
                <a:latin typeface="Arial"/>
                <a:cs typeface="Arial"/>
              </a:rPr>
              <a:t>0</a:t>
            </a:r>
            <a:r>
              <a:rPr sz="2000" b="1" spc="-15" dirty="0">
                <a:latin typeface="Arial"/>
                <a:cs typeface="Arial"/>
              </a:rPr>
              <a:t>km</a:t>
            </a:r>
            <a:endParaRPr sz="2000">
              <a:latin typeface="Arial"/>
              <a:cs typeface="Arial"/>
            </a:endParaRPr>
          </a:p>
        </p:txBody>
      </p:sp>
      <p:sp>
        <p:nvSpPr>
          <p:cNvPr id="42" name="object 42">
            <a:extLst>
              <a:ext uri="{FF2B5EF4-FFF2-40B4-BE49-F238E27FC236}">
                <a16:creationId xmlns:a16="http://schemas.microsoft.com/office/drawing/2014/main" id="{6BDA6C1F-0091-46F6-B79A-E61B9348870E}"/>
              </a:ext>
            </a:extLst>
          </p:cNvPr>
          <p:cNvSpPr txBox="1"/>
          <p:nvPr/>
        </p:nvSpPr>
        <p:spPr>
          <a:xfrm>
            <a:off x="2649538" y="4241800"/>
            <a:ext cx="1400175" cy="307975"/>
          </a:xfrm>
          <a:prstGeom prst="rect">
            <a:avLst/>
          </a:prstGeom>
        </p:spPr>
        <p:txBody>
          <a:bodyPr lIns="0" tIns="0" rIns="0" bIns="0">
            <a:spAutoFit/>
          </a:bodyPr>
          <a:lstStyle/>
          <a:p>
            <a:pPr marL="12700">
              <a:defRPr/>
            </a:pPr>
            <a:r>
              <a:rPr sz="2000" b="1" spc="-15" dirty="0">
                <a:latin typeface="Arial"/>
                <a:cs typeface="Arial"/>
              </a:rPr>
              <a:t>L</a:t>
            </a:r>
            <a:r>
              <a:rPr lang="en-US" sz="2000" b="1" spc="-15" dirty="0">
                <a:latin typeface="Arial"/>
                <a:cs typeface="Arial"/>
              </a:rPr>
              <a:t>~</a:t>
            </a:r>
            <a:r>
              <a:rPr sz="2000" b="1" spc="-25" dirty="0">
                <a:latin typeface="Arial"/>
                <a:cs typeface="Arial"/>
              </a:rPr>
              <a:t>1</a:t>
            </a:r>
            <a:r>
              <a:rPr sz="2000" b="1" spc="-15" dirty="0">
                <a:latin typeface="Arial"/>
                <a:cs typeface="Arial"/>
              </a:rPr>
              <a:t>3000km</a:t>
            </a:r>
            <a:endParaRPr sz="2000" dirty="0">
              <a:latin typeface="Arial"/>
              <a:cs typeface="Arial"/>
            </a:endParaRPr>
          </a:p>
        </p:txBody>
      </p:sp>
      <p:sp>
        <p:nvSpPr>
          <p:cNvPr id="43" name="object 43">
            <a:extLst>
              <a:ext uri="{FF2B5EF4-FFF2-40B4-BE49-F238E27FC236}">
                <a16:creationId xmlns:a16="http://schemas.microsoft.com/office/drawing/2014/main" id="{DC778745-6C52-4705-ABAD-48937E75CFAE}"/>
              </a:ext>
            </a:extLst>
          </p:cNvPr>
          <p:cNvSpPr txBox="1"/>
          <p:nvPr/>
        </p:nvSpPr>
        <p:spPr>
          <a:xfrm>
            <a:off x="2595563" y="4799013"/>
            <a:ext cx="749300" cy="246062"/>
          </a:xfrm>
          <a:prstGeom prst="rect">
            <a:avLst/>
          </a:prstGeom>
        </p:spPr>
        <p:txBody>
          <a:bodyPr lIns="0" tIns="0" rIns="0" bIns="0">
            <a:spAutoFit/>
          </a:bodyPr>
          <a:lstStyle/>
          <a:p>
            <a:pPr marL="12700">
              <a:defRPr/>
            </a:pPr>
            <a:r>
              <a:rPr sz="1600" b="1" dirty="0">
                <a:latin typeface="Arial"/>
                <a:cs typeface="Arial"/>
              </a:rPr>
              <a:t>p,</a:t>
            </a:r>
            <a:r>
              <a:rPr sz="1600" b="1" spc="5" dirty="0">
                <a:latin typeface="Arial"/>
                <a:cs typeface="Arial"/>
              </a:rPr>
              <a:t> </a:t>
            </a:r>
            <a:r>
              <a:rPr sz="1600" b="1" dirty="0">
                <a:latin typeface="Arial"/>
                <a:cs typeface="Arial"/>
              </a:rPr>
              <a:t>He</a:t>
            </a:r>
            <a:r>
              <a:rPr sz="1600" b="1" spc="-10" dirty="0">
                <a:latin typeface="Arial"/>
                <a:cs typeface="Arial"/>
              </a:rPr>
              <a:t> </a:t>
            </a:r>
            <a:r>
              <a:rPr sz="1600" b="1" dirty="0">
                <a:latin typeface="Arial"/>
                <a:cs typeface="Arial"/>
              </a:rPr>
              <a:t>...</a:t>
            </a:r>
            <a:endParaRPr sz="1600" dirty="0">
              <a:latin typeface="Arial"/>
              <a:cs typeface="Arial"/>
            </a:endParaRPr>
          </a:p>
        </p:txBody>
      </p:sp>
      <p:sp>
        <p:nvSpPr>
          <p:cNvPr id="45" name="object 45">
            <a:extLst>
              <a:ext uri="{FF2B5EF4-FFF2-40B4-BE49-F238E27FC236}">
                <a16:creationId xmlns:a16="http://schemas.microsoft.com/office/drawing/2014/main" id="{87207C71-091B-40AF-A1D0-3C83D6DA9EAD}"/>
              </a:ext>
            </a:extLst>
          </p:cNvPr>
          <p:cNvSpPr txBox="1"/>
          <p:nvPr/>
        </p:nvSpPr>
        <p:spPr>
          <a:xfrm>
            <a:off x="1785938" y="3067050"/>
            <a:ext cx="158750" cy="307975"/>
          </a:xfrm>
          <a:prstGeom prst="rect">
            <a:avLst/>
          </a:prstGeom>
        </p:spPr>
        <p:txBody>
          <a:bodyPr lIns="0" tIns="0" rIns="0" bIns="0">
            <a:spAutoFit/>
          </a:bodyPr>
          <a:lstStyle/>
          <a:p>
            <a:pPr marL="12700">
              <a:defRPr/>
            </a:pPr>
            <a:r>
              <a:rPr sz="2000" b="1" spc="1125" dirty="0">
                <a:latin typeface="Symbol"/>
                <a:cs typeface="Symbol"/>
              </a:rPr>
              <a:t></a:t>
            </a:r>
            <a:endParaRPr sz="2000" dirty="0">
              <a:latin typeface="Symbol"/>
              <a:cs typeface="Symbol"/>
            </a:endParaRPr>
          </a:p>
        </p:txBody>
      </p:sp>
      <p:sp>
        <p:nvSpPr>
          <p:cNvPr id="46" name="object 46">
            <a:extLst>
              <a:ext uri="{FF2B5EF4-FFF2-40B4-BE49-F238E27FC236}">
                <a16:creationId xmlns:a16="http://schemas.microsoft.com/office/drawing/2014/main" id="{B2CAFD8F-936F-411C-B87A-C65005321091}"/>
              </a:ext>
            </a:extLst>
          </p:cNvPr>
          <p:cNvSpPr txBox="1"/>
          <p:nvPr/>
        </p:nvSpPr>
        <p:spPr>
          <a:xfrm>
            <a:off x="2576513" y="3714750"/>
            <a:ext cx="157162" cy="307975"/>
          </a:xfrm>
          <a:prstGeom prst="rect">
            <a:avLst/>
          </a:prstGeom>
        </p:spPr>
        <p:txBody>
          <a:bodyPr lIns="0" tIns="0" rIns="0" bIns="0">
            <a:spAutoFit/>
          </a:bodyPr>
          <a:lstStyle/>
          <a:p>
            <a:pPr marL="12700">
              <a:defRPr/>
            </a:pPr>
            <a:r>
              <a:rPr sz="2000" b="1" spc="1125" dirty="0">
                <a:latin typeface="Symbol"/>
                <a:cs typeface="Symbol"/>
              </a:rPr>
              <a:t></a:t>
            </a:r>
            <a:endParaRPr sz="2000">
              <a:latin typeface="Symbol"/>
              <a:cs typeface="Symbol"/>
            </a:endParaRPr>
          </a:p>
        </p:txBody>
      </p:sp>
      <p:sp>
        <p:nvSpPr>
          <p:cNvPr id="47" name="object 47">
            <a:extLst>
              <a:ext uri="{FF2B5EF4-FFF2-40B4-BE49-F238E27FC236}">
                <a16:creationId xmlns:a16="http://schemas.microsoft.com/office/drawing/2014/main" id="{2C5E4402-52ED-4642-91BB-A5FF7657D328}"/>
              </a:ext>
            </a:extLst>
          </p:cNvPr>
          <p:cNvSpPr txBox="1"/>
          <p:nvPr/>
        </p:nvSpPr>
        <p:spPr>
          <a:xfrm>
            <a:off x="2289175" y="1914525"/>
            <a:ext cx="157163" cy="307975"/>
          </a:xfrm>
          <a:prstGeom prst="rect">
            <a:avLst/>
          </a:prstGeom>
        </p:spPr>
        <p:txBody>
          <a:bodyPr lIns="0" tIns="0" rIns="0" bIns="0">
            <a:spAutoFit/>
          </a:bodyPr>
          <a:lstStyle/>
          <a:p>
            <a:pPr marL="12700">
              <a:defRPr/>
            </a:pPr>
            <a:r>
              <a:rPr sz="2000" b="1" spc="1125" dirty="0">
                <a:latin typeface="Symbol"/>
                <a:cs typeface="Symbol"/>
              </a:rPr>
              <a:t></a:t>
            </a:r>
            <a:endParaRPr sz="2000" dirty="0">
              <a:latin typeface="Symbol"/>
              <a:cs typeface="Symbol"/>
            </a:endParaRPr>
          </a:p>
        </p:txBody>
      </p:sp>
      <p:sp>
        <p:nvSpPr>
          <p:cNvPr id="38926" name="Text Box 23">
            <a:extLst>
              <a:ext uri="{FF2B5EF4-FFF2-40B4-BE49-F238E27FC236}">
                <a16:creationId xmlns:a16="http://schemas.microsoft.com/office/drawing/2014/main" id="{7B6EC20C-52E6-4E7A-9569-DA77B3D759E1}"/>
              </a:ext>
            </a:extLst>
          </p:cNvPr>
          <p:cNvSpPr txBox="1">
            <a:spLocks noChangeArrowheads="1"/>
          </p:cNvSpPr>
          <p:nvPr/>
        </p:nvSpPr>
        <p:spPr bwMode="auto">
          <a:xfrm>
            <a:off x="2411413" y="0"/>
            <a:ext cx="4376737"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u="sng">
                <a:solidFill>
                  <a:srgbClr val="0A0AD4"/>
                </a:solidFill>
                <a:latin typeface="Arial" panose="020B0604020202020204" pitchFamily="34" charset="0"/>
              </a:rPr>
              <a:t>大気ニュートリノ振動</a:t>
            </a:r>
            <a:endParaRPr lang="en-US" altLang="ja-JP" sz="2800" b="1" u="sng">
              <a:solidFill>
                <a:srgbClr val="0A0AD4"/>
              </a:solidFill>
              <a:latin typeface="Symbol" panose="05050102010706020507" pitchFamily="18" charset="2"/>
            </a:endParaRPr>
          </a:p>
        </p:txBody>
      </p:sp>
      <p:cxnSp>
        <p:nvCxnSpPr>
          <p:cNvPr id="3" name="直線矢印コネクタ 2">
            <a:extLst>
              <a:ext uri="{FF2B5EF4-FFF2-40B4-BE49-F238E27FC236}">
                <a16:creationId xmlns:a16="http://schemas.microsoft.com/office/drawing/2014/main" id="{8602E576-0ECB-4CE9-AF89-B862C834121B}"/>
              </a:ext>
            </a:extLst>
          </p:cNvPr>
          <p:cNvCxnSpPr/>
          <p:nvPr/>
        </p:nvCxnSpPr>
        <p:spPr>
          <a:xfrm flipV="1">
            <a:off x="1162050" y="4102100"/>
            <a:ext cx="433388" cy="4175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F0D64016-20E8-4712-A8B4-B0002A246676}"/>
              </a:ext>
            </a:extLst>
          </p:cNvPr>
          <p:cNvCxnSpPr>
            <a:endCxn id="38918" idx="0"/>
          </p:cNvCxnSpPr>
          <p:nvPr/>
        </p:nvCxnSpPr>
        <p:spPr>
          <a:xfrm flipV="1">
            <a:off x="2484438" y="4516438"/>
            <a:ext cx="41275" cy="6588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13315AFB-6A76-483A-B327-61C891D1B1E1}"/>
              </a:ext>
            </a:extLst>
          </p:cNvPr>
          <p:cNvCxnSpPr>
            <a:endCxn id="38917" idx="1"/>
          </p:cNvCxnSpPr>
          <p:nvPr/>
        </p:nvCxnSpPr>
        <p:spPr>
          <a:xfrm>
            <a:off x="2366963" y="1484313"/>
            <a:ext cx="123825" cy="3778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930" name="グループ化 5">
            <a:extLst>
              <a:ext uri="{FF2B5EF4-FFF2-40B4-BE49-F238E27FC236}">
                <a16:creationId xmlns:a16="http://schemas.microsoft.com/office/drawing/2014/main" id="{13D2457B-C7E1-4813-8B63-5C9E3223E0AA}"/>
              </a:ext>
            </a:extLst>
          </p:cNvPr>
          <p:cNvGrpSpPr>
            <a:grpSpLocks/>
          </p:cNvGrpSpPr>
          <p:nvPr/>
        </p:nvGrpSpPr>
        <p:grpSpPr bwMode="auto">
          <a:xfrm>
            <a:off x="5724525" y="1455738"/>
            <a:ext cx="2879725" cy="1541462"/>
            <a:chOff x="5724128" y="1341438"/>
            <a:chExt cx="2880320" cy="1541115"/>
          </a:xfrm>
        </p:grpSpPr>
        <p:sp>
          <p:nvSpPr>
            <p:cNvPr id="10" name="正方形/長方形 9">
              <a:extLst>
                <a:ext uri="{FF2B5EF4-FFF2-40B4-BE49-F238E27FC236}">
                  <a16:creationId xmlns:a16="http://schemas.microsoft.com/office/drawing/2014/main" id="{5ED560C8-B60E-4736-884A-03E2C14AEBDF}"/>
                </a:ext>
              </a:extLst>
            </p:cNvPr>
            <p:cNvSpPr/>
            <p:nvPr/>
          </p:nvSpPr>
          <p:spPr>
            <a:xfrm>
              <a:off x="5940073" y="1915984"/>
              <a:ext cx="503342" cy="5713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 name="正方形/長方形 58">
              <a:extLst>
                <a:ext uri="{FF2B5EF4-FFF2-40B4-BE49-F238E27FC236}">
                  <a16:creationId xmlns:a16="http://schemas.microsoft.com/office/drawing/2014/main" id="{02F69175-4DE8-41B0-BC50-154946B1F595}"/>
                </a:ext>
              </a:extLst>
            </p:cNvPr>
            <p:cNvSpPr/>
            <p:nvPr/>
          </p:nvSpPr>
          <p:spPr>
            <a:xfrm>
              <a:off x="6948344" y="1341438"/>
              <a:ext cx="503341" cy="1145917"/>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 name="直線コネクタ 3">
              <a:extLst>
                <a:ext uri="{FF2B5EF4-FFF2-40B4-BE49-F238E27FC236}">
                  <a16:creationId xmlns:a16="http://schemas.microsoft.com/office/drawing/2014/main" id="{94867BB6-E587-46AA-80CA-717A3DE9F46E}"/>
                </a:ext>
              </a:extLst>
            </p:cNvPr>
            <p:cNvCxnSpPr/>
            <p:nvPr/>
          </p:nvCxnSpPr>
          <p:spPr>
            <a:xfrm>
              <a:off x="5724128" y="2487355"/>
              <a:ext cx="2880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949" name="テキスト ボックス 4">
              <a:extLst>
                <a:ext uri="{FF2B5EF4-FFF2-40B4-BE49-F238E27FC236}">
                  <a16:creationId xmlns:a16="http://schemas.microsoft.com/office/drawing/2014/main" id="{C14AFC07-6A73-4D3C-ACB5-839FD83A2CAB}"/>
                </a:ext>
              </a:extLst>
            </p:cNvPr>
            <p:cNvSpPr txBox="1">
              <a:spLocks noChangeArrowheads="1"/>
            </p:cNvSpPr>
            <p:nvPr/>
          </p:nvSpPr>
          <p:spPr bwMode="auto">
            <a:xfrm>
              <a:off x="6012160"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latin typeface="Arial" panose="020B0604020202020204" pitchFamily="34" charset="0"/>
                  <a:cs typeface="Arial" panose="020B0604020202020204" pitchFamily="34" charset="0"/>
                </a:rPr>
                <a:t>e</a:t>
              </a:r>
              <a:endParaRPr lang="ja-JP" altLang="en-US" sz="2400" b="1" baseline="-25000">
                <a:solidFill>
                  <a:srgbClr val="FF0000"/>
                </a:solidFill>
                <a:latin typeface="Arial" panose="020B0604020202020204" pitchFamily="34" charset="0"/>
                <a:cs typeface="Arial" panose="020B0604020202020204" pitchFamily="34" charset="0"/>
              </a:endParaRPr>
            </a:p>
          </p:txBody>
        </p:sp>
        <p:sp>
          <p:nvSpPr>
            <p:cNvPr id="38950" name="テキスト ボックス 26">
              <a:extLst>
                <a:ext uri="{FF2B5EF4-FFF2-40B4-BE49-F238E27FC236}">
                  <a16:creationId xmlns:a16="http://schemas.microsoft.com/office/drawing/2014/main" id="{07D72252-5760-4DBA-A27B-93DEB4CA2F1A}"/>
                </a:ext>
              </a:extLst>
            </p:cNvPr>
            <p:cNvSpPr txBox="1">
              <a:spLocks noChangeArrowheads="1"/>
            </p:cNvSpPr>
            <p:nvPr/>
          </p:nvSpPr>
          <p:spPr bwMode="auto">
            <a:xfrm>
              <a:off x="7020272"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38951" name="テキスト ボックス 27">
              <a:extLst>
                <a:ext uri="{FF2B5EF4-FFF2-40B4-BE49-F238E27FC236}">
                  <a16:creationId xmlns:a16="http://schemas.microsoft.com/office/drawing/2014/main" id="{8A5F437D-A6D2-4637-BB5A-57691037F122}"/>
                </a:ext>
              </a:extLst>
            </p:cNvPr>
            <p:cNvSpPr txBox="1">
              <a:spLocks noChangeArrowheads="1"/>
            </p:cNvSpPr>
            <p:nvPr/>
          </p:nvSpPr>
          <p:spPr bwMode="auto">
            <a:xfrm>
              <a:off x="8028384"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grpSp>
      <p:sp>
        <p:nvSpPr>
          <p:cNvPr id="58" name="正方形/長方形 57">
            <a:extLst>
              <a:ext uri="{FF2B5EF4-FFF2-40B4-BE49-F238E27FC236}">
                <a16:creationId xmlns:a16="http://schemas.microsoft.com/office/drawing/2014/main" id="{A59B02F0-B7CA-429D-9F73-A9C16E12E4F8}"/>
              </a:ext>
            </a:extLst>
          </p:cNvPr>
          <p:cNvSpPr/>
          <p:nvPr/>
        </p:nvSpPr>
        <p:spPr bwMode="auto">
          <a:xfrm>
            <a:off x="5940425" y="4340225"/>
            <a:ext cx="503238"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0" name="正方形/長方形 59">
            <a:extLst>
              <a:ext uri="{FF2B5EF4-FFF2-40B4-BE49-F238E27FC236}">
                <a16:creationId xmlns:a16="http://schemas.microsoft.com/office/drawing/2014/main" id="{2E7C9BB1-D4DF-423F-B67C-8CC3DF145A9F}"/>
              </a:ext>
            </a:extLst>
          </p:cNvPr>
          <p:cNvSpPr/>
          <p:nvPr/>
        </p:nvSpPr>
        <p:spPr bwMode="auto">
          <a:xfrm>
            <a:off x="6948488" y="4264025"/>
            <a:ext cx="503237" cy="647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9" name="直線コネクタ 28">
            <a:extLst>
              <a:ext uri="{FF2B5EF4-FFF2-40B4-BE49-F238E27FC236}">
                <a16:creationId xmlns:a16="http://schemas.microsoft.com/office/drawing/2014/main" id="{368F59E9-4045-463C-B79A-9CC298CD1DD1}"/>
              </a:ext>
            </a:extLst>
          </p:cNvPr>
          <p:cNvCxnSpPr/>
          <p:nvPr/>
        </p:nvCxnSpPr>
        <p:spPr bwMode="auto">
          <a:xfrm>
            <a:off x="5724525" y="4905375"/>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934" name="テキスト ボックス 29">
            <a:extLst>
              <a:ext uri="{FF2B5EF4-FFF2-40B4-BE49-F238E27FC236}">
                <a16:creationId xmlns:a16="http://schemas.microsoft.com/office/drawing/2014/main" id="{ACEBD9FD-D499-4E0B-BC4A-C1298929E2D8}"/>
              </a:ext>
            </a:extLst>
          </p:cNvPr>
          <p:cNvSpPr txBox="1">
            <a:spLocks noChangeArrowheads="1"/>
          </p:cNvSpPr>
          <p:nvPr/>
        </p:nvSpPr>
        <p:spPr bwMode="auto">
          <a:xfrm>
            <a:off x="6011863" y="4840288"/>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latin typeface="Arial" panose="020B0604020202020204" pitchFamily="34" charset="0"/>
                <a:cs typeface="Arial" panose="020B0604020202020204" pitchFamily="34" charset="0"/>
              </a:rPr>
              <a:t>e</a:t>
            </a:r>
            <a:endParaRPr lang="ja-JP" altLang="en-US" sz="2400" b="1" baseline="-25000">
              <a:solidFill>
                <a:srgbClr val="FF0000"/>
              </a:solidFill>
              <a:latin typeface="Arial" panose="020B0604020202020204" pitchFamily="34" charset="0"/>
              <a:cs typeface="Arial" panose="020B0604020202020204" pitchFamily="34" charset="0"/>
            </a:endParaRPr>
          </a:p>
        </p:txBody>
      </p:sp>
      <p:sp>
        <p:nvSpPr>
          <p:cNvPr id="38935" name="テキスト ボックス 30">
            <a:extLst>
              <a:ext uri="{FF2B5EF4-FFF2-40B4-BE49-F238E27FC236}">
                <a16:creationId xmlns:a16="http://schemas.microsoft.com/office/drawing/2014/main" id="{C6914EDB-47FE-4C2E-A361-5985478B9C2B}"/>
              </a:ext>
            </a:extLst>
          </p:cNvPr>
          <p:cNvSpPr txBox="1">
            <a:spLocks noChangeArrowheads="1"/>
          </p:cNvSpPr>
          <p:nvPr/>
        </p:nvSpPr>
        <p:spPr bwMode="auto">
          <a:xfrm>
            <a:off x="7019925" y="4840288"/>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38936" name="テキスト ボックス 31">
            <a:extLst>
              <a:ext uri="{FF2B5EF4-FFF2-40B4-BE49-F238E27FC236}">
                <a16:creationId xmlns:a16="http://schemas.microsoft.com/office/drawing/2014/main" id="{F430C688-8848-4194-8833-7A8993786545}"/>
              </a:ext>
            </a:extLst>
          </p:cNvPr>
          <p:cNvSpPr txBox="1">
            <a:spLocks noChangeArrowheads="1"/>
          </p:cNvSpPr>
          <p:nvPr/>
        </p:nvSpPr>
        <p:spPr bwMode="auto">
          <a:xfrm>
            <a:off x="8027988" y="4840288"/>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2" name="テキスト ボックス 1">
            <a:extLst>
              <a:ext uri="{FF2B5EF4-FFF2-40B4-BE49-F238E27FC236}">
                <a16:creationId xmlns:a16="http://schemas.microsoft.com/office/drawing/2014/main" id="{161E56B0-391D-4007-B7E1-2C7C664229C8}"/>
              </a:ext>
            </a:extLst>
          </p:cNvPr>
          <p:cNvSpPr txBox="1"/>
          <p:nvPr/>
        </p:nvSpPr>
        <p:spPr>
          <a:xfrm>
            <a:off x="250825" y="620713"/>
            <a:ext cx="8137525" cy="646112"/>
          </a:xfrm>
          <a:prstGeom prst="rect">
            <a:avLst/>
          </a:prstGeom>
          <a:noFill/>
        </p:spPr>
        <p:txBody>
          <a:bodyPr>
            <a:spAutoFit/>
          </a:bodyPr>
          <a:lstStyle/>
          <a:p>
            <a:pPr marL="285750" indent="-285750">
              <a:buFont typeface="Wingdings" panose="05000000000000000000" pitchFamily="2" charset="2"/>
              <a:buChar char="l"/>
              <a:defRPr/>
            </a:pPr>
            <a:r>
              <a:rPr lang="ja-JP" altLang="en-US" b="1" dirty="0">
                <a:latin typeface="+mn-ea"/>
                <a:ea typeface="+mn-ea"/>
              </a:rPr>
              <a:t>上から飛来した大気ニュートリノと比べて下から飛来した大気ニュートリノは</a:t>
            </a:r>
            <a:br>
              <a:rPr lang="en-US" altLang="ja-JP" b="1" dirty="0">
                <a:latin typeface="+mn-ea"/>
                <a:ea typeface="+mn-ea"/>
              </a:rPr>
            </a:br>
            <a:r>
              <a:rPr lang="en-US" altLang="ja-JP" b="1" dirty="0">
                <a:solidFill>
                  <a:srgbClr val="0000FF"/>
                </a:solidFill>
                <a:latin typeface="Symbol" panose="05050102010706020507" pitchFamily="18" charset="2"/>
                <a:ea typeface="+mn-ea"/>
              </a:rPr>
              <a:t>n</a:t>
            </a:r>
            <a:r>
              <a:rPr lang="en-US" altLang="ja-JP" b="1" baseline="-25000" dirty="0">
                <a:solidFill>
                  <a:srgbClr val="0000FF"/>
                </a:solidFill>
                <a:latin typeface="Symbol" panose="05050102010706020507" pitchFamily="18" charset="2"/>
                <a:ea typeface="+mn-ea"/>
              </a:rPr>
              <a:t>m</a:t>
            </a:r>
            <a:r>
              <a:rPr lang="ja-JP" altLang="en-US" b="1" dirty="0">
                <a:latin typeface="+mn-ea"/>
                <a:ea typeface="+mn-ea"/>
              </a:rPr>
              <a:t>だけが有意に少なかった。</a:t>
            </a:r>
          </a:p>
        </p:txBody>
      </p:sp>
      <p:grpSp>
        <p:nvGrpSpPr>
          <p:cNvPr id="8" name="グループ化 7">
            <a:extLst>
              <a:ext uri="{FF2B5EF4-FFF2-40B4-BE49-F238E27FC236}">
                <a16:creationId xmlns:a16="http://schemas.microsoft.com/office/drawing/2014/main" id="{C373C516-F94D-40AB-9C9C-A6377AD81E0E}"/>
              </a:ext>
            </a:extLst>
          </p:cNvPr>
          <p:cNvGrpSpPr>
            <a:grpSpLocks/>
          </p:cNvGrpSpPr>
          <p:nvPr/>
        </p:nvGrpSpPr>
        <p:grpSpPr bwMode="auto">
          <a:xfrm>
            <a:off x="6948488" y="3462338"/>
            <a:ext cx="1511300" cy="1435100"/>
            <a:chOff x="6948264" y="3002913"/>
            <a:chExt cx="1511300" cy="1434199"/>
          </a:xfrm>
        </p:grpSpPr>
        <p:sp>
          <p:nvSpPr>
            <p:cNvPr id="61" name="正方形/長方形 60">
              <a:extLst>
                <a:ext uri="{FF2B5EF4-FFF2-40B4-BE49-F238E27FC236}">
                  <a16:creationId xmlns:a16="http://schemas.microsoft.com/office/drawing/2014/main" id="{9FBCE763-94AC-492B-9F78-D77F8BC2BCDB}"/>
                </a:ext>
              </a:extLst>
            </p:cNvPr>
            <p:cNvSpPr/>
            <p:nvPr/>
          </p:nvSpPr>
          <p:spPr bwMode="auto">
            <a:xfrm>
              <a:off x="6948264" y="3315454"/>
              <a:ext cx="503237" cy="1121658"/>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2" name="正方形/長方形 61">
              <a:extLst>
                <a:ext uri="{FF2B5EF4-FFF2-40B4-BE49-F238E27FC236}">
                  <a16:creationId xmlns:a16="http://schemas.microsoft.com/office/drawing/2014/main" id="{634A0934-2C69-490B-8149-6006DB45CA36}"/>
                </a:ext>
              </a:extLst>
            </p:cNvPr>
            <p:cNvSpPr/>
            <p:nvPr/>
          </p:nvSpPr>
          <p:spPr bwMode="auto">
            <a:xfrm>
              <a:off x="7956326" y="3865971"/>
              <a:ext cx="503238" cy="571141"/>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 name="左カーブ矢印 4">
              <a:extLst>
                <a:ext uri="{FF2B5EF4-FFF2-40B4-BE49-F238E27FC236}">
                  <a16:creationId xmlns:a16="http://schemas.microsoft.com/office/drawing/2014/main" id="{2388A791-0AA6-4ADE-AC5A-D173017AB96C}"/>
                </a:ext>
              </a:extLst>
            </p:cNvPr>
            <p:cNvSpPr/>
            <p:nvPr/>
          </p:nvSpPr>
          <p:spPr>
            <a:xfrm rot="18429313">
              <a:off x="7657189" y="2559100"/>
              <a:ext cx="339512" cy="12271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grpSp>
      <p:sp>
        <p:nvSpPr>
          <p:cNvPr id="38939" name="テキスト ボックス 8">
            <a:extLst>
              <a:ext uri="{FF2B5EF4-FFF2-40B4-BE49-F238E27FC236}">
                <a16:creationId xmlns:a16="http://schemas.microsoft.com/office/drawing/2014/main" id="{27059314-8DDE-4A8B-ADF8-37D99815CB4B}"/>
              </a:ext>
            </a:extLst>
          </p:cNvPr>
          <p:cNvSpPr txBox="1">
            <a:spLocks noChangeArrowheads="1"/>
          </p:cNvSpPr>
          <p:nvPr/>
        </p:nvSpPr>
        <p:spPr bwMode="auto">
          <a:xfrm>
            <a:off x="5788025" y="1152525"/>
            <a:ext cx="90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上から</a:t>
            </a:r>
          </a:p>
        </p:txBody>
      </p:sp>
      <p:sp>
        <p:nvSpPr>
          <p:cNvPr id="38940" name="テキスト ボックス 39">
            <a:extLst>
              <a:ext uri="{FF2B5EF4-FFF2-40B4-BE49-F238E27FC236}">
                <a16:creationId xmlns:a16="http://schemas.microsoft.com/office/drawing/2014/main" id="{55B0C5F9-59B7-4E74-A7DF-B24133D0C6DC}"/>
              </a:ext>
            </a:extLst>
          </p:cNvPr>
          <p:cNvSpPr txBox="1">
            <a:spLocks noChangeArrowheads="1"/>
          </p:cNvSpPr>
          <p:nvPr/>
        </p:nvSpPr>
        <p:spPr bwMode="auto">
          <a:xfrm>
            <a:off x="5795963" y="3462338"/>
            <a:ext cx="908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下から</a:t>
            </a:r>
          </a:p>
        </p:txBody>
      </p:sp>
      <p:sp>
        <p:nvSpPr>
          <p:cNvPr id="44" name="テキスト ボックス 43">
            <a:extLst>
              <a:ext uri="{FF2B5EF4-FFF2-40B4-BE49-F238E27FC236}">
                <a16:creationId xmlns:a16="http://schemas.microsoft.com/office/drawing/2014/main" id="{41920078-61A1-485B-BF2F-122644DB8635}"/>
              </a:ext>
            </a:extLst>
          </p:cNvPr>
          <p:cNvSpPr txBox="1"/>
          <p:nvPr/>
        </p:nvSpPr>
        <p:spPr>
          <a:xfrm>
            <a:off x="250825" y="5373688"/>
            <a:ext cx="8569325" cy="922337"/>
          </a:xfrm>
          <a:prstGeom prst="rect">
            <a:avLst/>
          </a:prstGeom>
          <a:noFill/>
        </p:spPr>
        <p:txBody>
          <a:bodyPr>
            <a:spAutoFit/>
          </a:bodyPr>
          <a:lstStyle/>
          <a:p>
            <a:pPr marL="285750" indent="-285750">
              <a:buFont typeface="Wingdings" panose="05000000000000000000" pitchFamily="2" charset="2"/>
              <a:buChar char="l"/>
              <a:defRPr/>
            </a:pPr>
            <a:r>
              <a:rPr lang="ja-JP" altLang="en-US" b="1" dirty="0">
                <a:latin typeface="+mn-ea"/>
                <a:ea typeface="+mn-ea"/>
              </a:rPr>
              <a:t>上からのニュートリノは短距離しか飛行していないので十分に振動していないが、</a:t>
            </a:r>
            <a:br>
              <a:rPr lang="en-US" altLang="ja-JP" b="1" dirty="0">
                <a:latin typeface="+mn-ea"/>
                <a:ea typeface="+mn-ea"/>
              </a:rPr>
            </a:br>
            <a:r>
              <a:rPr lang="ja-JP" altLang="en-US" b="1" dirty="0">
                <a:latin typeface="+mn-ea"/>
                <a:ea typeface="+mn-ea"/>
              </a:rPr>
              <a:t>下からのニュートリノは長距離を飛行して十分に振動した。</a:t>
            </a:r>
            <a:br>
              <a:rPr lang="en-US" altLang="ja-JP" b="1" dirty="0">
                <a:latin typeface="+mn-ea"/>
                <a:ea typeface="+mn-ea"/>
              </a:rPr>
            </a:br>
            <a:r>
              <a:rPr lang="en-US" altLang="ja-JP" b="1" dirty="0">
                <a:solidFill>
                  <a:srgbClr val="0000FF"/>
                </a:solidFill>
                <a:latin typeface="Symbol" panose="05050102010706020507" pitchFamily="18" charset="2"/>
                <a:ea typeface="+mn-ea"/>
              </a:rPr>
              <a:t>n</a:t>
            </a:r>
            <a:r>
              <a:rPr lang="en-US" altLang="ja-JP" b="1" baseline="-25000" dirty="0">
                <a:solidFill>
                  <a:srgbClr val="0000FF"/>
                </a:solidFill>
                <a:latin typeface="Symbol" panose="05050102010706020507" pitchFamily="18" charset="2"/>
                <a:ea typeface="+mn-ea"/>
              </a:rPr>
              <a:t>m</a:t>
            </a:r>
            <a:r>
              <a:rPr lang="ja-JP" altLang="en-US" b="1" dirty="0">
                <a:latin typeface="Symbol" panose="05050102010706020507" pitchFamily="18" charset="2"/>
                <a:ea typeface="+mn-ea"/>
              </a:rPr>
              <a:t>から</a:t>
            </a:r>
            <a:r>
              <a:rPr lang="en-US" altLang="ja-JP" b="1" dirty="0" err="1">
                <a:solidFill>
                  <a:srgbClr val="008000"/>
                </a:solidFill>
                <a:latin typeface="Symbol" panose="05050102010706020507" pitchFamily="18" charset="2"/>
                <a:ea typeface="+mn-ea"/>
              </a:rPr>
              <a:t>n</a:t>
            </a:r>
            <a:r>
              <a:rPr lang="en-US" altLang="ja-JP" b="1" baseline="-25000" dirty="0" err="1">
                <a:solidFill>
                  <a:srgbClr val="008000"/>
                </a:solidFill>
                <a:latin typeface="Symbol" panose="05050102010706020507" pitchFamily="18" charset="2"/>
                <a:ea typeface="+mn-ea"/>
              </a:rPr>
              <a:t>t</a:t>
            </a:r>
            <a:r>
              <a:rPr lang="ja-JP" altLang="en-US" b="1" dirty="0" err="1">
                <a:latin typeface="Symbol" panose="05050102010706020507" pitchFamily="18" charset="2"/>
                <a:ea typeface="+mn-ea"/>
              </a:rPr>
              <a:t>への</a:t>
            </a:r>
            <a:r>
              <a:rPr lang="ja-JP" altLang="en-US" b="1" dirty="0">
                <a:latin typeface="Symbol" panose="05050102010706020507" pitchFamily="18" charset="2"/>
                <a:ea typeface="+mn-ea"/>
              </a:rPr>
              <a:t>ニュートリノ振動と考えれば説明がつく。</a:t>
            </a:r>
            <a:endParaRPr lang="ja-JP" altLang="en-US" b="1" dirty="0">
              <a:latin typeface="+mn-ea"/>
              <a:ea typeface="+mn-ea"/>
            </a:endParaRPr>
          </a:p>
        </p:txBody>
      </p:sp>
      <p:sp>
        <p:nvSpPr>
          <p:cNvPr id="38942" name="テキスト ボックス 5">
            <a:extLst>
              <a:ext uri="{FF2B5EF4-FFF2-40B4-BE49-F238E27FC236}">
                <a16:creationId xmlns:a16="http://schemas.microsoft.com/office/drawing/2014/main" id="{C58E53F8-542B-444E-A7EB-19FCD4FB7082}"/>
              </a:ext>
            </a:extLst>
          </p:cNvPr>
          <p:cNvSpPr txBox="1">
            <a:spLocks noChangeArrowheads="1"/>
          </p:cNvSpPr>
          <p:nvPr/>
        </p:nvSpPr>
        <p:spPr bwMode="auto">
          <a:xfrm>
            <a:off x="2916238" y="2916238"/>
            <a:ext cx="684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地球</a:t>
            </a:r>
          </a:p>
        </p:txBody>
      </p:sp>
      <p:sp>
        <p:nvSpPr>
          <p:cNvPr id="40" name="スライド番号プレースホルダー 1">
            <a:extLst>
              <a:ext uri="{FF2B5EF4-FFF2-40B4-BE49-F238E27FC236}">
                <a16:creationId xmlns:a16="http://schemas.microsoft.com/office/drawing/2014/main" id="{81715463-0EAB-48DF-85AB-CCAF4A2CDC9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a:extLst>
              <a:ext uri="{FF2B5EF4-FFF2-40B4-BE49-F238E27FC236}">
                <a16:creationId xmlns:a16="http://schemas.microsoft.com/office/drawing/2014/main" id="{9AD771B1-97AA-4FEC-BF8E-5711E65AD038}"/>
              </a:ext>
            </a:extLst>
          </p:cNvPr>
          <p:cNvSpPr/>
          <p:nvPr/>
        </p:nvSpPr>
        <p:spPr>
          <a:xfrm>
            <a:off x="171450" y="3141663"/>
            <a:ext cx="2960688" cy="386080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pic>
        <p:nvPicPr>
          <p:cNvPr id="40963" name="図 2">
            <a:extLst>
              <a:ext uri="{FF2B5EF4-FFF2-40B4-BE49-F238E27FC236}">
                <a16:creationId xmlns:a16="http://schemas.microsoft.com/office/drawing/2014/main" id="{34A73B52-11A6-44D1-BCB0-DBC8972989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6788" y="3213100"/>
            <a:ext cx="54578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23">
            <a:extLst>
              <a:ext uri="{FF2B5EF4-FFF2-40B4-BE49-F238E27FC236}">
                <a16:creationId xmlns:a16="http://schemas.microsoft.com/office/drawing/2014/main" id="{4259B0D7-7A7D-443A-AC47-2A7FCAD9A008}"/>
              </a:ext>
            </a:extLst>
          </p:cNvPr>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u="sng">
                <a:solidFill>
                  <a:srgbClr val="0A0AD4"/>
                </a:solidFill>
                <a:latin typeface="Arial" panose="020B0604020202020204" pitchFamily="34" charset="0"/>
              </a:rPr>
              <a:t>カミオカンデ実験</a:t>
            </a:r>
            <a:r>
              <a:rPr lang="en-US" altLang="ja-JP" sz="2800" b="1" u="sng">
                <a:solidFill>
                  <a:srgbClr val="0A0AD4"/>
                </a:solidFill>
                <a:latin typeface="Arial" panose="020B0604020202020204" pitchFamily="34" charset="0"/>
              </a:rPr>
              <a:t>(1983-1996)</a:t>
            </a:r>
            <a:endParaRPr lang="en-US" altLang="ja-JP" sz="2800" b="1" u="sng">
              <a:solidFill>
                <a:srgbClr val="0A0AD4"/>
              </a:solidFill>
              <a:latin typeface="Symbol" panose="05050102010706020507" pitchFamily="18" charset="2"/>
            </a:endParaRPr>
          </a:p>
        </p:txBody>
      </p:sp>
      <p:sp>
        <p:nvSpPr>
          <p:cNvPr id="40965" name="テキスト ボックス 7">
            <a:extLst>
              <a:ext uri="{FF2B5EF4-FFF2-40B4-BE49-F238E27FC236}">
                <a16:creationId xmlns:a16="http://schemas.microsoft.com/office/drawing/2014/main" id="{13FDEC52-88CD-4236-A085-4129190FCA58}"/>
              </a:ext>
            </a:extLst>
          </p:cNvPr>
          <p:cNvSpPr txBox="1">
            <a:spLocks noChangeArrowheads="1"/>
          </p:cNvSpPr>
          <p:nvPr/>
        </p:nvSpPr>
        <p:spPr bwMode="auto">
          <a:xfrm>
            <a:off x="107950" y="620713"/>
            <a:ext cx="89281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a:latin typeface="Arial" panose="020B0604020202020204" pitchFamily="34" charset="0"/>
                <a:cs typeface="Arial" panose="020B0604020202020204" pitchFamily="34" charset="0"/>
              </a:rPr>
              <a:t>岐阜県神岡町神岡鉱山 地下</a:t>
            </a:r>
            <a:r>
              <a:rPr lang="en-US" altLang="ja-JP" sz="2000" b="1">
                <a:solidFill>
                  <a:srgbClr val="FF0000"/>
                </a:solidFill>
                <a:latin typeface="Arial" panose="020B0604020202020204" pitchFamily="34" charset="0"/>
                <a:cs typeface="Arial" panose="020B0604020202020204" pitchFamily="34" charset="0"/>
              </a:rPr>
              <a:t>1000m</a:t>
            </a:r>
            <a:r>
              <a:rPr lang="ja-JP" altLang="en-US" sz="2000" b="1">
                <a:latin typeface="Arial" panose="020B0604020202020204" pitchFamily="34" charset="0"/>
                <a:cs typeface="Arial" panose="020B0604020202020204" pitchFamily="34" charset="0"/>
              </a:rPr>
              <a:t>の場所に建設された</a:t>
            </a:r>
            <a:r>
              <a:rPr lang="en-US" altLang="ja-JP" sz="2000" b="1">
                <a:solidFill>
                  <a:srgbClr val="FF0000"/>
                </a:solidFill>
                <a:latin typeface="Arial" panose="020B0604020202020204" pitchFamily="34" charset="0"/>
                <a:cs typeface="Arial" panose="020B0604020202020204" pitchFamily="34" charset="0"/>
              </a:rPr>
              <a:t>3000</a:t>
            </a:r>
            <a:r>
              <a:rPr lang="ja-JP" altLang="en-US" sz="2000" b="1">
                <a:solidFill>
                  <a:srgbClr val="FF0000"/>
                </a:solidFill>
                <a:latin typeface="Arial" panose="020B0604020202020204" pitchFamily="34" charset="0"/>
                <a:cs typeface="Arial" panose="020B0604020202020204" pitchFamily="34" charset="0"/>
              </a:rPr>
              <a:t>トン</a:t>
            </a:r>
            <a:r>
              <a:rPr lang="ja-JP" altLang="en-US" sz="2000" b="1">
                <a:latin typeface="Arial" panose="020B0604020202020204" pitchFamily="34" charset="0"/>
                <a:cs typeface="Arial" panose="020B0604020202020204" pitchFamily="34" charset="0"/>
              </a:rPr>
              <a:t>の</a:t>
            </a:r>
            <a:br>
              <a:rPr lang="en-US" altLang="ja-JP" sz="2000" b="1">
                <a:latin typeface="Arial" panose="020B0604020202020204" pitchFamily="34" charset="0"/>
                <a:cs typeface="Arial" panose="020B0604020202020204" pitchFamily="34" charset="0"/>
              </a:rPr>
            </a:br>
            <a:r>
              <a:rPr lang="ja-JP" altLang="en-US" sz="2000" b="1">
                <a:latin typeface="Arial" panose="020B0604020202020204" pitchFamily="34" charset="0"/>
                <a:cs typeface="Arial" panose="020B0604020202020204" pitchFamily="34" charset="0"/>
              </a:rPr>
              <a:t>水チェレンコフ測定器。</a:t>
            </a:r>
            <a:endParaRPr lang="en-US" altLang="ja-JP" sz="2000" b="1">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ja-JP" altLang="en-US" sz="2000" b="1">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1000</a:t>
            </a:r>
            <a:r>
              <a:rPr lang="ja-JP" altLang="en-US" sz="2000" b="1">
                <a:solidFill>
                  <a:srgbClr val="FF0000"/>
                </a:solidFill>
                <a:latin typeface="Arial" panose="020B0604020202020204" pitchFamily="34" charset="0"/>
                <a:cs typeface="Arial" panose="020B0604020202020204" pitchFamily="34" charset="0"/>
              </a:rPr>
              <a:t>本</a:t>
            </a:r>
            <a:r>
              <a:rPr lang="ja-JP" altLang="en-US" sz="2000" b="1">
                <a:latin typeface="Arial" panose="020B0604020202020204" pitchFamily="34" charset="0"/>
                <a:cs typeface="Arial" panose="020B0604020202020204" pitchFamily="34" charset="0"/>
              </a:rPr>
              <a:t>の</a:t>
            </a:r>
            <a:r>
              <a:rPr lang="en-US" altLang="ja-JP" sz="2000" b="1">
                <a:latin typeface="Arial" panose="020B0604020202020204" pitchFamily="34" charset="0"/>
                <a:cs typeface="Arial" panose="020B0604020202020204" pitchFamily="34" charset="0"/>
              </a:rPr>
              <a:t>20</a:t>
            </a:r>
            <a:r>
              <a:rPr lang="ja-JP" altLang="en-US" sz="2000" b="1">
                <a:latin typeface="Arial" panose="020B0604020202020204" pitchFamily="34" charset="0"/>
                <a:cs typeface="Arial" panose="020B0604020202020204" pitchFamily="34" charset="0"/>
              </a:rPr>
              <a:t>インチ光電子増倍管。</a:t>
            </a:r>
            <a:endParaRPr lang="en-US" altLang="ja-JP" sz="2000" b="1">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ja-JP" altLang="en-US" sz="2000" b="1">
                <a:solidFill>
                  <a:srgbClr val="FF0000"/>
                </a:solidFill>
                <a:latin typeface="Arial" panose="020B0604020202020204" pitchFamily="34" charset="0"/>
                <a:cs typeface="Arial" panose="020B0604020202020204" pitchFamily="34" charset="0"/>
              </a:rPr>
              <a:t>最初に大気ニュートリノ振動の可能性を指摘。</a:t>
            </a:r>
          </a:p>
        </p:txBody>
      </p:sp>
      <p:sp>
        <p:nvSpPr>
          <p:cNvPr id="6" name="スライド番号プレースホルダー 1">
            <a:extLst>
              <a:ext uri="{FF2B5EF4-FFF2-40B4-BE49-F238E27FC236}">
                <a16:creationId xmlns:a16="http://schemas.microsoft.com/office/drawing/2014/main" id="{4CBC46F6-D2B7-498E-A2DB-B95B5DD68D8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D9A964C-3131-4003-8366-5410213A0FE5}"/>
              </a:ext>
            </a:extLst>
          </p:cNvPr>
          <p:cNvGrpSpPr>
            <a:grpSpLocks/>
          </p:cNvGrpSpPr>
          <p:nvPr/>
        </p:nvGrpSpPr>
        <p:grpSpPr bwMode="auto">
          <a:xfrm>
            <a:off x="-15901" y="3559404"/>
            <a:ext cx="3857651" cy="3163659"/>
            <a:chOff x="4991138" y="476672"/>
            <a:chExt cx="3968440" cy="3653338"/>
          </a:xfrm>
        </p:grpSpPr>
        <p:pic>
          <p:nvPicPr>
            <p:cNvPr id="42011" name="図 2">
              <a:extLst>
                <a:ext uri="{FF2B5EF4-FFF2-40B4-BE49-F238E27FC236}">
                  <a16:creationId xmlns:a16="http://schemas.microsoft.com/office/drawing/2014/main" id="{06C20B2A-0910-4EBB-A441-A67781FE2D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1138" y="620688"/>
              <a:ext cx="3968440" cy="350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2" name="テキスト ボックス 10">
              <a:extLst>
                <a:ext uri="{FF2B5EF4-FFF2-40B4-BE49-F238E27FC236}">
                  <a16:creationId xmlns:a16="http://schemas.microsoft.com/office/drawing/2014/main" id="{A613AD62-FAD7-4B9B-B981-27F2C41387F2}"/>
                </a:ext>
              </a:extLst>
            </p:cNvPr>
            <p:cNvSpPr txBox="1">
              <a:spLocks noChangeArrowheads="1"/>
            </p:cNvSpPr>
            <p:nvPr/>
          </p:nvSpPr>
          <p:spPr bwMode="auto">
            <a:xfrm>
              <a:off x="5637038" y="476672"/>
              <a:ext cx="3039418" cy="42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dirty="0">
                  <a:latin typeface="Arial" panose="020B0604020202020204" pitchFamily="34" charset="0"/>
                  <a:cs typeface="Arial" panose="020B0604020202020204" pitchFamily="34" charset="0"/>
                </a:rPr>
                <a:t>1992</a:t>
              </a:r>
              <a:r>
                <a:rPr lang="ja-JP" altLang="en-US" sz="1800" dirty="0">
                  <a:latin typeface="Arial" panose="020B0604020202020204" pitchFamily="34" charset="0"/>
                  <a:cs typeface="Arial" panose="020B0604020202020204" pitchFamily="34" charset="0"/>
                </a:rPr>
                <a:t>年 </a:t>
              </a:r>
              <a:r>
                <a:rPr lang="en-US" altLang="ja-JP" sz="1800" dirty="0">
                  <a:latin typeface="Arial" panose="020B0604020202020204" pitchFamily="34" charset="0"/>
                  <a:cs typeface="Arial" panose="020B0604020202020204" pitchFamily="34" charset="0"/>
                </a:rPr>
                <a:t>329 events</a:t>
              </a:r>
            </a:p>
          </p:txBody>
        </p:sp>
        <p:grpSp>
          <p:nvGrpSpPr>
            <p:cNvPr id="42013" name="グループ化 4">
              <a:extLst>
                <a:ext uri="{FF2B5EF4-FFF2-40B4-BE49-F238E27FC236}">
                  <a16:creationId xmlns:a16="http://schemas.microsoft.com/office/drawing/2014/main" id="{31446793-308F-4FA7-BB1F-AF0AAD54213A}"/>
                </a:ext>
              </a:extLst>
            </p:cNvPr>
            <p:cNvGrpSpPr>
              <a:grpSpLocks/>
            </p:cNvGrpSpPr>
            <p:nvPr/>
          </p:nvGrpSpPr>
          <p:grpSpPr bwMode="auto">
            <a:xfrm>
              <a:off x="6123384" y="2843779"/>
              <a:ext cx="2193032" cy="585221"/>
              <a:chOff x="6555431" y="5229201"/>
              <a:chExt cx="2193032" cy="585221"/>
            </a:xfrm>
          </p:grpSpPr>
          <p:sp>
            <p:nvSpPr>
              <p:cNvPr id="42015" name="テキスト ボックス 7">
                <a:extLst>
                  <a:ext uri="{FF2B5EF4-FFF2-40B4-BE49-F238E27FC236}">
                    <a16:creationId xmlns:a16="http://schemas.microsoft.com/office/drawing/2014/main" id="{19E576B8-B3B7-45D3-A4DC-746F7736CD53}"/>
                  </a:ext>
                </a:extLst>
              </p:cNvPr>
              <p:cNvSpPr txBox="1">
                <a:spLocks noChangeArrowheads="1"/>
              </p:cNvSpPr>
              <p:nvPr/>
            </p:nvSpPr>
            <p:spPr bwMode="auto">
              <a:xfrm>
                <a:off x="6555431" y="5229201"/>
                <a:ext cx="21930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600" b="1">
                    <a:solidFill>
                      <a:srgbClr val="0000FF"/>
                    </a:solidFill>
                    <a:latin typeface="Symbol" panose="05050102010706020507" pitchFamily="18" charset="2"/>
                  </a:rPr>
                  <a:t>m</a:t>
                </a:r>
                <a:r>
                  <a:rPr lang="ja-JP" altLang="en-US" sz="1600" b="1"/>
                  <a:t>測定値</a:t>
                </a:r>
                <a:r>
                  <a:rPr lang="en-US" altLang="ja-JP" sz="1600" b="1"/>
                  <a:t>/</a:t>
                </a:r>
                <a:r>
                  <a:rPr lang="en-US" altLang="ja-JP" sz="1600" b="1">
                    <a:solidFill>
                      <a:srgbClr val="0000FF"/>
                    </a:solidFill>
                    <a:latin typeface="Symbol" panose="05050102010706020507" pitchFamily="18" charset="2"/>
                  </a:rPr>
                  <a:t>m</a:t>
                </a:r>
                <a:r>
                  <a:rPr lang="ja-JP" altLang="en-US" sz="1600" b="1"/>
                  <a:t>予想値</a:t>
                </a:r>
              </a:p>
            </p:txBody>
          </p:sp>
          <p:sp>
            <p:nvSpPr>
              <p:cNvPr id="42016" name="正方形/長方形 8">
                <a:extLst>
                  <a:ext uri="{FF2B5EF4-FFF2-40B4-BE49-F238E27FC236}">
                    <a16:creationId xmlns:a16="http://schemas.microsoft.com/office/drawing/2014/main" id="{E1AA7693-B5A3-441E-BF15-714EFFA09237}"/>
                  </a:ext>
                </a:extLst>
              </p:cNvPr>
              <p:cNvSpPr>
                <a:spLocks noChangeArrowheads="1"/>
              </p:cNvSpPr>
              <p:nvPr/>
            </p:nvSpPr>
            <p:spPr bwMode="auto">
              <a:xfrm>
                <a:off x="6556153" y="5475868"/>
                <a:ext cx="1710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Arial" panose="020B0604020202020204" pitchFamily="34" charset="0"/>
                    <a:cs typeface="Arial" panose="020B0604020202020204" pitchFamily="34" charset="0"/>
                  </a:rPr>
                  <a:t>e</a:t>
                </a:r>
                <a:r>
                  <a:rPr lang="ja-JP" altLang="en-US" sz="1600" b="1">
                    <a:latin typeface="Arial" panose="020B0604020202020204" pitchFamily="34" charset="0"/>
                    <a:cs typeface="Arial" panose="020B0604020202020204" pitchFamily="34" charset="0"/>
                  </a:rPr>
                  <a:t>測定値</a:t>
                </a:r>
                <a:r>
                  <a:rPr lang="en-US" altLang="ja-JP" sz="1600" b="1">
                    <a:latin typeface="Arial" panose="020B0604020202020204" pitchFamily="34" charset="0"/>
                    <a:cs typeface="Arial" panose="020B0604020202020204" pitchFamily="34" charset="0"/>
                  </a:rPr>
                  <a:t>/</a:t>
                </a:r>
                <a:r>
                  <a:rPr lang="en-US" altLang="ja-JP" sz="1600" b="1">
                    <a:solidFill>
                      <a:srgbClr val="FF0000"/>
                    </a:solidFill>
                    <a:latin typeface="Arial" panose="020B0604020202020204" pitchFamily="34" charset="0"/>
                    <a:cs typeface="Arial" panose="020B0604020202020204" pitchFamily="34" charset="0"/>
                  </a:rPr>
                  <a:t>e</a:t>
                </a:r>
                <a:r>
                  <a:rPr lang="ja-JP" altLang="en-US" sz="1600" b="1">
                    <a:latin typeface="Arial" panose="020B0604020202020204" pitchFamily="34" charset="0"/>
                    <a:cs typeface="Arial" panose="020B0604020202020204" pitchFamily="34" charset="0"/>
                  </a:rPr>
                  <a:t>予想値</a:t>
                </a:r>
              </a:p>
            </p:txBody>
          </p:sp>
          <p:cxnSp>
            <p:nvCxnSpPr>
              <p:cNvPr id="16" name="直線コネクタ 15">
                <a:extLst>
                  <a:ext uri="{FF2B5EF4-FFF2-40B4-BE49-F238E27FC236}">
                    <a16:creationId xmlns:a16="http://schemas.microsoft.com/office/drawing/2014/main" id="{4020AF33-4660-40BC-B6ED-8E1ED442C5A7}"/>
                  </a:ext>
                </a:extLst>
              </p:cNvPr>
              <p:cNvCxnSpPr/>
              <p:nvPr/>
            </p:nvCxnSpPr>
            <p:spPr bwMode="auto">
              <a:xfrm flipV="1">
                <a:off x="6623242" y="5526714"/>
                <a:ext cx="16445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正方形/長方形 28">
              <a:extLst>
                <a:ext uri="{FF2B5EF4-FFF2-40B4-BE49-F238E27FC236}">
                  <a16:creationId xmlns:a16="http://schemas.microsoft.com/office/drawing/2014/main" id="{697EBF38-80E4-4B80-A22C-0DB3BE597162}"/>
                </a:ext>
              </a:extLst>
            </p:cNvPr>
            <p:cNvSpPr/>
            <p:nvPr/>
          </p:nvSpPr>
          <p:spPr>
            <a:xfrm>
              <a:off x="5292740" y="476672"/>
              <a:ext cx="3658900" cy="3600966"/>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7" name="グループ化 6">
            <a:extLst>
              <a:ext uri="{FF2B5EF4-FFF2-40B4-BE49-F238E27FC236}">
                <a16:creationId xmlns:a16="http://schemas.microsoft.com/office/drawing/2014/main" id="{9CAFD527-98BE-4229-AE7E-27E4760FD5B0}"/>
              </a:ext>
            </a:extLst>
          </p:cNvPr>
          <p:cNvGrpSpPr>
            <a:grpSpLocks/>
          </p:cNvGrpSpPr>
          <p:nvPr/>
        </p:nvGrpSpPr>
        <p:grpSpPr bwMode="auto">
          <a:xfrm>
            <a:off x="4140200" y="3429000"/>
            <a:ext cx="5051425" cy="3386138"/>
            <a:chOff x="755575" y="3717032"/>
            <a:chExt cx="5051841" cy="3385516"/>
          </a:xfrm>
        </p:grpSpPr>
        <p:grpSp>
          <p:nvGrpSpPr>
            <p:cNvPr id="42004" name="グループ化 2">
              <a:extLst>
                <a:ext uri="{FF2B5EF4-FFF2-40B4-BE49-F238E27FC236}">
                  <a16:creationId xmlns:a16="http://schemas.microsoft.com/office/drawing/2014/main" id="{4FEB59CC-C570-4AA9-9436-18694DB1C2E9}"/>
                </a:ext>
              </a:extLst>
            </p:cNvPr>
            <p:cNvGrpSpPr>
              <a:grpSpLocks/>
            </p:cNvGrpSpPr>
            <p:nvPr/>
          </p:nvGrpSpPr>
          <p:grpSpPr bwMode="auto">
            <a:xfrm>
              <a:off x="755575" y="3941197"/>
              <a:ext cx="5051841" cy="3161351"/>
              <a:chOff x="1740818" y="3645024"/>
              <a:chExt cx="3119214" cy="2088232"/>
            </a:xfrm>
          </p:grpSpPr>
          <p:pic>
            <p:nvPicPr>
              <p:cNvPr id="42009" name="図 3">
                <a:extLst>
                  <a:ext uri="{FF2B5EF4-FFF2-40B4-BE49-F238E27FC236}">
                    <a16:creationId xmlns:a16="http://schemas.microsoft.com/office/drawing/2014/main" id="{742F565E-48A8-483D-B72A-CF05845A81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5756" y="3645024"/>
                <a:ext cx="28527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9B090D59-CDA9-49EA-8FEF-88CD78A18D82}"/>
                  </a:ext>
                </a:extLst>
              </p:cNvPr>
              <p:cNvSpPr/>
              <p:nvPr/>
            </p:nvSpPr>
            <p:spPr>
              <a:xfrm>
                <a:off x="1740818" y="5589621"/>
                <a:ext cx="3119214" cy="143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2005" name="テキスト ボックス 9">
              <a:extLst>
                <a:ext uri="{FF2B5EF4-FFF2-40B4-BE49-F238E27FC236}">
                  <a16:creationId xmlns:a16="http://schemas.microsoft.com/office/drawing/2014/main" id="{921384EA-5D4D-4EE8-A1A4-718D66267402}"/>
                </a:ext>
              </a:extLst>
            </p:cNvPr>
            <p:cNvSpPr txBox="1">
              <a:spLocks noChangeArrowheads="1"/>
            </p:cNvSpPr>
            <p:nvPr/>
          </p:nvSpPr>
          <p:spPr bwMode="auto">
            <a:xfrm>
              <a:off x="1560539" y="3717032"/>
              <a:ext cx="3240906"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dirty="0">
                  <a:latin typeface="Arial" panose="020B0604020202020204" pitchFamily="34" charset="0"/>
                  <a:cs typeface="Arial" panose="020B0604020202020204" pitchFamily="34" charset="0"/>
                </a:rPr>
                <a:t>1994</a:t>
              </a:r>
              <a:r>
                <a:rPr lang="ja-JP" altLang="en-US" sz="1800" dirty="0">
                  <a:latin typeface="Arial" panose="020B0604020202020204" pitchFamily="34" charset="0"/>
                  <a:cs typeface="Arial" panose="020B0604020202020204" pitchFamily="34" charset="0"/>
                </a:rPr>
                <a:t>年 </a:t>
              </a:r>
              <a:r>
                <a:rPr lang="en-US" altLang="ja-JP" sz="1800" dirty="0">
                  <a:latin typeface="Arial" panose="020B0604020202020204" pitchFamily="34" charset="0"/>
                  <a:cs typeface="Arial" panose="020B0604020202020204" pitchFamily="34" charset="0"/>
                </a:rPr>
                <a:t>690 events</a:t>
              </a:r>
            </a:p>
          </p:txBody>
        </p:sp>
        <p:sp>
          <p:nvSpPr>
            <p:cNvPr id="42006" name="テキスト ボックス 12">
              <a:extLst>
                <a:ext uri="{FF2B5EF4-FFF2-40B4-BE49-F238E27FC236}">
                  <a16:creationId xmlns:a16="http://schemas.microsoft.com/office/drawing/2014/main" id="{52CE041D-D731-4222-9E8A-FBD6CD759107}"/>
                </a:ext>
              </a:extLst>
            </p:cNvPr>
            <p:cNvSpPr txBox="1">
              <a:spLocks noChangeArrowheads="1"/>
            </p:cNvSpPr>
            <p:nvPr/>
          </p:nvSpPr>
          <p:spPr bwMode="auto">
            <a:xfrm>
              <a:off x="1908167" y="4217514"/>
              <a:ext cx="346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b="1">
                  <a:solidFill>
                    <a:srgbClr val="FF0000"/>
                  </a:solidFill>
                  <a:latin typeface="Arial" panose="020B0604020202020204" pitchFamily="34" charset="0"/>
                  <a:cs typeface="Arial" panose="020B0604020202020204" pitchFamily="34" charset="0"/>
                </a:rPr>
                <a:t>e</a:t>
              </a:r>
              <a:endParaRPr lang="ja-JP" altLang="en-US" b="1">
                <a:solidFill>
                  <a:srgbClr val="FF0000"/>
                </a:solidFill>
                <a:latin typeface="Arial" panose="020B0604020202020204" pitchFamily="34" charset="0"/>
                <a:cs typeface="Arial" panose="020B0604020202020204" pitchFamily="34" charset="0"/>
              </a:endParaRPr>
            </a:p>
          </p:txBody>
        </p:sp>
        <p:sp>
          <p:nvSpPr>
            <p:cNvPr id="42007" name="テキスト ボックス 14">
              <a:extLst>
                <a:ext uri="{FF2B5EF4-FFF2-40B4-BE49-F238E27FC236}">
                  <a16:creationId xmlns:a16="http://schemas.microsoft.com/office/drawing/2014/main" id="{D2E4A125-C160-4FB1-909E-A472F4DF9322}"/>
                </a:ext>
              </a:extLst>
            </p:cNvPr>
            <p:cNvSpPr txBox="1">
              <a:spLocks noChangeArrowheads="1"/>
            </p:cNvSpPr>
            <p:nvPr/>
          </p:nvSpPr>
          <p:spPr bwMode="auto">
            <a:xfrm>
              <a:off x="3603234" y="4155714"/>
              <a:ext cx="346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b="1">
                  <a:solidFill>
                    <a:srgbClr val="0000FF"/>
                  </a:solidFill>
                  <a:latin typeface="Symbol" panose="05050102010706020507" pitchFamily="18" charset="2"/>
                  <a:cs typeface="Arial" panose="020B0604020202020204" pitchFamily="34" charset="0"/>
                </a:rPr>
                <a:t>m</a:t>
              </a:r>
              <a:endParaRPr lang="ja-JP" altLang="en-US" b="1">
                <a:solidFill>
                  <a:srgbClr val="0000FF"/>
                </a:solidFill>
                <a:latin typeface="Symbol" panose="05050102010706020507" pitchFamily="18" charset="2"/>
                <a:cs typeface="Arial" panose="020B0604020202020204" pitchFamily="34" charset="0"/>
              </a:endParaRPr>
            </a:p>
          </p:txBody>
        </p:sp>
        <p:sp>
          <p:nvSpPr>
            <p:cNvPr id="30" name="正方形/長方形 29">
              <a:extLst>
                <a:ext uri="{FF2B5EF4-FFF2-40B4-BE49-F238E27FC236}">
                  <a16:creationId xmlns:a16="http://schemas.microsoft.com/office/drawing/2014/main" id="{20CC49E4-C3A7-4DFE-B33D-19781D6A287C}"/>
                </a:ext>
              </a:extLst>
            </p:cNvPr>
            <p:cNvSpPr/>
            <p:nvPr/>
          </p:nvSpPr>
          <p:spPr>
            <a:xfrm>
              <a:off x="900050" y="3739253"/>
              <a:ext cx="4694624" cy="321092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1986" name="Text Box 23">
            <a:extLst>
              <a:ext uri="{FF2B5EF4-FFF2-40B4-BE49-F238E27FC236}">
                <a16:creationId xmlns:a16="http://schemas.microsoft.com/office/drawing/2014/main" id="{AA173933-1FD9-4677-B451-9C8DEAECB345}"/>
              </a:ext>
            </a:extLst>
          </p:cNvPr>
          <p:cNvSpPr txBox="1">
            <a:spLocks noChangeArrowheads="1"/>
          </p:cNvSpPr>
          <p:nvPr/>
        </p:nvSpPr>
        <p:spPr bwMode="auto">
          <a:xfrm>
            <a:off x="35496" y="25460"/>
            <a:ext cx="9108504" cy="5232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u="sng" dirty="0">
                <a:solidFill>
                  <a:srgbClr val="0A0AD4"/>
                </a:solidFill>
                <a:latin typeface="Arial" panose="020B0604020202020204" pitchFamily="34" charset="0"/>
              </a:rPr>
              <a:t>カミオカンデの大気ニュートリノ測定結果</a:t>
            </a:r>
            <a:endParaRPr lang="en-US" altLang="ja-JP" sz="2800" b="1" u="sng" dirty="0">
              <a:solidFill>
                <a:srgbClr val="0A0AD4"/>
              </a:solidFill>
              <a:latin typeface="Symbol" panose="05050102010706020507" pitchFamily="18" charset="2"/>
            </a:endParaRPr>
          </a:p>
        </p:txBody>
      </p:sp>
      <p:sp>
        <p:nvSpPr>
          <p:cNvPr id="38" name="スライド番号プレースホルダー 1">
            <a:extLst>
              <a:ext uri="{FF2B5EF4-FFF2-40B4-BE49-F238E27FC236}">
                <a16:creationId xmlns:a16="http://schemas.microsoft.com/office/drawing/2014/main" id="{777E55B1-AF31-4CD4-83EB-36F4AF64CE1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grpSp>
        <p:nvGrpSpPr>
          <p:cNvPr id="3" name="グループ化 2">
            <a:extLst>
              <a:ext uri="{FF2B5EF4-FFF2-40B4-BE49-F238E27FC236}">
                <a16:creationId xmlns:a16="http://schemas.microsoft.com/office/drawing/2014/main" id="{1AAA217D-ECAA-46D5-9C8F-7D95A179A5C8}"/>
              </a:ext>
            </a:extLst>
          </p:cNvPr>
          <p:cNvGrpSpPr/>
          <p:nvPr/>
        </p:nvGrpSpPr>
        <p:grpSpPr>
          <a:xfrm>
            <a:off x="151681" y="562645"/>
            <a:ext cx="8759574" cy="2847405"/>
            <a:chOff x="151681" y="562645"/>
            <a:chExt cx="8759574" cy="2847405"/>
          </a:xfrm>
        </p:grpSpPr>
        <p:pic>
          <p:nvPicPr>
            <p:cNvPr id="41999" name="図 1">
              <a:extLst>
                <a:ext uri="{FF2B5EF4-FFF2-40B4-BE49-F238E27FC236}">
                  <a16:creationId xmlns:a16="http://schemas.microsoft.com/office/drawing/2014/main" id="{8902299E-2161-477F-93CE-0C82DC4990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589375"/>
              <a:ext cx="4986955" cy="277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1" name="テキスト ボックス 6">
              <a:extLst>
                <a:ext uri="{FF2B5EF4-FFF2-40B4-BE49-F238E27FC236}">
                  <a16:creationId xmlns:a16="http://schemas.microsoft.com/office/drawing/2014/main" id="{C0A39CCE-AEBF-4DF5-BB2F-F4033BCEB86B}"/>
                </a:ext>
              </a:extLst>
            </p:cNvPr>
            <p:cNvSpPr txBox="1">
              <a:spLocks noChangeArrowheads="1"/>
            </p:cNvSpPr>
            <p:nvPr/>
          </p:nvSpPr>
          <p:spPr bwMode="auto">
            <a:xfrm>
              <a:off x="5171782" y="881509"/>
              <a:ext cx="330182" cy="55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b="1" dirty="0">
                  <a:solidFill>
                    <a:srgbClr val="FF0000"/>
                  </a:solidFill>
                  <a:latin typeface="Arial" panose="020B0604020202020204" pitchFamily="34" charset="0"/>
                  <a:cs typeface="Arial" panose="020B0604020202020204" pitchFamily="34" charset="0"/>
                </a:rPr>
                <a:t>e</a:t>
              </a:r>
              <a:endParaRPr lang="ja-JP" altLang="en-US" b="1" dirty="0">
                <a:solidFill>
                  <a:srgbClr val="FF0000"/>
                </a:solidFill>
                <a:latin typeface="Arial" panose="020B0604020202020204" pitchFamily="34" charset="0"/>
                <a:cs typeface="Arial" panose="020B0604020202020204" pitchFamily="34" charset="0"/>
              </a:endParaRPr>
            </a:p>
          </p:txBody>
        </p:sp>
        <p:sp>
          <p:nvSpPr>
            <p:cNvPr id="42002" name="テキスト ボックス 13">
              <a:extLst>
                <a:ext uri="{FF2B5EF4-FFF2-40B4-BE49-F238E27FC236}">
                  <a16:creationId xmlns:a16="http://schemas.microsoft.com/office/drawing/2014/main" id="{A0ECCC1E-AD17-48B5-9536-89F246A62D51}"/>
                </a:ext>
              </a:extLst>
            </p:cNvPr>
            <p:cNvSpPr txBox="1">
              <a:spLocks noChangeArrowheads="1"/>
            </p:cNvSpPr>
            <p:nvPr/>
          </p:nvSpPr>
          <p:spPr bwMode="auto">
            <a:xfrm>
              <a:off x="7161771" y="812784"/>
              <a:ext cx="330182" cy="55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b="1">
                  <a:solidFill>
                    <a:srgbClr val="0000FF"/>
                  </a:solidFill>
                  <a:latin typeface="Symbol" panose="05050102010706020507" pitchFamily="18" charset="2"/>
                  <a:cs typeface="Arial" panose="020B0604020202020204" pitchFamily="34" charset="0"/>
                </a:rPr>
                <a:t>m</a:t>
              </a:r>
              <a:endParaRPr lang="ja-JP" altLang="en-US" b="1">
                <a:solidFill>
                  <a:srgbClr val="0000FF"/>
                </a:solidFill>
                <a:latin typeface="Symbol" panose="05050102010706020507" pitchFamily="18" charset="2"/>
                <a:cs typeface="Arial" panose="020B0604020202020204" pitchFamily="34" charset="0"/>
              </a:endParaRPr>
            </a:p>
          </p:txBody>
        </p:sp>
        <p:sp>
          <p:nvSpPr>
            <p:cNvPr id="41991" name="テキスト ボックス 4">
              <a:extLst>
                <a:ext uri="{FF2B5EF4-FFF2-40B4-BE49-F238E27FC236}">
                  <a16:creationId xmlns:a16="http://schemas.microsoft.com/office/drawing/2014/main" id="{5C091F29-DB0F-4138-AFA0-F52D29F5D9E5}"/>
                </a:ext>
              </a:extLst>
            </p:cNvPr>
            <p:cNvSpPr txBox="1">
              <a:spLocks noChangeArrowheads="1"/>
            </p:cNvSpPr>
            <p:nvPr/>
          </p:nvSpPr>
          <p:spPr bwMode="auto">
            <a:xfrm>
              <a:off x="4809576" y="1262501"/>
              <a:ext cx="755850"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b="1"/>
                <a:t>下から</a:t>
              </a:r>
            </a:p>
          </p:txBody>
        </p:sp>
        <p:sp>
          <p:nvSpPr>
            <p:cNvPr id="8" name="下矢印 7">
              <a:extLst>
                <a:ext uri="{FF2B5EF4-FFF2-40B4-BE49-F238E27FC236}">
                  <a16:creationId xmlns:a16="http://schemas.microsoft.com/office/drawing/2014/main" id="{63571E19-8D95-42BA-9B77-12690B4257AE}"/>
                </a:ext>
              </a:extLst>
            </p:cNvPr>
            <p:cNvSpPr/>
            <p:nvPr/>
          </p:nvSpPr>
          <p:spPr bwMode="auto">
            <a:xfrm>
              <a:off x="4899877" y="1621811"/>
              <a:ext cx="107556" cy="221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下矢印 26">
              <a:extLst>
                <a:ext uri="{FF2B5EF4-FFF2-40B4-BE49-F238E27FC236}">
                  <a16:creationId xmlns:a16="http://schemas.microsoft.com/office/drawing/2014/main" id="{73F14E2A-FE22-4C4E-BA61-D0305975C6E5}"/>
                </a:ext>
              </a:extLst>
            </p:cNvPr>
            <p:cNvSpPr/>
            <p:nvPr/>
          </p:nvSpPr>
          <p:spPr bwMode="auto">
            <a:xfrm>
              <a:off x="6466253" y="1227944"/>
              <a:ext cx="107556" cy="219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4" name="テキスト ボックス 27">
              <a:extLst>
                <a:ext uri="{FF2B5EF4-FFF2-40B4-BE49-F238E27FC236}">
                  <a16:creationId xmlns:a16="http://schemas.microsoft.com/office/drawing/2014/main" id="{F6E67E6F-C7A2-4857-A416-DDAB6A3DB76D}"/>
                </a:ext>
              </a:extLst>
            </p:cNvPr>
            <p:cNvSpPr txBox="1">
              <a:spLocks noChangeArrowheads="1"/>
            </p:cNvSpPr>
            <p:nvPr/>
          </p:nvSpPr>
          <p:spPr bwMode="auto">
            <a:xfrm>
              <a:off x="5985353" y="1169001"/>
              <a:ext cx="755850"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b="1"/>
                <a:t>上から</a:t>
              </a:r>
            </a:p>
          </p:txBody>
        </p:sp>
        <p:sp>
          <p:nvSpPr>
            <p:cNvPr id="41995" name="テキスト ボックス 30">
              <a:extLst>
                <a:ext uri="{FF2B5EF4-FFF2-40B4-BE49-F238E27FC236}">
                  <a16:creationId xmlns:a16="http://schemas.microsoft.com/office/drawing/2014/main" id="{35986B64-A0B4-4D6C-AB90-F44BF0E381EF}"/>
                </a:ext>
              </a:extLst>
            </p:cNvPr>
            <p:cNvSpPr txBox="1">
              <a:spLocks noChangeArrowheads="1"/>
            </p:cNvSpPr>
            <p:nvPr/>
          </p:nvSpPr>
          <p:spPr bwMode="auto">
            <a:xfrm>
              <a:off x="6535061" y="1158473"/>
              <a:ext cx="755850"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b="1"/>
                <a:t>下から</a:t>
              </a:r>
            </a:p>
          </p:txBody>
        </p:sp>
        <p:sp>
          <p:nvSpPr>
            <p:cNvPr id="32" name="下矢印 31">
              <a:extLst>
                <a:ext uri="{FF2B5EF4-FFF2-40B4-BE49-F238E27FC236}">
                  <a16:creationId xmlns:a16="http://schemas.microsoft.com/office/drawing/2014/main" id="{41BF5078-8E55-4308-B036-C8245FBE392E}"/>
                </a:ext>
              </a:extLst>
            </p:cNvPr>
            <p:cNvSpPr/>
            <p:nvPr/>
          </p:nvSpPr>
          <p:spPr bwMode="auto">
            <a:xfrm>
              <a:off x="6634405" y="1502135"/>
              <a:ext cx="106041" cy="219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下矢印 32">
              <a:extLst>
                <a:ext uri="{FF2B5EF4-FFF2-40B4-BE49-F238E27FC236}">
                  <a16:creationId xmlns:a16="http://schemas.microsoft.com/office/drawing/2014/main" id="{8E0BEB6D-1B6A-478F-BC90-01009C1B3FD2}"/>
                </a:ext>
              </a:extLst>
            </p:cNvPr>
            <p:cNvSpPr/>
            <p:nvPr/>
          </p:nvSpPr>
          <p:spPr bwMode="auto">
            <a:xfrm>
              <a:off x="8214414" y="1488502"/>
              <a:ext cx="107556" cy="219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8" name="テキスト ボックス 33">
              <a:extLst>
                <a:ext uri="{FF2B5EF4-FFF2-40B4-BE49-F238E27FC236}">
                  <a16:creationId xmlns:a16="http://schemas.microsoft.com/office/drawing/2014/main" id="{E16E737F-39AC-4297-8A44-2BFD6EF43728}"/>
                </a:ext>
              </a:extLst>
            </p:cNvPr>
            <p:cNvSpPr txBox="1">
              <a:spLocks noChangeArrowheads="1"/>
            </p:cNvSpPr>
            <p:nvPr/>
          </p:nvSpPr>
          <p:spPr bwMode="auto">
            <a:xfrm>
              <a:off x="7771906" y="1237715"/>
              <a:ext cx="755850" cy="2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b="1"/>
                <a:t>上から</a:t>
              </a:r>
            </a:p>
          </p:txBody>
        </p:sp>
        <p:pic>
          <p:nvPicPr>
            <p:cNvPr id="34" name="図 9">
              <a:extLst>
                <a:ext uri="{FF2B5EF4-FFF2-40B4-BE49-F238E27FC236}">
                  <a16:creationId xmlns:a16="http://schemas.microsoft.com/office/drawing/2014/main" id="{F3311AAB-22E1-4608-A610-9682C3AAB6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681" y="836712"/>
              <a:ext cx="3779837"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テキスト ボックス 4">
              <a:extLst>
                <a:ext uri="{FF2B5EF4-FFF2-40B4-BE49-F238E27FC236}">
                  <a16:creationId xmlns:a16="http://schemas.microsoft.com/office/drawing/2014/main" id="{5D9845E0-1590-4662-9940-5409FB360D9F}"/>
                </a:ext>
              </a:extLst>
            </p:cNvPr>
            <p:cNvSpPr txBox="1">
              <a:spLocks noChangeArrowheads="1"/>
            </p:cNvSpPr>
            <p:nvPr/>
          </p:nvSpPr>
          <p:spPr bwMode="auto">
            <a:xfrm>
              <a:off x="1144588" y="1198245"/>
              <a:ext cx="97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t>e-like</a:t>
              </a:r>
              <a:endParaRPr lang="ja-JP" altLang="en-US" sz="1800" b="1"/>
            </a:p>
          </p:txBody>
        </p:sp>
        <p:sp>
          <p:nvSpPr>
            <p:cNvPr id="37" name="テキスト ボックス 18">
              <a:extLst>
                <a:ext uri="{FF2B5EF4-FFF2-40B4-BE49-F238E27FC236}">
                  <a16:creationId xmlns:a16="http://schemas.microsoft.com/office/drawing/2014/main" id="{A63FE6A9-B3E0-4C86-9D72-7922EABDCD44}"/>
                </a:ext>
              </a:extLst>
            </p:cNvPr>
            <p:cNvSpPr txBox="1">
              <a:spLocks noChangeArrowheads="1"/>
            </p:cNvSpPr>
            <p:nvPr/>
          </p:nvSpPr>
          <p:spPr bwMode="auto">
            <a:xfrm>
              <a:off x="2868613" y="1223963"/>
              <a:ext cx="973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m</a:t>
              </a:r>
              <a:r>
                <a:rPr lang="en-US" altLang="ja-JP" sz="1800" b="1"/>
                <a:t>-like</a:t>
              </a:r>
              <a:endParaRPr lang="ja-JP" altLang="en-US" sz="1800" b="1"/>
            </a:p>
          </p:txBody>
        </p:sp>
        <p:sp>
          <p:nvSpPr>
            <p:cNvPr id="42000" name="テキスト ボックス 5">
              <a:extLst>
                <a:ext uri="{FF2B5EF4-FFF2-40B4-BE49-F238E27FC236}">
                  <a16:creationId xmlns:a16="http://schemas.microsoft.com/office/drawing/2014/main" id="{1FF3DD2A-19D2-4684-939B-DC760DE321C1}"/>
                </a:ext>
              </a:extLst>
            </p:cNvPr>
            <p:cNvSpPr txBox="1">
              <a:spLocks noChangeArrowheads="1"/>
            </p:cNvSpPr>
            <p:nvPr/>
          </p:nvSpPr>
          <p:spPr bwMode="auto">
            <a:xfrm>
              <a:off x="973088" y="620688"/>
              <a:ext cx="3022848" cy="35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dirty="0">
                  <a:latin typeface="Arial" panose="020B0604020202020204" pitchFamily="34" charset="0"/>
                  <a:cs typeface="Arial" panose="020B0604020202020204" pitchFamily="34" charset="0"/>
                </a:rPr>
                <a:t>1988</a:t>
              </a:r>
              <a:r>
                <a:rPr lang="ja-JP" altLang="en-US" sz="1800" dirty="0">
                  <a:latin typeface="Arial" panose="020B0604020202020204" pitchFamily="34" charset="0"/>
                  <a:cs typeface="Arial" panose="020B0604020202020204" pitchFamily="34" charset="0"/>
                </a:rPr>
                <a:t>年 </a:t>
              </a:r>
              <a:r>
                <a:rPr lang="en-US" altLang="ja-JP" sz="1800" dirty="0">
                  <a:latin typeface="Arial" panose="020B0604020202020204" pitchFamily="34" charset="0"/>
                  <a:cs typeface="Arial" panose="020B0604020202020204" pitchFamily="34" charset="0"/>
                </a:rPr>
                <a:t>265 events</a:t>
              </a:r>
            </a:p>
          </p:txBody>
        </p:sp>
        <p:sp>
          <p:nvSpPr>
            <p:cNvPr id="6" name="正方形/長方形 5">
              <a:extLst>
                <a:ext uri="{FF2B5EF4-FFF2-40B4-BE49-F238E27FC236}">
                  <a16:creationId xmlns:a16="http://schemas.microsoft.com/office/drawing/2014/main" id="{79CC2EA2-7DCF-4A61-8242-AD0C65CA33DF}"/>
                </a:ext>
              </a:extLst>
            </p:cNvPr>
            <p:cNvSpPr/>
            <p:nvPr/>
          </p:nvSpPr>
          <p:spPr bwMode="auto">
            <a:xfrm>
              <a:off x="232745" y="562645"/>
              <a:ext cx="8561865" cy="2821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2340108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a:extLst>
              <a:ext uri="{FF2B5EF4-FFF2-40B4-BE49-F238E27FC236}">
                <a16:creationId xmlns:a16="http://schemas.microsoft.com/office/drawing/2014/main" id="{1B50D7C9-D214-4118-B212-C48147171780}"/>
              </a:ext>
            </a:extLst>
          </p:cNvPr>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u="sng">
                <a:solidFill>
                  <a:srgbClr val="0A0AD4"/>
                </a:solidFill>
                <a:latin typeface="Arial" panose="020B0604020202020204" pitchFamily="34" charset="0"/>
              </a:rPr>
              <a:t>「大気ニュートリノ振動」って本当</a:t>
            </a:r>
            <a:r>
              <a:rPr lang="en-US" altLang="ja-JP" sz="2800" b="1" u="sng">
                <a:solidFill>
                  <a:srgbClr val="0A0AD4"/>
                </a:solidFill>
                <a:latin typeface="Arial" panose="020B0604020202020204" pitchFamily="34" charset="0"/>
              </a:rPr>
              <a:t>??</a:t>
            </a:r>
            <a:endParaRPr lang="en-US" altLang="ja-JP" sz="2800" b="1" u="sng">
              <a:solidFill>
                <a:srgbClr val="0A0AD4"/>
              </a:solidFill>
              <a:latin typeface="Symbol" panose="05050102010706020507" pitchFamily="18" charset="2"/>
            </a:endParaRPr>
          </a:p>
        </p:txBody>
      </p:sp>
      <p:sp>
        <p:nvSpPr>
          <p:cNvPr id="43011" name="テキスト ボックス 26">
            <a:extLst>
              <a:ext uri="{FF2B5EF4-FFF2-40B4-BE49-F238E27FC236}">
                <a16:creationId xmlns:a16="http://schemas.microsoft.com/office/drawing/2014/main" id="{F41B0EEE-E87B-4B6E-BB7D-39600BC244E6}"/>
              </a:ext>
            </a:extLst>
          </p:cNvPr>
          <p:cNvSpPr txBox="1">
            <a:spLocks noChangeArrowheads="1"/>
          </p:cNvSpPr>
          <p:nvPr/>
        </p:nvSpPr>
        <p:spPr bwMode="auto">
          <a:xfrm>
            <a:off x="107950" y="620713"/>
            <a:ext cx="89281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a:latin typeface="Arial" panose="020B0604020202020204" pitchFamily="34" charset="0"/>
                <a:cs typeface="Arial" panose="020B0604020202020204" pitchFamily="34" charset="0"/>
              </a:rPr>
              <a:t>最初は統計が悪くて天頂角分布もよく見えず、単に</a:t>
            </a:r>
            <a:r>
              <a:rPr lang="en-US" altLang="ja-JP" sz="2000" b="1">
                <a:latin typeface="Symbol" panose="05050102010706020507" pitchFamily="18" charset="2"/>
                <a:cs typeface="Arial" panose="020B0604020202020204" pitchFamily="34" charset="0"/>
              </a:rPr>
              <a:t>n</a:t>
            </a:r>
            <a:r>
              <a:rPr lang="en-US" altLang="ja-JP" sz="2000" b="1" baseline="-25000">
                <a:latin typeface="Symbol" panose="05050102010706020507" pitchFamily="18" charset="2"/>
                <a:cs typeface="Arial" panose="020B0604020202020204" pitchFamily="34" charset="0"/>
              </a:rPr>
              <a:t>m</a:t>
            </a:r>
            <a:r>
              <a:rPr lang="ja-JP" altLang="en-US" sz="2000" b="1">
                <a:latin typeface="Arial" panose="020B0604020202020204" pitchFamily="34" charset="0"/>
                <a:cs typeface="Arial" panose="020B0604020202020204" pitchFamily="34" charset="0"/>
              </a:rPr>
              <a:t>がずいぶん少ないな</a:t>
            </a:r>
            <a:br>
              <a:rPr lang="en-US" altLang="ja-JP" sz="2000" b="1">
                <a:latin typeface="Arial" panose="020B0604020202020204" pitchFamily="34" charset="0"/>
                <a:cs typeface="Arial" panose="020B0604020202020204" pitchFamily="34" charset="0"/>
              </a:rPr>
            </a:br>
            <a:r>
              <a:rPr lang="ja-JP" altLang="en-US" sz="2000" b="1">
                <a:latin typeface="Arial" panose="020B0604020202020204" pitchFamily="34" charset="0"/>
                <a:cs typeface="Arial" panose="020B0604020202020204" pitchFamily="34" charset="0"/>
              </a:rPr>
              <a:t>程度の印象だった。</a:t>
            </a:r>
            <a:endParaRPr lang="en-US" altLang="ja-JP" sz="2000" b="1">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pPr>
            <a:r>
              <a:rPr lang="ja-JP" altLang="en-US" sz="2000" b="1">
                <a:latin typeface="Arial" panose="020B0604020202020204" pitchFamily="34" charset="0"/>
                <a:cs typeface="Arial" panose="020B0604020202020204" pitchFamily="34" charset="0"/>
              </a:rPr>
              <a:t>「ニュートリノ振動」と断言することは研究者生命を賭けた大冒険。</a:t>
            </a:r>
            <a:br>
              <a:rPr lang="en-US" altLang="ja-JP" sz="2000" b="1">
                <a:latin typeface="Arial" panose="020B0604020202020204" pitchFamily="34" charset="0"/>
                <a:cs typeface="Arial" panose="020B0604020202020204" pitchFamily="34" charset="0"/>
              </a:rPr>
            </a:br>
            <a:r>
              <a:rPr lang="ja-JP" altLang="en-US" sz="2000" b="1">
                <a:latin typeface="Arial" panose="020B0604020202020204" pitchFamily="34" charset="0"/>
                <a:cs typeface="Arial" panose="020B0604020202020204" pitchFamily="34" charset="0"/>
              </a:rPr>
              <a:t>最初は「大気ニュートリノ異常」とか「ミューオンニュートリノ欠損」と呼んでいた。また、「ニュートリノ振動」と言ってもあまり信じてもらえなかった。</a:t>
            </a:r>
            <a:endParaRPr lang="en-US" altLang="ja-JP" sz="2000" b="1">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BF9CE783-3381-4FA6-804E-C9F1D62F1DA9}"/>
              </a:ext>
            </a:extLst>
          </p:cNvPr>
          <p:cNvSpPr txBox="1">
            <a:spLocks noChangeArrowheads="1"/>
          </p:cNvSpPr>
          <p:nvPr/>
        </p:nvSpPr>
        <p:spPr bwMode="auto">
          <a:xfrm>
            <a:off x="466725" y="3462338"/>
            <a:ext cx="88582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200" b="1" dirty="0">
                <a:solidFill>
                  <a:srgbClr val="0000FF"/>
                </a:solidFill>
                <a:latin typeface="+mn-ea"/>
                <a:ea typeface="+mn-ea"/>
              </a:rPr>
              <a:t>大山</a:t>
            </a:r>
            <a:r>
              <a:rPr lang="ja-JP" altLang="en-US" sz="2200" b="1" dirty="0">
                <a:solidFill>
                  <a:srgbClr val="0000FF"/>
                </a:solidFill>
                <a:latin typeface="殴り書きクレヨン" panose="02000600000000000000" pitchFamily="2" charset="-128"/>
                <a:ea typeface="殴り書きクレヨン" panose="02000600000000000000" pitchFamily="2" charset="-128"/>
              </a:rPr>
              <a:t>「戸塚先生、ここだけの話、大気ニュートリノ振動って本当だと思いますか</a:t>
            </a:r>
            <a:r>
              <a:rPr lang="en-US" altLang="ja-JP" sz="2200" b="1" dirty="0">
                <a:solidFill>
                  <a:srgbClr val="0000FF"/>
                </a:solidFill>
                <a:latin typeface="殴り書きクレヨン" panose="02000600000000000000" pitchFamily="2" charset="-128"/>
                <a:ea typeface="殴り書きクレヨン" panose="02000600000000000000" pitchFamily="2" charset="-128"/>
              </a:rPr>
              <a:t>?</a:t>
            </a:r>
            <a:r>
              <a:rPr lang="ja-JP" altLang="en-US" sz="2200" b="1" dirty="0">
                <a:solidFill>
                  <a:srgbClr val="0000FF"/>
                </a:solidFill>
                <a:latin typeface="殴り書きクレヨン" panose="02000600000000000000" pitchFamily="2" charset="-128"/>
                <a:ea typeface="殴り書きクレヨン" panose="02000600000000000000" pitchFamily="2" charset="-128"/>
              </a:rPr>
              <a:t>」</a:t>
            </a:r>
          </a:p>
        </p:txBody>
      </p:sp>
      <p:sp>
        <p:nvSpPr>
          <p:cNvPr id="31" name="テキスト ボックス 30">
            <a:extLst>
              <a:ext uri="{FF2B5EF4-FFF2-40B4-BE49-F238E27FC236}">
                <a16:creationId xmlns:a16="http://schemas.microsoft.com/office/drawing/2014/main" id="{2C3FB923-AE5F-4ADC-B8E1-B3ACBADD2D3C}"/>
              </a:ext>
            </a:extLst>
          </p:cNvPr>
          <p:cNvSpPr txBox="1">
            <a:spLocks noChangeArrowheads="1"/>
          </p:cNvSpPr>
          <p:nvPr/>
        </p:nvSpPr>
        <p:spPr bwMode="auto">
          <a:xfrm>
            <a:off x="468313" y="4323432"/>
            <a:ext cx="7416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200" b="1" dirty="0">
                <a:solidFill>
                  <a:srgbClr val="FF0000"/>
                </a:solidFill>
                <a:latin typeface="+mn-ea"/>
                <a:ea typeface="+mn-ea"/>
              </a:rPr>
              <a:t>戸塚</a:t>
            </a:r>
            <a:r>
              <a:rPr lang="ja-JP" altLang="en-US" sz="2800" b="1" dirty="0">
                <a:solidFill>
                  <a:srgbClr val="FF0000"/>
                </a:solidFill>
                <a:latin typeface="殴り書きクレヨン" panose="02000600000000000000" pitchFamily="2" charset="-128"/>
                <a:ea typeface="殴り書きクレヨン" panose="02000600000000000000" pitchFamily="2" charset="-128"/>
              </a:rPr>
              <a:t>「う～～～ん、多分何かの間違いだろうな。」</a:t>
            </a:r>
          </a:p>
        </p:txBody>
      </p:sp>
      <p:sp>
        <p:nvSpPr>
          <p:cNvPr id="43015" name="テキスト ボックス 26">
            <a:extLst>
              <a:ext uri="{FF2B5EF4-FFF2-40B4-BE49-F238E27FC236}">
                <a16:creationId xmlns:a16="http://schemas.microsoft.com/office/drawing/2014/main" id="{FAE9F300-2166-4A2D-BD5F-2A12B220BA62}"/>
              </a:ext>
            </a:extLst>
          </p:cNvPr>
          <p:cNvSpPr txBox="1">
            <a:spLocks noChangeArrowheads="1"/>
          </p:cNvSpPr>
          <p:nvPr/>
        </p:nvSpPr>
        <p:spPr bwMode="auto">
          <a:xfrm>
            <a:off x="107950" y="5961474"/>
            <a:ext cx="8928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1992</a:t>
            </a:r>
            <a:r>
              <a:rPr lang="ja-JP" altLang="en-US" sz="2000" b="1" dirty="0">
                <a:latin typeface="Arial" panose="020B0604020202020204" pitchFamily="34" charset="0"/>
                <a:cs typeface="Arial" panose="020B0604020202020204" pitchFamily="34" charset="0"/>
              </a:rPr>
              <a:t>年頃は</a:t>
            </a:r>
            <a:r>
              <a:rPr lang="en-US" altLang="ja-JP" sz="2000" b="1" dirty="0">
                <a:latin typeface="Arial" panose="020B0604020202020204" pitchFamily="34" charset="0"/>
                <a:cs typeface="Arial" panose="020B0604020202020204" pitchFamily="34" charset="0"/>
              </a:rPr>
              <a:t>Spokesperson</a:t>
            </a:r>
            <a:r>
              <a:rPr lang="ja-JP" altLang="en-US" sz="2000" b="1" dirty="0">
                <a:latin typeface="Arial" panose="020B0604020202020204" pitchFamily="34" charset="0"/>
                <a:cs typeface="Arial" panose="020B0604020202020204" pitchFamily="34" charset="0"/>
              </a:rPr>
              <a:t>さえも大気ニュートリノ振動を信じていなかった。</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その理由は</a:t>
            </a:r>
            <a:r>
              <a:rPr lang="en-US" altLang="ja-JP" sz="2000" b="1" dirty="0">
                <a:latin typeface="Arial" panose="020B0604020202020204" pitchFamily="34" charset="0"/>
                <a:cs typeface="Arial" panose="020B0604020202020204" pitchFamily="34" charset="0"/>
              </a:rPr>
              <a:t>…….</a:t>
            </a:r>
          </a:p>
        </p:txBody>
      </p:sp>
      <p:sp>
        <p:nvSpPr>
          <p:cNvPr id="27" name="テキスト ボックス 26">
            <a:extLst>
              <a:ext uri="{FF2B5EF4-FFF2-40B4-BE49-F238E27FC236}">
                <a16:creationId xmlns:a16="http://schemas.microsoft.com/office/drawing/2014/main" id="{0E95A363-9479-4BAD-8F9F-07EFE9CB1414}"/>
              </a:ext>
            </a:extLst>
          </p:cNvPr>
          <p:cNvSpPr txBox="1">
            <a:spLocks noChangeArrowheads="1"/>
          </p:cNvSpPr>
          <p:nvPr/>
        </p:nvSpPr>
        <p:spPr bwMode="auto">
          <a:xfrm>
            <a:off x="107950" y="270827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a:latin typeface="Arial" panose="020B0604020202020204" pitchFamily="34" charset="0"/>
                <a:cs typeface="Arial" panose="020B0604020202020204" pitchFamily="34" charset="0"/>
              </a:rPr>
              <a:t>今だから言える当時のエピソード：</a:t>
            </a:r>
            <a:r>
              <a:rPr lang="en-US" altLang="ja-JP" sz="2000" b="1">
                <a:latin typeface="Arial" panose="020B0604020202020204" pitchFamily="34" charset="0"/>
                <a:cs typeface="Arial" panose="020B0604020202020204" pitchFamily="34" charset="0"/>
              </a:rPr>
              <a:t>1992</a:t>
            </a:r>
            <a:r>
              <a:rPr lang="ja-JP" altLang="en-US" sz="2000" b="1">
                <a:latin typeface="Arial" panose="020B0604020202020204" pitchFamily="34" charset="0"/>
                <a:cs typeface="Arial" panose="020B0604020202020204" pitchFamily="34" charset="0"/>
              </a:rPr>
              <a:t>年頃の神岡での会話。</a:t>
            </a:r>
            <a:br>
              <a:rPr lang="en-US" altLang="ja-JP" sz="2000" b="1">
                <a:latin typeface="Arial" panose="020B0604020202020204" pitchFamily="34" charset="0"/>
                <a:cs typeface="Arial" panose="020B0604020202020204" pitchFamily="34" charset="0"/>
              </a:rPr>
            </a:br>
            <a:r>
              <a:rPr lang="ja-JP" altLang="en-US" sz="2000" b="1">
                <a:latin typeface="Arial" panose="020B0604020202020204" pitchFamily="34" charset="0"/>
                <a:cs typeface="Arial" panose="020B0604020202020204" pitchFamily="34" charset="0"/>
              </a:rPr>
              <a:t>ストレスが溜まる連日の地下作業、出坑後の宴会で。</a:t>
            </a:r>
          </a:p>
        </p:txBody>
      </p:sp>
      <p:sp>
        <p:nvSpPr>
          <p:cNvPr id="43017" name="テキスト ボックス 26">
            <a:extLst>
              <a:ext uri="{FF2B5EF4-FFF2-40B4-BE49-F238E27FC236}">
                <a16:creationId xmlns:a16="http://schemas.microsoft.com/office/drawing/2014/main" id="{36DD5DF6-B8E2-4582-8CD5-2724D039F758}"/>
              </a:ext>
            </a:extLst>
          </p:cNvPr>
          <p:cNvSpPr txBox="1">
            <a:spLocks noChangeArrowheads="1"/>
          </p:cNvSpPr>
          <p:nvPr/>
        </p:nvSpPr>
        <p:spPr bwMode="auto">
          <a:xfrm>
            <a:off x="1341438" y="4756819"/>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2000" b="1">
                <a:latin typeface="Arial" panose="020B0604020202020204" pitchFamily="34" charset="0"/>
                <a:cs typeface="Arial" panose="020B0604020202020204" pitchFamily="34" charset="0"/>
              </a:rPr>
              <a:t>翌朝</a:t>
            </a:r>
            <a:endParaRPr lang="en-US" altLang="ja-JP" sz="2000" b="1">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7DA2A189-30FB-48D3-BD37-A964F49667AF}"/>
              </a:ext>
            </a:extLst>
          </p:cNvPr>
          <p:cNvSpPr txBox="1">
            <a:spLocks noChangeArrowheads="1"/>
          </p:cNvSpPr>
          <p:nvPr/>
        </p:nvSpPr>
        <p:spPr bwMode="auto">
          <a:xfrm>
            <a:off x="468313" y="5087019"/>
            <a:ext cx="74882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200" b="1" dirty="0">
                <a:solidFill>
                  <a:srgbClr val="FF0000"/>
                </a:solidFill>
                <a:latin typeface="+mn-ea"/>
                <a:ea typeface="+mn-ea"/>
              </a:rPr>
              <a:t>戸塚　「</a:t>
            </a:r>
            <a:r>
              <a:rPr lang="ja-JP" altLang="en-US" sz="2200" b="1" dirty="0">
                <a:solidFill>
                  <a:srgbClr val="FF0000"/>
                </a:solidFill>
                <a:latin typeface="ようじょふぉんと" panose="02000600000000000000" pitchFamily="2" charset="-128"/>
                <a:ea typeface="ようじょふぉんと" panose="02000600000000000000" pitchFamily="2" charset="-128"/>
              </a:rPr>
              <a:t>ゆうべのこと、ほんとうにここだけのはなしだぞ。</a:t>
            </a:r>
            <a:r>
              <a:rPr lang="ja-JP" altLang="en-US" sz="2200" b="1" dirty="0">
                <a:solidFill>
                  <a:srgbClr val="FF0000"/>
                </a:solidFill>
                <a:latin typeface="+mn-ea"/>
                <a:ea typeface="+mn-ea"/>
              </a:rPr>
              <a:t>」</a:t>
            </a:r>
            <a:endParaRPr lang="ja-JP" altLang="en-US" sz="2200" dirty="0">
              <a:solidFill>
                <a:srgbClr val="FF0000"/>
              </a:solidFill>
              <a:latin typeface="+mn-ea"/>
              <a:ea typeface="+mn-ea"/>
            </a:endParaRPr>
          </a:p>
        </p:txBody>
      </p:sp>
      <p:sp>
        <p:nvSpPr>
          <p:cNvPr id="11" name="テキスト ボックス 10">
            <a:extLst>
              <a:ext uri="{FF2B5EF4-FFF2-40B4-BE49-F238E27FC236}">
                <a16:creationId xmlns:a16="http://schemas.microsoft.com/office/drawing/2014/main" id="{DF3A1CD1-1186-4564-B5F8-4F3F0AD1D714}"/>
              </a:ext>
            </a:extLst>
          </p:cNvPr>
          <p:cNvSpPr txBox="1">
            <a:spLocks noChangeArrowheads="1"/>
          </p:cNvSpPr>
          <p:nvPr/>
        </p:nvSpPr>
        <p:spPr bwMode="auto">
          <a:xfrm>
            <a:off x="7099845" y="3934892"/>
            <a:ext cx="18646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200" b="1" dirty="0">
                <a:latin typeface="殴り書きクレヨン" panose="02000600000000000000" pitchFamily="2" charset="-128"/>
                <a:ea typeface="殴り書きクレヨン" panose="02000600000000000000" pitchFamily="2" charset="-128"/>
              </a:rPr>
              <a:t>酔っ払いフォント</a:t>
            </a:r>
          </a:p>
        </p:txBody>
      </p:sp>
      <p:sp>
        <p:nvSpPr>
          <p:cNvPr id="13" name="テキスト ボックス 12">
            <a:extLst>
              <a:ext uri="{FF2B5EF4-FFF2-40B4-BE49-F238E27FC236}">
                <a16:creationId xmlns:a16="http://schemas.microsoft.com/office/drawing/2014/main" id="{35BA8C6C-CBFB-438A-8E2C-FF069902685A}"/>
              </a:ext>
            </a:extLst>
          </p:cNvPr>
          <p:cNvSpPr txBox="1">
            <a:spLocks noChangeArrowheads="1"/>
          </p:cNvSpPr>
          <p:nvPr/>
        </p:nvSpPr>
        <p:spPr bwMode="auto">
          <a:xfrm>
            <a:off x="6669708" y="5445224"/>
            <a:ext cx="25108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1800" b="1" dirty="0">
                <a:latin typeface="ようじょふぉんと" panose="02000600000000000000" pitchFamily="2" charset="-128"/>
                <a:ea typeface="ようじょふぉんと" panose="02000600000000000000" pitchFamily="2" charset="-128"/>
              </a:rPr>
              <a:t>ふつかよいふぉんと</a:t>
            </a:r>
            <a:endParaRPr lang="ja-JP" altLang="en-US" sz="1800" dirty="0">
              <a:latin typeface="+mn-ea"/>
              <a:ea typeface="+mn-ea"/>
            </a:endParaRPr>
          </a:p>
        </p:txBody>
      </p:sp>
      <p:sp>
        <p:nvSpPr>
          <p:cNvPr id="12" name="スライド番号プレースホルダー 1">
            <a:extLst>
              <a:ext uri="{FF2B5EF4-FFF2-40B4-BE49-F238E27FC236}">
                <a16:creationId xmlns:a16="http://schemas.microsoft.com/office/drawing/2014/main" id="{1813D4E0-6F75-423A-99B9-B89B3F6C392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43015" grpId="0"/>
      <p:bldP spid="27" grpId="0"/>
      <p:bldP spid="43017" grpId="0"/>
      <p:bldP spid="34" grpId="0"/>
      <p:bldP spid="11"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Toward confirmation of </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a:t>
            </a:r>
          </a:p>
        </p:txBody>
      </p:sp>
      <p:sp>
        <p:nvSpPr>
          <p:cNvPr id="145411" name="テキスト ボックス 26"/>
          <p:cNvSpPr txBox="1">
            <a:spLocks noChangeArrowheads="1"/>
          </p:cNvSpPr>
          <p:nvPr/>
        </p:nvSpPr>
        <p:spPr bwMode="auto">
          <a:xfrm>
            <a:off x="23813" y="638175"/>
            <a:ext cx="8893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 claim neutrino oscillations, there are some problem to be solved.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First 3 suspicious points should be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experimentally examined one by one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Such examinations were started after the observation of muon neutrino deficit in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For the 4</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point, negative results were given by all tracking type detectors. However, it was beyond what we can do.</a:t>
            </a:r>
          </a:p>
        </p:txBody>
      </p:sp>
      <p:sp>
        <p:nvSpPr>
          <p:cNvPr id="145413" name="テキスト ボックス 26"/>
          <p:cNvSpPr txBox="1">
            <a:spLocks noChangeArrowheads="1"/>
          </p:cNvSpPr>
          <p:nvPr/>
        </p:nvSpPr>
        <p:spPr bwMode="auto">
          <a:xfrm>
            <a:off x="296863" y="1211263"/>
            <a:ext cx="8416925" cy="2863850"/>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2CC555B5-A663-4471-B4F6-211D7F7D4E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298473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図 3">
            <a:extLst>
              <a:ext uri="{FF2B5EF4-FFF2-40B4-BE49-F238E27FC236}">
                <a16:creationId xmlns:a16="http://schemas.microsoft.com/office/drawing/2014/main" id="{117A5352-C5AF-41EC-A207-99293EA3E4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315913"/>
            <a:ext cx="35623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図 1">
            <a:extLst>
              <a:ext uri="{FF2B5EF4-FFF2-40B4-BE49-F238E27FC236}">
                <a16:creationId xmlns:a16="http://schemas.microsoft.com/office/drawing/2014/main" id="{C36FFB96-40E0-466D-A1E7-469BC65428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3967163"/>
            <a:ext cx="3873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23">
            <a:extLst>
              <a:ext uri="{FF2B5EF4-FFF2-40B4-BE49-F238E27FC236}">
                <a16:creationId xmlns:a16="http://schemas.microsoft.com/office/drawing/2014/main" id="{F692FC9D-0887-4738-AC4A-FF7A1021C4E6}"/>
              </a:ext>
            </a:extLst>
          </p:cNvPr>
          <p:cNvSpPr txBox="1">
            <a:spLocks noChangeArrowheads="1"/>
          </p:cNvSpPr>
          <p:nvPr/>
        </p:nvSpPr>
        <p:spPr bwMode="auto">
          <a:xfrm>
            <a:off x="34925" y="25400"/>
            <a:ext cx="51768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u="sng">
                <a:solidFill>
                  <a:srgbClr val="0A0AD4"/>
                </a:solidFill>
              </a:rPr>
              <a:t>水チェレンコフ測定器の</a:t>
            </a:r>
            <a:r>
              <a:rPr lang="en-US" altLang="ja-JP" sz="2800" b="1" u="sng">
                <a:solidFill>
                  <a:srgbClr val="0A0AD4"/>
                </a:solidFill>
              </a:rPr>
              <a:t>e/</a:t>
            </a:r>
            <a:r>
              <a:rPr lang="en-US" altLang="ja-JP" sz="2800" b="1" u="sng">
                <a:solidFill>
                  <a:srgbClr val="0A0AD4"/>
                </a:solidFill>
                <a:latin typeface="Symbol" panose="05050102010706020507" pitchFamily="18" charset="2"/>
              </a:rPr>
              <a:t>m </a:t>
            </a:r>
            <a:r>
              <a:rPr lang="ja-JP" altLang="en-US" sz="2800" b="1" u="sng">
                <a:solidFill>
                  <a:srgbClr val="0A0AD4"/>
                </a:solidFill>
                <a:latin typeface="Symbol" panose="05050102010706020507" pitchFamily="18" charset="2"/>
              </a:rPr>
              <a:t>識別</a:t>
            </a:r>
            <a:endParaRPr lang="en-US" altLang="ja-JP" sz="2800" b="1" u="sng">
              <a:solidFill>
                <a:srgbClr val="0A0AD4"/>
              </a:solidFill>
              <a:latin typeface="Symbol" panose="05050102010706020507" pitchFamily="18" charset="2"/>
            </a:endParaRPr>
          </a:p>
        </p:txBody>
      </p:sp>
      <p:grpSp>
        <p:nvGrpSpPr>
          <p:cNvPr id="44037" name="グループ化 251905">
            <a:extLst>
              <a:ext uri="{FF2B5EF4-FFF2-40B4-BE49-F238E27FC236}">
                <a16:creationId xmlns:a16="http://schemas.microsoft.com/office/drawing/2014/main" id="{2BC4CCAB-E41B-49E2-B2CE-CEBC81CBA3C5}"/>
              </a:ext>
            </a:extLst>
          </p:cNvPr>
          <p:cNvGrpSpPr>
            <a:grpSpLocks/>
          </p:cNvGrpSpPr>
          <p:nvPr/>
        </p:nvGrpSpPr>
        <p:grpSpPr bwMode="auto">
          <a:xfrm>
            <a:off x="2506663" y="4264025"/>
            <a:ext cx="1860550" cy="2095500"/>
            <a:chOff x="885825" y="1647825"/>
            <a:chExt cx="1859772" cy="2095406"/>
          </a:xfrm>
        </p:grpSpPr>
        <p:cxnSp>
          <p:nvCxnSpPr>
            <p:cNvPr id="6" name="直線矢印コネクタ 5">
              <a:extLst>
                <a:ext uri="{FF2B5EF4-FFF2-40B4-BE49-F238E27FC236}">
                  <a16:creationId xmlns:a16="http://schemas.microsoft.com/office/drawing/2014/main" id="{E412EA04-8409-40EC-B856-04886CB02918}"/>
                </a:ext>
              </a:extLst>
            </p:cNvPr>
            <p:cNvCxnSpPr/>
            <p:nvPr/>
          </p:nvCxnSpPr>
          <p:spPr>
            <a:xfrm flipV="1">
              <a:off x="885825" y="2686003"/>
              <a:ext cx="809286" cy="9525"/>
            </a:xfrm>
            <a:prstGeom prst="straightConnector1">
              <a:avLst/>
            </a:prstGeom>
            <a:ln w="41275">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A786E56F-32DE-4A23-B048-5D3C78532F37}"/>
                </a:ext>
              </a:extLst>
            </p:cNvPr>
            <p:cNvCxnSpPr/>
            <p:nvPr/>
          </p:nvCxnSpPr>
          <p:spPr>
            <a:xfrm flipV="1">
              <a:off x="1676069" y="2686003"/>
              <a:ext cx="809286" cy="9525"/>
            </a:xfrm>
            <a:prstGeom prst="straightConnector1">
              <a:avLst/>
            </a:prstGeom>
            <a:ln w="412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B5CF253-D3C5-499D-B8E9-85BF78BCA0F7}"/>
                </a:ext>
              </a:extLst>
            </p:cNvPr>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266FA066-BEBA-4892-80C5-0A3E475398A3}"/>
                </a:ext>
              </a:extLst>
            </p:cNvPr>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13278A3-B001-43D1-B485-4E311BCA0978}"/>
                </a:ext>
              </a:extLst>
            </p:cNvPr>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76BF799-0378-43C4-B541-3B16BB4C84AF}"/>
                </a:ext>
              </a:extLst>
            </p:cNvPr>
            <p:cNvCxnSpPr/>
            <p:nvPr/>
          </p:nvCxnSpPr>
          <p:spPr>
            <a:xfrm flipV="1">
              <a:off x="2266372" y="2295496"/>
              <a:ext cx="407816"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C5944121-29FE-4589-B5E4-E61C2B8D6E40}"/>
                </a:ext>
              </a:extLst>
            </p:cNvPr>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9AAEDC2-3237-423A-A075-040287EFFC85}"/>
                </a:ext>
              </a:extLst>
            </p:cNvPr>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678B4A7-1E9E-4251-8D6C-34A3F67FDC53}"/>
                </a:ext>
              </a:extLst>
            </p:cNvPr>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87DEC5E1-0BDA-4D7D-B4F6-B7DA7C4CD167}"/>
                </a:ext>
              </a:extLst>
            </p:cNvPr>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4038" name="Text Box 8">
            <a:extLst>
              <a:ext uri="{FF2B5EF4-FFF2-40B4-BE49-F238E27FC236}">
                <a16:creationId xmlns:a16="http://schemas.microsoft.com/office/drawing/2014/main" id="{4A973687-0166-49C0-9843-C2413BE7E8F7}"/>
              </a:ext>
            </a:extLst>
          </p:cNvPr>
          <p:cNvSpPr txBox="1">
            <a:spLocks noChangeArrowheads="1"/>
          </p:cNvSpPr>
          <p:nvPr/>
        </p:nvSpPr>
        <p:spPr bwMode="auto">
          <a:xfrm>
            <a:off x="96838" y="3573463"/>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000FF"/>
                </a:solidFill>
                <a:latin typeface="Symbol" panose="05050102010706020507" pitchFamily="18" charset="2"/>
                <a:sym typeface="Wingdings" panose="05000000000000000000" pitchFamily="2" charset="2"/>
              </a:rPr>
              <a:t>n</a:t>
            </a:r>
            <a:r>
              <a:rPr kumimoji="0" lang="en-US" altLang="ja-JP" sz="2800" b="1" baseline="-25000">
                <a:solidFill>
                  <a:srgbClr val="0000FF"/>
                </a:solidFill>
                <a:latin typeface="Symbol" panose="05050102010706020507" pitchFamily="18" charset="2"/>
                <a:sym typeface="Wingdings" panose="05000000000000000000" pitchFamily="2" charset="2"/>
              </a:rPr>
              <a:t>m</a:t>
            </a:r>
            <a:r>
              <a:rPr kumimoji="0" lang="en-US" altLang="ja-JP" sz="2800" b="1">
                <a:solidFill>
                  <a:srgbClr val="0000FF"/>
                </a:solidFill>
                <a:latin typeface="Symbol" panose="05050102010706020507" pitchFamily="18" charset="2"/>
                <a:sym typeface="Wingdings" panose="05000000000000000000" pitchFamily="2" charset="2"/>
              </a:rPr>
              <a:t> </a:t>
            </a:r>
            <a:r>
              <a:rPr kumimoji="0" lang="ja-JP" altLang="en-US" sz="2800" b="1">
                <a:solidFill>
                  <a:srgbClr val="0000FF"/>
                </a:solidFill>
                <a:latin typeface="Symbol" panose="05050102010706020507" pitchFamily="18" charset="2"/>
                <a:sym typeface="Wingdings" panose="05000000000000000000" pitchFamily="2" charset="2"/>
              </a:rPr>
              <a:t>   </a:t>
            </a:r>
            <a:r>
              <a:rPr kumimoji="0" lang="en-US" altLang="ja-JP" sz="2800" b="1">
                <a:solidFill>
                  <a:srgbClr val="0000FF"/>
                </a:solidFill>
                <a:latin typeface="Symbol" panose="05050102010706020507" pitchFamily="18" charset="2"/>
                <a:sym typeface="Wingdings" panose="05000000000000000000" pitchFamily="2" charset="2"/>
              </a:rPr>
              <a:t>  m</a:t>
            </a:r>
            <a:endParaRPr kumimoji="0" lang="en-US" altLang="ja-JP" sz="2800" b="1">
              <a:solidFill>
                <a:srgbClr val="0000FF"/>
              </a:solidFill>
              <a:latin typeface="Symbol" panose="05050102010706020507" pitchFamily="18" charset="2"/>
            </a:endParaRPr>
          </a:p>
        </p:txBody>
      </p:sp>
      <p:sp>
        <p:nvSpPr>
          <p:cNvPr id="44039" name="Text Box 8">
            <a:extLst>
              <a:ext uri="{FF2B5EF4-FFF2-40B4-BE49-F238E27FC236}">
                <a16:creationId xmlns:a16="http://schemas.microsoft.com/office/drawing/2014/main" id="{A0578DE1-C537-4685-8405-7FA959D188F1}"/>
              </a:ext>
            </a:extLst>
          </p:cNvPr>
          <p:cNvSpPr txBox="1">
            <a:spLocks noChangeArrowheads="1"/>
          </p:cNvSpPr>
          <p:nvPr/>
        </p:nvSpPr>
        <p:spPr bwMode="auto">
          <a:xfrm>
            <a:off x="249238" y="4040188"/>
            <a:ext cx="4284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1800" b="1">
                <a:solidFill>
                  <a:srgbClr val="0000FF"/>
                </a:solidFill>
                <a:latin typeface="Symbol" panose="05050102010706020507" pitchFamily="18" charset="2"/>
                <a:sym typeface="Wingdings" panose="05000000000000000000" pitchFamily="2" charset="2"/>
              </a:rPr>
              <a:t>m</a:t>
            </a:r>
            <a:r>
              <a:rPr kumimoji="0" lang="ja-JP" altLang="en-US" sz="1800" b="1">
                <a:solidFill>
                  <a:srgbClr val="000000"/>
                </a:solidFill>
                <a:latin typeface="Symbol" panose="05050102010706020507" pitchFamily="18" charset="2"/>
                <a:sym typeface="Wingdings" panose="05000000000000000000" pitchFamily="2" charset="2"/>
              </a:rPr>
              <a:t>からの直接のチェレンコフ光のみ。</a:t>
            </a:r>
            <a:br>
              <a:rPr kumimoji="0" lang="en-US" altLang="ja-JP" sz="1800" b="1">
                <a:solidFill>
                  <a:srgbClr val="000000"/>
                </a:solidFill>
                <a:latin typeface="Symbol" panose="05050102010706020507" pitchFamily="18" charset="2"/>
                <a:sym typeface="Wingdings" panose="05000000000000000000" pitchFamily="2" charset="2"/>
              </a:rPr>
            </a:br>
            <a:r>
              <a:rPr kumimoji="0" lang="ja-JP" altLang="en-US" sz="1800" b="1">
                <a:solidFill>
                  <a:srgbClr val="000000"/>
                </a:solidFill>
                <a:sym typeface="Wingdings" panose="05000000000000000000" pitchFamily="2" charset="2"/>
              </a:rPr>
              <a:t>シャープなチェレンコフリングのエッジ</a:t>
            </a:r>
            <a:endParaRPr kumimoji="0" lang="en-US" altLang="ja-JP" sz="1800" b="1">
              <a:solidFill>
                <a:srgbClr val="000000"/>
              </a:solidFill>
            </a:endParaRPr>
          </a:p>
        </p:txBody>
      </p:sp>
      <p:sp>
        <p:nvSpPr>
          <p:cNvPr id="44040" name="Text Box 8">
            <a:extLst>
              <a:ext uri="{FF2B5EF4-FFF2-40B4-BE49-F238E27FC236}">
                <a16:creationId xmlns:a16="http://schemas.microsoft.com/office/drawing/2014/main" id="{2908F4E0-3926-415D-8689-BD08A04BE575}"/>
              </a:ext>
            </a:extLst>
          </p:cNvPr>
          <p:cNvSpPr txBox="1">
            <a:spLocks noChangeArrowheads="1"/>
          </p:cNvSpPr>
          <p:nvPr/>
        </p:nvSpPr>
        <p:spPr bwMode="auto">
          <a:xfrm>
            <a:off x="122238" y="485775"/>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sym typeface="Wingdings" panose="05000000000000000000" pitchFamily="2" charset="2"/>
              </a:rPr>
              <a:t>e</a:t>
            </a: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sym typeface="Wingdings" panose="05000000000000000000" pitchFamily="2" charset="2"/>
              </a:rPr>
              <a:t>e</a:t>
            </a:r>
            <a:endParaRPr kumimoji="0" lang="en-US" altLang="ja-JP" sz="2800" b="1">
              <a:solidFill>
                <a:srgbClr val="FF0000"/>
              </a:solidFill>
            </a:endParaRPr>
          </a:p>
        </p:txBody>
      </p:sp>
      <p:sp>
        <p:nvSpPr>
          <p:cNvPr id="44041" name="Text Box 8">
            <a:extLst>
              <a:ext uri="{FF2B5EF4-FFF2-40B4-BE49-F238E27FC236}">
                <a16:creationId xmlns:a16="http://schemas.microsoft.com/office/drawing/2014/main" id="{C03F357B-1AF9-4414-9DB4-4A9838CCBC70}"/>
              </a:ext>
            </a:extLst>
          </p:cNvPr>
          <p:cNvSpPr txBox="1">
            <a:spLocks noChangeArrowheads="1"/>
          </p:cNvSpPr>
          <p:nvPr/>
        </p:nvSpPr>
        <p:spPr bwMode="auto">
          <a:xfrm>
            <a:off x="274638" y="952500"/>
            <a:ext cx="44418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1800" b="1">
                <a:solidFill>
                  <a:srgbClr val="FF0000"/>
                </a:solidFill>
                <a:sym typeface="Wingdings" panose="05000000000000000000" pitchFamily="2" charset="2"/>
              </a:rPr>
              <a:t>e</a:t>
            </a:r>
            <a:r>
              <a:rPr kumimoji="0" lang="ja-JP" altLang="en-US" sz="1800" b="1">
                <a:solidFill>
                  <a:srgbClr val="000000"/>
                </a:solidFill>
                <a:sym typeface="Wingdings" panose="05000000000000000000" pitchFamily="2" charset="2"/>
              </a:rPr>
              <a:t>はシャワーを生成。</a:t>
            </a:r>
            <a:br>
              <a:rPr kumimoji="0" lang="en-US" altLang="ja-JP" sz="1800" b="1">
                <a:solidFill>
                  <a:srgbClr val="000000"/>
                </a:solidFill>
                <a:sym typeface="Wingdings" panose="05000000000000000000" pitchFamily="2" charset="2"/>
              </a:rPr>
            </a:br>
            <a:r>
              <a:rPr kumimoji="0" lang="ja-JP" altLang="en-US" sz="1800" b="1">
                <a:solidFill>
                  <a:srgbClr val="000000"/>
                </a:solidFill>
                <a:sym typeface="Wingdings" panose="05000000000000000000" pitchFamily="2" charset="2"/>
              </a:rPr>
              <a:t>シャワーの電子・陽電子は大きく散乱。</a:t>
            </a:r>
            <a:br>
              <a:rPr kumimoji="0" lang="en-US" altLang="ja-JP" sz="1800" b="1">
                <a:solidFill>
                  <a:srgbClr val="000000"/>
                </a:solidFill>
                <a:sym typeface="Wingdings" panose="05000000000000000000" pitchFamily="2" charset="2"/>
              </a:rPr>
            </a:br>
            <a:r>
              <a:rPr kumimoji="0" lang="ja-JP" altLang="en-US" sz="1800" b="1">
                <a:solidFill>
                  <a:srgbClr val="000000"/>
                </a:solidFill>
                <a:sym typeface="Wingdings" panose="05000000000000000000" pitchFamily="2" charset="2"/>
              </a:rPr>
              <a:t>ぼやけたチェレンコフリングのエッジ。</a:t>
            </a:r>
            <a:endParaRPr kumimoji="0" lang="en-US" altLang="ja-JP" sz="1800" b="1">
              <a:solidFill>
                <a:srgbClr val="000000"/>
              </a:solidFill>
            </a:endParaRPr>
          </a:p>
        </p:txBody>
      </p:sp>
      <p:sp>
        <p:nvSpPr>
          <p:cNvPr id="44042" name="Text Box 8">
            <a:extLst>
              <a:ext uri="{FF2B5EF4-FFF2-40B4-BE49-F238E27FC236}">
                <a16:creationId xmlns:a16="http://schemas.microsoft.com/office/drawing/2014/main" id="{38BA039C-A81A-4578-97AF-752A527B4EE7}"/>
              </a:ext>
            </a:extLst>
          </p:cNvPr>
          <p:cNvSpPr txBox="1">
            <a:spLocks noChangeArrowheads="1"/>
          </p:cNvSpPr>
          <p:nvPr/>
        </p:nvSpPr>
        <p:spPr bwMode="auto">
          <a:xfrm>
            <a:off x="5930900" y="5854700"/>
            <a:ext cx="652463" cy="769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0000FF"/>
                </a:solidFill>
                <a:latin typeface="Symbol" panose="05050102010706020507" pitchFamily="18" charset="2"/>
                <a:sym typeface="Wingdings" panose="05000000000000000000" pitchFamily="2" charset="2"/>
              </a:rPr>
              <a:t>m</a:t>
            </a:r>
            <a:endParaRPr kumimoji="0" lang="en-US" altLang="ja-JP" sz="4400" b="1">
              <a:solidFill>
                <a:srgbClr val="0000FF"/>
              </a:solidFill>
              <a:latin typeface="Symbol" panose="05050102010706020507" pitchFamily="18" charset="2"/>
            </a:endParaRPr>
          </a:p>
        </p:txBody>
      </p:sp>
      <p:sp>
        <p:nvSpPr>
          <p:cNvPr id="44043" name="Text Box 8">
            <a:extLst>
              <a:ext uri="{FF2B5EF4-FFF2-40B4-BE49-F238E27FC236}">
                <a16:creationId xmlns:a16="http://schemas.microsoft.com/office/drawing/2014/main" id="{60FFDD97-79A6-4D2F-9E77-82F3EAF3535C}"/>
              </a:ext>
            </a:extLst>
          </p:cNvPr>
          <p:cNvSpPr txBox="1">
            <a:spLocks noChangeArrowheads="1"/>
          </p:cNvSpPr>
          <p:nvPr/>
        </p:nvSpPr>
        <p:spPr bwMode="auto">
          <a:xfrm>
            <a:off x="5930900" y="2236788"/>
            <a:ext cx="652463" cy="768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FF0000"/>
                </a:solidFill>
                <a:sym typeface="Wingdings" panose="05000000000000000000" pitchFamily="2" charset="2"/>
              </a:rPr>
              <a:t>e</a:t>
            </a:r>
            <a:endParaRPr kumimoji="0" lang="en-US" altLang="ja-JP" sz="4400" b="1">
              <a:solidFill>
                <a:srgbClr val="FF0000"/>
              </a:solidFill>
            </a:endParaRPr>
          </a:p>
        </p:txBody>
      </p:sp>
      <p:sp>
        <p:nvSpPr>
          <p:cNvPr id="44044" name="Text Box 8">
            <a:extLst>
              <a:ext uri="{FF2B5EF4-FFF2-40B4-BE49-F238E27FC236}">
                <a16:creationId xmlns:a16="http://schemas.microsoft.com/office/drawing/2014/main" id="{1F8FF6A8-1616-452D-8474-88AC41D3411C}"/>
              </a:ext>
            </a:extLst>
          </p:cNvPr>
          <p:cNvSpPr txBox="1">
            <a:spLocks noChangeArrowheads="1"/>
          </p:cNvSpPr>
          <p:nvPr/>
        </p:nvSpPr>
        <p:spPr bwMode="auto">
          <a:xfrm>
            <a:off x="2614613" y="4792663"/>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000FF"/>
                </a:solidFill>
                <a:latin typeface="Symbol" panose="05050102010706020507" pitchFamily="18" charset="2"/>
                <a:sym typeface="Wingdings" panose="05000000000000000000" pitchFamily="2" charset="2"/>
              </a:rPr>
              <a:t>n</a:t>
            </a:r>
            <a:r>
              <a:rPr kumimoji="0" lang="en-US" altLang="ja-JP" sz="2400" b="1" baseline="-25000">
                <a:solidFill>
                  <a:srgbClr val="0000FF"/>
                </a:solidFill>
                <a:latin typeface="Symbol" panose="05050102010706020507" pitchFamily="18" charset="2"/>
                <a:sym typeface="Wingdings" panose="05000000000000000000" pitchFamily="2" charset="2"/>
              </a:rPr>
              <a:t>m</a:t>
            </a:r>
            <a:endParaRPr kumimoji="0" lang="en-US" altLang="ja-JP" sz="2400" b="1">
              <a:solidFill>
                <a:srgbClr val="0000FF"/>
              </a:solidFill>
              <a:latin typeface="Symbol" panose="05050102010706020507" pitchFamily="18" charset="2"/>
            </a:endParaRPr>
          </a:p>
        </p:txBody>
      </p:sp>
      <p:grpSp>
        <p:nvGrpSpPr>
          <p:cNvPr id="44045" name="グループ化 1">
            <a:extLst>
              <a:ext uri="{FF2B5EF4-FFF2-40B4-BE49-F238E27FC236}">
                <a16:creationId xmlns:a16="http://schemas.microsoft.com/office/drawing/2014/main" id="{F7D5CD95-649F-47F6-A549-3D40759C6930}"/>
              </a:ext>
            </a:extLst>
          </p:cNvPr>
          <p:cNvGrpSpPr>
            <a:grpSpLocks/>
          </p:cNvGrpSpPr>
          <p:nvPr/>
        </p:nvGrpSpPr>
        <p:grpSpPr bwMode="auto">
          <a:xfrm>
            <a:off x="2501900" y="1517650"/>
            <a:ext cx="2185988" cy="1982788"/>
            <a:chOff x="2486025" y="4332288"/>
            <a:chExt cx="2185988" cy="1982787"/>
          </a:xfrm>
        </p:grpSpPr>
        <p:cxnSp>
          <p:nvCxnSpPr>
            <p:cNvPr id="28" name="直線矢印コネクタ 27">
              <a:extLst>
                <a:ext uri="{FF2B5EF4-FFF2-40B4-BE49-F238E27FC236}">
                  <a16:creationId xmlns:a16="http://schemas.microsoft.com/office/drawing/2014/main" id="{E7DF6756-9BFE-456B-A954-A70FA3EDE3AF}"/>
                </a:ext>
              </a:extLst>
            </p:cNvPr>
            <p:cNvCxnSpPr/>
            <p:nvPr/>
          </p:nvCxnSpPr>
          <p:spPr bwMode="auto">
            <a:xfrm flipV="1">
              <a:off x="2486025" y="5370512"/>
              <a:ext cx="809625"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BE699754-E550-4F22-9B6C-4BAC7C1718A4}"/>
                </a:ext>
              </a:extLst>
            </p:cNvPr>
            <p:cNvCxnSpPr/>
            <p:nvPr/>
          </p:nvCxnSpPr>
          <p:spPr bwMode="auto">
            <a:xfrm>
              <a:off x="3276600" y="5380037"/>
              <a:ext cx="260350" cy="1905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172F759-3F22-49D0-B86D-79E1AC6317CD}"/>
                </a:ext>
              </a:extLst>
            </p:cNvPr>
            <p:cNvCxnSpPr/>
            <p:nvPr/>
          </p:nvCxnSpPr>
          <p:spPr bwMode="auto">
            <a:xfrm flipV="1">
              <a:off x="3679825" y="4332288"/>
              <a:ext cx="663575" cy="104774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63830E92-49BE-4CA3-AE83-B91D7F135AF1}"/>
                </a:ext>
              </a:extLst>
            </p:cNvPr>
            <p:cNvCxnSpPr/>
            <p:nvPr/>
          </p:nvCxnSpPr>
          <p:spPr bwMode="auto">
            <a:xfrm flipV="1">
              <a:off x="3486150" y="4535488"/>
              <a:ext cx="857250" cy="8159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B15C6DBD-5048-4EB9-A3DA-171688776D78}"/>
                </a:ext>
              </a:extLst>
            </p:cNvPr>
            <p:cNvCxnSpPr/>
            <p:nvPr/>
          </p:nvCxnSpPr>
          <p:spPr bwMode="auto">
            <a:xfrm flipV="1">
              <a:off x="3536950" y="4953001"/>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902C9D4-F001-4772-A145-26AE350A5E55}"/>
                </a:ext>
              </a:extLst>
            </p:cNvPr>
            <p:cNvCxnSpPr/>
            <p:nvPr/>
          </p:nvCxnSpPr>
          <p:spPr bwMode="auto">
            <a:xfrm flipV="1">
              <a:off x="3381375" y="5122863"/>
              <a:ext cx="820738" cy="1651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256F224-514B-419C-A251-E5AAE1C72EF9}"/>
                </a:ext>
              </a:extLst>
            </p:cNvPr>
            <p:cNvCxnSpPr/>
            <p:nvPr/>
          </p:nvCxnSpPr>
          <p:spPr bwMode="auto">
            <a:xfrm>
              <a:off x="3506788" y="5295901"/>
              <a:ext cx="1047750" cy="1019174"/>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483E332F-E5DB-4D84-A4D9-7728FBBE67C4}"/>
                </a:ext>
              </a:extLst>
            </p:cNvPr>
            <p:cNvCxnSpPr/>
            <p:nvPr/>
          </p:nvCxnSpPr>
          <p:spPr bwMode="auto">
            <a:xfrm>
              <a:off x="3489325" y="5408612"/>
              <a:ext cx="857250" cy="81756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5FCCCDF-A408-4DF4-B1C1-7FBEBF93D8FE}"/>
                </a:ext>
              </a:extLst>
            </p:cNvPr>
            <p:cNvCxnSpPr/>
            <p:nvPr/>
          </p:nvCxnSpPr>
          <p:spPr bwMode="auto">
            <a:xfrm>
              <a:off x="3679825" y="5399087"/>
              <a:ext cx="647700" cy="6032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7C419099-1ABE-4C7B-931F-EA027185FFB4}"/>
                </a:ext>
              </a:extLst>
            </p:cNvPr>
            <p:cNvCxnSpPr/>
            <p:nvPr/>
          </p:nvCxnSpPr>
          <p:spPr bwMode="auto">
            <a:xfrm>
              <a:off x="3486150" y="5370512"/>
              <a:ext cx="790575" cy="4095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9D365239-7587-4A29-9E20-38F84F4D327D}"/>
                </a:ext>
              </a:extLst>
            </p:cNvPr>
            <p:cNvCxnSpPr/>
            <p:nvPr/>
          </p:nvCxnSpPr>
          <p:spPr bwMode="auto">
            <a:xfrm flipV="1">
              <a:off x="3463925" y="5213351"/>
              <a:ext cx="290513" cy="1651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6CBED18B-0FC0-4FC3-9C30-6AA966EAD4EA}"/>
                </a:ext>
              </a:extLst>
            </p:cNvPr>
            <p:cNvCxnSpPr/>
            <p:nvPr/>
          </p:nvCxnSpPr>
          <p:spPr bwMode="auto">
            <a:xfrm>
              <a:off x="3479800" y="5411787"/>
              <a:ext cx="254000" cy="157163"/>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3FA222FC-919A-4F43-BF4B-0371767B620A}"/>
                </a:ext>
              </a:extLst>
            </p:cNvPr>
            <p:cNvCxnSpPr/>
            <p:nvPr/>
          </p:nvCxnSpPr>
          <p:spPr bwMode="auto">
            <a:xfrm flipV="1">
              <a:off x="3359150" y="5165726"/>
              <a:ext cx="295275" cy="166687"/>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D59F3416-E962-4A14-9190-8884F45DFF36}"/>
                </a:ext>
              </a:extLst>
            </p:cNvPr>
            <p:cNvCxnSpPr/>
            <p:nvPr/>
          </p:nvCxnSpPr>
          <p:spPr bwMode="auto">
            <a:xfrm>
              <a:off x="3533775" y="5402262"/>
              <a:ext cx="409575" cy="1143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BAB4C55F-A7F5-44EB-A454-DD6B52B5F8C3}"/>
                </a:ext>
              </a:extLst>
            </p:cNvPr>
            <p:cNvCxnSpPr/>
            <p:nvPr/>
          </p:nvCxnSpPr>
          <p:spPr bwMode="auto">
            <a:xfrm>
              <a:off x="3343275" y="5411787"/>
              <a:ext cx="363538" cy="2889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3654E29-F62B-47E1-91AE-EEAF1DD6A42F}"/>
                </a:ext>
              </a:extLst>
            </p:cNvPr>
            <p:cNvCxnSpPr/>
            <p:nvPr/>
          </p:nvCxnSpPr>
          <p:spPr bwMode="auto">
            <a:xfrm flipV="1">
              <a:off x="3689350" y="5105401"/>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9B5565F4-4541-4009-BAB5-9EDEC93B36B0}"/>
                </a:ext>
              </a:extLst>
            </p:cNvPr>
            <p:cNvCxnSpPr/>
            <p:nvPr/>
          </p:nvCxnSpPr>
          <p:spPr bwMode="auto">
            <a:xfrm>
              <a:off x="3486150" y="5448300"/>
              <a:ext cx="1114425" cy="6096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5F08191A-9C66-48AD-8115-C8DA93E69DE7}"/>
                </a:ext>
              </a:extLst>
            </p:cNvPr>
            <p:cNvCxnSpPr/>
            <p:nvPr/>
          </p:nvCxnSpPr>
          <p:spPr bwMode="auto">
            <a:xfrm>
              <a:off x="3463925" y="5351462"/>
              <a:ext cx="812800" cy="30956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A56701-DBFE-4FC8-AA88-37A90C706665}"/>
                </a:ext>
              </a:extLst>
            </p:cNvPr>
            <p:cNvCxnSpPr/>
            <p:nvPr/>
          </p:nvCxnSpPr>
          <p:spPr bwMode="auto">
            <a:xfrm>
              <a:off x="3406775" y="5459412"/>
              <a:ext cx="892175" cy="35718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75E9469E-1E92-4D47-865B-1DF495C10CDA}"/>
                </a:ext>
              </a:extLst>
            </p:cNvPr>
            <p:cNvCxnSpPr/>
            <p:nvPr/>
          </p:nvCxnSpPr>
          <p:spPr bwMode="auto">
            <a:xfrm>
              <a:off x="3359150" y="5351462"/>
              <a:ext cx="1160463" cy="13811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44068" name="Text Box 8">
              <a:extLst>
                <a:ext uri="{FF2B5EF4-FFF2-40B4-BE49-F238E27FC236}">
                  <a16:creationId xmlns:a16="http://schemas.microsoft.com/office/drawing/2014/main" id="{A8050FC7-3CE0-4A79-8A9E-B13F7BA4052A}"/>
                </a:ext>
              </a:extLst>
            </p:cNvPr>
            <p:cNvSpPr txBox="1">
              <a:spLocks noChangeArrowheads="1"/>
            </p:cNvSpPr>
            <p:nvPr/>
          </p:nvSpPr>
          <p:spPr bwMode="auto">
            <a:xfrm>
              <a:off x="2649538" y="4889500"/>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sym typeface="Wingdings" panose="05000000000000000000" pitchFamily="2" charset="2"/>
                </a:rPr>
                <a:t>e</a:t>
              </a:r>
              <a:endParaRPr kumimoji="0" lang="en-US" altLang="ja-JP" sz="2400" b="1">
                <a:solidFill>
                  <a:srgbClr val="FF0000"/>
                </a:solidFill>
              </a:endParaRPr>
            </a:p>
          </p:txBody>
        </p:sp>
      </p:grpSp>
      <p:cxnSp>
        <p:nvCxnSpPr>
          <p:cNvPr id="3" name="直線矢印コネクタ 2">
            <a:extLst>
              <a:ext uri="{FF2B5EF4-FFF2-40B4-BE49-F238E27FC236}">
                <a16:creationId xmlns:a16="http://schemas.microsoft.com/office/drawing/2014/main" id="{6C7080E1-D1C1-41C7-8B6A-299E2D9D8334}"/>
              </a:ext>
            </a:extLst>
          </p:cNvPr>
          <p:cNvCxnSpPr/>
          <p:nvPr/>
        </p:nvCxnSpPr>
        <p:spPr>
          <a:xfrm>
            <a:off x="647700" y="3863975"/>
            <a:ext cx="274638" cy="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AB18DA1-5196-4DCB-BE96-866BC324BD2D}"/>
              </a:ext>
            </a:extLst>
          </p:cNvPr>
          <p:cNvCxnSpPr/>
          <p:nvPr/>
        </p:nvCxnSpPr>
        <p:spPr>
          <a:xfrm>
            <a:off x="666750" y="777875"/>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スライド番号プレースホルダー 1">
            <a:extLst>
              <a:ext uri="{FF2B5EF4-FFF2-40B4-BE49-F238E27FC236}">
                <a16:creationId xmlns:a16="http://schemas.microsoft.com/office/drawing/2014/main" id="{21B689E8-304C-443D-A858-784571022E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図 1">
            <a:extLst>
              <a:ext uri="{FF2B5EF4-FFF2-40B4-BE49-F238E27FC236}">
                <a16:creationId xmlns:a16="http://schemas.microsoft.com/office/drawing/2014/main" id="{1909067C-5FFE-4166-A531-E374937E69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675" y="1287463"/>
            <a:ext cx="331152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テキスト ボックス 2">
            <a:extLst>
              <a:ext uri="{FF2B5EF4-FFF2-40B4-BE49-F238E27FC236}">
                <a16:creationId xmlns:a16="http://schemas.microsoft.com/office/drawing/2014/main" id="{043B7EF4-C31C-4747-8D9C-5BC9B38D0977}"/>
              </a:ext>
            </a:extLst>
          </p:cNvPr>
          <p:cNvSpPr txBox="1">
            <a:spLocks noChangeArrowheads="1"/>
          </p:cNvSpPr>
          <p:nvPr/>
        </p:nvSpPr>
        <p:spPr bwMode="auto">
          <a:xfrm>
            <a:off x="2874963" y="14288"/>
            <a:ext cx="3425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400" b="1" u="sng" dirty="0">
                <a:solidFill>
                  <a:srgbClr val="0000FF"/>
                </a:solidFill>
                <a:latin typeface="Arial" panose="020B0604020202020204" pitchFamily="34" charset="0"/>
                <a:cs typeface="Arial" panose="020B0604020202020204" pitchFamily="34" charset="0"/>
              </a:rPr>
              <a:t>E261A</a:t>
            </a:r>
            <a:r>
              <a:rPr lang="ja-JP" altLang="en-US" sz="2400" b="1" u="sng" dirty="0">
                <a:solidFill>
                  <a:srgbClr val="0000FF"/>
                </a:solidFill>
                <a:latin typeface="Arial" panose="020B0604020202020204" pitchFamily="34" charset="0"/>
                <a:cs typeface="Arial" panose="020B0604020202020204" pitchFamily="34" charset="0"/>
              </a:rPr>
              <a:t>実験</a:t>
            </a:r>
            <a:r>
              <a:rPr lang="en-US" altLang="ja-JP" sz="2400" b="1" u="sng" dirty="0">
                <a:solidFill>
                  <a:srgbClr val="0000FF"/>
                </a:solidFill>
                <a:latin typeface="Arial" panose="020B0604020202020204" pitchFamily="34" charset="0"/>
                <a:cs typeface="Arial" panose="020B0604020202020204" pitchFamily="34" charset="0"/>
              </a:rPr>
              <a:t>(1992-1994)</a:t>
            </a:r>
            <a:endParaRPr lang="ja-JP" altLang="en-US" sz="2400" b="1" u="sng" dirty="0">
              <a:solidFill>
                <a:srgbClr val="0000FF"/>
              </a:solidFill>
              <a:latin typeface="Arial" panose="020B0604020202020204" pitchFamily="34" charset="0"/>
              <a:cs typeface="Arial" panose="020B0604020202020204" pitchFamily="34" charset="0"/>
            </a:endParaRPr>
          </a:p>
        </p:txBody>
      </p:sp>
      <p:pic>
        <p:nvPicPr>
          <p:cNvPr id="45060" name="図 2">
            <a:extLst>
              <a:ext uri="{FF2B5EF4-FFF2-40B4-BE49-F238E27FC236}">
                <a16:creationId xmlns:a16="http://schemas.microsoft.com/office/drawing/2014/main" id="{14B06B6F-5ED9-4287-9A4A-A73A655692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1268413"/>
            <a:ext cx="2444750"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図 3">
            <a:extLst>
              <a:ext uri="{FF2B5EF4-FFF2-40B4-BE49-F238E27FC236}">
                <a16:creationId xmlns:a16="http://schemas.microsoft.com/office/drawing/2014/main" id="{0B869B43-8E36-4F5E-8560-8A245CDA13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2346325"/>
            <a:ext cx="18288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テキスト ボックス 26">
            <a:extLst>
              <a:ext uri="{FF2B5EF4-FFF2-40B4-BE49-F238E27FC236}">
                <a16:creationId xmlns:a16="http://schemas.microsoft.com/office/drawing/2014/main" id="{54FB9474-3D3B-4E13-9D80-DA9331DF777A}"/>
              </a:ext>
            </a:extLst>
          </p:cNvPr>
          <p:cNvSpPr txBox="1">
            <a:spLocks noChangeArrowheads="1"/>
          </p:cNvSpPr>
          <p:nvPr/>
        </p:nvSpPr>
        <p:spPr bwMode="auto">
          <a:xfrm>
            <a:off x="107950" y="520700"/>
            <a:ext cx="89281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KEK</a:t>
            </a:r>
            <a:r>
              <a:rPr lang="ja-JP" altLang="en-US" sz="2000" b="1" dirty="0">
                <a:latin typeface="Arial" panose="020B0604020202020204" pitchFamily="34" charset="0"/>
                <a:cs typeface="Arial" panose="020B0604020202020204" pitchFamily="34" charset="0"/>
              </a:rPr>
              <a:t>北カウンターホールに</a:t>
            </a:r>
            <a:r>
              <a:rPr lang="en-US" altLang="ja-JP" sz="2000" b="1" dirty="0">
                <a:latin typeface="Arial" panose="020B0604020202020204" pitchFamily="34" charset="0"/>
                <a:cs typeface="Arial" panose="020B0604020202020204" pitchFamily="34" charset="0"/>
              </a:rPr>
              <a:t>1000</a:t>
            </a:r>
            <a:r>
              <a:rPr lang="ja-JP" altLang="en-US" sz="2000" b="1" dirty="0">
                <a:latin typeface="Arial" panose="020B0604020202020204" pitchFamily="34" charset="0"/>
                <a:cs typeface="Arial" panose="020B0604020202020204" pitchFamily="34" charset="0"/>
              </a:rPr>
              <a:t>トンの小型カミオカンデを作り、</a:t>
            </a:r>
            <a:r>
              <a:rPr lang="en-US" altLang="ja-JP" sz="2000" b="1" dirty="0">
                <a:latin typeface="Arial" panose="020B0604020202020204" pitchFamily="34" charset="0"/>
                <a:cs typeface="Arial" panose="020B0604020202020204" pitchFamily="34" charset="0"/>
              </a:rPr>
              <a:t>12GeV</a:t>
            </a:r>
            <a:r>
              <a:rPr lang="ja-JP" altLang="en-US" sz="2000" b="1" dirty="0">
                <a:latin typeface="Arial" panose="020B0604020202020204" pitchFamily="34" charset="0"/>
                <a:cs typeface="Arial" panose="020B0604020202020204" pitchFamily="34" charset="0"/>
              </a:rPr>
              <a:t>陽子</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シンクロトロンからの</a:t>
            </a:r>
            <a:r>
              <a:rPr lang="en-US" altLang="ja-JP" sz="2000" b="1" dirty="0">
                <a:latin typeface="Arial" panose="020B0604020202020204" pitchFamily="34" charset="0"/>
                <a:cs typeface="Arial" panose="020B0604020202020204" pitchFamily="34" charset="0"/>
              </a:rPr>
              <a:t>e/</a:t>
            </a:r>
            <a:r>
              <a:rPr lang="en-US" altLang="ja-JP" sz="2000" b="1"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a:t>
            </a:r>
            <a:r>
              <a:rPr lang="ja-JP" altLang="en-US" sz="2000" b="1" dirty="0">
                <a:latin typeface="Arial" panose="020B0604020202020204" pitchFamily="34" charset="0"/>
                <a:cs typeface="Arial" panose="020B0604020202020204" pitchFamily="34" charset="0"/>
              </a:rPr>
              <a:t>ビームを打ち込み、</a:t>
            </a:r>
            <a:r>
              <a:rPr lang="en-US" altLang="ja-JP" sz="2000" b="1" dirty="0">
                <a:latin typeface="Arial" panose="020B0604020202020204" pitchFamily="34" charset="0"/>
                <a:cs typeface="Arial" panose="020B0604020202020204" pitchFamily="34" charset="0"/>
              </a:rPr>
              <a:t>e/</a:t>
            </a:r>
            <a:r>
              <a:rPr lang="en-US" altLang="ja-JP" sz="2000" b="1"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a:t>
            </a:r>
            <a:r>
              <a:rPr lang="ja-JP" altLang="en-US" sz="2000" b="1" dirty="0">
                <a:latin typeface="Arial" panose="020B0604020202020204" pitchFamily="34" charset="0"/>
                <a:cs typeface="Arial" panose="020B0604020202020204" pitchFamily="34" charset="0"/>
              </a:rPr>
              <a:t>識別能力を検証した。</a:t>
            </a: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spcBef>
                <a:spcPct val="0"/>
              </a:spcBef>
              <a:buFont typeface="Arial" panose="020B0604020202020204" pitchFamily="34" charset="0"/>
              <a:buNone/>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その結果、</a:t>
            </a:r>
            <a:r>
              <a:rPr lang="en-US" altLang="ja-JP" sz="2000" b="1" dirty="0">
                <a:solidFill>
                  <a:srgbClr val="FF0000"/>
                </a:solidFill>
                <a:latin typeface="Arial" panose="020B0604020202020204" pitchFamily="34" charset="0"/>
                <a:cs typeface="Arial" panose="020B0604020202020204" pitchFamily="34" charset="0"/>
              </a:rPr>
              <a:t>99%</a:t>
            </a:r>
            <a:r>
              <a:rPr lang="ja-JP" altLang="en-US" sz="2000" b="1" dirty="0">
                <a:solidFill>
                  <a:srgbClr val="FF0000"/>
                </a:solidFill>
                <a:latin typeface="Arial" panose="020B0604020202020204" pitchFamily="34" charset="0"/>
                <a:cs typeface="Arial" panose="020B0604020202020204" pitchFamily="34" charset="0"/>
              </a:rPr>
              <a:t>以上の</a:t>
            </a:r>
            <a:r>
              <a:rPr lang="en-US" altLang="ja-JP" sz="2000" b="1"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Symbol" panose="05050102010706020507" pitchFamily="18" charset="2"/>
                <a:cs typeface="Arial" panose="020B0604020202020204" pitchFamily="34" charset="0"/>
              </a:rPr>
              <a:t>m </a:t>
            </a:r>
            <a:r>
              <a:rPr lang="ja-JP" altLang="en-US" sz="2000" b="1" dirty="0">
                <a:solidFill>
                  <a:srgbClr val="FF0000"/>
                </a:solidFill>
                <a:latin typeface="Arial" panose="020B0604020202020204" pitchFamily="34" charset="0"/>
                <a:cs typeface="Arial" panose="020B0604020202020204" pitchFamily="34" charset="0"/>
              </a:rPr>
              <a:t>識別能力</a:t>
            </a:r>
            <a:r>
              <a:rPr lang="ja-JP" altLang="en-US" sz="2000" b="1" dirty="0">
                <a:latin typeface="Arial" panose="020B0604020202020204" pitchFamily="34" charset="0"/>
                <a:cs typeface="Arial" panose="020B0604020202020204" pitchFamily="34" charset="0"/>
              </a:rPr>
              <a:t>が証明された。</a:t>
            </a: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p:txBody>
      </p:sp>
      <p:sp>
        <p:nvSpPr>
          <p:cNvPr id="45063" name="テキスト ボックス 6">
            <a:extLst>
              <a:ext uri="{FF2B5EF4-FFF2-40B4-BE49-F238E27FC236}">
                <a16:creationId xmlns:a16="http://schemas.microsoft.com/office/drawing/2014/main" id="{39B2069D-25B1-42BA-9118-FB21BDD3710A}"/>
              </a:ext>
            </a:extLst>
          </p:cNvPr>
          <p:cNvSpPr txBox="1">
            <a:spLocks noChangeArrowheads="1"/>
          </p:cNvSpPr>
          <p:nvPr/>
        </p:nvSpPr>
        <p:spPr bwMode="auto">
          <a:xfrm>
            <a:off x="2952750" y="2276475"/>
            <a:ext cx="1400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panose="020B0604020202020204" pitchFamily="34" charset="0"/>
                <a:cs typeface="Arial" panose="020B0604020202020204" pitchFamily="34" charset="0"/>
              </a:rPr>
              <a:t>e</a:t>
            </a:r>
            <a:r>
              <a:rPr lang="en-US" altLang="ja-JP" sz="1800" b="1">
                <a:latin typeface="Arial" panose="020B0604020202020204" pitchFamily="34" charset="0"/>
                <a:cs typeface="Arial" panose="020B0604020202020204" pitchFamily="34" charset="0"/>
              </a:rPr>
              <a:t>,</a:t>
            </a:r>
            <a:r>
              <a:rPr lang="en-US" altLang="ja-JP" sz="1800" b="1">
                <a:solidFill>
                  <a:srgbClr val="0000FF"/>
                </a:solidFill>
                <a:latin typeface="Symbol" panose="05050102010706020507" pitchFamily="18" charset="2"/>
              </a:rPr>
              <a:t>m</a:t>
            </a:r>
            <a:r>
              <a:rPr lang="en-US" altLang="ja-JP" sz="1800" b="1">
                <a:solidFill>
                  <a:srgbClr val="FF0000"/>
                </a:solidFill>
                <a:latin typeface="Symbol" panose="05050102010706020507" pitchFamily="18" charset="2"/>
              </a:rPr>
              <a:t> </a:t>
            </a:r>
            <a:r>
              <a:rPr lang="ja-JP" altLang="en-US" sz="1800" b="1">
                <a:latin typeface="Symbol" panose="05050102010706020507" pitchFamily="18" charset="2"/>
              </a:rPr>
              <a:t>ビーム</a:t>
            </a:r>
          </a:p>
        </p:txBody>
      </p:sp>
      <p:cxnSp>
        <p:nvCxnSpPr>
          <p:cNvPr id="9" name="直線矢印コネクタ 8">
            <a:extLst>
              <a:ext uri="{FF2B5EF4-FFF2-40B4-BE49-F238E27FC236}">
                <a16:creationId xmlns:a16="http://schemas.microsoft.com/office/drawing/2014/main" id="{042A471E-0D90-4135-B9DB-01492C8B02FE}"/>
              </a:ext>
            </a:extLst>
          </p:cNvPr>
          <p:cNvCxnSpPr/>
          <p:nvPr/>
        </p:nvCxnSpPr>
        <p:spPr>
          <a:xfrm flipH="1" flipV="1">
            <a:off x="3059113" y="2765425"/>
            <a:ext cx="827087" cy="87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065" name="図 10">
            <a:extLst>
              <a:ext uri="{FF2B5EF4-FFF2-40B4-BE49-F238E27FC236}">
                <a16:creationId xmlns:a16="http://schemas.microsoft.com/office/drawing/2014/main" id="{FB460F12-04A1-4C0B-9198-D9E65C1FDD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111625"/>
            <a:ext cx="356711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図 11">
            <a:extLst>
              <a:ext uri="{FF2B5EF4-FFF2-40B4-BE49-F238E27FC236}">
                <a16:creationId xmlns:a16="http://schemas.microsoft.com/office/drawing/2014/main" id="{F79800BC-4CFA-4304-A3A3-B573CFBD46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178300"/>
            <a:ext cx="28257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テキスト ボックス 19">
            <a:extLst>
              <a:ext uri="{FF2B5EF4-FFF2-40B4-BE49-F238E27FC236}">
                <a16:creationId xmlns:a16="http://schemas.microsoft.com/office/drawing/2014/main" id="{AF3FAB4D-6772-48CA-AF00-4E313DE01ABE}"/>
              </a:ext>
            </a:extLst>
          </p:cNvPr>
          <p:cNvSpPr txBox="1">
            <a:spLocks noChangeArrowheads="1"/>
          </p:cNvSpPr>
          <p:nvPr/>
        </p:nvSpPr>
        <p:spPr bwMode="auto">
          <a:xfrm>
            <a:off x="1187450" y="6227763"/>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Arial" panose="020B0604020202020204" pitchFamily="34" charset="0"/>
                <a:cs typeface="Arial" panose="020B0604020202020204" pitchFamily="34" charset="0"/>
              </a:rPr>
              <a:t>e</a:t>
            </a:r>
            <a:endParaRPr lang="ja-JP" altLang="en-US" sz="2400" b="1">
              <a:latin typeface="Symbol" panose="05050102010706020507" pitchFamily="18" charset="2"/>
            </a:endParaRPr>
          </a:p>
        </p:txBody>
      </p:sp>
      <p:sp>
        <p:nvSpPr>
          <p:cNvPr id="45068" name="テキスト ボックス 20">
            <a:extLst>
              <a:ext uri="{FF2B5EF4-FFF2-40B4-BE49-F238E27FC236}">
                <a16:creationId xmlns:a16="http://schemas.microsoft.com/office/drawing/2014/main" id="{BB235667-0DC3-4D83-A558-08306D8D07FC}"/>
              </a:ext>
            </a:extLst>
          </p:cNvPr>
          <p:cNvSpPr txBox="1">
            <a:spLocks noChangeArrowheads="1"/>
          </p:cNvSpPr>
          <p:nvPr/>
        </p:nvSpPr>
        <p:spPr bwMode="auto">
          <a:xfrm>
            <a:off x="4716463" y="6092825"/>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latin typeface="Symbol" panose="05050102010706020507" pitchFamily="18" charset="2"/>
            </a:endParaRPr>
          </a:p>
        </p:txBody>
      </p:sp>
      <p:sp>
        <p:nvSpPr>
          <p:cNvPr id="13" name="スライド番号プレースホルダー 1">
            <a:extLst>
              <a:ext uri="{FF2B5EF4-FFF2-40B4-BE49-F238E27FC236}">
                <a16:creationId xmlns:a16="http://schemas.microsoft.com/office/drawing/2014/main" id="{4154E959-08A0-4134-804A-32248C3199A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57225" y="1127125"/>
            <a:ext cx="5095875" cy="2873375"/>
          </a:xfrm>
          <a:prstGeom prst="roundRect">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363" name="Text Box 10"/>
          <p:cNvSpPr txBox="1">
            <a:spLocks noChangeArrowheads="1"/>
          </p:cNvSpPr>
          <p:nvPr/>
        </p:nvSpPr>
        <p:spPr bwMode="auto">
          <a:xfrm>
            <a:off x="884238" y="2343150"/>
            <a:ext cx="19161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quark pair</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364" name="Text Box 15"/>
          <p:cNvSpPr txBox="1">
            <a:spLocks noChangeArrowheads="1"/>
          </p:cNvSpPr>
          <p:nvPr/>
        </p:nvSpPr>
        <p:spPr bwMode="auto">
          <a:xfrm>
            <a:off x="792163" y="1489075"/>
            <a:ext cx="173196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MT Extra" panose="05050102010205020202" pitchFamily="18" charset="2"/>
                <a:ea typeface="ＭＳ Ｐゴシック" panose="020B0600070205080204" pitchFamily="50" charset="-128"/>
                <a:cs typeface="+mn-cs"/>
              </a:rPr>
              <a:t> </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lepton pair</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365" name="Text Box 9"/>
          <p:cNvSpPr txBox="1">
            <a:spLocks noChangeArrowheads="1"/>
          </p:cNvSpPr>
          <p:nvPr/>
        </p:nvSpPr>
        <p:spPr bwMode="auto">
          <a:xfrm>
            <a:off x="250825" y="20638"/>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“elementary particle table”</a:t>
            </a:r>
            <a:r>
              <a:rPr kumimoji="1" lang="ja-JP" altLang="en-US"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の解釈</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a:t>
            </a:r>
          </a:p>
        </p:txBody>
      </p:sp>
      <p:pic>
        <p:nvPicPr>
          <p:cNvPr id="1536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2650" y="709613"/>
            <a:ext cx="293052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テキスト ボックス 1"/>
          <p:cNvSpPr txBox="1">
            <a:spLocks noChangeArrowheads="1"/>
          </p:cNvSpPr>
          <p:nvPr/>
        </p:nvSpPr>
        <p:spPr bwMode="auto">
          <a:xfrm>
            <a:off x="112713" y="641350"/>
            <a:ext cx="903128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この表をどのように解釈する</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同じ種類の粒子が同じグループに集まっている。</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解釈をもう一歩進めて</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「１つの粒子には２つの異なった状態が可能。上の状態と下の状態。」</a:t>
            </a:r>
            <a:endPar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これは</a:t>
            </a:r>
            <a:r>
              <a:rPr kumimoji="1" lang="ja-JP"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素粒子の統一理論</a:t>
            </a:r>
            <a:r>
              <a:rPr kumimoji="1" lang="ja-JP" altLang="en-US" sz="20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Arial" panose="020B0604020202020204" pitchFamily="34" charset="0"/>
              </a:rPr>
              <a:t>の基本的な考え方。</a:t>
            </a:r>
            <a:endParaRPr kumimoji="1" lang="en-US" altLang="ja-JP" sz="20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368" name="Text Box 10"/>
          <p:cNvSpPr txBox="1">
            <a:spLocks noChangeArrowheads="1"/>
          </p:cNvSpPr>
          <p:nvPr/>
        </p:nvSpPr>
        <p:spPr bwMode="auto">
          <a:xfrm>
            <a:off x="901700" y="3041650"/>
            <a:ext cx="1771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nucleon pair</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536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1265238"/>
            <a:ext cx="1166812"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8613" y="2138363"/>
            <a:ext cx="10350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0200" y="2841625"/>
            <a:ext cx="246062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スライド番号プレースホルダー 1">
            <a:extLst>
              <a:ext uri="{FF2B5EF4-FFF2-40B4-BE49-F238E27FC236}">
                <a16:creationId xmlns:a16="http://schemas.microsoft.com/office/drawing/2014/main" id="{92C2D8AB-574F-45E6-98C0-D4524140EA8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9279593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k_detector">
            <a:extLst>
              <a:ext uri="{FF2B5EF4-FFF2-40B4-BE49-F238E27FC236}">
                <a16:creationId xmlns:a16="http://schemas.microsoft.com/office/drawing/2014/main" id="{EDBE855B-E000-42D8-A6CF-249EED8D3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5908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5">
            <a:extLst>
              <a:ext uri="{FF2B5EF4-FFF2-40B4-BE49-F238E27FC236}">
                <a16:creationId xmlns:a16="http://schemas.microsoft.com/office/drawing/2014/main" id="{F6A73C65-A0A7-4E71-9FE8-6D986AB160D7}"/>
              </a:ext>
            </a:extLst>
          </p:cNvPr>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b="1" u="sng">
                <a:solidFill>
                  <a:srgbClr val="0000FF"/>
                </a:solidFill>
              </a:rPr>
              <a:t>スーパーカミオカンデ実験</a:t>
            </a:r>
            <a:r>
              <a:rPr lang="en-US" altLang="ja-JP" sz="2800" b="1" u="sng">
                <a:solidFill>
                  <a:srgbClr val="0000FF"/>
                </a:solidFill>
              </a:rPr>
              <a:t>(SK)</a:t>
            </a:r>
          </a:p>
        </p:txBody>
      </p:sp>
      <p:sp>
        <p:nvSpPr>
          <p:cNvPr id="46084" name="Text Box 12">
            <a:extLst>
              <a:ext uri="{FF2B5EF4-FFF2-40B4-BE49-F238E27FC236}">
                <a16:creationId xmlns:a16="http://schemas.microsoft.com/office/drawing/2014/main" id="{4BF1B162-23FB-4679-8C27-91E0DB0FA1D8}"/>
              </a:ext>
            </a:extLst>
          </p:cNvPr>
          <p:cNvSpPr txBox="1">
            <a:spLocks noChangeArrowheads="1"/>
          </p:cNvSpPr>
          <p:nvPr/>
        </p:nvSpPr>
        <p:spPr bwMode="auto">
          <a:xfrm>
            <a:off x="90488" y="788988"/>
            <a:ext cx="887412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ja-JP" altLang="en-US" sz="2000" b="1"/>
              <a:t>岐阜県神岡町の神岡鉱山地下</a:t>
            </a:r>
            <a:r>
              <a:rPr kumimoji="0" lang="en-US" altLang="ja-JP" sz="2000" b="1">
                <a:solidFill>
                  <a:srgbClr val="FF0000"/>
                </a:solidFill>
              </a:rPr>
              <a:t>1000m</a:t>
            </a:r>
            <a:r>
              <a:rPr kumimoji="0" lang="ja-JP" altLang="en-US" sz="2000" b="1"/>
              <a:t>に建設された</a:t>
            </a:r>
            <a:r>
              <a:rPr kumimoji="0" lang="en-US" altLang="ja-JP" sz="2000" b="1">
                <a:solidFill>
                  <a:srgbClr val="FF0000"/>
                </a:solidFill>
              </a:rPr>
              <a:t>50kt</a:t>
            </a:r>
            <a:r>
              <a:rPr kumimoji="0" lang="ja-JP" altLang="en-US" sz="2000" b="1">
                <a:solidFill>
                  <a:srgbClr val="000000"/>
                </a:solidFill>
              </a:rPr>
              <a:t>の</a:t>
            </a:r>
            <a:br>
              <a:rPr kumimoji="0" lang="en-US" altLang="ja-JP" sz="2000" b="1">
                <a:solidFill>
                  <a:srgbClr val="000000"/>
                </a:solidFill>
              </a:rPr>
            </a:br>
            <a:r>
              <a:rPr kumimoji="0" lang="ja-JP" altLang="en-US" sz="2000" b="1">
                <a:solidFill>
                  <a:srgbClr val="000000"/>
                </a:solidFill>
              </a:rPr>
              <a:t>水チェレンコフ測定器。</a:t>
            </a:r>
            <a:endParaRPr kumimoji="0" lang="en-US" altLang="ja-JP" sz="2000" b="1">
              <a:solidFill>
                <a:srgbClr val="000000"/>
              </a:solidFill>
            </a:endParaRPr>
          </a:p>
          <a:p>
            <a:pPr eaLnBrk="1" hangingPunct="1">
              <a:spcBef>
                <a:spcPct val="50000"/>
              </a:spcBef>
              <a:buFont typeface="Wingdings" panose="05000000000000000000" pitchFamily="2" charset="2"/>
              <a:buChar char="l"/>
            </a:pPr>
            <a:r>
              <a:rPr kumimoji="0" lang="ja-JP" altLang="en-US" sz="2000" b="1">
                <a:solidFill>
                  <a:srgbClr val="000000"/>
                </a:solidFill>
              </a:rPr>
              <a:t>約</a:t>
            </a:r>
            <a:r>
              <a:rPr kumimoji="0" lang="en-US" altLang="ja-JP" sz="2000" b="1">
                <a:solidFill>
                  <a:srgbClr val="FF0000"/>
                </a:solidFill>
              </a:rPr>
              <a:t>11000</a:t>
            </a:r>
            <a:r>
              <a:rPr kumimoji="0" lang="ja-JP" altLang="en-US" sz="2000" b="1">
                <a:solidFill>
                  <a:srgbClr val="FF0000"/>
                </a:solidFill>
              </a:rPr>
              <a:t>本</a:t>
            </a:r>
            <a:r>
              <a:rPr kumimoji="0" lang="ja-JP" altLang="en-US" sz="2000" b="1">
                <a:solidFill>
                  <a:srgbClr val="000000"/>
                </a:solidFill>
              </a:rPr>
              <a:t>の</a:t>
            </a:r>
            <a:r>
              <a:rPr kumimoji="0" lang="en-US" altLang="ja-JP" sz="2000" b="1">
                <a:solidFill>
                  <a:srgbClr val="000000"/>
                </a:solidFill>
              </a:rPr>
              <a:t>20</a:t>
            </a:r>
            <a:r>
              <a:rPr kumimoji="0" lang="ja-JP" altLang="en-US" sz="2000" b="1">
                <a:solidFill>
                  <a:srgbClr val="000000"/>
                </a:solidFill>
              </a:rPr>
              <a:t>インチ光電子増倍管。</a:t>
            </a:r>
            <a:r>
              <a:rPr kumimoji="0" lang="en-US" altLang="ja-JP" sz="2000" b="1">
                <a:solidFill>
                  <a:srgbClr val="000000"/>
                </a:solidFill>
              </a:rPr>
              <a:t> </a:t>
            </a:r>
          </a:p>
          <a:p>
            <a:pPr eaLnBrk="1" hangingPunct="1">
              <a:spcBef>
                <a:spcPct val="50000"/>
              </a:spcBef>
              <a:buFont typeface="Wingdings" panose="05000000000000000000" pitchFamily="2" charset="2"/>
              <a:buChar char="l"/>
            </a:pPr>
            <a:r>
              <a:rPr kumimoji="0" lang="ja-JP" altLang="en-US" sz="2000" b="1">
                <a:solidFill>
                  <a:srgbClr val="000000"/>
                </a:solidFill>
              </a:rPr>
              <a:t>実験開始は</a:t>
            </a:r>
            <a:r>
              <a:rPr kumimoji="0" lang="en-US" altLang="ja-JP" sz="2000" b="1">
                <a:solidFill>
                  <a:srgbClr val="FF0000"/>
                </a:solidFill>
              </a:rPr>
              <a:t>1996</a:t>
            </a:r>
            <a:r>
              <a:rPr kumimoji="0" lang="ja-JP" altLang="en-US" sz="2000" b="1">
                <a:solidFill>
                  <a:srgbClr val="FF0000"/>
                </a:solidFill>
              </a:rPr>
              <a:t>年</a:t>
            </a:r>
            <a:r>
              <a:rPr kumimoji="0" lang="ja-JP" altLang="en-US" sz="2000" b="1">
                <a:solidFill>
                  <a:srgbClr val="000000"/>
                </a:solidFill>
              </a:rPr>
              <a:t>、</a:t>
            </a:r>
            <a:r>
              <a:rPr kumimoji="0" lang="en-US" altLang="ja-JP" sz="2000" b="1">
                <a:solidFill>
                  <a:srgbClr val="000000"/>
                </a:solidFill>
              </a:rPr>
              <a:t>K2K</a:t>
            </a:r>
            <a:r>
              <a:rPr kumimoji="0" lang="ja-JP" altLang="en-US" sz="2000" b="1">
                <a:solidFill>
                  <a:srgbClr val="000000"/>
                </a:solidFill>
              </a:rPr>
              <a:t>実験や</a:t>
            </a:r>
            <a:r>
              <a:rPr kumimoji="0" lang="en-US" altLang="ja-JP" sz="2000" b="1">
                <a:solidFill>
                  <a:srgbClr val="000000"/>
                </a:solidFill>
              </a:rPr>
              <a:t>T2K</a:t>
            </a:r>
            <a:r>
              <a:rPr kumimoji="0" lang="ja-JP" altLang="en-US" sz="2000" b="1">
                <a:solidFill>
                  <a:srgbClr val="000000"/>
                </a:solidFill>
              </a:rPr>
              <a:t>実験の</a:t>
            </a:r>
            <a:r>
              <a:rPr kumimoji="0" lang="en-US" altLang="ja-JP" sz="2000" b="1">
                <a:solidFill>
                  <a:srgbClr val="000000"/>
                </a:solidFill>
              </a:rPr>
              <a:t>Far detector</a:t>
            </a:r>
            <a:r>
              <a:rPr kumimoji="0" lang="ja-JP" altLang="en-US" sz="2000" b="1">
                <a:solidFill>
                  <a:srgbClr val="000000"/>
                </a:solidFill>
              </a:rPr>
              <a:t>としても使われる。</a:t>
            </a:r>
            <a:endParaRPr kumimoji="0" lang="en-US" altLang="ja-JP" sz="2000" b="1">
              <a:solidFill>
                <a:srgbClr val="000000"/>
              </a:solidFill>
            </a:endParaRPr>
          </a:p>
        </p:txBody>
      </p:sp>
      <p:pic>
        <p:nvPicPr>
          <p:cNvPr id="46085" name="Picture 21" descr="DSC_0183">
            <a:extLst>
              <a:ext uri="{FF2B5EF4-FFF2-40B4-BE49-F238E27FC236}">
                <a16:creationId xmlns:a16="http://schemas.microsoft.com/office/drawing/2014/main" id="{4D417C76-DB27-4276-969E-894775EB0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175" y="27638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1D8380D3-70E1-45A9-820A-3B7807DA25F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8893388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図 1">
            <a:extLst>
              <a:ext uri="{FF2B5EF4-FFF2-40B4-BE49-F238E27FC236}">
                <a16:creationId xmlns:a16="http://schemas.microsoft.com/office/drawing/2014/main" id="{4A53E6BE-4F9D-4964-8166-630B56DB3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708275"/>
            <a:ext cx="727233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23">
            <a:extLst>
              <a:ext uri="{FF2B5EF4-FFF2-40B4-BE49-F238E27FC236}">
                <a16:creationId xmlns:a16="http://schemas.microsoft.com/office/drawing/2014/main" id="{C37174A8-57B8-435A-A95E-D0FCB08DF85E}"/>
              </a:ext>
            </a:extLst>
          </p:cNvPr>
          <p:cNvSpPr txBox="1">
            <a:spLocks noChangeArrowheads="1"/>
          </p:cNvSpPr>
          <p:nvPr/>
        </p:nvSpPr>
        <p:spPr bwMode="auto">
          <a:xfrm>
            <a:off x="971550" y="-26988"/>
            <a:ext cx="720090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u="sng">
                <a:solidFill>
                  <a:srgbClr val="0A0AD4"/>
                </a:solidFill>
                <a:latin typeface="Arial" panose="020B0604020202020204" pitchFamily="34" charset="0"/>
              </a:rPr>
              <a:t>スーパーカミオカンデの大気ニュートリノ測定</a:t>
            </a:r>
            <a:endParaRPr lang="en-US" altLang="ja-JP" sz="2800" b="1" u="sng">
              <a:solidFill>
                <a:srgbClr val="0A0AD4"/>
              </a:solidFill>
              <a:latin typeface="Symbol" panose="05050102010706020507" pitchFamily="18" charset="2"/>
            </a:endParaRPr>
          </a:p>
        </p:txBody>
      </p:sp>
      <p:sp>
        <p:nvSpPr>
          <p:cNvPr id="5" name="テキスト ボックス 26">
            <a:extLst>
              <a:ext uri="{FF2B5EF4-FFF2-40B4-BE49-F238E27FC236}">
                <a16:creationId xmlns:a16="http://schemas.microsoft.com/office/drawing/2014/main" id="{E732BD00-3521-4739-9942-F983669D8B80}"/>
              </a:ext>
            </a:extLst>
          </p:cNvPr>
          <p:cNvSpPr txBox="1">
            <a:spLocks noChangeArrowheads="1"/>
          </p:cNvSpPr>
          <p:nvPr/>
        </p:nvSpPr>
        <p:spPr bwMode="auto">
          <a:xfrm>
            <a:off x="107950" y="530225"/>
            <a:ext cx="89281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1998</a:t>
            </a:r>
            <a:r>
              <a:rPr lang="ja-JP" altLang="en-US" sz="2000" b="1" dirty="0">
                <a:latin typeface="Arial" panose="020B0604020202020204" pitchFamily="34" charset="0"/>
                <a:cs typeface="Arial" panose="020B0604020202020204" pitchFamily="34" charset="0"/>
              </a:rPr>
              <a:t>年のニュートリノ国際会議＠高山で発表、その直後に論文発表。</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正味</a:t>
            </a:r>
            <a:r>
              <a:rPr lang="en-US" altLang="ja-JP" sz="2000" b="1" dirty="0">
                <a:latin typeface="Arial" panose="020B0604020202020204" pitchFamily="34" charset="0"/>
                <a:cs typeface="Arial" panose="020B0604020202020204" pitchFamily="34" charset="0"/>
              </a:rPr>
              <a:t>535</a:t>
            </a:r>
            <a:r>
              <a:rPr lang="ja-JP" altLang="en-US" sz="2000" b="1" dirty="0">
                <a:latin typeface="Arial" panose="020B0604020202020204" pitchFamily="34" charset="0"/>
                <a:cs typeface="Arial" panose="020B0604020202020204" pitchFamily="34" charset="0"/>
              </a:rPr>
              <a:t>日分の観測で</a:t>
            </a:r>
            <a:r>
              <a:rPr lang="en-US" altLang="ja-JP" sz="2000" b="1" dirty="0">
                <a:solidFill>
                  <a:srgbClr val="FF0000"/>
                </a:solidFill>
                <a:latin typeface="Arial" panose="020B0604020202020204" pitchFamily="34" charset="0"/>
                <a:cs typeface="Arial" panose="020B0604020202020204" pitchFamily="34" charset="0"/>
              </a:rPr>
              <a:t>4654</a:t>
            </a:r>
            <a:r>
              <a:rPr lang="en-US" altLang="ja-JP" sz="2000" b="1" dirty="0">
                <a:latin typeface="Arial" panose="020B0604020202020204" pitchFamily="34" charset="0"/>
                <a:cs typeface="Arial" panose="020B0604020202020204" pitchFamily="34" charset="0"/>
              </a:rPr>
              <a:t>event</a:t>
            </a:r>
            <a:r>
              <a:rPr lang="ja-JP" altLang="en-US" sz="2000" b="1" dirty="0">
                <a:latin typeface="Arial" panose="020B0604020202020204" pitchFamily="34" charset="0"/>
                <a:cs typeface="Arial" panose="020B0604020202020204" pitchFamily="34" charset="0"/>
              </a:rPr>
              <a:t>の大気ニュートリノ。</a:t>
            </a: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電子ニュートリノは大気ニュートリノのからの予想通りであったが、</a:t>
            </a:r>
            <a:br>
              <a:rPr lang="en-US" altLang="ja-JP" sz="2000" b="1" dirty="0">
                <a:latin typeface="Arial" panose="020B0604020202020204" pitchFamily="34" charset="0"/>
                <a:cs typeface="Arial" panose="020B0604020202020204" pitchFamily="34" charset="0"/>
              </a:rPr>
            </a:br>
            <a:r>
              <a:rPr lang="ja-JP" altLang="en-US" sz="2000" b="1" dirty="0">
                <a:latin typeface="Arial" panose="020B0604020202020204" pitchFamily="34" charset="0"/>
                <a:cs typeface="Arial" panose="020B0604020202020204" pitchFamily="34" charset="0"/>
              </a:rPr>
              <a:t>ミューニュートリノは有意に少なく、明確な天頂角依存性も見られた。</a:t>
            </a: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spcBef>
                <a:spcPct val="0"/>
              </a:spcBef>
              <a:buFont typeface="Wingdings" panose="05000000000000000000" pitchFamily="2" charset="2"/>
              <a:buChar char="l"/>
              <a:defRPr/>
            </a:pPr>
            <a:r>
              <a:rPr lang="ja-JP" altLang="en-US" sz="2000" b="1" dirty="0">
                <a:latin typeface="Arial" panose="020B0604020202020204" pitchFamily="34" charset="0"/>
                <a:cs typeface="Arial" panose="020B0604020202020204" pitchFamily="34" charset="0"/>
              </a:rPr>
              <a:t>ミューニュートリノからタウニュートリノへの振動と解釈できる。</a:t>
            </a:r>
            <a:endParaRPr lang="en-US" altLang="ja-JP" sz="2000" b="1" dirty="0">
              <a:latin typeface="Arial" panose="020B0604020202020204" pitchFamily="34" charset="0"/>
              <a:cs typeface="Arial" panose="020B0604020202020204" pitchFamily="34" charset="0"/>
            </a:endParaRPr>
          </a:p>
          <a:p>
            <a:pPr marL="0" indent="0">
              <a:spcBef>
                <a:spcPct val="0"/>
              </a:spcBef>
              <a:buFont typeface="Arial" panose="020B0604020202020204" pitchFamily="34" charset="0"/>
              <a:buNone/>
              <a:defRPr/>
            </a:pPr>
            <a:endParaRPr lang="en-US" altLang="ja-JP" sz="2000" b="1" dirty="0">
              <a:latin typeface="Arial" panose="020B0604020202020204" pitchFamily="34" charset="0"/>
              <a:cs typeface="Arial" panose="020B0604020202020204" pitchFamily="34" charset="0"/>
            </a:endParaRPr>
          </a:p>
        </p:txBody>
      </p:sp>
      <p:sp>
        <p:nvSpPr>
          <p:cNvPr id="48133" name="テキスト ボックス 26">
            <a:extLst>
              <a:ext uri="{FF2B5EF4-FFF2-40B4-BE49-F238E27FC236}">
                <a16:creationId xmlns:a16="http://schemas.microsoft.com/office/drawing/2014/main" id="{0E6FF3AB-DA87-4910-ABD7-9BC91C7BD0C5}"/>
              </a:ext>
            </a:extLst>
          </p:cNvPr>
          <p:cNvSpPr txBox="1">
            <a:spLocks noChangeArrowheads="1"/>
          </p:cNvSpPr>
          <p:nvPr/>
        </p:nvSpPr>
        <p:spPr bwMode="auto">
          <a:xfrm>
            <a:off x="107950" y="6340475"/>
            <a:ext cx="89281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ja-JP" altLang="en-US" sz="2000" b="1">
                <a:solidFill>
                  <a:srgbClr val="FF0000"/>
                </a:solidFill>
                <a:latin typeface="Arial" panose="020B0604020202020204" pitchFamily="34" charset="0"/>
                <a:cs typeface="Arial" panose="020B0604020202020204" pitchFamily="34" charset="0"/>
              </a:rPr>
              <a:t>十分なデータ量。この結果が</a:t>
            </a:r>
            <a:r>
              <a:rPr lang="en-US" altLang="ja-JP" sz="2000" b="1">
                <a:solidFill>
                  <a:srgbClr val="FF0000"/>
                </a:solidFill>
                <a:latin typeface="Arial" panose="020B0604020202020204" pitchFamily="34" charset="0"/>
                <a:cs typeface="Arial" panose="020B0604020202020204" pitchFamily="34" charset="0"/>
              </a:rPr>
              <a:t>2015</a:t>
            </a:r>
            <a:r>
              <a:rPr lang="ja-JP" altLang="en-US" sz="2000" b="1">
                <a:solidFill>
                  <a:srgbClr val="FF0000"/>
                </a:solidFill>
                <a:latin typeface="Arial" panose="020B0604020202020204" pitchFamily="34" charset="0"/>
                <a:cs typeface="Arial" panose="020B0604020202020204" pitchFamily="34" charset="0"/>
              </a:rPr>
              <a:t>年ノーベル物理学賞の受賞対象に。</a:t>
            </a:r>
            <a:endParaRPr lang="en-US" altLang="ja-JP" sz="2000" b="1">
              <a:solidFill>
                <a:srgbClr val="FF0000"/>
              </a:solidFill>
              <a:latin typeface="Arial" panose="020B0604020202020204" pitchFamily="34" charset="0"/>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861A61FF-47F9-47FD-AB16-FF36A17C7F0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テキスト ボックス 2">
            <a:extLst>
              <a:ext uri="{FF2B5EF4-FFF2-40B4-BE49-F238E27FC236}">
                <a16:creationId xmlns:a16="http://schemas.microsoft.com/office/drawing/2014/main" id="{C1D06BBB-F3AF-4D1F-9CDA-E7B2B58594B1}"/>
              </a:ext>
            </a:extLst>
          </p:cNvPr>
          <p:cNvSpPr txBox="1">
            <a:spLocks noChangeArrowheads="1"/>
          </p:cNvSpPr>
          <p:nvPr/>
        </p:nvSpPr>
        <p:spPr bwMode="auto">
          <a:xfrm>
            <a:off x="1835150" y="44450"/>
            <a:ext cx="5516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b="1" u="sng">
                <a:solidFill>
                  <a:srgbClr val="0000FF"/>
                </a:solidFill>
                <a:latin typeface="Arial" panose="020B0604020202020204" pitchFamily="34" charset="0"/>
                <a:cs typeface="Arial" panose="020B0604020202020204" pitchFamily="34" charset="0"/>
              </a:rPr>
              <a:t>大気ニュートリノからニュートリノビームへ</a:t>
            </a:r>
          </a:p>
        </p:txBody>
      </p:sp>
      <p:pic>
        <p:nvPicPr>
          <p:cNvPr id="50179" name="図 1">
            <a:extLst>
              <a:ext uri="{FF2B5EF4-FFF2-40B4-BE49-F238E27FC236}">
                <a16:creationId xmlns:a16="http://schemas.microsoft.com/office/drawing/2014/main" id="{69D16EF0-DB12-4E50-B238-C5D2D21185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255963"/>
            <a:ext cx="7620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テキスト ボックス 1">
            <a:extLst>
              <a:ext uri="{FF2B5EF4-FFF2-40B4-BE49-F238E27FC236}">
                <a16:creationId xmlns:a16="http://schemas.microsoft.com/office/drawing/2014/main" id="{8D08714B-1434-48DC-96C6-A5C0D5C2590F}"/>
              </a:ext>
            </a:extLst>
          </p:cNvPr>
          <p:cNvSpPr txBox="1">
            <a:spLocks noChangeArrowheads="1"/>
          </p:cNvSpPr>
          <p:nvPr/>
        </p:nvSpPr>
        <p:spPr bwMode="auto">
          <a:xfrm>
            <a:off x="179388" y="549275"/>
            <a:ext cx="856773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ja-JP" altLang="en-US" sz="2000" b="1" dirty="0"/>
              <a:t>大気ニュートリノは「どこの馬の骨かわからないニュートリノ」。</a:t>
            </a:r>
          </a:p>
          <a:p>
            <a:pPr marL="342900" indent="-342900">
              <a:spcBef>
                <a:spcPct val="0"/>
              </a:spcBef>
              <a:buFont typeface="Wingdings" panose="05000000000000000000" pitchFamily="2" charset="2"/>
              <a:buChar char="l"/>
              <a:defRPr/>
            </a:pPr>
            <a:endParaRPr lang="ja-JP" altLang="en-US" sz="2000" b="1" dirty="0"/>
          </a:p>
          <a:p>
            <a:pPr marL="342900" indent="-342900">
              <a:spcBef>
                <a:spcPct val="0"/>
              </a:spcBef>
              <a:buFont typeface="Wingdings" panose="05000000000000000000" pitchFamily="2" charset="2"/>
              <a:buChar char="l"/>
              <a:defRPr/>
            </a:pPr>
            <a:r>
              <a:rPr lang="ja-JP" altLang="en-US" sz="2000" b="1" dirty="0"/>
              <a:t>実験物理学者の立場としてはもっと素性のきちんとわかったニュートリノで</a:t>
            </a:r>
            <a:br>
              <a:rPr lang="en-US" altLang="ja-JP" sz="2000" b="1" dirty="0"/>
            </a:br>
            <a:r>
              <a:rPr lang="ja-JP" altLang="en-US" sz="2000" b="1" dirty="0"/>
              <a:t>実験をやりたい。ニュートリノビームを自分達で作ってコントロール・測定</a:t>
            </a:r>
            <a:br>
              <a:rPr lang="en-US" altLang="ja-JP" sz="2000" b="1" dirty="0"/>
            </a:br>
            <a:r>
              <a:rPr lang="ja-JP" altLang="en-US" sz="2000" b="1" dirty="0"/>
              <a:t>しながら実験を行うのが一番望ましい。</a:t>
            </a:r>
            <a:endParaRPr lang="en-US" altLang="ja-JP" sz="2000" b="1" dirty="0"/>
          </a:p>
          <a:p>
            <a:pPr marL="342900" indent="-342900">
              <a:spcBef>
                <a:spcPct val="0"/>
              </a:spcBef>
              <a:buFont typeface="Wingdings" panose="05000000000000000000" pitchFamily="2" charset="2"/>
              <a:buChar char="l"/>
              <a:defRPr/>
            </a:pPr>
            <a:endParaRPr lang="en-US" altLang="ja-JP" sz="2000" b="1" dirty="0"/>
          </a:p>
          <a:p>
            <a:pPr marL="342900" indent="-342900">
              <a:spcBef>
                <a:spcPct val="0"/>
              </a:spcBef>
              <a:buFont typeface="Wingdings" panose="05000000000000000000" pitchFamily="2" charset="2"/>
              <a:buChar char="l"/>
              <a:defRPr/>
            </a:pPr>
            <a:r>
              <a:rPr lang="ja-JP" altLang="en-US" sz="2000" b="1" dirty="0"/>
              <a:t>「</a:t>
            </a:r>
            <a:r>
              <a:rPr lang="ja-JP" altLang="en-US" sz="2000" b="1" dirty="0">
                <a:solidFill>
                  <a:srgbClr val="FF0000"/>
                </a:solidFill>
              </a:rPr>
              <a:t>長基線ニュートリノ振動実験</a:t>
            </a:r>
            <a:r>
              <a:rPr lang="ja-JP" altLang="en-US" sz="2000" b="1" dirty="0"/>
              <a:t>」</a:t>
            </a:r>
            <a:endParaRPr lang="en-US" altLang="ja-JP" sz="2000" b="1" dirty="0"/>
          </a:p>
          <a:p>
            <a:pPr marL="342900" indent="-342900">
              <a:spcBef>
                <a:spcPct val="0"/>
              </a:spcBef>
              <a:buFont typeface="Wingdings" panose="05000000000000000000" pitchFamily="2" charset="2"/>
              <a:buChar char="l"/>
              <a:defRPr/>
            </a:pPr>
            <a:endParaRPr lang="en-US" altLang="ja-JP" sz="2000" b="1" u="sng" dirty="0"/>
          </a:p>
          <a:p>
            <a:pPr marL="342900" indent="-342900">
              <a:spcBef>
                <a:spcPct val="0"/>
              </a:spcBef>
              <a:buFont typeface="Wingdings" panose="05000000000000000000" pitchFamily="2" charset="2"/>
              <a:buChar char="l"/>
              <a:defRPr/>
            </a:pPr>
            <a:endParaRPr lang="en-US" altLang="ja-JP" sz="2000" b="1" dirty="0"/>
          </a:p>
          <a:p>
            <a:pPr marL="342900" indent="-342900">
              <a:spcBef>
                <a:spcPct val="0"/>
              </a:spcBef>
              <a:buFont typeface="Wingdings" panose="05000000000000000000" pitchFamily="2" charset="2"/>
              <a:buChar char="l"/>
              <a:defRPr/>
            </a:pPr>
            <a:endParaRPr lang="en-US" altLang="ja-JP" sz="2000" b="1" dirty="0"/>
          </a:p>
          <a:p>
            <a:pPr marL="342900" indent="-342900">
              <a:spcBef>
                <a:spcPct val="0"/>
              </a:spcBef>
              <a:buFont typeface="Wingdings" panose="05000000000000000000" pitchFamily="2" charset="2"/>
              <a:buChar char="l"/>
              <a:defRPr/>
            </a:pPr>
            <a:endParaRPr lang="en-US" altLang="ja-JP" sz="2000" b="1" dirty="0"/>
          </a:p>
          <a:p>
            <a:pPr marL="342900" indent="-342900">
              <a:spcBef>
                <a:spcPct val="0"/>
              </a:spcBef>
              <a:buFont typeface="Wingdings" panose="05000000000000000000" pitchFamily="2" charset="2"/>
              <a:buChar char="l"/>
              <a:defRPr/>
            </a:pPr>
            <a:endParaRPr lang="ja-JP" altLang="en-US" sz="2000" b="1" dirty="0"/>
          </a:p>
          <a:p>
            <a:pPr marL="342900" indent="-342900">
              <a:spcBef>
                <a:spcPct val="0"/>
              </a:spcBef>
              <a:buFont typeface="Wingdings" panose="05000000000000000000" pitchFamily="2" charset="2"/>
              <a:buChar char="l"/>
              <a:defRPr/>
            </a:pPr>
            <a:endParaRPr lang="ja-JP" altLang="en-US" sz="2000" dirty="0"/>
          </a:p>
          <a:p>
            <a:pPr>
              <a:spcBef>
                <a:spcPct val="0"/>
              </a:spcBef>
              <a:buFont typeface="Arial" panose="020B0604020202020204" pitchFamily="34" charset="0"/>
              <a:buNone/>
              <a:defRPr/>
            </a:pPr>
            <a:endParaRPr lang="en-US" altLang="ja-JP" sz="2000" dirty="0"/>
          </a:p>
          <a:p>
            <a:pPr>
              <a:spcBef>
                <a:spcPct val="0"/>
              </a:spcBef>
              <a:buFont typeface="Arial" panose="020B0604020202020204" pitchFamily="34" charset="0"/>
              <a:buNone/>
              <a:defRPr/>
            </a:pPr>
            <a:endParaRPr lang="en-US" altLang="ja-JP" sz="2000" b="1" dirty="0">
              <a:solidFill>
                <a:srgbClr val="FF0000"/>
              </a:solidFill>
              <a:latin typeface="Arial" panose="020B0604020202020204" pitchFamily="34" charset="0"/>
              <a:cs typeface="Arial" panose="020B0604020202020204" pitchFamily="34" charset="0"/>
            </a:endParaRPr>
          </a:p>
          <a:p>
            <a:pPr>
              <a:spcBef>
                <a:spcPct val="0"/>
              </a:spcBef>
              <a:buFont typeface="Arial" panose="020B0604020202020204" pitchFamily="34" charset="0"/>
              <a:buNone/>
              <a:defRPr/>
            </a:pPr>
            <a:endParaRPr lang="en-US" altLang="ja-JP" sz="2000" b="1" dirty="0">
              <a:solidFill>
                <a:srgbClr val="FF0000"/>
              </a:solidFill>
              <a:latin typeface="Arial" panose="020B0604020202020204" pitchFamily="34" charset="0"/>
              <a:cs typeface="Arial" panose="020B0604020202020204" pitchFamily="34" charset="0"/>
            </a:endParaRPr>
          </a:p>
          <a:p>
            <a:pPr marL="342900" indent="-342900">
              <a:spcBef>
                <a:spcPct val="0"/>
              </a:spcBef>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20</a:t>
            </a:r>
            <a:r>
              <a:rPr lang="ja-JP" altLang="en-US" sz="2000" b="1" dirty="0">
                <a:solidFill>
                  <a:srgbClr val="FF0000"/>
                </a:solidFill>
                <a:latin typeface="Arial" panose="020B0604020202020204" pitchFamily="34" charset="0"/>
                <a:cs typeface="Arial" panose="020B0604020202020204" pitchFamily="34" charset="0"/>
              </a:rPr>
              <a:t>世紀末</a:t>
            </a:r>
            <a:r>
              <a:rPr lang="ja-JP" altLang="en-US" sz="2000" b="1" dirty="0"/>
              <a:t>は天然ニュートリノの時代</a:t>
            </a:r>
            <a:br>
              <a:rPr lang="en-US" altLang="ja-JP" sz="2000" b="1" dirty="0"/>
            </a:br>
            <a:r>
              <a:rPr lang="ja-JP" altLang="en-US" sz="2000" b="1" dirty="0"/>
              <a:t>　　大気ニュートリノ、太陽ニュートリノ、超新星爆発ニュートリノ</a:t>
            </a:r>
            <a:br>
              <a:rPr lang="en-US" altLang="ja-JP" sz="2000" b="1" dirty="0"/>
            </a:br>
            <a:r>
              <a:rPr lang="en-US" altLang="ja-JP" sz="2000" b="1" dirty="0">
                <a:solidFill>
                  <a:srgbClr val="FF0000"/>
                </a:solidFill>
                <a:latin typeface="Arial" panose="020B0604020202020204" pitchFamily="34" charset="0"/>
                <a:cs typeface="Arial" panose="020B0604020202020204" pitchFamily="34" charset="0"/>
              </a:rPr>
              <a:t>21</a:t>
            </a:r>
            <a:r>
              <a:rPr lang="ja-JP" altLang="en-US" sz="2000" b="1" dirty="0">
                <a:solidFill>
                  <a:srgbClr val="FF0000"/>
                </a:solidFill>
                <a:latin typeface="Arial" panose="020B0604020202020204" pitchFamily="34" charset="0"/>
                <a:cs typeface="Arial" panose="020B0604020202020204" pitchFamily="34" charset="0"/>
              </a:rPr>
              <a:t>世紀初め</a:t>
            </a:r>
            <a:r>
              <a:rPr lang="ja-JP" altLang="en-US" sz="2000" b="1" dirty="0"/>
              <a:t>は人工ニュートリノの時代</a:t>
            </a:r>
            <a:br>
              <a:rPr lang="en-US" altLang="ja-JP" sz="2000" b="1" dirty="0"/>
            </a:br>
            <a:r>
              <a:rPr lang="ja-JP" altLang="en-US" sz="2000" b="1" dirty="0"/>
              <a:t>　　ニュートリノビーム、原子炉ニュートリノ</a:t>
            </a:r>
          </a:p>
          <a:p>
            <a:pPr>
              <a:spcBef>
                <a:spcPct val="0"/>
              </a:spcBef>
              <a:buFontTx/>
              <a:buNone/>
              <a:defRPr/>
            </a:pPr>
            <a:endParaRPr lang="ja-JP" altLang="en-US" sz="1800" b="1" dirty="0"/>
          </a:p>
        </p:txBody>
      </p:sp>
      <p:sp>
        <p:nvSpPr>
          <p:cNvPr id="50181" name="テキスト ボックス 4">
            <a:extLst>
              <a:ext uri="{FF2B5EF4-FFF2-40B4-BE49-F238E27FC236}">
                <a16:creationId xmlns:a16="http://schemas.microsoft.com/office/drawing/2014/main" id="{87671B75-8E8F-4874-9F47-6294DD0EC264}"/>
              </a:ext>
            </a:extLst>
          </p:cNvPr>
          <p:cNvSpPr txBox="1">
            <a:spLocks noChangeArrowheads="1"/>
          </p:cNvSpPr>
          <p:nvPr/>
        </p:nvSpPr>
        <p:spPr bwMode="auto">
          <a:xfrm>
            <a:off x="3419475" y="3811588"/>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000" b="1">
                <a:latin typeface="Arial" panose="020B0604020202020204" pitchFamily="34" charset="0"/>
                <a:cs typeface="Arial" panose="020B0604020202020204" pitchFamily="34" charset="0"/>
              </a:rPr>
              <a:t>T2K</a:t>
            </a:r>
            <a:r>
              <a:rPr lang="ja-JP" altLang="en-US" sz="2000" b="1">
                <a:latin typeface="Arial" panose="020B0604020202020204" pitchFamily="34" charset="0"/>
                <a:cs typeface="Arial" panose="020B0604020202020204" pitchFamily="34" charset="0"/>
              </a:rPr>
              <a:t>実験</a:t>
            </a:r>
          </a:p>
        </p:txBody>
      </p:sp>
      <p:sp>
        <p:nvSpPr>
          <p:cNvPr id="7" name="正方形/長方形 6">
            <a:extLst>
              <a:ext uri="{FF2B5EF4-FFF2-40B4-BE49-F238E27FC236}">
                <a16:creationId xmlns:a16="http://schemas.microsoft.com/office/drawing/2014/main" id="{A390B241-8AD7-4E8D-B827-348BAA0A127E}"/>
              </a:ext>
            </a:extLst>
          </p:cNvPr>
          <p:cNvSpPr/>
          <p:nvPr/>
        </p:nvSpPr>
        <p:spPr>
          <a:xfrm>
            <a:off x="4392613" y="4581525"/>
            <a:ext cx="466725" cy="142875"/>
          </a:xfrm>
          <a:prstGeom prst="rect">
            <a:avLst/>
          </a:prstGeom>
          <a:solidFill>
            <a:srgbClr val="F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テキスト ボックス 5">
            <a:extLst>
              <a:ext uri="{FF2B5EF4-FFF2-40B4-BE49-F238E27FC236}">
                <a16:creationId xmlns:a16="http://schemas.microsoft.com/office/drawing/2014/main" id="{FC338017-5082-4122-80CE-F1AFEA6AE9AA}"/>
              </a:ext>
            </a:extLst>
          </p:cNvPr>
          <p:cNvSpPr txBox="1"/>
          <p:nvPr/>
        </p:nvSpPr>
        <p:spPr>
          <a:xfrm>
            <a:off x="4356100" y="4508500"/>
            <a:ext cx="576263" cy="254000"/>
          </a:xfrm>
          <a:prstGeom prst="rect">
            <a:avLst/>
          </a:prstGeom>
          <a:noFill/>
        </p:spPr>
        <p:txBody>
          <a:bodyPr>
            <a:spAutoFit/>
          </a:bodyPr>
          <a:lstStyle/>
          <a:p>
            <a:pPr>
              <a:defRPr/>
            </a:pPr>
            <a:r>
              <a:rPr lang="en-US" altLang="ja-JP" sz="1050" dirty="0"/>
              <a:t>1700m</a:t>
            </a:r>
            <a:endParaRPr lang="ja-JP" altLang="en-US" sz="1050" dirty="0"/>
          </a:p>
        </p:txBody>
      </p:sp>
      <p:grpSp>
        <p:nvGrpSpPr>
          <p:cNvPr id="50184" name="グループ化 7">
            <a:extLst>
              <a:ext uri="{FF2B5EF4-FFF2-40B4-BE49-F238E27FC236}">
                <a16:creationId xmlns:a16="http://schemas.microsoft.com/office/drawing/2014/main" id="{FD93D6BF-1AB6-475D-9802-E6ECA63C4500}"/>
              </a:ext>
            </a:extLst>
          </p:cNvPr>
          <p:cNvGrpSpPr>
            <a:grpSpLocks/>
          </p:cNvGrpSpPr>
          <p:nvPr/>
        </p:nvGrpSpPr>
        <p:grpSpPr bwMode="auto">
          <a:xfrm>
            <a:off x="4859338" y="2373313"/>
            <a:ext cx="3744912" cy="1200150"/>
            <a:chOff x="4860032" y="2372687"/>
            <a:chExt cx="3744416" cy="1200329"/>
          </a:xfrm>
        </p:grpSpPr>
        <p:sp>
          <p:nvSpPr>
            <p:cNvPr id="50185" name="テキスト ボックス 2">
              <a:extLst>
                <a:ext uri="{FF2B5EF4-FFF2-40B4-BE49-F238E27FC236}">
                  <a16:creationId xmlns:a16="http://schemas.microsoft.com/office/drawing/2014/main" id="{20FDEAEA-36C0-4BCE-A557-8669291FA7A8}"/>
                </a:ext>
              </a:extLst>
            </p:cNvPr>
            <p:cNvSpPr txBox="1">
              <a:spLocks noChangeArrowheads="1"/>
            </p:cNvSpPr>
            <p:nvPr/>
          </p:nvSpPr>
          <p:spPr bwMode="auto">
            <a:xfrm>
              <a:off x="4860032" y="2372687"/>
              <a:ext cx="3528392" cy="1200329"/>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latin typeface="Arial" panose="020B0604020202020204" pitchFamily="34" charset="0"/>
                  <a:cs typeface="Arial" panose="020B0604020202020204" pitchFamily="34" charset="0"/>
                </a:rPr>
                <a:t>K2K (KEK)    	   1999 - 2004</a:t>
              </a:r>
              <a:br>
                <a:rPr lang="en-US" altLang="ja-JP" sz="1800" b="1">
                  <a:latin typeface="Arial" panose="020B0604020202020204" pitchFamily="34" charset="0"/>
                  <a:cs typeface="Arial" panose="020B0604020202020204" pitchFamily="34" charset="0"/>
                </a:rPr>
              </a:br>
              <a:r>
                <a:rPr lang="en-US" altLang="ja-JP" sz="1800" b="1">
                  <a:latin typeface="Arial" panose="020B0604020202020204" pitchFamily="34" charset="0"/>
                  <a:cs typeface="Arial" panose="020B0604020202020204" pitchFamily="34" charset="0"/>
                </a:rPr>
                <a:t>MINOS(Fermilab)   2005 - 2014</a:t>
              </a:r>
              <a:br>
                <a:rPr lang="en-US" altLang="ja-JP" sz="1800" b="1">
                  <a:latin typeface="Arial" panose="020B0604020202020204" pitchFamily="34" charset="0"/>
                  <a:cs typeface="Arial" panose="020B0604020202020204" pitchFamily="34" charset="0"/>
                </a:rPr>
              </a:br>
              <a:r>
                <a:rPr lang="en-US" altLang="ja-JP" sz="1800" b="1">
                  <a:latin typeface="Arial" panose="020B0604020202020204" pitchFamily="34" charset="0"/>
                  <a:cs typeface="Arial" panose="020B0604020202020204" pitchFamily="34" charset="0"/>
                </a:rPr>
                <a:t>T2K(KEK)     	    2009 - </a:t>
              </a:r>
              <a:br>
                <a:rPr lang="en-US" altLang="ja-JP" sz="1800" b="1">
                  <a:latin typeface="Arial" panose="020B0604020202020204" pitchFamily="34" charset="0"/>
                  <a:cs typeface="Arial" panose="020B0604020202020204" pitchFamily="34" charset="0"/>
                </a:rPr>
              </a:br>
              <a:r>
                <a:rPr lang="en-US" altLang="ja-JP" sz="1800" b="1">
                  <a:latin typeface="Arial" panose="020B0604020202020204" pitchFamily="34" charset="0"/>
                  <a:cs typeface="Arial" panose="020B0604020202020204" pitchFamily="34" charset="0"/>
                </a:rPr>
                <a:t>NOvA(Fermilab) 	    2014 -</a:t>
              </a:r>
              <a:endParaRPr lang="ja-JP" altLang="en-US" sz="1800" b="1">
                <a:latin typeface="Arial" panose="020B0604020202020204" pitchFamily="34" charset="0"/>
                <a:cs typeface="Arial" panose="020B0604020202020204" pitchFamily="34" charset="0"/>
              </a:endParaRPr>
            </a:p>
          </p:txBody>
        </p:sp>
        <p:sp>
          <p:nvSpPr>
            <p:cNvPr id="50186" name="テキスト ボックス 9">
              <a:extLst>
                <a:ext uri="{FF2B5EF4-FFF2-40B4-BE49-F238E27FC236}">
                  <a16:creationId xmlns:a16="http://schemas.microsoft.com/office/drawing/2014/main" id="{95D7371E-BBB1-4125-8225-0702132BB449}"/>
                </a:ext>
              </a:extLst>
            </p:cNvPr>
            <p:cNvSpPr txBox="1">
              <a:spLocks noChangeArrowheads="1"/>
            </p:cNvSpPr>
            <p:nvPr/>
          </p:nvSpPr>
          <p:spPr bwMode="auto">
            <a:xfrm>
              <a:off x="6948264" y="2372687"/>
              <a:ext cx="1656184" cy="1200329"/>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latin typeface="Arial" panose="020B0604020202020204" pitchFamily="34" charset="0"/>
                  <a:cs typeface="Arial" panose="020B0604020202020204" pitchFamily="34" charset="0"/>
                </a:rPr>
                <a:t>1999 - 2004</a:t>
              </a:r>
            </a:p>
            <a:p>
              <a:pPr>
                <a:spcBef>
                  <a:spcPct val="0"/>
                </a:spcBef>
                <a:buFontTx/>
                <a:buNone/>
              </a:pPr>
              <a:r>
                <a:rPr lang="en-US" altLang="ja-JP" sz="1800" b="1">
                  <a:latin typeface="Arial" panose="020B0604020202020204" pitchFamily="34" charset="0"/>
                  <a:cs typeface="Arial" panose="020B0604020202020204" pitchFamily="34" charset="0"/>
                </a:rPr>
                <a:t>2005 - </a:t>
              </a:r>
              <a:br>
                <a:rPr lang="en-US" altLang="ja-JP" sz="1800" b="1">
                  <a:latin typeface="Arial" panose="020B0604020202020204" pitchFamily="34" charset="0"/>
                  <a:cs typeface="Arial" panose="020B0604020202020204" pitchFamily="34" charset="0"/>
                </a:rPr>
              </a:br>
              <a:r>
                <a:rPr lang="en-US" altLang="ja-JP" sz="1800" b="1">
                  <a:latin typeface="Arial" panose="020B0604020202020204" pitchFamily="34" charset="0"/>
                  <a:cs typeface="Arial" panose="020B0604020202020204" pitchFamily="34" charset="0"/>
                </a:rPr>
                <a:t>2009 - </a:t>
              </a:r>
              <a:br>
                <a:rPr lang="en-US" altLang="ja-JP" sz="1800" b="1">
                  <a:latin typeface="Arial" panose="020B0604020202020204" pitchFamily="34" charset="0"/>
                  <a:cs typeface="Arial" panose="020B0604020202020204" pitchFamily="34" charset="0"/>
                </a:rPr>
              </a:br>
              <a:r>
                <a:rPr lang="en-US" altLang="ja-JP" sz="1800" b="1">
                  <a:latin typeface="Arial" panose="020B0604020202020204" pitchFamily="34" charset="0"/>
                  <a:cs typeface="Arial" panose="020B0604020202020204" pitchFamily="34" charset="0"/>
                </a:rPr>
                <a:t>2014 -</a:t>
              </a:r>
              <a:endParaRPr lang="ja-JP" altLang="en-US" sz="1800" b="1">
                <a:latin typeface="Arial" panose="020B0604020202020204" pitchFamily="34" charset="0"/>
                <a:cs typeface="Arial" panose="020B0604020202020204" pitchFamily="34" charset="0"/>
              </a:endParaRPr>
            </a:p>
          </p:txBody>
        </p:sp>
      </p:grpSp>
      <p:sp>
        <p:nvSpPr>
          <p:cNvPr id="11" name="スライド番号プレースホルダー 1">
            <a:extLst>
              <a:ext uri="{FF2B5EF4-FFF2-40B4-BE49-F238E27FC236}">
                <a16:creationId xmlns:a16="http://schemas.microsoft.com/office/drawing/2014/main" id="{C2783C20-E4E9-4CE9-B453-E7D69AD75A8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2">
            <a:extLst>
              <a:ext uri="{FF2B5EF4-FFF2-40B4-BE49-F238E27FC236}">
                <a16:creationId xmlns:a16="http://schemas.microsoft.com/office/drawing/2014/main" id="{4FE20C08-0157-4112-817B-45464414EE78}"/>
              </a:ext>
            </a:extLst>
          </p:cNvPr>
          <p:cNvSpPr txBox="1">
            <a:spLocks noChangeArrowheads="1"/>
          </p:cNvSpPr>
          <p:nvPr/>
        </p:nvSpPr>
        <p:spPr bwMode="auto">
          <a:xfrm>
            <a:off x="1833563" y="44450"/>
            <a:ext cx="5519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b="1" u="sng">
                <a:solidFill>
                  <a:srgbClr val="0000FF"/>
                </a:solidFill>
                <a:latin typeface="Arial" panose="020B0604020202020204" pitchFamily="34" charset="0"/>
                <a:cs typeface="Arial" panose="020B0604020202020204" pitchFamily="34" charset="0"/>
              </a:rPr>
              <a:t>大気ニュートリノ </a:t>
            </a:r>
            <a:r>
              <a:rPr lang="en-US" altLang="ja-JP" sz="2400" b="1" u="sng">
                <a:solidFill>
                  <a:srgbClr val="0000FF"/>
                </a:solidFill>
                <a:latin typeface="Arial" panose="020B0604020202020204" pitchFamily="34" charset="0"/>
                <a:cs typeface="Arial" panose="020B0604020202020204" pitchFamily="34" charset="0"/>
              </a:rPr>
              <a:t>vs </a:t>
            </a:r>
            <a:r>
              <a:rPr lang="ja-JP" altLang="en-US" sz="2400" b="1" u="sng">
                <a:solidFill>
                  <a:srgbClr val="0000FF"/>
                </a:solidFill>
                <a:latin typeface="Arial" panose="020B0604020202020204" pitchFamily="34" charset="0"/>
                <a:cs typeface="Arial" panose="020B0604020202020204" pitchFamily="34" charset="0"/>
              </a:rPr>
              <a:t>ニュートリノビーム</a:t>
            </a:r>
            <a:r>
              <a:rPr lang="en-US" altLang="ja-JP" sz="2400" b="1" u="sng">
                <a:solidFill>
                  <a:srgbClr val="0000FF"/>
                </a:solidFill>
                <a:latin typeface="Arial" panose="020B0604020202020204" pitchFamily="34" charset="0"/>
                <a:cs typeface="Arial" panose="020B0604020202020204" pitchFamily="34" charset="0"/>
              </a:rPr>
              <a:t>(1)</a:t>
            </a:r>
            <a:endParaRPr lang="ja-JP" altLang="en-US" sz="2400" b="1" u="sng">
              <a:solidFill>
                <a:srgbClr val="0000FF"/>
              </a:solidFill>
              <a:latin typeface="Arial" panose="020B0604020202020204" pitchFamily="34" charset="0"/>
              <a:cs typeface="Arial" panose="020B0604020202020204" pitchFamily="34" charset="0"/>
            </a:endParaRPr>
          </a:p>
        </p:txBody>
      </p:sp>
      <p:sp>
        <p:nvSpPr>
          <p:cNvPr id="51203" name="テキスト ボックス 1">
            <a:extLst>
              <a:ext uri="{FF2B5EF4-FFF2-40B4-BE49-F238E27FC236}">
                <a16:creationId xmlns:a16="http://schemas.microsoft.com/office/drawing/2014/main" id="{B54EAC78-EB22-4070-A291-D34B66C612E7}"/>
              </a:ext>
            </a:extLst>
          </p:cNvPr>
          <p:cNvSpPr txBox="1">
            <a:spLocks noChangeArrowheads="1"/>
          </p:cNvSpPr>
          <p:nvPr/>
        </p:nvSpPr>
        <p:spPr bwMode="auto">
          <a:xfrm>
            <a:off x="179388" y="2738438"/>
            <a:ext cx="85677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AutoNum type="circleNumDbPlain"/>
            </a:pPr>
            <a:endParaRPr lang="en-US" altLang="ja-JP" sz="2000" b="1"/>
          </a:p>
          <a:p>
            <a:pPr>
              <a:spcBef>
                <a:spcPct val="0"/>
              </a:spcBef>
              <a:buFontTx/>
              <a:buAutoNum type="circleNumDbPlain"/>
            </a:pPr>
            <a:r>
              <a:rPr lang="ja-JP" altLang="en-US" sz="2000" b="1"/>
              <a:t>ニュートリノ生成の計算</a:t>
            </a:r>
            <a:br>
              <a:rPr lang="en-US" altLang="ja-JP" sz="2000" b="1"/>
            </a:br>
            <a:r>
              <a:rPr lang="ja-JP" altLang="en-US" sz="2000" b="1"/>
              <a:t>（大気）  一次ビームは成分や強度が不正確な一次宇宙線。</a:t>
            </a:r>
            <a:br>
              <a:rPr lang="en-US" altLang="ja-JP" sz="2000" b="1"/>
            </a:br>
            <a:r>
              <a:rPr lang="ja-JP" altLang="en-US" sz="2000" b="1"/>
              <a:t>　　　地球の場所や地磁気にも依存。</a:t>
            </a:r>
            <a:br>
              <a:rPr lang="en-US" altLang="ja-JP" sz="2000" b="1"/>
            </a:br>
            <a:r>
              <a:rPr lang="ja-JP" altLang="en-US" sz="2000" b="1"/>
              <a:t>　　　ターゲットと崩壊領域は大気。場所や気圧等に依存。</a:t>
            </a:r>
            <a:br>
              <a:rPr lang="en-US" altLang="ja-JP" sz="2000" b="1"/>
            </a:br>
            <a:r>
              <a:rPr lang="ja-JP" altLang="en-US" sz="2000" b="1"/>
              <a:t>（ビーム）エネルギーの決まった一次陽子ビーム。</a:t>
            </a:r>
            <a:br>
              <a:rPr lang="en-US" altLang="ja-JP" sz="2000" b="1"/>
            </a:br>
            <a:r>
              <a:rPr lang="ja-JP" altLang="en-US" sz="2000" b="1"/>
              <a:t>　　　設計通りに作られたターゲットと二次ビームライン。</a:t>
            </a:r>
            <a:endParaRPr lang="en-US" altLang="ja-JP" sz="2000" b="1"/>
          </a:p>
          <a:p>
            <a:pPr>
              <a:spcBef>
                <a:spcPct val="0"/>
              </a:spcBef>
              <a:buFontTx/>
              <a:buAutoNum type="circleNumDbPlain"/>
            </a:pPr>
            <a:endParaRPr lang="en-US" altLang="ja-JP" sz="2000" b="1"/>
          </a:p>
          <a:p>
            <a:pPr>
              <a:spcBef>
                <a:spcPct val="0"/>
              </a:spcBef>
              <a:buFontTx/>
              <a:buAutoNum type="circleNumDbPlain"/>
            </a:pPr>
            <a:r>
              <a:rPr lang="ja-JP" altLang="en-US" sz="2000" b="1"/>
              <a:t>前置検出器</a:t>
            </a:r>
            <a:br>
              <a:rPr lang="en-US" altLang="ja-JP" sz="2000" b="1"/>
            </a:br>
            <a:r>
              <a:rPr lang="ja-JP" altLang="en-US" sz="2000" b="1"/>
              <a:t>（大気）作れない。</a:t>
            </a:r>
            <a:br>
              <a:rPr lang="en-US" altLang="ja-JP" sz="2000" b="1"/>
            </a:br>
            <a:r>
              <a:rPr lang="ja-JP" altLang="en-US" sz="2000" b="1"/>
              <a:t>（ビーム）ビームラインのすぐ下流に建設し、数百メートル飛行後の</a:t>
            </a:r>
            <a:br>
              <a:rPr lang="en-US" altLang="ja-JP" sz="2000" b="1"/>
            </a:br>
            <a:r>
              <a:rPr lang="ja-JP" altLang="en-US" sz="2000" b="1"/>
              <a:t>　　　まだニュートリノ振動していないニュートリノを正確に測定。</a:t>
            </a:r>
            <a:endParaRPr lang="en-US" altLang="ja-JP" sz="2000" b="1"/>
          </a:p>
        </p:txBody>
      </p:sp>
      <p:grpSp>
        <p:nvGrpSpPr>
          <p:cNvPr id="51204" name="グループ化 4">
            <a:extLst>
              <a:ext uri="{FF2B5EF4-FFF2-40B4-BE49-F238E27FC236}">
                <a16:creationId xmlns:a16="http://schemas.microsoft.com/office/drawing/2014/main" id="{61234D1E-4E79-441B-AF94-0D3D1C2BDB30}"/>
              </a:ext>
            </a:extLst>
          </p:cNvPr>
          <p:cNvGrpSpPr>
            <a:grpSpLocks/>
          </p:cNvGrpSpPr>
          <p:nvPr/>
        </p:nvGrpSpPr>
        <p:grpSpPr bwMode="auto">
          <a:xfrm>
            <a:off x="1258888" y="620713"/>
            <a:ext cx="6261100" cy="2274887"/>
            <a:chOff x="1475656" y="528108"/>
            <a:chExt cx="5184576" cy="1883892"/>
          </a:xfrm>
        </p:grpSpPr>
        <p:pic>
          <p:nvPicPr>
            <p:cNvPr id="51207" name="図 2">
              <a:extLst>
                <a:ext uri="{FF2B5EF4-FFF2-40B4-BE49-F238E27FC236}">
                  <a16:creationId xmlns:a16="http://schemas.microsoft.com/office/drawing/2014/main" id="{3A895306-09DA-49FB-9AE6-7EF26A82B1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528108"/>
              <a:ext cx="5184576" cy="186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B4396272-74CA-4BFE-AFF1-80DBE4CFF4B9}"/>
                </a:ext>
              </a:extLst>
            </p:cNvPr>
            <p:cNvSpPr/>
            <p:nvPr/>
          </p:nvSpPr>
          <p:spPr>
            <a:xfrm>
              <a:off x="5148502" y="2339695"/>
              <a:ext cx="1367130" cy="72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9" name="図 8">
            <a:extLst>
              <a:ext uri="{FF2B5EF4-FFF2-40B4-BE49-F238E27FC236}">
                <a16:creationId xmlns:a16="http://schemas.microsoft.com/office/drawing/2014/main" id="{1EB94CBD-BE12-40AB-869E-46B92F29EB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260850"/>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3FB5443A-EA06-4DB8-BA34-6ED680AF5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805488"/>
            <a:ext cx="4079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a:extLst>
              <a:ext uri="{FF2B5EF4-FFF2-40B4-BE49-F238E27FC236}">
                <a16:creationId xmlns:a16="http://schemas.microsoft.com/office/drawing/2014/main" id="{2B3772A5-2F98-4012-BF53-E720E376B7B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テキスト ボックス 2">
            <a:extLst>
              <a:ext uri="{FF2B5EF4-FFF2-40B4-BE49-F238E27FC236}">
                <a16:creationId xmlns:a16="http://schemas.microsoft.com/office/drawing/2014/main" id="{69EB0593-8FF8-4D2A-89CF-64B5B271022F}"/>
              </a:ext>
            </a:extLst>
          </p:cNvPr>
          <p:cNvSpPr txBox="1">
            <a:spLocks noChangeArrowheads="1"/>
          </p:cNvSpPr>
          <p:nvPr/>
        </p:nvSpPr>
        <p:spPr bwMode="auto">
          <a:xfrm>
            <a:off x="1833563" y="44450"/>
            <a:ext cx="5519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b="1" u="sng">
                <a:solidFill>
                  <a:srgbClr val="0000FF"/>
                </a:solidFill>
                <a:latin typeface="Arial" panose="020B0604020202020204" pitchFamily="34" charset="0"/>
                <a:cs typeface="Arial" panose="020B0604020202020204" pitchFamily="34" charset="0"/>
              </a:rPr>
              <a:t>大気ニュートリノ </a:t>
            </a:r>
            <a:r>
              <a:rPr lang="en-US" altLang="ja-JP" sz="2400" b="1" u="sng">
                <a:solidFill>
                  <a:srgbClr val="0000FF"/>
                </a:solidFill>
                <a:latin typeface="Arial" panose="020B0604020202020204" pitchFamily="34" charset="0"/>
                <a:cs typeface="Arial" panose="020B0604020202020204" pitchFamily="34" charset="0"/>
              </a:rPr>
              <a:t>vs </a:t>
            </a:r>
            <a:r>
              <a:rPr lang="ja-JP" altLang="en-US" sz="2400" b="1" u="sng">
                <a:solidFill>
                  <a:srgbClr val="0000FF"/>
                </a:solidFill>
                <a:latin typeface="Arial" panose="020B0604020202020204" pitchFamily="34" charset="0"/>
                <a:cs typeface="Arial" panose="020B0604020202020204" pitchFamily="34" charset="0"/>
              </a:rPr>
              <a:t>ニュートリノビーム</a:t>
            </a:r>
            <a:r>
              <a:rPr lang="en-US" altLang="ja-JP" sz="2400" b="1" u="sng">
                <a:solidFill>
                  <a:srgbClr val="0000FF"/>
                </a:solidFill>
                <a:latin typeface="Arial" panose="020B0604020202020204" pitchFamily="34" charset="0"/>
                <a:cs typeface="Arial" panose="020B0604020202020204" pitchFamily="34" charset="0"/>
              </a:rPr>
              <a:t>(2)</a:t>
            </a:r>
            <a:endParaRPr lang="ja-JP" altLang="en-US" sz="2400" b="1" u="sng">
              <a:solidFill>
                <a:srgbClr val="0000FF"/>
              </a:solidFill>
              <a:latin typeface="Arial" panose="020B0604020202020204" pitchFamily="34" charset="0"/>
              <a:cs typeface="Arial" panose="020B0604020202020204" pitchFamily="34" charset="0"/>
            </a:endParaRPr>
          </a:p>
        </p:txBody>
      </p:sp>
      <p:sp>
        <p:nvSpPr>
          <p:cNvPr id="52227" name="テキスト ボックス 1">
            <a:extLst>
              <a:ext uri="{FF2B5EF4-FFF2-40B4-BE49-F238E27FC236}">
                <a16:creationId xmlns:a16="http://schemas.microsoft.com/office/drawing/2014/main" id="{469AAFA2-5D0E-4E5D-9116-257A507F6E73}"/>
              </a:ext>
            </a:extLst>
          </p:cNvPr>
          <p:cNvSpPr txBox="1">
            <a:spLocks noChangeArrowheads="1"/>
          </p:cNvSpPr>
          <p:nvPr/>
        </p:nvSpPr>
        <p:spPr bwMode="auto">
          <a:xfrm>
            <a:off x="179388" y="741363"/>
            <a:ext cx="8567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AutoNum type="circleNumDbPlain" startAt="3"/>
            </a:pPr>
            <a:r>
              <a:rPr lang="ja-JP" altLang="en-US" sz="2000" b="1"/>
              <a:t>ニュートリノごとの振動確率　　　</a:t>
            </a:r>
            <a:endParaRPr lang="en-US" altLang="ja-JP" sz="2000" b="1"/>
          </a:p>
        </p:txBody>
      </p:sp>
      <p:sp>
        <p:nvSpPr>
          <p:cNvPr id="52228" name="object 31">
            <a:extLst>
              <a:ext uri="{FF2B5EF4-FFF2-40B4-BE49-F238E27FC236}">
                <a16:creationId xmlns:a16="http://schemas.microsoft.com/office/drawing/2014/main" id="{92EAFD80-3346-435F-B39B-7A15656D649D}"/>
              </a:ext>
            </a:extLst>
          </p:cNvPr>
          <p:cNvSpPr>
            <a:spLocks/>
          </p:cNvSpPr>
          <p:nvPr/>
        </p:nvSpPr>
        <p:spPr bwMode="auto">
          <a:xfrm>
            <a:off x="6775450" y="3184525"/>
            <a:ext cx="1900238" cy="1900238"/>
          </a:xfrm>
          <a:custGeom>
            <a:avLst/>
            <a:gdLst>
              <a:gd name="T0" fmla="*/ 3089 w 1900554"/>
              <a:gd name="T1" fmla="*/ 880864 h 1899920"/>
              <a:gd name="T2" fmla="*/ 27312 w 1900554"/>
              <a:gd name="T3" fmla="*/ 728964 h 1899920"/>
              <a:gd name="T4" fmla="*/ 73943 w 1900554"/>
              <a:gd name="T5" fmla="*/ 586042 h 1899920"/>
              <a:gd name="T6" fmla="*/ 140923 w 1900554"/>
              <a:gd name="T7" fmla="*/ 454085 h 1899920"/>
              <a:gd name="T8" fmla="*/ 226423 w 1900554"/>
              <a:gd name="T9" fmla="*/ 335083 h 1899920"/>
              <a:gd name="T10" fmla="*/ 328479 w 1900554"/>
              <a:gd name="T11" fmla="*/ 230964 h 1899920"/>
              <a:gd name="T12" fmla="*/ 445156 w 1900554"/>
              <a:gd name="T13" fmla="*/ 143756 h 1899920"/>
              <a:gd name="T14" fmla="*/ 574489 w 1900554"/>
              <a:gd name="T15" fmla="*/ 75419 h 1899920"/>
              <a:gd name="T16" fmla="*/ 714588 w 1900554"/>
              <a:gd name="T17" fmla="*/ 27906 h 1899920"/>
              <a:gd name="T18" fmla="*/ 863478 w 1900554"/>
              <a:gd name="T19" fmla="*/ 3209 h 1899920"/>
              <a:gd name="T20" fmla="*/ 1017765 w 1900554"/>
              <a:gd name="T21" fmla="*/ 3209 h 1899920"/>
              <a:gd name="T22" fmla="*/ 1166657 w 1900554"/>
              <a:gd name="T23" fmla="*/ 27906 h 1899920"/>
              <a:gd name="T24" fmla="*/ 1306737 w 1900554"/>
              <a:gd name="T25" fmla="*/ 75419 h 1899920"/>
              <a:gd name="T26" fmla="*/ 1436083 w 1900554"/>
              <a:gd name="T27" fmla="*/ 143756 h 1899920"/>
              <a:gd name="T28" fmla="*/ 1552754 w 1900554"/>
              <a:gd name="T29" fmla="*/ 230964 h 1899920"/>
              <a:gd name="T30" fmla="*/ 1654804 w 1900554"/>
              <a:gd name="T31" fmla="*/ 335083 h 1899920"/>
              <a:gd name="T32" fmla="*/ 1740303 w 1900554"/>
              <a:gd name="T33" fmla="*/ 454085 h 1899920"/>
              <a:gd name="T34" fmla="*/ 1807313 w 1900554"/>
              <a:gd name="T35" fmla="*/ 586042 h 1899920"/>
              <a:gd name="T36" fmla="*/ 1853898 w 1900554"/>
              <a:gd name="T37" fmla="*/ 728964 h 1899920"/>
              <a:gd name="T38" fmla="*/ 1878118 w 1900554"/>
              <a:gd name="T39" fmla="*/ 880864 h 1899920"/>
              <a:gd name="T40" fmla="*/ 1878118 w 1900554"/>
              <a:gd name="T41" fmla="*/ 1038281 h 1899920"/>
              <a:gd name="T42" fmla="*/ 1853898 w 1900554"/>
              <a:gd name="T43" fmla="*/ 1190190 h 1899920"/>
              <a:gd name="T44" fmla="*/ 1807313 w 1900554"/>
              <a:gd name="T45" fmla="*/ 1333109 h 1899920"/>
              <a:gd name="T46" fmla="*/ 1740303 w 1900554"/>
              <a:gd name="T47" fmla="*/ 1465065 h 1899920"/>
              <a:gd name="T48" fmla="*/ 1654804 w 1900554"/>
              <a:gd name="T49" fmla="*/ 1584087 h 1899920"/>
              <a:gd name="T50" fmla="*/ 1552754 w 1900554"/>
              <a:gd name="T51" fmla="*/ 1688183 h 1899920"/>
              <a:gd name="T52" fmla="*/ 1436083 w 1900554"/>
              <a:gd name="T53" fmla="*/ 1775400 h 1899920"/>
              <a:gd name="T54" fmla="*/ 1306737 w 1900554"/>
              <a:gd name="T55" fmla="*/ 1843753 h 1899920"/>
              <a:gd name="T56" fmla="*/ 1166657 w 1900554"/>
              <a:gd name="T57" fmla="*/ 1891266 h 1899920"/>
              <a:gd name="T58" fmla="*/ 1017765 w 1900554"/>
              <a:gd name="T59" fmla="*/ 1915972 h 1899920"/>
              <a:gd name="T60" fmla="*/ 863478 w 1900554"/>
              <a:gd name="T61" fmla="*/ 1915972 h 1899920"/>
              <a:gd name="T62" fmla="*/ 714588 w 1900554"/>
              <a:gd name="T63" fmla="*/ 1891266 h 1899920"/>
              <a:gd name="T64" fmla="*/ 574489 w 1900554"/>
              <a:gd name="T65" fmla="*/ 1843753 h 1899920"/>
              <a:gd name="T66" fmla="*/ 445156 w 1900554"/>
              <a:gd name="T67" fmla="*/ 1775400 h 1899920"/>
              <a:gd name="T68" fmla="*/ 328479 w 1900554"/>
              <a:gd name="T69" fmla="*/ 1688183 h 1899920"/>
              <a:gd name="T70" fmla="*/ 226423 w 1900554"/>
              <a:gd name="T71" fmla="*/ 1584087 h 1899920"/>
              <a:gd name="T72" fmla="*/ 140923 w 1900554"/>
              <a:gd name="T73" fmla="*/ 1465065 h 1899920"/>
              <a:gd name="T74" fmla="*/ 73943 w 1900554"/>
              <a:gd name="T75" fmla="*/ 1333109 h 1899920"/>
              <a:gd name="T76" fmla="*/ 27312 w 1900554"/>
              <a:gd name="T77" fmla="*/ 1190190 h 1899920"/>
              <a:gd name="T78" fmla="*/ 3089 w 1900554"/>
              <a:gd name="T79" fmla="*/ 1038281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18" name="object 45">
            <a:extLst>
              <a:ext uri="{FF2B5EF4-FFF2-40B4-BE49-F238E27FC236}">
                <a16:creationId xmlns:a16="http://schemas.microsoft.com/office/drawing/2014/main" id="{983D492D-EA37-4EF2-B7EF-6166DF0EC470}"/>
              </a:ext>
            </a:extLst>
          </p:cNvPr>
          <p:cNvSpPr txBox="1"/>
          <p:nvPr/>
        </p:nvSpPr>
        <p:spPr>
          <a:xfrm>
            <a:off x="6954838" y="3694113"/>
            <a:ext cx="158750" cy="307975"/>
          </a:xfrm>
          <a:prstGeom prst="rect">
            <a:avLst/>
          </a:prstGeom>
        </p:spPr>
        <p:txBody>
          <a:bodyPr lIns="0" tIns="0" rIns="0" bIns="0">
            <a:spAutoFit/>
          </a:bodyPr>
          <a:lstStyle/>
          <a:p>
            <a:pPr marL="12700">
              <a:defRPr/>
            </a:pPr>
            <a:r>
              <a:rPr sz="2000" b="1" spc="1125" dirty="0">
                <a:latin typeface="Symbol"/>
                <a:cs typeface="Symbol"/>
              </a:rPr>
              <a:t></a:t>
            </a:r>
            <a:endParaRPr sz="2000" dirty="0">
              <a:latin typeface="Symbol"/>
              <a:cs typeface="Symbol"/>
            </a:endParaRPr>
          </a:p>
        </p:txBody>
      </p:sp>
      <p:sp>
        <p:nvSpPr>
          <p:cNvPr id="52230" name="object 32">
            <a:extLst>
              <a:ext uri="{FF2B5EF4-FFF2-40B4-BE49-F238E27FC236}">
                <a16:creationId xmlns:a16="http://schemas.microsoft.com/office/drawing/2014/main" id="{3C61486E-4756-467E-82FC-2A978CAF1736}"/>
              </a:ext>
            </a:extLst>
          </p:cNvPr>
          <p:cNvSpPr>
            <a:spLocks/>
          </p:cNvSpPr>
          <p:nvPr/>
        </p:nvSpPr>
        <p:spPr bwMode="auto">
          <a:xfrm>
            <a:off x="7462838" y="3287713"/>
            <a:ext cx="468312" cy="606425"/>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36" name="直線コネクタ 35">
            <a:extLst>
              <a:ext uri="{FF2B5EF4-FFF2-40B4-BE49-F238E27FC236}">
                <a16:creationId xmlns:a16="http://schemas.microsoft.com/office/drawing/2014/main" id="{57672B96-18B0-4233-B579-2F57B46681AE}"/>
              </a:ext>
            </a:extLst>
          </p:cNvPr>
          <p:cNvCxnSpPr/>
          <p:nvPr/>
        </p:nvCxnSpPr>
        <p:spPr>
          <a:xfrm flipH="1">
            <a:off x="6948488" y="3592513"/>
            <a:ext cx="719137" cy="1439862"/>
          </a:xfrm>
          <a:prstGeom prst="line">
            <a:avLst/>
          </a:prstGeom>
          <a:ln w="38100">
            <a:solidFill>
              <a:srgbClr val="008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7EF33486-F0E4-4731-ACB2-DA823E5B8B4C}"/>
              </a:ext>
            </a:extLst>
          </p:cNvPr>
          <p:cNvCxnSpPr/>
          <p:nvPr/>
        </p:nvCxnSpPr>
        <p:spPr>
          <a:xfrm flipH="1">
            <a:off x="6718300" y="3586163"/>
            <a:ext cx="954088" cy="750887"/>
          </a:xfrm>
          <a:prstGeom prst="line">
            <a:avLst/>
          </a:prstGeom>
          <a:ln w="38100">
            <a:solidFill>
              <a:srgbClr val="0000FF"/>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29AD7938-0AA1-4D34-BB9B-17E0A27FED30}"/>
              </a:ext>
            </a:extLst>
          </p:cNvPr>
          <p:cNvCxnSpPr/>
          <p:nvPr/>
        </p:nvCxnSpPr>
        <p:spPr>
          <a:xfrm flipV="1">
            <a:off x="7670800" y="3303588"/>
            <a:ext cx="144463" cy="28733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2234" name="テキスト ボックス 41">
            <a:extLst>
              <a:ext uri="{FF2B5EF4-FFF2-40B4-BE49-F238E27FC236}">
                <a16:creationId xmlns:a16="http://schemas.microsoft.com/office/drawing/2014/main" id="{16E37659-0088-4E56-ACCA-BC15D48D1BFA}"/>
              </a:ext>
            </a:extLst>
          </p:cNvPr>
          <p:cNvSpPr txBox="1">
            <a:spLocks noChangeArrowheads="1"/>
          </p:cNvSpPr>
          <p:nvPr/>
        </p:nvSpPr>
        <p:spPr bwMode="auto">
          <a:xfrm>
            <a:off x="719138" y="1216025"/>
            <a:ext cx="7488237" cy="1693863"/>
          </a:xfrm>
          <a:prstGeom prst="rect">
            <a:avLst/>
          </a:prstGeom>
          <a:solidFill>
            <a:srgbClr val="C6E6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a:solidFill>
                  <a:srgbClr val="000000"/>
                </a:solidFill>
              </a:rPr>
              <a:t>ニュートリノの</a:t>
            </a:r>
            <a:r>
              <a:rPr lang="en-US" altLang="ja-JP" sz="2000" b="1">
                <a:solidFill>
                  <a:srgbClr val="000000"/>
                </a:solidFill>
                <a:latin typeface="Arial" panose="020B0604020202020204" pitchFamily="34" charset="0"/>
                <a:cs typeface="Arial" panose="020B0604020202020204" pitchFamily="34" charset="0"/>
              </a:rPr>
              <a:t>survival probability</a:t>
            </a:r>
            <a:r>
              <a:rPr lang="ja-JP" altLang="en-US" sz="2000" b="1">
                <a:solidFill>
                  <a:srgbClr val="000000"/>
                </a:solidFill>
                <a:latin typeface="Arial" panose="020B0604020202020204" pitchFamily="34" charset="0"/>
                <a:cs typeface="Arial" panose="020B0604020202020204" pitchFamily="34" charset="0"/>
              </a:rPr>
              <a:t>（振動しない確率）</a:t>
            </a:r>
            <a:r>
              <a:rPr lang="ja-JP" altLang="en-US" sz="2000" b="1">
                <a:solidFill>
                  <a:srgbClr val="000000"/>
                </a:solidFill>
              </a:rPr>
              <a:t>は</a:t>
            </a:r>
            <a:br>
              <a:rPr lang="en-US" altLang="ja-JP" sz="2000" b="1">
                <a:solidFill>
                  <a:srgbClr val="000000"/>
                </a:solidFill>
              </a:rPr>
            </a:br>
            <a:r>
              <a:rPr lang="en-US" altLang="ja-JP" sz="2000" b="1">
                <a:solidFill>
                  <a:srgbClr val="000000"/>
                </a:solidFill>
              </a:rPr>
              <a:t>    </a:t>
            </a:r>
            <a:r>
              <a:rPr lang="en-US" altLang="ja-JP" sz="2400" b="1">
                <a:solidFill>
                  <a:srgbClr val="000000"/>
                </a:solidFill>
                <a:latin typeface="Arial" panose="020B0604020202020204" pitchFamily="34" charset="0"/>
                <a:cs typeface="Arial" panose="020B0604020202020204" pitchFamily="34" charset="0"/>
              </a:rPr>
              <a:t>P(</a:t>
            </a:r>
            <a:r>
              <a:rPr lang="en-US" altLang="ja-JP" sz="2400" b="1">
                <a:solidFill>
                  <a:srgbClr val="000000"/>
                </a:solidFill>
                <a:latin typeface="Symbol" panose="05050102010706020507" pitchFamily="18" charset="2"/>
                <a:cs typeface="Arial" panose="020B0604020202020204" pitchFamily="34" charset="0"/>
              </a:rPr>
              <a:t>n</a:t>
            </a:r>
            <a:r>
              <a:rPr lang="en-US" altLang="ja-JP" sz="2400" b="1" baseline="-25000">
                <a:solidFill>
                  <a:srgbClr val="000000"/>
                </a:solidFill>
                <a:latin typeface="Symbol" panose="05050102010706020507" pitchFamily="18" charset="2"/>
                <a:cs typeface="Arial" panose="020B0604020202020204" pitchFamily="34" charset="0"/>
              </a:rPr>
              <a:t>m</a:t>
            </a:r>
            <a:r>
              <a:rPr lang="en-US" altLang="ja-JP" sz="2400" b="1">
                <a:solidFill>
                  <a:srgbClr val="000000"/>
                </a:solidFill>
                <a:latin typeface="Arial" panose="020B0604020202020204" pitchFamily="34" charset="0"/>
                <a:cs typeface="Arial" panose="020B0604020202020204" pitchFamily="34" charset="0"/>
              </a:rPr>
              <a:t>-&gt;</a:t>
            </a:r>
            <a:r>
              <a:rPr lang="en-US" altLang="ja-JP" sz="2400" b="1">
                <a:solidFill>
                  <a:srgbClr val="000000"/>
                </a:solidFill>
                <a:latin typeface="Symbol" panose="05050102010706020507" pitchFamily="18" charset="2"/>
                <a:cs typeface="Arial" panose="020B0604020202020204" pitchFamily="34" charset="0"/>
              </a:rPr>
              <a:t>n</a:t>
            </a:r>
            <a:r>
              <a:rPr lang="en-US" altLang="ja-JP" sz="2400" b="1" baseline="-25000">
                <a:solidFill>
                  <a:srgbClr val="000000"/>
                </a:solidFill>
                <a:latin typeface="Symbol" panose="05050102010706020507" pitchFamily="18" charset="2"/>
                <a:cs typeface="Arial" panose="020B0604020202020204" pitchFamily="34" charset="0"/>
              </a:rPr>
              <a:t>m</a:t>
            </a:r>
            <a:r>
              <a:rPr lang="en-US" altLang="ja-JP" sz="2400" b="1">
                <a:solidFill>
                  <a:srgbClr val="000000"/>
                </a:solidFill>
                <a:latin typeface="Arial" panose="020B0604020202020204" pitchFamily="34" charset="0"/>
                <a:cs typeface="Arial" panose="020B0604020202020204" pitchFamily="34" charset="0"/>
              </a:rPr>
              <a:t>) = 1- sin</a:t>
            </a:r>
            <a:r>
              <a:rPr lang="en-US" altLang="ja-JP" sz="2400" b="1" baseline="30000">
                <a:solidFill>
                  <a:srgbClr val="000000"/>
                </a:solidFill>
                <a:latin typeface="Arial" panose="020B0604020202020204" pitchFamily="34" charset="0"/>
                <a:cs typeface="Arial" panose="020B0604020202020204" pitchFamily="34" charset="0"/>
              </a:rPr>
              <a:t>2</a:t>
            </a:r>
            <a:r>
              <a:rPr lang="en-US" altLang="ja-JP" sz="2400" b="1">
                <a:solidFill>
                  <a:srgbClr val="000000"/>
                </a:solidFill>
                <a:latin typeface="Arial" panose="020B0604020202020204" pitchFamily="34" charset="0"/>
                <a:cs typeface="Arial" panose="020B0604020202020204" pitchFamily="34" charset="0"/>
              </a:rPr>
              <a:t>2</a:t>
            </a:r>
            <a:r>
              <a:rPr lang="en-US" altLang="ja-JP" sz="2400" b="1">
                <a:solidFill>
                  <a:srgbClr val="000000"/>
                </a:solidFill>
                <a:latin typeface="Symbol" panose="05050102010706020507" pitchFamily="18" charset="2"/>
                <a:cs typeface="Arial" panose="020B0604020202020204" pitchFamily="34" charset="0"/>
              </a:rPr>
              <a:t>q </a:t>
            </a:r>
            <a:r>
              <a:rPr lang="en-US" altLang="ja-JP" sz="2400" b="1">
                <a:solidFill>
                  <a:srgbClr val="000000"/>
                </a:solidFill>
                <a:latin typeface="Arial" panose="020B0604020202020204" pitchFamily="34" charset="0"/>
                <a:cs typeface="Arial" panose="020B0604020202020204" pitchFamily="34" charset="0"/>
              </a:rPr>
              <a:t>sin</a:t>
            </a:r>
            <a:r>
              <a:rPr lang="en-US" altLang="ja-JP" sz="2400" b="1" baseline="30000">
                <a:solidFill>
                  <a:srgbClr val="000000"/>
                </a:solidFill>
                <a:latin typeface="Arial" panose="020B0604020202020204" pitchFamily="34" charset="0"/>
                <a:cs typeface="Arial" panose="020B0604020202020204" pitchFamily="34" charset="0"/>
              </a:rPr>
              <a:t>2</a:t>
            </a:r>
            <a:r>
              <a:rPr lang="en-US" altLang="ja-JP" sz="2400" b="1">
                <a:solidFill>
                  <a:srgbClr val="000000"/>
                </a:solidFill>
                <a:latin typeface="Arial" panose="020B0604020202020204" pitchFamily="34" charset="0"/>
                <a:cs typeface="Arial" panose="020B0604020202020204" pitchFamily="34" charset="0"/>
              </a:rPr>
              <a:t>(</a:t>
            </a:r>
            <a:r>
              <a:rPr lang="en-US" altLang="ja-JP" sz="2400" b="1">
                <a:solidFill>
                  <a:srgbClr val="000000"/>
                </a:solidFill>
                <a:latin typeface="Symbol" panose="05050102010706020507" pitchFamily="18" charset="2"/>
                <a:cs typeface="Arial" panose="020B0604020202020204" pitchFamily="34" charset="0"/>
              </a:rPr>
              <a:t>D</a:t>
            </a:r>
            <a:r>
              <a:rPr lang="en-US" altLang="ja-JP" sz="2400" b="1">
                <a:solidFill>
                  <a:srgbClr val="000000"/>
                </a:solidFill>
                <a:latin typeface="Arial" panose="020B0604020202020204" pitchFamily="34" charset="0"/>
                <a:cs typeface="Arial" panose="020B0604020202020204" pitchFamily="34" charset="0"/>
              </a:rPr>
              <a:t>m</a:t>
            </a:r>
            <a:r>
              <a:rPr lang="en-US" altLang="ja-JP" sz="2400" b="1" baseline="30000">
                <a:solidFill>
                  <a:srgbClr val="000000"/>
                </a:solidFill>
                <a:latin typeface="Arial" panose="020B0604020202020204" pitchFamily="34" charset="0"/>
                <a:cs typeface="Arial" panose="020B0604020202020204" pitchFamily="34" charset="0"/>
              </a:rPr>
              <a:t>2</a:t>
            </a:r>
            <a:r>
              <a:rPr lang="en-US" altLang="ja-JP" sz="2400" b="1">
                <a:solidFill>
                  <a:srgbClr val="FF0000"/>
                </a:solidFill>
                <a:latin typeface="Arial" panose="020B0604020202020204" pitchFamily="34" charset="0"/>
                <a:cs typeface="Arial" panose="020B0604020202020204" pitchFamily="34" charset="0"/>
              </a:rPr>
              <a:t>L</a:t>
            </a:r>
            <a:r>
              <a:rPr lang="en-US" altLang="ja-JP" sz="2400" b="1">
                <a:solidFill>
                  <a:srgbClr val="000000"/>
                </a:solidFill>
                <a:latin typeface="Arial" panose="020B0604020202020204" pitchFamily="34" charset="0"/>
                <a:cs typeface="Arial" panose="020B0604020202020204" pitchFamily="34" charset="0"/>
              </a:rPr>
              <a:t>/4</a:t>
            </a:r>
            <a:r>
              <a:rPr lang="en-US" altLang="ja-JP" sz="2400" b="1">
                <a:solidFill>
                  <a:srgbClr val="FF0000"/>
                </a:solidFill>
                <a:latin typeface="Arial" panose="020B0604020202020204" pitchFamily="34" charset="0"/>
                <a:cs typeface="Arial" panose="020B0604020202020204" pitchFamily="34" charset="0"/>
              </a:rPr>
              <a:t>E</a:t>
            </a:r>
            <a:r>
              <a:rPr lang="en-US" altLang="ja-JP" sz="2400" b="1">
                <a:solidFill>
                  <a:srgbClr val="000000"/>
                </a:solidFill>
                <a:latin typeface="Arial" panose="020B0604020202020204" pitchFamily="34" charset="0"/>
                <a:cs typeface="Arial" panose="020B0604020202020204" pitchFamily="34" charset="0"/>
              </a:rPr>
              <a:t>)</a:t>
            </a:r>
            <a:endParaRPr lang="ja-JP" altLang="en-US" sz="2400" b="1">
              <a:solidFill>
                <a:srgbClr val="000000"/>
              </a:solidFill>
              <a:latin typeface="Arial" panose="020B0604020202020204" pitchFamily="34" charset="0"/>
              <a:cs typeface="Arial" panose="020B0604020202020204" pitchFamily="34" charset="0"/>
            </a:endParaRPr>
          </a:p>
          <a:p>
            <a:pPr>
              <a:lnSpc>
                <a:spcPct val="150000"/>
              </a:lnSpc>
              <a:spcBef>
                <a:spcPct val="0"/>
              </a:spcBef>
              <a:buFontTx/>
              <a:buNone/>
            </a:pPr>
            <a:r>
              <a:rPr lang="ja-JP" altLang="en-US" sz="2000" b="1">
                <a:solidFill>
                  <a:srgbClr val="000000"/>
                </a:solidFill>
              </a:rPr>
              <a:t>　　（</a:t>
            </a:r>
            <a:r>
              <a:rPr lang="en-US" altLang="ja-JP" sz="2000" b="1">
                <a:solidFill>
                  <a:srgbClr val="FF0000"/>
                </a:solidFill>
                <a:latin typeface="Arial" panose="020B0604020202020204" pitchFamily="34" charset="0"/>
                <a:cs typeface="Arial" panose="020B0604020202020204" pitchFamily="34" charset="0"/>
              </a:rPr>
              <a:t>L</a:t>
            </a:r>
            <a:r>
              <a:rPr lang="ja-JP" altLang="en-US" sz="2000" b="1">
                <a:solidFill>
                  <a:srgbClr val="000000"/>
                </a:solidFill>
              </a:rPr>
              <a:t>はニュートリノの飛行距離、</a:t>
            </a:r>
            <a:r>
              <a:rPr lang="en-US" altLang="ja-JP" sz="2000" b="1">
                <a:solidFill>
                  <a:srgbClr val="FF0000"/>
                </a:solidFill>
                <a:latin typeface="Arial" panose="020B0604020202020204" pitchFamily="34" charset="0"/>
                <a:cs typeface="Arial" panose="020B0604020202020204" pitchFamily="34" charset="0"/>
              </a:rPr>
              <a:t>E</a:t>
            </a:r>
            <a:r>
              <a:rPr lang="ja-JP" altLang="en-US" sz="2000" b="1">
                <a:solidFill>
                  <a:srgbClr val="000000"/>
                </a:solidFill>
              </a:rPr>
              <a:t>はニュートリノのエネルギー）</a:t>
            </a:r>
            <a:br>
              <a:rPr lang="en-US" altLang="ja-JP" sz="2000" b="1">
                <a:solidFill>
                  <a:srgbClr val="000000"/>
                </a:solidFill>
              </a:rPr>
            </a:br>
            <a:r>
              <a:rPr lang="ja-JP" altLang="en-US" sz="2000" b="1">
                <a:solidFill>
                  <a:srgbClr val="000000"/>
                </a:solidFill>
              </a:rPr>
              <a:t>ニュートリノごとに飛行距離とエネルギーを測定することが大切。</a:t>
            </a:r>
            <a:endParaRPr lang="ja-JP" altLang="en-US" sz="1800"/>
          </a:p>
        </p:txBody>
      </p:sp>
      <p:pic>
        <p:nvPicPr>
          <p:cNvPr id="52235" name="図 1">
            <a:extLst>
              <a:ext uri="{FF2B5EF4-FFF2-40B4-BE49-F238E27FC236}">
                <a16:creationId xmlns:a16="http://schemas.microsoft.com/office/drawing/2014/main" id="{7A2B3377-D664-449F-919C-D74489775E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5424488"/>
            <a:ext cx="437991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正方形/長方形 46">
            <a:extLst>
              <a:ext uri="{FF2B5EF4-FFF2-40B4-BE49-F238E27FC236}">
                <a16:creationId xmlns:a16="http://schemas.microsoft.com/office/drawing/2014/main" id="{9B793C2E-7E67-449B-92AC-E4C0A693B7F6}"/>
              </a:ext>
            </a:extLst>
          </p:cNvPr>
          <p:cNvSpPr/>
          <p:nvPr/>
        </p:nvSpPr>
        <p:spPr>
          <a:xfrm>
            <a:off x="5891163" y="6191250"/>
            <a:ext cx="268287" cy="79375"/>
          </a:xfrm>
          <a:prstGeom prst="rect">
            <a:avLst/>
          </a:prstGeom>
          <a:solidFill>
            <a:srgbClr val="F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237" name="テキスト ボックス 47">
            <a:extLst>
              <a:ext uri="{FF2B5EF4-FFF2-40B4-BE49-F238E27FC236}">
                <a16:creationId xmlns:a16="http://schemas.microsoft.com/office/drawing/2014/main" id="{2BC62725-DFC4-4DAD-9292-72196DC98703}"/>
              </a:ext>
            </a:extLst>
          </p:cNvPr>
          <p:cNvSpPr txBox="1">
            <a:spLocks noChangeArrowheads="1"/>
          </p:cNvSpPr>
          <p:nvPr/>
        </p:nvSpPr>
        <p:spPr bwMode="auto">
          <a:xfrm>
            <a:off x="5845125" y="6113463"/>
            <a:ext cx="584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900"/>
              <a:t>1700m</a:t>
            </a:r>
            <a:endParaRPr lang="ja-JP" altLang="en-US" sz="900"/>
          </a:p>
        </p:txBody>
      </p:sp>
      <p:sp>
        <p:nvSpPr>
          <p:cNvPr id="52238" name="object 32">
            <a:extLst>
              <a:ext uri="{FF2B5EF4-FFF2-40B4-BE49-F238E27FC236}">
                <a16:creationId xmlns:a16="http://schemas.microsoft.com/office/drawing/2014/main" id="{2A5F8CAE-435C-45F1-874A-03ACF9074C7F}"/>
              </a:ext>
            </a:extLst>
          </p:cNvPr>
          <p:cNvSpPr>
            <a:spLocks/>
          </p:cNvSpPr>
          <p:nvPr/>
        </p:nvSpPr>
        <p:spPr bwMode="auto">
          <a:xfrm>
            <a:off x="4054425" y="6207125"/>
            <a:ext cx="215900" cy="246063"/>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44" name="直線矢印コネクタ 43">
            <a:extLst>
              <a:ext uri="{FF2B5EF4-FFF2-40B4-BE49-F238E27FC236}">
                <a16:creationId xmlns:a16="http://schemas.microsoft.com/office/drawing/2014/main" id="{B2732AD7-04CF-4497-A132-EF22AA1A4215}"/>
              </a:ext>
            </a:extLst>
          </p:cNvPr>
          <p:cNvCxnSpPr/>
          <p:nvPr/>
        </p:nvCxnSpPr>
        <p:spPr>
          <a:xfrm flipH="1">
            <a:off x="4078238" y="6272213"/>
            <a:ext cx="179387" cy="144462"/>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2240" name="テキスト ボックス 52">
            <a:extLst>
              <a:ext uri="{FF2B5EF4-FFF2-40B4-BE49-F238E27FC236}">
                <a16:creationId xmlns:a16="http://schemas.microsoft.com/office/drawing/2014/main" id="{621DB15A-B906-4624-9CC5-BF6819F35FF5}"/>
              </a:ext>
            </a:extLst>
          </p:cNvPr>
          <p:cNvSpPr txBox="1">
            <a:spLocks noChangeArrowheads="1"/>
          </p:cNvSpPr>
          <p:nvPr/>
        </p:nvSpPr>
        <p:spPr bwMode="auto">
          <a:xfrm>
            <a:off x="395288" y="3068638"/>
            <a:ext cx="61452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a:solidFill>
                  <a:srgbClr val="000000"/>
                </a:solidFill>
              </a:rPr>
              <a:t>（大気）本当のニュートリノの来た方向が分からないので</a:t>
            </a:r>
            <a:br>
              <a:rPr lang="en-US" altLang="ja-JP" sz="2000" b="1">
                <a:solidFill>
                  <a:srgbClr val="000000"/>
                </a:solidFill>
              </a:rPr>
            </a:br>
            <a:r>
              <a:rPr lang="ja-JP" altLang="en-US" sz="2000" b="1">
                <a:solidFill>
                  <a:srgbClr val="000000"/>
                </a:solidFill>
              </a:rPr>
              <a:t>　　　本当の飛行距離もわからない。</a:t>
            </a:r>
            <a:br>
              <a:rPr lang="en-US" altLang="ja-JP" sz="2000" b="1">
                <a:solidFill>
                  <a:srgbClr val="000000"/>
                </a:solidFill>
              </a:rPr>
            </a:br>
            <a:r>
              <a:rPr lang="ja-JP" altLang="en-US" sz="2000" b="1">
                <a:solidFill>
                  <a:srgbClr val="000000"/>
                </a:solidFill>
              </a:rPr>
              <a:t>　　　電子やミューオンとニュートリノのエネルギーに</a:t>
            </a:r>
            <a:br>
              <a:rPr lang="en-US" altLang="ja-JP" sz="2000" b="1">
                <a:solidFill>
                  <a:srgbClr val="000000"/>
                </a:solidFill>
              </a:rPr>
            </a:br>
            <a:r>
              <a:rPr lang="ja-JP" altLang="en-US" sz="2000" b="1">
                <a:solidFill>
                  <a:srgbClr val="000000"/>
                </a:solidFill>
              </a:rPr>
              <a:t>　　　相関はあるがエネルギーも不正確</a:t>
            </a:r>
            <a:endParaRPr lang="ja-JP" altLang="en-US" sz="1800"/>
          </a:p>
        </p:txBody>
      </p:sp>
      <p:sp>
        <p:nvSpPr>
          <p:cNvPr id="52241" name="テキスト ボックス 53">
            <a:extLst>
              <a:ext uri="{FF2B5EF4-FFF2-40B4-BE49-F238E27FC236}">
                <a16:creationId xmlns:a16="http://schemas.microsoft.com/office/drawing/2014/main" id="{D4E9E074-2C38-47CF-84A7-FD3D9FBE895F}"/>
              </a:ext>
            </a:extLst>
          </p:cNvPr>
          <p:cNvSpPr txBox="1">
            <a:spLocks noChangeArrowheads="1"/>
          </p:cNvSpPr>
          <p:nvPr/>
        </p:nvSpPr>
        <p:spPr bwMode="auto">
          <a:xfrm>
            <a:off x="395288" y="4789488"/>
            <a:ext cx="6559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a:solidFill>
                  <a:srgbClr val="000000"/>
                </a:solidFill>
              </a:rPr>
              <a:t>（ビーム）ニュートリノの飛行距離はビームラインの距離。</a:t>
            </a:r>
            <a:br>
              <a:rPr lang="en-US" altLang="ja-JP" sz="2000" b="1">
                <a:solidFill>
                  <a:srgbClr val="000000"/>
                </a:solidFill>
              </a:rPr>
            </a:br>
            <a:r>
              <a:rPr lang="ja-JP" altLang="en-US" sz="2000" b="1">
                <a:solidFill>
                  <a:srgbClr val="000000"/>
                </a:solidFill>
              </a:rPr>
              <a:t>　　　散乱角がわかるのでニュートリノの</a:t>
            </a:r>
            <a:br>
              <a:rPr lang="en-US" altLang="ja-JP" sz="2000" b="1">
                <a:solidFill>
                  <a:srgbClr val="000000"/>
                </a:solidFill>
              </a:rPr>
            </a:br>
            <a:r>
              <a:rPr lang="ja-JP" altLang="en-US" sz="2000" b="1">
                <a:solidFill>
                  <a:srgbClr val="000000"/>
                </a:solidFill>
              </a:rPr>
              <a:t>　　　エネルギーも計算できる。</a:t>
            </a:r>
            <a:endParaRPr lang="ja-JP" altLang="en-US" sz="1800"/>
          </a:p>
        </p:txBody>
      </p:sp>
      <p:pic>
        <p:nvPicPr>
          <p:cNvPr id="2" name="図 1">
            <a:extLst>
              <a:ext uri="{FF2B5EF4-FFF2-40B4-BE49-F238E27FC236}">
                <a16:creationId xmlns:a16="http://schemas.microsoft.com/office/drawing/2014/main" id="{171A8BAE-99BB-4753-A775-AE065B69BE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3" y="4797425"/>
            <a:ext cx="40798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スライド番号プレースホルダー 1">
            <a:extLst>
              <a:ext uri="{FF2B5EF4-FFF2-40B4-BE49-F238E27FC236}">
                <a16:creationId xmlns:a16="http://schemas.microsoft.com/office/drawing/2014/main" id="{2F961DCE-ABF0-466F-86AE-F7E79ED16EA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テキスト ボックス 2">
            <a:extLst>
              <a:ext uri="{FF2B5EF4-FFF2-40B4-BE49-F238E27FC236}">
                <a16:creationId xmlns:a16="http://schemas.microsoft.com/office/drawing/2014/main" id="{AE154A77-50AB-409C-905C-295760684BC1}"/>
              </a:ext>
            </a:extLst>
          </p:cNvPr>
          <p:cNvSpPr txBox="1">
            <a:spLocks noChangeArrowheads="1"/>
          </p:cNvSpPr>
          <p:nvPr/>
        </p:nvSpPr>
        <p:spPr bwMode="auto">
          <a:xfrm>
            <a:off x="1727200" y="44450"/>
            <a:ext cx="5732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b="1" u="sng">
                <a:solidFill>
                  <a:srgbClr val="0000FF"/>
                </a:solidFill>
                <a:latin typeface="Arial" panose="020B0604020202020204" pitchFamily="34" charset="0"/>
                <a:cs typeface="Arial" panose="020B0604020202020204" pitchFamily="34" charset="0"/>
              </a:rPr>
              <a:t>大気ニュートリノ </a:t>
            </a:r>
            <a:r>
              <a:rPr lang="en-US" altLang="ja-JP" sz="2400" b="1" u="sng">
                <a:solidFill>
                  <a:srgbClr val="0000FF"/>
                </a:solidFill>
                <a:latin typeface="Arial" panose="020B0604020202020204" pitchFamily="34" charset="0"/>
                <a:cs typeface="Arial" panose="020B0604020202020204" pitchFamily="34" charset="0"/>
              </a:rPr>
              <a:t>vs </a:t>
            </a:r>
            <a:r>
              <a:rPr lang="ja-JP" altLang="en-US" sz="2400" b="1" u="sng">
                <a:solidFill>
                  <a:srgbClr val="0000FF"/>
                </a:solidFill>
                <a:latin typeface="Arial" panose="020B0604020202020204" pitchFamily="34" charset="0"/>
                <a:cs typeface="Arial" panose="020B0604020202020204" pitchFamily="34" charset="0"/>
              </a:rPr>
              <a:t>ニュートリノビーム</a:t>
            </a:r>
            <a:r>
              <a:rPr lang="en-US" altLang="ja-JP" sz="2400" b="1" u="sng">
                <a:solidFill>
                  <a:srgbClr val="0000FF"/>
                </a:solidFill>
                <a:latin typeface="Arial" panose="020B0604020202020204" pitchFamily="34" charset="0"/>
                <a:cs typeface="Arial" panose="020B0604020202020204" pitchFamily="34" charset="0"/>
              </a:rPr>
              <a:t>(3)</a:t>
            </a:r>
            <a:endParaRPr lang="ja-JP" altLang="en-US" sz="2400" b="1" u="sng">
              <a:solidFill>
                <a:srgbClr val="0000FF"/>
              </a:solidFill>
              <a:latin typeface="Arial" panose="020B0604020202020204" pitchFamily="34" charset="0"/>
              <a:cs typeface="Arial" panose="020B0604020202020204" pitchFamily="34" charset="0"/>
            </a:endParaRPr>
          </a:p>
        </p:txBody>
      </p:sp>
      <p:sp>
        <p:nvSpPr>
          <p:cNvPr id="53251" name="テキスト ボックス 1">
            <a:extLst>
              <a:ext uri="{FF2B5EF4-FFF2-40B4-BE49-F238E27FC236}">
                <a16:creationId xmlns:a16="http://schemas.microsoft.com/office/drawing/2014/main" id="{32BD7DC7-B512-45C7-8EBB-FAF606157E99}"/>
              </a:ext>
            </a:extLst>
          </p:cNvPr>
          <p:cNvSpPr txBox="1">
            <a:spLocks noChangeArrowheads="1"/>
          </p:cNvSpPr>
          <p:nvPr/>
        </p:nvSpPr>
        <p:spPr bwMode="auto">
          <a:xfrm>
            <a:off x="179388" y="520700"/>
            <a:ext cx="85677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AutoNum type="circleNumDbPlain" startAt="4"/>
            </a:pPr>
            <a:r>
              <a:rPr lang="ja-JP" altLang="en-US" sz="2000" b="1"/>
              <a:t>ニュートリノのエネルギー分布</a:t>
            </a:r>
            <a:br>
              <a:rPr lang="en-US" altLang="ja-JP" sz="2000" b="1"/>
            </a:br>
            <a:r>
              <a:rPr lang="ja-JP" altLang="en-US" sz="2000" b="1"/>
              <a:t>（大気）  変えられない。</a:t>
            </a:r>
            <a:br>
              <a:rPr lang="en-US" altLang="ja-JP" sz="2000" b="1"/>
            </a:br>
            <a:r>
              <a:rPr lang="ja-JP" altLang="en-US" sz="2000" b="1"/>
              <a:t>（ビーム）調整可能。</a:t>
            </a:r>
            <a:br>
              <a:rPr lang="en-US" altLang="ja-JP" sz="2000" b="1"/>
            </a:br>
            <a:r>
              <a:rPr lang="ja-JP" altLang="en-US" sz="2000" b="1"/>
              <a:t>　　　　</a:t>
            </a:r>
            <a:r>
              <a:rPr lang="en-US" altLang="ja-JP" sz="2000" b="1">
                <a:latin typeface="Arial" panose="020B0604020202020204" pitchFamily="34" charset="0"/>
                <a:cs typeface="Arial" panose="020B0604020202020204" pitchFamily="34" charset="0"/>
              </a:rPr>
              <a:t>T2K</a:t>
            </a:r>
            <a:r>
              <a:rPr lang="ja-JP" altLang="en-US" sz="2000" b="1"/>
              <a:t>実験ではニュートリノビームのエネルギーをニュートリノ振動が</a:t>
            </a:r>
            <a:br>
              <a:rPr lang="en-US" altLang="ja-JP" sz="2000" b="1"/>
            </a:br>
            <a:r>
              <a:rPr lang="ja-JP" altLang="en-US" sz="2000" b="1"/>
              <a:t>　　　　起こりやすいエネルギーに調整している</a:t>
            </a:r>
            <a:r>
              <a:rPr lang="en-US" altLang="ja-JP" sz="2000" b="1"/>
              <a:t>(off-axis beam)</a:t>
            </a:r>
            <a:r>
              <a:rPr lang="ja-JP" altLang="en-US" sz="2000" b="1"/>
              <a:t>。</a:t>
            </a:r>
            <a:br>
              <a:rPr lang="en-US" altLang="ja-JP" sz="2000" b="1"/>
            </a:br>
            <a:r>
              <a:rPr lang="ja-JP" altLang="en-US" sz="2000" b="1"/>
              <a:t>　</a:t>
            </a:r>
            <a:endParaRPr lang="en-US" altLang="ja-JP" sz="2000" b="1"/>
          </a:p>
          <a:p>
            <a:pPr>
              <a:spcBef>
                <a:spcPct val="0"/>
              </a:spcBef>
              <a:buFontTx/>
              <a:buAutoNum type="circleNumDbPlain" startAt="4"/>
            </a:pPr>
            <a:r>
              <a:rPr lang="ja-JP" altLang="en-US" sz="2000" b="1"/>
              <a:t>電子ニュートリノのミューニュートリノに対する割合</a:t>
            </a:r>
            <a:br>
              <a:rPr lang="en-US" altLang="ja-JP" sz="2000" b="1"/>
            </a:br>
            <a:r>
              <a:rPr lang="ja-JP" altLang="en-US" sz="2000" b="1"/>
              <a:t>（大気）   </a:t>
            </a:r>
            <a:r>
              <a:rPr lang="en-US" altLang="ja-JP" sz="2000" b="1">
                <a:latin typeface="Arial" panose="020B0604020202020204" pitchFamily="34" charset="0"/>
                <a:cs typeface="Arial" panose="020B0604020202020204" pitchFamily="34" charset="0"/>
              </a:rPr>
              <a:t>~1/2</a:t>
            </a:r>
            <a:br>
              <a:rPr lang="en-US" altLang="ja-JP" sz="2000" b="1">
                <a:latin typeface="Arial" panose="020B0604020202020204" pitchFamily="34" charset="0"/>
                <a:cs typeface="Arial" panose="020B0604020202020204" pitchFamily="34" charset="0"/>
              </a:rPr>
            </a:br>
            <a:r>
              <a:rPr lang="ja-JP" altLang="en-US" sz="2000" b="1"/>
              <a:t>（ビーム）</a:t>
            </a:r>
            <a:r>
              <a:rPr lang="en-US" altLang="ja-JP" sz="2000" b="1">
                <a:latin typeface="Arial" panose="020B0604020202020204" pitchFamily="34" charset="0"/>
                <a:cs typeface="Arial" panose="020B0604020202020204" pitchFamily="34" charset="0"/>
              </a:rPr>
              <a:t>~1/100</a:t>
            </a:r>
            <a:r>
              <a:rPr lang="ja-JP" altLang="en-US" sz="2000" b="1"/>
              <a:t>のオーダー</a:t>
            </a:r>
            <a:endParaRPr lang="en-US" altLang="ja-JP" sz="2000" b="1"/>
          </a:p>
          <a:p>
            <a:pPr>
              <a:spcBef>
                <a:spcPct val="0"/>
              </a:spcBef>
              <a:buFontTx/>
              <a:buAutoNum type="circleNumDbPlain" startAt="4"/>
            </a:pPr>
            <a:endParaRPr lang="en-US" altLang="ja-JP" sz="2000" b="1"/>
          </a:p>
          <a:p>
            <a:pPr>
              <a:spcBef>
                <a:spcPct val="0"/>
              </a:spcBef>
              <a:buFontTx/>
              <a:buAutoNum type="circleNumDbPlain" startAt="4"/>
            </a:pPr>
            <a:r>
              <a:rPr lang="ja-JP" altLang="en-US" sz="2000" b="1"/>
              <a:t>ニュートリノビームと反ニュートリノビーム</a:t>
            </a:r>
            <a:br>
              <a:rPr lang="en-US" altLang="ja-JP" sz="2000" b="1"/>
            </a:br>
            <a:r>
              <a:rPr lang="ja-JP" altLang="en-US" sz="2000" b="1"/>
              <a:t>（大気）　切替できない</a:t>
            </a:r>
            <a:br>
              <a:rPr lang="en-US" altLang="ja-JP" sz="2000" b="1"/>
            </a:br>
            <a:r>
              <a:rPr lang="ja-JP" altLang="en-US" sz="2000" b="1"/>
              <a:t>（ビーム）切替可能</a:t>
            </a:r>
            <a:endParaRPr lang="en-US" altLang="ja-JP" sz="2000" b="1"/>
          </a:p>
          <a:p>
            <a:pPr>
              <a:spcBef>
                <a:spcPct val="0"/>
              </a:spcBef>
              <a:buFontTx/>
              <a:buAutoNum type="circleNumDbPlain" startAt="4"/>
            </a:pPr>
            <a:endParaRPr lang="en-US" altLang="ja-JP" sz="2000" b="1"/>
          </a:p>
          <a:p>
            <a:pPr>
              <a:spcBef>
                <a:spcPct val="0"/>
              </a:spcBef>
              <a:buFontTx/>
              <a:buAutoNum type="circleNumDbPlain" startAt="4"/>
            </a:pPr>
            <a:r>
              <a:rPr lang="ja-JP" altLang="en-US" sz="2000" b="1"/>
              <a:t>予算と手間</a:t>
            </a:r>
            <a:br>
              <a:rPr lang="en-US" altLang="ja-JP" sz="2000" b="1"/>
            </a:br>
            <a:r>
              <a:rPr lang="ja-JP" altLang="en-US" sz="2000" b="1"/>
              <a:t>（大気）　無料、何もせずに手に入る</a:t>
            </a:r>
            <a:br>
              <a:rPr lang="en-US" altLang="ja-JP" sz="2000" b="1"/>
            </a:br>
            <a:r>
              <a:rPr lang="ja-JP" altLang="en-US" sz="2000" b="1"/>
              <a:t>（ビーム）高額な施設と運転費、膨大な人手　　　</a:t>
            </a:r>
            <a:endParaRPr lang="en-US" altLang="ja-JP" sz="2000" b="1"/>
          </a:p>
        </p:txBody>
      </p:sp>
      <p:sp>
        <p:nvSpPr>
          <p:cNvPr id="53253" name="テキスト ボックス 14">
            <a:extLst>
              <a:ext uri="{FF2B5EF4-FFF2-40B4-BE49-F238E27FC236}">
                <a16:creationId xmlns:a16="http://schemas.microsoft.com/office/drawing/2014/main" id="{1241398E-96E1-41B7-A1E1-09D8B99CAD5E}"/>
              </a:ext>
            </a:extLst>
          </p:cNvPr>
          <p:cNvSpPr txBox="1">
            <a:spLocks noChangeArrowheads="1"/>
          </p:cNvSpPr>
          <p:nvPr/>
        </p:nvSpPr>
        <p:spPr bwMode="auto">
          <a:xfrm>
            <a:off x="323850" y="6022975"/>
            <a:ext cx="8712200" cy="646113"/>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solidFill>
                  <a:srgbClr val="0000FF"/>
                </a:solidFill>
              </a:rPr>
              <a:t>当たり前だが比較すればニュートリノビームの方メリットが大きい。しかし</a:t>
            </a:r>
            <a:r>
              <a:rPr lang="en-US" altLang="ja-JP" sz="1800" b="1">
                <a:solidFill>
                  <a:srgbClr val="0000FF"/>
                </a:solidFill>
              </a:rPr>
              <a:t>……..</a:t>
            </a:r>
            <a:br>
              <a:rPr lang="en-US" altLang="ja-JP" sz="1800" b="1">
                <a:solidFill>
                  <a:srgbClr val="0000FF"/>
                </a:solidFill>
              </a:rPr>
            </a:br>
            <a:r>
              <a:rPr lang="ja-JP" altLang="en-US" sz="1800" b="1">
                <a:solidFill>
                  <a:srgbClr val="0000FF"/>
                </a:solidFill>
              </a:rPr>
              <a:t>ニュートリノ振動は大気ニュートリノで発見された以上、歴史の勝者は大気ニュートリノ！</a:t>
            </a:r>
          </a:p>
        </p:txBody>
      </p:sp>
      <p:sp>
        <p:nvSpPr>
          <p:cNvPr id="2" name="テキスト ボックス 2">
            <a:extLst>
              <a:ext uri="{FF2B5EF4-FFF2-40B4-BE49-F238E27FC236}">
                <a16:creationId xmlns:a16="http://schemas.microsoft.com/office/drawing/2014/main" id="{9393AE10-7518-449C-B857-7BD91537AE72}"/>
              </a:ext>
            </a:extLst>
          </p:cNvPr>
          <p:cNvSpPr txBox="1">
            <a:spLocks noChangeArrowheads="1"/>
          </p:cNvSpPr>
          <p:nvPr/>
        </p:nvSpPr>
        <p:spPr bwMode="auto">
          <a:xfrm>
            <a:off x="5724525" y="3068638"/>
            <a:ext cx="3419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solidFill>
                  <a:srgbClr val="FF0000"/>
                </a:solidFill>
              </a:rPr>
              <a:t>⓸から⓺については</a:t>
            </a:r>
            <a:r>
              <a:rPr lang="en-US" altLang="ja-JP" sz="1800" b="1">
                <a:solidFill>
                  <a:srgbClr val="FF0000"/>
                </a:solidFill>
                <a:latin typeface="Arial" panose="020B0604020202020204" pitchFamily="34" charset="0"/>
                <a:cs typeface="Arial" panose="020B0604020202020204" pitchFamily="34" charset="0"/>
              </a:rPr>
              <a:t>T2K</a:t>
            </a:r>
            <a:r>
              <a:rPr lang="ja-JP" altLang="en-US" sz="1800" b="1">
                <a:solidFill>
                  <a:srgbClr val="FF0000"/>
                </a:solidFill>
              </a:rPr>
              <a:t>実験の大きな特長なので後で詳しく。</a:t>
            </a:r>
          </a:p>
        </p:txBody>
      </p:sp>
      <p:pic>
        <p:nvPicPr>
          <p:cNvPr id="3" name="図 2">
            <a:extLst>
              <a:ext uri="{FF2B5EF4-FFF2-40B4-BE49-F238E27FC236}">
                <a16:creationId xmlns:a16="http://schemas.microsoft.com/office/drawing/2014/main" id="{5079B9FF-03A1-4EB0-88EF-D66F5F132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849813"/>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BC2E648C-5A82-4B3D-9219-17D71B50B7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187825"/>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a:extLst>
              <a:ext uri="{FF2B5EF4-FFF2-40B4-BE49-F238E27FC236}">
                <a16:creationId xmlns:a16="http://schemas.microsoft.com/office/drawing/2014/main" id="{14553552-E720-48D1-A85D-AF1FDDEE9C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924175"/>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44DD61F1-53BE-48A9-9351-4AC4C9245B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125538"/>
            <a:ext cx="40798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9" descr="tk2klyout1">
            <a:extLst>
              <a:ext uri="{FF2B5EF4-FFF2-40B4-BE49-F238E27FC236}">
                <a16:creationId xmlns:a16="http://schemas.microsoft.com/office/drawing/2014/main" id="{D33474DC-9FD2-4AC2-A073-7604177F844F}"/>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9750" y="2492375"/>
            <a:ext cx="8078788" cy="4135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5" name="Text Box 15">
            <a:extLst>
              <a:ext uri="{FF2B5EF4-FFF2-40B4-BE49-F238E27FC236}">
                <a16:creationId xmlns:a16="http://schemas.microsoft.com/office/drawing/2014/main" id="{4F621734-B8D1-455B-AC43-2A7EC04F1548}"/>
              </a:ext>
            </a:extLst>
          </p:cNvPr>
          <p:cNvSpPr txBox="1">
            <a:spLocks noChangeArrowheads="1"/>
          </p:cNvSpPr>
          <p:nvPr/>
        </p:nvSpPr>
        <p:spPr bwMode="auto">
          <a:xfrm>
            <a:off x="1547813" y="25400"/>
            <a:ext cx="60483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K2K(KEK to Kamioka)</a:t>
            </a:r>
            <a:r>
              <a:rPr lang="ja-JP" altLang="en-US" sz="2800" b="1" u="sng">
                <a:solidFill>
                  <a:srgbClr val="0000FF"/>
                </a:solidFill>
              </a:rPr>
              <a:t>実験</a:t>
            </a:r>
            <a:endParaRPr lang="en-US" altLang="ja-JP" sz="2800" b="1" u="sng">
              <a:solidFill>
                <a:srgbClr val="0000FF"/>
              </a:solidFill>
            </a:endParaRPr>
          </a:p>
        </p:txBody>
      </p:sp>
      <p:sp>
        <p:nvSpPr>
          <p:cNvPr id="54276" name="Text Box 20">
            <a:extLst>
              <a:ext uri="{FF2B5EF4-FFF2-40B4-BE49-F238E27FC236}">
                <a16:creationId xmlns:a16="http://schemas.microsoft.com/office/drawing/2014/main" id="{9E7FEB65-69AD-46B3-B0E3-5A4A2BEF27DC}"/>
              </a:ext>
            </a:extLst>
          </p:cNvPr>
          <p:cNvSpPr txBox="1">
            <a:spLocks noChangeArrowheads="1"/>
          </p:cNvSpPr>
          <p:nvPr/>
        </p:nvSpPr>
        <p:spPr bwMode="auto">
          <a:xfrm>
            <a:off x="46038" y="728663"/>
            <a:ext cx="9097962"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1995</a:t>
            </a:r>
            <a:r>
              <a:rPr lang="ja-JP" altLang="en-US" sz="2000" b="1">
                <a:solidFill>
                  <a:srgbClr val="000000"/>
                </a:solidFill>
              </a:rPr>
              <a:t>年に本格的に準備が開始され、</a:t>
            </a:r>
            <a:r>
              <a:rPr lang="en-US" altLang="ja-JP" sz="2000" b="1">
                <a:solidFill>
                  <a:srgbClr val="FF0000"/>
                </a:solidFill>
              </a:rPr>
              <a:t>1999</a:t>
            </a:r>
            <a:r>
              <a:rPr lang="ja-JP" altLang="en-US" sz="2000" b="1">
                <a:solidFill>
                  <a:srgbClr val="FF0000"/>
                </a:solidFill>
              </a:rPr>
              <a:t>年から</a:t>
            </a:r>
            <a:r>
              <a:rPr lang="en-US" altLang="ja-JP" sz="2000" b="1">
                <a:solidFill>
                  <a:srgbClr val="FF0000"/>
                </a:solidFill>
              </a:rPr>
              <a:t>2004</a:t>
            </a:r>
            <a:r>
              <a:rPr lang="ja-JP" altLang="en-US" sz="2000" b="1">
                <a:solidFill>
                  <a:srgbClr val="FF0000"/>
                </a:solidFill>
              </a:rPr>
              <a:t>年</a:t>
            </a:r>
            <a:r>
              <a:rPr lang="ja-JP" altLang="en-US" sz="2000" b="1">
                <a:solidFill>
                  <a:srgbClr val="000000"/>
                </a:solidFill>
              </a:rPr>
              <a:t>まで行われた</a:t>
            </a:r>
            <a:br>
              <a:rPr lang="en-US" altLang="ja-JP" sz="2000" b="1">
                <a:solidFill>
                  <a:srgbClr val="000000"/>
                </a:solidFill>
              </a:rPr>
            </a:br>
            <a:r>
              <a:rPr lang="ja-JP" altLang="en-US" sz="2000" b="1">
                <a:solidFill>
                  <a:srgbClr val="000000"/>
                </a:solidFill>
              </a:rPr>
              <a:t>最初の長基線ニュートリノ実験。</a:t>
            </a: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KEK12GeV</a:t>
            </a:r>
            <a:r>
              <a:rPr lang="ja-JP" altLang="en-US" sz="2000" b="1">
                <a:solidFill>
                  <a:srgbClr val="000000"/>
                </a:solidFill>
              </a:rPr>
              <a:t>陽子シンクロトロンから作られたミューニュートリノビームを</a:t>
            </a:r>
            <a:br>
              <a:rPr lang="en-US" altLang="ja-JP" sz="2000" b="1">
                <a:solidFill>
                  <a:srgbClr val="000000"/>
                </a:solidFill>
              </a:rPr>
            </a:br>
            <a:r>
              <a:rPr lang="en-US" altLang="ja-JP" sz="2000" b="1">
                <a:solidFill>
                  <a:srgbClr val="FF0000"/>
                </a:solidFill>
              </a:rPr>
              <a:t>250km</a:t>
            </a:r>
            <a:r>
              <a:rPr lang="ja-JP" altLang="en-US" sz="2000" b="1">
                <a:solidFill>
                  <a:srgbClr val="000000"/>
                </a:solidFill>
              </a:rPr>
              <a:t>離れたスーパーカミオカンデに打ち込み、大気ニュートリノの観測で</a:t>
            </a:r>
            <a:br>
              <a:rPr lang="en-US" altLang="ja-JP" sz="2000" b="1">
                <a:solidFill>
                  <a:srgbClr val="000000"/>
                </a:solidFill>
              </a:rPr>
            </a:br>
            <a:r>
              <a:rPr lang="ja-JP" altLang="en-US" sz="2000" b="1">
                <a:solidFill>
                  <a:srgbClr val="000000"/>
                </a:solidFill>
              </a:rPr>
              <a:t>示唆されたミューニュートリノからタウニュートリノへの振動を検証。</a:t>
            </a:r>
            <a:endParaRPr lang="en-US" altLang="ja-JP" sz="2000" b="1">
              <a:solidFill>
                <a:srgbClr val="000000"/>
              </a:solidFill>
            </a:endParaRPr>
          </a:p>
        </p:txBody>
      </p:sp>
      <p:sp>
        <p:nvSpPr>
          <p:cNvPr id="5" name="スライド番号プレースホルダー 1">
            <a:extLst>
              <a:ext uri="{FF2B5EF4-FFF2-40B4-BE49-F238E27FC236}">
                <a16:creationId xmlns:a16="http://schemas.microsoft.com/office/drawing/2014/main" id="{07D5559D-4592-4F00-B7A8-6B8145AA455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E413C1A6-558D-421B-9BDB-E23C890E1DCC}"/>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4825"/>
          </a:xfrm>
        </p:spPr>
      </p:pic>
      <p:sp>
        <p:nvSpPr>
          <p:cNvPr id="56323" name="Oval 3">
            <a:extLst>
              <a:ext uri="{FF2B5EF4-FFF2-40B4-BE49-F238E27FC236}">
                <a16:creationId xmlns:a16="http://schemas.microsoft.com/office/drawing/2014/main" id="{6E563547-C337-4997-95EC-B2B072271E44}"/>
              </a:ext>
            </a:extLst>
          </p:cNvPr>
          <p:cNvSpPr>
            <a:spLocks noChangeArrowheads="1"/>
          </p:cNvSpPr>
          <p:nvPr/>
        </p:nvSpPr>
        <p:spPr bwMode="auto">
          <a:xfrm rot="480000">
            <a:off x="6034088" y="2170113"/>
            <a:ext cx="1460500" cy="474662"/>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56324" name="Line 4">
            <a:extLst>
              <a:ext uri="{FF2B5EF4-FFF2-40B4-BE49-F238E27FC236}">
                <a16:creationId xmlns:a16="http://schemas.microsoft.com/office/drawing/2014/main" id="{1888B783-9008-4003-B818-9BD86CBFA646}"/>
              </a:ext>
            </a:extLst>
          </p:cNvPr>
          <p:cNvSpPr>
            <a:spLocks noChangeShapeType="1"/>
          </p:cNvSpPr>
          <p:nvPr/>
        </p:nvSpPr>
        <p:spPr bwMode="auto">
          <a:xfrm flipH="1">
            <a:off x="1511300" y="2971800"/>
            <a:ext cx="546100" cy="1600200"/>
          </a:xfrm>
          <a:prstGeom prst="line">
            <a:avLst/>
          </a:prstGeom>
          <a:noFill/>
          <a:ln w="19050">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25" name="Freeform 5">
            <a:extLst>
              <a:ext uri="{FF2B5EF4-FFF2-40B4-BE49-F238E27FC236}">
                <a16:creationId xmlns:a16="http://schemas.microsoft.com/office/drawing/2014/main" id="{E681E9AD-4564-4241-BBA9-E77FFA0156C5}"/>
              </a:ext>
            </a:extLst>
          </p:cNvPr>
          <p:cNvSpPr>
            <a:spLocks/>
          </p:cNvSpPr>
          <p:nvPr/>
        </p:nvSpPr>
        <p:spPr bwMode="auto">
          <a:xfrm>
            <a:off x="2089150" y="2298700"/>
            <a:ext cx="2544763" cy="623888"/>
          </a:xfrm>
          <a:custGeom>
            <a:avLst/>
            <a:gdLst>
              <a:gd name="T0" fmla="*/ 2147483646 w 1603"/>
              <a:gd name="T1" fmla="*/ 2147483646 h 263"/>
              <a:gd name="T2" fmla="*/ 2147483646 w 1603"/>
              <a:gd name="T3" fmla="*/ 2147483646 h 263"/>
              <a:gd name="T4" fmla="*/ 2147483646 w 1603"/>
              <a:gd name="T5" fmla="*/ 2147483646 h 263"/>
              <a:gd name="T6" fmla="*/ 2147483646 w 1603"/>
              <a:gd name="T7" fmla="*/ 2147483646 h 263"/>
              <a:gd name="T8" fmla="*/ 2147483646 w 1603"/>
              <a:gd name="T9" fmla="*/ 2147483646 h 263"/>
              <a:gd name="T10" fmla="*/ 0 w 1603"/>
              <a:gd name="T11" fmla="*/ 2147483646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3" h="263">
                <a:moveTo>
                  <a:pt x="1603" y="31"/>
                </a:moveTo>
                <a:cubicBezTo>
                  <a:pt x="1391" y="24"/>
                  <a:pt x="1179" y="17"/>
                  <a:pt x="1008" y="13"/>
                </a:cubicBezTo>
                <a:cubicBezTo>
                  <a:pt x="837" y="9"/>
                  <a:pt x="706" y="0"/>
                  <a:pt x="576" y="6"/>
                </a:cubicBezTo>
                <a:cubicBezTo>
                  <a:pt x="446" y="12"/>
                  <a:pt x="307" y="30"/>
                  <a:pt x="226" y="50"/>
                </a:cubicBezTo>
                <a:cubicBezTo>
                  <a:pt x="145" y="70"/>
                  <a:pt x="126" y="90"/>
                  <a:pt x="88" y="125"/>
                </a:cubicBezTo>
                <a:cubicBezTo>
                  <a:pt x="50" y="160"/>
                  <a:pt x="25" y="211"/>
                  <a:pt x="0" y="263"/>
                </a:cubicBezTo>
              </a:path>
            </a:pathLst>
          </a:custGeom>
          <a:noFill/>
          <a:ln w="19050" cmpd="sng">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26" name="Text Box 6">
            <a:extLst>
              <a:ext uri="{FF2B5EF4-FFF2-40B4-BE49-F238E27FC236}">
                <a16:creationId xmlns:a16="http://schemas.microsoft.com/office/drawing/2014/main" id="{67C69908-ADA9-4664-A187-87DCC65AD5F1}"/>
              </a:ext>
            </a:extLst>
          </p:cNvPr>
          <p:cNvSpPr txBox="1">
            <a:spLocks noChangeArrowheads="1"/>
          </p:cNvSpPr>
          <p:nvPr/>
        </p:nvSpPr>
        <p:spPr bwMode="auto">
          <a:xfrm>
            <a:off x="4687888" y="22050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00"/>
                </a:solidFill>
              </a:rPr>
              <a:t>P</a:t>
            </a:r>
          </a:p>
        </p:txBody>
      </p:sp>
      <p:sp>
        <p:nvSpPr>
          <p:cNvPr id="123911" name="Text Box 7">
            <a:extLst>
              <a:ext uri="{FF2B5EF4-FFF2-40B4-BE49-F238E27FC236}">
                <a16:creationId xmlns:a16="http://schemas.microsoft.com/office/drawing/2014/main" id="{64B27BD5-F98D-489C-8713-D3111FD91023}"/>
              </a:ext>
            </a:extLst>
          </p:cNvPr>
          <p:cNvSpPr txBox="1">
            <a:spLocks noChangeArrowheads="1"/>
          </p:cNvSpPr>
          <p:nvPr/>
        </p:nvSpPr>
        <p:spPr bwMode="auto">
          <a:xfrm>
            <a:off x="3082925" y="1909763"/>
            <a:ext cx="206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Primary </a:t>
            </a:r>
            <a:r>
              <a:rPr lang="en-US" altLang="ja-JP">
                <a:solidFill>
                  <a:srgbClr val="FFFF00"/>
                </a:solidFill>
                <a:effectLst>
                  <a:outerShdw blurRad="38100" dist="38100" dir="2700000" algn="tl">
                    <a:srgbClr val="C0C0C0"/>
                  </a:outerShdw>
                </a:effectLst>
                <a:latin typeface="Comic Sans MS" panose="030F0702030302020204" pitchFamily="66" charset="0"/>
              </a:rPr>
              <a:t>Beam-line</a:t>
            </a:r>
          </a:p>
        </p:txBody>
      </p:sp>
      <p:sp>
        <p:nvSpPr>
          <p:cNvPr id="56328" name="Freeform 8">
            <a:extLst>
              <a:ext uri="{FF2B5EF4-FFF2-40B4-BE49-F238E27FC236}">
                <a16:creationId xmlns:a16="http://schemas.microsoft.com/office/drawing/2014/main" id="{93C37CB6-82D7-4AB2-AD47-481522914598}"/>
              </a:ext>
            </a:extLst>
          </p:cNvPr>
          <p:cNvSpPr>
            <a:spLocks/>
          </p:cNvSpPr>
          <p:nvPr/>
        </p:nvSpPr>
        <p:spPr bwMode="auto">
          <a:xfrm>
            <a:off x="4968875" y="2405063"/>
            <a:ext cx="1501775" cy="188912"/>
          </a:xfrm>
          <a:custGeom>
            <a:avLst/>
            <a:gdLst>
              <a:gd name="T0" fmla="*/ 2147483646 w 946"/>
              <a:gd name="T1" fmla="*/ 2147483646 h 119"/>
              <a:gd name="T2" fmla="*/ 2147483646 w 946"/>
              <a:gd name="T3" fmla="*/ 2147483646 h 119"/>
              <a:gd name="T4" fmla="*/ 2147483646 w 946"/>
              <a:gd name="T5" fmla="*/ 2147483646 h 119"/>
              <a:gd name="T6" fmla="*/ 0 w 946"/>
              <a:gd name="T7" fmla="*/ 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6" h="119">
                <a:moveTo>
                  <a:pt x="946" y="119"/>
                </a:moveTo>
                <a:cubicBezTo>
                  <a:pt x="813" y="96"/>
                  <a:pt x="681" y="74"/>
                  <a:pt x="564" y="56"/>
                </a:cubicBezTo>
                <a:cubicBezTo>
                  <a:pt x="447" y="38"/>
                  <a:pt x="339" y="22"/>
                  <a:pt x="245" y="13"/>
                </a:cubicBezTo>
                <a:cubicBezTo>
                  <a:pt x="151" y="4"/>
                  <a:pt x="75" y="2"/>
                  <a:pt x="0" y="0"/>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4" name="Rectangle 10">
            <a:extLst>
              <a:ext uri="{FF2B5EF4-FFF2-40B4-BE49-F238E27FC236}">
                <a16:creationId xmlns:a16="http://schemas.microsoft.com/office/drawing/2014/main" id="{9CEC83D6-CFAC-41F2-B2F7-658E2CFA7D94}"/>
              </a:ext>
            </a:extLst>
          </p:cNvPr>
          <p:cNvSpPr>
            <a:spLocks noChangeArrowheads="1"/>
          </p:cNvSpPr>
          <p:nvPr/>
        </p:nvSpPr>
        <p:spPr bwMode="auto">
          <a:xfrm>
            <a:off x="4816475" y="2552700"/>
            <a:ext cx="241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12GeV/c proton beam</a:t>
            </a:r>
            <a:endParaRPr lang="en-US" altLang="ja-JP">
              <a:solidFill>
                <a:srgbClr val="FFFF00"/>
              </a:solidFill>
              <a:effectLst>
                <a:outerShdw blurRad="38100" dist="38100" dir="2700000" algn="tl">
                  <a:srgbClr val="C0C0C0"/>
                </a:outerShdw>
              </a:effectLst>
              <a:latin typeface="Comic Sans MS" panose="030F0702030302020204" pitchFamily="66" charset="0"/>
            </a:endParaRPr>
          </a:p>
        </p:txBody>
      </p:sp>
      <p:sp>
        <p:nvSpPr>
          <p:cNvPr id="123915" name="Text Box 11">
            <a:extLst>
              <a:ext uri="{FF2B5EF4-FFF2-40B4-BE49-F238E27FC236}">
                <a16:creationId xmlns:a16="http://schemas.microsoft.com/office/drawing/2014/main" id="{10C5C5BE-4815-46E4-B294-036F78C2C971}"/>
              </a:ext>
            </a:extLst>
          </p:cNvPr>
          <p:cNvSpPr txBox="1">
            <a:spLocks noChangeArrowheads="1"/>
          </p:cNvSpPr>
          <p:nvPr/>
        </p:nvSpPr>
        <p:spPr bwMode="auto">
          <a:xfrm>
            <a:off x="1979613" y="284003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Al Target</a:t>
            </a:r>
            <a:endParaRPr lang="en-US" altLang="ja-JP">
              <a:solidFill>
                <a:srgbClr val="FFFF00"/>
              </a:solidFill>
              <a:effectLst>
                <a:outerShdw blurRad="38100" dist="38100" dir="2700000" algn="tl">
                  <a:srgbClr val="C0C0C0"/>
                </a:outerShdw>
              </a:effectLst>
              <a:latin typeface="Comic Sans MS" panose="030F0702030302020204" pitchFamily="66" charset="0"/>
            </a:endParaRPr>
          </a:p>
        </p:txBody>
      </p:sp>
      <p:sp>
        <p:nvSpPr>
          <p:cNvPr id="123916" name="Text Box 12">
            <a:extLst>
              <a:ext uri="{FF2B5EF4-FFF2-40B4-BE49-F238E27FC236}">
                <a16:creationId xmlns:a16="http://schemas.microsoft.com/office/drawing/2014/main" id="{364FBF8E-CC58-471C-AE2D-FF09744F46CF}"/>
              </a:ext>
            </a:extLst>
          </p:cNvPr>
          <p:cNvSpPr txBox="1">
            <a:spLocks noChangeArrowheads="1"/>
          </p:cNvSpPr>
          <p:nvPr/>
        </p:nvSpPr>
        <p:spPr bwMode="auto">
          <a:xfrm>
            <a:off x="1765300" y="5368925"/>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Front Detectors</a:t>
            </a:r>
            <a:endParaRPr lang="en-US" altLang="ja-JP">
              <a:solidFill>
                <a:srgbClr val="FFFF00"/>
              </a:solidFill>
              <a:effectLst>
                <a:outerShdw blurRad="38100" dist="38100" dir="2700000" algn="tl">
                  <a:srgbClr val="C0C0C0"/>
                </a:outerShdw>
              </a:effectLst>
              <a:latin typeface="Comic Sans MS" panose="030F0702030302020204" pitchFamily="66" charset="0"/>
            </a:endParaRPr>
          </a:p>
        </p:txBody>
      </p:sp>
      <p:sp>
        <p:nvSpPr>
          <p:cNvPr id="56332" name="Line 13">
            <a:extLst>
              <a:ext uri="{FF2B5EF4-FFF2-40B4-BE49-F238E27FC236}">
                <a16:creationId xmlns:a16="http://schemas.microsoft.com/office/drawing/2014/main" id="{E3CAE307-9DA0-4F07-94F9-1FC75DC82201}"/>
              </a:ext>
            </a:extLst>
          </p:cNvPr>
          <p:cNvSpPr>
            <a:spLocks noChangeShapeType="1"/>
          </p:cNvSpPr>
          <p:nvPr/>
        </p:nvSpPr>
        <p:spPr bwMode="auto">
          <a:xfrm flipH="1">
            <a:off x="827088" y="5773738"/>
            <a:ext cx="276225" cy="82391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8" name="Text Box 14">
            <a:extLst>
              <a:ext uri="{FF2B5EF4-FFF2-40B4-BE49-F238E27FC236}">
                <a16:creationId xmlns:a16="http://schemas.microsoft.com/office/drawing/2014/main" id="{2D0AADDC-8DD5-469E-8698-FFB9508DDEEB}"/>
              </a:ext>
            </a:extLst>
          </p:cNvPr>
          <p:cNvSpPr txBox="1">
            <a:spLocks noChangeArrowheads="1"/>
          </p:cNvSpPr>
          <p:nvPr/>
        </p:nvSpPr>
        <p:spPr bwMode="auto">
          <a:xfrm>
            <a:off x="323850" y="5876925"/>
            <a:ext cx="50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i="1">
                <a:solidFill>
                  <a:srgbClr val="FFFF00"/>
                </a:solidFill>
                <a:effectLst>
                  <a:outerShdw blurRad="38100" dist="38100" dir="2700000" algn="tl">
                    <a:srgbClr val="C0C0C0"/>
                  </a:outerShdw>
                </a:effectLst>
                <a:latin typeface="Symbol" panose="05050102010706020507" pitchFamily="18" charset="2"/>
              </a:rPr>
              <a:t>n</a:t>
            </a:r>
            <a:r>
              <a:rPr lang="en-US" altLang="ja-JP" sz="2800" i="1" baseline="-25000">
                <a:solidFill>
                  <a:srgbClr val="FFFF00"/>
                </a:solidFill>
                <a:latin typeface="Symbol" panose="05050102010706020507" pitchFamily="18" charset="2"/>
              </a:rPr>
              <a:t>m</a:t>
            </a:r>
          </a:p>
        </p:txBody>
      </p:sp>
      <p:sp>
        <p:nvSpPr>
          <p:cNvPr id="123919" name="Text Box 15">
            <a:extLst>
              <a:ext uri="{FF2B5EF4-FFF2-40B4-BE49-F238E27FC236}">
                <a16:creationId xmlns:a16="http://schemas.microsoft.com/office/drawing/2014/main" id="{C5A1E85A-EFD1-4EE7-A434-8B0F0F549ACE}"/>
              </a:ext>
            </a:extLst>
          </p:cNvPr>
          <p:cNvSpPr txBox="1">
            <a:spLocks noChangeArrowheads="1"/>
          </p:cNvSpPr>
          <p:nvPr/>
        </p:nvSpPr>
        <p:spPr bwMode="auto">
          <a:xfrm rot="17400000">
            <a:off x="862806" y="3353594"/>
            <a:ext cx="11985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600">
                <a:solidFill>
                  <a:srgbClr val="FFFF00"/>
                </a:solidFill>
                <a:effectLst>
                  <a:outerShdw blurRad="38100" dist="38100" dir="2700000" algn="tl">
                    <a:srgbClr val="C0C0C0"/>
                  </a:outerShdw>
                </a:effectLst>
                <a:latin typeface="Arial" panose="020B0604020202020204" pitchFamily="34" charset="0"/>
              </a:rPr>
              <a:t>Decay pipe</a:t>
            </a:r>
          </a:p>
          <a:p>
            <a:pPr algn="ctr" eaLnBrk="1" hangingPunct="1">
              <a:defRPr/>
            </a:pPr>
            <a:r>
              <a:rPr lang="en-US" altLang="ja-JP" sz="1600">
                <a:solidFill>
                  <a:srgbClr val="FFFF00"/>
                </a:solidFill>
                <a:effectLst>
                  <a:outerShdw blurRad="38100" dist="38100" dir="2700000" algn="tl">
                    <a:srgbClr val="C0C0C0"/>
                  </a:outerShdw>
                </a:effectLst>
                <a:latin typeface="Arial" panose="020B0604020202020204" pitchFamily="34" charset="0"/>
              </a:rPr>
              <a:t>(200m)</a:t>
            </a:r>
            <a:endParaRPr lang="en-US" altLang="ja-JP" sz="1600">
              <a:solidFill>
                <a:srgbClr val="FFFF00"/>
              </a:solidFill>
              <a:effectLst>
                <a:outerShdw blurRad="38100" dist="38100" dir="2700000" algn="tl">
                  <a:srgbClr val="C0C0C0"/>
                </a:outerShdw>
              </a:effectLst>
              <a:latin typeface="Comic Sans MS" panose="030F0702030302020204" pitchFamily="66" charset="0"/>
            </a:endParaRPr>
          </a:p>
        </p:txBody>
      </p:sp>
      <p:sp>
        <p:nvSpPr>
          <p:cNvPr id="56335" name="Freeform 16">
            <a:extLst>
              <a:ext uri="{FF2B5EF4-FFF2-40B4-BE49-F238E27FC236}">
                <a16:creationId xmlns:a16="http://schemas.microsoft.com/office/drawing/2014/main" id="{1B589DF6-477D-45C5-B3EC-5DCDAC994D08}"/>
              </a:ext>
            </a:extLst>
          </p:cNvPr>
          <p:cNvSpPr>
            <a:spLocks/>
          </p:cNvSpPr>
          <p:nvPr/>
        </p:nvSpPr>
        <p:spPr bwMode="auto">
          <a:xfrm>
            <a:off x="5416550" y="2197100"/>
            <a:ext cx="3568700" cy="4621213"/>
          </a:xfrm>
          <a:custGeom>
            <a:avLst/>
            <a:gdLst>
              <a:gd name="T0" fmla="*/ 2147483646 w 2248"/>
              <a:gd name="T1" fmla="*/ 0 h 2911"/>
              <a:gd name="T2" fmla="*/ 2147483646 w 2248"/>
              <a:gd name="T3" fmla="*/ 2147483646 h 2911"/>
              <a:gd name="T4" fmla="*/ 2147483646 w 2248"/>
              <a:gd name="T5" fmla="*/ 2147483646 h 2911"/>
              <a:gd name="T6" fmla="*/ 2147483646 w 2248"/>
              <a:gd name="T7" fmla="*/ 2147483646 h 2911"/>
              <a:gd name="T8" fmla="*/ 2147483646 w 2248"/>
              <a:gd name="T9" fmla="*/ 2147483646 h 2911"/>
              <a:gd name="T10" fmla="*/ 2147483646 w 2248"/>
              <a:gd name="T11" fmla="*/ 2147483646 h 2911"/>
              <a:gd name="T12" fmla="*/ 2147483646 w 2248"/>
              <a:gd name="T13" fmla="*/ 2147483646 h 2911"/>
              <a:gd name="T14" fmla="*/ 2147483646 w 2248"/>
              <a:gd name="T15" fmla="*/ 2147483646 h 2911"/>
              <a:gd name="T16" fmla="*/ 2147483646 w 2248"/>
              <a:gd name="T17" fmla="*/ 2147483646 h 2911"/>
              <a:gd name="T18" fmla="*/ 2147483646 w 2248"/>
              <a:gd name="T19" fmla="*/ 2147483646 h 2911"/>
              <a:gd name="T20" fmla="*/ 0 w 2248"/>
              <a:gd name="T21" fmla="*/ 2147483646 h 2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8" h="2911">
                <a:moveTo>
                  <a:pt x="1509" y="0"/>
                </a:moveTo>
                <a:cubicBezTo>
                  <a:pt x="1662" y="100"/>
                  <a:pt x="1815" y="200"/>
                  <a:pt x="1929" y="300"/>
                </a:cubicBezTo>
                <a:cubicBezTo>
                  <a:pt x="2043" y="400"/>
                  <a:pt x="2140" y="515"/>
                  <a:pt x="2191" y="601"/>
                </a:cubicBezTo>
                <a:cubicBezTo>
                  <a:pt x="2242" y="687"/>
                  <a:pt x="2248" y="723"/>
                  <a:pt x="2235" y="814"/>
                </a:cubicBezTo>
                <a:cubicBezTo>
                  <a:pt x="2222" y="905"/>
                  <a:pt x="2172" y="1031"/>
                  <a:pt x="2110" y="1145"/>
                </a:cubicBezTo>
                <a:cubicBezTo>
                  <a:pt x="2048" y="1259"/>
                  <a:pt x="1952" y="1376"/>
                  <a:pt x="1860" y="1496"/>
                </a:cubicBezTo>
                <a:cubicBezTo>
                  <a:pt x="1768" y="1616"/>
                  <a:pt x="1670" y="1738"/>
                  <a:pt x="1559" y="1865"/>
                </a:cubicBezTo>
                <a:cubicBezTo>
                  <a:pt x="1448" y="1992"/>
                  <a:pt x="1301" y="2160"/>
                  <a:pt x="1196" y="2260"/>
                </a:cubicBezTo>
                <a:cubicBezTo>
                  <a:pt x="1091" y="2360"/>
                  <a:pt x="1049" y="2392"/>
                  <a:pt x="927" y="2466"/>
                </a:cubicBezTo>
                <a:cubicBezTo>
                  <a:pt x="805" y="2540"/>
                  <a:pt x="618" y="2630"/>
                  <a:pt x="463" y="2704"/>
                </a:cubicBezTo>
                <a:cubicBezTo>
                  <a:pt x="308" y="2778"/>
                  <a:pt x="76" y="2875"/>
                  <a:pt x="0" y="2911"/>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6" name="Freeform 17">
            <a:extLst>
              <a:ext uri="{FF2B5EF4-FFF2-40B4-BE49-F238E27FC236}">
                <a16:creationId xmlns:a16="http://schemas.microsoft.com/office/drawing/2014/main" id="{54CB7BD5-61F1-416F-AF58-E383179B0360}"/>
              </a:ext>
            </a:extLst>
          </p:cNvPr>
          <p:cNvSpPr>
            <a:spLocks/>
          </p:cNvSpPr>
          <p:nvPr/>
        </p:nvSpPr>
        <p:spPr bwMode="auto">
          <a:xfrm>
            <a:off x="100013" y="517525"/>
            <a:ext cx="3349625" cy="268288"/>
          </a:xfrm>
          <a:custGeom>
            <a:avLst/>
            <a:gdLst>
              <a:gd name="T0" fmla="*/ 0 w 1703"/>
              <a:gd name="T1" fmla="*/ 0 h 169"/>
              <a:gd name="T2" fmla="*/ 2147483646 w 1703"/>
              <a:gd name="T3" fmla="*/ 2147483646 h 169"/>
              <a:gd name="T4" fmla="*/ 2147483646 w 1703"/>
              <a:gd name="T5" fmla="*/ 2147483646 h 169"/>
              <a:gd name="T6" fmla="*/ 2147483646 w 1703"/>
              <a:gd name="T7" fmla="*/ 2147483646 h 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3" h="169">
                <a:moveTo>
                  <a:pt x="0" y="0"/>
                </a:moveTo>
                <a:cubicBezTo>
                  <a:pt x="263" y="22"/>
                  <a:pt x="526" y="45"/>
                  <a:pt x="763" y="68"/>
                </a:cubicBezTo>
                <a:cubicBezTo>
                  <a:pt x="1000" y="91"/>
                  <a:pt x="1264" y="120"/>
                  <a:pt x="1421" y="137"/>
                </a:cubicBezTo>
                <a:cubicBezTo>
                  <a:pt x="1578" y="154"/>
                  <a:pt x="1655" y="164"/>
                  <a:pt x="1703" y="169"/>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2" name="Text Box 18">
            <a:extLst>
              <a:ext uri="{FF2B5EF4-FFF2-40B4-BE49-F238E27FC236}">
                <a16:creationId xmlns:a16="http://schemas.microsoft.com/office/drawing/2014/main" id="{6BB4E2BD-6EB1-4D69-B0A0-1FD33D325BDB}"/>
              </a:ext>
            </a:extLst>
          </p:cNvPr>
          <p:cNvSpPr txBox="1">
            <a:spLocks noChangeArrowheads="1"/>
          </p:cNvSpPr>
          <p:nvPr/>
        </p:nvSpPr>
        <p:spPr bwMode="auto">
          <a:xfrm rot="660000">
            <a:off x="3649663" y="704850"/>
            <a:ext cx="14874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TRISTAN RING </a:t>
            </a:r>
          </a:p>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(B-factory)</a:t>
            </a:r>
          </a:p>
        </p:txBody>
      </p:sp>
      <p:sp>
        <p:nvSpPr>
          <p:cNvPr id="56338" name="Freeform 19">
            <a:extLst>
              <a:ext uri="{FF2B5EF4-FFF2-40B4-BE49-F238E27FC236}">
                <a16:creationId xmlns:a16="http://schemas.microsoft.com/office/drawing/2014/main" id="{5AAE2CD5-8993-4D98-A5B7-358290795028}"/>
              </a:ext>
            </a:extLst>
          </p:cNvPr>
          <p:cNvSpPr>
            <a:spLocks/>
          </p:cNvSpPr>
          <p:nvPr/>
        </p:nvSpPr>
        <p:spPr bwMode="auto">
          <a:xfrm>
            <a:off x="4960938" y="1123950"/>
            <a:ext cx="2324100" cy="774700"/>
          </a:xfrm>
          <a:custGeom>
            <a:avLst/>
            <a:gdLst>
              <a:gd name="T0" fmla="*/ 0 w 1089"/>
              <a:gd name="T1" fmla="*/ 0 h 382"/>
              <a:gd name="T2" fmla="*/ 2147483646 w 1089"/>
              <a:gd name="T3" fmla="*/ 2147483646 h 382"/>
              <a:gd name="T4" fmla="*/ 2147483646 w 1089"/>
              <a:gd name="T5" fmla="*/ 2147483646 h 382"/>
              <a:gd name="T6" fmla="*/ 2147483646 w 1089"/>
              <a:gd name="T7" fmla="*/ 2147483646 h 382"/>
              <a:gd name="T8" fmla="*/ 2147483646 w 1089"/>
              <a:gd name="T9" fmla="*/ 2147483646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382">
                <a:moveTo>
                  <a:pt x="0" y="0"/>
                </a:moveTo>
                <a:cubicBezTo>
                  <a:pt x="120" y="34"/>
                  <a:pt x="241" y="68"/>
                  <a:pt x="357" y="106"/>
                </a:cubicBezTo>
                <a:cubicBezTo>
                  <a:pt x="473" y="144"/>
                  <a:pt x="587" y="183"/>
                  <a:pt x="695" y="225"/>
                </a:cubicBezTo>
                <a:cubicBezTo>
                  <a:pt x="803" y="267"/>
                  <a:pt x="942" y="332"/>
                  <a:pt x="1008" y="357"/>
                </a:cubicBezTo>
                <a:cubicBezTo>
                  <a:pt x="1074" y="382"/>
                  <a:pt x="1076" y="372"/>
                  <a:pt x="1089" y="376"/>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4" name="Rectangle 20">
            <a:extLst>
              <a:ext uri="{FF2B5EF4-FFF2-40B4-BE49-F238E27FC236}">
                <a16:creationId xmlns:a16="http://schemas.microsoft.com/office/drawing/2014/main" id="{6A337841-9602-42EA-85ED-21790B785561}"/>
              </a:ext>
            </a:extLst>
          </p:cNvPr>
          <p:cNvSpPr>
            <a:spLocks noChangeArrowheads="1"/>
          </p:cNvSpPr>
          <p:nvPr/>
        </p:nvSpPr>
        <p:spPr bwMode="auto">
          <a:xfrm>
            <a:off x="357188" y="4430713"/>
            <a:ext cx="884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400">
                <a:solidFill>
                  <a:srgbClr val="FFFF00"/>
                </a:solidFill>
                <a:effectLst>
                  <a:outerShdw blurRad="38100" dist="38100" dir="2700000" algn="tl">
                    <a:srgbClr val="C0C0C0"/>
                  </a:outerShdw>
                </a:effectLst>
                <a:latin typeface="Arial" panose="020B0604020202020204" pitchFamily="34" charset="0"/>
              </a:rPr>
              <a:t>Muon Pit</a:t>
            </a:r>
            <a:endParaRPr lang="en-US" altLang="ja-JP" sz="1400">
              <a:solidFill>
                <a:srgbClr val="FFFF00"/>
              </a:solidFill>
              <a:effectLst>
                <a:outerShdw blurRad="38100" dist="38100" dir="2700000" algn="tl">
                  <a:srgbClr val="C0C0C0"/>
                </a:outerShdw>
              </a:effectLst>
              <a:latin typeface="Comic Sans MS" panose="030F0702030302020204" pitchFamily="66" charset="0"/>
            </a:endParaRPr>
          </a:p>
        </p:txBody>
      </p:sp>
      <p:sp>
        <p:nvSpPr>
          <p:cNvPr id="56340" name="Text Box 27">
            <a:extLst>
              <a:ext uri="{FF2B5EF4-FFF2-40B4-BE49-F238E27FC236}">
                <a16:creationId xmlns:a16="http://schemas.microsoft.com/office/drawing/2014/main" id="{86D56A55-B655-48B0-95B4-45B2A41C8914}"/>
              </a:ext>
            </a:extLst>
          </p:cNvPr>
          <p:cNvSpPr txBox="1">
            <a:spLocks noChangeArrowheads="1"/>
          </p:cNvSpPr>
          <p:nvPr/>
        </p:nvSpPr>
        <p:spPr bwMode="auto">
          <a:xfrm>
            <a:off x="0" y="115888"/>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FF00"/>
                </a:solidFill>
              </a:rPr>
              <a:t>KEK</a:t>
            </a:r>
            <a:r>
              <a:rPr lang="ja-JP" altLang="en-US" sz="2800" b="1" u="sng">
                <a:solidFill>
                  <a:srgbClr val="FFFF00"/>
                </a:solidFill>
              </a:rPr>
              <a:t>敷地内の</a:t>
            </a:r>
            <a:r>
              <a:rPr lang="en-US" altLang="ja-JP" sz="2800" b="1" u="sng">
                <a:solidFill>
                  <a:srgbClr val="FFFF00"/>
                </a:solidFill>
              </a:rPr>
              <a:t>K2K</a:t>
            </a:r>
            <a:r>
              <a:rPr lang="ja-JP" altLang="en-US" sz="2800" b="1" u="sng">
                <a:solidFill>
                  <a:srgbClr val="FFFF00"/>
                </a:solidFill>
              </a:rPr>
              <a:t>ニュートリノビームライン</a:t>
            </a:r>
            <a:endParaRPr lang="en-US" altLang="ja-JP" sz="2800" b="1" u="sng">
              <a:solidFill>
                <a:srgbClr val="FFFF00"/>
              </a:solidFill>
            </a:endParaRPr>
          </a:p>
        </p:txBody>
      </p:sp>
      <p:sp>
        <p:nvSpPr>
          <p:cNvPr id="123933" name="Rectangle 29">
            <a:extLst>
              <a:ext uri="{FF2B5EF4-FFF2-40B4-BE49-F238E27FC236}">
                <a16:creationId xmlns:a16="http://schemas.microsoft.com/office/drawing/2014/main" id="{9279F558-AD8C-44A6-8523-F904B44A5981}"/>
              </a:ext>
            </a:extLst>
          </p:cNvPr>
          <p:cNvSpPr>
            <a:spLocks noChangeArrowheads="1"/>
          </p:cNvSpPr>
          <p:nvPr/>
        </p:nvSpPr>
        <p:spPr bwMode="auto">
          <a:xfrm>
            <a:off x="4816475" y="2765425"/>
            <a:ext cx="2513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1.1</a:t>
            </a:r>
            <a:r>
              <a:rPr lang="en-US" altLang="ja-JP">
                <a:solidFill>
                  <a:srgbClr val="FFFF00"/>
                </a:solidFill>
                <a:effectLst>
                  <a:outerShdw blurRad="38100" dist="38100" dir="2700000" algn="tl">
                    <a:srgbClr val="C0C0C0"/>
                  </a:outerShdw>
                </a:effectLst>
                <a:latin typeface="Symbol" panose="05050102010706020507" pitchFamily="18" charset="2"/>
              </a:rPr>
              <a:t>m</a:t>
            </a:r>
            <a:r>
              <a:rPr lang="en-US" altLang="ja-JP">
                <a:solidFill>
                  <a:srgbClr val="FFFF00"/>
                </a:solidFill>
                <a:effectLst>
                  <a:outerShdw blurRad="38100" dist="38100" dir="2700000" algn="tl">
                    <a:srgbClr val="C0C0C0"/>
                  </a:outerShdw>
                </a:effectLst>
                <a:latin typeface="Arial" panose="020B0604020202020204" pitchFamily="34" charset="0"/>
              </a:rPr>
              <a:t>sec beam duration</a:t>
            </a:r>
            <a:endParaRPr lang="en-US" altLang="ja-JP">
              <a:solidFill>
                <a:srgbClr val="FFFF00"/>
              </a:solidFill>
              <a:effectLst>
                <a:outerShdw blurRad="38100" dist="38100" dir="2700000" algn="tl">
                  <a:srgbClr val="C0C0C0"/>
                </a:outerShdw>
              </a:effectLst>
              <a:latin typeface="Comic Sans MS" panose="030F0702030302020204" pitchFamily="66" charset="0"/>
            </a:endParaRPr>
          </a:p>
        </p:txBody>
      </p:sp>
      <p:sp>
        <p:nvSpPr>
          <p:cNvPr id="123934" name="Rectangle 30">
            <a:extLst>
              <a:ext uri="{FF2B5EF4-FFF2-40B4-BE49-F238E27FC236}">
                <a16:creationId xmlns:a16="http://schemas.microsoft.com/office/drawing/2014/main" id="{C3D42C0D-02A8-4206-8C4F-ED9CE7D90B84}"/>
              </a:ext>
            </a:extLst>
          </p:cNvPr>
          <p:cNvSpPr>
            <a:spLocks noChangeArrowheads="1"/>
          </p:cNvSpPr>
          <p:nvPr/>
        </p:nvSpPr>
        <p:spPr bwMode="auto">
          <a:xfrm>
            <a:off x="4816475" y="2990850"/>
            <a:ext cx="263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2.2sec accelerator cycle</a:t>
            </a:r>
            <a:endParaRPr lang="en-US" altLang="ja-JP">
              <a:solidFill>
                <a:srgbClr val="FFFF00"/>
              </a:solidFill>
              <a:effectLst>
                <a:outerShdw blurRad="38100" dist="38100" dir="2700000" algn="tl">
                  <a:srgbClr val="C0C0C0"/>
                </a:outerShdw>
              </a:effectLst>
              <a:latin typeface="Comic Sans MS" panose="030F0702030302020204" pitchFamily="66" charset="0"/>
            </a:endParaRPr>
          </a:p>
        </p:txBody>
      </p:sp>
      <p:sp>
        <p:nvSpPr>
          <p:cNvPr id="123935" name="Rectangle 31">
            <a:extLst>
              <a:ext uri="{FF2B5EF4-FFF2-40B4-BE49-F238E27FC236}">
                <a16:creationId xmlns:a16="http://schemas.microsoft.com/office/drawing/2014/main" id="{37324F7A-33E2-4475-A915-DEA2C3311BE8}"/>
              </a:ext>
            </a:extLst>
          </p:cNvPr>
          <p:cNvSpPr>
            <a:spLocks noChangeArrowheads="1"/>
          </p:cNvSpPr>
          <p:nvPr/>
        </p:nvSpPr>
        <p:spPr bwMode="auto">
          <a:xfrm>
            <a:off x="6156325" y="17732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12GeV PS</a:t>
            </a:r>
            <a:endParaRPr lang="en-US" altLang="ja-JP">
              <a:solidFill>
                <a:srgbClr val="FFFF00"/>
              </a:solidFill>
              <a:effectLst>
                <a:outerShdw blurRad="38100" dist="38100" dir="2700000" algn="tl">
                  <a:srgbClr val="C0C0C0"/>
                </a:outerShdw>
              </a:effectLst>
              <a:latin typeface="Comic Sans MS" panose="030F0702030302020204" pitchFamily="66" charset="0"/>
            </a:endParaRPr>
          </a:p>
        </p:txBody>
      </p:sp>
      <p:sp>
        <p:nvSpPr>
          <p:cNvPr id="123936" name="Rectangle 32">
            <a:extLst>
              <a:ext uri="{FF2B5EF4-FFF2-40B4-BE49-F238E27FC236}">
                <a16:creationId xmlns:a16="http://schemas.microsoft.com/office/drawing/2014/main" id="{33EB5E5C-FED8-42EB-BDCB-5539F31961AC}"/>
              </a:ext>
            </a:extLst>
          </p:cNvPr>
          <p:cNvSpPr>
            <a:spLocks noChangeArrowheads="1"/>
          </p:cNvSpPr>
          <p:nvPr/>
        </p:nvSpPr>
        <p:spPr bwMode="auto">
          <a:xfrm>
            <a:off x="1979613" y="3062288"/>
            <a:ext cx="2466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Intensity 5~6x10</a:t>
            </a:r>
            <a:r>
              <a:rPr lang="en-US" altLang="ja-JP" baseline="30000">
                <a:solidFill>
                  <a:srgbClr val="FFFF00"/>
                </a:solidFill>
                <a:effectLst>
                  <a:outerShdw blurRad="38100" dist="38100" dir="2700000" algn="tl">
                    <a:srgbClr val="C0C0C0"/>
                  </a:outerShdw>
                </a:effectLst>
                <a:latin typeface="Arial" panose="020B0604020202020204" pitchFamily="34" charset="0"/>
              </a:rPr>
              <a:t>12</a:t>
            </a:r>
            <a:r>
              <a:rPr lang="en-US" altLang="ja-JP">
                <a:solidFill>
                  <a:srgbClr val="FFFF00"/>
                </a:solidFill>
                <a:effectLst>
                  <a:outerShdw blurRad="38100" dist="38100" dir="2700000" algn="tl">
                    <a:srgbClr val="C0C0C0"/>
                  </a:outerShdw>
                </a:effectLst>
                <a:latin typeface="Arial" panose="020B0604020202020204" pitchFamily="34" charset="0"/>
              </a:rPr>
              <a:t> ppp</a:t>
            </a:r>
            <a:endParaRPr lang="en-US" altLang="ja-JP">
              <a:solidFill>
                <a:srgbClr val="FFFF00"/>
              </a:solidFill>
              <a:effectLst>
                <a:outerShdw blurRad="38100" dist="38100" dir="2700000" algn="tl">
                  <a:srgbClr val="C0C0C0"/>
                </a:outerShdw>
              </a:effectLst>
              <a:latin typeface="Comic Sans MS" panose="030F0702030302020204" pitchFamily="66" charset="0"/>
            </a:endParaRPr>
          </a:p>
        </p:txBody>
      </p:sp>
      <p:sp>
        <p:nvSpPr>
          <p:cNvPr id="123937" name="Text Box 33">
            <a:extLst>
              <a:ext uri="{FF2B5EF4-FFF2-40B4-BE49-F238E27FC236}">
                <a16:creationId xmlns:a16="http://schemas.microsoft.com/office/drawing/2014/main" id="{7F76C34D-36E1-4FCC-86EA-10D469CBD1D4}"/>
              </a:ext>
            </a:extLst>
          </p:cNvPr>
          <p:cNvSpPr txBox="1">
            <a:spLocks noChangeArrowheads="1"/>
          </p:cNvSpPr>
          <p:nvPr/>
        </p:nvSpPr>
        <p:spPr bwMode="auto">
          <a:xfrm>
            <a:off x="1042988" y="6157913"/>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Arial" panose="020B0604020202020204" pitchFamily="34" charset="0"/>
              </a:rPr>
              <a:t>To Kamioka</a:t>
            </a:r>
            <a:endParaRPr lang="en-US" altLang="ja-JP">
              <a:solidFill>
                <a:srgbClr val="FFFF00"/>
              </a:solidFill>
              <a:effectLst>
                <a:outerShdw blurRad="38100" dist="38100" dir="2700000" algn="tl">
                  <a:srgbClr val="C0C0C0"/>
                </a:outerShdw>
              </a:effectLst>
              <a:latin typeface="Comic Sans MS" panose="030F0702030302020204" pitchFamily="66" charset="0"/>
            </a:endParaRPr>
          </a:p>
        </p:txBody>
      </p:sp>
      <p:sp>
        <p:nvSpPr>
          <p:cNvPr id="123938" name="Text Box 34">
            <a:extLst>
              <a:ext uri="{FF2B5EF4-FFF2-40B4-BE49-F238E27FC236}">
                <a16:creationId xmlns:a16="http://schemas.microsoft.com/office/drawing/2014/main" id="{5753AD3C-B515-4CA3-AC83-7AF9EA13E046}"/>
              </a:ext>
            </a:extLst>
          </p:cNvPr>
          <p:cNvSpPr txBox="1">
            <a:spLocks noChangeArrowheads="1"/>
          </p:cNvSpPr>
          <p:nvPr/>
        </p:nvSpPr>
        <p:spPr bwMode="auto">
          <a:xfrm>
            <a:off x="1835150" y="3995738"/>
            <a:ext cx="1412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a:solidFill>
                  <a:srgbClr val="FFFF00"/>
                </a:solidFill>
                <a:effectLst>
                  <a:outerShdw blurRad="38100" dist="38100" dir="2700000" algn="tl">
                    <a:srgbClr val="C0C0C0"/>
                  </a:outerShdw>
                </a:effectLst>
                <a:latin typeface="Symbol" panose="05050102010706020507" pitchFamily="18" charset="2"/>
              </a:rPr>
              <a:t>p</a:t>
            </a:r>
            <a:r>
              <a:rPr lang="en-US" altLang="ja-JP" baseline="30000">
                <a:solidFill>
                  <a:srgbClr val="FFFF00"/>
                </a:solidFill>
                <a:effectLst>
                  <a:outerShdw blurRad="38100" dist="38100" dir="2700000" algn="tl">
                    <a:srgbClr val="C0C0C0"/>
                  </a:outerShdw>
                </a:effectLst>
                <a:latin typeface="Symbol" panose="05050102010706020507" pitchFamily="18" charset="2"/>
              </a:rPr>
              <a:t>+</a:t>
            </a:r>
            <a:r>
              <a:rPr lang="en-US" altLang="ja-JP">
                <a:solidFill>
                  <a:srgbClr val="FFFF00"/>
                </a:solidFill>
                <a:effectLst>
                  <a:outerShdw blurRad="38100" dist="38100" dir="2700000" algn="tl">
                    <a:srgbClr val="C0C0C0"/>
                  </a:outerShdw>
                </a:effectLst>
                <a:latin typeface="Arial" panose="020B0604020202020204" pitchFamily="34" charset="0"/>
              </a:rPr>
              <a:t> -&gt; </a:t>
            </a:r>
            <a:r>
              <a:rPr lang="en-US" altLang="ja-JP">
                <a:solidFill>
                  <a:srgbClr val="FFFF00"/>
                </a:solidFill>
                <a:effectLst>
                  <a:outerShdw blurRad="38100" dist="38100" dir="2700000" algn="tl">
                    <a:srgbClr val="C0C0C0"/>
                  </a:outerShdw>
                </a:effectLst>
                <a:latin typeface="Symbol" panose="05050102010706020507" pitchFamily="18" charset="2"/>
              </a:rPr>
              <a:t>m</a:t>
            </a:r>
            <a:r>
              <a:rPr lang="en-US" altLang="ja-JP" baseline="30000">
                <a:solidFill>
                  <a:srgbClr val="FFFF00"/>
                </a:solidFill>
                <a:effectLst>
                  <a:outerShdw blurRad="38100" dist="38100" dir="2700000" algn="tl">
                    <a:srgbClr val="C0C0C0"/>
                  </a:outerShdw>
                </a:effectLst>
                <a:latin typeface="Symbol" panose="05050102010706020507" pitchFamily="18" charset="2"/>
              </a:rPr>
              <a:t>+</a:t>
            </a:r>
            <a:r>
              <a:rPr lang="en-US" altLang="ja-JP">
                <a:solidFill>
                  <a:srgbClr val="FFFF00"/>
                </a:solidFill>
                <a:effectLst>
                  <a:outerShdw blurRad="38100" dist="38100" dir="2700000" algn="tl">
                    <a:srgbClr val="C0C0C0"/>
                  </a:outerShdw>
                </a:effectLst>
                <a:latin typeface="Arial" panose="020B0604020202020204" pitchFamily="34" charset="0"/>
              </a:rPr>
              <a:t> + </a:t>
            </a:r>
            <a:r>
              <a:rPr lang="en-US" altLang="ja-JP">
                <a:solidFill>
                  <a:srgbClr val="FFFF00"/>
                </a:solidFill>
                <a:effectLst>
                  <a:outerShdw blurRad="38100" dist="38100" dir="2700000" algn="tl">
                    <a:srgbClr val="C0C0C0"/>
                  </a:outerShdw>
                </a:effectLst>
                <a:latin typeface="Symbol" panose="05050102010706020507" pitchFamily="18" charset="2"/>
              </a:rPr>
              <a:t>n</a:t>
            </a:r>
            <a:r>
              <a:rPr lang="en-US" altLang="ja-JP" baseline="-25000">
                <a:solidFill>
                  <a:srgbClr val="FFFF00"/>
                </a:solidFill>
                <a:effectLst>
                  <a:outerShdw blurRad="38100" dist="38100" dir="2700000" algn="tl">
                    <a:srgbClr val="C0C0C0"/>
                  </a:outerShdw>
                </a:effectLst>
                <a:latin typeface="Symbol" panose="05050102010706020507" pitchFamily="18" charset="2"/>
              </a:rPr>
              <a:t>m</a:t>
            </a:r>
          </a:p>
        </p:txBody>
      </p:sp>
      <p:sp>
        <p:nvSpPr>
          <p:cNvPr id="123939" name="Rectangle 35">
            <a:extLst>
              <a:ext uri="{FF2B5EF4-FFF2-40B4-BE49-F238E27FC236}">
                <a16:creationId xmlns:a16="http://schemas.microsoft.com/office/drawing/2014/main" id="{E54EBA34-C383-422D-8366-FD29E83D6316}"/>
              </a:ext>
            </a:extLst>
          </p:cNvPr>
          <p:cNvSpPr>
            <a:spLocks noChangeArrowheads="1"/>
          </p:cNvSpPr>
          <p:nvPr/>
        </p:nvSpPr>
        <p:spPr bwMode="auto">
          <a:xfrm>
            <a:off x="1979613" y="3349625"/>
            <a:ext cx="18748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dirty="0">
                <a:solidFill>
                  <a:srgbClr val="FFFF00"/>
                </a:solidFill>
                <a:effectLst>
                  <a:outerShdw blurRad="38100" dist="38100" dir="2700000" algn="tl">
                    <a:srgbClr val="C0C0C0"/>
                  </a:outerShdw>
                </a:effectLst>
                <a:latin typeface="Arial" panose="020B0604020202020204" pitchFamily="34" charset="0"/>
              </a:rPr>
              <a:t>Total ~10</a:t>
            </a:r>
            <a:r>
              <a:rPr lang="en-US" altLang="ja-JP" baseline="30000" dirty="0">
                <a:solidFill>
                  <a:srgbClr val="FFFF00"/>
                </a:solidFill>
                <a:effectLst>
                  <a:outerShdw blurRad="38100" dist="38100" dir="2700000" algn="tl">
                    <a:srgbClr val="C0C0C0"/>
                  </a:outerShdw>
                </a:effectLst>
                <a:latin typeface="Arial" panose="020B0604020202020204" pitchFamily="34" charset="0"/>
              </a:rPr>
              <a:t>20</a:t>
            </a:r>
            <a:r>
              <a:rPr lang="en-US" altLang="ja-JP" dirty="0">
                <a:solidFill>
                  <a:srgbClr val="FFFF00"/>
                </a:solidFill>
                <a:effectLst>
                  <a:outerShdw blurRad="38100" dist="38100" dir="2700000" algn="tl">
                    <a:srgbClr val="C0C0C0"/>
                  </a:outerShdw>
                </a:effectLst>
                <a:latin typeface="Arial" panose="020B0604020202020204" pitchFamily="34" charset="0"/>
              </a:rPr>
              <a:t> p.o.t.</a:t>
            </a:r>
            <a:endParaRPr lang="en-US" altLang="ja-JP"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28" name="スライド番号プレースホルダー 1">
            <a:extLst>
              <a:ext uri="{FF2B5EF4-FFF2-40B4-BE49-F238E27FC236}">
                <a16:creationId xmlns:a16="http://schemas.microsoft.com/office/drawing/2014/main" id="{9A5B8B1B-2917-4933-A444-7897D1A1C06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3" descr="detector_e">
            <a:extLst>
              <a:ext uri="{FF2B5EF4-FFF2-40B4-BE49-F238E27FC236}">
                <a16:creationId xmlns:a16="http://schemas.microsoft.com/office/drawing/2014/main" id="{7A1662D8-0FC3-4DA3-9FB5-F0381CE4A9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2163" y="517525"/>
            <a:ext cx="7289800" cy="451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Rectangle 2">
            <a:extLst>
              <a:ext uri="{FF2B5EF4-FFF2-40B4-BE49-F238E27FC236}">
                <a16:creationId xmlns:a16="http://schemas.microsoft.com/office/drawing/2014/main" id="{FC8FF046-0463-4CD6-94F6-557B7D74C5C5}"/>
              </a:ext>
            </a:extLst>
          </p:cNvPr>
          <p:cNvSpPr>
            <a:spLocks noGrp="1" noChangeArrowheads="1"/>
          </p:cNvSpPr>
          <p:nvPr>
            <p:ph type="title"/>
          </p:nvPr>
        </p:nvSpPr>
        <p:spPr/>
        <p:txBody>
          <a:bodyPr/>
          <a:lstStyle/>
          <a:p>
            <a:pPr eaLnBrk="1" hangingPunct="1"/>
            <a:r>
              <a:rPr lang="ja-JP" altLang="en-US"/>
              <a:t>　</a:t>
            </a:r>
          </a:p>
        </p:txBody>
      </p:sp>
      <p:sp>
        <p:nvSpPr>
          <p:cNvPr id="58372" name="Text Box 4">
            <a:extLst>
              <a:ext uri="{FF2B5EF4-FFF2-40B4-BE49-F238E27FC236}">
                <a16:creationId xmlns:a16="http://schemas.microsoft.com/office/drawing/2014/main" id="{62857C9B-2BEF-4F9B-8EAC-3A9D2E49D8B4}"/>
              </a:ext>
            </a:extLst>
          </p:cNvPr>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b="1" u="sng">
                <a:solidFill>
                  <a:srgbClr val="0000FF"/>
                </a:solidFill>
              </a:rPr>
              <a:t>ターゲットから</a:t>
            </a:r>
            <a:r>
              <a:rPr lang="en-US" altLang="ja-JP" sz="2800" b="1" u="sng">
                <a:solidFill>
                  <a:srgbClr val="0000FF"/>
                </a:solidFill>
              </a:rPr>
              <a:t>300m</a:t>
            </a:r>
            <a:r>
              <a:rPr lang="ja-JP" altLang="en-US" sz="2800" b="1" u="sng">
                <a:solidFill>
                  <a:srgbClr val="0000FF"/>
                </a:solidFill>
              </a:rPr>
              <a:t>下流の</a:t>
            </a:r>
            <a:r>
              <a:rPr lang="en-US" altLang="ja-JP" sz="2800" b="1" u="sng">
                <a:solidFill>
                  <a:srgbClr val="0000FF"/>
                </a:solidFill>
              </a:rPr>
              <a:t>K2K</a:t>
            </a:r>
            <a:r>
              <a:rPr lang="ja-JP" altLang="en-US" sz="2800" b="1" u="sng">
                <a:solidFill>
                  <a:srgbClr val="0000FF"/>
                </a:solidFill>
              </a:rPr>
              <a:t>前置検出器</a:t>
            </a:r>
            <a:endParaRPr lang="en-US" altLang="ja-JP" sz="2800" b="1" u="sng">
              <a:solidFill>
                <a:srgbClr val="0000FF"/>
              </a:solidFill>
            </a:endParaRPr>
          </a:p>
        </p:txBody>
      </p:sp>
      <p:sp>
        <p:nvSpPr>
          <p:cNvPr id="58373" name="Text Box 5">
            <a:extLst>
              <a:ext uri="{FF2B5EF4-FFF2-40B4-BE49-F238E27FC236}">
                <a16:creationId xmlns:a16="http://schemas.microsoft.com/office/drawing/2014/main" id="{3483ED5E-7FBF-4597-8A73-F394A2DE70A1}"/>
              </a:ext>
            </a:extLst>
          </p:cNvPr>
          <p:cNvSpPr txBox="1">
            <a:spLocks noChangeArrowheads="1"/>
          </p:cNvSpPr>
          <p:nvPr/>
        </p:nvSpPr>
        <p:spPr bwMode="auto">
          <a:xfrm>
            <a:off x="250825" y="4797425"/>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t>
            </a:r>
            <a:r>
              <a:rPr lang="en-US" altLang="ja-JP" sz="2000" b="1" u="sng">
                <a:solidFill>
                  <a:srgbClr val="FF0000"/>
                </a:solidFill>
              </a:rPr>
              <a:t>(a)1</a:t>
            </a:r>
            <a:r>
              <a:rPr lang="ja-JP" altLang="en-US" sz="2000" b="1" u="sng">
                <a:solidFill>
                  <a:srgbClr val="FF0000"/>
                </a:solidFill>
              </a:rPr>
              <a:t>キロトン水チェレンコフ測定器</a:t>
            </a:r>
            <a:r>
              <a:rPr lang="en-US" altLang="ja-JP" sz="2000" b="1" u="sng">
                <a:solidFill>
                  <a:srgbClr val="FF0000"/>
                </a:solidFill>
              </a:rPr>
              <a:t> (1kt)</a:t>
            </a:r>
          </a:p>
        </p:txBody>
      </p:sp>
      <p:sp>
        <p:nvSpPr>
          <p:cNvPr id="58374" name="Text Box 6">
            <a:extLst>
              <a:ext uri="{FF2B5EF4-FFF2-40B4-BE49-F238E27FC236}">
                <a16:creationId xmlns:a16="http://schemas.microsoft.com/office/drawing/2014/main" id="{E986C6F9-BEB6-40EA-8968-FD9E1262FD4C}"/>
              </a:ext>
            </a:extLst>
          </p:cNvPr>
          <p:cNvSpPr txBox="1">
            <a:spLocks noChangeArrowheads="1"/>
          </p:cNvSpPr>
          <p:nvPr/>
        </p:nvSpPr>
        <p:spPr bwMode="auto">
          <a:xfrm>
            <a:off x="539750" y="5192713"/>
            <a:ext cx="83534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SK</a:t>
            </a:r>
            <a:r>
              <a:rPr lang="ja-JP" altLang="en-US" sz="2000" b="1">
                <a:solidFill>
                  <a:srgbClr val="000000"/>
                </a:solidFill>
              </a:rPr>
              <a:t>の</a:t>
            </a:r>
            <a:r>
              <a:rPr lang="en-US" altLang="ja-JP" sz="2000" b="1">
                <a:solidFill>
                  <a:srgbClr val="000000"/>
                </a:solidFill>
              </a:rPr>
              <a:t>1/50</a:t>
            </a:r>
            <a:r>
              <a:rPr lang="ja-JP" altLang="en-US" sz="2000" b="1">
                <a:solidFill>
                  <a:srgbClr val="000000"/>
                </a:solidFill>
              </a:rPr>
              <a:t>ミニチュア。</a:t>
            </a:r>
            <a:r>
              <a:rPr lang="en-US" altLang="ja-JP" sz="2000" b="1">
                <a:solidFill>
                  <a:srgbClr val="000000"/>
                </a:solidFill>
              </a:rPr>
              <a:t>SK</a:t>
            </a:r>
            <a:r>
              <a:rPr lang="ja-JP" altLang="en-US" sz="2000" b="1">
                <a:solidFill>
                  <a:srgbClr val="000000"/>
                </a:solidFill>
              </a:rPr>
              <a:t>の測定結果と直接比較が可能である。</a:t>
            </a:r>
            <a:endParaRPr lang="en-US" altLang="ja-JP" sz="2000" b="1">
              <a:solidFill>
                <a:srgbClr val="000000"/>
              </a:solidFill>
            </a:endParaRPr>
          </a:p>
        </p:txBody>
      </p:sp>
      <p:sp>
        <p:nvSpPr>
          <p:cNvPr id="58375" name="Text Box 7">
            <a:extLst>
              <a:ext uri="{FF2B5EF4-FFF2-40B4-BE49-F238E27FC236}">
                <a16:creationId xmlns:a16="http://schemas.microsoft.com/office/drawing/2014/main" id="{1E582985-2570-46FE-BAB0-357AC4A37FEA}"/>
              </a:ext>
            </a:extLst>
          </p:cNvPr>
          <p:cNvSpPr txBox="1">
            <a:spLocks noChangeArrowheads="1"/>
          </p:cNvSpPr>
          <p:nvPr/>
        </p:nvSpPr>
        <p:spPr bwMode="auto">
          <a:xfrm>
            <a:off x="250825" y="5589588"/>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 </a:t>
            </a:r>
            <a:r>
              <a:rPr lang="en-US" altLang="ja-JP" sz="2000" b="1" u="sng">
                <a:solidFill>
                  <a:srgbClr val="FF0000"/>
                </a:solidFill>
              </a:rPr>
              <a:t>(b)</a:t>
            </a:r>
            <a:r>
              <a:rPr lang="ja-JP" altLang="en-US" sz="2000" b="1" u="sng">
                <a:solidFill>
                  <a:srgbClr val="FF0000"/>
                </a:solidFill>
              </a:rPr>
              <a:t>ファイングレインド測定器</a:t>
            </a:r>
            <a:r>
              <a:rPr lang="en-US" altLang="ja-JP" sz="2000" b="1" u="sng">
                <a:solidFill>
                  <a:srgbClr val="FF0000"/>
                </a:solidFill>
              </a:rPr>
              <a:t> (FGD)</a:t>
            </a:r>
          </a:p>
        </p:txBody>
      </p:sp>
      <p:sp>
        <p:nvSpPr>
          <p:cNvPr id="58376" name="Text Box 8">
            <a:extLst>
              <a:ext uri="{FF2B5EF4-FFF2-40B4-BE49-F238E27FC236}">
                <a16:creationId xmlns:a16="http://schemas.microsoft.com/office/drawing/2014/main" id="{3D5DAA89-31B3-4B84-9BC6-352DF0403707}"/>
              </a:ext>
            </a:extLst>
          </p:cNvPr>
          <p:cNvSpPr txBox="1">
            <a:spLocks noChangeArrowheads="1"/>
          </p:cNvSpPr>
          <p:nvPr/>
        </p:nvSpPr>
        <p:spPr bwMode="auto">
          <a:xfrm>
            <a:off x="539750" y="5949950"/>
            <a:ext cx="83534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4</a:t>
            </a:r>
            <a:r>
              <a:rPr lang="ja-JP" altLang="en-US" sz="2000" b="1">
                <a:solidFill>
                  <a:srgbClr val="000000"/>
                </a:solidFill>
              </a:rPr>
              <a:t>つのコンポーネントからなる測定器で、ニュートリノビームの性質を詳細に測定できる。</a:t>
            </a:r>
            <a:endParaRPr lang="en-US" altLang="ja-JP" sz="2000" b="1">
              <a:solidFill>
                <a:srgbClr val="000000"/>
              </a:solidFill>
            </a:endParaRPr>
          </a:p>
        </p:txBody>
      </p:sp>
      <p:sp>
        <p:nvSpPr>
          <p:cNvPr id="9" name="スライド番号プレースホルダー 1">
            <a:extLst>
              <a:ext uri="{FF2B5EF4-FFF2-40B4-BE49-F238E27FC236}">
                <a16:creationId xmlns:a16="http://schemas.microsoft.com/office/drawing/2014/main" id="{5C90DB06-1F61-464B-B62F-C6A489BE81B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図1">
            <a:extLst>
              <a:ext uri="{FF2B5EF4-FFF2-40B4-BE49-F238E27FC236}">
                <a16:creationId xmlns:a16="http://schemas.microsoft.com/office/drawing/2014/main" id="{4D1308A3-99D2-433A-AC19-0B6850CCF30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75238" y="2192338"/>
            <a:ext cx="3384550"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1" name="Text Box 3">
            <a:extLst>
              <a:ext uri="{FF2B5EF4-FFF2-40B4-BE49-F238E27FC236}">
                <a16:creationId xmlns:a16="http://schemas.microsoft.com/office/drawing/2014/main" id="{A47F9391-434E-4B5F-959C-9C46CDD4801B}"/>
              </a:ext>
            </a:extLst>
          </p:cNvPr>
          <p:cNvSpPr txBox="1">
            <a:spLocks noChangeArrowheads="1"/>
          </p:cNvSpPr>
          <p:nvPr/>
        </p:nvSpPr>
        <p:spPr bwMode="auto">
          <a:xfrm>
            <a:off x="250825" y="29567"/>
            <a:ext cx="8675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333399"/>
                </a:solidFill>
              </a:rPr>
              <a:t>Study of the Neutrino beam in the Front Detectors</a:t>
            </a:r>
          </a:p>
        </p:txBody>
      </p:sp>
      <p:sp>
        <p:nvSpPr>
          <p:cNvPr id="94212" name="Text Box 7">
            <a:extLst>
              <a:ext uri="{FF2B5EF4-FFF2-40B4-BE49-F238E27FC236}">
                <a16:creationId xmlns:a16="http://schemas.microsoft.com/office/drawing/2014/main" id="{E0A13798-5BD6-413F-A244-6D72B0D79AFD}"/>
              </a:ext>
            </a:extLst>
          </p:cNvPr>
          <p:cNvSpPr txBox="1">
            <a:spLocks noChangeArrowheads="1"/>
          </p:cNvSpPr>
          <p:nvPr/>
        </p:nvSpPr>
        <p:spPr bwMode="auto">
          <a:xfrm>
            <a:off x="5940425" y="1679575"/>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1kt detector</a:t>
            </a:r>
          </a:p>
        </p:txBody>
      </p:sp>
      <p:sp>
        <p:nvSpPr>
          <p:cNvPr id="94213" name="Text Box 8">
            <a:extLst>
              <a:ext uri="{FF2B5EF4-FFF2-40B4-BE49-F238E27FC236}">
                <a16:creationId xmlns:a16="http://schemas.microsoft.com/office/drawing/2014/main" id="{B0AA7A77-655F-4F38-BD46-29BA9FCE594A}"/>
              </a:ext>
            </a:extLst>
          </p:cNvPr>
          <p:cNvSpPr txBox="1">
            <a:spLocks noChangeArrowheads="1"/>
          </p:cNvSpPr>
          <p:nvPr/>
        </p:nvSpPr>
        <p:spPr bwMode="auto">
          <a:xfrm>
            <a:off x="755650" y="1679575"/>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Fine-Grained detector</a:t>
            </a:r>
          </a:p>
        </p:txBody>
      </p:sp>
      <p:sp>
        <p:nvSpPr>
          <p:cNvPr id="94214" name="Text Box 9">
            <a:extLst>
              <a:ext uri="{FF2B5EF4-FFF2-40B4-BE49-F238E27FC236}">
                <a16:creationId xmlns:a16="http://schemas.microsoft.com/office/drawing/2014/main" id="{6EBE9E6C-16D0-4D98-B0C1-BDD6BDA51863}"/>
              </a:ext>
            </a:extLst>
          </p:cNvPr>
          <p:cNvSpPr txBox="1">
            <a:spLocks noChangeArrowheads="1"/>
          </p:cNvSpPr>
          <p:nvPr/>
        </p:nvSpPr>
        <p:spPr bwMode="auto">
          <a:xfrm>
            <a:off x="179388" y="6064250"/>
            <a:ext cx="311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94215" name="Text Box 10">
            <a:extLst>
              <a:ext uri="{FF2B5EF4-FFF2-40B4-BE49-F238E27FC236}">
                <a16:creationId xmlns:a16="http://schemas.microsoft.com/office/drawing/2014/main" id="{73A10FE2-12F5-4A6E-9851-B543529CC3DC}"/>
              </a:ext>
            </a:extLst>
          </p:cNvPr>
          <p:cNvSpPr txBox="1">
            <a:spLocks noChangeArrowheads="1"/>
          </p:cNvSpPr>
          <p:nvPr/>
        </p:nvSpPr>
        <p:spPr bwMode="auto">
          <a:xfrm>
            <a:off x="395288" y="5940425"/>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The excellent agreements between data and expectations in KEK site ensure the reliability of the expected beam at SK site.</a:t>
            </a:r>
          </a:p>
        </p:txBody>
      </p:sp>
      <p:sp>
        <p:nvSpPr>
          <p:cNvPr id="94216" name="Text Box 11">
            <a:extLst>
              <a:ext uri="{FF2B5EF4-FFF2-40B4-BE49-F238E27FC236}">
                <a16:creationId xmlns:a16="http://schemas.microsoft.com/office/drawing/2014/main" id="{A7791B98-BDC0-4FFA-9F40-9FD1BCFFE109}"/>
              </a:ext>
            </a:extLst>
          </p:cNvPr>
          <p:cNvSpPr txBox="1">
            <a:spLocks noChangeArrowheads="1"/>
          </p:cNvSpPr>
          <p:nvPr/>
        </p:nvSpPr>
        <p:spPr bwMode="auto">
          <a:xfrm>
            <a:off x="155575" y="998538"/>
            <a:ext cx="311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94217" name="Text Box 12">
            <a:extLst>
              <a:ext uri="{FF2B5EF4-FFF2-40B4-BE49-F238E27FC236}">
                <a16:creationId xmlns:a16="http://schemas.microsoft.com/office/drawing/2014/main" id="{60EC3461-797C-4A90-B2A9-363F046B31C1}"/>
              </a:ext>
            </a:extLst>
          </p:cNvPr>
          <p:cNvSpPr txBox="1">
            <a:spLocks noChangeArrowheads="1"/>
          </p:cNvSpPr>
          <p:nvPr/>
        </p:nvSpPr>
        <p:spPr bwMode="auto">
          <a:xfrm>
            <a:off x="395288" y="927100"/>
            <a:ext cx="8497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Data recorded in the Front Detectors are used to study properties of the neutrino beam. </a:t>
            </a:r>
          </a:p>
        </p:txBody>
      </p:sp>
      <p:sp>
        <p:nvSpPr>
          <p:cNvPr id="94218" name="Text Box 13">
            <a:extLst>
              <a:ext uri="{FF2B5EF4-FFF2-40B4-BE49-F238E27FC236}">
                <a16:creationId xmlns:a16="http://schemas.microsoft.com/office/drawing/2014/main" id="{79F0E4A2-7F05-4237-B212-44DC5D042EA3}"/>
              </a:ext>
            </a:extLst>
          </p:cNvPr>
          <p:cNvSpPr txBox="1">
            <a:spLocks noChangeArrowheads="1"/>
          </p:cNvSpPr>
          <p:nvPr/>
        </p:nvSpPr>
        <p:spPr bwMode="auto">
          <a:xfrm>
            <a:off x="179388" y="5372100"/>
            <a:ext cx="311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94219" name="Text Box 14">
            <a:extLst>
              <a:ext uri="{FF2B5EF4-FFF2-40B4-BE49-F238E27FC236}">
                <a16:creationId xmlns:a16="http://schemas.microsoft.com/office/drawing/2014/main" id="{43CBE496-CBD1-4C19-B73B-A774B7628E3A}"/>
              </a:ext>
            </a:extLst>
          </p:cNvPr>
          <p:cNvSpPr txBox="1">
            <a:spLocks noChangeArrowheads="1"/>
          </p:cNvSpPr>
          <p:nvPr/>
        </p:nvSpPr>
        <p:spPr bwMode="auto">
          <a:xfrm>
            <a:off x="419100" y="5300663"/>
            <a:ext cx="8497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The beam direction, stability of the beam intensity, energy spectrum, </a:t>
            </a:r>
            <a:r>
              <a:rPr lang="en-US" altLang="ja-JP" sz="2000" b="1">
                <a:solidFill>
                  <a:srgbClr val="000000"/>
                </a:solidFill>
                <a:latin typeface="Symbol" panose="05050102010706020507" pitchFamily="18" charset="2"/>
              </a:rPr>
              <a:t>n</a:t>
            </a:r>
            <a:r>
              <a:rPr lang="en-US" altLang="ja-JP" sz="2000" b="1" baseline="-25000">
                <a:solidFill>
                  <a:srgbClr val="000000"/>
                </a:solidFill>
              </a:rPr>
              <a:t>e</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 </a:t>
            </a:r>
            <a:r>
              <a:rPr lang="en-US" altLang="ja-JP" sz="2000" b="1">
                <a:solidFill>
                  <a:srgbClr val="000000"/>
                </a:solidFill>
              </a:rPr>
              <a:t>ratio well agree with expectations.</a:t>
            </a:r>
          </a:p>
        </p:txBody>
      </p:sp>
      <p:pic>
        <p:nvPicPr>
          <p:cNvPr id="94220" name="Picture 15" descr="mrd3d_evt">
            <a:extLst>
              <a:ext uri="{FF2B5EF4-FFF2-40B4-BE49-F238E27FC236}">
                <a16:creationId xmlns:a16="http://schemas.microsoft.com/office/drawing/2014/main" id="{EB077518-8CD2-4FC2-9EC5-AB712853500E}"/>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2100263"/>
            <a:ext cx="4249738" cy="3205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21" name="Rectangle 18">
            <a:extLst>
              <a:ext uri="{FF2B5EF4-FFF2-40B4-BE49-F238E27FC236}">
                <a16:creationId xmlns:a16="http://schemas.microsoft.com/office/drawing/2014/main" id="{B879FD2F-5BF9-46F5-85D2-9F5E48AD53BA}"/>
              </a:ext>
            </a:extLst>
          </p:cNvPr>
          <p:cNvSpPr>
            <a:spLocks noChangeArrowheads="1"/>
          </p:cNvSpPr>
          <p:nvPr/>
        </p:nvSpPr>
        <p:spPr bwMode="auto">
          <a:xfrm>
            <a:off x="3897313" y="4806950"/>
            <a:ext cx="809625" cy="5127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4" name="スライド番号プレースホルダー 1">
            <a:extLst>
              <a:ext uri="{FF2B5EF4-FFF2-40B4-BE49-F238E27FC236}">
                <a16:creationId xmlns:a16="http://schemas.microsoft.com/office/drawing/2014/main" id="{074B50B3-D1A8-4FD2-A55C-4612BC8CACC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a:extLst>
              <a:ext uri="{FF2B5EF4-FFF2-40B4-BE49-F238E27FC236}">
                <a16:creationId xmlns:a16="http://schemas.microsoft.com/office/drawing/2014/main" id="{509C9A83-D13A-4B3E-AA97-A1B4F978068D}"/>
              </a:ext>
            </a:extLst>
          </p:cNvPr>
          <p:cNvSpPr txBox="1">
            <a:spLocks noChangeArrowheads="1"/>
          </p:cNvSpPr>
          <p:nvPr/>
        </p:nvSpPr>
        <p:spPr bwMode="auto">
          <a:xfrm>
            <a:off x="900113" y="25460"/>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dirty="0">
                <a:ln>
                  <a:noFill/>
                </a:ln>
                <a:solidFill>
                  <a:srgbClr val="0000FF"/>
                </a:solidFill>
                <a:effectLst/>
                <a:uLnTx/>
                <a:uFillTx/>
                <a:latin typeface="+mj-lt"/>
                <a:ea typeface="ＭＳ Ｐゴシック" panose="020B0600070205080204" pitchFamily="50" charset="-128"/>
                <a:cs typeface="+mn-cs"/>
              </a:rPr>
              <a:t>ニュートリノ反応の例</a:t>
            </a:r>
          </a:p>
        </p:txBody>
      </p:sp>
      <p:sp>
        <p:nvSpPr>
          <p:cNvPr id="118791" name="Text Box 7">
            <a:extLst>
              <a:ext uri="{FF2B5EF4-FFF2-40B4-BE49-F238E27FC236}">
                <a16:creationId xmlns:a16="http://schemas.microsoft.com/office/drawing/2014/main" id="{9059B8DE-6F22-4682-B002-AD38F7549B38}"/>
              </a:ext>
            </a:extLst>
          </p:cNvPr>
          <p:cNvSpPr txBox="1">
            <a:spLocks noChangeArrowheads="1"/>
          </p:cNvSpPr>
          <p:nvPr/>
        </p:nvSpPr>
        <p:spPr bwMode="auto">
          <a:xfrm>
            <a:off x="35148" y="548680"/>
            <a:ext cx="9108852"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陽子と電子が結合して中性子とニュートリノになる</a:t>
            </a:r>
            <a:r>
              <a:rPr lang="ja-JP" altLang="en-US" sz="2000" b="1" dirty="0">
                <a:solidFill>
                  <a:srgbClr val="000000"/>
                </a:solidFill>
                <a:latin typeface="Arial" panose="020B0604020202020204" pitchFamily="34" charset="0"/>
                <a:cs typeface="Arial" panose="020B0604020202020204" pitchFamily="34" charset="0"/>
              </a:rPr>
              <a:t>。</a:t>
            </a:r>
            <a:r>
              <a:rPr lang="en-US" altLang="ja-JP" sz="2000" b="1" dirty="0">
                <a:solidFill>
                  <a:srgbClr val="000000"/>
                </a:solidFill>
                <a:latin typeface="Arial" panose="020B0604020202020204" pitchFamily="34" charset="0"/>
                <a:cs typeface="Arial" panose="020B0604020202020204" pitchFamily="34" charset="0"/>
              </a:rPr>
              <a:t>(</a:t>
            </a:r>
            <a:r>
              <a:rPr lang="ja-JP" altLang="en-US" sz="2000" b="1" dirty="0">
                <a:solidFill>
                  <a:srgbClr val="000000"/>
                </a:solidFill>
                <a:latin typeface="Arial" panose="020B0604020202020204" pitchFamily="34" charset="0"/>
                <a:cs typeface="Arial" panose="020B0604020202020204" pitchFamily="34" charset="0"/>
              </a:rPr>
              <a:t>星の中での反応</a:t>
            </a:r>
            <a:r>
              <a:rPr lang="en-US" altLang="ja-JP" sz="2000" b="1" dirty="0">
                <a:solidFill>
                  <a:srgbClr val="000000"/>
                </a:solidFill>
                <a:latin typeface="Arial" panose="020B0604020202020204" pitchFamily="34" charset="0"/>
                <a:cs typeface="Arial" panose="020B0604020202020204" pitchFamily="34" charset="0"/>
              </a:rPr>
              <a:t>)</a:t>
            </a: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br>
              <a:rPr lang="en-US" altLang="ja-JP" sz="2000" b="1" dirty="0">
                <a:solidFill>
                  <a:srgbClr val="000000"/>
                </a:solidFill>
                <a:latin typeface="Arial" panose="020B0604020202020204" pitchFamily="34" charset="0"/>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「最初レプトンは電子の状態で、核子は陽子の状態で存在していた。</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レプトンが“下側の状態であること”を放出してニュートリノの状態になり、</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核子は“下側の状態であること”を受け取って中性子になった。」</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a:tabLst/>
              <a:defRPr/>
            </a:pP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飛んできたニュートリノが中性子と反応して電子と陽子になる。</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大気ニュートリノを観測するときの反応</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a:tabLst/>
              <a:defRPr/>
            </a:pP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50000"/>
              </a:spcBef>
              <a:spcAft>
                <a:spcPct val="0"/>
              </a:spcAft>
              <a:buClrTx/>
              <a:buSzTx/>
              <a:buFont typeface="+mj-ea"/>
              <a:buAutoNum type="circleNumDbPlain"/>
              <a:tabLst/>
              <a:defRPr/>
            </a:pP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 name="図 2">
            <a:extLst>
              <a:ext uri="{FF2B5EF4-FFF2-40B4-BE49-F238E27FC236}">
                <a16:creationId xmlns:a16="http://schemas.microsoft.com/office/drawing/2014/main" id="{E9AD0819-2A63-4C99-BAC0-6710DF714C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4277"/>
            <a:ext cx="2236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図 3">
            <a:extLst>
              <a:ext uri="{FF2B5EF4-FFF2-40B4-BE49-F238E27FC236}">
                <a16:creationId xmlns:a16="http://schemas.microsoft.com/office/drawing/2014/main" id="{3F2419FE-9A3E-4530-A1E3-035F9D30B2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8735" y="1268760"/>
            <a:ext cx="460851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図 57">
            <a:extLst>
              <a:ext uri="{FF2B5EF4-FFF2-40B4-BE49-F238E27FC236}">
                <a16:creationId xmlns:a16="http://schemas.microsoft.com/office/drawing/2014/main" id="{1AC2E567-8A4F-453B-9E9A-0E6C4F55F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5120980"/>
            <a:ext cx="2377440" cy="396240"/>
          </a:xfrm>
          <a:prstGeom prst="rect">
            <a:avLst/>
          </a:prstGeom>
        </p:spPr>
      </p:pic>
      <p:pic>
        <p:nvPicPr>
          <p:cNvPr id="59" name="図 58">
            <a:extLst>
              <a:ext uri="{FF2B5EF4-FFF2-40B4-BE49-F238E27FC236}">
                <a16:creationId xmlns:a16="http://schemas.microsoft.com/office/drawing/2014/main" id="{A77ACA4D-54F6-4A5F-A13D-BD7EC9F113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4797140"/>
            <a:ext cx="4608576" cy="864108"/>
          </a:xfrm>
          <a:prstGeom prst="rect">
            <a:avLst/>
          </a:prstGeom>
        </p:spPr>
      </p:pic>
      <p:sp>
        <p:nvSpPr>
          <p:cNvPr id="8" name="スライド番号プレースホルダー 1">
            <a:extLst>
              <a:ext uri="{FF2B5EF4-FFF2-40B4-BE49-F238E27FC236}">
                <a16:creationId xmlns:a16="http://schemas.microsoft.com/office/drawing/2014/main" id="{956A6F61-6D23-4200-869B-E79AE377F1E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9733330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5" descr="dist_tdiff_al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988" y="-127000"/>
            <a:ext cx="5607051" cy="5607050"/>
          </a:xfrm>
          <a:noFill/>
          <a:extLst>
            <a:ext uri="{909E8E84-426E-40DD-AFC4-6F175D3DCCD1}">
              <a14:hiddenFill xmlns:a14="http://schemas.microsoft.com/office/drawing/2010/main">
                <a:solidFill>
                  <a:srgbClr val="FFFFFF"/>
                </a:solidFill>
              </a14:hiddenFill>
            </a:ext>
          </a:extLst>
        </p:spPr>
      </p:pic>
      <p:sp>
        <p:nvSpPr>
          <p:cNvPr id="134147" name="Rectangle 46"/>
          <p:cNvSpPr>
            <a:spLocks noChangeArrowheads="1"/>
          </p:cNvSpPr>
          <p:nvPr/>
        </p:nvSpPr>
        <p:spPr bwMode="auto">
          <a:xfrm>
            <a:off x="-403225" y="-106363"/>
            <a:ext cx="5767388" cy="300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48" name="Line 12"/>
          <p:cNvSpPr>
            <a:spLocks noChangeShapeType="1"/>
          </p:cNvSpPr>
          <p:nvPr/>
        </p:nvSpPr>
        <p:spPr bwMode="auto">
          <a:xfrm flipV="1">
            <a:off x="2546350" y="4006850"/>
            <a:ext cx="688975" cy="635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49" name="Text Box 13"/>
          <p:cNvSpPr txBox="1">
            <a:spLocks noChangeArrowheads="1"/>
          </p:cNvSpPr>
          <p:nvPr/>
        </p:nvSpPr>
        <p:spPr bwMode="auto">
          <a:xfrm>
            <a:off x="3351213" y="3765550"/>
            <a:ext cx="690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1.5</a:t>
            </a:r>
            <a:r>
              <a:rPr kumimoji="1" lang="en-US" altLang="ja-JP" sz="1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s</a:t>
            </a:r>
          </a:p>
        </p:txBody>
      </p:sp>
      <p:grpSp>
        <p:nvGrpSpPr>
          <p:cNvPr id="134150" name="Group 52"/>
          <p:cNvGrpSpPr>
            <a:grpSpLocks/>
          </p:cNvGrpSpPr>
          <p:nvPr/>
        </p:nvGrpSpPr>
        <p:grpSpPr bwMode="auto">
          <a:xfrm>
            <a:off x="588963" y="3467100"/>
            <a:ext cx="2066925" cy="958850"/>
            <a:chOff x="387" y="1012"/>
            <a:chExt cx="1302" cy="604"/>
          </a:xfrm>
        </p:grpSpPr>
        <p:sp>
          <p:nvSpPr>
            <p:cNvPr id="134165" name="Oval 5"/>
            <p:cNvSpPr>
              <a:spLocks noChangeArrowheads="1"/>
            </p:cNvSpPr>
            <p:nvPr/>
          </p:nvSpPr>
          <p:spPr bwMode="auto">
            <a:xfrm>
              <a:off x="408" y="1298"/>
              <a:ext cx="237" cy="5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34166" name="Picture 6" descr="BS0092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 y="1015"/>
              <a:ext cx="3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7" name="Line 7"/>
            <p:cNvSpPr>
              <a:spLocks noChangeShapeType="1"/>
            </p:cNvSpPr>
            <p:nvPr/>
          </p:nvSpPr>
          <p:spPr bwMode="auto">
            <a:xfrm>
              <a:off x="679" y="1320"/>
              <a:ext cx="5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68" name="AutoShape 8"/>
            <p:cNvSpPr>
              <a:spLocks noChangeArrowheads="1"/>
            </p:cNvSpPr>
            <p:nvPr/>
          </p:nvSpPr>
          <p:spPr bwMode="auto">
            <a:xfrm>
              <a:off x="1238" y="1236"/>
              <a:ext cx="187" cy="186"/>
            </a:xfrm>
            <a:prstGeom prst="can">
              <a:avLst>
                <a:gd name="adj" fmla="val 25000"/>
              </a:avLst>
            </a:prstGeom>
            <a:gradFill rotWithShape="0">
              <a:gsLst>
                <a:gs pos="0">
                  <a:srgbClr val="765E47"/>
                </a:gs>
                <a:gs pos="50000">
                  <a:srgbClr val="FFCC99"/>
                </a:gs>
                <a:gs pos="100000">
                  <a:srgbClr val="765E47"/>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69" name="Freeform 11"/>
            <p:cNvSpPr>
              <a:spLocks/>
            </p:cNvSpPr>
            <p:nvPr/>
          </p:nvSpPr>
          <p:spPr bwMode="auto">
            <a:xfrm>
              <a:off x="442" y="1183"/>
              <a:ext cx="203" cy="70"/>
            </a:xfrm>
            <a:custGeom>
              <a:avLst/>
              <a:gdLst>
                <a:gd name="T0" fmla="*/ 0 w 1231"/>
                <a:gd name="T1" fmla="*/ 0 h 398"/>
                <a:gd name="T2" fmla="*/ 0 w 1231"/>
                <a:gd name="T3" fmla="*/ 0 h 398"/>
                <a:gd name="T4" fmla="*/ 0 w 1231"/>
                <a:gd name="T5" fmla="*/ 0 h 398"/>
                <a:gd name="T6" fmla="*/ 0 w 1231"/>
                <a:gd name="T7" fmla="*/ 0 h 398"/>
                <a:gd name="T8" fmla="*/ 0 w 1231"/>
                <a:gd name="T9" fmla="*/ 0 h 398"/>
                <a:gd name="T10" fmla="*/ 0 w 1231"/>
                <a:gd name="T11" fmla="*/ 0 h 398"/>
                <a:gd name="T12" fmla="*/ 0 w 1231"/>
                <a:gd name="T13" fmla="*/ 0 h 398"/>
                <a:gd name="T14" fmla="*/ 0 w 1231"/>
                <a:gd name="T15" fmla="*/ 0 h 398"/>
                <a:gd name="T16" fmla="*/ 0 w 1231"/>
                <a:gd name="T17" fmla="*/ 0 h 398"/>
                <a:gd name="T18" fmla="*/ 0 w 1231"/>
                <a:gd name="T19" fmla="*/ 0 h 398"/>
                <a:gd name="T20" fmla="*/ 0 w 1231"/>
                <a:gd name="T21" fmla="*/ 0 h 398"/>
                <a:gd name="T22" fmla="*/ 0 w 1231"/>
                <a:gd name="T23" fmla="*/ 0 h 398"/>
                <a:gd name="T24" fmla="*/ 0 w 1231"/>
                <a:gd name="T25" fmla="*/ 0 h 398"/>
                <a:gd name="T26" fmla="*/ 0 w 1231"/>
                <a:gd name="T27" fmla="*/ 0 h 398"/>
                <a:gd name="T28" fmla="*/ 0 w 1231"/>
                <a:gd name="T29" fmla="*/ 0 h 398"/>
                <a:gd name="T30" fmla="*/ 0 w 1231"/>
                <a:gd name="T31" fmla="*/ 0 h 398"/>
                <a:gd name="T32" fmla="*/ 0 w 1231"/>
                <a:gd name="T33" fmla="*/ 0 h 398"/>
                <a:gd name="T34" fmla="*/ 0 w 1231"/>
                <a:gd name="T35" fmla="*/ 0 h 398"/>
                <a:gd name="T36" fmla="*/ 0 w 1231"/>
                <a:gd name="T37" fmla="*/ 0 h 398"/>
                <a:gd name="T38" fmla="*/ 0 w 1231"/>
                <a:gd name="T39" fmla="*/ 0 h 3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31" h="398">
                  <a:moveTo>
                    <a:pt x="1231" y="16"/>
                  </a:moveTo>
                  <a:cubicBezTo>
                    <a:pt x="1182" y="0"/>
                    <a:pt x="1137" y="2"/>
                    <a:pt x="1087" y="9"/>
                  </a:cubicBezTo>
                  <a:cubicBezTo>
                    <a:pt x="1075" y="59"/>
                    <a:pt x="1067" y="100"/>
                    <a:pt x="1015" y="117"/>
                  </a:cubicBezTo>
                  <a:cubicBezTo>
                    <a:pt x="984" y="115"/>
                    <a:pt x="952" y="114"/>
                    <a:pt x="921" y="110"/>
                  </a:cubicBezTo>
                  <a:cubicBezTo>
                    <a:pt x="914" y="109"/>
                    <a:pt x="907" y="105"/>
                    <a:pt x="900" y="103"/>
                  </a:cubicBezTo>
                  <a:cubicBezTo>
                    <a:pt x="878" y="97"/>
                    <a:pt x="835" y="88"/>
                    <a:pt x="835" y="88"/>
                  </a:cubicBezTo>
                  <a:cubicBezTo>
                    <a:pt x="772" y="105"/>
                    <a:pt x="805" y="126"/>
                    <a:pt x="777" y="168"/>
                  </a:cubicBezTo>
                  <a:cubicBezTo>
                    <a:pt x="759" y="196"/>
                    <a:pt x="724" y="201"/>
                    <a:pt x="698" y="218"/>
                  </a:cubicBezTo>
                  <a:cubicBezTo>
                    <a:pt x="662" y="216"/>
                    <a:pt x="625" y="219"/>
                    <a:pt x="590" y="211"/>
                  </a:cubicBezTo>
                  <a:cubicBezTo>
                    <a:pt x="566" y="205"/>
                    <a:pt x="549" y="183"/>
                    <a:pt x="525" y="175"/>
                  </a:cubicBezTo>
                  <a:cubicBezTo>
                    <a:pt x="464" y="190"/>
                    <a:pt x="469" y="232"/>
                    <a:pt x="424" y="261"/>
                  </a:cubicBezTo>
                  <a:cubicBezTo>
                    <a:pt x="385" y="285"/>
                    <a:pt x="378" y="286"/>
                    <a:pt x="345" y="297"/>
                  </a:cubicBezTo>
                  <a:cubicBezTo>
                    <a:pt x="333" y="295"/>
                    <a:pt x="321" y="293"/>
                    <a:pt x="309" y="290"/>
                  </a:cubicBezTo>
                  <a:cubicBezTo>
                    <a:pt x="294" y="286"/>
                    <a:pt x="266" y="276"/>
                    <a:pt x="266" y="276"/>
                  </a:cubicBezTo>
                  <a:cubicBezTo>
                    <a:pt x="259" y="278"/>
                    <a:pt x="250" y="278"/>
                    <a:pt x="244" y="283"/>
                  </a:cubicBezTo>
                  <a:cubicBezTo>
                    <a:pt x="230" y="293"/>
                    <a:pt x="208" y="319"/>
                    <a:pt x="208" y="319"/>
                  </a:cubicBezTo>
                  <a:cubicBezTo>
                    <a:pt x="206" y="326"/>
                    <a:pt x="206" y="335"/>
                    <a:pt x="201" y="340"/>
                  </a:cubicBezTo>
                  <a:cubicBezTo>
                    <a:pt x="194" y="347"/>
                    <a:pt x="147" y="365"/>
                    <a:pt x="136" y="369"/>
                  </a:cubicBezTo>
                  <a:cubicBezTo>
                    <a:pt x="84" y="362"/>
                    <a:pt x="58" y="348"/>
                    <a:pt x="14" y="376"/>
                  </a:cubicBezTo>
                  <a:cubicBezTo>
                    <a:pt x="9" y="383"/>
                    <a:pt x="0" y="398"/>
                    <a:pt x="0" y="398"/>
                  </a:cubicBezTo>
                </a:path>
              </a:pathLst>
            </a:custGeom>
            <a:noFill/>
            <a:ln w="28575"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70" name="Freeform 16"/>
            <p:cNvSpPr>
              <a:spLocks/>
            </p:cNvSpPr>
            <p:nvPr/>
          </p:nvSpPr>
          <p:spPr bwMode="auto">
            <a:xfrm>
              <a:off x="984" y="1140"/>
              <a:ext cx="237" cy="78"/>
            </a:xfrm>
            <a:custGeom>
              <a:avLst/>
              <a:gdLst>
                <a:gd name="T0" fmla="*/ 0 w 245"/>
                <a:gd name="T1" fmla="*/ 0 h 310"/>
                <a:gd name="T2" fmla="*/ 15 w 245"/>
                <a:gd name="T3" fmla="*/ 0 h 310"/>
                <a:gd name="T4" fmla="*/ 15 w 245"/>
                <a:gd name="T5" fmla="*/ 0 h 310"/>
                <a:gd name="T6" fmla="*/ 15 w 245"/>
                <a:gd name="T7" fmla="*/ 0 h 310"/>
                <a:gd name="T8" fmla="*/ 15 w 245"/>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310">
                  <a:moveTo>
                    <a:pt x="0" y="0"/>
                  </a:moveTo>
                  <a:cubicBezTo>
                    <a:pt x="130" y="14"/>
                    <a:pt x="38" y="7"/>
                    <a:pt x="79" y="123"/>
                  </a:cubicBezTo>
                  <a:cubicBezTo>
                    <a:pt x="80" y="126"/>
                    <a:pt x="143" y="137"/>
                    <a:pt x="166" y="144"/>
                  </a:cubicBezTo>
                  <a:cubicBezTo>
                    <a:pt x="201" y="169"/>
                    <a:pt x="194" y="179"/>
                    <a:pt x="187" y="223"/>
                  </a:cubicBezTo>
                  <a:cubicBezTo>
                    <a:pt x="201" y="266"/>
                    <a:pt x="212" y="277"/>
                    <a:pt x="245" y="310"/>
                  </a:cubicBezTo>
                </a:path>
              </a:pathLst>
            </a:custGeom>
            <a:noFill/>
            <a:ln w="19050"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71" name="Text Box 17"/>
            <p:cNvSpPr txBox="1">
              <a:spLocks noChangeArrowheads="1"/>
            </p:cNvSpPr>
            <p:nvPr/>
          </p:nvSpPr>
          <p:spPr bwMode="auto">
            <a:xfrm>
              <a:off x="950" y="1012"/>
              <a:ext cx="3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GPS</a:t>
              </a:r>
            </a:p>
          </p:txBody>
        </p:sp>
        <p:sp>
          <p:nvSpPr>
            <p:cNvPr id="134172" name="Text Box 18"/>
            <p:cNvSpPr txBox="1">
              <a:spLocks noChangeArrowheads="1"/>
            </p:cNvSpPr>
            <p:nvPr/>
          </p:nvSpPr>
          <p:spPr bwMode="auto">
            <a:xfrm>
              <a:off x="1005" y="1385"/>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Kamioka</a:t>
              </a:r>
            </a:p>
          </p:txBody>
        </p:sp>
        <p:sp>
          <p:nvSpPr>
            <p:cNvPr id="134173" name="Text Box 19"/>
            <p:cNvSpPr txBox="1">
              <a:spLocks noChangeArrowheads="1"/>
            </p:cNvSpPr>
            <p:nvPr/>
          </p:nvSpPr>
          <p:spPr bwMode="auto">
            <a:xfrm>
              <a:off x="387" y="1385"/>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KEK</a:t>
              </a:r>
            </a:p>
          </p:txBody>
        </p:sp>
      </p:grpSp>
      <p:sp>
        <p:nvSpPr>
          <p:cNvPr id="134151" name="Text Box 20"/>
          <p:cNvSpPr txBox="1">
            <a:spLocks noChangeArrowheads="1"/>
          </p:cNvSpPr>
          <p:nvPr/>
        </p:nvSpPr>
        <p:spPr bwMode="auto">
          <a:xfrm>
            <a:off x="1331913" y="-80963"/>
            <a:ext cx="698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events in Super-Kamiokande</a:t>
            </a:r>
          </a:p>
        </p:txBody>
      </p:sp>
      <p:sp>
        <p:nvSpPr>
          <p:cNvPr id="134152" name="Text Box 29"/>
          <p:cNvSpPr txBox="1">
            <a:spLocks noChangeArrowheads="1"/>
          </p:cNvSpPr>
          <p:nvPr/>
        </p:nvSpPr>
        <p:spPr bwMode="auto">
          <a:xfrm>
            <a:off x="71438" y="5637213"/>
            <a:ext cx="8596312"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events in the fiducial volume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112</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Expected atmospheric neutrino background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2.5x10</a:t>
            </a:r>
            <a:r>
              <a:rPr kumimoji="1" lang="en-US" altLang="ja-JP" sz="19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19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events.</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rate of the neutrino events is uniform.</a:t>
            </a:r>
          </a:p>
        </p:txBody>
      </p:sp>
      <p:sp>
        <p:nvSpPr>
          <p:cNvPr id="134153" name="Text Box 32"/>
          <p:cNvSpPr txBox="1">
            <a:spLocks noChangeArrowheads="1"/>
          </p:cNvSpPr>
          <p:nvPr/>
        </p:nvSpPr>
        <p:spPr bwMode="auto">
          <a:xfrm>
            <a:off x="77788" y="863600"/>
            <a:ext cx="62499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9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vis</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&gt; 30 MeV and no signal in the outer detector</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Events within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1.5</a:t>
            </a:r>
            <a:r>
              <a:rPr kumimoji="1" lang="en-US" altLang="ja-JP" sz="19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sec</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time window are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selected because neutrino beam width</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is 1.1</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sec and accuracy of the absolute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time determination by GPS is 0.2</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sec.</a:t>
            </a:r>
          </a:p>
        </p:txBody>
      </p:sp>
      <p:sp>
        <p:nvSpPr>
          <p:cNvPr id="134154" name="Text Box 39"/>
          <p:cNvSpPr txBox="1">
            <a:spLocks noChangeArrowheads="1"/>
          </p:cNvSpPr>
          <p:nvPr/>
        </p:nvSpPr>
        <p:spPr bwMode="auto">
          <a:xfrm>
            <a:off x="647700" y="476250"/>
            <a:ext cx="133191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Selection</a:t>
            </a:r>
          </a:p>
        </p:txBody>
      </p:sp>
      <p:sp>
        <p:nvSpPr>
          <p:cNvPr id="134155" name="Text Box 40"/>
          <p:cNvSpPr txBox="1">
            <a:spLocks noChangeArrowheads="1"/>
          </p:cNvSpPr>
          <p:nvPr/>
        </p:nvSpPr>
        <p:spPr bwMode="auto">
          <a:xfrm>
            <a:off x="611188" y="5264150"/>
            <a:ext cx="12604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Results</a:t>
            </a:r>
          </a:p>
        </p:txBody>
      </p:sp>
      <p:pic>
        <p:nvPicPr>
          <p:cNvPr id="134156" name="Picture 4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97475" y="1412875"/>
            <a:ext cx="4003675" cy="4143375"/>
          </a:xfrm>
        </p:spPr>
      </p:pic>
      <p:sp>
        <p:nvSpPr>
          <p:cNvPr id="134157" name="Rectangle 49"/>
          <p:cNvSpPr>
            <a:spLocks noChangeArrowheads="1"/>
          </p:cNvSpPr>
          <p:nvPr/>
        </p:nvSpPr>
        <p:spPr bwMode="auto">
          <a:xfrm>
            <a:off x="6642100" y="1403350"/>
            <a:ext cx="1674813"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58" name="Rectangle 50"/>
          <p:cNvSpPr>
            <a:spLocks noChangeArrowheads="1"/>
          </p:cNvSpPr>
          <p:nvPr/>
        </p:nvSpPr>
        <p:spPr bwMode="auto">
          <a:xfrm>
            <a:off x="5157788" y="1449388"/>
            <a:ext cx="179387" cy="646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59" name="Rectangle 51"/>
          <p:cNvSpPr>
            <a:spLocks noChangeArrowheads="1"/>
          </p:cNvSpPr>
          <p:nvPr/>
        </p:nvSpPr>
        <p:spPr bwMode="auto">
          <a:xfrm>
            <a:off x="6867525" y="5364163"/>
            <a:ext cx="2160588" cy="325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60" name="Text Box 41"/>
          <p:cNvSpPr txBox="1">
            <a:spLocks noChangeArrowheads="1"/>
          </p:cNvSpPr>
          <p:nvPr/>
        </p:nvSpPr>
        <p:spPr bwMode="auto">
          <a:xfrm rot="-5400000">
            <a:off x="3961607" y="3350419"/>
            <a:ext cx="2484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events</a:t>
            </a:r>
          </a:p>
        </p:txBody>
      </p:sp>
      <p:sp>
        <p:nvSpPr>
          <p:cNvPr id="134161" name="Text Box 43"/>
          <p:cNvSpPr txBox="1">
            <a:spLocks noChangeArrowheads="1"/>
          </p:cNvSpPr>
          <p:nvPr/>
        </p:nvSpPr>
        <p:spPr bwMode="auto">
          <a:xfrm>
            <a:off x="5364163" y="1322388"/>
            <a:ext cx="38163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History of event accumulation</a:t>
            </a:r>
          </a:p>
        </p:txBody>
      </p:sp>
      <p:sp>
        <p:nvSpPr>
          <p:cNvPr id="134162" name="Text Box 42"/>
          <p:cNvSpPr txBox="1">
            <a:spLocks noChangeArrowheads="1"/>
          </p:cNvSpPr>
          <p:nvPr/>
        </p:nvSpPr>
        <p:spPr bwMode="auto">
          <a:xfrm>
            <a:off x="6911975" y="5454650"/>
            <a:ext cx="21240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P.O.T. (x10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34163" name="Text Box 28"/>
          <p:cNvSpPr txBox="1">
            <a:spLocks noChangeArrowheads="1"/>
          </p:cNvSpPr>
          <p:nvPr/>
        </p:nvSpPr>
        <p:spPr bwMode="auto">
          <a:xfrm>
            <a:off x="-153988" y="2632075"/>
            <a:ext cx="1485901"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of events</a:t>
            </a:r>
          </a:p>
        </p:txBody>
      </p:sp>
      <p:sp>
        <p:nvSpPr>
          <p:cNvPr id="134164" name="Text Box 53"/>
          <p:cNvSpPr txBox="1">
            <a:spLocks noChangeArrowheads="1"/>
          </p:cNvSpPr>
          <p:nvPr/>
        </p:nvSpPr>
        <p:spPr bwMode="auto">
          <a:xfrm>
            <a:off x="184150" y="2909888"/>
            <a:ext cx="5018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time correlation with the neutrino beam</a:t>
            </a:r>
          </a:p>
        </p:txBody>
      </p:sp>
      <p:sp>
        <p:nvSpPr>
          <p:cNvPr id="30" name="スライド番号プレースホルダー 1">
            <a:extLst>
              <a:ext uri="{FF2B5EF4-FFF2-40B4-BE49-F238E27FC236}">
                <a16:creationId xmlns:a16="http://schemas.microsoft.com/office/drawing/2014/main" id="{24241EF9-456E-41D4-ACB4-0AB12A693C5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1862566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98425"/>
            <a:ext cx="8229600" cy="1143000"/>
          </a:xfrm>
        </p:spPr>
        <p:txBody>
          <a:bodyPr/>
          <a:lstStyle/>
          <a:p>
            <a:pPr eaLnBrk="1" hangingPunct="1"/>
            <a:r>
              <a:rPr lang="ja-JP" altLang="en-US"/>
              <a:t>　</a:t>
            </a:r>
          </a:p>
        </p:txBody>
      </p:sp>
      <p:sp>
        <p:nvSpPr>
          <p:cNvPr id="136195" name="Text Box 20"/>
          <p:cNvSpPr txBox="1">
            <a:spLocks noChangeArrowheads="1"/>
          </p:cNvSpPr>
          <p:nvPr/>
        </p:nvSpPr>
        <p:spPr bwMode="auto">
          <a:xfrm>
            <a:off x="107950" y="7938"/>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 typical K2K neutrino event in Super-Kamiokande</a:t>
            </a:r>
          </a:p>
        </p:txBody>
      </p:sp>
      <p:grpSp>
        <p:nvGrpSpPr>
          <p:cNvPr id="136196" name="Group 23"/>
          <p:cNvGrpSpPr>
            <a:grpSpLocks/>
          </p:cNvGrpSpPr>
          <p:nvPr/>
        </p:nvGrpSpPr>
        <p:grpSpPr bwMode="auto">
          <a:xfrm>
            <a:off x="-63500" y="508000"/>
            <a:ext cx="7504113" cy="5792788"/>
            <a:chOff x="13" y="552"/>
            <a:chExt cx="4727" cy="3649"/>
          </a:xfrm>
        </p:grpSpPr>
        <p:pic>
          <p:nvPicPr>
            <p:cNvPr id="136208" name="Picture 3" descr="sk-c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552"/>
              <a:ext cx="4727" cy="3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209" name="Rectangle 22"/>
            <p:cNvSpPr>
              <a:spLocks noChangeArrowheads="1"/>
            </p:cNvSpPr>
            <p:nvPr/>
          </p:nvSpPr>
          <p:spPr bwMode="auto">
            <a:xfrm>
              <a:off x="3107" y="572"/>
              <a:ext cx="1270" cy="1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36197" name="Text Box 24"/>
          <p:cNvSpPr txBox="1">
            <a:spLocks noChangeArrowheads="1"/>
          </p:cNvSpPr>
          <p:nvPr/>
        </p:nvSpPr>
        <p:spPr bwMode="auto">
          <a:xfrm>
            <a:off x="5256213" y="1625600"/>
            <a:ext cx="259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n</a:t>
            </a:r>
            <a:r>
              <a:rPr kumimoji="1" lang="en-US" altLang="ja-JP" sz="2400" b="1" i="0" u="none" strike="noStrike" kern="1200" cap="none" spc="0" normalizeH="0" baseline="-25000" noProof="0">
                <a:ln>
                  <a:noFill/>
                </a:ln>
                <a:solidFill>
                  <a:srgbClr val="333399"/>
                </a:solidFill>
                <a:effectLst/>
                <a:uLnTx/>
                <a:uFillTx/>
                <a:latin typeface="Symbol" panose="05050102010706020507" pitchFamily="18" charset="2"/>
                <a:ea typeface="ＭＳ Ｐゴシック" panose="020B0600070205080204" pitchFamily="50" charset="-128"/>
                <a:cs typeface="+mn-cs"/>
              </a:rPr>
              <a:t>m </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n</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 m</a:t>
            </a:r>
            <a:r>
              <a:rPr kumimoji="1" lang="en-US" altLang="ja-JP" sz="2400" b="1" i="0" u="none" strike="noStrike" kern="1200" cap="none" spc="0" normalizeH="0" baseline="30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a:t>
            </a:r>
            <a:r>
              <a:rPr kumimoji="1" lang="en-US" altLang="ja-JP" sz="2400" b="1" i="0" u="none" strike="noStrike" kern="1200" cap="none" spc="0" normalizeH="0" baseline="3000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p</a:t>
            </a:r>
            <a:r>
              <a:rPr kumimoji="1" lang="en-US" altLang="ja-JP" sz="2400" b="1" i="0" u="none" strike="noStrike" kern="1200" cap="none" spc="0" normalizeH="0" baseline="0" noProof="0">
                <a:ln>
                  <a:noFill/>
                </a:ln>
                <a:solidFill>
                  <a:srgbClr val="FF0066"/>
                </a:solidFill>
                <a:effectLst/>
                <a:uLnTx/>
                <a:uFillTx/>
                <a:latin typeface="Symbol" panose="05050102010706020507" pitchFamily="18" charset="2"/>
                <a:ea typeface="ＭＳ Ｐゴシック" panose="020B0600070205080204" pitchFamily="50" charset="-128"/>
                <a:cs typeface="+mn-cs"/>
              </a:rPr>
              <a:t> </a:t>
            </a:r>
          </a:p>
        </p:txBody>
      </p:sp>
      <p:sp>
        <p:nvSpPr>
          <p:cNvPr id="136198" name="Line 25"/>
          <p:cNvSpPr>
            <a:spLocks noChangeShapeType="1"/>
          </p:cNvSpPr>
          <p:nvPr/>
        </p:nvSpPr>
        <p:spPr bwMode="auto">
          <a:xfrm>
            <a:off x="6191250" y="1866900"/>
            <a:ext cx="2873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6199" name="Text Box 32"/>
          <p:cNvSpPr txBox="1">
            <a:spLocks noChangeArrowheads="1"/>
          </p:cNvSpPr>
          <p:nvPr/>
        </p:nvSpPr>
        <p:spPr bwMode="auto">
          <a:xfrm>
            <a:off x="4762500" y="868363"/>
            <a:ext cx="4310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event seems to be quasi-elastic scattering interaction;</a:t>
            </a:r>
          </a:p>
        </p:txBody>
      </p:sp>
      <p:sp>
        <p:nvSpPr>
          <p:cNvPr id="136200" name="Rectangle 34"/>
          <p:cNvSpPr>
            <a:spLocks noChangeArrowheads="1"/>
          </p:cNvSpPr>
          <p:nvPr/>
        </p:nvSpPr>
        <p:spPr bwMode="auto">
          <a:xfrm>
            <a:off x="4848225" y="4422775"/>
            <a:ext cx="4295775" cy="203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6201" name="Text Box 35"/>
          <p:cNvSpPr txBox="1">
            <a:spLocks noChangeArrowheads="1"/>
          </p:cNvSpPr>
          <p:nvPr/>
        </p:nvSpPr>
        <p:spPr bwMode="auto">
          <a:xfrm>
            <a:off x="4797425" y="4422775"/>
            <a:ext cx="401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can be calculated from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muon energy</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opening angle from the neutrino direction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grpSp>
        <p:nvGrpSpPr>
          <p:cNvPr id="136202" name="Group 43"/>
          <p:cNvGrpSpPr>
            <a:grpSpLocks/>
          </p:cNvGrpSpPr>
          <p:nvPr/>
        </p:nvGrpSpPr>
        <p:grpSpPr bwMode="auto">
          <a:xfrm>
            <a:off x="5310188" y="5732463"/>
            <a:ext cx="4013200" cy="801687"/>
            <a:chOff x="3345" y="3611"/>
            <a:chExt cx="2528" cy="505"/>
          </a:xfrm>
        </p:grpSpPr>
        <p:sp>
          <p:nvSpPr>
            <p:cNvPr id="136203" name="Text Box 40"/>
            <p:cNvSpPr txBox="1">
              <a:spLocks noChangeArrowheads="1"/>
            </p:cNvSpPr>
            <p:nvPr/>
          </p:nvSpPr>
          <p:spPr bwMode="auto">
            <a:xfrm>
              <a:off x="4122" y="3611"/>
              <a:ext cx="12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m</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grpSp>
          <p:nvGrpSpPr>
            <p:cNvPr id="136204" name="Group 42"/>
            <p:cNvGrpSpPr>
              <a:grpSpLocks/>
            </p:cNvGrpSpPr>
            <p:nvPr/>
          </p:nvGrpSpPr>
          <p:grpSpPr bwMode="auto">
            <a:xfrm>
              <a:off x="3345" y="3737"/>
              <a:ext cx="2528" cy="379"/>
              <a:chOff x="3345" y="3737"/>
              <a:chExt cx="2528" cy="379"/>
            </a:xfrm>
          </p:grpSpPr>
          <p:sp>
            <p:nvSpPr>
              <p:cNvPr id="136205" name="Text Box 38"/>
              <p:cNvSpPr txBox="1">
                <a:spLocks noChangeArrowheads="1"/>
              </p:cNvSpPr>
              <p:nvPr/>
            </p:nvSpPr>
            <p:spPr bwMode="auto">
              <a:xfrm>
                <a:off x="3345" y="3737"/>
                <a:ext cx="2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a:t>
                </a:r>
              </a:p>
            </p:txBody>
          </p:sp>
          <p:sp>
            <p:nvSpPr>
              <p:cNvPr id="136206"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6207" name="Text Box 41"/>
              <p:cNvSpPr txBox="1">
                <a:spLocks noChangeArrowheads="1"/>
              </p:cNvSpPr>
              <p:nvPr/>
            </p:nvSpPr>
            <p:spPr bwMode="auto">
              <a:xfrm>
                <a:off x="3901" y="3866"/>
                <a:ext cx="19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P</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cos</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p>
            </p:txBody>
          </p:sp>
        </p:grpSp>
      </p:grpSp>
      <p:sp>
        <p:nvSpPr>
          <p:cNvPr id="18" name="スライド番号プレースホルダー 1">
            <a:extLst>
              <a:ext uri="{FF2B5EF4-FFF2-40B4-BE49-F238E27FC236}">
                <a16:creationId xmlns:a16="http://schemas.microsoft.com/office/drawing/2014/main" id="{19E5516D-B2A5-4E9C-B9ED-2B63194C260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945319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45">
            <a:extLst>
              <a:ext uri="{FF2B5EF4-FFF2-40B4-BE49-F238E27FC236}">
                <a16:creationId xmlns:a16="http://schemas.microsoft.com/office/drawing/2014/main" id="{B85BBEC1-F4C3-4F7B-95AA-4760232CE5B2}"/>
              </a:ext>
            </a:extLst>
          </p:cNvPr>
          <p:cNvGrpSpPr>
            <a:grpSpLocks/>
          </p:cNvGrpSpPr>
          <p:nvPr/>
        </p:nvGrpSpPr>
        <p:grpSpPr bwMode="auto">
          <a:xfrm>
            <a:off x="4330700" y="514350"/>
            <a:ext cx="4838700" cy="1663700"/>
            <a:chOff x="835" y="704"/>
            <a:chExt cx="3048" cy="1048"/>
          </a:xfrm>
        </p:grpSpPr>
        <p:pic>
          <p:nvPicPr>
            <p:cNvPr id="60441" name="Picture 46" descr="図2">
              <a:extLst>
                <a:ext uri="{FF2B5EF4-FFF2-40B4-BE49-F238E27FC236}">
                  <a16:creationId xmlns:a16="http://schemas.microsoft.com/office/drawing/2014/main" id="{1B045F78-7AF0-4AD3-8C39-419692472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 y="845"/>
              <a:ext cx="254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2" name="Text Box 47">
              <a:extLst>
                <a:ext uri="{FF2B5EF4-FFF2-40B4-BE49-F238E27FC236}">
                  <a16:creationId xmlns:a16="http://schemas.microsoft.com/office/drawing/2014/main" id="{3D1E09AC-E895-48EC-99CD-3F6854814689}"/>
                </a:ext>
              </a:extLst>
            </p:cNvPr>
            <p:cNvSpPr txBox="1">
              <a:spLocks noChangeArrowheads="1"/>
            </p:cNvSpPr>
            <p:nvPr/>
          </p:nvSpPr>
          <p:spPr bwMode="auto">
            <a:xfrm>
              <a:off x="1111"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0</a:t>
              </a:r>
            </a:p>
          </p:txBody>
        </p:sp>
        <p:sp>
          <p:nvSpPr>
            <p:cNvPr id="60443" name="Text Box 48">
              <a:extLst>
                <a:ext uri="{FF2B5EF4-FFF2-40B4-BE49-F238E27FC236}">
                  <a16:creationId xmlns:a16="http://schemas.microsoft.com/office/drawing/2014/main" id="{F1021311-4819-49F2-BC26-84483C2E76D6}"/>
                </a:ext>
              </a:extLst>
            </p:cNvPr>
            <p:cNvSpPr txBox="1">
              <a:spLocks noChangeArrowheads="1"/>
            </p:cNvSpPr>
            <p:nvPr/>
          </p:nvSpPr>
          <p:spPr bwMode="auto">
            <a:xfrm>
              <a:off x="1610"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1</a:t>
              </a:r>
            </a:p>
          </p:txBody>
        </p:sp>
        <p:sp>
          <p:nvSpPr>
            <p:cNvPr id="60444" name="Text Box 49">
              <a:extLst>
                <a:ext uri="{FF2B5EF4-FFF2-40B4-BE49-F238E27FC236}">
                  <a16:creationId xmlns:a16="http://schemas.microsoft.com/office/drawing/2014/main" id="{E07A0E34-A83F-4652-B94A-148F68606985}"/>
                </a:ext>
              </a:extLst>
            </p:cNvPr>
            <p:cNvSpPr txBox="1">
              <a:spLocks noChangeArrowheads="1"/>
            </p:cNvSpPr>
            <p:nvPr/>
          </p:nvSpPr>
          <p:spPr bwMode="auto">
            <a:xfrm>
              <a:off x="2109"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2</a:t>
              </a:r>
            </a:p>
          </p:txBody>
        </p:sp>
        <p:sp>
          <p:nvSpPr>
            <p:cNvPr id="60445" name="Text Box 50">
              <a:extLst>
                <a:ext uri="{FF2B5EF4-FFF2-40B4-BE49-F238E27FC236}">
                  <a16:creationId xmlns:a16="http://schemas.microsoft.com/office/drawing/2014/main" id="{E1E347A2-815C-435C-8287-36A4093B6499}"/>
                </a:ext>
              </a:extLst>
            </p:cNvPr>
            <p:cNvSpPr txBox="1">
              <a:spLocks noChangeArrowheads="1"/>
            </p:cNvSpPr>
            <p:nvPr/>
          </p:nvSpPr>
          <p:spPr bwMode="auto">
            <a:xfrm>
              <a:off x="2608"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3</a:t>
              </a:r>
            </a:p>
          </p:txBody>
        </p:sp>
        <p:sp>
          <p:nvSpPr>
            <p:cNvPr id="60446" name="Text Box 51">
              <a:extLst>
                <a:ext uri="{FF2B5EF4-FFF2-40B4-BE49-F238E27FC236}">
                  <a16:creationId xmlns:a16="http://schemas.microsoft.com/office/drawing/2014/main" id="{68CA2DCF-3782-4423-BD1E-9CD8BADF43B5}"/>
                </a:ext>
              </a:extLst>
            </p:cNvPr>
            <p:cNvSpPr txBox="1">
              <a:spLocks noChangeArrowheads="1"/>
            </p:cNvSpPr>
            <p:nvPr/>
          </p:nvSpPr>
          <p:spPr bwMode="auto">
            <a:xfrm>
              <a:off x="3147"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4</a:t>
              </a:r>
            </a:p>
          </p:txBody>
        </p:sp>
        <p:sp>
          <p:nvSpPr>
            <p:cNvPr id="60447" name="Text Box 52">
              <a:extLst>
                <a:ext uri="{FF2B5EF4-FFF2-40B4-BE49-F238E27FC236}">
                  <a16:creationId xmlns:a16="http://schemas.microsoft.com/office/drawing/2014/main" id="{50F8AEC6-6710-4264-9A2E-33C78B8DBA92}"/>
                </a:ext>
              </a:extLst>
            </p:cNvPr>
            <p:cNvSpPr txBox="1">
              <a:spLocks noChangeArrowheads="1"/>
            </p:cNvSpPr>
            <p:nvPr/>
          </p:nvSpPr>
          <p:spPr bwMode="auto">
            <a:xfrm>
              <a:off x="3646"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5</a:t>
              </a:r>
            </a:p>
          </p:txBody>
        </p:sp>
        <p:sp>
          <p:nvSpPr>
            <p:cNvPr id="60448" name="Text Box 53">
              <a:extLst>
                <a:ext uri="{FF2B5EF4-FFF2-40B4-BE49-F238E27FC236}">
                  <a16:creationId xmlns:a16="http://schemas.microsoft.com/office/drawing/2014/main" id="{09EDF230-9A46-4DF4-B9FD-4C64F01175A0}"/>
                </a:ext>
              </a:extLst>
            </p:cNvPr>
            <p:cNvSpPr txBox="1">
              <a:spLocks noChangeArrowheads="1"/>
            </p:cNvSpPr>
            <p:nvPr/>
          </p:nvSpPr>
          <p:spPr bwMode="auto">
            <a:xfrm>
              <a:off x="1020" y="1389"/>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0</a:t>
              </a:r>
            </a:p>
          </p:txBody>
        </p:sp>
        <p:sp>
          <p:nvSpPr>
            <p:cNvPr id="60449" name="Text Box 54">
              <a:extLst>
                <a:ext uri="{FF2B5EF4-FFF2-40B4-BE49-F238E27FC236}">
                  <a16:creationId xmlns:a16="http://schemas.microsoft.com/office/drawing/2014/main" id="{E2AB41A7-22F1-40D6-8C05-649DEAABC4AD}"/>
                </a:ext>
              </a:extLst>
            </p:cNvPr>
            <p:cNvSpPr txBox="1">
              <a:spLocks noChangeArrowheads="1"/>
            </p:cNvSpPr>
            <p:nvPr/>
          </p:nvSpPr>
          <p:spPr bwMode="auto">
            <a:xfrm>
              <a:off x="1020" y="845"/>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1</a:t>
              </a:r>
            </a:p>
          </p:txBody>
        </p:sp>
        <p:sp>
          <p:nvSpPr>
            <p:cNvPr id="60450" name="Text Box 55">
              <a:extLst>
                <a:ext uri="{FF2B5EF4-FFF2-40B4-BE49-F238E27FC236}">
                  <a16:creationId xmlns:a16="http://schemas.microsoft.com/office/drawing/2014/main" id="{FEDEDC0F-385A-41F0-AC3B-E66815E9CEAD}"/>
                </a:ext>
              </a:extLst>
            </p:cNvPr>
            <p:cNvSpPr txBox="1">
              <a:spLocks noChangeArrowheads="1"/>
            </p:cNvSpPr>
            <p:nvPr/>
          </p:nvSpPr>
          <p:spPr bwMode="auto">
            <a:xfrm>
              <a:off x="3515" y="1521"/>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E</a:t>
              </a:r>
              <a:r>
                <a:rPr lang="en-US" altLang="ja-JP" sz="1800" b="1" baseline="-25000">
                  <a:solidFill>
                    <a:srgbClr val="000000"/>
                  </a:solidFill>
                  <a:latin typeface="Symbol" panose="05050102010706020507" pitchFamily="18" charset="2"/>
                </a:rPr>
                <a:t>n</a:t>
              </a:r>
            </a:p>
          </p:txBody>
        </p:sp>
        <p:grpSp>
          <p:nvGrpSpPr>
            <p:cNvPr id="60451" name="Group 56">
              <a:extLst>
                <a:ext uri="{FF2B5EF4-FFF2-40B4-BE49-F238E27FC236}">
                  <a16:creationId xmlns:a16="http://schemas.microsoft.com/office/drawing/2014/main" id="{EAF2C9A6-7A3D-49F6-AB61-537C41F0BD50}"/>
                </a:ext>
              </a:extLst>
            </p:cNvPr>
            <p:cNvGrpSpPr>
              <a:grpSpLocks/>
            </p:cNvGrpSpPr>
            <p:nvPr/>
          </p:nvGrpSpPr>
          <p:grpSpPr bwMode="auto">
            <a:xfrm rot="-5400000">
              <a:off x="518" y="1021"/>
              <a:ext cx="866" cy="231"/>
              <a:chOff x="4056" y="1297"/>
              <a:chExt cx="1049" cy="231"/>
            </a:xfrm>
          </p:grpSpPr>
          <p:sp>
            <p:nvSpPr>
              <p:cNvPr id="60452" name="Text Box 57">
                <a:extLst>
                  <a:ext uri="{FF2B5EF4-FFF2-40B4-BE49-F238E27FC236}">
                    <a16:creationId xmlns:a16="http://schemas.microsoft.com/office/drawing/2014/main" id="{D322297A-28EA-4AE7-A8DE-F59D62F869C4}"/>
                  </a:ext>
                </a:extLst>
              </p:cNvPr>
              <p:cNvSpPr txBox="1">
                <a:spLocks noChangeArrowheads="1"/>
              </p:cNvSpPr>
              <p:nvPr/>
            </p:nvSpPr>
            <p:spPr bwMode="auto">
              <a:xfrm>
                <a:off x="4056" y="1297"/>
                <a:ext cx="10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Arial" panose="020B0604020202020204" pitchFamily="34" charset="0"/>
                  </a:rPr>
                  <a:t>P</a:t>
                </a:r>
                <a:r>
                  <a:rPr lang="en-US" altLang="ja-JP" sz="1800" b="1">
                    <a:solidFill>
                      <a:srgbClr val="000000"/>
                    </a:solidFill>
                    <a:latin typeface="Symbol" panose="05050102010706020507" pitchFamily="18" charset="2"/>
                  </a:rPr>
                  <a:t>(n</a:t>
                </a:r>
                <a:r>
                  <a:rPr lang="en-US" altLang="ja-JP" sz="1800" b="1" baseline="-25000">
                    <a:solidFill>
                      <a:srgbClr val="000000"/>
                    </a:solidFill>
                    <a:latin typeface="Symbol" panose="05050102010706020507" pitchFamily="18" charset="2"/>
                  </a:rPr>
                  <a:t>m</a:t>
                </a:r>
                <a:r>
                  <a:rPr lang="en-US" altLang="ja-JP" sz="1800" b="1">
                    <a:solidFill>
                      <a:srgbClr val="000000"/>
                    </a:solidFill>
                    <a:latin typeface="Symbol" panose="05050102010706020507" pitchFamily="18" charset="2"/>
                  </a:rPr>
                  <a:t>   n</a:t>
                </a:r>
                <a:r>
                  <a:rPr lang="en-US" altLang="ja-JP" sz="1800" b="1" baseline="-25000">
                    <a:solidFill>
                      <a:srgbClr val="000000"/>
                    </a:solidFill>
                    <a:latin typeface="Symbol" panose="05050102010706020507" pitchFamily="18" charset="2"/>
                  </a:rPr>
                  <a:t>m</a:t>
                </a:r>
                <a:r>
                  <a:rPr lang="en-US" altLang="ja-JP" sz="1800" b="1">
                    <a:solidFill>
                      <a:srgbClr val="000000"/>
                    </a:solidFill>
                    <a:latin typeface="Arial" panose="020B0604020202020204" pitchFamily="34" charset="0"/>
                  </a:rPr>
                  <a:t>)</a:t>
                </a:r>
                <a:endParaRPr lang="en-US" altLang="ja-JP" sz="1800" b="1" baseline="-25000">
                  <a:solidFill>
                    <a:srgbClr val="000000"/>
                  </a:solidFill>
                  <a:latin typeface="Symbol" panose="05050102010706020507" pitchFamily="18" charset="2"/>
                </a:endParaRPr>
              </a:p>
            </p:txBody>
          </p:sp>
          <p:sp>
            <p:nvSpPr>
              <p:cNvPr id="60453" name="Line 58">
                <a:extLst>
                  <a:ext uri="{FF2B5EF4-FFF2-40B4-BE49-F238E27FC236}">
                    <a16:creationId xmlns:a16="http://schemas.microsoft.com/office/drawing/2014/main" id="{E2194F31-03B0-4A14-B078-74069D7F6D87}"/>
                  </a:ext>
                </a:extLst>
              </p:cNvPr>
              <p:cNvSpPr>
                <a:spLocks noChangeShapeType="1"/>
              </p:cNvSpPr>
              <p:nvPr/>
            </p:nvSpPr>
            <p:spPr bwMode="auto">
              <a:xfrm>
                <a:off x="4423" y="1434"/>
                <a:ext cx="13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60419" name="Group 30">
            <a:extLst>
              <a:ext uri="{FF2B5EF4-FFF2-40B4-BE49-F238E27FC236}">
                <a16:creationId xmlns:a16="http://schemas.microsoft.com/office/drawing/2014/main" id="{4E73F368-A708-4973-8FAF-7B7E26B4CD76}"/>
              </a:ext>
            </a:extLst>
          </p:cNvPr>
          <p:cNvGrpSpPr>
            <a:grpSpLocks/>
          </p:cNvGrpSpPr>
          <p:nvPr/>
        </p:nvGrpSpPr>
        <p:grpSpPr bwMode="auto">
          <a:xfrm>
            <a:off x="4240213" y="2168525"/>
            <a:ext cx="4979987" cy="4640263"/>
            <a:chOff x="2623" y="1366"/>
            <a:chExt cx="3137" cy="2923"/>
          </a:xfrm>
        </p:grpSpPr>
        <p:pic>
          <p:nvPicPr>
            <p:cNvPr id="60437" name="Picture 25" descr="K2Kresult_requested_TI">
              <a:extLst>
                <a:ext uri="{FF2B5EF4-FFF2-40B4-BE49-F238E27FC236}">
                  <a16:creationId xmlns:a16="http://schemas.microsoft.com/office/drawing/2014/main" id="{CF53B066-61BE-497E-B3FD-D40ECEE6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 y="1366"/>
              <a:ext cx="3112" cy="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8" name="Rectangle 27">
              <a:extLst>
                <a:ext uri="{FF2B5EF4-FFF2-40B4-BE49-F238E27FC236}">
                  <a16:creationId xmlns:a16="http://schemas.microsoft.com/office/drawing/2014/main" id="{6907C764-8DB2-40E5-AAC6-2476C3417AD6}"/>
                </a:ext>
              </a:extLst>
            </p:cNvPr>
            <p:cNvSpPr>
              <a:spLocks noChangeArrowheads="1"/>
            </p:cNvSpPr>
            <p:nvPr/>
          </p:nvSpPr>
          <p:spPr bwMode="auto">
            <a:xfrm>
              <a:off x="3928" y="1401"/>
              <a:ext cx="1639" cy="10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sp>
          <p:nvSpPr>
            <p:cNvPr id="60439" name="Rectangle 28">
              <a:extLst>
                <a:ext uri="{FF2B5EF4-FFF2-40B4-BE49-F238E27FC236}">
                  <a16:creationId xmlns:a16="http://schemas.microsoft.com/office/drawing/2014/main" id="{16ECFC2A-3FD2-4289-A73D-A0FD7EC0359E}"/>
                </a:ext>
              </a:extLst>
            </p:cNvPr>
            <p:cNvSpPr>
              <a:spLocks noChangeArrowheads="1"/>
            </p:cNvSpPr>
            <p:nvPr/>
          </p:nvSpPr>
          <p:spPr bwMode="auto">
            <a:xfrm>
              <a:off x="2623" y="1401"/>
              <a:ext cx="209" cy="7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sp>
          <p:nvSpPr>
            <p:cNvPr id="60440" name="Rectangle 29">
              <a:extLst>
                <a:ext uri="{FF2B5EF4-FFF2-40B4-BE49-F238E27FC236}">
                  <a16:creationId xmlns:a16="http://schemas.microsoft.com/office/drawing/2014/main" id="{4EF29BBE-7831-4BDA-A331-78890CC36BAB}"/>
                </a:ext>
              </a:extLst>
            </p:cNvPr>
            <p:cNvSpPr>
              <a:spLocks noChangeArrowheads="1"/>
            </p:cNvSpPr>
            <p:nvPr/>
          </p:nvSpPr>
          <p:spPr bwMode="auto">
            <a:xfrm>
              <a:off x="2936" y="4088"/>
              <a:ext cx="2824" cy="2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grpSp>
      <p:sp>
        <p:nvSpPr>
          <p:cNvPr id="60420" name="Text Box 31">
            <a:extLst>
              <a:ext uri="{FF2B5EF4-FFF2-40B4-BE49-F238E27FC236}">
                <a16:creationId xmlns:a16="http://schemas.microsoft.com/office/drawing/2014/main" id="{21F1F11C-27DF-47FC-87F9-6C9D6048A28E}"/>
              </a:ext>
            </a:extLst>
          </p:cNvPr>
          <p:cNvSpPr txBox="1">
            <a:spLocks noChangeArrowheads="1"/>
          </p:cNvSpPr>
          <p:nvPr/>
        </p:nvSpPr>
        <p:spPr bwMode="auto">
          <a:xfrm>
            <a:off x="5410200" y="64389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latin typeface="Arial" panose="020B0604020202020204" pitchFamily="34" charset="0"/>
              </a:rPr>
              <a:t>Neutrino energy (GeV)</a:t>
            </a:r>
          </a:p>
        </p:txBody>
      </p:sp>
      <p:sp>
        <p:nvSpPr>
          <p:cNvPr id="60421" name="Text Box 32">
            <a:extLst>
              <a:ext uri="{FF2B5EF4-FFF2-40B4-BE49-F238E27FC236}">
                <a16:creationId xmlns:a16="http://schemas.microsoft.com/office/drawing/2014/main" id="{74DE7B52-D04E-4B16-834D-31E7B67EBA03}"/>
              </a:ext>
            </a:extLst>
          </p:cNvPr>
          <p:cNvSpPr txBox="1">
            <a:spLocks noChangeArrowheads="1"/>
          </p:cNvSpPr>
          <p:nvPr/>
        </p:nvSpPr>
        <p:spPr bwMode="auto">
          <a:xfrm rot="-5400000">
            <a:off x="2622551" y="3700462"/>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latin typeface="Arial" panose="020B0604020202020204" pitchFamily="34" charset="0"/>
              </a:rPr>
              <a:t>Number of neutrino events</a:t>
            </a:r>
          </a:p>
        </p:txBody>
      </p:sp>
      <p:sp>
        <p:nvSpPr>
          <p:cNvPr id="60422" name="Oval 33">
            <a:extLst>
              <a:ext uri="{FF2B5EF4-FFF2-40B4-BE49-F238E27FC236}">
                <a16:creationId xmlns:a16="http://schemas.microsoft.com/office/drawing/2014/main" id="{46CC4CBD-1F79-490E-BC83-B6127B220B8C}"/>
              </a:ext>
            </a:extLst>
          </p:cNvPr>
          <p:cNvSpPr>
            <a:spLocks noChangeArrowheads="1"/>
          </p:cNvSpPr>
          <p:nvPr/>
        </p:nvSpPr>
        <p:spPr bwMode="auto">
          <a:xfrm>
            <a:off x="6804025" y="2622550"/>
            <a:ext cx="130175" cy="1333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sp>
        <p:nvSpPr>
          <p:cNvPr id="60423" name="Line 34">
            <a:extLst>
              <a:ext uri="{FF2B5EF4-FFF2-40B4-BE49-F238E27FC236}">
                <a16:creationId xmlns:a16="http://schemas.microsoft.com/office/drawing/2014/main" id="{681A20A2-BA99-4712-9FA5-C6D8F2638454}"/>
              </a:ext>
            </a:extLst>
          </p:cNvPr>
          <p:cNvSpPr>
            <a:spLocks noChangeShapeType="1"/>
          </p:cNvSpPr>
          <p:nvPr/>
        </p:nvSpPr>
        <p:spPr bwMode="auto">
          <a:xfrm>
            <a:off x="6753225" y="2692400"/>
            <a:ext cx="219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24" name="Line 35">
            <a:extLst>
              <a:ext uri="{FF2B5EF4-FFF2-40B4-BE49-F238E27FC236}">
                <a16:creationId xmlns:a16="http://schemas.microsoft.com/office/drawing/2014/main" id="{D0E5CB8B-A6BB-4862-9E3A-479667677193}"/>
              </a:ext>
            </a:extLst>
          </p:cNvPr>
          <p:cNvSpPr>
            <a:spLocks noChangeShapeType="1"/>
          </p:cNvSpPr>
          <p:nvPr/>
        </p:nvSpPr>
        <p:spPr bwMode="auto">
          <a:xfrm>
            <a:off x="6870700" y="2454275"/>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25" name="Text Box 36">
            <a:extLst>
              <a:ext uri="{FF2B5EF4-FFF2-40B4-BE49-F238E27FC236}">
                <a16:creationId xmlns:a16="http://schemas.microsoft.com/office/drawing/2014/main" id="{8CA81FC7-A9E6-4BED-9B44-CD659258966F}"/>
              </a:ext>
            </a:extLst>
          </p:cNvPr>
          <p:cNvSpPr txBox="1">
            <a:spLocks noChangeArrowheads="1"/>
          </p:cNvSpPr>
          <p:nvPr/>
        </p:nvSpPr>
        <p:spPr bwMode="auto">
          <a:xfrm>
            <a:off x="7199313" y="2493963"/>
            <a:ext cx="811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latin typeface="Arial" panose="020B0604020202020204" pitchFamily="34" charset="0"/>
              </a:rPr>
              <a:t>data</a:t>
            </a:r>
          </a:p>
        </p:txBody>
      </p:sp>
      <p:sp>
        <p:nvSpPr>
          <p:cNvPr id="60426" name="Line 37">
            <a:extLst>
              <a:ext uri="{FF2B5EF4-FFF2-40B4-BE49-F238E27FC236}">
                <a16:creationId xmlns:a16="http://schemas.microsoft.com/office/drawing/2014/main" id="{B361B978-E71C-4946-BE12-67743AFDCD5E}"/>
              </a:ext>
            </a:extLst>
          </p:cNvPr>
          <p:cNvSpPr>
            <a:spLocks noChangeShapeType="1"/>
          </p:cNvSpPr>
          <p:nvPr/>
        </p:nvSpPr>
        <p:spPr bwMode="auto">
          <a:xfrm>
            <a:off x="6651625" y="3124200"/>
            <a:ext cx="446088"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27" name="Text Box 38">
            <a:extLst>
              <a:ext uri="{FF2B5EF4-FFF2-40B4-BE49-F238E27FC236}">
                <a16:creationId xmlns:a16="http://schemas.microsoft.com/office/drawing/2014/main" id="{F23F1B27-EE81-48C5-ADA3-CFB5A6A6AF2D}"/>
              </a:ext>
            </a:extLst>
          </p:cNvPr>
          <p:cNvSpPr txBox="1">
            <a:spLocks noChangeArrowheads="1"/>
          </p:cNvSpPr>
          <p:nvPr/>
        </p:nvSpPr>
        <p:spPr bwMode="auto">
          <a:xfrm>
            <a:off x="7175500" y="291465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latin typeface="Arial" panose="020B0604020202020204" pitchFamily="34" charset="0"/>
              </a:rPr>
              <a:t>No oscillation</a:t>
            </a:r>
          </a:p>
        </p:txBody>
      </p:sp>
      <p:sp>
        <p:nvSpPr>
          <p:cNvPr id="60428" name="Line 39">
            <a:extLst>
              <a:ext uri="{FF2B5EF4-FFF2-40B4-BE49-F238E27FC236}">
                <a16:creationId xmlns:a16="http://schemas.microsoft.com/office/drawing/2014/main" id="{9732C3F8-1CB6-4FAA-91F0-2B3601359157}"/>
              </a:ext>
            </a:extLst>
          </p:cNvPr>
          <p:cNvSpPr>
            <a:spLocks noChangeShapeType="1"/>
          </p:cNvSpPr>
          <p:nvPr/>
        </p:nvSpPr>
        <p:spPr bwMode="auto">
          <a:xfrm>
            <a:off x="6665913" y="3494088"/>
            <a:ext cx="4460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29" name="Text Box 40">
            <a:extLst>
              <a:ext uri="{FF2B5EF4-FFF2-40B4-BE49-F238E27FC236}">
                <a16:creationId xmlns:a16="http://schemas.microsoft.com/office/drawing/2014/main" id="{67F5362E-B301-4FE5-9DF0-1A46B892AE58}"/>
              </a:ext>
            </a:extLst>
          </p:cNvPr>
          <p:cNvSpPr txBox="1">
            <a:spLocks noChangeArrowheads="1"/>
          </p:cNvSpPr>
          <p:nvPr/>
        </p:nvSpPr>
        <p:spPr bwMode="auto">
          <a:xfrm>
            <a:off x="7189788" y="3335338"/>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latin typeface="Arial" panose="020B0604020202020204" pitchFamily="34" charset="0"/>
              </a:rPr>
              <a:t>Best fit</a:t>
            </a:r>
          </a:p>
        </p:txBody>
      </p:sp>
      <p:sp>
        <p:nvSpPr>
          <p:cNvPr id="60430" name="Text Box 41">
            <a:extLst>
              <a:ext uri="{FF2B5EF4-FFF2-40B4-BE49-F238E27FC236}">
                <a16:creationId xmlns:a16="http://schemas.microsoft.com/office/drawing/2014/main" id="{E4C70809-B875-486E-A60F-1A722C889DBF}"/>
              </a:ext>
            </a:extLst>
          </p:cNvPr>
          <p:cNvSpPr txBox="1">
            <a:spLocks noChangeArrowheads="1"/>
          </p:cNvSpPr>
          <p:nvPr/>
        </p:nvSpPr>
        <p:spPr bwMode="auto">
          <a:xfrm>
            <a:off x="7153275" y="3705225"/>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latin typeface="Arial" panose="020B0604020202020204" pitchFamily="34" charset="0"/>
              </a:rPr>
              <a:t>No oscillation</a:t>
            </a:r>
          </a:p>
        </p:txBody>
      </p:sp>
      <p:sp>
        <p:nvSpPr>
          <p:cNvPr id="60431" name="Text Box 42">
            <a:extLst>
              <a:ext uri="{FF2B5EF4-FFF2-40B4-BE49-F238E27FC236}">
                <a16:creationId xmlns:a16="http://schemas.microsoft.com/office/drawing/2014/main" id="{0247A039-D776-456D-82AA-FD41F13B3F5B}"/>
              </a:ext>
            </a:extLst>
          </p:cNvPr>
          <p:cNvSpPr txBox="1">
            <a:spLocks noChangeArrowheads="1"/>
          </p:cNvSpPr>
          <p:nvPr/>
        </p:nvSpPr>
        <p:spPr bwMode="auto">
          <a:xfrm>
            <a:off x="7218363" y="3960813"/>
            <a:ext cx="1697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latin typeface="Arial" panose="020B0604020202020204" pitchFamily="34" charset="0"/>
              </a:rPr>
              <a:t>(normalized to data)</a:t>
            </a:r>
          </a:p>
        </p:txBody>
      </p:sp>
      <p:sp>
        <p:nvSpPr>
          <p:cNvPr id="60432" name="Line 43">
            <a:extLst>
              <a:ext uri="{FF2B5EF4-FFF2-40B4-BE49-F238E27FC236}">
                <a16:creationId xmlns:a16="http://schemas.microsoft.com/office/drawing/2014/main" id="{B84A610B-DE96-4D71-B0A1-473E09F9C015}"/>
              </a:ext>
            </a:extLst>
          </p:cNvPr>
          <p:cNvSpPr>
            <a:spLocks noChangeShapeType="1"/>
          </p:cNvSpPr>
          <p:nvPr/>
        </p:nvSpPr>
        <p:spPr bwMode="auto">
          <a:xfrm>
            <a:off x="6665913" y="3887788"/>
            <a:ext cx="446087" cy="0"/>
          </a:xfrm>
          <a:prstGeom prst="line">
            <a:avLst/>
          </a:prstGeom>
          <a:noFill/>
          <a:ln w="28575">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33" name="Text Box 59">
            <a:extLst>
              <a:ext uri="{FF2B5EF4-FFF2-40B4-BE49-F238E27FC236}">
                <a16:creationId xmlns:a16="http://schemas.microsoft.com/office/drawing/2014/main" id="{68976652-2F47-49D5-B21C-2F48D466DAAE}"/>
              </a:ext>
            </a:extLst>
          </p:cNvPr>
          <p:cNvSpPr txBox="1">
            <a:spLocks noChangeArrowheads="1"/>
          </p:cNvSpPr>
          <p:nvPr/>
        </p:nvSpPr>
        <p:spPr bwMode="auto">
          <a:xfrm>
            <a:off x="6856413" y="1169988"/>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400" b="1">
                <a:solidFill>
                  <a:srgbClr val="000000"/>
                </a:solidFill>
                <a:latin typeface="Symbol" panose="05050102010706020507" pitchFamily="18" charset="2"/>
              </a:rPr>
              <a:t>D</a:t>
            </a:r>
            <a:r>
              <a:rPr lang="en-US" altLang="ja-JP" sz="1400" b="1">
                <a:solidFill>
                  <a:srgbClr val="000000"/>
                </a:solidFill>
                <a:latin typeface="Arial" panose="020B0604020202020204" pitchFamily="34" charset="0"/>
              </a:rPr>
              <a:t>m</a:t>
            </a:r>
            <a:r>
              <a:rPr lang="en-US" altLang="ja-JP" sz="1400" b="1" baseline="30000">
                <a:solidFill>
                  <a:srgbClr val="000000"/>
                </a:solidFill>
                <a:latin typeface="Arial" panose="020B0604020202020204" pitchFamily="34" charset="0"/>
              </a:rPr>
              <a:t>2</a:t>
            </a:r>
            <a:r>
              <a:rPr lang="en-US" altLang="ja-JP" sz="1400" b="1">
                <a:solidFill>
                  <a:srgbClr val="000000"/>
                </a:solidFill>
                <a:latin typeface="Arial" panose="020B0604020202020204" pitchFamily="34" charset="0"/>
              </a:rPr>
              <a:t>=3.0x10</a:t>
            </a:r>
            <a:r>
              <a:rPr lang="en-US" altLang="ja-JP" sz="1400" b="1" baseline="30000">
                <a:solidFill>
                  <a:srgbClr val="000000"/>
                </a:solidFill>
                <a:latin typeface="Arial" panose="020B0604020202020204" pitchFamily="34" charset="0"/>
              </a:rPr>
              <a:t>-3</a:t>
            </a:r>
            <a:r>
              <a:rPr lang="en-US" altLang="ja-JP" sz="1400" b="1">
                <a:solidFill>
                  <a:srgbClr val="000000"/>
                </a:solidFill>
                <a:latin typeface="Arial" panose="020B0604020202020204" pitchFamily="34" charset="0"/>
              </a:rPr>
              <a:t>eV</a:t>
            </a:r>
            <a:r>
              <a:rPr lang="en-US" altLang="ja-JP" sz="1400" b="1" baseline="30000">
                <a:solidFill>
                  <a:srgbClr val="000000"/>
                </a:solidFill>
                <a:latin typeface="Arial" panose="020B0604020202020204" pitchFamily="34" charset="0"/>
              </a:rPr>
              <a:t>2</a:t>
            </a:r>
            <a:r>
              <a:rPr lang="en-US" altLang="ja-JP" sz="1400" b="1">
                <a:solidFill>
                  <a:srgbClr val="000000"/>
                </a:solidFill>
                <a:latin typeface="Arial" panose="020B0604020202020204" pitchFamily="34" charset="0"/>
              </a:rPr>
              <a:t>, sin</a:t>
            </a:r>
            <a:r>
              <a:rPr lang="en-US" altLang="ja-JP" sz="1400" b="1" baseline="30000">
                <a:solidFill>
                  <a:srgbClr val="000000"/>
                </a:solidFill>
                <a:latin typeface="Arial" panose="020B0604020202020204" pitchFamily="34" charset="0"/>
              </a:rPr>
              <a:t>2</a:t>
            </a:r>
            <a:r>
              <a:rPr lang="en-US" altLang="ja-JP" sz="1400" b="1">
                <a:solidFill>
                  <a:srgbClr val="000000"/>
                </a:solidFill>
                <a:latin typeface="Arial" panose="020B0604020202020204" pitchFamily="34" charset="0"/>
              </a:rPr>
              <a:t>2</a:t>
            </a:r>
            <a:r>
              <a:rPr lang="en-US" altLang="ja-JP" sz="1400" b="1">
                <a:solidFill>
                  <a:srgbClr val="000000"/>
                </a:solidFill>
                <a:latin typeface="Symbol" panose="05050102010706020507" pitchFamily="18" charset="2"/>
              </a:rPr>
              <a:t>q</a:t>
            </a:r>
            <a:r>
              <a:rPr lang="en-US" altLang="ja-JP" sz="1400" b="1">
                <a:solidFill>
                  <a:srgbClr val="000000"/>
                </a:solidFill>
                <a:latin typeface="Arial" panose="020B0604020202020204" pitchFamily="34" charset="0"/>
              </a:rPr>
              <a:t>=1.0, L=250km</a:t>
            </a:r>
          </a:p>
        </p:txBody>
      </p:sp>
      <p:sp>
        <p:nvSpPr>
          <p:cNvPr id="60434" name="Text Box 60">
            <a:extLst>
              <a:ext uri="{FF2B5EF4-FFF2-40B4-BE49-F238E27FC236}">
                <a16:creationId xmlns:a16="http://schemas.microsoft.com/office/drawing/2014/main" id="{B52993C2-34E3-4BF9-AEDB-2E60062B8430}"/>
              </a:ext>
            </a:extLst>
          </p:cNvPr>
          <p:cNvSpPr txBox="1">
            <a:spLocks noChangeArrowheads="1"/>
          </p:cNvSpPr>
          <p:nvPr/>
        </p:nvSpPr>
        <p:spPr bwMode="auto">
          <a:xfrm>
            <a:off x="5238750" y="7175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FF"/>
                </a:solidFill>
                <a:latin typeface="Arial" panose="020B0604020202020204" pitchFamily="34" charset="0"/>
              </a:rPr>
              <a:t>Neutrino Survival probability</a:t>
            </a:r>
          </a:p>
        </p:txBody>
      </p:sp>
      <p:sp>
        <p:nvSpPr>
          <p:cNvPr id="60435" name="Text Box 4">
            <a:extLst>
              <a:ext uri="{FF2B5EF4-FFF2-40B4-BE49-F238E27FC236}">
                <a16:creationId xmlns:a16="http://schemas.microsoft.com/office/drawing/2014/main" id="{06B22F82-C84A-4EC8-B473-619A1768B757}"/>
              </a:ext>
            </a:extLst>
          </p:cNvPr>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latin typeface="Arial" panose="020B0604020202020204" pitchFamily="34" charset="0"/>
              </a:rPr>
              <a:t>K2K</a:t>
            </a:r>
            <a:r>
              <a:rPr lang="ja-JP" altLang="en-US" sz="2800" b="1" u="sng">
                <a:solidFill>
                  <a:srgbClr val="0000FF"/>
                </a:solidFill>
                <a:latin typeface="Arial" panose="020B0604020202020204" pitchFamily="34" charset="0"/>
              </a:rPr>
              <a:t>実験の結果</a:t>
            </a:r>
            <a:endParaRPr lang="en-US" altLang="ja-JP" sz="2800" b="1" u="sng">
              <a:solidFill>
                <a:srgbClr val="0000FF"/>
              </a:solidFill>
              <a:latin typeface="Arial" panose="020B0604020202020204" pitchFamily="34" charset="0"/>
            </a:endParaRPr>
          </a:p>
        </p:txBody>
      </p:sp>
      <p:sp>
        <p:nvSpPr>
          <p:cNvPr id="42" name="テキスト ボックス 41">
            <a:extLst>
              <a:ext uri="{FF2B5EF4-FFF2-40B4-BE49-F238E27FC236}">
                <a16:creationId xmlns:a16="http://schemas.microsoft.com/office/drawing/2014/main" id="{57E78886-BCC1-4865-8C69-9401D4C38AD8}"/>
              </a:ext>
            </a:extLst>
          </p:cNvPr>
          <p:cNvSpPr txBox="1"/>
          <p:nvPr/>
        </p:nvSpPr>
        <p:spPr>
          <a:xfrm>
            <a:off x="34925" y="620713"/>
            <a:ext cx="4025900" cy="6094412"/>
          </a:xfrm>
          <a:prstGeom prst="rect">
            <a:avLst/>
          </a:prstGeom>
          <a:noFill/>
        </p:spPr>
        <p:txBody>
          <a:bodyPr>
            <a:spAutoFit/>
          </a:bodyPr>
          <a:lstStyle/>
          <a:p>
            <a:pPr eaLnBrk="1" hangingPunct="1">
              <a:spcBef>
                <a:spcPct val="50000"/>
              </a:spcBef>
              <a:defRPr/>
            </a:pPr>
            <a:r>
              <a:rPr lang="ja-JP" altLang="en-US" sz="2000" b="1" dirty="0">
                <a:solidFill>
                  <a:srgbClr val="000000"/>
                </a:solidFill>
                <a:latin typeface="Arial" panose="020B0604020202020204" pitchFamily="34" charset="0"/>
                <a:cs typeface="Arial" panose="020B0604020202020204" pitchFamily="34" charset="0"/>
              </a:rPr>
              <a:t>全データ</a:t>
            </a:r>
            <a:r>
              <a:rPr lang="en-US" altLang="ja-JP" sz="2000" b="1" dirty="0">
                <a:solidFill>
                  <a:srgbClr val="000000"/>
                </a:solidFill>
                <a:latin typeface="Arial" panose="020B0604020202020204" pitchFamily="34" charset="0"/>
                <a:cs typeface="Arial" panose="020B0604020202020204" pitchFamily="34" charset="0"/>
              </a:rPr>
              <a:t>(</a:t>
            </a:r>
            <a:r>
              <a:rPr lang="en-US" altLang="ja-JP" sz="2000" b="1" dirty="0">
                <a:solidFill>
                  <a:srgbClr val="FF0000"/>
                </a:solidFill>
                <a:latin typeface="Arial" panose="020B0604020202020204" pitchFamily="34" charset="0"/>
                <a:cs typeface="Arial" panose="020B0604020202020204" pitchFamily="34" charset="0"/>
              </a:rPr>
              <a:t>0.922x10</a:t>
            </a:r>
            <a:r>
              <a:rPr lang="en-US" altLang="ja-JP" sz="2000" b="1" baseline="30000" dirty="0">
                <a:solidFill>
                  <a:srgbClr val="FF0000"/>
                </a:solidFill>
                <a:latin typeface="Arial" panose="020B0604020202020204" pitchFamily="34" charset="0"/>
                <a:cs typeface="Arial" panose="020B0604020202020204" pitchFamily="34" charset="0"/>
              </a:rPr>
              <a:t>20</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POT)</a:t>
            </a:r>
            <a:r>
              <a:rPr lang="ja-JP" altLang="en-US" sz="2000" b="1" dirty="0">
                <a:solidFill>
                  <a:srgbClr val="000000"/>
                </a:solidFill>
                <a:latin typeface="Arial" panose="020B0604020202020204" pitchFamily="34" charset="0"/>
                <a:cs typeface="Arial" panose="020B0604020202020204" pitchFamily="34" charset="0"/>
              </a:rPr>
              <a:t>を</a:t>
            </a:r>
            <a:br>
              <a:rPr lang="en-US" altLang="ja-JP" sz="2000" b="1" dirty="0">
                <a:solidFill>
                  <a:srgbClr val="000000"/>
                </a:solidFill>
                <a:latin typeface="Arial" panose="020B0604020202020204" pitchFamily="34" charset="0"/>
                <a:cs typeface="Arial" panose="020B0604020202020204" pitchFamily="34" charset="0"/>
              </a:rPr>
            </a:br>
            <a:r>
              <a:rPr lang="ja-JP" altLang="en-US" sz="2000" b="1" dirty="0">
                <a:solidFill>
                  <a:srgbClr val="000000"/>
                </a:solidFill>
                <a:latin typeface="Arial" panose="020B0604020202020204" pitchFamily="34" charset="0"/>
                <a:cs typeface="Arial" panose="020B0604020202020204" pitchFamily="34" charset="0"/>
              </a:rPr>
              <a:t>用いたミューニュートリノの解析。</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2004</a:t>
            </a:r>
            <a:r>
              <a:rPr lang="ja-JP" altLang="en-US" sz="2000" b="1" dirty="0">
                <a:solidFill>
                  <a:srgbClr val="000000"/>
                </a:solidFill>
                <a:latin typeface="Arial" panose="020B0604020202020204" pitchFamily="34" charset="0"/>
                <a:cs typeface="Arial" panose="020B0604020202020204" pitchFamily="34" charset="0"/>
              </a:rPr>
              <a:t>年に発表、</a:t>
            </a:r>
            <a:r>
              <a:rPr lang="en-US" altLang="ja-JP" sz="2000" b="1" dirty="0">
                <a:solidFill>
                  <a:srgbClr val="000000"/>
                </a:solidFill>
                <a:latin typeface="Arial" panose="020B0604020202020204" pitchFamily="34" charset="0"/>
                <a:cs typeface="Arial" panose="020B0604020202020204" pitchFamily="34" charset="0"/>
              </a:rPr>
              <a:t>(</a:t>
            </a:r>
            <a:r>
              <a:rPr lang="ja-JP" altLang="en-US" sz="2000" b="1" dirty="0">
                <a:solidFill>
                  <a:srgbClr val="000000"/>
                </a:solidFill>
                <a:latin typeface="Arial" panose="020B0604020202020204" pitchFamily="34" charset="0"/>
                <a:cs typeface="Arial" panose="020B0604020202020204" pitchFamily="34" charset="0"/>
              </a:rPr>
              <a:t>ちょっと数字が変わった</a:t>
            </a:r>
            <a:r>
              <a:rPr lang="en-US" altLang="ja-JP" sz="2000" b="1" dirty="0">
                <a:solidFill>
                  <a:srgbClr val="000000"/>
                </a:solidFill>
                <a:latin typeface="Arial" panose="020B0604020202020204" pitchFamily="34" charset="0"/>
                <a:cs typeface="Arial" panose="020B0604020202020204" pitchFamily="34" charset="0"/>
              </a:rPr>
              <a:t>)</a:t>
            </a:r>
            <a:r>
              <a:rPr lang="ja-JP" altLang="en-US" sz="2000" b="1" dirty="0">
                <a:solidFill>
                  <a:srgbClr val="000000"/>
                </a:solidFill>
                <a:latin typeface="Arial" panose="020B0604020202020204" pitchFamily="34" charset="0"/>
                <a:cs typeface="Arial" panose="020B0604020202020204" pitchFamily="34" charset="0"/>
              </a:rPr>
              <a:t>最終報告は</a:t>
            </a:r>
            <a:r>
              <a:rPr lang="en-US" altLang="ja-JP" sz="2000" b="1" dirty="0">
                <a:solidFill>
                  <a:srgbClr val="000000"/>
                </a:solidFill>
                <a:latin typeface="Arial" panose="020B0604020202020204" pitchFamily="34" charset="0"/>
                <a:cs typeface="Arial" panose="020B0604020202020204" pitchFamily="34" charset="0"/>
              </a:rPr>
              <a:t>2006</a:t>
            </a:r>
            <a:r>
              <a:rPr lang="ja-JP" altLang="en-US" sz="2000" b="1" dirty="0">
                <a:solidFill>
                  <a:srgbClr val="000000"/>
                </a:solidFill>
                <a:latin typeface="Arial" panose="020B0604020202020204" pitchFamily="34" charset="0"/>
                <a:cs typeface="Arial" panose="020B0604020202020204" pitchFamily="34" charset="0"/>
              </a:rPr>
              <a:t>年。</a:t>
            </a:r>
            <a:endParaRPr lang="en-US" altLang="ja-JP" sz="2000" b="1" dirty="0">
              <a:solidFill>
                <a:srgbClr val="000000"/>
              </a:solidFill>
              <a:latin typeface="Arial" panose="020B0604020202020204" pitchFamily="34" charset="0"/>
              <a:cs typeface="Arial" panose="020B0604020202020204" pitchFamily="34" charset="0"/>
            </a:endParaRPr>
          </a:p>
          <a:p>
            <a:pPr marL="457200" indent="-457200" eaLnBrk="1" hangingPunct="1">
              <a:spcBef>
                <a:spcPct val="50000"/>
              </a:spcBef>
              <a:buFont typeface="+mj-ea"/>
              <a:buAutoNum type="circleNumDbPlain"/>
              <a:defRPr/>
            </a:pPr>
            <a:r>
              <a:rPr lang="ja-JP" altLang="en-US" sz="2000" b="1" dirty="0">
                <a:solidFill>
                  <a:srgbClr val="000000"/>
                </a:solidFill>
                <a:latin typeface="Arial" panose="020B0604020202020204" pitchFamily="34" charset="0"/>
                <a:cs typeface="Arial" panose="020B0604020202020204" pitchFamily="34" charset="0"/>
              </a:rPr>
              <a:t>ニュートリノ振動が無い場合は</a:t>
            </a:r>
            <a:r>
              <a:rPr lang="en-US" altLang="ja-JP" sz="2000" b="1" dirty="0">
                <a:solidFill>
                  <a:srgbClr val="FF0000"/>
                </a:solidFill>
                <a:latin typeface="Arial" panose="020B0604020202020204" pitchFamily="34" charset="0"/>
                <a:cs typeface="Arial" panose="020B0604020202020204" pitchFamily="34" charset="0"/>
              </a:rPr>
              <a:t>159</a:t>
            </a:r>
            <a:r>
              <a:rPr lang="en-US" altLang="ja-JP" sz="2000" b="1" dirty="0">
                <a:solidFill>
                  <a:srgbClr val="000000"/>
                </a:solidFill>
                <a:latin typeface="Arial" panose="020B0604020202020204" pitchFamily="34" charset="0"/>
                <a:cs typeface="Arial" panose="020B0604020202020204" pitchFamily="34" charset="0"/>
              </a:rPr>
              <a:t>events</a:t>
            </a:r>
            <a:r>
              <a:rPr lang="ja-JP" altLang="en-US" sz="2000" b="1" dirty="0">
                <a:solidFill>
                  <a:srgbClr val="000000"/>
                </a:solidFill>
                <a:latin typeface="Arial" panose="020B0604020202020204" pitchFamily="34" charset="0"/>
                <a:cs typeface="Arial" panose="020B0604020202020204" pitchFamily="34" charset="0"/>
              </a:rPr>
              <a:t>のミューニュートリノが予想されるところ、</a:t>
            </a:r>
            <a:r>
              <a:rPr lang="en-US" altLang="ja-JP" sz="2000" b="1" dirty="0">
                <a:solidFill>
                  <a:srgbClr val="FF0000"/>
                </a:solidFill>
                <a:latin typeface="Arial" panose="020B0604020202020204" pitchFamily="34" charset="0"/>
                <a:cs typeface="Arial" panose="020B0604020202020204" pitchFamily="34" charset="0"/>
              </a:rPr>
              <a:t>112</a:t>
            </a:r>
            <a:r>
              <a:rPr lang="en-US" altLang="ja-JP" sz="2000" b="1" dirty="0">
                <a:solidFill>
                  <a:srgbClr val="000000"/>
                </a:solidFill>
                <a:latin typeface="Arial" panose="020B0604020202020204" pitchFamily="34" charset="0"/>
                <a:cs typeface="Arial" panose="020B0604020202020204" pitchFamily="34" charset="0"/>
              </a:rPr>
              <a:t>events</a:t>
            </a:r>
            <a:r>
              <a:rPr lang="ja-JP" altLang="en-US" sz="2000" b="1" dirty="0">
                <a:solidFill>
                  <a:srgbClr val="000000"/>
                </a:solidFill>
                <a:latin typeface="Arial" panose="020B0604020202020204" pitchFamily="34" charset="0"/>
                <a:cs typeface="Arial" panose="020B0604020202020204" pitchFamily="34" charset="0"/>
              </a:rPr>
              <a:t>が観測された。</a:t>
            </a:r>
            <a:br>
              <a:rPr lang="en-US" altLang="ja-JP" sz="2000" b="1" dirty="0">
                <a:solidFill>
                  <a:srgbClr val="000000"/>
                </a:solidFill>
                <a:latin typeface="Arial" panose="020B0604020202020204" pitchFamily="34" charset="0"/>
                <a:cs typeface="Arial" panose="020B0604020202020204" pitchFamily="34" charset="0"/>
              </a:rPr>
            </a:br>
            <a:r>
              <a:rPr lang="ja-JP" altLang="en-US" sz="2000" b="1" dirty="0">
                <a:solidFill>
                  <a:srgbClr val="000000"/>
                </a:solidFill>
                <a:latin typeface="Arial" panose="020B0604020202020204" pitchFamily="34" charset="0"/>
                <a:cs typeface="Arial" panose="020B0604020202020204" pitchFamily="34" charset="0"/>
              </a:rPr>
              <a:t>明らかな欠損。</a:t>
            </a:r>
            <a:endParaRPr lang="en-US" altLang="ja-JP" sz="2000" b="1" dirty="0">
              <a:solidFill>
                <a:srgbClr val="000000"/>
              </a:solidFill>
              <a:latin typeface="Arial" panose="020B0604020202020204" pitchFamily="34" charset="0"/>
              <a:cs typeface="Arial" panose="020B0604020202020204" pitchFamily="34" charset="0"/>
            </a:endParaRPr>
          </a:p>
          <a:p>
            <a:pPr marL="457200" indent="-457200" eaLnBrk="1" hangingPunct="1">
              <a:spcBef>
                <a:spcPct val="50000"/>
              </a:spcBef>
              <a:buFont typeface="+mj-ea"/>
              <a:buAutoNum type="circleNumDbPlain"/>
              <a:defRPr/>
            </a:pPr>
            <a:r>
              <a:rPr lang="en-US" altLang="ja-JP" sz="2000" b="1" dirty="0">
                <a:solidFill>
                  <a:srgbClr val="000000"/>
                </a:solidFill>
                <a:latin typeface="Arial" panose="020B0604020202020204" pitchFamily="34" charset="0"/>
                <a:cs typeface="Arial" panose="020B0604020202020204" pitchFamily="34" charset="0"/>
              </a:rPr>
              <a:t> 1</a:t>
            </a:r>
            <a:r>
              <a:rPr lang="ja-JP" altLang="en-US" sz="2000" b="1" dirty="0">
                <a:solidFill>
                  <a:srgbClr val="000000"/>
                </a:solidFill>
                <a:latin typeface="Arial" panose="020B0604020202020204" pitchFamily="34" charset="0"/>
                <a:cs typeface="Arial" panose="020B0604020202020204" pitchFamily="34" charset="0"/>
              </a:rPr>
              <a:t>リングでミューオンと判断された</a:t>
            </a:r>
            <a:r>
              <a:rPr lang="en-US" altLang="ja-JP" sz="2000" b="1" dirty="0">
                <a:solidFill>
                  <a:srgbClr val="000000"/>
                </a:solidFill>
                <a:latin typeface="Arial" panose="020B0604020202020204" pitchFamily="34" charset="0"/>
                <a:cs typeface="Arial" panose="020B0604020202020204" pitchFamily="34" charset="0"/>
              </a:rPr>
              <a:t>58events</a:t>
            </a:r>
            <a:r>
              <a:rPr lang="ja-JP" altLang="en-US" sz="2000" b="1" dirty="0">
                <a:solidFill>
                  <a:srgbClr val="000000"/>
                </a:solidFill>
                <a:latin typeface="Arial" panose="020B0604020202020204" pitchFamily="34" charset="0"/>
                <a:cs typeface="Arial" panose="020B0604020202020204" pitchFamily="34" charset="0"/>
              </a:rPr>
              <a:t>のエネルギー分布を調べたところ、ニュートリノ振動に特有のエネルギー分布の歪みがみられた。</a:t>
            </a:r>
            <a:endParaRPr lang="en-US" altLang="ja-JP" sz="2000" b="1" dirty="0">
              <a:solidFill>
                <a:srgbClr val="000000"/>
              </a:solidFill>
              <a:latin typeface="Arial" panose="020B0604020202020204" pitchFamily="34" charset="0"/>
              <a:cs typeface="Arial" panose="020B0604020202020204" pitchFamily="34" charset="0"/>
            </a:endParaRPr>
          </a:p>
          <a:p>
            <a:pPr eaLnBrk="1" hangingPunct="1">
              <a:spcBef>
                <a:spcPct val="50000"/>
              </a:spcBef>
              <a:defRPr/>
            </a:pPr>
            <a:r>
              <a:rPr lang="ja-JP" altLang="en-US" sz="2000" b="1" dirty="0">
                <a:solidFill>
                  <a:srgbClr val="000000"/>
                </a:solidFill>
                <a:latin typeface="Arial" panose="020B0604020202020204" pitchFamily="34" charset="0"/>
                <a:cs typeface="Arial" panose="020B0604020202020204" pitchFamily="34" charset="0"/>
              </a:rPr>
              <a:t>スーパーカミオカンデの大気ニュートリノ振動を人工のニュートリノで確認。</a:t>
            </a:r>
            <a:r>
              <a:rPr lang="ja-JP" altLang="en-US" sz="2000" b="1" dirty="0">
                <a:solidFill>
                  <a:srgbClr val="FF0000"/>
                </a:solidFill>
                <a:latin typeface="Arial" panose="020B0604020202020204" pitchFamily="34" charset="0"/>
                <a:cs typeface="Arial" panose="020B0604020202020204" pitchFamily="34" charset="0"/>
              </a:rPr>
              <a:t>特にエネルギー分布の歪みの観測は初めて。</a:t>
            </a:r>
            <a:endParaRPr lang="en-US" altLang="ja-JP" sz="2000" b="1" dirty="0">
              <a:solidFill>
                <a:srgbClr val="FF0000"/>
              </a:solidFill>
              <a:latin typeface="Arial" panose="020B0604020202020204" pitchFamily="34" charset="0"/>
              <a:cs typeface="Arial" panose="020B0604020202020204" pitchFamily="34" charset="0"/>
            </a:endParaRPr>
          </a:p>
        </p:txBody>
      </p:sp>
      <p:sp>
        <p:nvSpPr>
          <p:cNvPr id="38" name="スライド番号プレースホルダー 1">
            <a:extLst>
              <a:ext uri="{FF2B5EF4-FFF2-40B4-BE49-F238E27FC236}">
                <a16:creationId xmlns:a16="http://schemas.microsoft.com/office/drawing/2014/main" id="{BE999470-024F-4B94-A53B-DC311C5CFEB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117DFA2F-0BF6-4E3D-B195-34B4EEFBED1D}"/>
              </a:ext>
            </a:extLst>
          </p:cNvPr>
          <p:cNvSpPr txBox="1">
            <a:spLocks noChangeArrowheads="1"/>
          </p:cNvSpPr>
          <p:nvPr/>
        </p:nvSpPr>
        <p:spPr bwMode="auto">
          <a:xfrm>
            <a:off x="1619250" y="44450"/>
            <a:ext cx="5905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MINOS</a:t>
            </a:r>
            <a:r>
              <a:rPr lang="ja-JP" altLang="en-US" sz="2800" b="1" u="sng">
                <a:solidFill>
                  <a:srgbClr val="0000FF"/>
                </a:solidFill>
              </a:rPr>
              <a:t>実験</a:t>
            </a:r>
            <a:r>
              <a:rPr lang="en-US" altLang="ja-JP" sz="2800" b="1" u="sng">
                <a:solidFill>
                  <a:srgbClr val="0000FF"/>
                </a:solidFill>
              </a:rPr>
              <a:t>(2005 - </a:t>
            </a:r>
            <a:r>
              <a:rPr lang="ja-JP" altLang="en-US" sz="2800" b="1" u="sng">
                <a:solidFill>
                  <a:srgbClr val="0000FF"/>
                </a:solidFill>
              </a:rPr>
              <a:t> </a:t>
            </a:r>
            <a:r>
              <a:rPr lang="en-US" altLang="ja-JP" sz="2800" b="1" u="sng">
                <a:solidFill>
                  <a:srgbClr val="0000FF"/>
                </a:solidFill>
              </a:rPr>
              <a:t>)</a:t>
            </a:r>
          </a:p>
        </p:txBody>
      </p:sp>
      <p:sp>
        <p:nvSpPr>
          <p:cNvPr id="61443" name="Text Box 4">
            <a:extLst>
              <a:ext uri="{FF2B5EF4-FFF2-40B4-BE49-F238E27FC236}">
                <a16:creationId xmlns:a16="http://schemas.microsoft.com/office/drawing/2014/main" id="{86BB0C5E-8751-40BB-B552-DDF35A31C308}"/>
              </a:ext>
            </a:extLst>
          </p:cNvPr>
          <p:cNvSpPr txBox="1">
            <a:spLocks noChangeArrowheads="1"/>
          </p:cNvSpPr>
          <p:nvPr/>
        </p:nvSpPr>
        <p:spPr bwMode="auto">
          <a:xfrm>
            <a:off x="36513" y="765175"/>
            <a:ext cx="4843462"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dirty="0"/>
              <a:t>Fermilab </a:t>
            </a:r>
            <a:r>
              <a:rPr lang="ja-JP" altLang="en-US" sz="2000" b="1" dirty="0"/>
              <a:t>の</a:t>
            </a:r>
            <a:r>
              <a:rPr lang="en-US" altLang="ja-JP" sz="2000" b="1" dirty="0">
                <a:solidFill>
                  <a:srgbClr val="000000"/>
                </a:solidFill>
              </a:rPr>
              <a:t> </a:t>
            </a:r>
            <a:r>
              <a:rPr lang="en-US" altLang="ja-JP" sz="2000" b="1" dirty="0">
                <a:solidFill>
                  <a:srgbClr val="FF0000"/>
                </a:solidFill>
              </a:rPr>
              <a:t>120GeV Main Injector</a:t>
            </a:r>
            <a:r>
              <a:rPr lang="en-US" altLang="ja-JP" sz="2000" b="1" dirty="0">
                <a:solidFill>
                  <a:srgbClr val="000000"/>
                </a:solidFill>
              </a:rPr>
              <a:t> (</a:t>
            </a:r>
            <a:r>
              <a:rPr lang="en-US" altLang="ja-JP" sz="2000" b="1" dirty="0" err="1">
                <a:solidFill>
                  <a:srgbClr val="000000"/>
                </a:solidFill>
              </a:rPr>
              <a:t>NuMI</a:t>
            </a:r>
            <a:r>
              <a:rPr lang="en-US" altLang="ja-JP" sz="2000" b="1" dirty="0">
                <a:solidFill>
                  <a:srgbClr val="000000"/>
                </a:solidFill>
              </a:rPr>
              <a:t>) </a:t>
            </a:r>
            <a:r>
              <a:rPr lang="ja-JP" altLang="en-US" sz="2000" b="1" dirty="0">
                <a:solidFill>
                  <a:srgbClr val="000000"/>
                </a:solidFill>
              </a:rPr>
              <a:t>と</a:t>
            </a:r>
            <a:r>
              <a:rPr lang="en-US" altLang="ja-JP" sz="2000" b="1" dirty="0">
                <a:solidFill>
                  <a:srgbClr val="000000"/>
                </a:solidFill>
              </a:rPr>
              <a:t>735km</a:t>
            </a:r>
            <a:r>
              <a:rPr lang="ja-JP" altLang="en-US" sz="2000" b="1" dirty="0">
                <a:solidFill>
                  <a:srgbClr val="000000"/>
                </a:solidFill>
              </a:rPr>
              <a:t>離れた</a:t>
            </a:r>
            <a:r>
              <a:rPr lang="en-US" altLang="ja-JP" sz="2000" b="1" dirty="0">
                <a:solidFill>
                  <a:srgbClr val="000000"/>
                </a:solidFill>
              </a:rPr>
              <a:t> </a:t>
            </a:r>
            <a:r>
              <a:rPr lang="en-US" altLang="ja-JP" sz="2000" b="1" dirty="0">
                <a:solidFill>
                  <a:srgbClr val="FF0000"/>
                </a:solidFill>
              </a:rPr>
              <a:t>Soudan</a:t>
            </a:r>
            <a:r>
              <a:rPr lang="en-US" altLang="ja-JP" sz="2000" b="1" dirty="0">
                <a:solidFill>
                  <a:srgbClr val="000000"/>
                </a:solidFill>
              </a:rPr>
              <a:t> mine </a:t>
            </a:r>
            <a:r>
              <a:rPr lang="ja-JP" altLang="en-US" sz="2000" b="1" dirty="0">
                <a:solidFill>
                  <a:srgbClr val="000000"/>
                </a:solidFill>
              </a:rPr>
              <a:t>の測定器を用いた長基線ニュートリノ振動実験。</a:t>
            </a:r>
            <a:endParaRPr lang="en-US" altLang="ja-JP" sz="2000" b="1" dirty="0">
              <a:solidFill>
                <a:srgbClr val="000000"/>
              </a:solidFill>
            </a:endParaRPr>
          </a:p>
          <a:p>
            <a:pPr eaLnBrk="1" hangingPunct="1">
              <a:spcBef>
                <a:spcPct val="50000"/>
              </a:spcBef>
              <a:buFont typeface="Wingdings" panose="05000000000000000000" pitchFamily="2" charset="2"/>
              <a:buChar char="l"/>
            </a:pPr>
            <a:r>
              <a:rPr lang="ja-JP" altLang="en-US" sz="2000" b="1" dirty="0">
                <a:solidFill>
                  <a:srgbClr val="000000"/>
                </a:solidFill>
              </a:rPr>
              <a:t>測定器は厚さ</a:t>
            </a:r>
            <a:r>
              <a:rPr lang="en-US" altLang="ja-JP" sz="2000" b="1" dirty="0">
                <a:solidFill>
                  <a:srgbClr val="000000"/>
                </a:solidFill>
              </a:rPr>
              <a:t>2.54cm</a:t>
            </a:r>
            <a:r>
              <a:rPr lang="ja-JP" altLang="en-US" sz="2000" b="1" dirty="0">
                <a:solidFill>
                  <a:srgbClr val="000000"/>
                </a:solidFill>
              </a:rPr>
              <a:t>の鉄板と厚さ</a:t>
            </a:r>
            <a:r>
              <a:rPr lang="en-US" altLang="ja-JP" sz="2000" b="1" dirty="0">
                <a:solidFill>
                  <a:srgbClr val="000000"/>
                </a:solidFill>
              </a:rPr>
              <a:t>1.00cm</a:t>
            </a:r>
            <a:r>
              <a:rPr lang="ja-JP" altLang="en-US" sz="2000" b="1" dirty="0">
                <a:solidFill>
                  <a:srgbClr val="000000"/>
                </a:solidFill>
              </a:rPr>
              <a:t>のシンチレータのサンドイッチ構造。ソレノイド磁石により平均</a:t>
            </a:r>
            <a:r>
              <a:rPr lang="en-US" altLang="ja-JP" sz="2000" b="1" dirty="0">
                <a:solidFill>
                  <a:srgbClr val="000000"/>
                </a:solidFill>
              </a:rPr>
              <a:t>1.3Tesla</a:t>
            </a:r>
            <a:r>
              <a:rPr lang="ja-JP" altLang="en-US" sz="2000" b="1" dirty="0">
                <a:solidFill>
                  <a:srgbClr val="000000"/>
                </a:solidFill>
              </a:rPr>
              <a:t>の磁場にがかかっている。</a:t>
            </a:r>
            <a:endParaRPr lang="en-US" altLang="ja-JP" sz="2000" b="1" dirty="0">
              <a:solidFill>
                <a:srgbClr val="000000"/>
              </a:solidFill>
            </a:endParaRPr>
          </a:p>
          <a:p>
            <a:pPr eaLnBrk="1" hangingPunct="1">
              <a:spcBef>
                <a:spcPct val="50000"/>
              </a:spcBef>
              <a:buFont typeface="Wingdings" panose="05000000000000000000" pitchFamily="2" charset="2"/>
              <a:buChar char="l"/>
            </a:pPr>
            <a:r>
              <a:rPr lang="ja-JP" altLang="en-US" sz="2000" b="1" dirty="0">
                <a:solidFill>
                  <a:srgbClr val="000000"/>
                </a:solidFill>
              </a:rPr>
              <a:t>測定器の重量は</a:t>
            </a:r>
            <a:r>
              <a:rPr lang="en-US" altLang="ja-JP" sz="2000" b="1" dirty="0">
                <a:solidFill>
                  <a:srgbClr val="FF0000"/>
                </a:solidFill>
              </a:rPr>
              <a:t>5.4kton</a:t>
            </a:r>
            <a:r>
              <a:rPr lang="ja-JP" altLang="en-US" sz="2000" b="1" dirty="0">
                <a:solidFill>
                  <a:srgbClr val="000000"/>
                </a:solidFill>
              </a:rPr>
              <a:t>。</a:t>
            </a:r>
            <a:r>
              <a:rPr lang="en-US" altLang="ja-JP" sz="2000" b="1" dirty="0">
                <a:solidFill>
                  <a:srgbClr val="000000"/>
                </a:solidFill>
              </a:rPr>
              <a:t>Fermilab</a:t>
            </a:r>
            <a:r>
              <a:rPr lang="ja-JP" altLang="en-US" sz="2000" b="1" dirty="0">
                <a:solidFill>
                  <a:srgbClr val="000000"/>
                </a:solidFill>
              </a:rPr>
              <a:t>敷地内に全く同じ構造の</a:t>
            </a:r>
            <a:r>
              <a:rPr lang="en-US" altLang="ja-JP" sz="2000" b="1" dirty="0">
                <a:solidFill>
                  <a:srgbClr val="000000"/>
                </a:solidFill>
              </a:rPr>
              <a:t>0.98kton</a:t>
            </a:r>
            <a:r>
              <a:rPr lang="ja-JP" altLang="en-US" sz="2000" b="1" dirty="0">
                <a:solidFill>
                  <a:srgbClr val="000000"/>
                </a:solidFill>
              </a:rPr>
              <a:t>の前置検出器を設置。</a:t>
            </a:r>
            <a:endParaRPr lang="en-US" altLang="ja-JP" sz="2000" b="1" dirty="0">
              <a:solidFill>
                <a:srgbClr val="000000"/>
              </a:solidFill>
            </a:endParaRPr>
          </a:p>
          <a:p>
            <a:pPr eaLnBrk="1" hangingPunct="1">
              <a:spcBef>
                <a:spcPct val="50000"/>
              </a:spcBef>
              <a:buFont typeface="Wingdings" panose="05000000000000000000" pitchFamily="2" charset="2"/>
              <a:buChar char="l"/>
            </a:pPr>
            <a:endParaRPr lang="en-US" altLang="ja-JP" sz="2000" b="1" dirty="0">
              <a:solidFill>
                <a:srgbClr val="000000"/>
              </a:solidFill>
            </a:endParaRPr>
          </a:p>
        </p:txBody>
      </p:sp>
      <p:grpSp>
        <p:nvGrpSpPr>
          <p:cNvPr id="61444" name="Group 13">
            <a:extLst>
              <a:ext uri="{FF2B5EF4-FFF2-40B4-BE49-F238E27FC236}">
                <a16:creationId xmlns:a16="http://schemas.microsoft.com/office/drawing/2014/main" id="{170D55C5-951C-404D-838A-5788DBF8B54F}"/>
              </a:ext>
            </a:extLst>
          </p:cNvPr>
          <p:cNvGrpSpPr>
            <a:grpSpLocks/>
          </p:cNvGrpSpPr>
          <p:nvPr/>
        </p:nvGrpSpPr>
        <p:grpSpPr bwMode="auto">
          <a:xfrm>
            <a:off x="4837113" y="1628775"/>
            <a:ext cx="3725862" cy="4537075"/>
            <a:chOff x="4581" y="1952"/>
            <a:chExt cx="2133" cy="2597"/>
          </a:xfrm>
        </p:grpSpPr>
        <p:grpSp>
          <p:nvGrpSpPr>
            <p:cNvPr id="61448" name="Group 14">
              <a:extLst>
                <a:ext uri="{FF2B5EF4-FFF2-40B4-BE49-F238E27FC236}">
                  <a16:creationId xmlns:a16="http://schemas.microsoft.com/office/drawing/2014/main" id="{908317D7-6974-4D42-8787-B7666265458F}"/>
                </a:ext>
              </a:extLst>
            </p:cNvPr>
            <p:cNvGrpSpPr>
              <a:grpSpLocks/>
            </p:cNvGrpSpPr>
            <p:nvPr/>
          </p:nvGrpSpPr>
          <p:grpSpPr bwMode="auto">
            <a:xfrm>
              <a:off x="4581" y="1952"/>
              <a:ext cx="2133" cy="2597"/>
              <a:chOff x="945" y="833"/>
              <a:chExt cx="2133" cy="2597"/>
            </a:xfrm>
          </p:grpSpPr>
          <p:pic>
            <p:nvPicPr>
              <p:cNvPr id="61453" name="Picture 15">
                <a:extLst>
                  <a:ext uri="{FF2B5EF4-FFF2-40B4-BE49-F238E27FC236}">
                    <a16:creationId xmlns:a16="http://schemas.microsoft.com/office/drawing/2014/main" id="{AE301006-5C23-4FDC-8A11-FD20B6FF9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7" y="1192"/>
                <a:ext cx="2496" cy="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54" name="Rectangle 16">
                <a:extLst>
                  <a:ext uri="{FF2B5EF4-FFF2-40B4-BE49-F238E27FC236}">
                    <a16:creationId xmlns:a16="http://schemas.microsoft.com/office/drawing/2014/main" id="{72F03B9F-CF86-46CA-A64B-BE2B2D23C651}"/>
                  </a:ext>
                </a:extLst>
              </p:cNvPr>
              <p:cNvSpPr>
                <a:spLocks noChangeArrowheads="1"/>
              </p:cNvSpPr>
              <p:nvPr/>
            </p:nvSpPr>
            <p:spPr bwMode="auto">
              <a:xfrm>
                <a:off x="2426" y="833"/>
                <a:ext cx="65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4000">
                  <a:solidFill>
                    <a:srgbClr val="000000"/>
                  </a:solidFill>
                </a:endParaRPr>
              </a:p>
            </p:txBody>
          </p:sp>
        </p:grpSp>
        <p:sp>
          <p:nvSpPr>
            <p:cNvPr id="61449" name="Line 17">
              <a:extLst>
                <a:ext uri="{FF2B5EF4-FFF2-40B4-BE49-F238E27FC236}">
                  <a16:creationId xmlns:a16="http://schemas.microsoft.com/office/drawing/2014/main" id="{87C65C58-F466-4D17-917E-0CA62617FCF0}"/>
                </a:ext>
              </a:extLst>
            </p:cNvPr>
            <p:cNvSpPr>
              <a:spLocks noChangeShapeType="1"/>
            </p:cNvSpPr>
            <p:nvPr/>
          </p:nvSpPr>
          <p:spPr bwMode="auto">
            <a:xfrm flipH="1" flipV="1">
              <a:off x="5248" y="2504"/>
              <a:ext cx="536" cy="9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450" name="Text Box 18">
              <a:extLst>
                <a:ext uri="{FF2B5EF4-FFF2-40B4-BE49-F238E27FC236}">
                  <a16:creationId xmlns:a16="http://schemas.microsoft.com/office/drawing/2014/main" id="{A3F2871A-A6A7-4576-A2BC-F20E3394E043}"/>
                </a:ext>
              </a:extLst>
            </p:cNvPr>
            <p:cNvSpPr txBox="1">
              <a:spLocks noChangeArrowheads="1"/>
            </p:cNvSpPr>
            <p:nvPr/>
          </p:nvSpPr>
          <p:spPr bwMode="auto">
            <a:xfrm>
              <a:off x="5464" y="3560"/>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Fermilab</a:t>
              </a:r>
            </a:p>
          </p:txBody>
        </p:sp>
        <p:sp>
          <p:nvSpPr>
            <p:cNvPr id="61451" name="Text Box 19">
              <a:extLst>
                <a:ext uri="{FF2B5EF4-FFF2-40B4-BE49-F238E27FC236}">
                  <a16:creationId xmlns:a16="http://schemas.microsoft.com/office/drawing/2014/main" id="{93AA028A-F214-4B44-94D5-1B9411B35198}"/>
                </a:ext>
              </a:extLst>
            </p:cNvPr>
            <p:cNvSpPr txBox="1">
              <a:spLocks noChangeArrowheads="1"/>
            </p:cNvSpPr>
            <p:nvPr/>
          </p:nvSpPr>
          <p:spPr bwMode="auto">
            <a:xfrm>
              <a:off x="4697" y="2321"/>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Soudan</a:t>
              </a:r>
            </a:p>
          </p:txBody>
        </p:sp>
        <p:sp>
          <p:nvSpPr>
            <p:cNvPr id="61452" name="Text Box 20">
              <a:extLst>
                <a:ext uri="{FF2B5EF4-FFF2-40B4-BE49-F238E27FC236}">
                  <a16:creationId xmlns:a16="http://schemas.microsoft.com/office/drawing/2014/main" id="{FCB1D1CB-E313-410B-9432-152DD7C9E188}"/>
                </a:ext>
              </a:extLst>
            </p:cNvPr>
            <p:cNvSpPr txBox="1">
              <a:spLocks noChangeArrowheads="1"/>
            </p:cNvSpPr>
            <p:nvPr/>
          </p:nvSpPr>
          <p:spPr bwMode="auto">
            <a:xfrm>
              <a:off x="4921" y="2833"/>
              <a:ext cx="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735km</a:t>
              </a:r>
            </a:p>
          </p:txBody>
        </p:sp>
      </p:grpSp>
      <p:pic>
        <p:nvPicPr>
          <p:cNvPr id="61445" name="Picture 21">
            <a:extLst>
              <a:ext uri="{FF2B5EF4-FFF2-40B4-BE49-F238E27FC236}">
                <a16:creationId xmlns:a16="http://schemas.microsoft.com/office/drawing/2014/main" id="{55731332-2FB4-4DBA-9A04-1B728C52D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923925"/>
            <a:ext cx="2662238"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図 2">
            <a:extLst>
              <a:ext uri="{FF2B5EF4-FFF2-40B4-BE49-F238E27FC236}">
                <a16:creationId xmlns:a16="http://schemas.microsoft.com/office/drawing/2014/main" id="{34E8CA29-88EE-42FF-ACD1-BB32976CAB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4549775"/>
            <a:ext cx="28590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図 25">
            <a:extLst>
              <a:ext uri="{FF2B5EF4-FFF2-40B4-BE49-F238E27FC236}">
                <a16:creationId xmlns:a16="http://schemas.microsoft.com/office/drawing/2014/main" id="{B4FC863D-8878-4745-8523-78787B51B6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4602163"/>
            <a:ext cx="458628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52672EA7-8F04-4B3D-B672-C7D238DB6DD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図 2">
            <a:extLst>
              <a:ext uri="{FF2B5EF4-FFF2-40B4-BE49-F238E27FC236}">
                <a16:creationId xmlns:a16="http://schemas.microsoft.com/office/drawing/2014/main" id="{3118107A-9147-4767-A3A3-28744E67B1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36838"/>
            <a:ext cx="606425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4">
            <a:extLst>
              <a:ext uri="{FF2B5EF4-FFF2-40B4-BE49-F238E27FC236}">
                <a16:creationId xmlns:a16="http://schemas.microsoft.com/office/drawing/2014/main" id="{F470E75E-9066-47C6-B5E0-550B83960401}"/>
              </a:ext>
            </a:extLst>
          </p:cNvPr>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latin typeface="Arial" panose="020B0604020202020204" pitchFamily="34" charset="0"/>
              </a:rPr>
              <a:t>MINOS</a:t>
            </a:r>
            <a:r>
              <a:rPr lang="ja-JP" altLang="en-US" sz="2800" b="1" u="sng">
                <a:solidFill>
                  <a:srgbClr val="0000FF"/>
                </a:solidFill>
                <a:latin typeface="Arial" panose="020B0604020202020204" pitchFamily="34" charset="0"/>
              </a:rPr>
              <a:t>実験の結果</a:t>
            </a:r>
            <a:endParaRPr lang="en-US" altLang="ja-JP" sz="2800" b="1" u="sng">
              <a:solidFill>
                <a:srgbClr val="0000FF"/>
              </a:solidFill>
              <a:latin typeface="Arial" panose="020B0604020202020204" pitchFamily="34" charset="0"/>
            </a:endParaRPr>
          </a:p>
        </p:txBody>
      </p:sp>
      <p:sp>
        <p:nvSpPr>
          <p:cNvPr id="62468" name="Text Box 4">
            <a:extLst>
              <a:ext uri="{FF2B5EF4-FFF2-40B4-BE49-F238E27FC236}">
                <a16:creationId xmlns:a16="http://schemas.microsoft.com/office/drawing/2014/main" id="{BFC5A833-5F40-4BCA-A58C-FED9110135DA}"/>
              </a:ext>
            </a:extLst>
          </p:cNvPr>
          <p:cNvSpPr txBox="1">
            <a:spLocks noChangeArrowheads="1"/>
          </p:cNvSpPr>
          <p:nvPr/>
        </p:nvSpPr>
        <p:spPr bwMode="auto">
          <a:xfrm>
            <a:off x="36513" y="765175"/>
            <a:ext cx="8856662"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FF0000"/>
                </a:solidFill>
                <a:latin typeface="Arial" panose="020B0604020202020204" pitchFamily="34" charset="0"/>
              </a:rPr>
              <a:t>2006</a:t>
            </a:r>
            <a:r>
              <a:rPr lang="ja-JP" altLang="en-US" sz="2000" b="1">
                <a:solidFill>
                  <a:srgbClr val="FF0000"/>
                </a:solidFill>
                <a:latin typeface="Arial" panose="020B0604020202020204" pitchFamily="34" charset="0"/>
              </a:rPr>
              <a:t>年</a:t>
            </a:r>
            <a:r>
              <a:rPr lang="ja-JP" altLang="en-US" sz="2000" b="1">
                <a:latin typeface="Arial" panose="020B0604020202020204" pitchFamily="34" charset="0"/>
              </a:rPr>
              <a:t>に</a:t>
            </a:r>
            <a:r>
              <a:rPr lang="en-US" altLang="ja-JP" sz="2000" b="1">
                <a:solidFill>
                  <a:srgbClr val="FF0000"/>
                </a:solidFill>
                <a:latin typeface="Arial" panose="020B0604020202020204" pitchFamily="34" charset="0"/>
              </a:rPr>
              <a:t>1.27 x 10</a:t>
            </a:r>
            <a:r>
              <a:rPr lang="en-US" altLang="ja-JP" sz="2000" b="1" baseline="30000">
                <a:solidFill>
                  <a:srgbClr val="FF0000"/>
                </a:solidFill>
                <a:latin typeface="Arial" panose="020B0604020202020204" pitchFamily="34" charset="0"/>
              </a:rPr>
              <a:t>20</a:t>
            </a:r>
            <a:r>
              <a:rPr lang="en-US" altLang="ja-JP" sz="2000" b="1">
                <a:solidFill>
                  <a:srgbClr val="FF0000"/>
                </a:solidFill>
                <a:latin typeface="Arial" panose="020B0604020202020204" pitchFamily="34" charset="0"/>
              </a:rPr>
              <a:t> </a:t>
            </a:r>
            <a:r>
              <a:rPr lang="en-US" altLang="ja-JP" sz="2000" b="1">
                <a:latin typeface="Arial" panose="020B0604020202020204" pitchFamily="34" charset="0"/>
              </a:rPr>
              <a:t>POT</a:t>
            </a:r>
            <a:r>
              <a:rPr lang="ja-JP" altLang="en-US" sz="2000" b="1">
                <a:latin typeface="Arial" panose="020B0604020202020204" pitchFamily="34" charset="0"/>
              </a:rPr>
              <a:t>のデータに基づいて、ニュートリノ振動に</a:t>
            </a:r>
            <a:br>
              <a:rPr lang="en-US" altLang="ja-JP" sz="2000" b="1">
                <a:latin typeface="Arial" panose="020B0604020202020204" pitchFamily="34" charset="0"/>
              </a:rPr>
            </a:br>
            <a:r>
              <a:rPr lang="ja-JP" altLang="en-US" sz="2000" b="1">
                <a:latin typeface="Arial" panose="020B0604020202020204" pitchFamily="34" charset="0"/>
              </a:rPr>
              <a:t>ついての結果を発表した。</a:t>
            </a:r>
            <a:endParaRPr lang="en-US" altLang="ja-JP" sz="2000" b="1">
              <a:latin typeface="Arial" panose="020B0604020202020204" pitchFamily="34" charset="0"/>
            </a:endParaRPr>
          </a:p>
          <a:p>
            <a:pPr eaLnBrk="1" hangingPunct="1">
              <a:spcBef>
                <a:spcPct val="50000"/>
              </a:spcBef>
              <a:buFont typeface="Wingdings" panose="05000000000000000000" pitchFamily="2" charset="2"/>
              <a:buChar char="l"/>
            </a:pPr>
            <a:r>
              <a:rPr lang="ja-JP" altLang="en-US" sz="2000" b="1">
                <a:latin typeface="Arial" panose="020B0604020202020204" pitchFamily="34" charset="0"/>
              </a:rPr>
              <a:t>ニュートリノ振動が無い場合に</a:t>
            </a:r>
            <a:r>
              <a:rPr lang="en-US" altLang="ja-JP" sz="2000" b="1">
                <a:latin typeface="Arial" panose="020B0604020202020204" pitchFamily="34" charset="0"/>
              </a:rPr>
              <a:t>336events</a:t>
            </a:r>
            <a:r>
              <a:rPr lang="ja-JP" altLang="en-US" sz="2000" b="1">
                <a:latin typeface="Arial" panose="020B0604020202020204" pitchFamily="34" charset="0"/>
              </a:rPr>
              <a:t>が予想されるところ、</a:t>
            </a:r>
            <a:br>
              <a:rPr lang="en-US" altLang="ja-JP" sz="2000" b="1">
                <a:latin typeface="Arial" panose="020B0604020202020204" pitchFamily="34" charset="0"/>
              </a:rPr>
            </a:br>
            <a:r>
              <a:rPr lang="en-US" altLang="ja-JP" sz="2000" b="1">
                <a:solidFill>
                  <a:srgbClr val="FF0000"/>
                </a:solidFill>
                <a:latin typeface="Arial" panose="020B0604020202020204" pitchFamily="34" charset="0"/>
              </a:rPr>
              <a:t>215events</a:t>
            </a:r>
            <a:r>
              <a:rPr lang="ja-JP" altLang="en-US" sz="2000" b="1">
                <a:latin typeface="Arial" panose="020B0604020202020204" pitchFamily="34" charset="0"/>
              </a:rPr>
              <a:t>しか観測されなかった。</a:t>
            </a:r>
            <a:br>
              <a:rPr lang="en-US" altLang="ja-JP" sz="2000" b="1">
                <a:latin typeface="Arial" panose="020B0604020202020204" pitchFamily="34" charset="0"/>
              </a:rPr>
            </a:br>
            <a:r>
              <a:rPr lang="ja-JP" altLang="en-US" sz="2000" b="1">
                <a:latin typeface="Arial" panose="020B0604020202020204" pitchFamily="34" charset="0"/>
              </a:rPr>
              <a:t>また、ニュートリノ振動に特有の</a:t>
            </a:r>
            <a:r>
              <a:rPr lang="ja-JP" altLang="en-US" sz="2000" b="1">
                <a:solidFill>
                  <a:srgbClr val="FF0000"/>
                </a:solidFill>
                <a:latin typeface="Arial" panose="020B0604020202020204" pitchFamily="34" charset="0"/>
              </a:rPr>
              <a:t>エネルギー分布の歪み</a:t>
            </a:r>
            <a:r>
              <a:rPr lang="ja-JP" altLang="en-US" sz="2000" b="1">
                <a:latin typeface="Arial" panose="020B0604020202020204" pitchFamily="34" charset="0"/>
              </a:rPr>
              <a:t>も確認された。</a:t>
            </a:r>
            <a:endParaRPr lang="en-US" altLang="ja-JP" sz="2000" b="1">
              <a:solidFill>
                <a:srgbClr val="000000"/>
              </a:solidFill>
              <a:latin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DE23C94F-A46E-4741-B911-90C373DBA8E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Toward confirmation of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a:t>
            </a:r>
          </a:p>
        </p:txBody>
      </p:sp>
      <p:sp>
        <p:nvSpPr>
          <p:cNvPr id="145411" name="テキスト ボックス 26"/>
          <p:cNvSpPr txBox="1">
            <a:spLocks noChangeArrowheads="1"/>
          </p:cNvSpPr>
          <p:nvPr/>
        </p:nvSpPr>
        <p:spPr bwMode="auto">
          <a:xfrm>
            <a:off x="23813" y="638175"/>
            <a:ext cx="889317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lang="ja-JP" altLang="en-US" sz="2000" b="1" dirty="0">
                <a:solidFill>
                  <a:srgbClr val="000000"/>
                </a:solidFill>
                <a:cs typeface="Arial" panose="020B0604020202020204" pitchFamily="34" charset="0"/>
              </a:rPr>
              <a:t>で兆候が見えた</a:t>
            </a:r>
            <a:r>
              <a:rPr lang="en-US" altLang="ja-JP" sz="2000" b="1" dirty="0">
                <a:solidFill>
                  <a:srgbClr val="000000"/>
                </a:solidFill>
                <a:latin typeface="Symbol" panose="05050102010706020507" pitchFamily="18" charset="2"/>
                <a:cs typeface="Arial" panose="020B0604020202020204" pitchFamily="34" charset="0"/>
              </a:rPr>
              <a:t>n</a:t>
            </a:r>
            <a:r>
              <a:rPr lang="en-US" altLang="ja-JP" sz="2000" b="1" baseline="-25000" dirty="0">
                <a:solidFill>
                  <a:srgbClr val="000000"/>
                </a:solidFill>
                <a:latin typeface="Symbol" panose="05050102010706020507" pitchFamily="18" charset="2"/>
                <a:cs typeface="Arial" panose="020B0604020202020204" pitchFamily="34" charset="0"/>
              </a:rPr>
              <a:t>m</a:t>
            </a:r>
            <a:r>
              <a:rPr lang="en-US" altLang="ja-JP" sz="2000" b="1" dirty="0">
                <a:solidFill>
                  <a:srgbClr val="000000"/>
                </a:solidFill>
                <a:cs typeface="Arial" panose="020B0604020202020204" pitchFamily="34" charset="0"/>
              </a:rPr>
              <a:t>-</a:t>
            </a:r>
            <a:r>
              <a:rPr lang="en-US" altLang="ja-JP" sz="2000" b="1" dirty="0" err="1">
                <a:solidFill>
                  <a:srgbClr val="000000"/>
                </a:solidFill>
                <a:latin typeface="Symbol" panose="05050102010706020507" pitchFamily="18" charset="2"/>
                <a:cs typeface="Arial" panose="020B0604020202020204" pitchFamily="34" charset="0"/>
              </a:rPr>
              <a:t>n</a:t>
            </a:r>
            <a:r>
              <a:rPr lang="en-US" altLang="ja-JP" sz="2000" b="1" baseline="-25000" dirty="0" err="1">
                <a:solidFill>
                  <a:srgbClr val="000000"/>
                </a:solidFill>
                <a:latin typeface="Symbol" panose="05050102010706020507" pitchFamily="18" charset="2"/>
                <a:cs typeface="Arial" panose="020B0604020202020204" pitchFamily="34" charset="0"/>
              </a:rPr>
              <a:t>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振動を検証するためのハードル</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lang="en-US" altLang="ja-JP" sz="2000" b="1" dirty="0">
              <a:solidFill>
                <a:srgbClr val="000000"/>
              </a:solidFill>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lang="en-US" altLang="ja-JP" sz="2000" b="1" dirty="0">
              <a:solidFill>
                <a:srgbClr val="000000"/>
              </a:solidFill>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lang="en-US" altLang="ja-JP" sz="2000" b="1" dirty="0">
                <a:solidFill>
                  <a:srgbClr val="000000"/>
                </a:solidFill>
                <a:latin typeface="Symbol" panose="05050102010706020507" pitchFamily="18" charset="2"/>
                <a:cs typeface="Arial" panose="020B0604020202020204" pitchFamily="34" charset="0"/>
              </a:rPr>
              <a:t>n</a:t>
            </a:r>
            <a:r>
              <a:rPr lang="en-US" altLang="ja-JP" sz="2000" b="1" baseline="-25000" dirty="0">
                <a:solidFill>
                  <a:srgbClr val="000000"/>
                </a:solidFill>
                <a:latin typeface="Symbol" panose="05050102010706020507" pitchFamily="18" charset="2"/>
                <a:cs typeface="Arial" panose="020B0604020202020204" pitchFamily="34" charset="0"/>
              </a:rPr>
              <a:t>m</a:t>
            </a:r>
            <a:r>
              <a:rPr lang="en-US" altLang="ja-JP" sz="2000" b="1" dirty="0">
                <a:solidFill>
                  <a:srgbClr val="000000"/>
                </a:solidFill>
                <a:cs typeface="Arial" panose="020B0604020202020204" pitchFamily="34" charset="0"/>
              </a:rPr>
              <a:t>-</a:t>
            </a:r>
            <a:r>
              <a:rPr lang="en-US" altLang="ja-JP" sz="2000" b="1" dirty="0" err="1">
                <a:solidFill>
                  <a:srgbClr val="000000"/>
                </a:solidFill>
                <a:latin typeface="Symbol" panose="05050102010706020507" pitchFamily="18" charset="2"/>
                <a:cs typeface="Arial" panose="020B0604020202020204" pitchFamily="34" charset="0"/>
              </a:rPr>
              <a:t>n</a:t>
            </a:r>
            <a:r>
              <a:rPr lang="en-US" altLang="ja-JP" sz="2000" b="1" baseline="-25000" dirty="0" err="1">
                <a:solidFill>
                  <a:srgbClr val="000000"/>
                </a:solidFill>
                <a:latin typeface="Symbol" panose="05050102010706020507" pitchFamily="18" charset="2"/>
                <a:cs typeface="Arial" panose="020B0604020202020204" pitchFamily="34" charset="0"/>
              </a:rPr>
              <a:t>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振動は証明された！</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45413" name="テキスト ボックス 26"/>
          <p:cNvSpPr txBox="1">
            <a:spLocks noChangeArrowheads="1"/>
          </p:cNvSpPr>
          <p:nvPr/>
        </p:nvSpPr>
        <p:spPr bwMode="auto">
          <a:xfrm>
            <a:off x="296863" y="1279788"/>
            <a:ext cx="8416925" cy="4093428"/>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2CC555B5-A663-4471-B4F6-211D7F7D4E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cxnSp>
        <p:nvCxnSpPr>
          <p:cNvPr id="3" name="直線矢印コネクタ 2">
            <a:extLst>
              <a:ext uri="{FF2B5EF4-FFF2-40B4-BE49-F238E27FC236}">
                <a16:creationId xmlns:a16="http://schemas.microsoft.com/office/drawing/2014/main" id="{D462FD29-5F2B-4C2D-BF87-1AC510B06B34}"/>
              </a:ext>
            </a:extLst>
          </p:cNvPr>
          <p:cNvCxnSpPr/>
          <p:nvPr/>
        </p:nvCxnSpPr>
        <p:spPr>
          <a:xfrm>
            <a:off x="2051720" y="2204864"/>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152CDBD-F106-4149-95CC-2CA47961ABD8}"/>
              </a:ext>
            </a:extLst>
          </p:cNvPr>
          <p:cNvSpPr txBox="1"/>
          <p:nvPr/>
        </p:nvSpPr>
        <p:spPr>
          <a:xfrm>
            <a:off x="3059832" y="2051556"/>
            <a:ext cx="2520280" cy="369332"/>
          </a:xfrm>
          <a:prstGeom prst="rect">
            <a:avLst/>
          </a:prstGeom>
          <a:noFill/>
        </p:spPr>
        <p:txBody>
          <a:bodyPr wrap="square" rtlCol="0">
            <a:spAutoFit/>
          </a:bodyPr>
          <a:lstStyle/>
          <a:p>
            <a:r>
              <a:rPr kumimoji="1" lang="en-US" altLang="ja-JP" b="1" dirty="0">
                <a:latin typeface="+mn-lt"/>
              </a:rPr>
              <a:t>E261A</a:t>
            </a:r>
            <a:r>
              <a:rPr kumimoji="1" lang="ja-JP" altLang="en-US" b="1" dirty="0">
                <a:latin typeface="+mn-lt"/>
              </a:rPr>
              <a:t>実験で解決</a:t>
            </a:r>
          </a:p>
        </p:txBody>
      </p:sp>
      <p:cxnSp>
        <p:nvCxnSpPr>
          <p:cNvPr id="9" name="直線矢印コネクタ 8">
            <a:extLst>
              <a:ext uri="{FF2B5EF4-FFF2-40B4-BE49-F238E27FC236}">
                <a16:creationId xmlns:a16="http://schemas.microsoft.com/office/drawing/2014/main" id="{66C28636-6980-4C77-AEE0-AE519EBADFE2}"/>
              </a:ext>
            </a:extLst>
          </p:cNvPr>
          <p:cNvCxnSpPr/>
          <p:nvPr/>
        </p:nvCxnSpPr>
        <p:spPr>
          <a:xfrm>
            <a:off x="2051720" y="3140968"/>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B717F32-00EB-4473-BE79-827CB5208C6E}"/>
              </a:ext>
            </a:extLst>
          </p:cNvPr>
          <p:cNvSpPr txBox="1"/>
          <p:nvPr/>
        </p:nvSpPr>
        <p:spPr>
          <a:xfrm>
            <a:off x="3059832" y="2987660"/>
            <a:ext cx="4042792" cy="369332"/>
          </a:xfrm>
          <a:prstGeom prst="rect">
            <a:avLst/>
          </a:prstGeom>
          <a:noFill/>
        </p:spPr>
        <p:txBody>
          <a:bodyPr wrap="square" rtlCol="0">
            <a:spAutoFit/>
          </a:bodyPr>
          <a:lstStyle/>
          <a:p>
            <a:r>
              <a:rPr kumimoji="1" lang="en-US" altLang="ja-JP" b="1" dirty="0">
                <a:latin typeface="+mn-lt"/>
              </a:rPr>
              <a:t>Super-</a:t>
            </a:r>
            <a:r>
              <a:rPr kumimoji="1" lang="en-US" altLang="ja-JP" b="1" dirty="0" err="1">
                <a:latin typeface="+mn-lt"/>
              </a:rPr>
              <a:t>Kamiokande</a:t>
            </a:r>
            <a:r>
              <a:rPr kumimoji="1" lang="ja-JP" altLang="en-US" b="1" dirty="0">
                <a:latin typeface="+mn-lt"/>
              </a:rPr>
              <a:t>実験で解決</a:t>
            </a:r>
          </a:p>
        </p:txBody>
      </p:sp>
      <p:cxnSp>
        <p:nvCxnSpPr>
          <p:cNvPr id="11" name="直線矢印コネクタ 10">
            <a:extLst>
              <a:ext uri="{FF2B5EF4-FFF2-40B4-BE49-F238E27FC236}">
                <a16:creationId xmlns:a16="http://schemas.microsoft.com/office/drawing/2014/main" id="{7C8F8348-CDB5-4591-93E3-11E7AE8C8EC7}"/>
              </a:ext>
            </a:extLst>
          </p:cNvPr>
          <p:cNvCxnSpPr/>
          <p:nvPr/>
        </p:nvCxnSpPr>
        <p:spPr>
          <a:xfrm>
            <a:off x="2051720" y="4077072"/>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3CFF253-E1A8-4235-8D61-EA4E34757438}"/>
              </a:ext>
            </a:extLst>
          </p:cNvPr>
          <p:cNvSpPr txBox="1"/>
          <p:nvPr/>
        </p:nvSpPr>
        <p:spPr>
          <a:xfrm>
            <a:off x="3059832" y="3923764"/>
            <a:ext cx="5544616" cy="369332"/>
          </a:xfrm>
          <a:prstGeom prst="rect">
            <a:avLst/>
          </a:prstGeom>
          <a:noFill/>
        </p:spPr>
        <p:txBody>
          <a:bodyPr wrap="square" rtlCol="0">
            <a:spAutoFit/>
          </a:bodyPr>
          <a:lstStyle/>
          <a:p>
            <a:r>
              <a:rPr kumimoji="1" lang="en-US" altLang="ja-JP" b="1" dirty="0">
                <a:latin typeface="+mn-lt"/>
              </a:rPr>
              <a:t>Neutrino beam</a:t>
            </a:r>
            <a:r>
              <a:rPr kumimoji="1" lang="ja-JP" altLang="en-US" b="1" dirty="0">
                <a:latin typeface="+mn-lt"/>
              </a:rPr>
              <a:t>実験</a:t>
            </a:r>
            <a:r>
              <a:rPr kumimoji="1" lang="en-US" altLang="ja-JP" b="1" dirty="0">
                <a:latin typeface="+mn-lt"/>
              </a:rPr>
              <a:t>(K2K, MINOS)</a:t>
            </a:r>
            <a:r>
              <a:rPr kumimoji="1" lang="ja-JP" altLang="en-US" b="1" dirty="0">
                <a:latin typeface="+mn-lt"/>
              </a:rPr>
              <a:t>で解決</a:t>
            </a:r>
          </a:p>
        </p:txBody>
      </p:sp>
      <p:cxnSp>
        <p:nvCxnSpPr>
          <p:cNvPr id="13" name="直線矢印コネクタ 12">
            <a:extLst>
              <a:ext uri="{FF2B5EF4-FFF2-40B4-BE49-F238E27FC236}">
                <a16:creationId xmlns:a16="http://schemas.microsoft.com/office/drawing/2014/main" id="{AE4E6F8E-A88D-47B1-8AC9-ECC2EC01E995}"/>
              </a:ext>
            </a:extLst>
          </p:cNvPr>
          <p:cNvCxnSpPr/>
          <p:nvPr/>
        </p:nvCxnSpPr>
        <p:spPr>
          <a:xfrm>
            <a:off x="2051720" y="4941168"/>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2CF9CA1-47A4-4A45-BB49-82C9820F65A9}"/>
              </a:ext>
            </a:extLst>
          </p:cNvPr>
          <p:cNvSpPr txBox="1"/>
          <p:nvPr/>
        </p:nvSpPr>
        <p:spPr>
          <a:xfrm>
            <a:off x="3059832" y="4787860"/>
            <a:ext cx="5544616" cy="369332"/>
          </a:xfrm>
          <a:prstGeom prst="rect">
            <a:avLst/>
          </a:prstGeom>
          <a:noFill/>
        </p:spPr>
        <p:txBody>
          <a:bodyPr wrap="square" rtlCol="0">
            <a:spAutoFit/>
          </a:bodyPr>
          <a:lstStyle/>
          <a:p>
            <a:r>
              <a:rPr kumimoji="1" lang="en-US" altLang="ja-JP" b="1" dirty="0">
                <a:latin typeface="+mn-lt"/>
              </a:rPr>
              <a:t>MINOS</a:t>
            </a:r>
            <a:r>
              <a:rPr lang="ja-JP" altLang="en-US" b="1" dirty="0">
                <a:latin typeface="+mn-lt"/>
              </a:rPr>
              <a:t>実験</a:t>
            </a:r>
            <a:r>
              <a:rPr kumimoji="1" lang="ja-JP" altLang="en-US" b="1" dirty="0">
                <a:latin typeface="+mn-lt"/>
              </a:rPr>
              <a:t>で解決</a:t>
            </a:r>
          </a:p>
        </p:txBody>
      </p:sp>
    </p:spTree>
    <p:extLst>
      <p:ext uri="{BB962C8B-B14F-4D97-AF65-F5344CB8AC3E}">
        <p14:creationId xmlns:p14="http://schemas.microsoft.com/office/powerpoint/2010/main" val="20253234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3"/>
          <p:cNvSpPr txBox="1">
            <a:spLocks noChangeArrowheads="1"/>
          </p:cNvSpPr>
          <p:nvPr/>
        </p:nvSpPr>
        <p:spPr bwMode="auto">
          <a:xfrm>
            <a:off x="3281363" y="25400"/>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Nobel Prize</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47459"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Takaaki Kajita (Super-Kamiokande collaboration) shared 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Nobel Prize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in Physics for 2015 with Arthur B. McDonald (SNO collaboration).  The reason of the award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for the discovery of neutrino oscillations, which shows that neutrinos have mass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pic>
        <p:nvPicPr>
          <p:cNvPr id="14746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36988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2593975"/>
            <a:ext cx="2925762"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 y="2552700"/>
            <a:ext cx="30083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0126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テキスト ボックス 1"/>
          <p:cNvSpPr txBox="1">
            <a:spLocks noChangeArrowheads="1"/>
          </p:cNvSpPr>
          <p:nvPr/>
        </p:nvSpPr>
        <p:spPr bwMode="auto">
          <a:xfrm>
            <a:off x="107950" y="593725"/>
            <a:ext cx="87852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2008, Prof. Y.Totsuka (spokesperson at 1998) passed away</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1998, neutrino oscillation was discovered by Super-Kamiokande</a:t>
            </a:r>
            <a:endPar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Only one experiment claimed the discovery.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Confirmation by other experiments were needed.</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2004, </a:t>
            </a:r>
            <a:r>
              <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confirmation by K2K experiment</a:t>
            </a:r>
            <a:endPar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Far detector of K2K is Super-Kamiokande.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Member of the experiments are overlapped.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Two experiments are not independent.</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2006, MINOS</a:t>
            </a:r>
            <a:r>
              <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confirmed neutrino oscillation</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Detector, beam, member are independent from</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Super-Kamiokande/K2K. Ready for Nobel Prize?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Only 2 years after the confirmation were too</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short?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discoverer must be alive and wait for</a:t>
            </a:r>
            <a:b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confirmation by an independent group to win the prize.</a:t>
            </a:r>
            <a:endParaRPr kumimoji="1" lang="ja-JP" altLang="en-US" sz="2000" b="1" i="0" u="none" strike="noStrike" kern="1200" cap="none" spc="0" normalizeH="0" baseline="3000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49507" name="Text Box 4"/>
          <p:cNvSpPr txBox="1">
            <a:spLocks noChangeArrowheads="1"/>
          </p:cNvSpPr>
          <p:nvPr/>
        </p:nvSpPr>
        <p:spPr bwMode="auto">
          <a:xfrm>
            <a:off x="0" y="2540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Why Prof. Y. Totsuka could not win Nobel Prize ?</a:t>
            </a:r>
          </a:p>
        </p:txBody>
      </p:sp>
      <p:pic>
        <p:nvPicPr>
          <p:cNvPr id="14950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771650"/>
            <a:ext cx="25304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テキスト ボックス 2"/>
          <p:cNvSpPr txBox="1">
            <a:spLocks noChangeArrowheads="1"/>
          </p:cNvSpPr>
          <p:nvPr/>
        </p:nvSpPr>
        <p:spPr bwMode="auto">
          <a:xfrm>
            <a:off x="5967413" y="5416550"/>
            <a:ext cx="2817812" cy="584200"/>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This page is based on personal</a:t>
            </a:r>
            <a:b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opinion of Y.O.</a:t>
            </a:r>
            <a:endParaRPr kumimoji="1" lang="ja-JP" alt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149510" name="テキスト ボックス 1"/>
          <p:cNvSpPr txBox="1">
            <a:spLocks noChangeArrowheads="1"/>
          </p:cNvSpPr>
          <p:nvPr/>
        </p:nvSpPr>
        <p:spPr bwMode="auto">
          <a:xfrm>
            <a:off x="6462713" y="4554538"/>
            <a:ext cx="19351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Prof. Yoji Totsuka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(1942-2008)</a:t>
            </a:r>
            <a:endPar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1671826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1">
            <a:extLst>
              <a:ext uri="{FF2B5EF4-FFF2-40B4-BE49-F238E27FC236}">
                <a16:creationId xmlns:a16="http://schemas.microsoft.com/office/drawing/2014/main" id="{FB0E0B85-F60A-4075-AFC1-F592C4055D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854075"/>
            <a:ext cx="68961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14">
            <a:extLst>
              <a:ext uri="{FF2B5EF4-FFF2-40B4-BE49-F238E27FC236}">
                <a16:creationId xmlns:a16="http://schemas.microsoft.com/office/drawing/2014/main" id="{B915FC50-97CD-4EEB-B718-B234AF2770C6}"/>
              </a:ext>
            </a:extLst>
          </p:cNvPr>
          <p:cNvSpPr txBox="1">
            <a:spLocks noChangeArrowheads="1"/>
          </p:cNvSpPr>
          <p:nvPr/>
        </p:nvSpPr>
        <p:spPr bwMode="auto">
          <a:xfrm>
            <a:off x="107950" y="4829175"/>
            <a:ext cx="8640763"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ja-JP" altLang="en-US" sz="2000" b="1">
                <a:solidFill>
                  <a:srgbClr val="000000"/>
                </a:solidFill>
              </a:rPr>
              <a:t>第二世代の長基線ニュートリノ振動実験。実験開始は</a:t>
            </a:r>
            <a:r>
              <a:rPr lang="en-US" altLang="ja-JP" sz="2000" b="1">
                <a:solidFill>
                  <a:srgbClr val="FF0000"/>
                </a:solidFill>
              </a:rPr>
              <a:t>2009</a:t>
            </a:r>
            <a:r>
              <a:rPr lang="ja-JP" altLang="en-US" sz="2000" b="1">
                <a:solidFill>
                  <a:srgbClr val="FF0000"/>
                </a:solidFill>
              </a:rPr>
              <a:t>年</a:t>
            </a:r>
            <a:r>
              <a:rPr lang="ja-JP" altLang="en-US" sz="2000" b="1">
                <a:solidFill>
                  <a:srgbClr val="000000"/>
                </a:solidFill>
              </a:rPr>
              <a:t>。</a:t>
            </a:r>
            <a:br>
              <a:rPr lang="en-US" altLang="ja-JP" sz="2000" b="1">
                <a:solidFill>
                  <a:srgbClr val="000000"/>
                </a:solidFill>
              </a:rPr>
            </a:br>
            <a:r>
              <a:rPr lang="ja-JP" altLang="en-US" sz="2000" b="1">
                <a:solidFill>
                  <a:srgbClr val="000000"/>
                </a:solidFill>
              </a:rPr>
              <a:t>現在継続中。</a:t>
            </a:r>
            <a:endParaRPr lang="en-US" altLang="ja-JP" sz="2000" b="1">
              <a:solidFill>
                <a:srgbClr val="000000"/>
              </a:solidFill>
            </a:endParaRPr>
          </a:p>
          <a:p>
            <a:pPr eaLnBrk="1" hangingPunct="1">
              <a:spcBef>
                <a:spcPct val="50000"/>
              </a:spcBef>
              <a:buFont typeface="Wingdings" panose="05000000000000000000" pitchFamily="2" charset="2"/>
              <a:buChar char="l"/>
            </a:pPr>
            <a:r>
              <a:rPr lang="ja-JP" altLang="en-US" sz="2000" b="1">
                <a:solidFill>
                  <a:srgbClr val="000000"/>
                </a:solidFill>
              </a:rPr>
              <a:t>大強度のミューオンニュートリノビームを東海村の</a:t>
            </a:r>
            <a:r>
              <a:rPr lang="en-US" altLang="ja-JP" sz="2000" b="1">
                <a:solidFill>
                  <a:srgbClr val="FF0000"/>
                </a:solidFill>
              </a:rPr>
              <a:t>J-PARC</a:t>
            </a:r>
            <a:r>
              <a:rPr lang="ja-JP" altLang="en-US" sz="2000" b="1">
                <a:solidFill>
                  <a:srgbClr val="000000"/>
                </a:solidFill>
              </a:rPr>
              <a:t>から</a:t>
            </a:r>
            <a:r>
              <a:rPr lang="en-US" altLang="ja-JP" sz="2000" b="1">
                <a:solidFill>
                  <a:srgbClr val="FF0000"/>
                </a:solidFill>
              </a:rPr>
              <a:t>295km</a:t>
            </a:r>
            <a:r>
              <a:rPr lang="ja-JP" altLang="en-US" sz="2000" b="1">
                <a:solidFill>
                  <a:srgbClr val="000000"/>
                </a:solidFill>
              </a:rPr>
              <a:t>離れた</a:t>
            </a:r>
            <a:r>
              <a:rPr lang="ja-JP" altLang="en-US" sz="2000" b="1">
                <a:solidFill>
                  <a:srgbClr val="FF0000"/>
                </a:solidFill>
              </a:rPr>
              <a:t>スーパーカミオカンデ</a:t>
            </a:r>
            <a:r>
              <a:rPr lang="ja-JP" altLang="en-US" sz="2000" b="1">
                <a:solidFill>
                  <a:srgbClr val="000000"/>
                </a:solidFill>
              </a:rPr>
              <a:t>に打ち込み、ニュートリノ振動についての研究を</a:t>
            </a:r>
            <a:br>
              <a:rPr lang="en-US" altLang="ja-JP" sz="2000" b="1">
                <a:solidFill>
                  <a:srgbClr val="000000"/>
                </a:solidFill>
              </a:rPr>
            </a:br>
            <a:r>
              <a:rPr lang="ja-JP" altLang="en-US" sz="2000" b="1">
                <a:solidFill>
                  <a:srgbClr val="000000"/>
                </a:solidFill>
              </a:rPr>
              <a:t>進める。</a:t>
            </a:r>
            <a:endParaRPr lang="en-US" altLang="ja-JP" sz="2000" b="1">
              <a:solidFill>
                <a:srgbClr val="000000"/>
              </a:solidFill>
            </a:endParaRPr>
          </a:p>
        </p:txBody>
      </p:sp>
      <p:sp>
        <p:nvSpPr>
          <p:cNvPr id="64516" name="Text Box 20">
            <a:extLst>
              <a:ext uri="{FF2B5EF4-FFF2-40B4-BE49-F238E27FC236}">
                <a16:creationId xmlns:a16="http://schemas.microsoft.com/office/drawing/2014/main" id="{5599BD8F-4E1B-48C4-ABB8-10250E1E4429}"/>
              </a:ext>
            </a:extLst>
          </p:cNvPr>
          <p:cNvSpPr txBox="1">
            <a:spLocks noChangeArrowheads="1"/>
          </p:cNvSpPr>
          <p:nvPr/>
        </p:nvSpPr>
        <p:spPr bwMode="auto">
          <a:xfrm>
            <a:off x="6337300" y="3011488"/>
            <a:ext cx="2797175"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66"/>
                </a:solidFill>
              </a:rPr>
              <a:t>J-PARC in JAEA</a:t>
            </a:r>
          </a:p>
        </p:txBody>
      </p:sp>
      <p:cxnSp>
        <p:nvCxnSpPr>
          <p:cNvPr id="6" name="直線矢印コネクタ 5">
            <a:extLst>
              <a:ext uri="{FF2B5EF4-FFF2-40B4-BE49-F238E27FC236}">
                <a16:creationId xmlns:a16="http://schemas.microsoft.com/office/drawing/2014/main" id="{E921303E-E7D4-42F5-9CA4-95632F2B03F0}"/>
              </a:ext>
            </a:extLst>
          </p:cNvPr>
          <p:cNvCxnSpPr/>
          <p:nvPr/>
        </p:nvCxnSpPr>
        <p:spPr bwMode="auto">
          <a:xfrm flipH="1">
            <a:off x="2790825" y="2306638"/>
            <a:ext cx="3303588" cy="21748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4518" name="テキスト ボックス 6">
            <a:extLst>
              <a:ext uri="{FF2B5EF4-FFF2-40B4-BE49-F238E27FC236}">
                <a16:creationId xmlns:a16="http://schemas.microsoft.com/office/drawing/2014/main" id="{1A87ABFB-59BC-4CB3-A572-26B5641702E9}"/>
              </a:ext>
            </a:extLst>
          </p:cNvPr>
          <p:cNvSpPr txBox="1">
            <a:spLocks noChangeArrowheads="1"/>
          </p:cNvSpPr>
          <p:nvPr/>
        </p:nvSpPr>
        <p:spPr bwMode="auto">
          <a:xfrm>
            <a:off x="5749925" y="1965325"/>
            <a:ext cx="64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rPr>
              <a:t>Tokai</a:t>
            </a:r>
            <a:endParaRPr lang="ja-JP" altLang="en-US" sz="1200" b="1">
              <a:solidFill>
                <a:srgbClr val="FFFFFF"/>
              </a:solidFill>
            </a:endParaRPr>
          </a:p>
        </p:txBody>
      </p:sp>
      <p:sp>
        <p:nvSpPr>
          <p:cNvPr id="64519" name="テキスト ボックス 21">
            <a:extLst>
              <a:ext uri="{FF2B5EF4-FFF2-40B4-BE49-F238E27FC236}">
                <a16:creationId xmlns:a16="http://schemas.microsoft.com/office/drawing/2014/main" id="{B1DD1CFE-4976-499A-9BE7-95DC3F3CA8FE}"/>
              </a:ext>
            </a:extLst>
          </p:cNvPr>
          <p:cNvSpPr txBox="1">
            <a:spLocks noChangeArrowheads="1"/>
          </p:cNvSpPr>
          <p:nvPr/>
        </p:nvSpPr>
        <p:spPr bwMode="auto">
          <a:xfrm>
            <a:off x="4948238" y="3570288"/>
            <a:ext cx="690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rPr>
              <a:t>Tokyo</a:t>
            </a:r>
            <a:endParaRPr lang="ja-JP" altLang="en-US" sz="1200" b="1">
              <a:solidFill>
                <a:srgbClr val="FFFFFF"/>
              </a:solidFill>
            </a:endParaRPr>
          </a:p>
        </p:txBody>
      </p:sp>
      <p:sp>
        <p:nvSpPr>
          <p:cNvPr id="64520" name="テキスト ボックス 22">
            <a:extLst>
              <a:ext uri="{FF2B5EF4-FFF2-40B4-BE49-F238E27FC236}">
                <a16:creationId xmlns:a16="http://schemas.microsoft.com/office/drawing/2014/main" id="{8FC4181E-CE33-4397-B873-5980B71E065B}"/>
              </a:ext>
            </a:extLst>
          </p:cNvPr>
          <p:cNvSpPr txBox="1">
            <a:spLocks noChangeArrowheads="1"/>
          </p:cNvSpPr>
          <p:nvPr/>
        </p:nvSpPr>
        <p:spPr bwMode="auto">
          <a:xfrm>
            <a:off x="2249488" y="2511425"/>
            <a:ext cx="847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rPr>
              <a:t>Kamioka</a:t>
            </a:r>
            <a:endParaRPr lang="ja-JP" altLang="en-US" sz="1200" b="1">
              <a:solidFill>
                <a:srgbClr val="FFFFFF"/>
              </a:solidFill>
            </a:endParaRPr>
          </a:p>
        </p:txBody>
      </p:sp>
      <p:sp>
        <p:nvSpPr>
          <p:cNvPr id="64521" name="テキスト ボックス 24">
            <a:extLst>
              <a:ext uri="{FF2B5EF4-FFF2-40B4-BE49-F238E27FC236}">
                <a16:creationId xmlns:a16="http://schemas.microsoft.com/office/drawing/2014/main" id="{939150F5-9776-471A-9947-8A74F07986FB}"/>
              </a:ext>
            </a:extLst>
          </p:cNvPr>
          <p:cNvSpPr txBox="1">
            <a:spLocks noChangeArrowheads="1"/>
          </p:cNvSpPr>
          <p:nvPr/>
        </p:nvSpPr>
        <p:spPr bwMode="auto">
          <a:xfrm>
            <a:off x="5000625" y="2990850"/>
            <a:ext cx="56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rPr>
              <a:t>KEK</a:t>
            </a:r>
            <a:endParaRPr lang="ja-JP" altLang="en-US" sz="1200" b="1">
              <a:solidFill>
                <a:srgbClr val="FFFFFF"/>
              </a:solidFill>
            </a:endParaRPr>
          </a:p>
        </p:txBody>
      </p:sp>
      <p:sp>
        <p:nvSpPr>
          <p:cNvPr id="64522" name="Text Box 20">
            <a:extLst>
              <a:ext uri="{FF2B5EF4-FFF2-40B4-BE49-F238E27FC236}">
                <a16:creationId xmlns:a16="http://schemas.microsoft.com/office/drawing/2014/main" id="{DAC454B4-427F-4BB6-AEAA-C747C8ABA94C}"/>
              </a:ext>
            </a:extLst>
          </p:cNvPr>
          <p:cNvSpPr txBox="1">
            <a:spLocks noChangeArrowheads="1"/>
          </p:cNvSpPr>
          <p:nvPr/>
        </p:nvSpPr>
        <p:spPr bwMode="auto">
          <a:xfrm>
            <a:off x="6467475" y="3354388"/>
            <a:ext cx="2281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0000"/>
                </a:solidFill>
              </a:rPr>
              <a:t>J-PARC in JAEA</a:t>
            </a:r>
          </a:p>
        </p:txBody>
      </p:sp>
      <p:pic>
        <p:nvPicPr>
          <p:cNvPr id="64523" name="Picture 9" descr="SK-recon-lowres">
            <a:extLst>
              <a:ext uri="{FF2B5EF4-FFF2-40B4-BE49-F238E27FC236}">
                <a16:creationId xmlns:a16="http://schemas.microsoft.com/office/drawing/2014/main" id="{0B4DD09E-9B6C-435E-9F99-08B2CFD90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855663"/>
            <a:ext cx="2284412"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24" name="Picture 2" descr="表紙2009航空">
            <a:extLst>
              <a:ext uri="{FF2B5EF4-FFF2-40B4-BE49-F238E27FC236}">
                <a16:creationId xmlns:a16="http://schemas.microsoft.com/office/drawing/2014/main" id="{16EF09A2-CB06-4F84-AD95-68BCC0FFB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 t="-188" r="-113" b="-156"/>
          <a:stretch>
            <a:fillRect/>
          </a:stretch>
        </p:blipFill>
        <p:spPr bwMode="auto">
          <a:xfrm>
            <a:off x="5932488" y="2411413"/>
            <a:ext cx="3176587" cy="202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円/楕円 31">
            <a:extLst>
              <a:ext uri="{FF2B5EF4-FFF2-40B4-BE49-F238E27FC236}">
                <a16:creationId xmlns:a16="http://schemas.microsoft.com/office/drawing/2014/main" id="{32A93E83-5151-4997-B921-04BC5970F37E}"/>
              </a:ext>
            </a:extLst>
          </p:cNvPr>
          <p:cNvSpPr/>
          <p:nvPr/>
        </p:nvSpPr>
        <p:spPr bwMode="auto">
          <a:xfrm>
            <a:off x="5489575" y="2946400"/>
            <a:ext cx="100013" cy="984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a:solidFill>
                <a:srgbClr val="FFFFFF"/>
              </a:solidFill>
            </a:endParaRPr>
          </a:p>
        </p:txBody>
      </p:sp>
      <p:sp>
        <p:nvSpPr>
          <p:cNvPr id="64526" name="テキスト ボックス 1">
            <a:extLst>
              <a:ext uri="{FF2B5EF4-FFF2-40B4-BE49-F238E27FC236}">
                <a16:creationId xmlns:a16="http://schemas.microsoft.com/office/drawing/2014/main" id="{2A35F2BA-8F42-45A3-AF5D-6468A65241BA}"/>
              </a:ext>
            </a:extLst>
          </p:cNvPr>
          <p:cNvSpPr txBox="1">
            <a:spLocks noChangeArrowheads="1"/>
          </p:cNvSpPr>
          <p:nvPr/>
        </p:nvSpPr>
        <p:spPr bwMode="auto">
          <a:xfrm>
            <a:off x="0" y="3959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FF"/>
                </a:solidFill>
              </a:rPr>
              <a:t>Super-Kamiokande</a:t>
            </a:r>
            <a:endParaRPr lang="ja-JP" altLang="en-US" sz="1800" b="1">
              <a:solidFill>
                <a:srgbClr val="FFFFFF"/>
              </a:solidFill>
            </a:endParaRPr>
          </a:p>
        </p:txBody>
      </p:sp>
      <p:sp>
        <p:nvSpPr>
          <p:cNvPr id="64527" name="テキスト ボックス 33">
            <a:extLst>
              <a:ext uri="{FF2B5EF4-FFF2-40B4-BE49-F238E27FC236}">
                <a16:creationId xmlns:a16="http://schemas.microsoft.com/office/drawing/2014/main" id="{F4C13149-83EC-42C2-8A51-E33A99FF4B90}"/>
              </a:ext>
            </a:extLst>
          </p:cNvPr>
          <p:cNvSpPr txBox="1">
            <a:spLocks noChangeArrowheads="1"/>
          </p:cNvSpPr>
          <p:nvPr/>
        </p:nvSpPr>
        <p:spPr bwMode="auto">
          <a:xfrm>
            <a:off x="6181725" y="41116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FF"/>
                </a:solidFill>
              </a:rPr>
              <a:t>J-PARC</a:t>
            </a:r>
            <a:endParaRPr lang="ja-JP" altLang="en-US" sz="1800" b="1">
              <a:solidFill>
                <a:srgbClr val="FFFFFF"/>
              </a:solidFill>
            </a:endParaRPr>
          </a:p>
        </p:txBody>
      </p:sp>
      <p:sp>
        <p:nvSpPr>
          <p:cNvPr id="64528" name="Text Box 15">
            <a:extLst>
              <a:ext uri="{FF2B5EF4-FFF2-40B4-BE49-F238E27FC236}">
                <a16:creationId xmlns:a16="http://schemas.microsoft.com/office/drawing/2014/main" id="{10534D5E-A892-4367-8B36-8C90794309F3}"/>
              </a:ext>
            </a:extLst>
          </p:cNvPr>
          <p:cNvSpPr txBox="1">
            <a:spLocks noChangeArrowheads="1"/>
          </p:cNvSpPr>
          <p:nvPr/>
        </p:nvSpPr>
        <p:spPr bwMode="auto">
          <a:xfrm>
            <a:off x="1547813" y="25400"/>
            <a:ext cx="60483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T2K(Tokai to Kamioka)</a:t>
            </a:r>
            <a:r>
              <a:rPr lang="ja-JP" altLang="en-US" sz="2800" b="1" u="sng">
                <a:solidFill>
                  <a:srgbClr val="0000FF"/>
                </a:solidFill>
              </a:rPr>
              <a:t>実験</a:t>
            </a:r>
            <a:endParaRPr lang="en-US" altLang="ja-JP" sz="2800" b="1" u="sng">
              <a:solidFill>
                <a:srgbClr val="0000FF"/>
              </a:solidFill>
            </a:endParaRPr>
          </a:p>
        </p:txBody>
      </p:sp>
      <p:sp>
        <p:nvSpPr>
          <p:cNvPr id="17" name="スライド番号プレースホルダー 1">
            <a:extLst>
              <a:ext uri="{FF2B5EF4-FFF2-40B4-BE49-F238E27FC236}">
                <a16:creationId xmlns:a16="http://schemas.microsoft.com/office/drawing/2014/main" id="{2B0100CE-ECD9-477F-8DB1-532A7C1011B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図 1">
            <a:extLst>
              <a:ext uri="{FF2B5EF4-FFF2-40B4-BE49-F238E27FC236}">
                <a16:creationId xmlns:a16="http://schemas.microsoft.com/office/drawing/2014/main" id="{56F4FFF9-A730-41CE-AD51-59CB13DF43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1075"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円/楕円 2">
            <a:extLst>
              <a:ext uri="{FF2B5EF4-FFF2-40B4-BE49-F238E27FC236}">
                <a16:creationId xmlns:a16="http://schemas.microsoft.com/office/drawing/2014/main" id="{789D6619-281B-454C-8340-3F2458F64A04}"/>
              </a:ext>
            </a:extLst>
          </p:cNvPr>
          <p:cNvSpPr/>
          <p:nvPr/>
        </p:nvSpPr>
        <p:spPr>
          <a:xfrm>
            <a:off x="7235825" y="2276475"/>
            <a:ext cx="504825"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円/楕円 3">
            <a:extLst>
              <a:ext uri="{FF2B5EF4-FFF2-40B4-BE49-F238E27FC236}">
                <a16:creationId xmlns:a16="http://schemas.microsoft.com/office/drawing/2014/main" id="{67FEB13A-8DCC-41BC-97BD-4E9F1723CFD1}"/>
              </a:ext>
            </a:extLst>
          </p:cNvPr>
          <p:cNvSpPr/>
          <p:nvPr/>
        </p:nvSpPr>
        <p:spPr>
          <a:xfrm>
            <a:off x="5651500" y="5516563"/>
            <a:ext cx="1081088"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749" name="Text Box 23">
            <a:extLst>
              <a:ext uri="{FF2B5EF4-FFF2-40B4-BE49-F238E27FC236}">
                <a16:creationId xmlns:a16="http://schemas.microsoft.com/office/drawing/2014/main" id="{51FA1F4A-4ED5-452A-82A7-8B86DB31C761}"/>
              </a:ext>
            </a:extLst>
          </p:cNvPr>
          <p:cNvSpPr txBox="1">
            <a:spLocks noChangeArrowheads="1"/>
          </p:cNvSpPr>
          <p:nvPr/>
        </p:nvSpPr>
        <p:spPr bwMode="auto">
          <a:xfrm>
            <a:off x="-180975" y="333375"/>
            <a:ext cx="43767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latin typeface="Arial" panose="020B0604020202020204" pitchFamily="34" charset="0"/>
              </a:rPr>
              <a:t>T2K</a:t>
            </a:r>
            <a:r>
              <a:rPr lang="ja-JP" altLang="en-US" sz="2800" b="1" u="sng">
                <a:solidFill>
                  <a:srgbClr val="0A0AD4"/>
                </a:solidFill>
                <a:latin typeface="Arial" panose="020B0604020202020204" pitchFamily="34" charset="0"/>
              </a:rPr>
              <a:t>実験グループの論文</a:t>
            </a:r>
            <a:endParaRPr lang="en-US" altLang="ja-JP" sz="2800" b="1" u="sng">
              <a:solidFill>
                <a:srgbClr val="0A0AD4"/>
              </a:solidFill>
              <a:latin typeface="Symbol" panose="05050102010706020507" pitchFamily="18" charset="2"/>
            </a:endParaRPr>
          </a:p>
        </p:txBody>
      </p:sp>
      <p:pic>
        <p:nvPicPr>
          <p:cNvPr id="31750" name="図 1">
            <a:extLst>
              <a:ext uri="{FF2B5EF4-FFF2-40B4-BE49-F238E27FC236}">
                <a16:creationId xmlns:a16="http://schemas.microsoft.com/office/drawing/2014/main" id="{06838D3B-AB7C-4E10-B23B-7B55667636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119438"/>
            <a:ext cx="38512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円/楕円 6">
            <a:extLst>
              <a:ext uri="{FF2B5EF4-FFF2-40B4-BE49-F238E27FC236}">
                <a16:creationId xmlns:a16="http://schemas.microsoft.com/office/drawing/2014/main" id="{BC3807AE-3D10-42AA-AA60-3F5BB5922A77}"/>
              </a:ext>
            </a:extLst>
          </p:cNvPr>
          <p:cNvSpPr/>
          <p:nvPr/>
        </p:nvSpPr>
        <p:spPr>
          <a:xfrm>
            <a:off x="1187450" y="3716338"/>
            <a:ext cx="1152525" cy="433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 name="直線矢印コネクタ 7">
            <a:extLst>
              <a:ext uri="{FF2B5EF4-FFF2-40B4-BE49-F238E27FC236}">
                <a16:creationId xmlns:a16="http://schemas.microsoft.com/office/drawing/2014/main" id="{9783D115-4A11-47A7-9BFD-E082EB77354F}"/>
              </a:ext>
            </a:extLst>
          </p:cNvPr>
          <p:cNvCxnSpPr/>
          <p:nvPr/>
        </p:nvCxnSpPr>
        <p:spPr>
          <a:xfrm flipH="1">
            <a:off x="2305050" y="2384425"/>
            <a:ext cx="4930775" cy="1384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753" name="テキスト ボックス 9">
            <a:extLst>
              <a:ext uri="{FF2B5EF4-FFF2-40B4-BE49-F238E27FC236}">
                <a16:creationId xmlns:a16="http://schemas.microsoft.com/office/drawing/2014/main" id="{797AA699-C68A-4B52-90F4-A7C6F2C54F70}"/>
              </a:ext>
            </a:extLst>
          </p:cNvPr>
          <p:cNvSpPr txBox="1">
            <a:spLocks noChangeArrowheads="1"/>
          </p:cNvSpPr>
          <p:nvPr/>
        </p:nvSpPr>
        <p:spPr bwMode="auto">
          <a:xfrm rot="-1002642">
            <a:off x="3349625" y="2916238"/>
            <a:ext cx="658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solidFill>
                  <a:srgbClr val="FF0000"/>
                </a:solidFill>
              </a:rPr>
              <a:t>拡大</a:t>
            </a:r>
          </a:p>
        </p:txBody>
      </p:sp>
      <p:sp>
        <p:nvSpPr>
          <p:cNvPr id="31754" name="テキスト ボックス 10">
            <a:extLst>
              <a:ext uri="{FF2B5EF4-FFF2-40B4-BE49-F238E27FC236}">
                <a16:creationId xmlns:a16="http://schemas.microsoft.com/office/drawing/2014/main" id="{E6B26F92-DE2A-42A1-AA14-541D7993EB29}"/>
              </a:ext>
            </a:extLst>
          </p:cNvPr>
          <p:cNvSpPr txBox="1">
            <a:spLocks noChangeArrowheads="1"/>
          </p:cNvSpPr>
          <p:nvPr/>
        </p:nvSpPr>
        <p:spPr bwMode="auto">
          <a:xfrm>
            <a:off x="250825" y="1989138"/>
            <a:ext cx="4465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cs typeface="Arial" panose="020B0604020202020204" pitchFamily="34" charset="0"/>
              </a:rPr>
              <a:t>梶田さんも</a:t>
            </a:r>
            <a:r>
              <a:rPr lang="en-US" altLang="ja-JP" sz="1800">
                <a:latin typeface="Arial" panose="020B0604020202020204" pitchFamily="34" charset="0"/>
                <a:cs typeface="Arial" panose="020B0604020202020204" pitchFamily="34" charset="0"/>
              </a:rPr>
              <a:t>T2K</a:t>
            </a:r>
            <a:r>
              <a:rPr lang="ja-JP" altLang="en-US" sz="1800">
                <a:latin typeface="Arial" panose="020B0604020202020204" pitchFamily="34" charset="0"/>
                <a:cs typeface="Arial" panose="020B0604020202020204" pitchFamily="34" charset="0"/>
              </a:rPr>
              <a:t>実験グループの</a:t>
            </a:r>
            <a:br>
              <a:rPr lang="en-US" altLang="ja-JP" sz="1800">
                <a:latin typeface="Arial" panose="020B0604020202020204" pitchFamily="34" charset="0"/>
                <a:cs typeface="Arial" panose="020B0604020202020204" pitchFamily="34" charset="0"/>
              </a:rPr>
            </a:br>
            <a:r>
              <a:rPr lang="ja-JP" altLang="en-US" sz="1800">
                <a:latin typeface="Arial" panose="020B0604020202020204" pitchFamily="34" charset="0"/>
                <a:cs typeface="Arial" panose="020B0604020202020204" pitchFamily="34" charset="0"/>
              </a:rPr>
              <a:t>メンバーです！</a:t>
            </a:r>
          </a:p>
        </p:txBody>
      </p:sp>
      <p:sp>
        <p:nvSpPr>
          <p:cNvPr id="11" name="スライド番号プレースホルダー 1">
            <a:extLst>
              <a:ext uri="{FF2B5EF4-FFF2-40B4-BE49-F238E27FC236}">
                <a16:creationId xmlns:a16="http://schemas.microsoft.com/office/drawing/2014/main" id="{7DDE5507-E29F-49E2-B8AA-4152B4E01E4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1"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1"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1"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1"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15456</TotalTime>
  <Words>12146</Words>
  <Application>Microsoft Office PowerPoint</Application>
  <PresentationFormat>画面に合わせる (4:3)</PresentationFormat>
  <Paragraphs>1510</Paragraphs>
  <Slides>126</Slides>
  <Notes>39</Notes>
  <HiddenSlides>0</HiddenSlides>
  <MMClips>0</MMClips>
  <ScaleCrop>false</ScaleCrop>
  <HeadingPairs>
    <vt:vector size="8" baseType="variant">
      <vt:variant>
        <vt:lpstr>使用されているフォント</vt:lpstr>
      </vt:variant>
      <vt:variant>
        <vt:i4>14</vt:i4>
      </vt:variant>
      <vt:variant>
        <vt:lpstr>テーマ</vt:lpstr>
      </vt:variant>
      <vt:variant>
        <vt:i4>29</vt:i4>
      </vt:variant>
      <vt:variant>
        <vt:lpstr>埋め込まれた OLE サーバー</vt:lpstr>
      </vt:variant>
      <vt:variant>
        <vt:i4>1</vt:i4>
      </vt:variant>
      <vt:variant>
        <vt:lpstr>スライド タイトル</vt:lpstr>
      </vt:variant>
      <vt:variant>
        <vt:i4>126</vt:i4>
      </vt:variant>
    </vt:vector>
  </HeadingPairs>
  <TitlesOfParts>
    <vt:vector size="170" baseType="lpstr">
      <vt:lpstr>ＭＳ Ｐゴシック</vt:lpstr>
      <vt:lpstr>ようじょふぉんと</vt:lpstr>
      <vt:lpstr>殴り書きクレヨン</vt:lpstr>
      <vt:lpstr>Arial</vt:lpstr>
      <vt:lpstr>Arial Narrow</vt:lpstr>
      <vt:lpstr>Calibri</vt:lpstr>
      <vt:lpstr>Comic Sans MS</vt:lpstr>
      <vt:lpstr>Consolas</vt:lpstr>
      <vt:lpstr>Gill Sans MT</vt:lpstr>
      <vt:lpstr>Modern No. 20</vt:lpstr>
      <vt:lpstr>MT Extra</vt:lpstr>
      <vt:lpstr>Symbol</vt:lpstr>
      <vt:lpstr>Times New Roman</vt:lpstr>
      <vt:lpstr>Wingdings</vt:lpstr>
      <vt:lpstr>Office ​​テーマ</vt:lpstr>
      <vt:lpstr>標準デザイン</vt:lpstr>
      <vt:lpstr>1_標準デザイン</vt:lpstr>
      <vt:lpstr>3_標準デザイン</vt:lpstr>
      <vt:lpstr>4_標準デザイン</vt:lpstr>
      <vt:lpstr>5_標準デザイン</vt:lpstr>
      <vt:lpstr>6_標準デザイン</vt:lpstr>
      <vt:lpstr>7_標準デザイン</vt:lpstr>
      <vt:lpstr>8_標準デザイン</vt:lpstr>
      <vt:lpstr>9_標準デザイン</vt:lpstr>
      <vt:lpstr>2_標準デザイン</vt:lpstr>
      <vt:lpstr>10_標準デザイン</vt:lpstr>
      <vt:lpstr>11_標準デザイン</vt:lpstr>
      <vt:lpstr>12_標準デザイン</vt:lpstr>
      <vt:lpstr>13_標準デザイン</vt:lpstr>
      <vt:lpstr>14_標準デザイン</vt:lpstr>
      <vt:lpstr>15_標準デザイン</vt:lpstr>
      <vt:lpstr>19_標準デザイン</vt:lpstr>
      <vt:lpstr>20_標準デザイン</vt:lpstr>
      <vt:lpstr>21_標準デザイン</vt:lpstr>
      <vt:lpstr>22_標準デザイン</vt:lpstr>
      <vt:lpstr>1_Office ​​テーマ</vt:lpstr>
      <vt:lpstr>4_Office Theme</vt:lpstr>
      <vt:lpstr>1_Office Theme</vt:lpstr>
      <vt:lpstr>23_標準デザイン</vt:lpstr>
      <vt:lpstr>24_標準デザイン</vt:lpstr>
      <vt:lpstr>25_標準デザイン</vt:lpstr>
      <vt:lpstr>26_標準デザイン</vt:lpstr>
      <vt:lpstr>27_標準デザイン</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Results from Homestake experiment</vt:lpstr>
      <vt:lpstr>Solar neutrino oscillation?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Observation of solar neutrinos in Kamiokande-II</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Yuichi</dc:creator>
  <cp:lastModifiedBy>Oyama Yuichi</cp:lastModifiedBy>
  <cp:revision>792</cp:revision>
  <dcterms:created xsi:type="dcterms:W3CDTF">2014-04-10T23:38:45Z</dcterms:created>
  <dcterms:modified xsi:type="dcterms:W3CDTF">2021-08-26T05:03:42Z</dcterms:modified>
</cp:coreProperties>
</file>