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media/image25.jpg" ContentType="image/jpe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media/image48.jpg" ContentType="image/jpeg"/>
  <Override PartName="/ppt/media/image49.jpg" ContentType="image/jpeg"/>
  <Override PartName="/ppt/media/image50.jpg" ContentType="image/jpeg"/>
  <Override PartName="/ppt/media/image52.jpg" ContentType="image/jpeg"/>
  <Override PartName="/ppt/media/image55.jpg" ContentType="image/jpeg"/>
  <Override PartName="/ppt/media/image56.jpg" ContentType="image/jpeg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media/image79.jpg" ContentType="image/jpeg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501074" r:id="rId2"/>
    <p:sldMasterId id="2147501080" r:id="rId3"/>
    <p:sldMasterId id="2147501084" r:id="rId4"/>
  </p:sldMasterIdLst>
  <p:notesMasterIdLst>
    <p:notesMasterId r:id="rId43"/>
  </p:notesMasterIdLst>
  <p:handoutMasterIdLst>
    <p:handoutMasterId r:id="rId44"/>
  </p:handoutMasterIdLst>
  <p:sldIdLst>
    <p:sldId id="453" r:id="rId5"/>
    <p:sldId id="1617" r:id="rId6"/>
    <p:sldId id="1205" r:id="rId7"/>
    <p:sldId id="1498" r:id="rId8"/>
    <p:sldId id="1192" r:id="rId9"/>
    <p:sldId id="1190" r:id="rId10"/>
    <p:sldId id="1500" r:id="rId11"/>
    <p:sldId id="1501" r:id="rId12"/>
    <p:sldId id="1394" r:id="rId13"/>
    <p:sldId id="1193" r:id="rId14"/>
    <p:sldId id="1503" r:id="rId15"/>
    <p:sldId id="1499" r:id="rId16"/>
    <p:sldId id="1730" r:id="rId17"/>
    <p:sldId id="1715" r:id="rId18"/>
    <p:sldId id="1669" r:id="rId19"/>
    <p:sldId id="386" r:id="rId20"/>
    <p:sldId id="393" r:id="rId21"/>
    <p:sldId id="1662" r:id="rId22"/>
    <p:sldId id="400" r:id="rId23"/>
    <p:sldId id="401" r:id="rId24"/>
    <p:sldId id="1675" r:id="rId25"/>
    <p:sldId id="1720" r:id="rId26"/>
    <p:sldId id="1703" r:id="rId27"/>
    <p:sldId id="1518" r:id="rId28"/>
    <p:sldId id="1522" r:id="rId29"/>
    <p:sldId id="1676" r:id="rId30"/>
    <p:sldId id="1196" r:id="rId31"/>
    <p:sldId id="1425" r:id="rId32"/>
    <p:sldId id="1231" r:id="rId33"/>
    <p:sldId id="1514" r:id="rId34"/>
    <p:sldId id="1722" r:id="rId35"/>
    <p:sldId id="1337" r:id="rId36"/>
    <p:sldId id="1447" r:id="rId37"/>
    <p:sldId id="1723" r:id="rId38"/>
    <p:sldId id="1725" r:id="rId39"/>
    <p:sldId id="1718" r:id="rId40"/>
    <p:sldId id="1713" r:id="rId41"/>
    <p:sldId id="1678" r:id="rId42"/>
  </p:sldIdLst>
  <p:sldSz cx="9144000" cy="6858000" type="screen4x3"/>
  <p:notesSz cx="6802438" cy="9934575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20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7D"/>
    <a:srgbClr val="FFFFB7"/>
    <a:srgbClr val="FF8BFF"/>
    <a:srgbClr val="FFB3FF"/>
    <a:srgbClr val="31A1FD"/>
    <a:srgbClr val="FF6FFF"/>
    <a:srgbClr val="2F2FFF"/>
    <a:srgbClr val="8F8FFF"/>
    <a:srgbClr val="B9B9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2833802-FEF1-4C79-8D5D-14CF1EAF98D9}" styleName="淡色スタイル 2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97" autoAdjust="0"/>
    <p:restoredTop sz="94109" autoAdjust="0"/>
  </p:normalViewPr>
  <p:slideViewPr>
    <p:cSldViewPr>
      <p:cViewPr>
        <p:scale>
          <a:sx n="75" d="100"/>
          <a:sy n="75" d="100"/>
        </p:scale>
        <p:origin x="1421" y="7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39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7330"/>
    </p:cViewPr>
  </p:sorter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t" anchorCtr="0" compatLnSpc="1">
            <a:prstTxWarp prst="textNoShape">
              <a:avLst/>
            </a:prstTxWarp>
          </a:bodyPr>
          <a:lstStyle>
            <a:lvl1pPr defTabSz="92156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t" anchorCtr="0" compatLnSpc="1">
            <a:prstTxWarp prst="textNoShape">
              <a:avLst/>
            </a:prstTxWarp>
          </a:bodyPr>
          <a:lstStyle>
            <a:lvl1pPr algn="r" defTabSz="92156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13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610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b" anchorCtr="0" compatLnSpc="1">
            <a:prstTxWarp prst="textNoShape">
              <a:avLst/>
            </a:prstTxWarp>
          </a:bodyPr>
          <a:lstStyle>
            <a:lvl1pPr defTabSz="92156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413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b" anchorCtr="0" compatLnSpc="1">
            <a:prstTxWarp prst="textNoShape">
              <a:avLst/>
            </a:prstTxWarp>
          </a:bodyPr>
          <a:lstStyle>
            <a:lvl1pPr algn="r" defTabSz="92014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A91B866-6595-40EF-863A-E90D593B8C5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t" anchorCtr="0" compatLnSpc="1">
            <a:prstTxWarp prst="textNoShape">
              <a:avLst/>
            </a:prstTxWarp>
          </a:bodyPr>
          <a:lstStyle>
            <a:lvl1pPr defTabSz="92156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t" anchorCtr="0" compatLnSpc="1">
            <a:prstTxWarp prst="textNoShape">
              <a:avLst/>
            </a:prstTxWarp>
          </a:bodyPr>
          <a:lstStyle>
            <a:lvl1pPr algn="r" defTabSz="92156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46125"/>
            <a:ext cx="4967287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9638"/>
            <a:ext cx="5440362" cy="4468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610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b" anchorCtr="0" compatLnSpc="1">
            <a:prstTxWarp prst="textNoShape">
              <a:avLst/>
            </a:prstTxWarp>
          </a:bodyPr>
          <a:lstStyle>
            <a:lvl1pPr defTabSz="921568" eaLnBrk="1" hangingPunct="1">
              <a:defRPr sz="13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610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214" tIns="46107" rIns="92214" bIns="46107" numCol="1" anchor="b" anchorCtr="0" compatLnSpc="1">
            <a:prstTxWarp prst="textNoShape">
              <a:avLst/>
            </a:prstTxWarp>
          </a:bodyPr>
          <a:lstStyle>
            <a:lvl1pPr algn="r" defTabSz="920143" eaLnBrk="1" hangingPunct="1">
              <a:defRPr sz="13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E228C1F-D23F-48DC-8DEE-9904675308B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pitchFamily="34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9DF6D66-70A6-474E-B607-7D26ABF6F9CD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1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747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4363FB4-6361-4994-A8C6-B6D16641F9CF}" type="slidenum">
              <a:rPr lang="en-US" altLang="ja-JP" sz="13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21</a:t>
            </a:fld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03FFCD-0C46-F3C2-060A-ACA29F5F1E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Notes Placeholder">
            <a:extLst>
              <a:ext uri="{FF2B5EF4-FFF2-40B4-BE49-F238E27FC236}">
                <a16:creationId xmlns:a16="http://schemas.microsoft.com/office/drawing/2014/main" id="{C9CF7EAE-4B0B-3AAB-B8C2-61E9BBA2E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882773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8E026766-17EA-4E42-AA23-E9A1F889B51F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23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3941616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E228C1F-D23F-48DC-8DEE-9904675308B0}" type="slidenum">
              <a:rPr lang="en-US" altLang="ja-JP" smtClean="0"/>
              <a:pPr>
                <a:defRPr/>
              </a:pPr>
              <a:t>26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208357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026766-17EA-4E42-AA23-E9A1F889B51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597544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74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14375" indent="-273050" defTabSz="8874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03313" indent="-219075" defTabSz="8874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43050" indent="-219075" defTabSz="8874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1987550" indent="-219075" defTabSz="887413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444750" indent="-219075" defTabSz="8874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01950" indent="-219075" defTabSz="8874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359150" indent="-219075" defTabSz="8874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16350" indent="-219075" defTabSz="887413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88741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F67997-DD42-486D-ACC4-EC484A5F8F6B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887413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262362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03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404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5963" indent="-274638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03313" indent="-220663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44638" indent="-220663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85963" indent="-220663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431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003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3575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147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8265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71E082B-DCCB-4B85-BDFF-8D5695DDADA4}" type="slidenum">
              <a:rPr kumimoji="1" lang="ja-JP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88265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99421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15963" indent="-274638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03313" indent="-220663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44638" indent="-220663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1985963" indent="-220663" defTabSz="882650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4431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003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3575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14763" indent="-220663" defTabSz="882650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88265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684881E-CE7C-4984-8ACA-223FF04F869A}" type="slidenum">
              <a:rPr kumimoji="1" lang="en-US" altLang="ja-JP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88265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en-US" altLang="ja-JP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2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7959414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4CBB7-17F2-FF92-09DA-97EC286F8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>
            <a:extLst>
              <a:ext uri="{FF2B5EF4-FFF2-40B4-BE49-F238E27FC236}">
                <a16:creationId xmlns:a16="http://schemas.microsoft.com/office/drawing/2014/main" id="{ACE749ED-17F4-D210-58A1-8D405C6EDE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E026766-17EA-4E42-AA23-E9A1F889B51F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94211" name="Rectangle 2">
            <a:extLst>
              <a:ext uri="{FF2B5EF4-FFF2-40B4-BE49-F238E27FC236}">
                <a16:creationId xmlns:a16="http://schemas.microsoft.com/office/drawing/2014/main" id="{BBFDD3A9-9417-A5B0-1AEF-87333A20451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>
            <a:extLst>
              <a:ext uri="{FF2B5EF4-FFF2-40B4-BE49-F238E27FC236}">
                <a16:creationId xmlns:a16="http://schemas.microsoft.com/office/drawing/2014/main" id="{77D545EE-90C4-C9B0-4502-A80AF8177D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13160727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53468994-A584-4754-AA43-E0D6665C11C3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38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40623476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2C26E77F-2EFB-4EC6-86C3-A2D0439424CC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2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3482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91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 defTabSz="9191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 defTabSz="9191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 defTabSz="9191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 defTabSz="919163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defTabSz="919163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AC39BE2F-F238-4AE4-AEF9-724DBFE8BFDE}" type="slidenum">
              <a:rPr lang="en-US" altLang="ja-JP" sz="1300" smtClean="0">
                <a:latin typeface="Arial" panose="020B0604020202020204" pitchFamily="34" charset="0"/>
              </a:rPr>
              <a:pPr/>
              <a:t>3</a:t>
            </a:fld>
            <a:endParaRPr lang="en-US" altLang="ja-JP" sz="1300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1pPr>
            <a:lvl2pPr marL="738188" indent="-28098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2pPr>
            <a:lvl3pPr marL="1139825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3pPr>
            <a:lvl4pPr marL="1595438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4pPr>
            <a:lvl5pPr marL="2055813" indent="-223838" defTabSz="915988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5pPr>
            <a:lvl6pPr marL="25130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6pPr>
            <a:lvl7pPr marL="29702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7pPr>
            <a:lvl8pPr marL="34274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8pPr>
            <a:lvl9pPr marL="3884613" indent="-223838" defTabSz="915988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anose="020B0604020202020204" pitchFamily="34" charset="0"/>
                <a:ea typeface="ＭＳ Ｐ明朝" panose="02020600040205080304" pitchFamily="18" charset="-128"/>
              </a:defRPr>
            </a:lvl9pPr>
          </a:lstStyle>
          <a:p>
            <a:pPr>
              <a:spcBef>
                <a:spcPct val="0"/>
              </a:spcBef>
            </a:pPr>
            <a:fld id="{BE50A3D9-DC2B-4779-A4BF-7620F5148044}" type="slidenum">
              <a:rPr lang="en-US" altLang="ja-JP" sz="1300" smtClean="0">
                <a:ea typeface="ＭＳ Ｐゴシック" panose="020B0600070205080204" pitchFamily="50" charset="-128"/>
              </a:rPr>
              <a:pPr>
                <a:spcBef>
                  <a:spcPct val="0"/>
                </a:spcBef>
              </a:pPr>
              <a:t>6</a:t>
            </a:fld>
            <a:endParaRPr lang="en-US" altLang="ja-JP" sz="1300">
              <a:ea typeface="ＭＳ Ｐゴシック" panose="020B0600070205080204" pitchFamily="50" charset="-128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ja-JP" altLang="ja-JP"/>
          </a:p>
        </p:txBody>
      </p:sp>
    </p:spTree>
    <p:extLst>
      <p:ext uri="{BB962C8B-B14F-4D97-AF65-F5344CB8AC3E}">
        <p14:creationId xmlns:p14="http://schemas.microsoft.com/office/powerpoint/2010/main" val="9850305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177156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92CC5592-FE15-46E8-BE26-2B3B9358306F}" type="slidenum">
              <a:rPr lang="en-US" altLang="ja-JP" sz="1300" smtClean="0">
                <a:latin typeface="Arial" panose="020B0604020202020204" pitchFamily="34" charset="0"/>
              </a:rPr>
              <a:pPr/>
              <a:t>9</a:t>
            </a:fld>
            <a:endParaRPr lang="en-US" altLang="ja-JP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1721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06D25B-EB89-AFCF-D7C6-C2EB5CE02F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スライド イメージ プレースホルダー 1">
            <a:extLst>
              <a:ext uri="{FF2B5EF4-FFF2-40B4-BE49-F238E27FC236}">
                <a16:creationId xmlns:a16="http://schemas.microsoft.com/office/drawing/2014/main" id="{D2AD2BDB-6B72-8899-6C2F-C4AFC0EA31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ノート プレースホルダー 2">
            <a:extLst>
              <a:ext uri="{FF2B5EF4-FFF2-40B4-BE49-F238E27FC236}">
                <a16:creationId xmlns:a16="http://schemas.microsoft.com/office/drawing/2014/main" id="{CFF6D145-3912-EE97-D6E4-71A5CA2D31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ja-JP" altLang="en-US"/>
          </a:p>
        </p:txBody>
      </p:sp>
      <p:sp>
        <p:nvSpPr>
          <p:cNvPr id="50180" name="スライド番号プレースホルダー 3">
            <a:extLst>
              <a:ext uri="{FF2B5EF4-FFF2-40B4-BE49-F238E27FC236}">
                <a16:creationId xmlns:a16="http://schemas.microsoft.com/office/drawing/2014/main" id="{396F1C57-6AE1-4902-7F5A-09B91453396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8B5D6463-F1DE-4664-A357-F8C8B043C56E}" type="slidenum">
              <a:rPr lang="en-US" altLang="ja-JP" sz="1300" smtClean="0">
                <a:latin typeface="Arial" panose="020B0604020202020204" pitchFamily="34" charset="0"/>
              </a:rPr>
              <a:pPr/>
              <a:t>13</a:t>
            </a:fld>
            <a:endParaRPr lang="en-US" altLang="ja-JP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9167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ノート プレースホルダー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58372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14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598613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5425" defTabSz="915988"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fld id="{35208167-2432-4541-A7F0-E8CCB0F2C12F}" type="slidenum">
              <a:rPr lang="en-US" altLang="ja-JP" sz="1300" smtClean="0">
                <a:solidFill>
                  <a:srgbClr val="000000"/>
                </a:solidFill>
                <a:latin typeface="Arial" panose="020B0604020202020204" pitchFamily="34" charset="0"/>
              </a:rPr>
              <a:pPr/>
              <a:t>15</a:t>
            </a:fld>
            <a:endParaRPr lang="en-US" altLang="ja-JP" sz="13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4276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542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542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8988" indent="-22542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61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33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305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77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04E674-400A-4DE8-BB01-39DFA7DAAD03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32632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ノート プレースホルダー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56324" name="スライド番号プレースホルダー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39775" indent="-28257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542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542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8988" indent="-225425" defTabSz="915988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61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33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305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7788" indent="-225425" defTabSz="915988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r" defTabSz="91598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529F101-0897-4123-AD02-CD8FEDB8C7D7}" type="slidenum">
              <a:rPr kumimoji="1" lang="en-US" altLang="ja-JP" sz="13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5988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en-US" altLang="ja-JP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72240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1779B-18BA-465C-B599-72FED8616EE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852634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8E69C-0D00-4E52-8D84-DD96FB881C4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69702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F39BAA-E95D-4BB4-8D4D-50274B2DB1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465411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F3988-CA75-4EA6-8470-D67FD9FE0D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437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22A390-0A3A-432E-8404-77823787A70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83225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タイトルと 4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ー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A582E2-BC20-4226-B5FC-A304712FC9E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58094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08995" y="2330270"/>
            <a:ext cx="3391534" cy="3578860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/>
        <p:txBody>
          <a:bodyPr lIns="0" tIns="0" rIns="0" bIns="0"/>
          <a:lstStyle>
            <a:lvl1pPr marL="12700">
              <a:lnSpc>
                <a:spcPts val="1410"/>
              </a:lnSpc>
              <a:defRPr sz="1200" b="0" i="0" spc="-15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12700" marR="0" lvl="0" indent="0" algn="ctr" defTabSz="914400" rtl="0" eaLnBrk="1" fontAlgn="base" latinLnBrk="0" hangingPunct="1">
              <a:lnSpc>
                <a:spcPts val="14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sz="1200" b="0" i="0" u="none" strike="noStrike" kern="1200" cap="none" spc="-15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/>
        <p:txBody>
          <a:bodyPr lIns="0" tIns="0" rIns="0" bIns="0"/>
          <a:lstStyle>
            <a:lvl1pPr marL="12700">
              <a:lnSpc>
                <a:spcPts val="1410"/>
              </a:lnSpc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12700" marR="0" lvl="0" indent="0" algn="l" defTabSz="914400" rtl="0" eaLnBrk="1" fontAlgn="base" latinLnBrk="0" hangingPunct="1">
              <a:lnSpc>
                <a:spcPts val="14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101600">
              <a:lnSpc>
                <a:spcPts val="1410"/>
              </a:lnSpc>
              <a:defRPr sz="1200" b="0" i="0">
                <a:solidFill>
                  <a:srgbClr val="898989"/>
                </a:solidFill>
                <a:latin typeface="Times New Roman"/>
                <a:cs typeface="Times New Roman"/>
              </a:defRPr>
            </a:lvl1pPr>
          </a:lstStyle>
          <a:p>
            <a:pPr marL="101600" marR="0" lvl="0" indent="0" algn="r" defTabSz="914400" rtl="0" eaLnBrk="1" fontAlgn="base" latinLnBrk="0" hangingPunct="1">
              <a:lnSpc>
                <a:spcPts val="141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4CD015-56DE-4141-BBAB-68051A98557F}" type="slidenum">
              <a:rPr kumimoji="1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ＭＳ Ｐゴシック" panose="020B0600070205080204" pitchFamily="50" charset="-128"/>
                <a:cs typeface="Times New Roman"/>
              </a:rPr>
              <a:pPr marL="101600" marR="0" lvl="0" indent="0" algn="r" defTabSz="914400" rtl="0" eaLnBrk="1" fontAlgn="base" latinLnBrk="0" hangingPunct="1">
                <a:lnSpc>
                  <a:spcPts val="141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ＭＳ Ｐゴシック" panose="020B0600070205080204" pitchFamily="50" charset="-128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5286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C5C5BAB-6821-412D-BABD-E0147496E6B1}" type="slidenum">
              <a:rPr kumimoji="1" lang="en-US" altLang="ja-JP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0324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 sz="3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 marL="12700" marR="0" lvl="0" indent="0" algn="l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200" b="0" i="0" u="none" strike="noStrike" kern="1200" cap="none" spc="-15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 marL="12700" marR="0" lvl="0" indent="0" algn="l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101600" marR="0" lvl="0" indent="0" algn="l" defTabSz="914400" rtl="0" eaLnBrk="1" fontAlgn="auto" latinLnBrk="0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6B0EC-0A75-4755-BDD6-DF2173A06E70}" type="slidenum">
              <a:rPr kumimoji="1" sz="12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/>
                <a:ea typeface="+mn-ea"/>
                <a:cs typeface="Times New Roman"/>
              </a:rPr>
              <a:pPr marL="101600" marR="0" lvl="0" indent="0" algn="l" defTabSz="914400" rtl="0" eaLnBrk="1" fontAlgn="auto" latinLnBrk="0" hangingPunct="1">
                <a:lnSpc>
                  <a:spcPts val="141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/>
              <a:ea typeface="+mn-ea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787990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86CA57F7-B11C-6F3E-3369-F88AC297504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1EC1F8-3988-F4BD-C8FE-CB5612DA7A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105C9FA-46DA-299A-76A6-14143E2BDD3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D155206-73A3-42DF-B368-A09D92B5362B}" type="slidenum">
              <a:rPr kumimoji="1" lang="en-US" altLang="ja-JP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1" lang="en-US" altLang="ja-JP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74400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4C93-5D28-4FCD-8CAC-96AB915602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59176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24C93-5D28-4FCD-8CAC-96AB915602B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4862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01303C-50F3-4A46-B8F1-7B59E2853B7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86026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D80BF6-2638-4BEC-AB06-CDB458B5A3D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5117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29885C-7FE3-4F42-93E8-02381813B9A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053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176FE9-4D3D-4EDC-9DDF-97951A92116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44746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BD0EB3-8552-43E0-9292-AC46B2DA36F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130297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1497B-739A-4230-ACA4-262F1E0AF3D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72354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1704B-D2D2-4CB4-BF9C-3FC26195167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797597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2D4FE32-DF60-4295-9884-2C90FCE5469C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501024" r:id="rId1"/>
    <p:sldLayoutId id="2147501025" r:id="rId2"/>
    <p:sldLayoutId id="2147501026" r:id="rId3"/>
    <p:sldLayoutId id="2147501027" r:id="rId4"/>
    <p:sldLayoutId id="2147501028" r:id="rId5"/>
    <p:sldLayoutId id="2147501029" r:id="rId6"/>
    <p:sldLayoutId id="2147501030" r:id="rId7"/>
    <p:sldLayoutId id="2147501031" r:id="rId8"/>
    <p:sldLayoutId id="2147501032" r:id="rId9"/>
    <p:sldLayoutId id="2147501033" r:id="rId10"/>
    <p:sldLayoutId id="2147501034" r:id="rId11"/>
    <p:sldLayoutId id="2147501035" r:id="rId12"/>
    <p:sldLayoutId id="2147501036" r:id="rId13"/>
    <p:sldLayoutId id="2147501037" r:id="rId14"/>
    <p:sldLayoutId id="2147501086" r:id="rId15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4A413A2-67AA-4774-BDED-22C741A711C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3522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075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Holder 2"/>
          <p:cNvSpPr>
            <a:spLocks noGrp="1"/>
          </p:cNvSpPr>
          <p:nvPr>
            <p:ph type="title"/>
          </p:nvPr>
        </p:nvSpPr>
        <p:spPr bwMode="auto">
          <a:xfrm>
            <a:off x="1576388" y="315913"/>
            <a:ext cx="5991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ja-JP" altLang="ja-JP"/>
          </a:p>
        </p:txBody>
      </p:sp>
      <p:sp>
        <p:nvSpPr>
          <p:cNvPr id="3075" name="Holder 3"/>
          <p:cNvSpPr>
            <a:spLocks noGrp="1"/>
          </p:cNvSpPr>
          <p:nvPr>
            <p:ph type="body" idx="1"/>
          </p:nvPr>
        </p:nvSpPr>
        <p:spPr bwMode="auto">
          <a:xfrm>
            <a:off x="536575" y="1663700"/>
            <a:ext cx="3765550" cy="376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ja-JP" altLang="ja-JP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220913" y="6451600"/>
            <a:ext cx="2003425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eaLnBrk="1" fontAlgn="auto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defRPr sz="1200" b="0" i="0" spc="-15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6575" y="6451600"/>
            <a:ext cx="985838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2700" eaLnBrk="1" fontAlgn="auto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423275" y="6451600"/>
            <a:ext cx="203200" cy="193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01600" eaLnBrk="1" fontAlgn="auto" hangingPunct="1">
              <a:lnSpc>
                <a:spcPts val="1410"/>
              </a:lnSpc>
              <a:spcBef>
                <a:spcPts val="0"/>
              </a:spcBef>
              <a:spcAft>
                <a:spcPts val="0"/>
              </a:spcAft>
              <a:defRPr sz="1200" b="0" i="0">
                <a:solidFill>
                  <a:srgbClr val="898989"/>
                </a:solidFill>
                <a:latin typeface="Times New Roman"/>
                <a:ea typeface="+mn-ea"/>
                <a:cs typeface="Times New Roman"/>
              </a:defRPr>
            </a:lvl1pPr>
          </a:lstStyle>
          <a:p>
            <a:pPr>
              <a:defRPr/>
            </a:pPr>
            <a:fld id="{340451B0-6B57-4F2D-8536-81CB3CB94CC0}" type="slidenum">
              <a:rPr/>
              <a:pPr>
                <a:defRPr/>
              </a:p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429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081" r:id="rId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  <a:ea typeface="ＭＳ Ｐゴシック" panose="020B0600070205080204" pitchFamily="50" charset="-128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2EA43EF6-1F63-0CF4-A3AD-53517D7589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17549250-7A2C-8B09-15A6-533EB74C4A3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AF21C80E-08A3-4A00-9D78-339D7E290AF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05B59B71-DD6A-F14C-03BD-498907AC75D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F9811E4-BBC1-211B-520E-E5E23DC62A9E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Arial" panose="020B0604020202020204" pitchFamily="34" charset="0"/>
              </a:defRPr>
            </a:lvl1pPr>
          </a:lstStyle>
          <a:p>
            <a:fld id="{17679B4F-0F4E-4FC9-9558-5036040185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69128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501085" r:id="rId1"/>
    <p:sldLayoutId id="2147501087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11" Type="http://schemas.openxmlformats.org/officeDocument/2006/relationships/image" Target="../media/image39.emf"/><Relationship Id="rId5" Type="http://schemas.openxmlformats.org/officeDocument/2006/relationships/image" Target="../media/image33.jpeg"/><Relationship Id="rId10" Type="http://schemas.openxmlformats.org/officeDocument/2006/relationships/image" Target="../media/image38.jpeg"/><Relationship Id="rId4" Type="http://schemas.openxmlformats.org/officeDocument/2006/relationships/image" Target="../media/image32.jpeg"/><Relationship Id="rId9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40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41.jpeg"/><Relationship Id="rId10" Type="http://schemas.openxmlformats.org/officeDocument/2006/relationships/image" Target="../media/image31.png"/><Relationship Id="rId4" Type="http://schemas.openxmlformats.org/officeDocument/2006/relationships/image" Target="../media/image39.emf"/><Relationship Id="rId9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g"/><Relationship Id="rId4" Type="http://schemas.openxmlformats.org/officeDocument/2006/relationships/image" Target="../media/image49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69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9.jp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773705"/>
            <a:ext cx="9072500" cy="630070"/>
          </a:xfrm>
        </p:spPr>
        <p:txBody>
          <a:bodyPr/>
          <a:lstStyle/>
          <a:p>
            <a:pPr eaLnBrk="1" hangingPunct="1"/>
            <a:r>
              <a:rPr lang="en-US" altLang="ja-JP" sz="3200" b="1" dirty="0">
                <a:solidFill>
                  <a:srgbClr val="FF0000"/>
                </a:solidFill>
              </a:rPr>
              <a:t>What we have learned from our experience with Kamioka-related neutrino experiments</a:t>
            </a:r>
            <a:r>
              <a:rPr lang="ja-JP" altLang="en-US" sz="3200" b="1" dirty="0">
                <a:solidFill>
                  <a:srgbClr val="FF0000"/>
                </a:solidFill>
              </a:rPr>
              <a:t>　</a:t>
            </a:r>
            <a:endParaRPr lang="en-US" altLang="ja-JP" sz="3200" b="1" dirty="0">
              <a:solidFill>
                <a:srgbClr val="FF0000"/>
              </a:solidFill>
            </a:endParaRPr>
          </a:p>
        </p:txBody>
      </p:sp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567531" y="2168860"/>
            <a:ext cx="8008937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kumimoji="0" lang="en-US" altLang="ja-JP" b="1" dirty="0">
                <a:solidFill>
                  <a:srgbClr val="0A0AD4"/>
                </a:solidFill>
              </a:rPr>
              <a:t>Yuichi Oyama</a:t>
            </a:r>
            <a:br>
              <a:rPr kumimoji="0" lang="en-US" altLang="ja-JP" b="1" dirty="0">
                <a:solidFill>
                  <a:srgbClr val="0A0AD4"/>
                </a:solidFill>
              </a:rPr>
            </a:br>
            <a:r>
              <a:rPr kumimoji="0" lang="en-US" altLang="ja-JP" b="1" dirty="0">
                <a:solidFill>
                  <a:srgbClr val="0A0AD4"/>
                </a:solidFill>
              </a:rPr>
              <a:t>(KEK/J-PARC)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C43C85DC-DA66-4D6B-BFB5-070CD4353D2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7" name="Text Box 18">
            <a:extLst>
              <a:ext uri="{FF2B5EF4-FFF2-40B4-BE49-F238E27FC236}">
                <a16:creationId xmlns:a16="http://schemas.microsoft.com/office/drawing/2014/main" id="{A6ECBA3C-E1FB-8FFB-2724-17FEF106E6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91633"/>
            <a:ext cx="914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2600" b="1" dirty="0">
                <a:latin typeface="Arial" panose="020B0604020202020204" pitchFamily="34" charset="0"/>
              </a:rPr>
              <a:t>3rd International Workshop </a:t>
            </a:r>
            <a:br>
              <a:rPr lang="en-US" altLang="ja-JP" sz="2600" b="1" dirty="0">
                <a:latin typeface="Arial" panose="020B0604020202020204" pitchFamily="34" charset="0"/>
              </a:rPr>
            </a:br>
            <a:r>
              <a:rPr lang="en-US" altLang="ja-JP" sz="2600" b="1" dirty="0">
                <a:latin typeface="Arial" panose="020B0604020202020204" pitchFamily="34" charset="0"/>
              </a:rPr>
              <a:t>“Particles, Gravitation and the Universe:</a:t>
            </a:r>
            <a:br>
              <a:rPr lang="en-US" altLang="ja-JP" sz="2600" b="1" dirty="0">
                <a:latin typeface="Arial" panose="020B0604020202020204" pitchFamily="34" charset="0"/>
              </a:rPr>
            </a:br>
            <a:r>
              <a:rPr lang="en-US" altLang="ja-JP" sz="2600" b="1" dirty="0">
                <a:latin typeface="Arial" panose="020B0604020202020204" pitchFamily="34" charset="0"/>
              </a:rPr>
              <a:t>from Quantum Mechanics to Quantum Gravity”</a:t>
            </a:r>
          </a:p>
        </p:txBody>
      </p:sp>
      <p:sp>
        <p:nvSpPr>
          <p:cNvPr id="2" name="Text Box 18">
            <a:extLst>
              <a:ext uri="{FF2B5EF4-FFF2-40B4-BE49-F238E27FC236}">
                <a16:creationId xmlns:a16="http://schemas.microsoft.com/office/drawing/2014/main" id="{79EABE33-6631-ADED-3B10-6F57C42076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8510" y="4175211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3000" b="1" dirty="0">
                <a:latin typeface="Arial" panose="020B0604020202020204" pitchFamily="34" charset="0"/>
              </a:rPr>
              <a:t>November 26-28, 2025</a:t>
            </a:r>
          </a:p>
        </p:txBody>
      </p:sp>
      <p:sp>
        <p:nvSpPr>
          <p:cNvPr id="3" name="Text Box 18">
            <a:extLst>
              <a:ext uri="{FF2B5EF4-FFF2-40B4-BE49-F238E27FC236}">
                <a16:creationId xmlns:a16="http://schemas.microsoft.com/office/drawing/2014/main" id="{8F25CFB2-F0C3-6A2E-15C9-B006053DC2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10" y="6205372"/>
            <a:ext cx="91440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US" altLang="ja-JP" sz="3000" b="1" dirty="0">
                <a:latin typeface="Arial" panose="020B0604020202020204" pitchFamily="34" charset="0"/>
              </a:rPr>
              <a:t>@Hanoi, Vietnam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>
              <a:latin typeface="Times New Roman" panose="02020603050405020304" pitchFamily="18" charset="0"/>
            </a:endParaRPr>
          </a:p>
        </p:txBody>
      </p:sp>
      <p:pic>
        <p:nvPicPr>
          <p:cNvPr id="178179" name="Picture 7" descr="「DEC pdp-11/60 画像」の画像検索結果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113" y="3425825"/>
            <a:ext cx="3149600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3588" name="テキスト ボックス 1"/>
          <p:cNvSpPr txBox="1">
            <a:spLocks noChangeArrowheads="1"/>
          </p:cNvSpPr>
          <p:nvPr/>
        </p:nvSpPr>
        <p:spPr bwMode="auto">
          <a:xfrm>
            <a:off x="-36513" y="608013"/>
            <a:ext cx="5373688" cy="655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+mn-lt"/>
              </a:rPr>
              <a:t>The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tank </a:t>
            </a:r>
            <a:r>
              <a:rPr lang="en-US" altLang="ja-JP" sz="2000" b="1" dirty="0">
                <a:latin typeface="+mn-lt"/>
              </a:rPr>
              <a:t>including PMT support structure was designed and constructed by Mitsui Engineering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and Shipbuilding </a:t>
            </a:r>
            <a:r>
              <a:rPr lang="en-US" altLang="ja-JP" sz="2000" b="1" dirty="0" err="1">
                <a:latin typeface="+mn-lt"/>
              </a:rPr>
              <a:t>Co.,Ltd</a:t>
            </a:r>
            <a:r>
              <a:rPr lang="en-US" altLang="ja-JP" sz="2000" b="1" dirty="0">
                <a:latin typeface="+mn-lt"/>
              </a:rPr>
              <a:t>.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The company also designed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structure of the JADE lead glass counter. The group had enough experience of communication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with the company. 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+mn-lt"/>
              </a:rPr>
              <a:t>DEC PDP 11/60 was used as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on-line data-taking computer</a:t>
            </a:r>
            <a:r>
              <a:rPr lang="en-US" altLang="ja-JP" sz="2000" b="1" dirty="0">
                <a:latin typeface="+mn-lt"/>
              </a:rPr>
              <a:t>. The group asked how to use it to a JADE member since PDP 11 series was used in JADE.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+mn-lt"/>
              </a:rPr>
              <a:t>For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readout electronics</a:t>
            </a:r>
            <a:r>
              <a:rPr lang="en-US" altLang="ja-JP" sz="2000" b="1" dirty="0">
                <a:latin typeface="+mn-lt"/>
              </a:rPr>
              <a:t>,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high voltage power supplies and distributors</a:t>
            </a:r>
            <a:r>
              <a:rPr lang="en-US" altLang="ja-JP" sz="2000" b="1" dirty="0">
                <a:latin typeface="+mn-lt"/>
              </a:rPr>
              <a:t>,  ready-made electronics were purchased. For some of the component, second-hand modules were used.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latin typeface="+mn-lt"/>
            </a:endParaRPr>
          </a:p>
        </p:txBody>
      </p:sp>
      <p:pic>
        <p:nvPicPr>
          <p:cNvPr id="17818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6938" y="819150"/>
            <a:ext cx="42672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8182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Use property of JADE experiment !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516563" y="6354763"/>
            <a:ext cx="20701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latin typeface="+mn-lt"/>
              </a:rPr>
              <a:t>DEC PDP 11/60</a:t>
            </a:r>
            <a:endParaRPr lang="ja-JP" altLang="en-US" b="1" dirty="0">
              <a:latin typeface="+mn-lt"/>
            </a:endParaRP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3E667BFD-FDAE-4899-BC67-27654A6372F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5802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AutoShape 2" descr="「facom M190 画像」の画像検索結果"/>
          <p:cNvSpPr>
            <a:spLocks noChangeAspect="1" noChangeArrowheads="1"/>
          </p:cNvSpPr>
          <p:nvPr/>
        </p:nvSpPr>
        <p:spPr bwMode="auto">
          <a:xfrm>
            <a:off x="155575" y="-579438"/>
            <a:ext cx="876300" cy="1209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en-US" sz="2000">
              <a:latin typeface="Times New Roman" panose="02020603050405020304" pitchFamily="18" charset="0"/>
            </a:endParaRPr>
          </a:p>
        </p:txBody>
      </p:sp>
      <p:pic>
        <p:nvPicPr>
          <p:cNvPr id="179203" name="図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841375"/>
            <a:ext cx="3014662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9204" name="テキスト ボックス 1"/>
          <p:cNvSpPr txBox="1">
            <a:spLocks noChangeArrowheads="1"/>
          </p:cNvSpPr>
          <p:nvPr/>
        </p:nvSpPr>
        <p:spPr bwMode="auto">
          <a:xfrm>
            <a:off x="155575" y="654050"/>
            <a:ext cx="8961438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>
                <a:cs typeface="Arial" panose="020B0604020202020204" pitchFamily="34" charset="0"/>
              </a:rPr>
              <a:t>For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off-line analysis computer</a:t>
            </a:r>
            <a:r>
              <a:rPr lang="en-US" altLang="ja-JP" sz="2000" b="1">
                <a:cs typeface="Arial" panose="020B0604020202020204" pitchFamily="34" charset="0"/>
              </a:rPr>
              <a:t>, an IBM-type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mainframe computer, FACOM M-190 for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JADE experiment was used without any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charge. Kamiokande members were just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USERS of the computer, and did not care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any maintenance and management.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20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>
                <a:cs typeface="Arial" panose="020B0604020202020204" pitchFamily="34" charset="0"/>
              </a:rPr>
              <a:t>In the analysis computer, all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utility software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for JADE experiment were used. They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include data structure or event display.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20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>
                <a:cs typeface="Arial" panose="020B0604020202020204" pitchFamily="34" charset="0"/>
              </a:rPr>
              <a:t>For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Monte Carlo simulation </a:t>
            </a:r>
            <a:r>
              <a:rPr lang="en-US" altLang="ja-JP" sz="2000" b="1">
                <a:cs typeface="Arial" panose="020B0604020202020204" pitchFamily="34" charset="0"/>
              </a:rPr>
              <a:t>program, lead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glasses were replaced with water, and only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geometry was changed.</a:t>
            </a:r>
          </a:p>
        </p:txBody>
      </p:sp>
      <p:sp>
        <p:nvSpPr>
          <p:cNvPr id="179205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Use property of JADE experiment !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179206" name="テキスト ボックス 1"/>
          <p:cNvSpPr txBox="1">
            <a:spLocks noChangeArrowheads="1"/>
          </p:cNvSpPr>
          <p:nvPr/>
        </p:nvSpPr>
        <p:spPr bwMode="auto">
          <a:xfrm>
            <a:off x="746125" y="5229225"/>
            <a:ext cx="8012113" cy="1323975"/>
          </a:xfrm>
          <a:prstGeom prst="rect">
            <a:avLst/>
          </a:prstGeom>
          <a:solidFill>
            <a:srgbClr val="E5E5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cs typeface="Arial" panose="020B0604020202020204" pitchFamily="34" charset="0"/>
              </a:rPr>
              <a:t>To summarize, Kamiokande borrow (or steal) almost everything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from JADE experiment. In that sense, Kamiokande is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(JADE)' </a:t>
            </a:r>
            <a:r>
              <a:rPr lang="en-US" altLang="ja-JP" sz="2000" b="1">
                <a:cs typeface="Arial" panose="020B0604020202020204" pitchFamily="34" charset="0"/>
              </a:rPr>
              <a:t>at</a:t>
            </a:r>
            <a:br>
              <a:rPr lang="en-US" altLang="ja-JP" sz="2000" b="1">
                <a:cs typeface="Arial" panose="020B0604020202020204" pitchFamily="34" charset="0"/>
              </a:rPr>
            </a:br>
            <a:r>
              <a:rPr lang="en-US" altLang="ja-JP" sz="2000" b="1">
                <a:cs typeface="Arial" panose="020B0604020202020204" pitchFamily="34" charset="0"/>
              </a:rPr>
              <a:t>the first stage.  That is one reason why Kamiokande started with small manpower and small budget.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6B5A60A1-C9A5-47BE-9315-1E64326FEC8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76789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A0AD4"/>
                </a:solidFill>
              </a:rPr>
              <a:t>What we have learned – summary</a:t>
            </a:r>
            <a:r>
              <a:rPr lang="ja-JP" altLang="en-US" sz="2800" b="1" u="sng" dirty="0">
                <a:solidFill>
                  <a:srgbClr val="0A0AD4"/>
                </a:solidFill>
              </a:rPr>
              <a:t>①</a:t>
            </a:r>
            <a:endParaRPr lang="en-US" altLang="ja-JP" sz="2800" b="1" u="sng" dirty="0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180227" name="テキスト ボックス 2"/>
          <p:cNvSpPr txBox="1">
            <a:spLocks noChangeArrowheads="1"/>
          </p:cNvSpPr>
          <p:nvPr/>
        </p:nvSpPr>
        <p:spPr bwMode="auto">
          <a:xfrm>
            <a:off x="26494" y="998730"/>
            <a:ext cx="904600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cs typeface="Arial" panose="020B0604020202020204" pitchFamily="34" charset="0"/>
              </a:rPr>
              <a:t>Your high energy experimental group will join (or already joined) a large international collaboration. Keep in mind following…….</a:t>
            </a:r>
          </a:p>
        </p:txBody>
      </p:sp>
      <p:sp>
        <p:nvSpPr>
          <p:cNvPr id="5" name="テキスト ボックス 2"/>
          <p:cNvSpPr txBox="1">
            <a:spLocks noChangeArrowheads="1"/>
          </p:cNvSpPr>
          <p:nvPr/>
        </p:nvSpPr>
        <p:spPr bwMode="auto">
          <a:xfrm>
            <a:off x="251520" y="2028613"/>
            <a:ext cx="8145463" cy="34778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b="1" dirty="0">
                <a:cs typeface="Arial" panose="020B0604020202020204" pitchFamily="34" charset="0"/>
              </a:rPr>
              <a:t>For critical and high-technology components of the detector, 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purchase your own national products.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It would contribute to technology upgrade of your national companies, and would be the "first step" of your future experiments.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endParaRPr lang="en-US" altLang="ja-JP" sz="2000" b="1" dirty="0">
              <a:cs typeface="Arial" panose="020B0604020202020204" pitchFamily="34" charset="0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2000" b="1" dirty="0">
                <a:cs typeface="Arial" panose="020B0604020202020204" pitchFamily="34" charset="0"/>
              </a:rPr>
              <a:t>You should consider to imitate a detector component of your international collaboration, and start your own experiment in your own country. You can borrow (or steal) every property/ experience/technology/software/ hardware/manpower from your international collaboration.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8F7D7F90-AD2D-421A-803E-934836AAFD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570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2895EF-4943-1684-A91F-BA05F9341A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3">
            <a:extLst>
              <a:ext uri="{FF2B5EF4-FFF2-40B4-BE49-F238E27FC236}">
                <a16:creationId xmlns:a16="http://schemas.microsoft.com/office/drawing/2014/main" id="{2D30BC13-C92F-D4EA-7ABB-E131B17E9D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FF0000"/>
                </a:solidFill>
              </a:rPr>
              <a:t>Extension to low energy physics</a:t>
            </a:r>
            <a:endParaRPr lang="en-US" altLang="ja-JP" sz="2800" b="1" u="sng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6DCCA12-CDE0-EE9A-69F2-96F9075B8B23}"/>
              </a:ext>
            </a:extLst>
          </p:cNvPr>
          <p:cNvSpPr txBox="1"/>
          <p:nvPr/>
        </p:nvSpPr>
        <p:spPr>
          <a:xfrm>
            <a:off x="-19050" y="548680"/>
            <a:ext cx="9163050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In 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, no signal for nucleon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decay was found in the first couple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of years The nucleon life time was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found to be much longer than the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expectation before the experiment.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And it has not been found yet.</a:t>
            </a: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The 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 experiment shifted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its primary research subjects.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>
              <a:spcAft>
                <a:spcPts val="600"/>
              </a:spcAft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From “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Kamioka</a:t>
            </a:r>
            <a:r>
              <a:rPr lang="en-US" altLang="ja-JP" b="1" dirty="0">
                <a:latin typeface="+mn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ja-JP" b="1" dirty="0">
                <a:latin typeface="+mn-lt"/>
              </a:rPr>
              <a:t>ucleon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altLang="ja-JP" b="1" dirty="0">
                <a:latin typeface="+mn-lt"/>
              </a:rPr>
              <a:t>ecay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ja-JP" b="1" dirty="0">
                <a:latin typeface="+mn-lt"/>
              </a:rPr>
              <a:t>xperiment”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to “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Kamioka</a:t>
            </a:r>
            <a:r>
              <a:rPr lang="en-US" altLang="ja-JP" b="1" dirty="0">
                <a:latin typeface="+mn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N</a:t>
            </a:r>
            <a:r>
              <a:rPr lang="en-US" altLang="ja-JP" b="1" dirty="0">
                <a:latin typeface="+mn-lt"/>
              </a:rPr>
              <a:t>eutrino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D</a:t>
            </a:r>
            <a:r>
              <a:rPr lang="en-US" altLang="ja-JP" b="1" dirty="0">
                <a:latin typeface="+mn-lt"/>
              </a:rPr>
              <a:t>etection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ja-JP" b="1" dirty="0">
                <a:latin typeface="+mn-lt"/>
              </a:rPr>
              <a:t>xperiment”.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The detector must be upgraded to detect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low energy (&lt; 10MeV) neutrinos</a:t>
            </a:r>
            <a:r>
              <a:rPr lang="en-US" altLang="ja-JP" b="1" dirty="0">
                <a:latin typeface="+mn-lt"/>
              </a:rPr>
              <a:t>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Extension of the research field from high energy physics to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nuclear</a:t>
            </a:r>
            <a:br>
              <a:rPr lang="en-US" altLang="ja-JP" b="1" dirty="0">
                <a:solidFill>
                  <a:srgbClr val="FF0000"/>
                </a:solidFill>
                <a:latin typeface="+mn-lt"/>
              </a:rPr>
            </a:b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physics and astrophysics</a:t>
            </a:r>
            <a:r>
              <a:rPr lang="en-US" altLang="ja-JP" b="1" dirty="0">
                <a:latin typeface="+mn-lt"/>
              </a:rPr>
              <a:t>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endParaRPr lang="ja-JP" altLang="en-US" b="1" dirty="0">
              <a:latin typeface="+mn-lt"/>
            </a:endParaRPr>
          </a:p>
        </p:txBody>
      </p:sp>
      <p:sp>
        <p:nvSpPr>
          <p:cNvPr id="49158" name="テキスト ボックス 6">
            <a:extLst>
              <a:ext uri="{FF2B5EF4-FFF2-40B4-BE49-F238E27FC236}">
                <a16:creationId xmlns:a16="http://schemas.microsoft.com/office/drawing/2014/main" id="{13510678-8828-E060-9478-78028C4B0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19688" y="593685"/>
            <a:ext cx="3943350" cy="3693319"/>
          </a:xfrm>
          <a:prstGeom prst="rect">
            <a:avLst/>
          </a:prstGeom>
          <a:solidFill>
            <a:srgbClr val="C4E59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ja-JP" sz="1800" b="1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b="1" dirty="0">
              <a:solidFill>
                <a:srgbClr val="000000"/>
              </a:solidFill>
              <a:latin typeface="Symbol" panose="05050102010706020507" pitchFamily="18" charset="2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800" b="1" dirty="0">
                <a:solidFill>
                  <a:srgbClr val="000000"/>
                </a:solidFill>
              </a:rPr>
              <a:t> = 10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28</a:t>
            </a:r>
            <a:r>
              <a:rPr lang="en-US" altLang="ja-JP" sz="1800" b="1" dirty="0">
                <a:solidFill>
                  <a:srgbClr val="000000"/>
                </a:solidFill>
              </a:rPr>
              <a:t> ~ 10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32 </a:t>
            </a:r>
            <a:r>
              <a:rPr lang="en-US" altLang="ja-JP" sz="1800" b="1" dirty="0">
                <a:solidFill>
                  <a:srgbClr val="000000"/>
                </a:solidFill>
              </a:rPr>
              <a:t>years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en-US" altLang="ja-JP" sz="1800" b="1" dirty="0">
                <a:solidFill>
                  <a:srgbClr val="000000"/>
                </a:solidFill>
              </a:rPr>
              <a:t>= 1.6 x 10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30 </a:t>
            </a:r>
            <a:r>
              <a:rPr lang="en-US" altLang="ja-JP" sz="1800" b="1" dirty="0">
                <a:solidFill>
                  <a:srgbClr val="000000"/>
                </a:solidFill>
              </a:rPr>
              <a:t>years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1800" b="1" dirty="0">
                <a:solidFill>
                  <a:srgbClr val="000000"/>
                </a:solidFill>
              </a:rPr>
              <a:t>(most hopeful model)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endParaRPr lang="en-US" altLang="ja-JP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</a:rPr>
              <a:t>For </a:t>
            </a: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t </a:t>
            </a:r>
            <a:r>
              <a:rPr lang="en-US" altLang="ja-JP" sz="1800" b="1" dirty="0">
                <a:solidFill>
                  <a:srgbClr val="000000"/>
                </a:solidFill>
              </a:rPr>
              <a:t>= 10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30</a:t>
            </a:r>
            <a:r>
              <a:rPr lang="en-US" altLang="ja-JP" sz="1800" b="1" dirty="0">
                <a:solidFill>
                  <a:srgbClr val="000000"/>
                </a:solidFill>
              </a:rPr>
              <a:t> ~ 10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32</a:t>
            </a:r>
            <a:r>
              <a:rPr lang="en-US" altLang="ja-JP" sz="1800" b="1" dirty="0">
                <a:solidFill>
                  <a:srgbClr val="000000"/>
                </a:solidFill>
              </a:rPr>
              <a:t> years,</a:t>
            </a:r>
            <a:br>
              <a:rPr lang="en-US" altLang="ja-JP" sz="1800" b="1" dirty="0">
                <a:solidFill>
                  <a:srgbClr val="000000"/>
                </a:solidFill>
              </a:rPr>
            </a:br>
            <a:r>
              <a:rPr lang="en-US" altLang="ja-JP" sz="1800" b="1" dirty="0">
                <a:solidFill>
                  <a:srgbClr val="000000"/>
                </a:solidFill>
              </a:rPr>
              <a:t>600~6 nucleon decays in 1kt</a:t>
            </a:r>
            <a:r>
              <a:rPr lang="ja-JP" altLang="en-US" sz="1800" b="1" dirty="0">
                <a:solidFill>
                  <a:srgbClr val="000000"/>
                </a:solidFill>
              </a:rPr>
              <a:t>・</a:t>
            </a:r>
            <a:r>
              <a:rPr lang="en-US" altLang="ja-JP" sz="1800" b="1" dirty="0">
                <a:solidFill>
                  <a:srgbClr val="000000"/>
                </a:solidFill>
              </a:rPr>
              <a:t>year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en-US" altLang="ja-JP" sz="1800" b="1" dirty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1800" b="1" dirty="0">
                <a:solidFill>
                  <a:srgbClr val="000000"/>
                </a:solidFill>
              </a:rPr>
              <a:t>/B &gt; 2.4x10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34</a:t>
            </a:r>
            <a:r>
              <a:rPr lang="en-US" altLang="ja-JP" sz="1800" b="1" dirty="0">
                <a:solidFill>
                  <a:srgbClr val="000000"/>
                </a:solidFill>
              </a:rPr>
              <a:t> years (90% C.L.) for p-&gt;e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1800" b="1" dirty="0">
                <a:solidFill>
                  <a:srgbClr val="000000"/>
                </a:solidFill>
              </a:rPr>
              <a:t>+</a:t>
            </a:r>
            <a:r>
              <a:rPr lang="en-US" altLang="ja-JP" sz="1800" b="1" dirty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altLang="ja-JP" sz="1800" b="1" baseline="30000" dirty="0">
                <a:solidFill>
                  <a:srgbClr val="000000"/>
                </a:solidFill>
              </a:rPr>
              <a:t>0</a:t>
            </a:r>
            <a:r>
              <a:rPr lang="en-US" altLang="ja-JP" sz="1800" b="1" dirty="0">
                <a:solidFill>
                  <a:srgbClr val="000000"/>
                </a:solidFill>
              </a:rPr>
              <a:t> decay mode.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C1A930FF-E079-2724-17E2-5F2A2BF0EB1C}"/>
              </a:ext>
            </a:extLst>
          </p:cNvPr>
          <p:cNvSpPr txBox="1"/>
          <p:nvPr/>
        </p:nvSpPr>
        <p:spPr bwMode="auto">
          <a:xfrm>
            <a:off x="5614988" y="688935"/>
            <a:ext cx="2995612" cy="40005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First prediction in 1981</a:t>
            </a:r>
            <a:endParaRPr lang="ja-JP" alt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1B74B315-423A-9D06-19AB-1235161C566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AAA453BE-1500-2F0A-28D0-51A4237760D0}"/>
              </a:ext>
            </a:extLst>
          </p:cNvPr>
          <p:cNvSpPr txBox="1"/>
          <p:nvPr/>
        </p:nvSpPr>
        <p:spPr>
          <a:xfrm>
            <a:off x="746575" y="3203975"/>
            <a:ext cx="3960440" cy="1092607"/>
          </a:xfrm>
          <a:prstGeom prst="rect">
            <a:avLst/>
          </a:prstGeom>
          <a:solidFill>
            <a:srgbClr val="FFFFB7"/>
          </a:solidFill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tmospheric neutrinos </a:t>
            </a:r>
            <a:b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(100MeV ~ 1000 MeV)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p"/>
            </a:pPr>
            <a:r>
              <a:rPr kumimoji="1"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neutrinos 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(&lt; 10MeV)</a:t>
            </a:r>
            <a:endParaRPr kumimoji="1" lang="ja-JP" alt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A21942F1-7968-329B-C9ED-4864DDD1BBC0}"/>
              </a:ext>
            </a:extLst>
          </p:cNvPr>
          <p:cNvSpPr txBox="1"/>
          <p:nvPr/>
        </p:nvSpPr>
        <p:spPr bwMode="auto">
          <a:xfrm>
            <a:off x="5247074" y="2971940"/>
            <a:ext cx="3645405" cy="40011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Present constraint in SK</a:t>
            </a:r>
            <a:endParaRPr lang="ja-JP" alt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723278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2754DEE2-D583-12AB-BE1D-DE876B0C5A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テキスト ボックス 1">
            <a:extLst>
              <a:ext uri="{FF2B5EF4-FFF2-40B4-BE49-F238E27FC236}">
                <a16:creationId xmlns:a16="http://schemas.microsoft.com/office/drawing/2014/main" id="{51407C30-9450-6C9D-2951-77BAE462C9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0" y="548680"/>
            <a:ext cx="9129130" cy="6555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Solar neutrino flux detected by Homestake </a:t>
            </a:r>
            <a:r>
              <a:rPr lang="en-US" altLang="ja-JP" b="1" baseline="30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 experiment is about 1/3</a:t>
            </a:r>
            <a:b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theoretical calculation by John N. </a:t>
            </a:r>
            <a:r>
              <a:rPr lang="en-US" altLang="ja-JP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Bahcall</a:t>
            </a: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If the discrepancy is correct, it is an evidence of neutrino oscillation.</a:t>
            </a:r>
            <a:b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However, the experiment and/or the calculation are thought to be suspicious. No experiments followed.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A126BBD0-BE5D-903D-2167-9C7A0FB4A2B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28713" y="33338"/>
            <a:ext cx="6884987" cy="430212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spc="-5" dirty="0">
                <a:solidFill>
                  <a:srgbClr val="0A0AD4"/>
                </a:solidFill>
              </a:rPr>
              <a:t>Solar Neutrino Problem (1969 ~ )</a:t>
            </a:r>
            <a:endParaRPr sz="2800" b="1" u="sng" spc="-5" dirty="0">
              <a:solidFill>
                <a:srgbClr val="0A0AD4"/>
              </a:solidFill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43A2C4BE-EFB1-4C7D-B089-83574CB3D17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0" name="グループ化 19">
            <a:extLst>
              <a:ext uri="{FF2B5EF4-FFF2-40B4-BE49-F238E27FC236}">
                <a16:creationId xmlns:a16="http://schemas.microsoft.com/office/drawing/2014/main" id="{2574D0C1-EEDA-0E30-F9A9-69A27830DC86}"/>
              </a:ext>
            </a:extLst>
          </p:cNvPr>
          <p:cNvGrpSpPr/>
          <p:nvPr/>
        </p:nvGrpSpPr>
        <p:grpSpPr>
          <a:xfrm>
            <a:off x="1151620" y="2199782"/>
            <a:ext cx="6488956" cy="3119428"/>
            <a:chOff x="-628650" y="2458917"/>
            <a:chExt cx="6488956" cy="3119428"/>
          </a:xfrm>
        </p:grpSpPr>
        <p:grpSp>
          <p:nvGrpSpPr>
            <p:cNvPr id="3" name="グループ化 6">
              <a:extLst>
                <a:ext uri="{FF2B5EF4-FFF2-40B4-BE49-F238E27FC236}">
                  <a16:creationId xmlns:a16="http://schemas.microsoft.com/office/drawing/2014/main" id="{8ECB9FC8-ABD6-ED78-372C-FBFE608C6CA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8801" y="2458917"/>
              <a:ext cx="5288611" cy="3119428"/>
              <a:chOff x="571500" y="1384299"/>
              <a:chExt cx="8114042" cy="4787875"/>
            </a:xfrm>
          </p:grpSpPr>
          <p:sp>
            <p:nvSpPr>
              <p:cNvPr id="6" name="object 38">
                <a:extLst>
                  <a:ext uri="{FF2B5EF4-FFF2-40B4-BE49-F238E27FC236}">
                    <a16:creationId xmlns:a16="http://schemas.microsoft.com/office/drawing/2014/main" id="{F3C2B21A-B61D-9A5D-399A-7DB6EBD2763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 rot="16200000">
                <a:off x="6914851" y="2948170"/>
                <a:ext cx="3159880" cy="3815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marL="127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12700" marR="0" lvl="0" indent="0" algn="l" defTabSz="914400" rtl="0" eaLnBrk="1" fontAlgn="base" latinLnBrk="0" hangingPunct="1">
                  <a:lnSpc>
                    <a:spcPts val="2125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ja-JP" sz="1600" b="1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Arial" panose="020B0604020202020204" pitchFamily="34" charset="0"/>
                </a:endParaRPr>
              </a:p>
            </p:txBody>
          </p:sp>
          <p:grpSp>
            <p:nvGrpSpPr>
              <p:cNvPr id="7" name="グループ化 6">
                <a:extLst>
                  <a:ext uri="{FF2B5EF4-FFF2-40B4-BE49-F238E27FC236}">
                    <a16:creationId xmlns:a16="http://schemas.microsoft.com/office/drawing/2014/main" id="{79743A67-DF19-BDC3-0DEA-3190BAB8D54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500" y="1384299"/>
                <a:ext cx="7620111" cy="4787875"/>
                <a:chOff x="508000" y="2323651"/>
                <a:chExt cx="7329594" cy="4606578"/>
              </a:xfrm>
            </p:grpSpPr>
            <p:sp>
              <p:nvSpPr>
                <p:cNvPr id="8" name="object 3">
                  <a:extLst>
                    <a:ext uri="{FF2B5EF4-FFF2-40B4-BE49-F238E27FC236}">
                      <a16:creationId xmlns:a16="http://schemas.microsoft.com/office/drawing/2014/main" id="{6452F1DE-1A73-69E2-8D74-7128242D22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08000" y="2446702"/>
                  <a:ext cx="7329594" cy="4483527"/>
                </a:xfrm>
                <a:prstGeom prst="rect">
                  <a:avLst/>
                </a:prstGeom>
                <a:blipFill dpi="0" rotWithShape="1">
                  <a:blip r:embed="rId2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9" name="object 4">
                  <a:extLst>
                    <a:ext uri="{FF2B5EF4-FFF2-40B4-BE49-F238E27FC236}">
                      <a16:creationId xmlns:a16="http://schemas.microsoft.com/office/drawing/2014/main" id="{7D220DF0-EB1A-4274-A797-9647BC4FE71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377437" y="4940631"/>
                  <a:ext cx="5731008" cy="121317"/>
                </a:xfrm>
                <a:prstGeom prst="rect">
                  <a:avLst/>
                </a:prstGeom>
                <a:blipFill dpi="0" rotWithShape="1">
                  <a:blip r:embed="rId3"/>
                  <a:srcRect/>
                  <a:stretch>
                    <a:fillRect/>
                  </a:stretch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lIns="0" tIns="0" rIns="0" bIns="0"/>
                <a:lstStyle>
                  <a:lvl1pPr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1pPr>
                  <a:lvl2pPr marL="742950" indent="-28575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2pPr>
                  <a:lvl3pPr marL="1143000" indent="-22860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3pPr>
                  <a:lvl4pPr marL="1600200" indent="-22860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4pPr>
                  <a:lvl5pPr marL="2057400" indent="-228600"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Calibri" panose="020F0502020204030204" pitchFamily="34" charset="0"/>
                      <a:ea typeface="ＭＳ Ｐゴシック" panose="020B0600070205080204" pitchFamily="50" charset="-128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ja-JP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0" name="object 35">
                  <a:extLst>
                    <a:ext uri="{FF2B5EF4-FFF2-40B4-BE49-F238E27FC236}">
                      <a16:creationId xmlns:a16="http://schemas.microsoft.com/office/drawing/2014/main" id="{0E65270F-2036-B71D-DFED-413988FAD0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2467" y="2762126"/>
                  <a:ext cx="5878223" cy="1733"/>
                </a:xfrm>
                <a:custGeom>
                  <a:avLst/>
                  <a:gdLst>
                    <a:gd name="T0" fmla="*/ 5935014 w 5877559"/>
                    <a:gd name="T1" fmla="*/ 5 h 1905"/>
                    <a:gd name="T2" fmla="*/ 0 w 5877559"/>
                    <a:gd name="T3" fmla="*/ 0 h 190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877559" h="1905">
                      <a:moveTo>
                        <a:pt x="5876971" y="15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0A0AD4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1" name="object 36">
                  <a:extLst>
                    <a:ext uri="{FF2B5EF4-FFF2-40B4-BE49-F238E27FC236}">
                      <a16:creationId xmlns:a16="http://schemas.microsoft.com/office/drawing/2014/main" id="{7F2C8DCE-5D30-722B-93D7-69B03477CDA3}"/>
                    </a:ext>
                  </a:extLst>
                </p:cNvPr>
                <p:cNvSpPr txBox="1"/>
                <p:nvPr/>
              </p:nvSpPr>
              <p:spPr>
                <a:xfrm>
                  <a:off x="2347327" y="2491761"/>
                  <a:ext cx="4305617" cy="318154"/>
                </a:xfrm>
                <a:prstGeom prst="rect">
                  <a:avLst/>
                </a:prstGeom>
              </p:spPr>
              <p:txBody>
                <a:bodyPr lIns="0" tIns="0" rIns="0" bIns="0">
                  <a:spAutoFit/>
                </a:bodyPr>
                <a:lstStyle/>
                <a:p>
                  <a:pPr marL="1270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1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D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Standard Solar Model</a:t>
                  </a:r>
                  <a:r>
                    <a:rPr kumimoji="1" sz="1400" b="1" i="0" u="none" strike="noStrike" kern="1200" cap="none" spc="-100" normalizeH="0" baseline="0" noProof="0" dirty="0">
                      <a:ln>
                        <a:noFill/>
                      </a:ln>
                      <a:solidFill>
                        <a:srgbClr val="0A0AD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 </a:t>
                  </a:r>
                  <a:r>
                    <a:rPr kumimoji="1" sz="14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0A0AD4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ＭＳ Ｐゴシック" panose="020B0600070205080204" pitchFamily="50" charset="-128"/>
                      <a:cs typeface="Arial" panose="020B0604020202020204" pitchFamily="34" charset="0"/>
                    </a:rPr>
                    <a:t>expectation</a:t>
                  </a:r>
                </a:p>
              </p:txBody>
            </p:sp>
            <p:sp>
              <p:nvSpPr>
                <p:cNvPr id="12" name="正方形/長方形 11">
                  <a:extLst>
                    <a:ext uri="{FF2B5EF4-FFF2-40B4-BE49-F238E27FC236}">
                      <a16:creationId xmlns:a16="http://schemas.microsoft.com/office/drawing/2014/main" id="{3676F50B-3B22-3D55-AF05-CED08FE74DBB}"/>
                    </a:ext>
                  </a:extLst>
                </p:cNvPr>
                <p:cNvSpPr/>
                <p:nvPr/>
              </p:nvSpPr>
              <p:spPr>
                <a:xfrm>
                  <a:off x="1237150" y="2323651"/>
                  <a:ext cx="5871295" cy="155979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2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  <p:sp>
              <p:nvSpPr>
                <p:cNvPr id="13" name="object 35">
                  <a:extLst>
                    <a:ext uri="{FF2B5EF4-FFF2-40B4-BE49-F238E27FC236}">
                      <a16:creationId xmlns:a16="http://schemas.microsoft.com/office/drawing/2014/main" id="{E806E275-63E4-0756-7F22-38A8E84234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424200" y="5001290"/>
                  <a:ext cx="5878223" cy="0"/>
                </a:xfrm>
                <a:custGeom>
                  <a:avLst/>
                  <a:gdLst>
                    <a:gd name="T0" fmla="*/ 5935014 w 5877559"/>
                    <a:gd name="T1" fmla="*/ 0 h 1905"/>
                    <a:gd name="T2" fmla="*/ 0 w 5877559"/>
                    <a:gd name="T3" fmla="*/ 0 h 1905"/>
                    <a:gd name="T4" fmla="*/ 0 60000 65536"/>
                    <a:gd name="T5" fmla="*/ 0 60000 65536"/>
                  </a:gdLst>
                  <a:ahLst/>
                  <a:cxnLst>
                    <a:cxn ang="T4">
                      <a:pos x="T0" y="T1"/>
                    </a:cxn>
                    <a:cxn ang="T5">
                      <a:pos x="T2" y="T3"/>
                    </a:cxn>
                  </a:cxnLst>
                  <a:rect l="0" t="0" r="r" b="b"/>
                  <a:pathLst>
                    <a:path w="5877559" h="1905">
                      <a:moveTo>
                        <a:pt x="5876971" y="1589"/>
                      </a:moveTo>
                      <a:lnTo>
                        <a:pt x="0" y="0"/>
                      </a:lnTo>
                    </a:path>
                  </a:pathLst>
                </a:cu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0" tIns="0" rIns="0" bIns="0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1" lang="ja-JP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 pitchFamily="34" charset="0"/>
                    <a:ea typeface="ＭＳ Ｐゴシック" panose="020B0600070205080204" pitchFamily="50" charset="-128"/>
                    <a:cs typeface="+mn-cs"/>
                  </a:endParaRPr>
                </a:p>
              </p:txBody>
            </p:sp>
          </p:grpSp>
        </p:grp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5AE4641C-F09B-8F63-DA9E-BA2BC1D2CB3A}"/>
                </a:ext>
              </a:extLst>
            </p:cNvPr>
            <p:cNvCxnSpPr/>
            <p:nvPr/>
          </p:nvCxnSpPr>
          <p:spPr>
            <a:xfrm>
              <a:off x="-628650" y="5398958"/>
              <a:ext cx="0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テキスト ボックス 17">
              <a:extLst>
                <a:ext uri="{FF2B5EF4-FFF2-40B4-BE49-F238E27FC236}">
                  <a16:creationId xmlns:a16="http://schemas.microsoft.com/office/drawing/2014/main" id="{42A830CB-700E-3E19-AC7C-6BDA78ECB7EB}"/>
                </a:ext>
              </a:extLst>
            </p:cNvPr>
            <p:cNvSpPr txBox="1"/>
            <p:nvPr/>
          </p:nvSpPr>
          <p:spPr>
            <a:xfrm rot="16200000">
              <a:off x="4486780" y="3720658"/>
              <a:ext cx="2223832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dirty="0">
                  <a:latin typeface="Arial Narrow" panose="020B0606020202030204" pitchFamily="34" charset="0"/>
                </a:rPr>
                <a:t>SNU (1 SNU is 10</a:t>
              </a:r>
              <a:r>
                <a:rPr kumimoji="1" lang="en-US" altLang="ja-JP" sz="1400" b="1" baseline="30000" dirty="0">
                  <a:latin typeface="Arial Narrow" panose="020B0606020202030204" pitchFamily="34" charset="0"/>
                </a:rPr>
                <a:t>-36 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captures</a:t>
              </a:r>
              <a:br>
                <a:rPr kumimoji="1" lang="en-US" altLang="ja-JP" sz="1400" b="1" dirty="0">
                  <a:latin typeface="Arial Narrow" panose="020B0606020202030204" pitchFamily="34" charset="0"/>
                </a:rPr>
              </a:br>
              <a:r>
                <a:rPr kumimoji="1" lang="en-US" altLang="ja-JP" sz="1400" b="1" dirty="0">
                  <a:latin typeface="Arial Narrow" panose="020B0606020202030204" pitchFamily="34" charset="0"/>
                </a:rPr>
                <a:t>per target atm per second)</a:t>
              </a:r>
              <a:endParaRPr kumimoji="1" lang="ja-JP" altLang="en-US" sz="1400" b="1" dirty="0">
                <a:latin typeface="Arial Narrow" panose="020B0606020202030204" pitchFamily="34" charset="0"/>
              </a:endParaRPr>
            </a:p>
          </p:txBody>
        </p:sp>
        <p:sp>
          <p:nvSpPr>
            <p:cNvPr id="19" name="テキスト ボックス 18">
              <a:extLst>
                <a:ext uri="{FF2B5EF4-FFF2-40B4-BE49-F238E27FC236}">
                  <a16:creationId xmlns:a16="http://schemas.microsoft.com/office/drawing/2014/main" id="{A4C37CFC-0ED1-5D46-8CD1-2D6C108FDD45}"/>
                </a:ext>
              </a:extLst>
            </p:cNvPr>
            <p:cNvSpPr txBox="1"/>
            <p:nvPr/>
          </p:nvSpPr>
          <p:spPr>
            <a:xfrm rot="16200000">
              <a:off x="-566629" y="3714347"/>
              <a:ext cx="2498651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b="1" baseline="30000" dirty="0">
                  <a:latin typeface="Arial Narrow" panose="020B0606020202030204" pitchFamily="34" charset="0"/>
                </a:rPr>
                <a:t>37</a:t>
              </a:r>
              <a:r>
                <a:rPr kumimoji="1" lang="en-US" altLang="ja-JP" sz="1400" b="1" dirty="0">
                  <a:latin typeface="Arial Narrow" panose="020B0606020202030204" pitchFamily="34" charset="0"/>
                </a:rPr>
                <a:t>Ar production rate (atoms/day)</a:t>
              </a:r>
              <a:endParaRPr kumimoji="1" lang="ja-JP" altLang="en-US" sz="1400" b="1" dirty="0">
                <a:latin typeface="Arial Narrow" panose="020B0606020202030204" pitchFamily="34" charset="0"/>
              </a:endParaRPr>
            </a:p>
          </p:txBody>
        </p:sp>
      </p:grpSp>
      <p:sp>
        <p:nvSpPr>
          <p:cNvPr id="21" name="object 945">
            <a:extLst>
              <a:ext uri="{FF2B5EF4-FFF2-40B4-BE49-F238E27FC236}">
                <a16:creationId xmlns:a16="http://schemas.microsoft.com/office/drawing/2014/main" id="{C96230F8-D1DF-7687-DBD4-5B7353E5C427}"/>
              </a:ext>
            </a:extLst>
          </p:cNvPr>
          <p:cNvSpPr/>
          <p:nvPr/>
        </p:nvSpPr>
        <p:spPr>
          <a:xfrm>
            <a:off x="7531391" y="1088740"/>
            <a:ext cx="1411392" cy="167721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lIns="0" tIns="0" rIns="0" bIns="0"/>
          <a:lstStyle/>
          <a:p>
            <a:pPr marL="0" marR="0" lvl="0" indent="0" algn="l" defTabSz="6429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sz="1266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2" name="図 4">
            <a:extLst>
              <a:ext uri="{FF2B5EF4-FFF2-40B4-BE49-F238E27FC236}">
                <a16:creationId xmlns:a16="http://schemas.microsoft.com/office/drawing/2014/main" id="{FAE9FDE2-51F1-33F8-A2C5-EE80378E9DD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510" y="1358770"/>
            <a:ext cx="2092602" cy="2063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図 3">
            <a:extLst>
              <a:ext uri="{FF2B5EF4-FFF2-40B4-BE49-F238E27FC236}">
                <a16:creationId xmlns:a16="http://schemas.microsoft.com/office/drawing/2014/main" id="{CD59C376-7961-16DA-14A3-8C0E0EE1F2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3443413"/>
            <a:ext cx="1665185" cy="225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AAD3E54-BFD9-9E6B-37EE-4B41E6E5FC63}"/>
              </a:ext>
            </a:extLst>
          </p:cNvPr>
          <p:cNvSpPr txBox="1"/>
          <p:nvPr/>
        </p:nvSpPr>
        <p:spPr>
          <a:xfrm>
            <a:off x="7640576" y="2491153"/>
            <a:ext cx="13022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John N. </a:t>
            </a:r>
            <a:r>
              <a:rPr kumimoji="1" lang="en-US" altLang="ja-JP" sz="1400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Bahcall</a:t>
            </a:r>
            <a:endParaRPr kumimoji="1" lang="ja-JP" alt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A98BD660-72E1-F806-F728-F93BE406ADC7}"/>
              </a:ext>
            </a:extLst>
          </p:cNvPr>
          <p:cNvSpPr txBox="1"/>
          <p:nvPr/>
        </p:nvSpPr>
        <p:spPr>
          <a:xfrm>
            <a:off x="521550" y="3121223"/>
            <a:ext cx="2074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H</a:t>
            </a:r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omestake experiment</a:t>
            </a:r>
            <a:endParaRPr kumimoji="1" lang="ja-JP" alt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89298D-9DC6-5009-5CCE-722A4B0A937B}"/>
              </a:ext>
            </a:extLst>
          </p:cNvPr>
          <p:cNvSpPr txBox="1"/>
          <p:nvPr/>
        </p:nvSpPr>
        <p:spPr>
          <a:xfrm>
            <a:off x="1016605" y="5319210"/>
            <a:ext cx="13022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b="1" dirty="0">
                <a:solidFill>
                  <a:schemeClr val="bg1"/>
                </a:solidFill>
                <a:latin typeface="Arial Narrow" panose="020B0606020202030204" pitchFamily="34" charset="0"/>
              </a:rPr>
              <a:t>R. Davis Jr.</a:t>
            </a:r>
          </a:p>
          <a:p>
            <a:endParaRPr kumimoji="1" lang="ja-JP" altLang="en-US" sz="14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389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3"/>
          <p:cNvSpPr txBox="1">
            <a:spLocks noChangeArrowheads="1"/>
          </p:cNvSpPr>
          <p:nvPr/>
        </p:nvSpPr>
        <p:spPr bwMode="auto">
          <a:xfrm>
            <a:off x="850900" y="31750"/>
            <a:ext cx="74580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000FF"/>
                </a:solidFill>
              </a:rPr>
              <a:t>Kamiokande-II         </a:t>
            </a:r>
            <a:r>
              <a:rPr lang="en-US" altLang="ja-JP" sz="2800" b="1" u="sng">
                <a:solidFill>
                  <a:srgbClr val="0A0AD4"/>
                </a:solidFill>
              </a:rPr>
              <a:t>  </a:t>
            </a:r>
          </a:p>
        </p:txBody>
      </p:sp>
      <p:sp>
        <p:nvSpPr>
          <p:cNvPr id="118787" name="テキスト ボックス 5"/>
          <p:cNvSpPr txBox="1">
            <a:spLocks noChangeArrowheads="1"/>
          </p:cNvSpPr>
          <p:nvPr/>
        </p:nvSpPr>
        <p:spPr bwMode="auto">
          <a:xfrm>
            <a:off x="0" y="548680"/>
            <a:ext cx="9013825" cy="606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When </a:t>
            </a:r>
            <a:r>
              <a:rPr lang="en-US" altLang="ja-JP" sz="2000" b="1" dirty="0" err="1">
                <a:solidFill>
                  <a:srgbClr val="000000"/>
                </a:solidFill>
              </a:rPr>
              <a:t>Kamiokande</a:t>
            </a:r>
            <a:r>
              <a:rPr lang="en-US" altLang="ja-JP" sz="2000" b="1" dirty="0">
                <a:solidFill>
                  <a:srgbClr val="000000"/>
                </a:solidFill>
              </a:rPr>
              <a:t> experiment started, the trigger threshold of the detector was </a:t>
            </a:r>
            <a:r>
              <a:rPr lang="en-US" altLang="ja-JP" sz="2000" b="1" dirty="0">
                <a:solidFill>
                  <a:srgbClr val="FF0000"/>
                </a:solidFill>
              </a:rPr>
              <a:t>~29 MeV</a:t>
            </a:r>
            <a:r>
              <a:rPr lang="en-US" altLang="ja-JP" sz="2000" b="1" dirty="0">
                <a:solidFill>
                  <a:srgbClr val="000000"/>
                </a:solidFill>
              </a:rPr>
              <a:t>. This threshold was low enough to detect nucleon decay mode p-&gt;</a:t>
            </a:r>
            <a:r>
              <a:rPr lang="en-US" altLang="ja-JP" sz="20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dirty="0" err="1">
                <a:solidFill>
                  <a:srgbClr val="000000"/>
                </a:solidFill>
              </a:rPr>
              <a:t>K</a:t>
            </a:r>
            <a:r>
              <a:rPr lang="en-US" altLang="ja-JP" sz="2000" b="1" baseline="30000" dirty="0">
                <a:solidFill>
                  <a:srgbClr val="000000"/>
                </a:solidFill>
              </a:rPr>
              <a:t>+</a:t>
            </a:r>
            <a:r>
              <a:rPr lang="en-US" altLang="ja-JP" sz="2000" b="1" dirty="0">
                <a:solidFill>
                  <a:srgbClr val="000000"/>
                </a:solidFill>
              </a:rPr>
              <a:t>(</a:t>
            </a:r>
            <a:r>
              <a:rPr lang="en-US" altLang="ja-JP" sz="20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baseline="30000" dirty="0" err="1">
                <a:solidFill>
                  <a:srgbClr val="000000"/>
                </a:solidFill>
              </a:rPr>
              <a:t>+</a:t>
            </a:r>
            <a:r>
              <a:rPr lang="en-US" altLang="ja-JP" sz="20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dirty="0">
                <a:solidFill>
                  <a:srgbClr val="000000"/>
                </a:solidFill>
              </a:rPr>
              <a:t>), which records the smallest energy deposit in the detector.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To detect </a:t>
            </a:r>
            <a:r>
              <a:rPr lang="en-US" altLang="ja-JP" sz="2000" b="1" baseline="30000" dirty="0">
                <a:solidFill>
                  <a:srgbClr val="FF0000"/>
                </a:solidFill>
              </a:rPr>
              <a:t>8</a:t>
            </a:r>
            <a:r>
              <a:rPr lang="en-US" altLang="ja-JP" sz="2000" b="1" dirty="0">
                <a:solidFill>
                  <a:srgbClr val="FF0000"/>
                </a:solidFill>
              </a:rPr>
              <a:t>B</a:t>
            </a:r>
            <a:r>
              <a:rPr lang="en-US" altLang="ja-JP" sz="2000" b="1" dirty="0">
                <a:solidFill>
                  <a:srgbClr val="000000"/>
                </a:solidFill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</a:rPr>
              <a:t>solar neutrinos</a:t>
            </a:r>
            <a:r>
              <a:rPr lang="en-US" altLang="ja-JP" sz="2000" b="1" dirty="0">
                <a:solidFill>
                  <a:srgbClr val="000000"/>
                </a:solidFill>
              </a:rPr>
              <a:t>, the trigger threshold of the detector should be reduced to around </a:t>
            </a:r>
            <a:r>
              <a:rPr lang="en-US" altLang="ja-JP" sz="2000" b="1" dirty="0">
                <a:solidFill>
                  <a:srgbClr val="FF0000"/>
                </a:solidFill>
              </a:rPr>
              <a:t>~8 MeV</a:t>
            </a:r>
            <a:r>
              <a:rPr lang="en-US" altLang="ja-JP" sz="20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In addition to the trigger threshold, background events in the low energy range should be reduced. They are from radioisotope in water.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From fall 1984 to end of 1986</a:t>
            </a:r>
            <a:r>
              <a:rPr lang="en-US" altLang="ja-JP" sz="2000" b="1" dirty="0">
                <a:solidFill>
                  <a:srgbClr val="000000"/>
                </a:solidFill>
              </a:rPr>
              <a:t>, many detector upgrade to observe</a:t>
            </a:r>
            <a:br>
              <a:rPr lang="en-US" altLang="ja-JP" sz="2000" b="1" dirty="0">
                <a:solidFill>
                  <a:srgbClr val="000000"/>
                </a:solidFill>
              </a:rPr>
            </a:br>
            <a:r>
              <a:rPr lang="en-US" altLang="ja-JP" sz="2000" b="1" baseline="30000" dirty="0">
                <a:solidFill>
                  <a:srgbClr val="000000"/>
                </a:solidFill>
              </a:rPr>
              <a:t>8</a:t>
            </a:r>
            <a:r>
              <a:rPr lang="en-US" altLang="ja-JP" sz="2000" b="1" dirty="0">
                <a:solidFill>
                  <a:srgbClr val="000000"/>
                </a:solidFill>
              </a:rPr>
              <a:t>B solar neutrinos were done. They are: </a:t>
            </a: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After these upgrade, namely, </a:t>
            </a:r>
            <a:r>
              <a:rPr lang="en-US" altLang="ja-JP" sz="2000" b="1" dirty="0" err="1">
                <a:solidFill>
                  <a:srgbClr val="FF0000"/>
                </a:solidFill>
              </a:rPr>
              <a:t>Kamiokande</a:t>
            </a:r>
            <a:r>
              <a:rPr lang="en-US" altLang="ja-JP" sz="2000" b="1" dirty="0">
                <a:solidFill>
                  <a:srgbClr val="FF0000"/>
                </a:solidFill>
              </a:rPr>
              <a:t>-II </a:t>
            </a:r>
            <a:r>
              <a:rPr lang="en-US" altLang="ja-JP" sz="2000" b="1" dirty="0">
                <a:solidFill>
                  <a:srgbClr val="000000"/>
                </a:solidFill>
              </a:rPr>
              <a:t>started in early 1987.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800" b="1" dirty="0">
              <a:solidFill>
                <a:srgbClr val="000000"/>
              </a:solidFill>
            </a:endParaRPr>
          </a:p>
        </p:txBody>
      </p:sp>
      <p:sp>
        <p:nvSpPr>
          <p:cNvPr id="57348" name="テキスト ボックス 1"/>
          <p:cNvSpPr txBox="1">
            <a:spLocks noChangeArrowheads="1"/>
          </p:cNvSpPr>
          <p:nvPr/>
        </p:nvSpPr>
        <p:spPr bwMode="auto">
          <a:xfrm>
            <a:off x="611188" y="4104075"/>
            <a:ext cx="5926137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000" b="1">
                <a:solidFill>
                  <a:srgbClr val="0000FF"/>
                </a:solidFill>
              </a:rPr>
              <a:t>Removal of radioactive sources in water 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ja-JP" sz="2000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000" b="1">
                <a:solidFill>
                  <a:srgbClr val="0000FF"/>
                </a:solidFill>
              </a:rPr>
              <a:t>Construction of anticounter</a:t>
            </a: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endParaRPr lang="en-US" altLang="ja-JP" sz="2000" b="1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FontTx/>
              <a:buAutoNum type="arabicPeriod"/>
            </a:pPr>
            <a:r>
              <a:rPr lang="en-US" altLang="ja-JP" sz="2000" b="1">
                <a:solidFill>
                  <a:srgbClr val="0000FF"/>
                </a:solidFill>
              </a:rPr>
              <a:t>Installation of New electronics</a:t>
            </a: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130CED6F-6F49-40BA-863A-2201A3BB8F7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bject 2"/>
          <p:cNvSpPr txBox="1">
            <a:spLocks/>
          </p:cNvSpPr>
          <p:nvPr/>
        </p:nvSpPr>
        <p:spPr bwMode="auto">
          <a:xfrm>
            <a:off x="236538" y="33338"/>
            <a:ext cx="8661400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sz="2800" b="1" i="0" u="sng" strike="noStrike" kern="0" cap="none" spc="-5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/>
                <a:ea typeface="ＭＳ Ｐゴシック"/>
                <a:cs typeface="+mj-cs"/>
              </a:rPr>
              <a:t>Solar neutrinos in water Cherenkov detector</a:t>
            </a:r>
          </a:p>
        </p:txBody>
      </p:sp>
      <p:sp>
        <p:nvSpPr>
          <p:cNvPr id="51216" name="テキスト ボックス 3"/>
          <p:cNvSpPr txBox="1">
            <a:spLocks noChangeArrowheads="1"/>
          </p:cNvSpPr>
          <p:nvPr/>
        </p:nvSpPr>
        <p:spPr bwMode="auto">
          <a:xfrm>
            <a:off x="2572125" y="1898830"/>
            <a:ext cx="3575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+ e  -&gt;  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i="0" u="none" strike="noStrike" kern="1200" cap="none" spc="0" normalizeH="0" baseline="-25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</a:t>
            </a:r>
            <a:r>
              <a:rPr kumimoji="1" lang="en-US" altLang="ja-JP" sz="2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+ e</a:t>
            </a:r>
            <a:endParaRPr kumimoji="1" lang="ja-JP" altLang="en-US" sz="2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1217" name="テキスト ボックス 4"/>
          <p:cNvSpPr txBox="1">
            <a:spLocks noChangeArrowheads="1"/>
          </p:cNvSpPr>
          <p:nvPr/>
        </p:nvSpPr>
        <p:spPr bwMode="auto">
          <a:xfrm>
            <a:off x="0" y="548680"/>
            <a:ext cx="9144000" cy="2631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 water Cherenkov detector, only </a:t>
            </a:r>
            <a:r>
              <a:rPr kumimoji="1" lang="en-US" altLang="ja-JP" sz="2000" b="1" i="0" u="none" strike="noStrike" kern="1200" cap="none" spc="0" normalizeH="0" baseline="30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neutrinos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whose nominal energy is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~8 MeV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can be detected.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Elastic scattering between neutrinos and orbital electrons are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employed.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Recoil electrons keep energy and directional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information of initial neutrinos.</a:t>
            </a:r>
          </a:p>
        </p:txBody>
      </p:sp>
      <p:grpSp>
        <p:nvGrpSpPr>
          <p:cNvPr id="51218" name="グループ化 955"/>
          <p:cNvGrpSpPr>
            <a:grpSpLocks/>
          </p:cNvGrpSpPr>
          <p:nvPr/>
        </p:nvGrpSpPr>
        <p:grpSpPr bwMode="auto">
          <a:xfrm>
            <a:off x="296525" y="3113965"/>
            <a:ext cx="5314761" cy="3690410"/>
            <a:chOff x="143219" y="1035586"/>
            <a:chExt cx="8383836" cy="5822414"/>
          </a:xfrm>
        </p:grpSpPr>
        <p:grpSp>
          <p:nvGrpSpPr>
            <p:cNvPr id="51220" name="グループ化 951"/>
            <p:cNvGrpSpPr>
              <a:grpSpLocks/>
            </p:cNvGrpSpPr>
            <p:nvPr/>
          </p:nvGrpSpPr>
          <p:grpSpPr bwMode="auto">
            <a:xfrm>
              <a:off x="143219" y="1035586"/>
              <a:ext cx="8383836" cy="5822414"/>
              <a:chOff x="-110169" y="1035586"/>
              <a:chExt cx="8383836" cy="5822414"/>
            </a:xfrm>
          </p:grpSpPr>
          <p:pic>
            <p:nvPicPr>
              <p:cNvPr id="51223" name="図 94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110169" y="1080040"/>
                <a:ext cx="8284685" cy="57779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" name="正方形/長方形 27"/>
              <p:cNvSpPr/>
              <p:nvPr/>
            </p:nvSpPr>
            <p:spPr>
              <a:xfrm>
                <a:off x="7966484" y="1035586"/>
                <a:ext cx="307183" cy="194080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ＭＳ Ｐゴシック"/>
                  <a:cs typeface="+mn-cs"/>
                </a:endParaRPr>
              </a:p>
            </p:txBody>
          </p:sp>
        </p:grpSp>
        <p:pic>
          <p:nvPicPr>
            <p:cNvPr id="51221" name="図 95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0054" y="4200111"/>
              <a:ext cx="1256849" cy="490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正方形/長方形 25"/>
            <p:cNvSpPr/>
            <p:nvPr/>
          </p:nvSpPr>
          <p:spPr>
            <a:xfrm>
              <a:off x="6358045" y="3534654"/>
              <a:ext cx="1232478" cy="5095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ＭＳ Ｐゴシック"/>
                <a:cs typeface="+mn-cs"/>
              </a:endParaRPr>
            </a:p>
          </p:txBody>
        </p:sp>
      </p:grpSp>
      <p:cxnSp>
        <p:nvCxnSpPr>
          <p:cNvPr id="7" name="直線矢印コネクタ 6"/>
          <p:cNvCxnSpPr/>
          <p:nvPr/>
        </p:nvCxnSpPr>
        <p:spPr>
          <a:xfrm flipH="1">
            <a:off x="4321652" y="4691438"/>
            <a:ext cx="160338" cy="312737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 descr="ガラス, テーブル, スポーツゲーム, マグカップ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8B2FD53-C203-6713-22C6-D8836F9E3A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110" y="3677831"/>
            <a:ext cx="3308950" cy="2001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562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2"/>
          <p:cNvSpPr txBox="1">
            <a:spLocks noGrp="1"/>
          </p:cNvSpPr>
          <p:nvPr>
            <p:ph type="title"/>
          </p:nvPr>
        </p:nvSpPr>
        <p:spPr>
          <a:xfrm>
            <a:off x="0" y="38100"/>
            <a:ext cx="9144000" cy="430213"/>
          </a:xfrm>
        </p:spPr>
        <p:txBody>
          <a:bodyPr rtlCol="0"/>
          <a:lstStyle/>
          <a:p>
            <a:pPr marL="127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spc="-5" dirty="0">
                <a:solidFill>
                  <a:srgbClr val="0A0AD4"/>
                </a:solidFill>
              </a:rPr>
              <a:t>Observation of solar neutrinos in </a:t>
            </a:r>
            <a:r>
              <a:rPr lang="en-US" sz="2800" b="1" u="sng" spc="-5" dirty="0" err="1">
                <a:solidFill>
                  <a:srgbClr val="0A0AD4"/>
                </a:solidFill>
              </a:rPr>
              <a:t>Kamiokande</a:t>
            </a:r>
            <a:r>
              <a:rPr lang="en-US" sz="2800" b="1" u="sng" spc="-5" dirty="0">
                <a:solidFill>
                  <a:srgbClr val="0A0AD4"/>
                </a:solidFill>
              </a:rPr>
              <a:t>-II</a:t>
            </a:r>
            <a:endParaRPr sz="2800" b="1" u="sng" spc="-5" dirty="0">
              <a:solidFill>
                <a:srgbClr val="0A0AD4"/>
              </a:solidFill>
            </a:endParaRPr>
          </a:p>
        </p:txBody>
      </p:sp>
      <p:pic>
        <p:nvPicPr>
          <p:cNvPr id="52227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363" y="638175"/>
            <a:ext cx="4465637" cy="584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正方形/長方形 6"/>
          <p:cNvSpPr/>
          <p:nvPr/>
        </p:nvSpPr>
        <p:spPr bwMode="auto">
          <a:xfrm>
            <a:off x="4678363" y="525463"/>
            <a:ext cx="1779587" cy="3222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2229" name="テキスト ボックス 1"/>
          <p:cNvSpPr txBox="1">
            <a:spLocks noChangeArrowheads="1"/>
          </p:cNvSpPr>
          <p:nvPr/>
        </p:nvSpPr>
        <p:spPr bwMode="auto">
          <a:xfrm>
            <a:off x="5292725" y="660400"/>
            <a:ext cx="3851275" cy="33813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K.S.Hirata et al., Phys. Rev. Lett. 63, 16(1989)</a:t>
            </a:r>
            <a:endParaRPr kumimoji="1" lang="ja-JP" altLang="en-US" sz="1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2230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75" y="4103688"/>
            <a:ext cx="15668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正方形/長方形 3"/>
          <p:cNvSpPr/>
          <p:nvPr/>
        </p:nvSpPr>
        <p:spPr>
          <a:xfrm>
            <a:off x="5346700" y="5256213"/>
            <a:ext cx="3563938" cy="630237"/>
          </a:xfrm>
          <a:prstGeom prst="rect">
            <a:avLst/>
          </a:prstGeom>
          <a:solidFill>
            <a:srgbClr val="BBE0E3">
              <a:alpha val="4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416675" y="5486400"/>
            <a:ext cx="2695575" cy="392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950" b="0" i="0" u="none" strike="noStrike" kern="1200" cap="none" spc="0" normalizeH="0" baseline="0" noProof="0" dirty="0">
                <a:ln>
                  <a:noFill/>
                </a:ln>
                <a:solidFill>
                  <a:srgbClr val="2C666A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rPr>
              <a:t>Background</a:t>
            </a:r>
            <a:endParaRPr kumimoji="1" lang="ja-JP" altLang="en-US" sz="1950" b="0" i="0" u="none" strike="noStrike" kern="1200" cap="none" spc="0" normalizeH="0" baseline="0" noProof="0" dirty="0">
              <a:ln>
                <a:noFill/>
              </a:ln>
              <a:solidFill>
                <a:srgbClr val="2C666A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77788" y="571500"/>
            <a:ext cx="4505325" cy="62785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Based on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450 days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of data, the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first real-time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directional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neutrino signal from the direction of the Sun was found.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observed neutrino flux is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  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0.46 ± 0.13(stat.) ± 0.08(sys.)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of SSM prediction.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observation is certainly smaller than the SSM prediction. However, the discrepancy is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not consistent with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Homestake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Homestake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     : ~ 1/3 of SSM</a:t>
            </a:r>
            <a:b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-II : ~ 1/2 of SSM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1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After </a:t>
            </a:r>
            <a:r>
              <a:rPr kumimoji="1" lang="en-US" altLang="ja-JP" sz="19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1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-II observation, measurements with different energy threshold became key issue for other new experiments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</a:p>
        </p:txBody>
      </p:sp>
      <p:sp>
        <p:nvSpPr>
          <p:cNvPr id="11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9797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703638" y="1122363"/>
            <a:ext cx="61912" cy="41370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pic>
        <p:nvPicPr>
          <p:cNvPr id="65539" name="図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788" y="241300"/>
            <a:ext cx="1576387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0" name="図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88" y="239713"/>
            <a:ext cx="1660525" cy="248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1" name="Text Box 23"/>
          <p:cNvSpPr txBox="1">
            <a:spLocks noChangeArrowheads="1"/>
          </p:cNvSpPr>
          <p:nvPr/>
        </p:nvSpPr>
        <p:spPr bwMode="auto">
          <a:xfrm>
            <a:off x="1106488" y="7938"/>
            <a:ext cx="2881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SN1987A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grpSp>
        <p:nvGrpSpPr>
          <p:cNvPr id="65542" name="グループ化 4"/>
          <p:cNvGrpSpPr>
            <a:grpSpLocks/>
          </p:cNvGrpSpPr>
          <p:nvPr/>
        </p:nvGrpSpPr>
        <p:grpSpPr bwMode="auto">
          <a:xfrm>
            <a:off x="4424363" y="2946400"/>
            <a:ext cx="4719637" cy="3911600"/>
            <a:chOff x="4424169" y="2947120"/>
            <a:chExt cx="4719831" cy="3910880"/>
          </a:xfrm>
        </p:grpSpPr>
        <p:sp>
          <p:nvSpPr>
            <p:cNvPr id="8" name="object 6"/>
            <p:cNvSpPr/>
            <p:nvPr/>
          </p:nvSpPr>
          <p:spPr>
            <a:xfrm>
              <a:off x="4424169" y="2947120"/>
              <a:ext cx="4719831" cy="391088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lIns="0" tIns="0" rIns="0" bIns="0"/>
            <a:lstStyle/>
            <a:p>
              <a:pPr>
                <a:defRPr/>
              </a:pPr>
              <a:endParaRPr sz="1406">
                <a:solidFill>
                  <a:srgbClr val="000000"/>
                </a:solidFill>
              </a:endParaRPr>
            </a:p>
          </p:txBody>
        </p:sp>
        <p:sp>
          <p:nvSpPr>
            <p:cNvPr id="4" name="正方形/長方形 3"/>
            <p:cNvSpPr/>
            <p:nvPr/>
          </p:nvSpPr>
          <p:spPr>
            <a:xfrm>
              <a:off x="5292567" y="5139054"/>
              <a:ext cx="1214488" cy="225384"/>
            </a:xfrm>
            <a:prstGeom prst="rect">
              <a:avLst/>
            </a:prstGeom>
            <a:solidFill>
              <a:srgbClr val="D9EDE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7" name="右矢印 6"/>
          <p:cNvSpPr/>
          <p:nvPr/>
        </p:nvSpPr>
        <p:spPr>
          <a:xfrm>
            <a:off x="6911975" y="1449388"/>
            <a:ext cx="269875" cy="179387"/>
          </a:xfrm>
          <a:prstGeom prst="rightArrow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-18510" y="548680"/>
            <a:ext cx="7696200" cy="517064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In addition to the solar neutrino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observation, we succeeded to detect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supernova neutrinos from SN1987A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just after the detector became ready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for the low energy detection.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Hearing the news of a supernova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explosion in Large </a:t>
            </a:r>
            <a:r>
              <a:rPr lang="en-US" altLang="ja-JP" b="1" dirty="0" err="1">
                <a:latin typeface="+mn-lt"/>
              </a:rPr>
              <a:t>Magellanic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Cloud, 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-II immediately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analyzed the data, and found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a clear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11 neutrino events </a:t>
            </a:r>
            <a:r>
              <a:rPr lang="en-US" altLang="ja-JP" b="1" dirty="0">
                <a:latin typeface="+mn-lt"/>
              </a:rPr>
              <a:t>in 13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seconds from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February 23</a:t>
            </a:r>
            <a:r>
              <a:rPr lang="ja-JP" altLang="en-US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1987,</a:t>
            </a:r>
            <a:br>
              <a:rPr lang="en-US" altLang="ja-JP" b="1" dirty="0">
                <a:solidFill>
                  <a:srgbClr val="FF0000"/>
                </a:solidFill>
                <a:latin typeface="+mn-lt"/>
              </a:rPr>
            </a:b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07:35:35UT </a:t>
            </a:r>
            <a:r>
              <a:rPr lang="en-US" altLang="ja-JP" b="1" dirty="0">
                <a:latin typeface="+mn-lt"/>
              </a:rPr>
              <a:t>(±1min).  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If the energy threshold had been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29 MeV </a:t>
            </a:r>
            <a:r>
              <a:rPr lang="en-US" altLang="ja-JP" b="1" dirty="0">
                <a:latin typeface="+mn-lt"/>
              </a:rPr>
              <a:t>as in the 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-I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period, only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one neutrino event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would have been detected.</a:t>
            </a:r>
          </a:p>
        </p:txBody>
      </p:sp>
      <p:sp>
        <p:nvSpPr>
          <p:cNvPr id="12" name="スライド番号プレースホルダー 1">
            <a:extLst>
              <a:ext uri="{FF2B5EF4-FFF2-40B4-BE49-F238E27FC236}">
                <a16:creationId xmlns:a16="http://schemas.microsoft.com/office/drawing/2014/main" id="{2DC79804-4840-4F3E-895A-7AA0CD98701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Solar neutrino/Reactor neutrino experiments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3251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138" y="1720850"/>
            <a:ext cx="2114550" cy="2522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2" name="図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4370388"/>
            <a:ext cx="1671638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4370388"/>
            <a:ext cx="1855788" cy="2243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4" name="図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075" y="4811713"/>
            <a:ext cx="1708150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5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6175" y="4445000"/>
            <a:ext cx="1447800" cy="2306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6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225" y="4832350"/>
            <a:ext cx="1773238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7" name="Text Box 28"/>
          <p:cNvSpPr txBox="1">
            <a:spLocks noChangeArrowheads="1"/>
          </p:cNvSpPr>
          <p:nvPr/>
        </p:nvSpPr>
        <p:spPr bwMode="auto">
          <a:xfrm>
            <a:off x="7443788" y="4427538"/>
            <a:ext cx="15525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Double Chooz</a:t>
            </a:r>
          </a:p>
        </p:txBody>
      </p:sp>
      <p:sp>
        <p:nvSpPr>
          <p:cNvPr id="53258" name="Text Box 29"/>
          <p:cNvSpPr txBox="1">
            <a:spLocks noChangeArrowheads="1"/>
          </p:cNvSpPr>
          <p:nvPr/>
        </p:nvSpPr>
        <p:spPr bwMode="auto">
          <a:xfrm>
            <a:off x="6151563" y="4595813"/>
            <a:ext cx="828675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RENO</a:t>
            </a:r>
          </a:p>
        </p:txBody>
      </p:sp>
      <p:sp>
        <p:nvSpPr>
          <p:cNvPr id="53259" name="Text Box 30"/>
          <p:cNvSpPr txBox="1">
            <a:spLocks noChangeArrowheads="1"/>
          </p:cNvSpPr>
          <p:nvPr/>
        </p:nvSpPr>
        <p:spPr bwMode="auto">
          <a:xfrm>
            <a:off x="4200525" y="4597400"/>
            <a:ext cx="114300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Daya Bay</a:t>
            </a:r>
          </a:p>
        </p:txBody>
      </p:sp>
      <p:pic>
        <p:nvPicPr>
          <p:cNvPr id="53260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" y="2044700"/>
            <a:ext cx="2244725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1" name="図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3475" y="2055813"/>
            <a:ext cx="2286000" cy="176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62" name="図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813" y="1498600"/>
            <a:ext cx="1804987" cy="273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63" name="Text Box 30"/>
          <p:cNvSpPr txBox="1">
            <a:spLocks noChangeArrowheads="1"/>
          </p:cNvSpPr>
          <p:nvPr/>
        </p:nvSpPr>
        <p:spPr bwMode="auto">
          <a:xfrm>
            <a:off x="766763" y="2124075"/>
            <a:ext cx="781050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SAGE</a:t>
            </a:r>
          </a:p>
        </p:txBody>
      </p:sp>
      <p:sp>
        <p:nvSpPr>
          <p:cNvPr id="53264" name="Text Box 30"/>
          <p:cNvSpPr txBox="1">
            <a:spLocks noChangeArrowheads="1"/>
          </p:cNvSpPr>
          <p:nvPr/>
        </p:nvSpPr>
        <p:spPr bwMode="auto">
          <a:xfrm>
            <a:off x="2879725" y="2055813"/>
            <a:ext cx="1320800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Gallex/GNO</a:t>
            </a:r>
          </a:p>
        </p:txBody>
      </p:sp>
      <p:sp>
        <p:nvSpPr>
          <p:cNvPr id="53265" name="Text Box 30"/>
          <p:cNvSpPr txBox="1">
            <a:spLocks noChangeArrowheads="1"/>
          </p:cNvSpPr>
          <p:nvPr/>
        </p:nvSpPr>
        <p:spPr bwMode="auto">
          <a:xfrm>
            <a:off x="4699000" y="1708150"/>
            <a:ext cx="2055813" cy="3397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Super-Kamiokande</a:t>
            </a:r>
          </a:p>
        </p:txBody>
      </p:sp>
      <p:sp>
        <p:nvSpPr>
          <p:cNvPr id="53266" name="Text Box 30"/>
          <p:cNvSpPr txBox="1">
            <a:spLocks noChangeArrowheads="1"/>
          </p:cNvSpPr>
          <p:nvPr/>
        </p:nvSpPr>
        <p:spPr bwMode="auto">
          <a:xfrm>
            <a:off x="8089900" y="1770063"/>
            <a:ext cx="655638" cy="3365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SNO</a:t>
            </a:r>
          </a:p>
        </p:txBody>
      </p:sp>
      <p:sp>
        <p:nvSpPr>
          <p:cNvPr id="53267" name="Text Box 30"/>
          <p:cNvSpPr txBox="1">
            <a:spLocks noChangeArrowheads="1"/>
          </p:cNvSpPr>
          <p:nvPr/>
        </p:nvSpPr>
        <p:spPr bwMode="auto">
          <a:xfrm>
            <a:off x="239713" y="4405313"/>
            <a:ext cx="150653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KamLAND</a:t>
            </a:r>
          </a:p>
        </p:txBody>
      </p:sp>
      <p:sp>
        <p:nvSpPr>
          <p:cNvPr id="53268" name="Text Box 30"/>
          <p:cNvSpPr txBox="1">
            <a:spLocks noChangeArrowheads="1"/>
          </p:cNvSpPr>
          <p:nvPr/>
        </p:nvSpPr>
        <p:spPr bwMode="auto">
          <a:xfrm>
            <a:off x="2490788" y="4440238"/>
            <a:ext cx="1068387" cy="33813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Borexino</a:t>
            </a:r>
          </a:p>
        </p:txBody>
      </p:sp>
      <p:sp>
        <p:nvSpPr>
          <p:cNvPr id="53269" name="テキスト ボックス 5"/>
          <p:cNvSpPr txBox="1">
            <a:spLocks noChangeArrowheads="1"/>
          </p:cNvSpPr>
          <p:nvPr/>
        </p:nvSpPr>
        <p:spPr bwMode="auto">
          <a:xfrm>
            <a:off x="171450" y="588963"/>
            <a:ext cx="81661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Solar neutrino observation became an active research subject, and many solar/reactor experiments followed.</a:t>
            </a:r>
            <a:endParaRPr kumimoji="1" lang="ja-JP" altLang="en-US" sz="2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22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973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9"/>
          <p:cNvSpPr txBox="1">
            <a:spLocks noChangeArrowheads="1"/>
          </p:cNvSpPr>
          <p:nvPr/>
        </p:nvSpPr>
        <p:spPr bwMode="auto">
          <a:xfrm>
            <a:off x="250825" y="7938"/>
            <a:ext cx="86423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u="sng" dirty="0">
                <a:solidFill>
                  <a:srgbClr val="0A0AD4"/>
                </a:solidFill>
              </a:rPr>
              <a:t>Introduction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6988" y="638175"/>
            <a:ext cx="9045575" cy="62478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Prof. Nguyen Anh Ky, who is one of the organizers of this workshop, requested a presentation about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Japan's successful experiences and some recommendation for Vietnam.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From 1984, I have participated in many </a:t>
            </a:r>
            <a:r>
              <a:rPr lang="en-US" altLang="ja-JP" b="1" dirty="0" err="1">
                <a:latin typeface="+mn-lt"/>
              </a:rPr>
              <a:t>Kamioka</a:t>
            </a:r>
            <a:r>
              <a:rPr lang="en-US" altLang="ja-JP" b="1" dirty="0">
                <a:latin typeface="+mn-lt"/>
              </a:rPr>
              <a:t>-related experiments; 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, E261A, Super-</a:t>
            </a:r>
            <a:r>
              <a:rPr lang="en-US" altLang="ja-JP" b="1" dirty="0" err="1">
                <a:latin typeface="+mn-lt"/>
              </a:rPr>
              <a:t>Kamiokande</a:t>
            </a:r>
            <a:r>
              <a:rPr lang="en-US" altLang="ja-JP" b="1" dirty="0">
                <a:latin typeface="+mn-lt"/>
              </a:rPr>
              <a:t>, K2K, T2K.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I will talk about our experience in those experiments.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I focus on three topics.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+mn-lt"/>
              </a:rPr>
              <a:t>Most of my slides are from my lectures at</a:t>
            </a:r>
            <a:r>
              <a:rPr lang="ja-JP" altLang="en-US" b="1" dirty="0">
                <a:latin typeface="+mn-lt"/>
              </a:rPr>
              <a:t> 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Vietnam School on Neutrino (</a:t>
            </a:r>
            <a:r>
              <a:rPr lang="en-US" altLang="ja-JP" b="1" dirty="0" err="1">
                <a:solidFill>
                  <a:srgbClr val="FF0000"/>
                </a:solidFill>
                <a:latin typeface="+mn-lt"/>
              </a:rPr>
              <a:t>VSoN</a:t>
            </a:r>
            <a:r>
              <a:rPr lang="en-US" altLang="ja-JP" b="1" dirty="0">
                <a:solidFill>
                  <a:srgbClr val="FF0000"/>
                </a:solidFill>
                <a:latin typeface="+mn-lt"/>
              </a:rPr>
              <a:t>)</a:t>
            </a:r>
            <a:r>
              <a:rPr lang="en-US" altLang="ja-JP" b="1" dirty="0">
                <a:latin typeface="+mn-lt"/>
              </a:rPr>
              <a:t>, which is held in every July at ICISE, Quy Nhon.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If you think my presentation is interesting, please recommend the school to your students.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b="1" dirty="0">
              <a:latin typeface="+mn-lt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505D3198-E1A7-4532-97FE-94EED67CC59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A61EC5A-10BE-BED8-0C6F-7A3B1AEB7DDF}"/>
              </a:ext>
            </a:extLst>
          </p:cNvPr>
          <p:cNvSpPr txBox="1"/>
          <p:nvPr/>
        </p:nvSpPr>
        <p:spPr>
          <a:xfrm>
            <a:off x="502205" y="3249559"/>
            <a:ext cx="825526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600"/>
              </a:spcAft>
              <a:buFont typeface="+mj-ea"/>
              <a:buAutoNum type="circleNumDbPlain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Birth of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endParaRPr kumimoji="1"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spcAft>
                <a:spcPts val="600"/>
              </a:spcAft>
              <a:buFont typeface="+mj-ea"/>
              <a:buAutoNum type="circleNumDbPlain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Extension to low energy physics in </a:t>
            </a:r>
            <a:r>
              <a:rPr kumimoji="1"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Kamiokande</a:t>
            </a: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-II</a:t>
            </a:r>
          </a:p>
          <a:p>
            <a:pPr marL="457200" indent="-457200">
              <a:spcAft>
                <a:spcPts val="600"/>
              </a:spcAft>
              <a:buFont typeface="+mj-ea"/>
              <a:buAutoNum type="circleNumDbPlain"/>
            </a:pPr>
            <a:r>
              <a:rPr kumimoji="1"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Toward the confirmation of atmospheric neutrino oscillation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3"/>
          <p:cNvSpPr txBox="1">
            <a:spLocks noChangeArrowheads="1"/>
          </p:cNvSpPr>
          <p:nvPr/>
        </p:nvSpPr>
        <p:spPr bwMode="auto">
          <a:xfrm>
            <a:off x="0" y="23813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Solar neutrino/Reactor neutrino experiments</a:t>
            </a: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55299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" y="4075113"/>
            <a:ext cx="1755775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図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63" y="5165725"/>
            <a:ext cx="1260475" cy="191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図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638" y="3924300"/>
            <a:ext cx="1530350" cy="267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図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925" y="5165725"/>
            <a:ext cx="1239838" cy="171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図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1163" y="4194175"/>
            <a:ext cx="1373187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図 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7275" y="5562600"/>
            <a:ext cx="1179513" cy="124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図 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1888" y="4130675"/>
            <a:ext cx="1489075" cy="1738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図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5408613"/>
            <a:ext cx="1095375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307" name="テキスト ボックス 1"/>
          <p:cNvSpPr txBox="1">
            <a:spLocks noChangeArrowheads="1"/>
          </p:cNvSpPr>
          <p:nvPr/>
        </p:nvSpPr>
        <p:spPr bwMode="auto">
          <a:xfrm>
            <a:off x="1106488" y="5875338"/>
            <a:ext cx="15700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Y.Totsuka/</a:t>
            </a:r>
            <a:b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Super-Kamiokande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308" name="テキスト ボックス 12"/>
          <p:cNvSpPr txBox="1">
            <a:spLocks noChangeArrowheads="1"/>
          </p:cNvSpPr>
          <p:nvPr/>
        </p:nvSpPr>
        <p:spPr bwMode="auto">
          <a:xfrm>
            <a:off x="3868738" y="5875338"/>
            <a:ext cx="998537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A.Suzuki/</a:t>
            </a:r>
            <a:b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KamLAND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309" name="テキスト ボックス 13"/>
          <p:cNvSpPr txBox="1">
            <a:spLocks noChangeArrowheads="1"/>
          </p:cNvSpPr>
          <p:nvPr/>
        </p:nvSpPr>
        <p:spPr bwMode="auto">
          <a:xfrm>
            <a:off x="5938838" y="5903913"/>
            <a:ext cx="882650" cy="523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S.B.Kim/</a:t>
            </a:r>
            <a:b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Reno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310" name="テキスト ボックス 14"/>
          <p:cNvSpPr txBox="1">
            <a:spLocks noChangeArrowheads="1"/>
          </p:cNvSpPr>
          <p:nvPr/>
        </p:nvSpPr>
        <p:spPr bwMode="auto">
          <a:xfrm>
            <a:off x="8053388" y="5903913"/>
            <a:ext cx="917575" cy="523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E.W.Beier/</a:t>
            </a:r>
            <a:b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SNO</a:t>
            </a:r>
            <a:endParaRPr kumimoji="1" lang="ja-JP" altLang="en-US" sz="1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55311" name="テキスト ボックス 1"/>
          <p:cNvSpPr txBox="1">
            <a:spLocks noChangeArrowheads="1"/>
          </p:cNvSpPr>
          <p:nvPr/>
        </p:nvSpPr>
        <p:spPr bwMode="auto">
          <a:xfrm>
            <a:off x="-19050" y="573088"/>
            <a:ext cx="8956675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-II became a historical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prototype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for some of other solar/reactor neutrino detectors. Radioactivity-free-liquid (water,  heavy water or liquid scintillator) are target materials.  They are stored in a large tank and viewed by large diameter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PMTs.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The inner detector is surrounded by 4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p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anticounter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Members of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-II became leaders in other experiments: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Spokespersons of Super-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KamLAND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and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Reno were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members of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-II.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 University of Pennsylvania group joined SNO experiment and designed the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SNO electronics. The co-spokesperson of the SNO experiment was a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 member of 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-II. 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6" name="スライド番号プレースホルダー 1"/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69809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テキスト ボックス 5"/>
          <p:cNvSpPr txBox="1">
            <a:spLocks noChangeArrowheads="1"/>
          </p:cNvSpPr>
          <p:nvPr/>
        </p:nvSpPr>
        <p:spPr bwMode="auto">
          <a:xfrm>
            <a:off x="7938" y="571024"/>
            <a:ext cx="9136062" cy="594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Once the detector was constructed, we must consider what physics can be done with our own detector. We must not stick to our own research field.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For that purpose, we must keep watching nearby</a:t>
            </a:r>
            <a:r>
              <a:rPr lang="ja-JP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research field.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In fact, solar neutrinos and supernova neutrinos are in the field of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nuclear physics 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and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  <a:cs typeface="Calibri" panose="020F0502020204030204" pitchFamily="34" charset="0"/>
              </a:rPr>
              <a:t>astronomy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. Not high energy physics.</a:t>
            </a: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endParaRPr lang="en-US" altLang="ja-JP" sz="2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  <a:p>
            <a:pPr marL="0" indent="0" eaLnBrk="1" hangingPunct="1">
              <a:spcBef>
                <a:spcPct val="0"/>
              </a:spcBef>
              <a:spcAft>
                <a:spcPts val="1200"/>
              </a:spcAft>
              <a:buNone/>
            </a:pPr>
            <a:endParaRPr lang="en-US" altLang="ja-JP" sz="2000" b="1" dirty="0">
              <a:solidFill>
                <a:srgbClr val="000000"/>
              </a:solidFill>
              <a:latin typeface="+mn-lt"/>
            </a:endParaRPr>
          </a:p>
          <a:p>
            <a:pPr eaLnBrk="1" hangingPunct="1">
              <a:spcBef>
                <a:spcPct val="0"/>
              </a:spcBef>
              <a:spcAft>
                <a:spcPts val="12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We must keep close communication with physicists in other fields.</a:t>
            </a:r>
            <a:br>
              <a:rPr lang="en-US" altLang="ja-JP" sz="2000" b="1" dirty="0">
                <a:solidFill>
                  <a:srgbClr val="000000"/>
                </a:solidFill>
                <a:latin typeface="+mn-lt"/>
              </a:rPr>
            </a:b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When we analyzed neutrinos from SN1987A, our knowledge about</a:t>
            </a:r>
            <a:br>
              <a:rPr lang="en-US" altLang="ja-JP" sz="2000" b="1" dirty="0">
                <a:solidFill>
                  <a:srgbClr val="000000"/>
                </a:solidFill>
                <a:latin typeface="+mn-lt"/>
              </a:rPr>
            </a:b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supernova neutrinos learned from theoretical astrophysics group in the University of Tokyo was very helpful.</a:t>
            </a:r>
            <a:endParaRPr lang="en-US" altLang="ja-JP" sz="2000" b="1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4" name="スライド番号プレースホルダー 1">
            <a:extLst>
              <a:ext uri="{FF2B5EF4-FFF2-40B4-BE49-F238E27FC236}">
                <a16:creationId xmlns:a16="http://schemas.microsoft.com/office/drawing/2014/main" id="{1EC64C7E-5288-4914-BE7E-C7C70EFA265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Text Box 23">
            <a:extLst>
              <a:ext uri="{FF2B5EF4-FFF2-40B4-BE49-F238E27FC236}">
                <a16:creationId xmlns:a16="http://schemas.microsoft.com/office/drawing/2014/main" id="{FCCDA4D7-D473-CD8E-D61E-8F0A4D331E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A0AD4"/>
                </a:solidFill>
              </a:rPr>
              <a:t>What we have learned – summary</a:t>
            </a:r>
            <a:r>
              <a:rPr lang="ja-JP" altLang="en-US" sz="2800" b="1" u="sng" dirty="0">
                <a:solidFill>
                  <a:srgbClr val="0A0AD4"/>
                </a:solidFill>
              </a:rPr>
              <a:t>②</a:t>
            </a:r>
            <a:endParaRPr lang="en-US" altLang="ja-JP" sz="2800" b="1" u="sng" dirty="0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5E842FB-5B31-6B65-D918-937FD66D3BE2}"/>
              </a:ext>
            </a:extLst>
          </p:cNvPr>
          <p:cNvSpPr txBox="1"/>
          <p:nvPr/>
        </p:nvSpPr>
        <p:spPr>
          <a:xfrm>
            <a:off x="251520" y="2949041"/>
            <a:ext cx="888454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The energy range for high energy physicists is E &gt; 100 MeV</a:t>
            </a:r>
            <a:b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(or mainly &gt; 1 GeV). Energy range of nuclear physics (&lt; 10 MeV)</a:t>
            </a:r>
            <a:b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is definitely “unknown world”. We struggled with radioisotopes.</a:t>
            </a:r>
          </a:p>
          <a:p>
            <a:pPr marL="342900" indent="-342900" eaLnBrk="1" hangingPunct="1"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We knew nothing about astronomy. </a:t>
            </a:r>
            <a:b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</a:br>
            <a:r>
              <a:rPr lang="en-US" altLang="ja-JP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We have started </a:t>
            </a:r>
            <a:r>
              <a:rPr lang="en-US" altLang="ja-JP" b="1" dirty="0">
                <a:latin typeface="+mn-lt"/>
                <a:cs typeface="Calibri" panose="020F0502020204030204" pitchFamily="34" charset="0"/>
              </a:rPr>
              <a:t>from  “definition of celestial coordinate”.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A931E9-54AA-5BFA-5FE4-5C13FC9AF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38" name="Text Box 23">
            <a:extLst>
              <a:ext uri="{FF2B5EF4-FFF2-40B4-BE49-F238E27FC236}">
                <a16:creationId xmlns:a16="http://schemas.microsoft.com/office/drawing/2014/main" id="{FF26898B-171D-73B5-2916-0CCBD5B46C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500" y="0"/>
            <a:ext cx="59912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FF0000"/>
                </a:solidFill>
              </a:rPr>
              <a:t>Atmospheric neutrino oscillation</a:t>
            </a:r>
            <a:endParaRPr lang="en-US" altLang="ja-JP" sz="2800" b="1" u="sng" dirty="0">
              <a:solidFill>
                <a:srgbClr val="FF0000"/>
              </a:solidFill>
              <a:latin typeface="Symbol" panose="05050102010706020507" pitchFamily="18" charset="2"/>
            </a:endParaRPr>
          </a:p>
        </p:txBody>
      </p:sp>
      <p:sp>
        <p:nvSpPr>
          <p:cNvPr id="135193" name="テキスト ボックス 1">
            <a:extLst>
              <a:ext uri="{FF2B5EF4-FFF2-40B4-BE49-F238E27FC236}">
                <a16:creationId xmlns:a16="http://schemas.microsoft.com/office/drawing/2014/main" id="{336072C6-602E-8035-DD97-C14FF5140E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20700"/>
            <a:ext cx="6891145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Atmospheric neutrinos are produced by collisions between</a:t>
            </a:r>
            <a:r>
              <a:rPr lang="ja-JP" altLang="en-US" sz="2000" b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primary cosmic ray protons and upper atmosphere.</a:t>
            </a:r>
          </a:p>
          <a:p>
            <a:pPr marL="0" indent="0">
              <a:spcBef>
                <a:spcPct val="0"/>
              </a:spcBef>
              <a:spcAft>
                <a:spcPts val="600"/>
              </a:spcAft>
              <a:buNone/>
              <a:defRPr/>
            </a:pPr>
            <a:endParaRPr lang="en-US" altLang="ja-JP" sz="20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Downward-going 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 agree with expectation. Downward-going </a:t>
            </a:r>
            <a:r>
              <a:rPr lang="en-US" altLang="ja-JP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 agree with expectation.</a:t>
            </a:r>
            <a:br>
              <a:rPr lang="en-US" altLang="ja-JP" sz="2000" b="1" dirty="0">
                <a:solidFill>
                  <a:srgbClr val="000000"/>
                </a:solidFill>
                <a:latin typeface="+mn-lt"/>
              </a:rPr>
            </a:b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Upward-going 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>
                <a:solidFill>
                  <a:srgbClr val="FF0000"/>
                </a:solidFill>
                <a:latin typeface="+mn-lt"/>
              </a:rPr>
              <a:t>e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 agree with expectation.</a:t>
            </a:r>
            <a:br>
              <a:rPr lang="en-US" altLang="ja-JP" sz="2000" b="1" dirty="0">
                <a:solidFill>
                  <a:srgbClr val="000000"/>
                </a:solidFill>
                <a:latin typeface="+mn-lt"/>
              </a:rPr>
            </a:b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Only upward-going </a:t>
            </a:r>
            <a:r>
              <a:rPr lang="en-US" altLang="ja-JP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 are significantly smaller</a:t>
            </a:r>
            <a:br>
              <a:rPr lang="en-US" altLang="ja-JP" sz="2000" b="1" dirty="0">
                <a:solidFill>
                  <a:srgbClr val="000000"/>
                </a:solidFill>
                <a:latin typeface="+mn-lt"/>
              </a:rPr>
            </a:br>
            <a:r>
              <a:rPr lang="en-US" altLang="ja-JP" sz="2000" b="1" dirty="0">
                <a:solidFill>
                  <a:srgbClr val="000000"/>
                </a:solidFill>
                <a:latin typeface="+mn-lt"/>
              </a:rPr>
              <a:t>than expectation.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000" b="1" dirty="0">
              <a:solidFill>
                <a:srgbClr val="000000"/>
              </a:solidFill>
              <a:latin typeface="+mn-lt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Upward-going neutrinos may oscillate during their long travel distance. Neutrino oscillation from </a:t>
            </a:r>
            <a:r>
              <a:rPr lang="en-US" altLang="ja-JP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dirty="0">
                <a:solidFill>
                  <a:srgbClr val="000000"/>
                </a:solidFill>
              </a:rPr>
              <a:t> to </a:t>
            </a:r>
            <a:r>
              <a:rPr lang="en-US" altLang="ja-JP" sz="2000" b="1" dirty="0" err="1">
                <a:solidFill>
                  <a:srgbClr val="008000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 err="1">
                <a:solidFill>
                  <a:srgbClr val="008000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000" b="1" dirty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</a:rPr>
              <a:t>can explain the </a:t>
            </a:r>
            <a:r>
              <a:rPr lang="en-US" altLang="ja-JP" sz="2000" b="1" dirty="0">
                <a:solidFill>
                  <a:srgbClr val="0000FF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000" b="1" baseline="-25000" dirty="0">
                <a:solidFill>
                  <a:srgbClr val="0000FF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000" b="1" dirty="0">
                <a:solidFill>
                  <a:srgbClr val="000000"/>
                </a:solidFill>
              </a:rPr>
              <a:t> deficit.</a:t>
            </a:r>
            <a:endParaRPr lang="ja-JP" altLang="en-US" sz="20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ja-JP" altLang="en-US" sz="1800" b="1" dirty="0">
              <a:solidFill>
                <a:srgbClr val="000000"/>
              </a:solidFill>
              <a:latin typeface="ＭＳ Ｐゴシック" panose="020B0600070205080204" pitchFamily="50" charset="-128"/>
            </a:endParaRPr>
          </a:p>
        </p:txBody>
      </p:sp>
      <p:sp>
        <p:nvSpPr>
          <p:cNvPr id="48" name="スライド番号プレースホルダー 1">
            <a:extLst>
              <a:ext uri="{FF2B5EF4-FFF2-40B4-BE49-F238E27FC236}">
                <a16:creationId xmlns:a16="http://schemas.microsoft.com/office/drawing/2014/main" id="{B47789EC-1795-15E8-DB22-23FF10183FD2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2" name="グループ化 26">
            <a:extLst>
              <a:ext uri="{FF2B5EF4-FFF2-40B4-BE49-F238E27FC236}">
                <a16:creationId xmlns:a16="http://schemas.microsoft.com/office/drawing/2014/main" id="{761369D2-195C-B55E-7AED-37D669E55229}"/>
              </a:ext>
            </a:extLst>
          </p:cNvPr>
          <p:cNvGrpSpPr>
            <a:grpSpLocks/>
          </p:cNvGrpSpPr>
          <p:nvPr/>
        </p:nvGrpSpPr>
        <p:grpSpPr bwMode="auto">
          <a:xfrm>
            <a:off x="476545" y="1493785"/>
            <a:ext cx="2663825" cy="820738"/>
            <a:chOff x="3851921" y="2577098"/>
            <a:chExt cx="2664295" cy="819964"/>
          </a:xfrm>
        </p:grpSpPr>
        <p:sp>
          <p:nvSpPr>
            <p:cNvPr id="7" name="テキスト ボックス 79">
              <a:extLst>
                <a:ext uri="{FF2B5EF4-FFF2-40B4-BE49-F238E27FC236}">
                  <a16:creationId xmlns:a16="http://schemas.microsoft.com/office/drawing/2014/main" id="{5AE71033-08CE-C070-E5D2-4F9618FACC5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51921" y="2577098"/>
              <a:ext cx="15121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p</a:t>
              </a:r>
              <a:r>
                <a:rPr lang="en-US" altLang="ja-JP" sz="2000" b="1">
                  <a:solidFill>
                    <a:srgbClr val="000000"/>
                  </a:solidFill>
                  <a:cs typeface="Arial" panose="020B0604020202020204" pitchFamily="34" charset="0"/>
                </a:rPr>
                <a:t> </a:t>
              </a:r>
              <a:r>
                <a:rPr lang="ja-JP" altLang="en-US" sz="2000" b="1">
                  <a:solidFill>
                    <a:srgbClr val="000000"/>
                  </a:solidFill>
                  <a:cs typeface="Arial" panose="020B0604020202020204" pitchFamily="34" charset="0"/>
                </a:rPr>
                <a:t>    </a:t>
              </a:r>
              <a:r>
                <a:rPr lang="en-US" altLang="ja-JP" sz="2000" b="1">
                  <a:solidFill>
                    <a:srgbClr val="00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 </a:t>
              </a:r>
              <a:r>
                <a:rPr lang="en-US" altLang="ja-JP" sz="2000" b="1">
                  <a:solidFill>
                    <a:srgbClr val="000000"/>
                  </a:solidFill>
                  <a:cs typeface="Arial" panose="020B0604020202020204" pitchFamily="34" charset="0"/>
                </a:rPr>
                <a:t>+</a:t>
              </a:r>
              <a:r>
                <a:rPr lang="en-US" altLang="ja-JP" sz="2000" b="1">
                  <a:solidFill>
                    <a:srgbClr val="00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 </a:t>
              </a:r>
              <a:r>
                <a:rPr lang="en-US" altLang="ja-JP" sz="2000" b="1">
                  <a:solidFill>
                    <a:srgbClr val="0000FF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n</a:t>
              </a:r>
              <a:r>
                <a:rPr lang="en-US" altLang="ja-JP" sz="2000" b="1" baseline="-25000">
                  <a:solidFill>
                    <a:srgbClr val="0000FF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</a:t>
              </a:r>
              <a:endParaRPr lang="ja-JP" altLang="en-US" sz="2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58EAC1A8-A4E3-E5F2-13F6-BFBD6536D13C}"/>
                </a:ext>
              </a:extLst>
            </p:cNvPr>
            <p:cNvCxnSpPr/>
            <p:nvPr/>
          </p:nvCxnSpPr>
          <p:spPr>
            <a:xfrm>
              <a:off x="4139310" y="2813413"/>
              <a:ext cx="21593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" name="グループ化 24">
              <a:extLst>
                <a:ext uri="{FF2B5EF4-FFF2-40B4-BE49-F238E27FC236}">
                  <a16:creationId xmlns:a16="http://schemas.microsoft.com/office/drawing/2014/main" id="{038B5AF5-85D9-ABD7-1E95-24B3A43C39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499992" y="2996952"/>
              <a:ext cx="504056" cy="216024"/>
              <a:chOff x="4572000" y="2996952"/>
              <a:chExt cx="504056" cy="216024"/>
            </a:xfrm>
          </p:grpSpPr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2473A7EA-E6A1-8A85-896A-1AB2F2733D62}"/>
                  </a:ext>
                </a:extLst>
              </p:cNvPr>
              <p:cNvCxnSpPr/>
              <p:nvPr/>
            </p:nvCxnSpPr>
            <p:spPr>
              <a:xfrm>
                <a:off x="4571743" y="3213086"/>
                <a:ext cx="504914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直線矢印コネクタ 13">
                <a:extLst>
                  <a:ext uri="{FF2B5EF4-FFF2-40B4-BE49-F238E27FC236}">
                    <a16:creationId xmlns:a16="http://schemas.microsoft.com/office/drawing/2014/main" id="{755E46CA-44A8-B3CD-8BD9-C699E7B4E8FB}"/>
                  </a:ext>
                </a:extLst>
              </p:cNvPr>
              <p:cNvCxnSpPr/>
              <p:nvPr/>
            </p:nvCxnSpPr>
            <p:spPr>
              <a:xfrm rot="16200000">
                <a:off x="4463895" y="3105238"/>
                <a:ext cx="215696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テキスト ボックス 88">
              <a:extLst>
                <a:ext uri="{FF2B5EF4-FFF2-40B4-BE49-F238E27FC236}">
                  <a16:creationId xmlns:a16="http://schemas.microsoft.com/office/drawing/2014/main" id="{188BE7D9-770F-424D-F4A5-CB0B84E5E7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04048" y="2996952"/>
              <a:ext cx="151216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000" b="1">
                  <a:solidFill>
                    <a:srgbClr val="000000"/>
                  </a:solidFill>
                  <a:cs typeface="Arial" panose="020B0604020202020204" pitchFamily="34" charset="0"/>
                </a:rPr>
                <a:t>e + </a:t>
              </a:r>
              <a:r>
                <a:rPr lang="en-US" altLang="ja-JP" sz="2000" b="1">
                  <a:solidFill>
                    <a:srgbClr val="FF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n</a:t>
              </a:r>
              <a:r>
                <a:rPr lang="en-US" altLang="ja-JP" sz="2000" b="1" baseline="-25000">
                  <a:solidFill>
                    <a:srgbClr val="FF0000"/>
                  </a:solidFill>
                  <a:cs typeface="Arial" panose="020B0604020202020204" pitchFamily="34" charset="0"/>
                </a:rPr>
                <a:t>e</a:t>
              </a:r>
              <a:r>
                <a:rPr lang="en-US" altLang="ja-JP" sz="2000" b="1">
                  <a:solidFill>
                    <a:srgbClr val="FF0000"/>
                  </a:solidFill>
                  <a:cs typeface="Arial" panose="020B0604020202020204" pitchFamily="34" charset="0"/>
                </a:rPr>
                <a:t> </a:t>
              </a:r>
              <a:r>
                <a:rPr lang="en-US" altLang="ja-JP" sz="2000" b="1">
                  <a:solidFill>
                    <a:srgbClr val="000000"/>
                  </a:solidFill>
                  <a:cs typeface="Arial" panose="020B0604020202020204" pitchFamily="34" charset="0"/>
                </a:rPr>
                <a:t>+</a:t>
              </a:r>
              <a:r>
                <a:rPr lang="en-US" altLang="ja-JP" sz="2000" b="1">
                  <a:solidFill>
                    <a:srgbClr val="000000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 </a:t>
              </a:r>
              <a:r>
                <a:rPr lang="en-US" altLang="ja-JP" sz="2000" b="1">
                  <a:solidFill>
                    <a:srgbClr val="0000FF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n</a:t>
              </a:r>
              <a:r>
                <a:rPr lang="en-US" altLang="ja-JP" sz="2000" b="1" baseline="-25000">
                  <a:solidFill>
                    <a:srgbClr val="0000FF"/>
                  </a:solidFill>
                  <a:latin typeface="Symbol" panose="05050102010706020507" pitchFamily="18" charset="2"/>
                  <a:cs typeface="Arial" panose="020B0604020202020204" pitchFamily="34" charset="0"/>
                </a:rPr>
                <a:t>m </a:t>
              </a:r>
              <a:endParaRPr lang="ja-JP" altLang="en-US" sz="2000" b="1">
                <a:solidFill>
                  <a:srgbClr val="000000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15" name="テキスト ボックス 92">
            <a:extLst>
              <a:ext uri="{FF2B5EF4-FFF2-40B4-BE49-F238E27FC236}">
                <a16:creationId xmlns:a16="http://schemas.microsoft.com/office/drawing/2014/main" id="{CE45AD26-1EAA-A40B-5AF1-42FECCB5DD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56865" y="1628800"/>
            <a:ext cx="1873250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ja-JP" sz="2000" b="1" baseline="-25000" dirty="0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:</a:t>
            </a:r>
            <a:r>
              <a:rPr lang="en-US" altLang="ja-JP" sz="20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ja-JP" sz="2000" b="1" baseline="-25000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~ 1 : 2 </a:t>
            </a:r>
            <a:endParaRPr lang="ja-JP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pic>
        <p:nvPicPr>
          <p:cNvPr id="17" name="図 1">
            <a:extLst>
              <a:ext uri="{FF2B5EF4-FFF2-40B4-BE49-F238E27FC236}">
                <a16:creationId xmlns:a16="http://schemas.microsoft.com/office/drawing/2014/main" id="{3486AAAB-B1CE-6355-9A22-2F41F4D692C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98630"/>
            <a:ext cx="1547813" cy="3233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図 18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73D469D-F379-501E-9DC1-859A9A93DF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896" y="3739050"/>
            <a:ext cx="2164589" cy="2345245"/>
          </a:xfrm>
          <a:prstGeom prst="rect">
            <a:avLst/>
          </a:prstGeom>
        </p:spPr>
      </p:pic>
      <p:pic>
        <p:nvPicPr>
          <p:cNvPr id="21" name="図 20" descr="グラフ, 棒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E600A739-941A-34F9-11C8-00C785EDF8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91" y="5089093"/>
            <a:ext cx="2351547" cy="1580267"/>
          </a:xfrm>
          <a:prstGeom prst="rect">
            <a:avLst/>
          </a:prstGeom>
        </p:spPr>
      </p:pic>
      <p:pic>
        <p:nvPicPr>
          <p:cNvPr id="25" name="図 24" descr="グラフ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2EEBBBC0-A8F2-5369-E56A-55D14CAE12F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1870" y="5081292"/>
            <a:ext cx="2351547" cy="1580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382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テキスト ボックス 2"/>
          <p:cNvSpPr txBox="1">
            <a:spLocks noChangeArrowheads="1"/>
          </p:cNvSpPr>
          <p:nvPr/>
        </p:nvSpPr>
        <p:spPr bwMode="auto">
          <a:xfrm>
            <a:off x="950499" y="7938"/>
            <a:ext cx="7274747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000FF"/>
                </a:solidFill>
                <a:cs typeface="Arial" panose="020B0604020202020204" pitchFamily="34" charset="0"/>
              </a:rPr>
              <a:t>Three </a:t>
            </a:r>
            <a:r>
              <a:rPr lang="en-US" altLang="ja-JP" sz="2800" b="1" u="sng" dirty="0" err="1">
                <a:solidFill>
                  <a:srgbClr val="0000FF"/>
                </a:solidFill>
                <a:cs typeface="Arial" panose="020B0604020202020204" pitchFamily="34" charset="0"/>
              </a:rPr>
              <a:t>Kamiokande</a:t>
            </a:r>
            <a:r>
              <a:rPr lang="en-US" altLang="ja-JP" sz="2800" b="1" u="sng" dirty="0">
                <a:solidFill>
                  <a:srgbClr val="0000FF"/>
                </a:solidFill>
                <a:cs typeface="Arial" panose="020B0604020202020204" pitchFamily="34" charset="0"/>
              </a:rPr>
              <a:t> papers</a:t>
            </a:r>
            <a:br>
              <a:rPr lang="en-US" altLang="ja-JP" sz="2800" b="1" u="sng" dirty="0">
                <a:solidFill>
                  <a:srgbClr val="0000FF"/>
                </a:solidFill>
                <a:cs typeface="Arial" panose="020B0604020202020204" pitchFamily="34" charset="0"/>
              </a:rPr>
            </a:br>
            <a:r>
              <a:rPr lang="en-US" altLang="ja-JP" sz="2800" b="1" u="sng" dirty="0">
                <a:solidFill>
                  <a:srgbClr val="0000FF"/>
                </a:solidFill>
                <a:cs typeface="Arial" panose="020B0604020202020204" pitchFamily="34" charset="0"/>
              </a:rPr>
              <a:t>on the atmospheric muon neutrino deficit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0" y="1193839"/>
            <a:ext cx="9144000" cy="48628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en-US" altLang="ja-JP" b="1" spc="-5" dirty="0" err="1">
                <a:latin typeface="Arial Narrow" panose="020B0606020202030204" pitchFamily="34" charset="0"/>
              </a:rPr>
              <a:t>K.S.Hirata</a:t>
            </a:r>
            <a:r>
              <a:rPr lang="en-US" altLang="ja-JP" b="1" spc="-5" dirty="0">
                <a:latin typeface="Arial Narrow" panose="020B0606020202030204" pitchFamily="34" charset="0"/>
              </a:rPr>
              <a:t> et al., Phys. Lett B205, 416(</a:t>
            </a:r>
            <a:r>
              <a:rPr lang="en-US" altLang="ja-JP" b="1" spc="-5" dirty="0">
                <a:solidFill>
                  <a:srgbClr val="FF0000"/>
                </a:solidFill>
                <a:latin typeface="Arial Narrow" panose="020B0606020202030204" pitchFamily="34" charset="0"/>
              </a:rPr>
              <a:t>1988</a:t>
            </a:r>
            <a:r>
              <a:rPr lang="en-US" altLang="ja-JP" b="1" spc="-5" dirty="0">
                <a:latin typeface="Arial Narrow" panose="020B0606020202030204" pitchFamily="34" charset="0"/>
              </a:rPr>
              <a:t>)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Deficit of atmospheric muon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neutrino was found.</a:t>
            </a:r>
          </a:p>
          <a:p>
            <a:pPr marL="457200" indent="-457200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en-US" altLang="ja-JP" b="1" spc="-5" dirty="0" err="1">
                <a:latin typeface="Arial Narrow" panose="020B0606020202030204" pitchFamily="34" charset="0"/>
              </a:rPr>
              <a:t>K.S.Hirata</a:t>
            </a:r>
            <a:r>
              <a:rPr lang="en-US" altLang="ja-JP" b="1" spc="-5" dirty="0">
                <a:latin typeface="Arial Narrow" panose="020B0606020202030204" pitchFamily="34" charset="0"/>
              </a:rPr>
              <a:t> et al., Phys. Lett B280, 146(</a:t>
            </a:r>
            <a:r>
              <a:rPr lang="en-US" altLang="ja-JP" b="1" spc="-5" dirty="0">
                <a:solidFill>
                  <a:srgbClr val="FF0000"/>
                </a:solidFill>
                <a:latin typeface="Arial Narrow" panose="020B0606020202030204" pitchFamily="34" charset="0"/>
              </a:rPr>
              <a:t>1992</a:t>
            </a:r>
            <a:r>
              <a:rPr lang="en-US" altLang="ja-JP" b="1" spc="-5" dirty="0">
                <a:latin typeface="Arial Narrow" panose="020B0606020202030204" pitchFamily="34" charset="0"/>
              </a:rPr>
              <a:t>)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Although absolute atmospheric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neutrino flux has large ambiguity,</a:t>
            </a:r>
            <a:br>
              <a:rPr lang="en-US" altLang="ja-JP" b="1" dirty="0">
                <a:latin typeface="+mn-lt"/>
              </a:rPr>
            </a:br>
            <a:r>
              <a:rPr lang="en-US" altLang="ja-JP" sz="2000" b="1" dirty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ja-JP" sz="2000" b="1" baseline="-25000" dirty="0"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sz="2000" b="1" dirty="0">
                <a:latin typeface="+mn-lt"/>
                <a:cs typeface="Arial" panose="020B0604020202020204" pitchFamily="34" charset="0"/>
              </a:rPr>
              <a:t>/</a:t>
            </a:r>
            <a:r>
              <a:rPr lang="en-US" altLang="ja-JP" sz="2000" b="1" dirty="0">
                <a:latin typeface="Symbol" panose="05050102010706020507" pitchFamily="18" charset="2"/>
                <a:cs typeface="Arial" panose="020B0604020202020204" pitchFamily="34" charset="0"/>
              </a:rPr>
              <a:t>n</a:t>
            </a:r>
            <a:r>
              <a:rPr lang="en-US" altLang="ja-JP" sz="2000" b="1" baseline="-25000" dirty="0">
                <a:latin typeface="+mn-lt"/>
                <a:cs typeface="Arial" panose="020B0604020202020204" pitchFamily="34" charset="0"/>
              </a:rPr>
              <a:t>e</a:t>
            </a:r>
            <a:r>
              <a:rPr lang="en-US" altLang="ja-JP" sz="2000" b="1" dirty="0">
                <a:latin typeface="+mn-lt"/>
                <a:cs typeface="Arial" panose="020B0604020202020204" pitchFamily="34" charset="0"/>
              </a:rPr>
              <a:t> </a:t>
            </a:r>
            <a:r>
              <a:rPr lang="en-US" altLang="ja-JP" b="1" dirty="0">
                <a:latin typeface="+mn-lt"/>
              </a:rPr>
              <a:t>ratio is robust.</a:t>
            </a:r>
            <a:br>
              <a:rPr lang="en-US" altLang="ja-JP" b="1" dirty="0">
                <a:latin typeface="+mn-lt"/>
              </a:rPr>
            </a:br>
            <a:br>
              <a:rPr lang="en-US" altLang="ja-JP" b="1" dirty="0">
                <a:latin typeface="+mn-lt"/>
              </a:rPr>
            </a:b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is significantly smaller than 1.</a:t>
            </a:r>
          </a:p>
          <a:p>
            <a:pPr marL="457200" indent="-457200">
              <a:spcAft>
                <a:spcPts val="600"/>
              </a:spcAft>
              <a:buFont typeface="+mj-ea"/>
              <a:buAutoNum type="circleNumDbPlain"/>
              <a:defRPr/>
            </a:pPr>
            <a:r>
              <a:rPr lang="en-US" altLang="ja-JP" b="1" spc="-5" dirty="0" err="1">
                <a:latin typeface="Arial Narrow" panose="020B0606020202030204" pitchFamily="34" charset="0"/>
              </a:rPr>
              <a:t>K.S.Hirata</a:t>
            </a:r>
            <a:r>
              <a:rPr lang="en-US" altLang="ja-JP" b="1" spc="-5" dirty="0">
                <a:latin typeface="Arial Narrow" panose="020B0606020202030204" pitchFamily="34" charset="0"/>
              </a:rPr>
              <a:t> et al., Phys. Lett. B335, 237(</a:t>
            </a:r>
            <a:r>
              <a:rPr lang="en-US" altLang="ja-JP" b="1" spc="-5" dirty="0">
                <a:solidFill>
                  <a:srgbClr val="FF0000"/>
                </a:solidFill>
                <a:latin typeface="Arial Narrow" panose="020B0606020202030204" pitchFamily="34" charset="0"/>
              </a:rPr>
              <a:t>1994</a:t>
            </a:r>
            <a:r>
              <a:rPr lang="en-US" altLang="ja-JP" b="1" spc="-5" dirty="0">
                <a:latin typeface="Arial Narrow" panose="020B0606020202030204" pitchFamily="34" charset="0"/>
              </a:rPr>
              <a:t>)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The muon neutrino deficit was also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found in higher energy region.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Zenith angle dependence was</a:t>
            </a:r>
            <a:br>
              <a:rPr lang="en-US" altLang="ja-JP" b="1" dirty="0">
                <a:latin typeface="+mn-lt"/>
              </a:rPr>
            </a:br>
            <a:r>
              <a:rPr lang="en-US" altLang="ja-JP" b="1" dirty="0">
                <a:latin typeface="+mn-lt"/>
              </a:rPr>
              <a:t>also found.</a:t>
            </a:r>
          </a:p>
        </p:txBody>
      </p:sp>
      <p:pic>
        <p:nvPicPr>
          <p:cNvPr id="11" name="図 10" descr="グラフ, 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A78066BC-31EE-ECBE-002B-47B5A923B5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966" y="953725"/>
            <a:ext cx="4098534" cy="2738007"/>
          </a:xfrm>
          <a:prstGeom prst="rect">
            <a:avLst/>
          </a:prstGeom>
        </p:spPr>
      </p:pic>
      <p:pic>
        <p:nvPicPr>
          <p:cNvPr id="13" name="図 12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7FE8B26A-49BD-426A-7D00-B4BEC7A882F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282" y="3834045"/>
            <a:ext cx="4222634" cy="2719862"/>
          </a:xfrm>
          <a:prstGeom prst="rect">
            <a:avLst/>
          </a:prstGeom>
        </p:spPr>
      </p:pic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F3976784-9F6F-4BE0-A0D0-2F2BF79C3E2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5" name="図 14" descr="テキスト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764C6F50-7F89-A3C3-073E-0F4C46DA04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86" y="3516432"/>
            <a:ext cx="3255264" cy="45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0836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Text Box 23"/>
          <p:cNvSpPr txBox="1">
            <a:spLocks noChangeArrowheads="1"/>
          </p:cNvSpPr>
          <p:nvPr/>
        </p:nvSpPr>
        <p:spPr bwMode="auto">
          <a:xfrm>
            <a:off x="250825" y="-26988"/>
            <a:ext cx="86423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Atmospheric neutrino oscillation in early 1990s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90115" name="テキスト ボックス 26"/>
          <p:cNvSpPr txBox="1">
            <a:spLocks noChangeArrowheads="1"/>
          </p:cNvSpPr>
          <p:nvPr/>
        </p:nvSpPr>
        <p:spPr bwMode="auto">
          <a:xfrm>
            <a:off x="71438" y="549275"/>
            <a:ext cx="8739187" cy="594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In the first result, the statistics was poor, and the up/down asymmetry was not clear. The straightforward impression was "Number of muon neutrino events is slightly small..."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Some of other experiments reported negative results.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Kamiokande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results are not widely believed.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To claim "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Neutrino Oscillation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”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was big and risky challenge.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If it is not true, all </a:t>
            </a:r>
            <a:r>
              <a:rPr lang="en-US" altLang="ja-JP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Kamiokande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members will loose their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confidence as high energy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physicists.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We hesitated to use word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"neutrino oscillations".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We frequently used 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"</a:t>
            </a:r>
            <a:r>
              <a:rPr lang="en-US" altLang="ja-JP" sz="2000" b="1" dirty="0">
                <a:solidFill>
                  <a:srgbClr val="0000FF"/>
                </a:solidFill>
                <a:cs typeface="Arial" panose="020B0604020202020204" pitchFamily="34" charset="0"/>
              </a:rPr>
              <a:t>muon neutrino deficit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” or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"</a:t>
            </a:r>
            <a:r>
              <a:rPr lang="en-US" altLang="ja-JP" sz="2000" b="1" dirty="0">
                <a:solidFill>
                  <a:srgbClr val="0000FF"/>
                </a:solidFill>
                <a:cs typeface="Arial" panose="020B0604020202020204" pitchFamily="34" charset="0"/>
              </a:rPr>
              <a:t>atmospheric neutrino anomaly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",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instead.</a:t>
            </a:r>
          </a:p>
        </p:txBody>
      </p:sp>
      <p:pic>
        <p:nvPicPr>
          <p:cNvPr id="90116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3384550"/>
            <a:ext cx="4365625" cy="32289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0117" name="テキスト ボックス 2"/>
          <p:cNvSpPr txBox="1">
            <a:spLocks noChangeArrowheads="1"/>
          </p:cNvSpPr>
          <p:nvPr/>
        </p:nvSpPr>
        <p:spPr bwMode="auto">
          <a:xfrm>
            <a:off x="4527550" y="2619375"/>
            <a:ext cx="4525963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 Narrow" panose="020B0606020202030204" pitchFamily="34" charset="0"/>
              </a:rPr>
              <a:t>From a review article "Atmospheric Neutrinos" by T. Kajita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 Narrow" panose="020B0606020202030204" pitchFamily="34" charset="0"/>
              </a:rPr>
              <a:t>New Journal of Physics 6, 194(2004)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latin typeface="Arial Narrow" panose="020B0606020202030204" pitchFamily="34" charset="0"/>
              </a:rPr>
              <a:t>(data after 1995 were deleted)</a:t>
            </a:r>
          </a:p>
        </p:txBody>
      </p:sp>
      <p:grpSp>
        <p:nvGrpSpPr>
          <p:cNvPr id="5" name="グループ化 4"/>
          <p:cNvGrpSpPr>
            <a:grpSpLocks/>
          </p:cNvGrpSpPr>
          <p:nvPr/>
        </p:nvGrpSpPr>
        <p:grpSpPr bwMode="auto">
          <a:xfrm>
            <a:off x="4706938" y="4373563"/>
            <a:ext cx="3898900" cy="1711325"/>
            <a:chOff x="4707014" y="4374106"/>
            <a:chExt cx="3898939" cy="1710188"/>
          </a:xfrm>
        </p:grpSpPr>
        <p:sp>
          <p:nvSpPr>
            <p:cNvPr id="4" name="正方形/長方形 3"/>
            <p:cNvSpPr/>
            <p:nvPr/>
          </p:nvSpPr>
          <p:spPr>
            <a:xfrm>
              <a:off x="4707014" y="5229200"/>
              <a:ext cx="1395426" cy="855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0" name="正方形/長方形 9"/>
            <p:cNvSpPr/>
            <p:nvPr/>
          </p:nvSpPr>
          <p:spPr>
            <a:xfrm>
              <a:off x="4707014" y="4374106"/>
              <a:ext cx="1395426" cy="2696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1" name="正方形/長方形 10"/>
            <p:cNvSpPr/>
            <p:nvPr/>
          </p:nvSpPr>
          <p:spPr>
            <a:xfrm>
              <a:off x="6769197" y="5172087"/>
              <a:ext cx="863609" cy="8217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2" name="正方形/長方形 11"/>
            <p:cNvSpPr/>
            <p:nvPr/>
          </p:nvSpPr>
          <p:spPr>
            <a:xfrm>
              <a:off x="7210526" y="4464533"/>
              <a:ext cx="1395427" cy="8884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" name="正方形/長方形 5"/>
          <p:cNvSpPr/>
          <p:nvPr/>
        </p:nvSpPr>
        <p:spPr>
          <a:xfrm>
            <a:off x="4437063" y="3114675"/>
            <a:ext cx="2332037" cy="2238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90120" name="テキスト ボックス 1"/>
          <p:cNvSpPr txBox="1">
            <a:spLocks noChangeArrowheads="1"/>
          </p:cNvSpPr>
          <p:nvPr/>
        </p:nvSpPr>
        <p:spPr bwMode="auto">
          <a:xfrm>
            <a:off x="6102350" y="4914900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  <a:cs typeface="Arial" panose="020B0604020202020204" pitchFamily="34" charset="0"/>
              </a:rPr>
              <a:t>1989</a:t>
            </a:r>
            <a:endParaRPr lang="ja-JP" altLang="en-US" sz="18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0121" name="テキスト ボックス 12"/>
          <p:cNvSpPr txBox="1">
            <a:spLocks noChangeArrowheads="1"/>
          </p:cNvSpPr>
          <p:nvPr/>
        </p:nvSpPr>
        <p:spPr bwMode="auto">
          <a:xfrm>
            <a:off x="6102350" y="4635500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  <a:cs typeface="Arial" panose="020B0604020202020204" pitchFamily="34" charset="0"/>
              </a:rPr>
              <a:t>1989</a:t>
            </a:r>
            <a:endParaRPr lang="ja-JP" altLang="en-US" sz="18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0122" name="テキスト ボックス 13"/>
          <p:cNvSpPr txBox="1">
            <a:spLocks noChangeArrowheads="1"/>
          </p:cNvSpPr>
          <p:nvPr/>
        </p:nvSpPr>
        <p:spPr bwMode="auto">
          <a:xfrm>
            <a:off x="6102350" y="5481638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cs typeface="Arial" panose="020B0604020202020204" pitchFamily="34" charset="0"/>
              </a:rPr>
              <a:t>1998</a:t>
            </a:r>
            <a:endParaRPr lang="ja-JP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123" name="テキスト ボックス 14"/>
          <p:cNvSpPr txBox="1">
            <a:spLocks noChangeArrowheads="1"/>
          </p:cNvSpPr>
          <p:nvPr/>
        </p:nvSpPr>
        <p:spPr bwMode="auto">
          <a:xfrm>
            <a:off x="6102350" y="4059238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cs typeface="Arial" panose="020B0604020202020204" pitchFamily="34" charset="0"/>
              </a:rPr>
              <a:t>1992</a:t>
            </a:r>
            <a:endParaRPr lang="ja-JP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124" name="テキスト ボックス 15"/>
          <p:cNvSpPr txBox="1">
            <a:spLocks noChangeArrowheads="1"/>
          </p:cNvSpPr>
          <p:nvPr/>
        </p:nvSpPr>
        <p:spPr bwMode="auto">
          <a:xfrm>
            <a:off x="6057900" y="3509963"/>
            <a:ext cx="1035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cs typeface="Arial" panose="020B0604020202020204" pitchFamily="34" charset="0"/>
              </a:rPr>
              <a:t>1989,92</a:t>
            </a:r>
            <a:endParaRPr lang="ja-JP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125" name="テキスト ボックス 16"/>
          <p:cNvSpPr txBox="1">
            <a:spLocks noChangeArrowheads="1"/>
          </p:cNvSpPr>
          <p:nvPr/>
        </p:nvSpPr>
        <p:spPr bwMode="auto">
          <a:xfrm>
            <a:off x="6102350" y="3779838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cs typeface="Arial" panose="020B0604020202020204" pitchFamily="34" charset="0"/>
              </a:rPr>
              <a:t>1994</a:t>
            </a:r>
            <a:endParaRPr lang="ja-JP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126" name="テキスト ボックス 17"/>
          <p:cNvSpPr txBox="1">
            <a:spLocks noChangeArrowheads="1"/>
          </p:cNvSpPr>
          <p:nvPr/>
        </p:nvSpPr>
        <p:spPr bwMode="auto">
          <a:xfrm>
            <a:off x="6102350" y="5743575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cs typeface="Arial" panose="020B0604020202020204" pitchFamily="34" charset="0"/>
              </a:rPr>
              <a:t>1998</a:t>
            </a:r>
            <a:endParaRPr lang="ja-JP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127" name="テキスト ボックス 18"/>
          <p:cNvSpPr txBox="1">
            <a:spLocks noChangeArrowheads="1"/>
          </p:cNvSpPr>
          <p:nvPr/>
        </p:nvSpPr>
        <p:spPr bwMode="auto">
          <a:xfrm>
            <a:off x="6102350" y="4329113"/>
            <a:ext cx="765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FF0000"/>
                </a:solidFill>
                <a:cs typeface="Arial" panose="020B0604020202020204" pitchFamily="34" charset="0"/>
              </a:rPr>
              <a:t>1997</a:t>
            </a:r>
            <a:endParaRPr lang="ja-JP" altLang="en-US" sz="18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sp>
        <p:nvSpPr>
          <p:cNvPr id="90128" name="テキスト ボックス 19"/>
          <p:cNvSpPr txBox="1">
            <a:spLocks noChangeArrowheads="1"/>
          </p:cNvSpPr>
          <p:nvPr/>
        </p:nvSpPr>
        <p:spPr bwMode="auto">
          <a:xfrm>
            <a:off x="6102350" y="5184775"/>
            <a:ext cx="7651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>
                <a:solidFill>
                  <a:srgbClr val="0000FF"/>
                </a:solidFill>
                <a:cs typeface="Arial" panose="020B0604020202020204" pitchFamily="34" charset="0"/>
              </a:rPr>
              <a:t>1999</a:t>
            </a:r>
            <a:endParaRPr lang="ja-JP" altLang="en-US" sz="1800" b="1"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  <p:sp>
        <p:nvSpPr>
          <p:cNvPr id="90129" name="テキスト ボックス 2"/>
          <p:cNvSpPr txBox="1">
            <a:spLocks noChangeArrowheads="1"/>
          </p:cNvSpPr>
          <p:nvPr/>
        </p:nvSpPr>
        <p:spPr bwMode="auto">
          <a:xfrm>
            <a:off x="7356475" y="2814638"/>
            <a:ext cx="15763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Arial Narrow" panose="020B0606020202030204" pitchFamily="34" charset="0"/>
              </a:rPr>
              <a:t>Water Cherenkov</a:t>
            </a:r>
            <a:br>
              <a:rPr lang="en-US" altLang="ja-JP" sz="1400" b="1">
                <a:solidFill>
                  <a:srgbClr val="FF0000"/>
                </a:solidFill>
                <a:latin typeface="Arial Narrow" panose="020B0606020202030204" pitchFamily="34" charset="0"/>
              </a:rPr>
            </a:br>
            <a:r>
              <a:rPr lang="en-US" altLang="ja-JP" sz="1400" b="1">
                <a:solidFill>
                  <a:srgbClr val="0000FF"/>
                </a:solidFill>
                <a:latin typeface="Arial Narrow" panose="020B0606020202030204" pitchFamily="34" charset="0"/>
              </a:rPr>
              <a:t>Tracker</a:t>
            </a:r>
            <a:endParaRPr lang="ja-JP" altLang="en-US" sz="1400" b="1">
              <a:solidFill>
                <a:srgbClr val="0000FF"/>
              </a:solidFill>
              <a:latin typeface="Arial Narrow" panose="020B0606020202030204" pitchFamily="34" charset="0"/>
            </a:endParaRPr>
          </a:p>
        </p:txBody>
      </p:sp>
      <p:sp>
        <p:nvSpPr>
          <p:cNvPr id="7" name="正方形/長方形 6"/>
          <p:cNvSpPr/>
          <p:nvPr/>
        </p:nvSpPr>
        <p:spPr>
          <a:xfrm>
            <a:off x="6192838" y="4421188"/>
            <a:ext cx="539750" cy="2095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3" name="正方形/長方形 22"/>
          <p:cNvSpPr/>
          <p:nvPr/>
        </p:nvSpPr>
        <p:spPr>
          <a:xfrm>
            <a:off x="6192838" y="5256213"/>
            <a:ext cx="539750" cy="779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" name="スライド番号プレースホルダー 1">
            <a:extLst>
              <a:ext uri="{FF2B5EF4-FFF2-40B4-BE49-F238E27FC236}">
                <a16:creationId xmlns:a16="http://schemas.microsoft.com/office/drawing/2014/main" id="{A51DA05F-AEF2-4728-B75A-7713EA49F8C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2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43A5DA2E-A7EB-C7CC-E4BC-C5B03E1A4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4985" y="1989150"/>
            <a:ext cx="7772400" cy="761453"/>
          </a:xfrm>
          <a:prstGeom prst="rect">
            <a:avLst/>
          </a:prstGeom>
        </p:spPr>
      </p:pic>
      <p:sp>
        <p:nvSpPr>
          <p:cNvPr id="91138" name="Text Box 23"/>
          <p:cNvSpPr txBox="1">
            <a:spLocks noChangeArrowheads="1"/>
          </p:cNvSpPr>
          <p:nvPr/>
        </p:nvSpPr>
        <p:spPr bwMode="auto">
          <a:xfrm>
            <a:off x="250825" y="-26988"/>
            <a:ext cx="86423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Atmospheric neutrinos really oscillate??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25" name="テキスト ボックス 26"/>
          <p:cNvSpPr txBox="1">
            <a:spLocks noChangeArrowheads="1"/>
          </p:cNvSpPr>
          <p:nvPr/>
        </p:nvSpPr>
        <p:spPr bwMode="auto">
          <a:xfrm>
            <a:off x="71438" y="5376863"/>
            <a:ext cx="91360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Around 1992, even the spokesperson could not believe our own result.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Why we could not?</a:t>
            </a:r>
          </a:p>
        </p:txBody>
      </p:sp>
      <p:sp>
        <p:nvSpPr>
          <p:cNvPr id="91141" name="テキスト ボックス 26"/>
          <p:cNvSpPr txBox="1">
            <a:spLocks noChangeArrowheads="1"/>
          </p:cNvSpPr>
          <p:nvPr/>
        </p:nvSpPr>
        <p:spPr bwMode="auto">
          <a:xfrm>
            <a:off x="53975" y="546100"/>
            <a:ext cx="8928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An episode around 1992 in Kamioka.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Conversation between Prof. Y. Totsuka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and myself when drinking.</a:t>
            </a:r>
            <a:endParaRPr lang="ja-JP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5829300" y="696913"/>
            <a:ext cx="3198813" cy="1562100"/>
            <a:chOff x="5829621" y="506577"/>
            <a:chExt cx="3197874" cy="1561457"/>
          </a:xfrm>
        </p:grpSpPr>
        <p:cxnSp>
          <p:nvCxnSpPr>
            <p:cNvPr id="6" name="直線矢印コネクタ 5"/>
            <p:cNvCxnSpPr/>
            <p:nvPr/>
          </p:nvCxnSpPr>
          <p:spPr>
            <a:xfrm flipH="1">
              <a:off x="6905630" y="1509464"/>
              <a:ext cx="187270" cy="558570"/>
            </a:xfrm>
            <a:prstGeom prst="straightConnector1">
              <a:avLst/>
            </a:prstGeom>
            <a:ln w="76200">
              <a:solidFill>
                <a:srgbClr val="DBD6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" name="角丸四角形 2"/>
            <p:cNvSpPr/>
            <p:nvPr/>
          </p:nvSpPr>
          <p:spPr>
            <a:xfrm>
              <a:off x="5832795" y="546248"/>
              <a:ext cx="3104238" cy="1037798"/>
            </a:xfrm>
            <a:prstGeom prst="roundRect">
              <a:avLst/>
            </a:prstGeom>
            <a:solidFill>
              <a:srgbClr val="FFFF61"/>
            </a:solidFill>
            <a:ln>
              <a:solidFill>
                <a:srgbClr val="DBD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2" name="テキスト ボックス 1"/>
            <p:cNvSpPr txBox="1"/>
            <p:nvPr/>
          </p:nvSpPr>
          <p:spPr>
            <a:xfrm>
              <a:off x="5829621" y="506577"/>
              <a:ext cx="3197874" cy="1077468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altLang="ja-JP" sz="1600" b="1" dirty="0">
                  <a:latin typeface="+mn-lt"/>
                </a:rPr>
                <a:t>Stressful working days</a:t>
              </a:r>
              <a:br>
                <a:rPr lang="en-US" altLang="ja-JP" sz="1600" b="1" dirty="0">
                  <a:latin typeface="+mn-lt"/>
                </a:rPr>
              </a:br>
              <a:r>
                <a:rPr lang="en-US" altLang="ja-JP" sz="1600" b="1" dirty="0">
                  <a:latin typeface="+mn-lt"/>
                </a:rPr>
                <a:t>in </a:t>
              </a:r>
              <a:r>
                <a:rPr lang="en-US" altLang="ja-JP" sz="1600" b="1" dirty="0" err="1">
                  <a:latin typeface="+mn-lt"/>
                </a:rPr>
                <a:t>Kamioka</a:t>
              </a:r>
              <a:r>
                <a:rPr lang="en-US" altLang="ja-JP" sz="1600" b="1" dirty="0">
                  <a:latin typeface="+mn-lt"/>
                </a:rPr>
                <a:t> mine.</a:t>
              </a:r>
            </a:p>
            <a:p>
              <a:pPr>
                <a:defRPr/>
              </a:pPr>
              <a:r>
                <a:rPr lang="en-US" altLang="ja-JP" sz="1600" b="1" dirty="0">
                  <a:latin typeface="+mn-lt"/>
                </a:rPr>
                <a:t>Conversations occasionally become radical when drinking.</a:t>
              </a:r>
              <a:endParaRPr lang="ja-JP" altLang="en-US" sz="1600" b="1" dirty="0">
                <a:latin typeface="+mn-lt"/>
              </a:endParaRPr>
            </a:p>
          </p:txBody>
        </p:sp>
      </p:grpSp>
      <p:sp>
        <p:nvSpPr>
          <p:cNvPr id="21" name="テキスト ボックス 20"/>
          <p:cNvSpPr txBox="1">
            <a:spLocks noChangeArrowheads="1"/>
          </p:cNvSpPr>
          <p:nvPr/>
        </p:nvSpPr>
        <p:spPr bwMode="auto">
          <a:xfrm>
            <a:off x="169863" y="3651250"/>
            <a:ext cx="88582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>
                <a:latin typeface="+mn-lt"/>
                <a:ea typeface="ふみゴシック" panose="03000509000000000000" pitchFamily="65" charset="-128"/>
                <a:cs typeface="Microsoft Tai Le" panose="020B0502040204020203" pitchFamily="34" charset="0"/>
              </a:rPr>
              <a:t>Next morning</a:t>
            </a: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88" y="4210050"/>
            <a:ext cx="78867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2475" y="4868863"/>
            <a:ext cx="1906588" cy="420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BB89D80D-4AED-41BB-AE48-AF862DB76CE0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13" name="図 12" descr="抽象, 挿絵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A3D87B6E-FF8C-1ECB-81E6-68E75B3F78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2244" y="1814512"/>
            <a:ext cx="1618488" cy="534924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E2585146-E3C8-870C-39E5-88FC0A08B14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6525" y="2860631"/>
            <a:ext cx="8339328" cy="5606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3"/>
          <p:cNvSpPr txBox="1">
            <a:spLocks noChangeArrowheads="1"/>
          </p:cNvSpPr>
          <p:nvPr/>
        </p:nvSpPr>
        <p:spPr bwMode="auto">
          <a:xfrm>
            <a:off x="250825" y="-26988"/>
            <a:ext cx="86423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Toward confirmation of </a:t>
            </a:r>
            <a:r>
              <a:rPr lang="en-US" altLang="ja-JP" sz="2800" b="1" u="sng">
                <a:solidFill>
                  <a:srgbClr val="0A0AD4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800" b="1" u="sng" baseline="-25000">
                <a:solidFill>
                  <a:srgbClr val="0A0AD4"/>
                </a:solidFill>
                <a:latin typeface="Symbol" panose="05050102010706020507" pitchFamily="18" charset="2"/>
              </a:rPr>
              <a:t>m</a:t>
            </a:r>
            <a:r>
              <a:rPr lang="en-US" altLang="ja-JP" sz="2800" b="1" u="sng">
                <a:solidFill>
                  <a:srgbClr val="0A0AD4"/>
                </a:solidFill>
              </a:rPr>
              <a:t>-</a:t>
            </a:r>
            <a:r>
              <a:rPr lang="en-US" altLang="ja-JP" sz="2800" b="1" u="sng">
                <a:solidFill>
                  <a:srgbClr val="0A0AD4"/>
                </a:solidFill>
                <a:latin typeface="Symbol" panose="05050102010706020507" pitchFamily="18" charset="2"/>
              </a:rPr>
              <a:t>n</a:t>
            </a:r>
            <a:r>
              <a:rPr lang="en-US" altLang="ja-JP" sz="2800" b="1" u="sng" baseline="-25000">
                <a:solidFill>
                  <a:srgbClr val="0A0AD4"/>
                </a:solidFill>
                <a:latin typeface="Symbol" panose="05050102010706020507" pitchFamily="18" charset="2"/>
              </a:rPr>
              <a:t>t</a:t>
            </a:r>
            <a:r>
              <a:rPr lang="en-US" altLang="ja-JP" sz="2800" b="1" u="sng">
                <a:solidFill>
                  <a:srgbClr val="0A0AD4"/>
                </a:solidFill>
              </a:rPr>
              <a:t> oscillation </a:t>
            </a:r>
          </a:p>
        </p:txBody>
      </p:sp>
      <p:sp>
        <p:nvSpPr>
          <p:cNvPr id="145411" name="テキスト ボックス 26"/>
          <p:cNvSpPr txBox="1">
            <a:spLocks noChangeArrowheads="1"/>
          </p:cNvSpPr>
          <p:nvPr/>
        </p:nvSpPr>
        <p:spPr bwMode="auto">
          <a:xfrm>
            <a:off x="23813" y="638175"/>
            <a:ext cx="8893175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To claim neutrino oscillations, there are some problem to be solved.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First 3 suspicious points should be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experimentally examined one by one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. Such examinations were started after the observation of muon neutrino deficit in </a:t>
            </a:r>
            <a:r>
              <a:rPr lang="en-US" altLang="ja-JP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Kamiokande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For the 4</a:t>
            </a:r>
            <a:r>
              <a:rPr lang="en-US" altLang="ja-JP" sz="2000" b="1" baseline="30000" dirty="0">
                <a:solidFill>
                  <a:srgbClr val="000000"/>
                </a:solidFill>
                <a:cs typeface="Arial" panose="020B0604020202020204" pitchFamily="34" charset="0"/>
              </a:rPr>
              <a:t>th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point, negative results were given by all tracking type detectors. However, it was beyond what we can do.</a:t>
            </a:r>
          </a:p>
        </p:txBody>
      </p:sp>
      <p:sp>
        <p:nvSpPr>
          <p:cNvPr id="145413" name="テキスト ボックス 26"/>
          <p:cNvSpPr txBox="1">
            <a:spLocks noChangeArrowheads="1"/>
          </p:cNvSpPr>
          <p:nvPr/>
        </p:nvSpPr>
        <p:spPr bwMode="auto">
          <a:xfrm>
            <a:off x="296863" y="1211263"/>
            <a:ext cx="8416925" cy="2863850"/>
          </a:xfrm>
          <a:prstGeom prst="rect">
            <a:avLst/>
          </a:prstGeom>
          <a:solidFill>
            <a:srgbClr val="A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indent="0">
              <a:spcBef>
                <a:spcPct val="0"/>
              </a:spcBef>
              <a:buFontTx/>
              <a:buNone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The capability of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e/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 particle identification 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is suspicious.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ja-JP" sz="2000" b="1" dirty="0">
                <a:cs typeface="Arial" panose="020B0604020202020204" pitchFamily="34" charset="0"/>
              </a:rPr>
              <a:t>Statistics i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s definitely poor.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Much more data 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is needed.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Large uncertainty of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atmospheric neutrino flux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Negative results by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other experiments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Tx/>
              <a:buAutoNum type="arabicPeriod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1E4A61B0-5391-45EC-A8EA-5534D89C74E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7" name="テキスト ボックス 2"/>
          <p:cNvSpPr txBox="1">
            <a:spLocks noChangeArrowheads="1"/>
          </p:cNvSpPr>
          <p:nvPr/>
        </p:nvSpPr>
        <p:spPr bwMode="auto">
          <a:xfrm>
            <a:off x="1519238" y="7938"/>
            <a:ext cx="61372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Beam Test for the e/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m</a:t>
            </a: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identification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-18510" y="548680"/>
            <a:ext cx="9162510" cy="52937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Only two water Cherenkov detectors,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and IMB, claimed atmospheric muon neutrino deficit. Tracking type detectors, NUSEX and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Frejus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could not find the anomaly.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Is it a problem of water Cherenkov detectors ?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e/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identification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of water Cherenkov detector has been examined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only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by Monte Carlo events.</a:t>
            </a:r>
            <a:br>
              <a:rPr lang="en-US" altLang="ja-JP" b="1" dirty="0">
                <a:solidFill>
                  <a:srgbClr val="000000"/>
                </a:solidFill>
                <a:latin typeface="Arial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e/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identification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capability are certainly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critical issue to be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examined.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To verify the particle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identification capability,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 “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beam test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” was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planned.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E261A experiment</a:t>
            </a:r>
            <a:endParaRPr kumimoji="1" lang="ja-JP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F3976784-9F6F-4BE0-A0D0-2F2BF79C3E2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7" name="図 6" descr="ダイア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37AB0C92-7DFA-613C-77F8-FE40E8CBC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432" y="2303875"/>
            <a:ext cx="5115058" cy="37982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78006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テキスト ボックス 2"/>
          <p:cNvSpPr txBox="1">
            <a:spLocks noChangeArrowheads="1"/>
          </p:cNvSpPr>
          <p:nvPr/>
        </p:nvSpPr>
        <p:spPr bwMode="auto">
          <a:xfrm>
            <a:off x="701675" y="7938"/>
            <a:ext cx="76850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KEK Proton Synchrotron E261A (1992-1994)</a:t>
            </a:r>
            <a:endParaRPr kumimoji="1" lang="ja-JP" altLang="en-US" sz="28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pic>
        <p:nvPicPr>
          <p:cNvPr id="9523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0" y="1566502"/>
            <a:ext cx="2481240" cy="231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5237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815" y="1566502"/>
            <a:ext cx="3060193" cy="230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テキスト ボックス 26"/>
          <p:cNvSpPr txBox="1">
            <a:spLocks noChangeArrowheads="1"/>
          </p:cNvSpPr>
          <p:nvPr/>
        </p:nvSpPr>
        <p:spPr bwMode="auto">
          <a:xfrm>
            <a:off x="123825" y="650875"/>
            <a:ext cx="8928100" cy="6478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1kt water Cherenkov detector was built in KEK North counter hall.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Electrons and muons from 12 GeV proton Synchrotron were injected.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Fuzzy edge for e event and clear edge for </a:t>
            </a:r>
            <a:r>
              <a:rPr lang="en-US" altLang="ja-JP" sz="2000" b="1" dirty="0">
                <a:solidFill>
                  <a:srgbClr val="00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 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event are confirmed.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It was experimentally</a:t>
            </a:r>
            <a:b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verified that the e/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m</a:t>
            </a:r>
            <a:b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identification capability</a:t>
            </a:r>
            <a:b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is better than 99%.</a:t>
            </a:r>
          </a:p>
          <a:p>
            <a:pPr lvl="0"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lvl="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F1A135AE-098B-4506-8C08-4EC09D83D89F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3" name="図 2" descr="ダイアグラム, 設計図&#10;&#10;AI 生成コンテンツは誤りを含む可能性があります。">
            <a:extLst>
              <a:ext uri="{FF2B5EF4-FFF2-40B4-BE49-F238E27FC236}">
                <a16:creationId xmlns:a16="http://schemas.microsoft.com/office/drawing/2014/main" id="{74609732-DDB1-E1C5-1504-32C37979D6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313" y="1697058"/>
            <a:ext cx="3060192" cy="2142744"/>
          </a:xfrm>
          <a:prstGeom prst="rect">
            <a:avLst/>
          </a:prstGeom>
        </p:spPr>
      </p:pic>
      <p:pic>
        <p:nvPicPr>
          <p:cNvPr id="5" name="図 2">
            <a:extLst>
              <a:ext uri="{FF2B5EF4-FFF2-40B4-BE49-F238E27FC236}">
                <a16:creationId xmlns:a16="http://schemas.microsoft.com/office/drawing/2014/main" id="{18E659B7-AB69-606C-785F-6269235D90B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556" y="4890838"/>
            <a:ext cx="1972785" cy="17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図 3">
            <a:extLst>
              <a:ext uri="{FF2B5EF4-FFF2-40B4-BE49-F238E27FC236}">
                <a16:creationId xmlns:a16="http://schemas.microsoft.com/office/drawing/2014/main" id="{71F621AD-4F16-8F53-3F30-3820484AAFD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100" y="4884373"/>
            <a:ext cx="2005125" cy="1751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テキスト ボックス 19">
            <a:extLst>
              <a:ext uri="{FF2B5EF4-FFF2-40B4-BE49-F238E27FC236}">
                <a16:creationId xmlns:a16="http://schemas.microsoft.com/office/drawing/2014/main" id="{7964E869-F2C3-C673-F632-596A61401E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611" y="4956580"/>
            <a:ext cx="412681" cy="408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8" name="テキスト ボックス 20">
            <a:extLst>
              <a:ext uri="{FF2B5EF4-FFF2-40B4-BE49-F238E27FC236}">
                <a16:creationId xmlns:a16="http://schemas.microsoft.com/office/drawing/2014/main" id="{8A0AAEA2-D805-2021-D52E-E86AF411A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3329" y="4940029"/>
            <a:ext cx="318634" cy="408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endParaRPr kumimoji="1" lang="ja-JP" alt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2BB0B338-F9D8-1F34-182C-211ED5D0BE06}"/>
              </a:ext>
            </a:extLst>
          </p:cNvPr>
          <p:cNvSpPr/>
          <p:nvPr/>
        </p:nvSpPr>
        <p:spPr bwMode="auto">
          <a:xfrm>
            <a:off x="5812399" y="4864020"/>
            <a:ext cx="694816" cy="57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612DD89-A3CF-A5A2-109B-080068075DFA}"/>
              </a:ext>
            </a:extLst>
          </p:cNvPr>
          <p:cNvSpPr/>
          <p:nvPr/>
        </p:nvSpPr>
        <p:spPr bwMode="auto">
          <a:xfrm>
            <a:off x="8060997" y="4864020"/>
            <a:ext cx="694816" cy="576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ＭＳ Ｐゴシック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9030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 descr="sk_detect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09675" y="2387600"/>
            <a:ext cx="7067550" cy="48053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7283" name="Text Box 5"/>
          <p:cNvSpPr txBox="1">
            <a:spLocks noChangeArrowheads="1"/>
          </p:cNvSpPr>
          <p:nvPr/>
        </p:nvSpPr>
        <p:spPr bwMode="auto">
          <a:xfrm>
            <a:off x="1006475" y="12700"/>
            <a:ext cx="7148513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Super-Kamiokande (1996 - )</a:t>
            </a:r>
          </a:p>
        </p:txBody>
      </p:sp>
      <p:sp>
        <p:nvSpPr>
          <p:cNvPr id="97284" name="Text Box 12"/>
          <p:cNvSpPr txBox="1">
            <a:spLocks noChangeArrowheads="1"/>
          </p:cNvSpPr>
          <p:nvPr/>
        </p:nvSpPr>
        <p:spPr bwMode="auto">
          <a:xfrm>
            <a:off x="103188" y="698500"/>
            <a:ext cx="8799512" cy="163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50 kt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water Cherenkov detector with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11146 20-inch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F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PMTs.</a:t>
            </a:r>
            <a:b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fiducial volume is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22.5 kt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Located at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1000</a:t>
            </a:r>
            <a:r>
              <a:rPr kumimoji="0" lang="ja-JP" altLang="en-US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 underground in Kamioka mine, Japan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Operation since 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April 1996</a:t>
            </a:r>
            <a:r>
              <a:rPr kumimoji="0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</p:txBody>
      </p:sp>
      <p:pic>
        <p:nvPicPr>
          <p:cNvPr id="97285" name="Picture 21" descr="DSC_018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1325" y="2611438"/>
            <a:ext cx="6162675" cy="412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24679738-25B9-4EFC-8E1E-FBD7F94D8ECC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6980006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23"/>
          <p:cNvSpPr txBox="1">
            <a:spLocks noChangeArrowheads="1"/>
          </p:cNvSpPr>
          <p:nvPr/>
        </p:nvSpPr>
        <p:spPr bwMode="auto">
          <a:xfrm>
            <a:off x="1835150" y="-26988"/>
            <a:ext cx="5545138" cy="52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Kamiokande(1983-1996)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33795" name="テキスト ボックス 7"/>
          <p:cNvSpPr txBox="1">
            <a:spLocks noChangeArrowheads="1"/>
          </p:cNvSpPr>
          <p:nvPr/>
        </p:nvSpPr>
        <p:spPr bwMode="auto">
          <a:xfrm>
            <a:off x="26494" y="548680"/>
            <a:ext cx="911750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A large water Cherenkov detector constructed at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1000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m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(2400 meter water equivalent) underground in </a:t>
            </a:r>
            <a:r>
              <a:rPr lang="en-US" altLang="ja-JP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Kamioka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mine, Japan. </a:t>
            </a:r>
            <a:endParaRPr lang="ja-JP" altLang="en-US" sz="2000" b="1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3000 </a:t>
            </a:r>
            <a:r>
              <a:rPr lang="en-US" altLang="ja-JP" sz="2000" b="1" dirty="0">
                <a:cs typeface="Arial" panose="020B0604020202020204" pitchFamily="34" charset="0"/>
              </a:rPr>
              <a:t>tons of pure water are viewed by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1000</a:t>
            </a:r>
            <a:r>
              <a:rPr lang="ja-JP" altLang="en-US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20-inch</a:t>
            </a:r>
            <a:r>
              <a:rPr lang="en-US" altLang="ja-JP" sz="2000" b="1" dirty="0">
                <a:solidFill>
                  <a:srgbClr val="FF0000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r>
              <a:rPr lang="en-US" altLang="ja-JP" sz="2000" b="1" dirty="0" err="1">
                <a:solidFill>
                  <a:srgbClr val="000000"/>
                </a:solidFill>
                <a:cs typeface="Arial" panose="020B0604020202020204" pitchFamily="34" charset="0"/>
              </a:rPr>
              <a:t>PMTs.</a:t>
            </a: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The first target is observation of nucleon decay.</a:t>
            </a:r>
          </a:p>
        </p:txBody>
      </p:sp>
      <p:pic>
        <p:nvPicPr>
          <p:cNvPr id="33796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2950" y="2266950"/>
            <a:ext cx="7005638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object 8"/>
          <p:cNvSpPr>
            <a:spLocks noChangeArrowheads="1"/>
          </p:cNvSpPr>
          <p:nvPr/>
        </p:nvSpPr>
        <p:spPr bwMode="auto">
          <a:xfrm>
            <a:off x="-107950" y="3206750"/>
            <a:ext cx="2892425" cy="37719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ja-JP" sz="18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0175B2D6-B75F-4783-9F27-F375DE464913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275" y="3384550"/>
            <a:ext cx="4194175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1379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6325" y="995363"/>
            <a:ext cx="4230688" cy="580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80" name="Text Box 23"/>
          <p:cNvSpPr txBox="1">
            <a:spLocks noChangeArrowheads="1"/>
          </p:cNvSpPr>
          <p:nvPr/>
        </p:nvSpPr>
        <p:spPr bwMode="auto">
          <a:xfrm>
            <a:off x="250825" y="25400"/>
            <a:ext cx="864235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Discovery of atmospheric neutrino oscillation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 Super-Kamiokande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800" b="1" i="0" u="sng" strike="noStrike" kern="1200" cap="none" spc="0" normalizeH="0" baseline="0" noProof="0">
              <a:ln>
                <a:noFill/>
              </a:ln>
              <a:solidFill>
                <a:srgbClr val="0A0AD4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74625" y="1136650"/>
            <a:ext cx="4711700" cy="2247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At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NEUTRINO 1998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Conference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in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Takayama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discovery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t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oscillation was reported by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Prof. T.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Kajita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, on behalf of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Super-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collaboration.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8ECF0652-B933-4091-9BA9-641E0F6C070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591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2DAAB-E1E0-1B89-5A1E-BF1DD5F586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tk2klyout1">
            <a:extLst>
              <a:ext uri="{FF2B5EF4-FFF2-40B4-BE49-F238E27FC236}">
                <a16:creationId xmlns:a16="http://schemas.microsoft.com/office/drawing/2014/main" id="{D7C22B70-795A-3511-AA5B-F4F6271EF8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585" y="2933945"/>
            <a:ext cx="7160955" cy="3665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5714" name="テキスト ボックス 2">
            <a:extLst>
              <a:ext uri="{FF2B5EF4-FFF2-40B4-BE49-F238E27FC236}">
                <a16:creationId xmlns:a16="http://schemas.microsoft.com/office/drawing/2014/main" id="{5A6A00CC-5734-EC2F-FEDC-AC2FA286A7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7938"/>
            <a:ext cx="85820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From “atmospheric neutrino” to “neutrino beam”</a:t>
            </a:r>
            <a:endParaRPr kumimoji="1" lang="ja-JP" altLang="en-US" sz="2800" b="1" i="0" u="sng" strike="noStrike" kern="1200" cap="none" spc="0" normalizeH="0" baseline="0" noProof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81251" name="テキスト ボックス 1">
            <a:extLst>
              <a:ext uri="{FF2B5EF4-FFF2-40B4-BE49-F238E27FC236}">
                <a16:creationId xmlns:a16="http://schemas.microsoft.com/office/drawing/2014/main" id="{DC49A272-6ECE-D7A4-7A7B-10B7452FE3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549275"/>
            <a:ext cx="9144000" cy="332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Atmospheric neutrino flux has inevitable large uncertainties. </a:t>
            </a:r>
            <a:b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High energy physicists strongly hope to examine neutrino oscillations using neutrino beam. Artificial neutrino beam can be controlled and the neutrino flux can be measured by physicists directly.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solidFill>
                  <a:srgbClr val="FF0000"/>
                </a:solidFill>
              </a:rPr>
              <a:t>K2K (KEK to Kamioka) </a:t>
            </a:r>
            <a:r>
              <a:rPr lang="en-US" altLang="ja-JP" sz="2000" b="1" dirty="0"/>
              <a:t>is</a:t>
            </a:r>
            <a:r>
              <a:rPr lang="en-US" altLang="ja-JP" sz="2000" b="1" dirty="0">
                <a:solidFill>
                  <a:srgbClr val="FF0000"/>
                </a:solidFill>
              </a:rPr>
              <a:t> the first long-baseline neutrino-oscillation </a:t>
            </a:r>
            <a:r>
              <a:rPr lang="en-US" altLang="ja-JP" sz="2000" b="1" dirty="0">
                <a:solidFill>
                  <a:srgbClr val="000000"/>
                </a:solidFill>
              </a:rPr>
              <a:t>experiment (1999-2004). Muon neutrino beam generated at KEK is shot toward the Super-</a:t>
            </a:r>
            <a:r>
              <a:rPr lang="en-US" altLang="ja-JP" sz="2000" b="1" dirty="0" err="1">
                <a:solidFill>
                  <a:srgbClr val="000000"/>
                </a:solidFill>
              </a:rPr>
              <a:t>Kamiokande</a:t>
            </a:r>
            <a:r>
              <a:rPr lang="en-US" altLang="ja-JP" sz="2000" b="1" dirty="0">
                <a:solidFill>
                  <a:srgbClr val="000000"/>
                </a:solidFill>
              </a:rPr>
              <a:t>, which is </a:t>
            </a:r>
            <a:r>
              <a:rPr lang="en-US" altLang="ja-JP" sz="2000" b="1" dirty="0">
                <a:solidFill>
                  <a:srgbClr val="FF0000"/>
                </a:solidFill>
              </a:rPr>
              <a:t>250km</a:t>
            </a:r>
            <a:r>
              <a:rPr lang="en-US" altLang="ja-JP" sz="2000" b="1" dirty="0">
                <a:solidFill>
                  <a:srgbClr val="000000"/>
                </a:solidFill>
              </a:rPr>
              <a:t> away from KEK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0" name="スライド番号プレースホルダー 1">
            <a:extLst>
              <a:ext uri="{FF2B5EF4-FFF2-40B4-BE49-F238E27FC236}">
                <a16:creationId xmlns:a16="http://schemas.microsoft.com/office/drawing/2014/main" id="{BD5B2BB8-4825-7AD2-42E2-7F74E34B9F46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11127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242" name="Group 45"/>
          <p:cNvGrpSpPr>
            <a:grpSpLocks/>
          </p:cNvGrpSpPr>
          <p:nvPr/>
        </p:nvGrpSpPr>
        <p:grpSpPr bwMode="auto">
          <a:xfrm>
            <a:off x="4330700" y="514350"/>
            <a:ext cx="4838700" cy="1663700"/>
            <a:chOff x="835" y="704"/>
            <a:chExt cx="3048" cy="1048"/>
          </a:xfrm>
        </p:grpSpPr>
        <p:pic>
          <p:nvPicPr>
            <p:cNvPr id="138269" name="Picture 46" descr="図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2" y="845"/>
              <a:ext cx="2544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8270" name="Text Box 47"/>
            <p:cNvSpPr txBox="1">
              <a:spLocks noChangeArrowheads="1"/>
            </p:cNvSpPr>
            <p:nvPr/>
          </p:nvSpPr>
          <p:spPr bwMode="auto">
            <a:xfrm>
              <a:off x="1111" y="148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  <p:sp>
          <p:nvSpPr>
            <p:cNvPr id="138271" name="Text Box 48"/>
            <p:cNvSpPr txBox="1">
              <a:spLocks noChangeArrowheads="1"/>
            </p:cNvSpPr>
            <p:nvPr/>
          </p:nvSpPr>
          <p:spPr bwMode="auto">
            <a:xfrm>
              <a:off x="1610" y="148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1</a:t>
              </a:r>
            </a:p>
          </p:txBody>
        </p:sp>
        <p:sp>
          <p:nvSpPr>
            <p:cNvPr id="138272" name="Text Box 49"/>
            <p:cNvSpPr txBox="1">
              <a:spLocks noChangeArrowheads="1"/>
            </p:cNvSpPr>
            <p:nvPr/>
          </p:nvSpPr>
          <p:spPr bwMode="auto">
            <a:xfrm>
              <a:off x="2109" y="148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2</a:t>
              </a:r>
            </a:p>
          </p:txBody>
        </p:sp>
        <p:sp>
          <p:nvSpPr>
            <p:cNvPr id="138273" name="Text Box 50"/>
            <p:cNvSpPr txBox="1">
              <a:spLocks noChangeArrowheads="1"/>
            </p:cNvSpPr>
            <p:nvPr/>
          </p:nvSpPr>
          <p:spPr bwMode="auto">
            <a:xfrm>
              <a:off x="2608" y="148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3</a:t>
              </a:r>
            </a:p>
          </p:txBody>
        </p:sp>
        <p:sp>
          <p:nvSpPr>
            <p:cNvPr id="138274" name="Text Box 51"/>
            <p:cNvSpPr txBox="1">
              <a:spLocks noChangeArrowheads="1"/>
            </p:cNvSpPr>
            <p:nvPr/>
          </p:nvSpPr>
          <p:spPr bwMode="auto">
            <a:xfrm>
              <a:off x="3147" y="148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4</a:t>
              </a:r>
            </a:p>
          </p:txBody>
        </p:sp>
        <p:sp>
          <p:nvSpPr>
            <p:cNvPr id="138275" name="Text Box 52"/>
            <p:cNvSpPr txBox="1">
              <a:spLocks noChangeArrowheads="1"/>
            </p:cNvSpPr>
            <p:nvPr/>
          </p:nvSpPr>
          <p:spPr bwMode="auto">
            <a:xfrm>
              <a:off x="3646" y="1480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5</a:t>
              </a:r>
            </a:p>
          </p:txBody>
        </p:sp>
        <p:sp>
          <p:nvSpPr>
            <p:cNvPr id="138276" name="Text Box 53"/>
            <p:cNvSpPr txBox="1">
              <a:spLocks noChangeArrowheads="1"/>
            </p:cNvSpPr>
            <p:nvPr/>
          </p:nvSpPr>
          <p:spPr bwMode="auto">
            <a:xfrm>
              <a:off x="1020" y="1389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0</a:t>
              </a:r>
            </a:p>
          </p:txBody>
        </p:sp>
        <p:sp>
          <p:nvSpPr>
            <p:cNvPr id="138277" name="Text Box 54"/>
            <p:cNvSpPr txBox="1">
              <a:spLocks noChangeArrowheads="1"/>
            </p:cNvSpPr>
            <p:nvPr/>
          </p:nvSpPr>
          <p:spPr bwMode="auto">
            <a:xfrm>
              <a:off x="1020" y="845"/>
              <a:ext cx="187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1</a:t>
              </a:r>
            </a:p>
          </p:txBody>
        </p:sp>
        <p:sp>
          <p:nvSpPr>
            <p:cNvPr id="138278" name="Text Box 55"/>
            <p:cNvSpPr txBox="1">
              <a:spLocks noChangeArrowheads="1"/>
            </p:cNvSpPr>
            <p:nvPr/>
          </p:nvSpPr>
          <p:spPr bwMode="auto">
            <a:xfrm>
              <a:off x="3515" y="1521"/>
              <a:ext cx="36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E</a:t>
              </a:r>
              <a:r>
                <a:rPr kumimoji="1" lang="en-US" altLang="ja-JP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rPr>
                <a:t>n</a:t>
              </a:r>
            </a:p>
          </p:txBody>
        </p:sp>
        <p:grpSp>
          <p:nvGrpSpPr>
            <p:cNvPr id="138279" name="Group 56"/>
            <p:cNvGrpSpPr>
              <a:grpSpLocks/>
            </p:cNvGrpSpPr>
            <p:nvPr/>
          </p:nvGrpSpPr>
          <p:grpSpPr bwMode="auto">
            <a:xfrm rot="-5400000">
              <a:off x="518" y="1021"/>
              <a:ext cx="866" cy="231"/>
              <a:chOff x="4056" y="1297"/>
              <a:chExt cx="1049" cy="231"/>
            </a:xfrm>
          </p:grpSpPr>
          <p:sp>
            <p:nvSpPr>
              <p:cNvPr id="138280" name="Text Box 57"/>
              <p:cNvSpPr txBox="1">
                <a:spLocks noChangeArrowheads="1"/>
              </p:cNvSpPr>
              <p:nvPr/>
            </p:nvSpPr>
            <p:spPr bwMode="auto">
              <a:xfrm>
                <a:off x="4056" y="1297"/>
                <a:ext cx="1049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1" lang="en-US" altLang="ja-JP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P</a:t>
                </a:r>
                <a:r>
                  <a:rPr kumimoji="1" lang="en-US" altLang="ja-JP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(n</a:t>
                </a:r>
                <a:r>
                  <a:rPr kumimoji="1" lang="en-US" altLang="ja-JP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   n</a:t>
                </a:r>
                <a:r>
                  <a:rPr kumimoji="1" lang="en-US" altLang="ja-JP" sz="1800" b="1" i="0" u="none" strike="noStrike" kern="1200" cap="none" spc="0" normalizeH="0" baseline="-2500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Symbol" panose="05050102010706020507" pitchFamily="18" charset="2"/>
                    <a:ea typeface="ＭＳ Ｐゴシック" panose="020B0600070205080204" pitchFamily="50" charset="-128"/>
                    <a:cs typeface="+mn-cs"/>
                  </a:rPr>
                  <a:t>m</a:t>
                </a:r>
                <a:r>
                  <a:rPr kumimoji="1" lang="en-US" altLang="ja-JP" sz="1800" b="1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ＭＳ Ｐゴシック" panose="020B0600070205080204" pitchFamily="50" charset="-128"/>
                    <a:cs typeface="+mn-cs"/>
                  </a:rPr>
                  <a:t>)</a:t>
                </a:r>
                <a:endParaRPr kumimoji="1" lang="en-US" altLang="ja-JP" sz="1800" b="1" i="0" u="none" strike="noStrike" kern="1200" cap="none" spc="0" normalizeH="0" baseline="-2500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ymbol" panose="05050102010706020507" pitchFamily="18" charset="2"/>
                  <a:ea typeface="ＭＳ Ｐゴシック" panose="020B0600070205080204" pitchFamily="50" charset="-128"/>
                  <a:cs typeface="+mn-cs"/>
                </a:endParaRPr>
              </a:p>
            </p:txBody>
          </p:sp>
          <p:sp>
            <p:nvSpPr>
              <p:cNvPr id="138281" name="Line 58"/>
              <p:cNvSpPr>
                <a:spLocks noChangeShapeType="1"/>
              </p:cNvSpPr>
              <p:nvPr/>
            </p:nvSpPr>
            <p:spPr bwMode="auto">
              <a:xfrm>
                <a:off x="4423" y="1434"/>
                <a:ext cx="13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2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</p:grpSp>
      <p:sp>
        <p:nvSpPr>
          <p:cNvPr id="217094" name="Text Box 5"/>
          <p:cNvSpPr txBox="1">
            <a:spLocks noChangeArrowheads="1"/>
          </p:cNvSpPr>
          <p:nvPr/>
        </p:nvSpPr>
        <p:spPr bwMode="auto">
          <a:xfrm>
            <a:off x="-18510" y="548680"/>
            <a:ext cx="4240466" cy="5478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sz="2000" b="1" dirty="0">
                <a:solidFill>
                  <a:srgbClr val="000000"/>
                </a:solidFill>
              </a:rPr>
              <a:t>From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the 6 years of beam operation,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112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neutrino events were found where the expectation is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158.1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　　　 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observation is considerably smaller than expectation.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 distortion of the neutrino energy spectrum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which reflects energy dependence of neutrino oscillation probability was also found.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This is the first confirmation of the muon neutrino oscillation using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artificial neutrino beam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.</a:t>
            </a:r>
          </a:p>
        </p:txBody>
      </p:sp>
      <p:sp>
        <p:nvSpPr>
          <p:cNvPr id="138244" name="Text Box 7"/>
          <p:cNvSpPr txBox="1">
            <a:spLocks noChangeArrowheads="1"/>
          </p:cNvSpPr>
          <p:nvPr/>
        </p:nvSpPr>
        <p:spPr bwMode="auto">
          <a:xfrm>
            <a:off x="71506" y="7938"/>
            <a:ext cx="903439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ja-JP" sz="2800" b="1" u="sng" dirty="0">
                <a:solidFill>
                  <a:srgbClr val="0000FF"/>
                </a:solidFill>
              </a:rPr>
              <a:t>Confirmation of neutrino oscillation by K2K</a:t>
            </a:r>
            <a:endParaRPr kumimoji="1" lang="en-US" altLang="ja-JP" sz="2800" b="1" i="0" u="sng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138245" name="Group 30"/>
          <p:cNvGrpSpPr>
            <a:grpSpLocks/>
          </p:cNvGrpSpPr>
          <p:nvPr/>
        </p:nvGrpSpPr>
        <p:grpSpPr bwMode="auto">
          <a:xfrm>
            <a:off x="4240213" y="2168525"/>
            <a:ext cx="4979987" cy="4640263"/>
            <a:chOff x="2623" y="1366"/>
            <a:chExt cx="3137" cy="2923"/>
          </a:xfrm>
        </p:grpSpPr>
        <p:pic>
          <p:nvPicPr>
            <p:cNvPr id="138265" name="Picture 25" descr="K2Kresult_requested_TI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1" y="1366"/>
              <a:ext cx="3112" cy="29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38266" name="Rectangle 27"/>
            <p:cNvSpPr>
              <a:spLocks noChangeArrowheads="1"/>
            </p:cNvSpPr>
            <p:nvPr/>
          </p:nvSpPr>
          <p:spPr bwMode="auto">
            <a:xfrm>
              <a:off x="3928" y="1401"/>
              <a:ext cx="1639" cy="10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8267" name="Rectangle 28"/>
            <p:cNvSpPr>
              <a:spLocks noChangeArrowheads="1"/>
            </p:cNvSpPr>
            <p:nvPr/>
          </p:nvSpPr>
          <p:spPr bwMode="auto">
            <a:xfrm>
              <a:off x="2623" y="1401"/>
              <a:ext cx="209" cy="7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38268" name="Rectangle 29"/>
            <p:cNvSpPr>
              <a:spLocks noChangeArrowheads="1"/>
            </p:cNvSpPr>
            <p:nvPr/>
          </p:nvSpPr>
          <p:spPr bwMode="auto">
            <a:xfrm>
              <a:off x="2936" y="4088"/>
              <a:ext cx="2824" cy="20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endParaRPr>
            </a:p>
          </p:txBody>
        </p:sp>
      </p:grpSp>
      <p:sp>
        <p:nvSpPr>
          <p:cNvPr id="138246" name="Text Box 31"/>
          <p:cNvSpPr txBox="1">
            <a:spLocks noChangeArrowheads="1"/>
          </p:cNvSpPr>
          <p:nvPr/>
        </p:nvSpPr>
        <p:spPr bwMode="auto">
          <a:xfrm>
            <a:off x="5410200" y="6438900"/>
            <a:ext cx="3352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Neutrino energy (GeV)</a:t>
            </a:r>
          </a:p>
        </p:txBody>
      </p:sp>
      <p:sp>
        <p:nvSpPr>
          <p:cNvPr id="138247" name="Text Box 32"/>
          <p:cNvSpPr txBox="1">
            <a:spLocks noChangeArrowheads="1"/>
          </p:cNvSpPr>
          <p:nvPr/>
        </p:nvSpPr>
        <p:spPr bwMode="auto">
          <a:xfrm rot="-5400000">
            <a:off x="2622551" y="3700462"/>
            <a:ext cx="358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Number of neutrino events</a:t>
            </a:r>
          </a:p>
        </p:txBody>
      </p:sp>
      <p:sp>
        <p:nvSpPr>
          <p:cNvPr id="138248" name="Oval 33"/>
          <p:cNvSpPr>
            <a:spLocks noChangeArrowheads="1"/>
          </p:cNvSpPr>
          <p:nvPr/>
        </p:nvSpPr>
        <p:spPr bwMode="auto">
          <a:xfrm>
            <a:off x="6804025" y="3054350"/>
            <a:ext cx="130175" cy="13335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49" name="Line 34"/>
          <p:cNvSpPr>
            <a:spLocks noChangeShapeType="1"/>
          </p:cNvSpPr>
          <p:nvPr/>
        </p:nvSpPr>
        <p:spPr bwMode="auto">
          <a:xfrm>
            <a:off x="6753225" y="3124200"/>
            <a:ext cx="21907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50" name="Line 35"/>
          <p:cNvSpPr>
            <a:spLocks noChangeShapeType="1"/>
          </p:cNvSpPr>
          <p:nvPr/>
        </p:nvSpPr>
        <p:spPr bwMode="auto">
          <a:xfrm>
            <a:off x="6870700" y="2886075"/>
            <a:ext cx="0" cy="457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51" name="Text Box 36"/>
          <p:cNvSpPr txBox="1">
            <a:spLocks noChangeArrowheads="1"/>
          </p:cNvSpPr>
          <p:nvPr/>
        </p:nvSpPr>
        <p:spPr bwMode="auto">
          <a:xfrm>
            <a:off x="7199313" y="2925763"/>
            <a:ext cx="811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data</a:t>
            </a:r>
          </a:p>
        </p:txBody>
      </p:sp>
      <p:sp>
        <p:nvSpPr>
          <p:cNvPr id="138252" name="Line 37"/>
          <p:cNvSpPr>
            <a:spLocks noChangeShapeType="1"/>
          </p:cNvSpPr>
          <p:nvPr/>
        </p:nvSpPr>
        <p:spPr bwMode="auto">
          <a:xfrm>
            <a:off x="6651625" y="3556000"/>
            <a:ext cx="446088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53" name="Text Box 38"/>
          <p:cNvSpPr txBox="1">
            <a:spLocks noChangeArrowheads="1"/>
          </p:cNvSpPr>
          <p:nvPr/>
        </p:nvSpPr>
        <p:spPr bwMode="auto">
          <a:xfrm>
            <a:off x="7175500" y="3346450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No oscillation</a:t>
            </a:r>
          </a:p>
        </p:txBody>
      </p:sp>
      <p:sp>
        <p:nvSpPr>
          <p:cNvPr id="138254" name="Line 39"/>
          <p:cNvSpPr>
            <a:spLocks noChangeShapeType="1"/>
          </p:cNvSpPr>
          <p:nvPr/>
        </p:nvSpPr>
        <p:spPr bwMode="auto">
          <a:xfrm>
            <a:off x="6665913" y="3925888"/>
            <a:ext cx="4460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55" name="Text Box 40"/>
          <p:cNvSpPr txBox="1">
            <a:spLocks noChangeArrowheads="1"/>
          </p:cNvSpPr>
          <p:nvPr/>
        </p:nvSpPr>
        <p:spPr bwMode="auto">
          <a:xfrm>
            <a:off x="7189788" y="3767138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Best fit</a:t>
            </a:r>
          </a:p>
        </p:txBody>
      </p:sp>
      <p:sp>
        <p:nvSpPr>
          <p:cNvPr id="138256" name="Text Box 41"/>
          <p:cNvSpPr txBox="1">
            <a:spLocks noChangeArrowheads="1"/>
          </p:cNvSpPr>
          <p:nvPr/>
        </p:nvSpPr>
        <p:spPr bwMode="auto">
          <a:xfrm>
            <a:off x="7153275" y="4137025"/>
            <a:ext cx="1930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No oscillation</a:t>
            </a:r>
          </a:p>
        </p:txBody>
      </p:sp>
      <p:sp>
        <p:nvSpPr>
          <p:cNvPr id="138257" name="Text Box 42"/>
          <p:cNvSpPr txBox="1">
            <a:spLocks noChangeArrowheads="1"/>
          </p:cNvSpPr>
          <p:nvPr/>
        </p:nvSpPr>
        <p:spPr bwMode="auto">
          <a:xfrm>
            <a:off x="7218363" y="4392613"/>
            <a:ext cx="1697037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(normalized to data)</a:t>
            </a:r>
          </a:p>
        </p:txBody>
      </p:sp>
      <p:sp>
        <p:nvSpPr>
          <p:cNvPr id="138258" name="Line 43"/>
          <p:cNvSpPr>
            <a:spLocks noChangeShapeType="1"/>
          </p:cNvSpPr>
          <p:nvPr/>
        </p:nvSpPr>
        <p:spPr bwMode="auto">
          <a:xfrm>
            <a:off x="6665913" y="4319588"/>
            <a:ext cx="446087" cy="0"/>
          </a:xfrm>
          <a:prstGeom prst="line">
            <a:avLst/>
          </a:prstGeom>
          <a:noFill/>
          <a:ln w="28575">
            <a:solidFill>
              <a:srgbClr val="000099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59" name="Text Box 59"/>
          <p:cNvSpPr txBox="1">
            <a:spLocks noChangeArrowheads="1"/>
          </p:cNvSpPr>
          <p:nvPr/>
        </p:nvSpPr>
        <p:spPr bwMode="auto">
          <a:xfrm>
            <a:off x="6856413" y="1169988"/>
            <a:ext cx="208915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D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=3.0x10</a:t>
            </a:r>
            <a:r>
              <a:rPr kumimoji="1" lang="en-US" altLang="ja-JP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-3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eV</a:t>
            </a:r>
            <a:r>
              <a:rPr kumimoji="1" lang="en-US" altLang="ja-JP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 sin</a:t>
            </a:r>
            <a:r>
              <a:rPr kumimoji="1" lang="en-US" altLang="ja-JP" sz="14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2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q</a:t>
            </a:r>
            <a:r>
              <a:rPr kumimoji="1" lang="en-US" altLang="ja-JP" sz="1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=1.0, L=250km</a:t>
            </a:r>
          </a:p>
        </p:txBody>
      </p:sp>
      <p:sp>
        <p:nvSpPr>
          <p:cNvPr id="138260" name="Text Box 60"/>
          <p:cNvSpPr txBox="1">
            <a:spLocks noChangeArrowheads="1"/>
          </p:cNvSpPr>
          <p:nvPr/>
        </p:nvSpPr>
        <p:spPr bwMode="auto">
          <a:xfrm>
            <a:off x="5238750" y="717550"/>
            <a:ext cx="3346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Neutrino Survival probability</a:t>
            </a:r>
          </a:p>
        </p:txBody>
      </p:sp>
      <p:sp>
        <p:nvSpPr>
          <p:cNvPr id="46" name="テキスト ボックス 45"/>
          <p:cNvSpPr txBox="1"/>
          <p:nvPr/>
        </p:nvSpPr>
        <p:spPr>
          <a:xfrm>
            <a:off x="2771800" y="1358770"/>
            <a:ext cx="884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+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9.2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7" name="テキスト ボックス 46"/>
          <p:cNvSpPr txBox="1"/>
          <p:nvPr/>
        </p:nvSpPr>
        <p:spPr>
          <a:xfrm>
            <a:off x="2771800" y="1588957"/>
            <a:ext cx="88423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urier New" panose="02070309020205020404" pitchFamily="49" charset="0"/>
                <a:ea typeface="ＭＳ Ｐゴシック" panose="020B0600070205080204" pitchFamily="50" charset="-128"/>
                <a:cs typeface="Courier New" panose="02070309020205020404" pitchFamily="49" charset="0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8.6</a:t>
            </a:r>
            <a:endParaRPr kumimoji="1" lang="ja-JP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63" name="テキスト ボックス 1"/>
          <p:cNvSpPr txBox="1">
            <a:spLocks noChangeArrowheads="1"/>
          </p:cNvSpPr>
          <p:nvPr/>
        </p:nvSpPr>
        <p:spPr bwMode="auto">
          <a:xfrm>
            <a:off x="327025" y="6438900"/>
            <a:ext cx="4206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 Narrow" panose="020B0606020202030204" pitchFamily="34" charset="0"/>
                <a:ea typeface="ＭＳ Ｐゴシック" panose="020B0600070205080204" pitchFamily="50" charset="-128"/>
                <a:cs typeface="+mn-cs"/>
              </a:rPr>
              <a:t>M.H.Ahn et al., Phys. Rev. D74, 072003 (2006)</a:t>
            </a:r>
            <a:endParaRPr kumimoji="1" lang="ja-JP" alt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 Narrow" panose="020B0606020202030204" pitchFamily="34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8264" name="テキスト ボックス 2"/>
          <p:cNvSpPr txBox="1">
            <a:spLocks noChangeArrowheads="1"/>
          </p:cNvSpPr>
          <p:nvPr/>
        </p:nvSpPr>
        <p:spPr bwMode="auto">
          <a:xfrm>
            <a:off x="6256338" y="2305050"/>
            <a:ext cx="26558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K2K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0.922x10</a:t>
            </a:r>
            <a:r>
              <a:rPr kumimoji="1" lang="en-US" altLang="ja-JP" sz="2000" b="1" i="0" u="none" strike="noStrike" kern="1200" cap="none" spc="0" normalizeH="0" baseline="3000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20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POT</a:t>
            </a:r>
            <a:endParaRPr kumimoji="1" lang="ja-JP" alt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42" name="スライド番号プレースホルダー 1">
            <a:extLst>
              <a:ext uri="{FF2B5EF4-FFF2-40B4-BE49-F238E27FC236}">
                <a16:creationId xmlns:a16="http://schemas.microsoft.com/office/drawing/2014/main" id="{1E339375-7F3F-4B17-9B17-B01AF9088067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6817125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Text Box 2"/>
          <p:cNvSpPr txBox="1">
            <a:spLocks noChangeArrowheads="1"/>
          </p:cNvSpPr>
          <p:nvPr/>
        </p:nvSpPr>
        <p:spPr bwMode="auto">
          <a:xfrm>
            <a:off x="251519" y="1588"/>
            <a:ext cx="85959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MINOS</a:t>
            </a:r>
            <a:r>
              <a:rPr kumimoji="1" lang="ja-JP" altLang="en-US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experiment (2005 – 2016) followed</a:t>
            </a:r>
          </a:p>
        </p:txBody>
      </p:sp>
      <p:sp>
        <p:nvSpPr>
          <p:cNvPr id="144387" name="Text Box 4"/>
          <p:cNvSpPr txBox="1">
            <a:spLocks noChangeArrowheads="1"/>
          </p:cNvSpPr>
          <p:nvPr/>
        </p:nvSpPr>
        <p:spPr bwMode="auto">
          <a:xfrm>
            <a:off x="36513" y="593725"/>
            <a:ext cx="5127625" cy="378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Long-baseline neutrino-oscillation experiment using FNAL 120 GeV Main Injector (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NuMI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) and far detector in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Soudan Mine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735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km away.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far detector is a "sandwich" of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iron plate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of 2.54 cm thickness and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scintillator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of 1.00 cm thickness.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The total volume is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5.4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kton. They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are in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1.3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Tesla of magnetic field.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 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0.98</a:t>
            </a: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kton near detector of similar</a:t>
            </a:r>
            <a:b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</a:b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design is also constructed in FNAL.</a:t>
            </a:r>
          </a:p>
        </p:txBody>
      </p:sp>
      <p:grpSp>
        <p:nvGrpSpPr>
          <p:cNvPr id="144388" name="Group 13"/>
          <p:cNvGrpSpPr>
            <a:grpSpLocks/>
          </p:cNvGrpSpPr>
          <p:nvPr/>
        </p:nvGrpSpPr>
        <p:grpSpPr bwMode="auto">
          <a:xfrm>
            <a:off x="4837113" y="1628775"/>
            <a:ext cx="3725862" cy="4537075"/>
            <a:chOff x="4581" y="1952"/>
            <a:chExt cx="2133" cy="2597"/>
          </a:xfrm>
        </p:grpSpPr>
        <p:grpSp>
          <p:nvGrpSpPr>
            <p:cNvPr id="144392" name="Group 14"/>
            <p:cNvGrpSpPr>
              <a:grpSpLocks/>
            </p:cNvGrpSpPr>
            <p:nvPr/>
          </p:nvGrpSpPr>
          <p:grpSpPr bwMode="auto">
            <a:xfrm>
              <a:off x="4581" y="1952"/>
              <a:ext cx="2133" cy="2597"/>
              <a:chOff x="945" y="833"/>
              <a:chExt cx="2133" cy="2597"/>
            </a:xfrm>
          </p:grpSpPr>
          <p:pic>
            <p:nvPicPr>
              <p:cNvPr id="144397" name="Picture 15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687" y="1192"/>
                <a:ext cx="2496" cy="19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4398" name="Rectangle 16"/>
              <p:cNvSpPr>
                <a:spLocks noChangeArrowheads="1"/>
              </p:cNvSpPr>
              <p:nvPr/>
            </p:nvSpPr>
            <p:spPr bwMode="auto">
              <a:xfrm>
                <a:off x="2426" y="833"/>
                <a:ext cx="652" cy="36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1" lang="ja-JP" altLang="en-US" sz="40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endParaRPr>
              </a:p>
            </p:txBody>
          </p:sp>
        </p:grpSp>
        <p:sp>
          <p:nvSpPr>
            <p:cNvPr id="144393" name="Line 17"/>
            <p:cNvSpPr>
              <a:spLocks noChangeShapeType="1"/>
            </p:cNvSpPr>
            <p:nvPr/>
          </p:nvSpPr>
          <p:spPr bwMode="auto">
            <a:xfrm flipH="1" flipV="1">
              <a:off x="5248" y="2504"/>
              <a:ext cx="536" cy="984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ja-JP" alt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ＭＳ Ｐゴシック" panose="020B0600070205080204" pitchFamily="50" charset="-128"/>
                <a:cs typeface="+mn-cs"/>
              </a:endParaRPr>
            </a:p>
          </p:txBody>
        </p:sp>
        <p:sp>
          <p:nvSpPr>
            <p:cNvPr id="144394" name="Text Box 18"/>
            <p:cNvSpPr txBox="1">
              <a:spLocks noChangeArrowheads="1"/>
            </p:cNvSpPr>
            <p:nvPr/>
          </p:nvSpPr>
          <p:spPr bwMode="auto">
            <a:xfrm>
              <a:off x="5464" y="3560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Fermilab</a:t>
              </a:r>
            </a:p>
          </p:txBody>
        </p:sp>
        <p:sp>
          <p:nvSpPr>
            <p:cNvPr id="144395" name="Text Box 19"/>
            <p:cNvSpPr txBox="1">
              <a:spLocks noChangeArrowheads="1"/>
            </p:cNvSpPr>
            <p:nvPr/>
          </p:nvSpPr>
          <p:spPr bwMode="auto">
            <a:xfrm>
              <a:off x="4697" y="2321"/>
              <a:ext cx="83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Soudan</a:t>
              </a:r>
            </a:p>
          </p:txBody>
        </p:sp>
        <p:sp>
          <p:nvSpPr>
            <p:cNvPr id="144396" name="Text Box 20"/>
            <p:cNvSpPr txBox="1">
              <a:spLocks noChangeArrowheads="1"/>
            </p:cNvSpPr>
            <p:nvPr/>
          </p:nvSpPr>
          <p:spPr bwMode="auto">
            <a:xfrm>
              <a:off x="4921" y="2833"/>
              <a:ext cx="59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50" charset="-128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en-US" altLang="ja-JP" sz="1800" b="1" i="0" u="none" strike="noStrike" kern="1200" cap="none" spc="0" normalizeH="0" baseline="0" noProof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ＭＳ Ｐゴシック" panose="020B0600070205080204" pitchFamily="50" charset="-128"/>
                  <a:cs typeface="+mn-cs"/>
                </a:rPr>
                <a:t>735km</a:t>
              </a:r>
            </a:p>
          </p:txBody>
        </p:sp>
      </p:grpSp>
      <p:pic>
        <p:nvPicPr>
          <p:cNvPr id="144389" name="Picture 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1600" y="923925"/>
            <a:ext cx="2662238" cy="206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390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4549775"/>
            <a:ext cx="2859088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4391" name="図 2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4602163"/>
            <a:ext cx="4586288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スライド番号プレースホルダー 1">
            <a:extLst>
              <a:ext uri="{FF2B5EF4-FFF2-40B4-BE49-F238E27FC236}">
                <a16:creationId xmlns:a16="http://schemas.microsoft.com/office/drawing/2014/main" id="{8E1608C1-067D-4D96-A853-21C2EA7338E5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50081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55FFE3-7949-9F81-A75F-9DC3A9CCB0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Text Box 4">
            <a:extLst>
              <a:ext uri="{FF2B5EF4-FFF2-40B4-BE49-F238E27FC236}">
                <a16:creationId xmlns:a16="http://schemas.microsoft.com/office/drawing/2014/main" id="{8B5EA6E0-85F9-6C54-667E-1F5F6F2ED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5400"/>
            <a:ext cx="9143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MINOS confirmed atmospheric neutrino oscillation</a:t>
            </a:r>
          </a:p>
        </p:txBody>
      </p:sp>
      <p:sp>
        <p:nvSpPr>
          <p:cNvPr id="145412" name="Text Box 4">
            <a:extLst>
              <a:ext uri="{FF2B5EF4-FFF2-40B4-BE49-F238E27FC236}">
                <a16:creationId xmlns:a16="http://schemas.microsoft.com/office/drawing/2014/main" id="{9064ECE8-635F-639C-58FC-0E1A1CE3B9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" y="549611"/>
            <a:ext cx="9143999" cy="4708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Both reduction of the total neutrino events and </a:t>
            </a:r>
            <a:r>
              <a:rPr lang="en-US" altLang="ja-JP" sz="2000" b="1" dirty="0">
                <a:solidFill>
                  <a:srgbClr val="000000"/>
                </a:solidFill>
              </a:rPr>
              <a:t>a distortion of the neutrino energy spectrum were confirmed.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lang="en-US" altLang="ja-JP" sz="2000" b="1" dirty="0">
              <a:solidFill>
                <a:srgbClr val="000000"/>
              </a:solidFill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This is the first completely independent confirmation of the atmospheric neutrino oscillation.</a:t>
            </a:r>
          </a:p>
        </p:txBody>
      </p:sp>
      <p:sp>
        <p:nvSpPr>
          <p:cNvPr id="7" name="スライド番号プレースホルダー 1">
            <a:extLst>
              <a:ext uri="{FF2B5EF4-FFF2-40B4-BE49-F238E27FC236}">
                <a16:creationId xmlns:a16="http://schemas.microsoft.com/office/drawing/2014/main" id="{7229934B-8026-B812-A5A3-F5F336D0347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6" name="図 5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87F28795-4B05-297B-CFBC-2489E78B7E5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1724" y="1268760"/>
            <a:ext cx="4860486" cy="3273783"/>
          </a:xfrm>
          <a:prstGeom prst="rect">
            <a:avLst/>
          </a:prstGeom>
        </p:spPr>
      </p:pic>
      <p:sp>
        <p:nvSpPr>
          <p:cNvPr id="8" name="Text Box 4">
            <a:extLst>
              <a:ext uri="{FF2B5EF4-FFF2-40B4-BE49-F238E27FC236}">
                <a16:creationId xmlns:a16="http://schemas.microsoft.com/office/drawing/2014/main" id="{ACD0A09E-2985-A594-93E8-BE6F9125E7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6556" y="5268646"/>
            <a:ext cx="765085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accelerator neutrino beam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 not atmospheric neutrino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Scintillator + iron detector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, not water Cherenkov detector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completely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independent experimental group</a:t>
            </a:r>
          </a:p>
        </p:txBody>
      </p:sp>
    </p:spTree>
    <p:extLst>
      <p:ext uri="{BB962C8B-B14F-4D97-AF65-F5344CB8AC3E}">
        <p14:creationId xmlns:p14="http://schemas.microsoft.com/office/powerpoint/2010/main" val="188062417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2E2221-2666-E6D4-02F9-80629CDDA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Text Box 23">
            <a:extLst>
              <a:ext uri="{FF2B5EF4-FFF2-40B4-BE49-F238E27FC236}">
                <a16:creationId xmlns:a16="http://schemas.microsoft.com/office/drawing/2014/main" id="{AED79D8D-7360-B602-E06C-E56E4D3C1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-13066"/>
            <a:ext cx="8642350" cy="523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C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onfirmation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of 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i="0" u="sng" strike="noStrike" kern="1200" cap="none" spc="0" normalizeH="0" baseline="-2500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m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-</a:t>
            </a:r>
            <a:r>
              <a:rPr kumimoji="1" lang="en-US" altLang="ja-JP" sz="2800" b="1" i="0" u="sng" strike="noStrike" kern="1200" cap="none" spc="0" normalizeH="0" baseline="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n</a:t>
            </a:r>
            <a:r>
              <a:rPr kumimoji="1" lang="en-US" altLang="ja-JP" sz="2800" b="1" i="0" u="sng" strike="noStrike" kern="1200" cap="none" spc="0" normalizeH="0" baseline="-25000" noProof="0" dirty="0" err="1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+mn-cs"/>
              </a:rPr>
              <a:t>t</a:t>
            </a:r>
            <a:r>
              <a:rPr kumimoji="1" lang="en-US" altLang="ja-JP" sz="2800" b="1" i="0" u="sng" strike="noStrike" kern="1200" cap="none" spc="0" normalizeH="0" baseline="0" noProof="0" dirty="0">
                <a:ln>
                  <a:noFill/>
                </a:ln>
                <a:solidFill>
                  <a:srgbClr val="0A0AD4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 oscillation </a:t>
            </a:r>
          </a:p>
        </p:txBody>
      </p:sp>
      <p:sp>
        <p:nvSpPr>
          <p:cNvPr id="145411" name="テキスト ボックス 26">
            <a:extLst>
              <a:ext uri="{FF2B5EF4-FFF2-40B4-BE49-F238E27FC236}">
                <a16:creationId xmlns:a16="http://schemas.microsoft.com/office/drawing/2014/main" id="{879EDF29-E50A-48E4-A215-5A852A20AD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3" y="638175"/>
            <a:ext cx="9120187" cy="6401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To verify the evidence of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oscillation found in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,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there were many problems to be solved.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ymbol" panose="05050102010706020507" pitchFamily="18" charset="2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m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n</a:t>
            </a:r>
            <a:r>
              <a:rPr kumimoji="1" lang="en-US" altLang="ja-JP" sz="2000" b="1" i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t</a:t>
            </a:r>
            <a:r>
              <a:rPr kumimoji="1" lang="ja-JP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oscillation was perfectly verified!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sz="2000" b="1" dirty="0">
                <a:solidFill>
                  <a:srgbClr val="000000"/>
                </a:solidFill>
                <a:cs typeface="Arial" panose="020B0604020202020204" pitchFamily="34" charset="0"/>
              </a:rPr>
              <a:t>They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lead to the Nobel prize in physics in 2015 for Prof.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T.Kajita</a:t>
            </a:r>
            <a:b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(Super-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collaboration), "for the discovery of neutrino oscillations, which shows that neutrinos have mass".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145413" name="テキスト ボックス 26">
            <a:extLst>
              <a:ext uri="{FF2B5EF4-FFF2-40B4-BE49-F238E27FC236}">
                <a16:creationId xmlns:a16="http://schemas.microsoft.com/office/drawing/2014/main" id="{906CD456-D4B4-CA17-2290-E06FE9C345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213" y="1360797"/>
            <a:ext cx="8416925" cy="3724096"/>
          </a:xfrm>
          <a:prstGeom prst="rect">
            <a:avLst/>
          </a:prstGeom>
          <a:solidFill>
            <a:srgbClr val="AFFFA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The capability of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e/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anose="05050102010706020507" pitchFamily="18" charset="2"/>
                <a:ea typeface="ＭＳ Ｐゴシック" panose="020B0600070205080204" pitchFamily="50" charset="-128"/>
                <a:cs typeface="Arial" panose="020B0604020202020204" pitchFamily="34" charset="0"/>
              </a:rPr>
              <a:t>m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particle identification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 suspicious.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Statistics is definitely poor.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Much more data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is needed.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Large uncertainty of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atmospheric neutrino flux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Negative results by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other experiments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.</a:t>
            </a:r>
            <a:b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</a:b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Arial" panose="020B0604020202020204" pitchFamily="34" charset="0"/>
              </a:rPr>
              <a:t> 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50" charset="-128"/>
              <a:cs typeface="Arial" panose="020B0604020202020204" pitchFamily="34" charset="0"/>
            </a:endParaRPr>
          </a:p>
        </p:txBody>
      </p:sp>
      <p:sp>
        <p:nvSpPr>
          <p:cNvPr id="5" name="スライド番号プレースホルダー 1">
            <a:extLst>
              <a:ext uri="{FF2B5EF4-FFF2-40B4-BE49-F238E27FC236}">
                <a16:creationId xmlns:a16="http://schemas.microsoft.com/office/drawing/2014/main" id="{FCBC9FBE-DD5D-687C-865C-6E211B0F6D1D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3" name="直線矢印コネクタ 2">
            <a:extLst>
              <a:ext uri="{FF2B5EF4-FFF2-40B4-BE49-F238E27FC236}">
                <a16:creationId xmlns:a16="http://schemas.microsoft.com/office/drawing/2014/main" id="{B18A1593-B85B-87DF-6864-ABAC73E2B166}"/>
              </a:ext>
            </a:extLst>
          </p:cNvPr>
          <p:cNvCxnSpPr/>
          <p:nvPr/>
        </p:nvCxnSpPr>
        <p:spPr>
          <a:xfrm>
            <a:off x="2051720" y="2204864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F0568342-2C40-2B86-1600-16C1F1E8908E}"/>
              </a:ext>
            </a:extLst>
          </p:cNvPr>
          <p:cNvSpPr txBox="1"/>
          <p:nvPr/>
        </p:nvSpPr>
        <p:spPr>
          <a:xfrm>
            <a:off x="3059831" y="2051556"/>
            <a:ext cx="3987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E261A experiment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9" name="直線矢印コネクタ 8">
            <a:extLst>
              <a:ext uri="{FF2B5EF4-FFF2-40B4-BE49-F238E27FC236}">
                <a16:creationId xmlns:a16="http://schemas.microsoft.com/office/drawing/2014/main" id="{9DC736CD-3704-B103-70C7-3C082A014BE6}"/>
              </a:ext>
            </a:extLst>
          </p:cNvPr>
          <p:cNvCxnSpPr/>
          <p:nvPr/>
        </p:nvCxnSpPr>
        <p:spPr>
          <a:xfrm>
            <a:off x="2051720" y="3042248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337D6076-E2C6-95FB-119D-6AC8848F95FD}"/>
              </a:ext>
            </a:extLst>
          </p:cNvPr>
          <p:cNvSpPr txBox="1"/>
          <p:nvPr/>
        </p:nvSpPr>
        <p:spPr>
          <a:xfrm>
            <a:off x="3059832" y="2888940"/>
            <a:ext cx="4042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Super-</a:t>
            </a:r>
            <a:r>
              <a:rPr kumimoji="1" lang="en-US" altLang="ja-JP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1" name="直線矢印コネクタ 10">
            <a:extLst>
              <a:ext uri="{FF2B5EF4-FFF2-40B4-BE49-F238E27FC236}">
                <a16:creationId xmlns:a16="http://schemas.microsoft.com/office/drawing/2014/main" id="{B6EFD2EB-09E0-6FC6-E426-C83F256C83BB}"/>
              </a:ext>
            </a:extLst>
          </p:cNvPr>
          <p:cNvCxnSpPr/>
          <p:nvPr/>
        </p:nvCxnSpPr>
        <p:spPr>
          <a:xfrm>
            <a:off x="2051720" y="3897343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22553E5E-2529-AE5E-F8C4-E9B716739815}"/>
              </a:ext>
            </a:extLst>
          </p:cNvPr>
          <p:cNvSpPr txBox="1"/>
          <p:nvPr/>
        </p:nvSpPr>
        <p:spPr>
          <a:xfrm>
            <a:off x="3059832" y="3744035"/>
            <a:ext cx="5653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K2K experiment, MINOS experiment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cxnSp>
        <p:nvCxnSpPr>
          <p:cNvPr id="13" name="直線矢印コネクタ 12">
            <a:extLst>
              <a:ext uri="{FF2B5EF4-FFF2-40B4-BE49-F238E27FC236}">
                <a16:creationId xmlns:a16="http://schemas.microsoft.com/office/drawing/2014/main" id="{0111AAF7-DEA6-013D-1381-1CA466706846}"/>
              </a:ext>
            </a:extLst>
          </p:cNvPr>
          <p:cNvCxnSpPr/>
          <p:nvPr/>
        </p:nvCxnSpPr>
        <p:spPr>
          <a:xfrm>
            <a:off x="2051720" y="4707433"/>
            <a:ext cx="936104" cy="0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98008EFE-F0A7-D2A2-858E-B7DB45E0D2CE}"/>
              </a:ext>
            </a:extLst>
          </p:cNvPr>
          <p:cNvSpPr txBox="1"/>
          <p:nvPr/>
        </p:nvSpPr>
        <p:spPr>
          <a:xfrm>
            <a:off x="3059832" y="4554125"/>
            <a:ext cx="55446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MINOS</a:t>
            </a:r>
            <a:r>
              <a:rPr kumimoji="1" lang="ja-JP" alt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</a:t>
            </a:r>
            <a:r>
              <a:rPr kumimoji="1" lang="en-US" altLang="ja-JP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experiment</a:t>
            </a:r>
            <a:endParaRPr kumimoji="1" lang="ja-JP" alt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01911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88066E-0067-B99E-1A60-D5E6DEEB2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4" name="Text Box 4">
            <a:extLst>
              <a:ext uri="{FF2B5EF4-FFF2-40B4-BE49-F238E27FC236}">
                <a16:creationId xmlns:a16="http://schemas.microsoft.com/office/drawing/2014/main" id="{15862B07-2FF4-57B7-7133-540CB977F1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25400"/>
            <a:ext cx="77755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2800" b="1" i="0" u="sng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History of “muon neutrino deficit”</a:t>
            </a:r>
          </a:p>
        </p:txBody>
      </p:sp>
      <p:sp>
        <p:nvSpPr>
          <p:cNvPr id="250891" name="Text Box 14">
            <a:extLst>
              <a:ext uri="{FF2B5EF4-FFF2-40B4-BE49-F238E27FC236}">
                <a16:creationId xmlns:a16="http://schemas.microsoft.com/office/drawing/2014/main" id="{06C62714-88CD-6F7B-F678-CE557E0C49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950" y="6197600"/>
            <a:ext cx="90360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50" charset="-128"/>
                <a:cs typeface="+mn-cs"/>
              </a:rPr>
              <a:t>Progress in a quarter of a century is very impressive.</a:t>
            </a:r>
          </a:p>
        </p:txBody>
      </p:sp>
      <p:pic>
        <p:nvPicPr>
          <p:cNvPr id="3" name="図 2" descr="ダイアグラム, 概略図&#10;&#10;AI 生成コンテンツは誤りを含む可能性があります。">
            <a:extLst>
              <a:ext uri="{FF2B5EF4-FFF2-40B4-BE49-F238E27FC236}">
                <a16:creationId xmlns:a16="http://schemas.microsoft.com/office/drawing/2014/main" id="{9CC93A55-E53E-A097-E6BC-A5EC6FA6742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0" y="908720"/>
            <a:ext cx="3041830" cy="2068978"/>
          </a:xfrm>
          <a:prstGeom prst="rect">
            <a:avLst/>
          </a:prstGeom>
        </p:spPr>
      </p:pic>
      <p:pic>
        <p:nvPicPr>
          <p:cNvPr id="5" name="図 4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44321A0D-F5A4-011D-D39E-753D4FB277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845" y="909193"/>
            <a:ext cx="3623905" cy="2139414"/>
          </a:xfrm>
          <a:prstGeom prst="rect">
            <a:avLst/>
          </a:prstGeom>
        </p:spPr>
      </p:pic>
      <p:pic>
        <p:nvPicPr>
          <p:cNvPr id="7" name="図 6" descr="グラフ&#10;&#10;AI 生成コンテンツは誤りを含む可能性があります。">
            <a:extLst>
              <a:ext uri="{FF2B5EF4-FFF2-40B4-BE49-F238E27FC236}">
                <a16:creationId xmlns:a16="http://schemas.microsoft.com/office/drawing/2014/main" id="{080BAB47-3D74-B9EB-5FC7-E3D42EA198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750" y="865471"/>
            <a:ext cx="2271750" cy="2203221"/>
          </a:xfrm>
          <a:prstGeom prst="rect">
            <a:avLst/>
          </a:prstGeom>
        </p:spPr>
      </p:pic>
      <p:pic>
        <p:nvPicPr>
          <p:cNvPr id="9" name="図 8" descr="グラフ, ヒストグラム&#10;&#10;AI 生成コンテンツは誤りを含む可能性があります。">
            <a:extLst>
              <a:ext uri="{FF2B5EF4-FFF2-40B4-BE49-F238E27FC236}">
                <a16:creationId xmlns:a16="http://schemas.microsoft.com/office/drawing/2014/main" id="{C0DC8CD3-3CCA-3ECB-A6A6-BE562B8C135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1113" y="3251085"/>
            <a:ext cx="4118675" cy="2696705"/>
          </a:xfrm>
          <a:prstGeom prst="rect">
            <a:avLst/>
          </a:prstGeom>
        </p:spPr>
      </p:pic>
      <p:pic>
        <p:nvPicPr>
          <p:cNvPr id="11" name="図 10" descr="グラフ, 箱ひげ図&#10;&#10;AI 生成コンテンツは誤りを含む可能性があります。">
            <a:extLst>
              <a:ext uri="{FF2B5EF4-FFF2-40B4-BE49-F238E27FC236}">
                <a16:creationId xmlns:a16="http://schemas.microsoft.com/office/drawing/2014/main" id="{D339C64D-95AD-EA4B-E1D9-5B848F7420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507" y="3399368"/>
            <a:ext cx="3815417" cy="248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213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98DE90-A1C9-0B82-EAB5-AE4D261FC7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581BC3A-5078-652E-387A-DCA968FB4B20}"/>
              </a:ext>
            </a:extLst>
          </p:cNvPr>
          <p:cNvSpPr txBox="1"/>
          <p:nvPr/>
        </p:nvSpPr>
        <p:spPr>
          <a:xfrm>
            <a:off x="26494" y="548680"/>
            <a:ext cx="9117505" cy="5478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/>
              </a:rPr>
              <a:t>We found a very weak "atmospheric neutrino anomaly", which could</a:t>
            </a:r>
            <a:br>
              <a:rPr lang="en-US" altLang="ja-JP" b="1" dirty="0">
                <a:solidFill>
                  <a:srgbClr val="000000"/>
                </a:solidFill>
                <a:latin typeface="Arial"/>
              </a:rPr>
            </a:br>
            <a:r>
              <a:rPr lang="en-US" altLang="ja-JP" b="1" dirty="0">
                <a:solidFill>
                  <a:srgbClr val="000000"/>
                </a:solidFill>
                <a:latin typeface="Arial"/>
              </a:rPr>
              <a:t>be an evidence of neutrino oscillations.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Arial"/>
              </a:rPr>
              <a:t>We recognized that it must be experimentally verified or disproved. To that end, we proposed and conducted various experiments.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b="1" dirty="0">
                <a:solidFill>
                  <a:srgbClr val="000000"/>
                </a:solidFill>
                <a:latin typeface="Arial"/>
              </a:rPr>
              <a:t>From many experiments, atmospheric neutrino oscillation was successfully proved.</a:t>
            </a: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As the experiments progressed, </a:t>
            </a:r>
            <a:r>
              <a:rPr lang="en-US" altLang="ja-JP" b="1" dirty="0">
                <a:solidFill>
                  <a:srgbClr val="000000"/>
                </a:solidFill>
                <a:latin typeface="Arial"/>
              </a:rPr>
              <a:t>t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he experiment groups have been extended drastically. The number of authors of the first </a:t>
            </a:r>
            <a:r>
              <a:rPr kumimoji="1" lang="en-US" altLang="ja-JP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Kamiokande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paper is only 12, </a:t>
            </a:r>
            <a:r>
              <a:rPr lang="en-US" altLang="ja-JP" b="1" dirty="0">
                <a:solidFill>
                  <a:srgbClr val="000000"/>
                </a:solidFill>
                <a:latin typeface="Arial"/>
              </a:rPr>
              <a:t>but 40 year later,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number of authors in the T2K</a:t>
            </a:r>
            <a:r>
              <a:rPr lang="ja-JP" altLang="en-US" b="1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experiment now exceed 500.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The relentless pursuit of </a:t>
            </a:r>
            <a:r>
              <a:rPr lang="en-US" altLang="ja-JP" b="1" dirty="0">
                <a:solidFill>
                  <a:srgbClr val="000000"/>
                </a:solidFill>
                <a:latin typeface="Arial"/>
              </a:rPr>
              <a:t>weak evidence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 of neutrino oscillations</a:t>
            </a:r>
            <a:r>
              <a:rPr lang="en-US" altLang="ja-JP" b="1" dirty="0">
                <a:solidFill>
                  <a:srgbClr val="000000"/>
                </a:solidFill>
                <a:latin typeface="Arial"/>
              </a:rPr>
              <a:t> </a:t>
            </a:r>
            <a:r>
              <a:rPr kumimoji="1" lang="en-US" altLang="ja-JP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ＭＳ Ｐゴシック" panose="020B0600070205080204" pitchFamily="50" charset="-128"/>
                <a:cs typeface="+mn-cs"/>
              </a:rPr>
              <a:t>led to major success of their discovery, and the drastic expansion of the scale of the experimental group.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l"/>
              <a:tabLst/>
              <a:defRPr/>
            </a:pPr>
            <a:r>
              <a:rPr lang="en-US" altLang="ja-JP" b="1" dirty="0">
                <a:solidFill>
                  <a:srgbClr val="FF0000"/>
                </a:solidFill>
                <a:latin typeface="Arial"/>
              </a:rPr>
              <a:t>When you find any evidence for new physics, propose and conduct new experiments!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tabLst/>
              <a:defRPr/>
            </a:pPr>
            <a:endParaRPr kumimoji="1" lang="en-US" altLang="ja-JP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233B2F8-B6B9-A0D8-6C13-8D0C165AC81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3" name="Text Box 23">
            <a:extLst>
              <a:ext uri="{FF2B5EF4-FFF2-40B4-BE49-F238E27FC236}">
                <a16:creationId xmlns:a16="http://schemas.microsoft.com/office/drawing/2014/main" id="{7A85C4FA-67C9-2C1C-87F2-95095DF5B1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813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A0AD4"/>
                </a:solidFill>
              </a:rPr>
              <a:t>What we have learned – summary</a:t>
            </a:r>
            <a:r>
              <a:rPr lang="ja-JP" altLang="en-US" sz="2800" b="1" u="sng" dirty="0">
                <a:solidFill>
                  <a:srgbClr val="0A0AD4"/>
                </a:solidFill>
              </a:rPr>
              <a:t>③</a:t>
            </a:r>
            <a:endParaRPr lang="en-US" altLang="ja-JP" sz="2800" b="1" u="sng" dirty="0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799792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1775" y="2562225"/>
            <a:ext cx="8704263" cy="1541463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altLang="ja-JP" sz="6000" b="1" dirty="0"/>
              <a:t>Thank you !</a:t>
            </a:r>
          </a:p>
        </p:txBody>
      </p:sp>
      <p:sp>
        <p:nvSpPr>
          <p:cNvPr id="3" name="スライド番号プレースホルダー 1">
            <a:extLst>
              <a:ext uri="{FF2B5EF4-FFF2-40B4-BE49-F238E27FC236}">
                <a16:creationId xmlns:a16="http://schemas.microsoft.com/office/drawing/2014/main" id="{23F5CE95-D7F2-4215-903C-6C8F41DB9119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7484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Text Box 23"/>
          <p:cNvSpPr txBox="1">
            <a:spLocks noChangeArrowheads="1"/>
          </p:cNvSpPr>
          <p:nvPr/>
        </p:nvSpPr>
        <p:spPr bwMode="auto">
          <a:xfrm>
            <a:off x="971600" y="8620"/>
            <a:ext cx="7200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 dirty="0">
                <a:solidFill>
                  <a:srgbClr val="0A0AD4"/>
                </a:solidFill>
              </a:rPr>
              <a:t>Birth of </a:t>
            </a:r>
            <a:r>
              <a:rPr lang="en-US" altLang="ja-JP" sz="2800" b="1" u="sng" dirty="0" err="1">
                <a:solidFill>
                  <a:srgbClr val="0A0AD4"/>
                </a:solidFill>
              </a:rPr>
              <a:t>Kamiokande</a:t>
            </a:r>
            <a:endParaRPr lang="en-US" altLang="ja-JP" sz="2800" b="1" u="sng" dirty="0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26988" y="503238"/>
            <a:ext cx="8982075" cy="3694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ja-JP" sz="1800" b="1" dirty="0" err="1">
                <a:latin typeface="+mn-lt"/>
              </a:rPr>
              <a:t>Kamiokande</a:t>
            </a:r>
            <a:r>
              <a:rPr lang="en-US" altLang="ja-JP" sz="1800" b="1" dirty="0">
                <a:latin typeface="+mn-lt"/>
              </a:rPr>
              <a:t> was the first Nobel Prize experiment outside of Europe and America in the field of high energy physics.</a:t>
            </a: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endParaRPr lang="en-US" altLang="ja-JP" sz="1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ja-JP" sz="1800" b="1" dirty="0" err="1">
                <a:latin typeface="+mn-lt"/>
              </a:rPr>
              <a:t>Kamiokande</a:t>
            </a:r>
            <a:r>
              <a:rPr lang="en-US" altLang="ja-JP" sz="1800" b="1" dirty="0">
                <a:latin typeface="+mn-lt"/>
              </a:rPr>
              <a:t> was small manpower / small budget experiment.</a:t>
            </a:r>
            <a:br>
              <a:rPr lang="en-US" altLang="ja-JP" sz="1800" b="1" dirty="0">
                <a:latin typeface="+mn-lt"/>
              </a:rPr>
            </a:br>
            <a:r>
              <a:rPr lang="en-US" altLang="ja-JP" sz="1800" b="1" dirty="0">
                <a:latin typeface="+mn-lt"/>
              </a:rPr>
              <a:t>In the first </a:t>
            </a:r>
            <a:r>
              <a:rPr lang="en-US" altLang="ja-JP" sz="1800" b="1" dirty="0" err="1">
                <a:latin typeface="+mn-lt"/>
              </a:rPr>
              <a:t>Kamiokande</a:t>
            </a:r>
            <a:r>
              <a:rPr lang="en-US" altLang="ja-JP" sz="1800" b="1" dirty="0">
                <a:latin typeface="+mn-lt"/>
              </a:rPr>
              <a:t> paper in 1985, only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12 authors</a:t>
            </a:r>
            <a:r>
              <a:rPr lang="en-US" altLang="ja-JP" sz="1800" b="1" dirty="0">
                <a:latin typeface="+mn-lt"/>
              </a:rPr>
              <a:t>. They are</a:t>
            </a:r>
            <a:br>
              <a:rPr lang="en-US" altLang="ja-JP" sz="1800" b="1" dirty="0">
                <a:latin typeface="+mn-lt"/>
              </a:rPr>
            </a:br>
            <a:r>
              <a:rPr lang="en-US" altLang="ja-JP" sz="1800" b="1" dirty="0">
                <a:latin typeface="+mn-lt"/>
              </a:rPr>
              <a:t>7 staffs (about 5 Full Time Equivalent) and 5 graduate students.</a:t>
            </a: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endParaRPr lang="en-US" altLang="ja-JP" sz="1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ja-JP" sz="1800" b="1" dirty="0">
                <a:latin typeface="+mn-lt"/>
              </a:rPr>
              <a:t>The initial budget for the experiment was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5 Oku-yen </a:t>
            </a:r>
            <a:r>
              <a:rPr lang="en-US" altLang="ja-JP" sz="1800" b="1" dirty="0">
                <a:latin typeface="+mn-lt"/>
              </a:rPr>
              <a:t>and additional running cost was about </a:t>
            </a:r>
            <a:r>
              <a:rPr lang="en-US" altLang="ja-JP" sz="1800" b="1" dirty="0">
                <a:solidFill>
                  <a:srgbClr val="FF0000"/>
                </a:solidFill>
                <a:latin typeface="+mn-lt"/>
              </a:rPr>
              <a:t>1 Oku-yen/year</a:t>
            </a:r>
            <a:r>
              <a:rPr lang="en-US" altLang="ja-JP" sz="1800" b="1" dirty="0">
                <a:latin typeface="+mn-lt"/>
              </a:rPr>
              <a:t>. It was quite small budget.</a:t>
            </a:r>
            <a:br>
              <a:rPr lang="en-US" altLang="ja-JP" sz="1800" b="1" dirty="0">
                <a:latin typeface="+mn-lt"/>
              </a:rPr>
            </a:br>
            <a:r>
              <a:rPr lang="en-US" altLang="ja-JP" sz="1800" b="1" dirty="0">
                <a:latin typeface="+mn-lt"/>
              </a:rPr>
              <a:t>(1 Oku-yen ~ 0.5 Million US dollars in early 1980s.) </a:t>
            </a: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endParaRPr lang="en-US" altLang="ja-JP" sz="1800" b="1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ja-JP" sz="1800" b="1" dirty="0">
                <a:latin typeface="+mn-lt"/>
              </a:rPr>
              <a:t>Reporting why </a:t>
            </a:r>
            <a:r>
              <a:rPr lang="en-US" altLang="ja-JP" sz="1800" b="1" dirty="0" err="1">
                <a:latin typeface="+mn-lt"/>
              </a:rPr>
              <a:t>Kamiokande</a:t>
            </a:r>
            <a:r>
              <a:rPr lang="en-US" altLang="ja-JP" sz="1800" b="1" dirty="0">
                <a:latin typeface="+mn-lt"/>
              </a:rPr>
              <a:t> experiment succeeded with small manpower / small budget will be very instructive.</a:t>
            </a:r>
          </a:p>
        </p:txBody>
      </p:sp>
      <p:pic>
        <p:nvPicPr>
          <p:cNvPr id="169988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" y="4365625"/>
            <a:ext cx="5040313" cy="2403475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object 3"/>
          <p:cNvSpPr>
            <a:spLocks noChangeArrowheads="1"/>
          </p:cNvSpPr>
          <p:nvPr/>
        </p:nvSpPr>
        <p:spPr bwMode="auto">
          <a:xfrm>
            <a:off x="5292725" y="3971925"/>
            <a:ext cx="3692525" cy="279241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000">
              <a:latin typeface="Times New Roman" panose="02020603050405020304" pitchFamily="18" charset="0"/>
            </a:endParaRP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CB7E4F0-F42E-46B2-8E07-66CA8BC5C548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96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3698875"/>
            <a:ext cx="4959350" cy="315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1" name="Picture 2" descr="http://www.mit.edu/~hasell/IMAGES/PETRA_HE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2559050"/>
            <a:ext cx="4378325" cy="316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1012" name="Picture 4" descr="DESY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13" y="2619375"/>
            <a:ext cx="828675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1"/>
          <p:cNvSpPr txBox="1">
            <a:spLocks noChangeArrowheads="1"/>
          </p:cNvSpPr>
          <p:nvPr/>
        </p:nvSpPr>
        <p:spPr bwMode="auto">
          <a:xfrm>
            <a:off x="115888" y="506413"/>
            <a:ext cx="86868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>
                <a:latin typeface="+mn-lt"/>
              </a:rPr>
              <a:t>Before </a:t>
            </a:r>
            <a:r>
              <a:rPr lang="en-US" altLang="ja-JP" sz="2000" b="1" dirty="0" err="1">
                <a:latin typeface="+mn-lt"/>
              </a:rPr>
              <a:t>Kamiokande</a:t>
            </a:r>
            <a:r>
              <a:rPr lang="en-US" altLang="ja-JP" sz="2000" b="1" dirty="0">
                <a:latin typeface="+mn-lt"/>
              </a:rPr>
              <a:t> experiment, </a:t>
            </a:r>
            <a:r>
              <a:rPr lang="en-US" altLang="ja-JP" sz="2000" b="1" dirty="0" err="1">
                <a:latin typeface="+mn-lt"/>
              </a:rPr>
              <a:t>Koshiba's</a:t>
            </a:r>
            <a:r>
              <a:rPr lang="en-US" altLang="ja-JP" sz="2000" b="1" dirty="0">
                <a:latin typeface="+mn-lt"/>
              </a:rPr>
              <a:t> group in department of physics, University of Tokyo participated in </a:t>
            </a:r>
            <a:r>
              <a:rPr lang="en-US" altLang="ja-JP" sz="2000" b="1" dirty="0">
                <a:solidFill>
                  <a:srgbClr val="FF0000"/>
                </a:solidFill>
                <a:latin typeface="+mn-lt"/>
              </a:rPr>
              <a:t>JADE Experiment </a:t>
            </a:r>
            <a:r>
              <a:rPr lang="en-US" altLang="ja-JP" sz="2000" b="1" dirty="0">
                <a:latin typeface="+mn-lt"/>
              </a:rPr>
              <a:t>(1977-1986) in PETRA Ring in DESY, Hamburg.</a:t>
            </a: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2000" b="1" dirty="0">
              <a:latin typeface="+mn-lt"/>
            </a:endParaRPr>
          </a:p>
          <a:p>
            <a:pPr marL="342900" indent="-342900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2000" b="1" dirty="0" err="1">
                <a:latin typeface="+mn-lt"/>
              </a:rPr>
              <a:t>Kamiokande</a:t>
            </a:r>
            <a:r>
              <a:rPr lang="en-US" altLang="ja-JP" sz="2000" b="1" dirty="0">
                <a:latin typeface="+mn-lt"/>
              </a:rPr>
              <a:t> was the second and local experiment of the group.</a:t>
            </a:r>
            <a:br>
              <a:rPr lang="en-US" altLang="ja-JP" sz="2000" b="1" dirty="0">
                <a:latin typeface="+mn-lt"/>
              </a:rPr>
            </a:br>
            <a:r>
              <a:rPr lang="en-US" altLang="ja-JP" sz="2000" b="1" dirty="0">
                <a:latin typeface="+mn-lt"/>
              </a:rPr>
              <a:t>It was planned just after the JADE experiment started successfully.</a:t>
            </a:r>
          </a:p>
        </p:txBody>
      </p:sp>
      <p:sp>
        <p:nvSpPr>
          <p:cNvPr id="171014" name="Text Box 23"/>
          <p:cNvSpPr txBox="1">
            <a:spLocks noChangeArrowheads="1"/>
          </p:cNvSpPr>
          <p:nvPr/>
        </p:nvSpPr>
        <p:spPr bwMode="auto">
          <a:xfrm>
            <a:off x="296863" y="7938"/>
            <a:ext cx="85963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Before Kamiokande experiment…..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5876925" y="3498850"/>
            <a:ext cx="2295525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latin typeface="+mn-lt"/>
              </a:rPr>
              <a:t>JADE detector</a:t>
            </a:r>
            <a:endParaRPr lang="ja-JP" altLang="en-US" b="1" dirty="0">
              <a:latin typeface="+mn-lt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814388" y="5889625"/>
            <a:ext cx="2744787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ja-JP" b="1" dirty="0">
                <a:latin typeface="+mn-lt"/>
              </a:rPr>
              <a:t>PETRA Ring in DESY</a:t>
            </a:r>
            <a:endParaRPr lang="ja-JP" altLang="en-US" b="1" dirty="0">
              <a:latin typeface="+mn-lt"/>
            </a:endParaRPr>
          </a:p>
        </p:txBody>
      </p:sp>
      <p:sp>
        <p:nvSpPr>
          <p:cNvPr id="9" name="スライド番号プレースホルダー 1">
            <a:extLst>
              <a:ext uri="{FF2B5EF4-FFF2-40B4-BE49-F238E27FC236}">
                <a16:creationId xmlns:a16="http://schemas.microsoft.com/office/drawing/2014/main" id="{11F8549D-A7DA-4BBD-8602-178F24EDC55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03053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Text Box 9"/>
          <p:cNvSpPr txBox="1">
            <a:spLocks noChangeArrowheads="1"/>
          </p:cNvSpPr>
          <p:nvPr/>
        </p:nvSpPr>
        <p:spPr bwMode="auto">
          <a:xfrm>
            <a:off x="1016000" y="7938"/>
            <a:ext cx="71564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JADE experiment</a:t>
            </a:r>
          </a:p>
        </p:txBody>
      </p:sp>
      <p:sp>
        <p:nvSpPr>
          <p:cNvPr id="172035" name="object 6"/>
          <p:cNvSpPr>
            <a:spLocks noChangeArrowheads="1"/>
          </p:cNvSpPr>
          <p:nvPr/>
        </p:nvSpPr>
        <p:spPr bwMode="auto">
          <a:xfrm>
            <a:off x="26988" y="3349625"/>
            <a:ext cx="4383087" cy="3379788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000">
              <a:latin typeface="Times New Roman" panose="02020603050405020304" pitchFamily="18" charset="0"/>
            </a:endParaRPr>
          </a:p>
        </p:txBody>
      </p:sp>
      <p:sp>
        <p:nvSpPr>
          <p:cNvPr id="172036" name="object 7"/>
          <p:cNvSpPr>
            <a:spLocks noChangeArrowheads="1"/>
          </p:cNvSpPr>
          <p:nvPr/>
        </p:nvSpPr>
        <p:spPr bwMode="auto">
          <a:xfrm>
            <a:off x="4672013" y="3349625"/>
            <a:ext cx="4400550" cy="339725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ja-JP" altLang="ja-JP" sz="2000">
              <a:latin typeface="Times New Roman" panose="02020603050405020304" pitchFamily="18" charset="0"/>
            </a:endParaRPr>
          </a:p>
        </p:txBody>
      </p:sp>
      <p:sp>
        <p:nvSpPr>
          <p:cNvPr id="172037" name="テキスト ボックス 2"/>
          <p:cNvSpPr txBox="1">
            <a:spLocks noChangeArrowheads="1"/>
          </p:cNvSpPr>
          <p:nvPr/>
        </p:nvSpPr>
        <p:spPr bwMode="auto">
          <a:xfrm>
            <a:off x="134938" y="642938"/>
            <a:ext cx="8893175" cy="224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JA</a:t>
            </a:r>
            <a:r>
              <a:rPr lang="en-US" altLang="ja-JP" sz="2000" b="1">
                <a:cs typeface="Arial" panose="020B0604020202020204" pitchFamily="34" charset="0"/>
              </a:rPr>
              <a:t>pan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D</a:t>
            </a:r>
            <a:r>
              <a:rPr lang="en-US" altLang="ja-JP" sz="2000" b="1">
                <a:cs typeface="Arial" panose="020B0604020202020204" pitchFamily="34" charset="0"/>
              </a:rPr>
              <a:t>eutschland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E</a:t>
            </a:r>
            <a:r>
              <a:rPr lang="en-US" altLang="ja-JP" sz="2000" b="1">
                <a:cs typeface="Arial" panose="020B0604020202020204" pitchFamily="34" charset="0"/>
              </a:rPr>
              <a:t>ngland collaboration.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20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>
                <a:cs typeface="Arial" panose="020B0604020202020204" pitchFamily="34" charset="0"/>
              </a:rPr>
              <a:t>The main purpose of the experiment was observation of heavier new quarks. Unfortunately, it was not succeeded.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endParaRPr lang="en-US" altLang="ja-JP" sz="2000" b="1"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l"/>
            </a:pPr>
            <a:r>
              <a:rPr lang="en-US" altLang="ja-JP" sz="2000" b="1">
                <a:cs typeface="Arial" panose="020B0604020202020204" pitchFamily="34" charset="0"/>
              </a:rPr>
              <a:t>Instead, 3 jet events which directly show existence of </a:t>
            </a:r>
            <a:r>
              <a:rPr lang="en-US" altLang="ja-JP" sz="2000" b="1">
                <a:solidFill>
                  <a:srgbClr val="FF0000"/>
                </a:solidFill>
                <a:cs typeface="Arial" panose="020B0604020202020204" pitchFamily="34" charset="0"/>
              </a:rPr>
              <a:t>gluons</a:t>
            </a:r>
            <a:r>
              <a:rPr lang="en-US" altLang="ja-JP" sz="2000" b="1">
                <a:cs typeface="Arial" panose="020B0604020202020204" pitchFamily="34" charset="0"/>
              </a:rPr>
              <a:t> were discovered together with other 3 experiments in PETRA. </a:t>
            </a:r>
          </a:p>
        </p:txBody>
      </p:sp>
      <p:sp>
        <p:nvSpPr>
          <p:cNvPr id="172038" name="テキスト ボックス 2"/>
          <p:cNvSpPr txBox="1">
            <a:spLocks noChangeArrowheads="1"/>
          </p:cNvSpPr>
          <p:nvPr/>
        </p:nvSpPr>
        <p:spPr bwMode="auto">
          <a:xfrm>
            <a:off x="5908675" y="2938463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>
                <a:cs typeface="Arial" panose="020B0604020202020204" pitchFamily="34" charset="0"/>
              </a:rPr>
              <a:t>gluon event </a:t>
            </a:r>
          </a:p>
        </p:txBody>
      </p:sp>
      <p:sp>
        <p:nvSpPr>
          <p:cNvPr id="172039" name="テキスト ボックス 2"/>
          <p:cNvSpPr txBox="1">
            <a:spLocks noChangeArrowheads="1"/>
          </p:cNvSpPr>
          <p:nvPr/>
        </p:nvSpPr>
        <p:spPr bwMode="auto">
          <a:xfrm>
            <a:off x="1241425" y="2933700"/>
            <a:ext cx="19494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>
                <a:cs typeface="Arial" panose="020B0604020202020204" pitchFamily="34" charset="0"/>
              </a:rPr>
              <a:t>JADE detector 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479BB23B-FC30-4BD5-BB79-B894FB0D93E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2198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Lead glass counter and photomultiplier tubes (PMT) </a:t>
            </a: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134938" y="642938"/>
            <a:ext cx="8893175" cy="62484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In JADE experiment,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Koshiba's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group took charge of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lead glass counters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. It is a calorimeter to measure energy of electro-magnetic showers. Basically, it consists of a total of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2712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photomultiplier tubes (PMTs) and lead glasses.</a:t>
            </a: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l"/>
              <a:defRPr/>
            </a:pP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At that time, the leading company of the PMTs was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Philips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in Nederland. PMTs made by Philips and made by </a:t>
            </a:r>
            <a:r>
              <a:rPr lang="en-US" altLang="ja-JP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Hamamatsu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were compared and obviously Philips PMTs were much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much</a:t>
            </a:r>
            <a:r>
              <a:rPr lang="en-US" altLang="ja-JP" b="1" dirty="0">
                <a:latin typeface="Arial" panose="020B0604020202020204" pitchFamily="34" charset="0"/>
                <a:cs typeface="Arial" panose="020B0604020202020204" pitchFamily="34" charset="0"/>
              </a:rPr>
              <a:t> better than Hamamatsu </a:t>
            </a:r>
            <a:r>
              <a:rPr lang="en-US" altLang="ja-JP" b="1" dirty="0" err="1">
                <a:latin typeface="Arial" panose="020B0604020202020204" pitchFamily="34" charset="0"/>
                <a:cs typeface="Arial" panose="020B0604020202020204" pitchFamily="34" charset="0"/>
              </a:rPr>
              <a:t>PMTs.</a:t>
            </a:r>
            <a:endParaRPr lang="en-US" altLang="ja-JP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4084" name="図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8" y="2619375"/>
            <a:ext cx="4384675" cy="2598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1875" y="2978150"/>
            <a:ext cx="4095750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6" name="テキスト ボックス 2"/>
          <p:cNvSpPr txBox="1">
            <a:spLocks noChangeArrowheads="1"/>
          </p:cNvSpPr>
          <p:nvPr/>
        </p:nvSpPr>
        <p:spPr bwMode="auto">
          <a:xfrm>
            <a:off x="4841875" y="2079625"/>
            <a:ext cx="4230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b="1">
                <a:cs typeface="Arial" panose="020B0604020202020204" pitchFamily="34" charset="0"/>
              </a:rPr>
              <a:t>Lead glass and PMT for OPAL experiment</a:t>
            </a:r>
            <a:br>
              <a:rPr lang="en-US" altLang="ja-JP" sz="1600" b="1">
                <a:cs typeface="Arial" panose="020B0604020202020204" pitchFamily="34" charset="0"/>
              </a:rPr>
            </a:br>
            <a:r>
              <a:rPr lang="en-US" altLang="ja-JP" sz="1600" b="1">
                <a:cs typeface="Arial" panose="020B0604020202020204" pitchFamily="34" charset="0"/>
              </a:rPr>
              <a:t>(sorry! I could not find that of JADE)</a:t>
            </a:r>
          </a:p>
        </p:txBody>
      </p:sp>
      <p:sp>
        <p:nvSpPr>
          <p:cNvPr id="174087" name="テキスト ボックス 2"/>
          <p:cNvSpPr txBox="1">
            <a:spLocks noChangeArrowheads="1"/>
          </p:cNvSpPr>
          <p:nvPr/>
        </p:nvSpPr>
        <p:spPr bwMode="auto">
          <a:xfrm>
            <a:off x="385763" y="2100263"/>
            <a:ext cx="42322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b="1">
                <a:cs typeface="Arial" panose="020B0604020202020204" pitchFamily="34" charset="0"/>
              </a:rPr>
              <a:t>Assembling JADE Lead glass counter</a:t>
            </a:r>
          </a:p>
        </p:txBody>
      </p:sp>
      <p:sp>
        <p:nvSpPr>
          <p:cNvPr id="8" name="スライド番号プレースホルダー 1">
            <a:extLst>
              <a:ext uri="{FF2B5EF4-FFF2-40B4-BE49-F238E27FC236}">
                <a16:creationId xmlns:a16="http://schemas.microsoft.com/office/drawing/2014/main" id="{C2F105E4-005C-4898-A926-800D4CA2FEE4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97490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図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324183" y="3616480"/>
            <a:ext cx="2115233" cy="35404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7" name="Text Box 9"/>
          <p:cNvSpPr txBox="1">
            <a:spLocks noChangeArrowheads="1"/>
          </p:cNvSpPr>
          <p:nvPr/>
        </p:nvSpPr>
        <p:spPr bwMode="auto">
          <a:xfrm>
            <a:off x="0" y="53975"/>
            <a:ext cx="91440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Hamamatsu PMTs ! </a:t>
            </a:r>
          </a:p>
        </p:txBody>
      </p:sp>
      <p:sp>
        <p:nvSpPr>
          <p:cNvPr id="175108" name="テキスト ボックス 2"/>
          <p:cNvSpPr txBox="1">
            <a:spLocks noChangeArrowheads="1"/>
          </p:cNvSpPr>
          <p:nvPr/>
        </p:nvSpPr>
        <p:spPr bwMode="auto">
          <a:xfrm>
            <a:off x="-18510" y="548680"/>
            <a:ext cx="8893175" cy="3939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cs typeface="Arial" panose="020B0604020202020204" pitchFamily="34" charset="0"/>
              </a:rPr>
              <a:t>Koshiba decided to use Hamamatsu PMTs although all other collaborators strongly opposed it. Koshiba said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"Our research budget is funded by the Japanese government.</a:t>
            </a:r>
            <a:b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For the critical and high-technology component of the detector,</a:t>
            </a:r>
            <a:b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</a:b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we must purchase Japanese products as much as possible.“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cs typeface="Arial" panose="020B0604020202020204" pitchFamily="34" charset="0"/>
              </a:rPr>
              <a:t>Hamamatsu developed new PMTs for JADE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lead glass counters with cooperation of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Japanese JADE members. Hamamatsu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accumulated experience in the design of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PMTs thanks to Koshiba's decision.</a:t>
            </a:r>
          </a:p>
          <a:p>
            <a:pPr>
              <a:spcBef>
                <a:spcPct val="0"/>
              </a:spcBef>
              <a:spcAft>
                <a:spcPts val="600"/>
              </a:spcAft>
              <a:buFont typeface="Wingdings" panose="05000000000000000000" pitchFamily="2" charset="2"/>
              <a:buChar char="l"/>
            </a:pPr>
            <a:r>
              <a:rPr lang="en-US" altLang="ja-JP" sz="2000" b="1" dirty="0">
                <a:cs typeface="Arial" panose="020B0604020202020204" pitchFamily="34" charset="0"/>
              </a:rPr>
              <a:t>It was real “</a:t>
            </a:r>
            <a:r>
              <a:rPr lang="en-US" altLang="ja-JP" sz="2000" b="1" dirty="0">
                <a:solidFill>
                  <a:srgbClr val="FF0000"/>
                </a:solidFill>
                <a:cs typeface="Arial" panose="020B0604020202020204" pitchFamily="34" charset="0"/>
              </a:rPr>
              <a:t>first step</a:t>
            </a:r>
            <a:r>
              <a:rPr lang="en-US" altLang="ja-JP" sz="2000" b="1" dirty="0">
                <a:cs typeface="Arial" panose="020B0604020202020204" pitchFamily="34" charset="0"/>
              </a:rPr>
              <a:t>” for the </a:t>
            </a:r>
            <a:r>
              <a:rPr lang="en-US" altLang="ja-JP" sz="2000" b="1" dirty="0" err="1">
                <a:cs typeface="Arial" panose="020B0604020202020204" pitchFamily="34" charset="0"/>
              </a:rPr>
              <a:t>Kamiokande</a:t>
            </a:r>
            <a:br>
              <a:rPr lang="en-US" altLang="ja-JP" sz="2000" b="1" dirty="0">
                <a:cs typeface="Arial" panose="020B0604020202020204" pitchFamily="34" charset="0"/>
              </a:rPr>
            </a:br>
            <a:r>
              <a:rPr lang="en-US" altLang="ja-JP" sz="2000" b="1" dirty="0">
                <a:cs typeface="Arial" panose="020B0604020202020204" pitchFamily="34" charset="0"/>
              </a:rPr>
              <a:t>experiment.</a:t>
            </a:r>
          </a:p>
        </p:txBody>
      </p:sp>
      <p:sp>
        <p:nvSpPr>
          <p:cNvPr id="175109" name="テキスト ボックス 4"/>
          <p:cNvSpPr txBox="1">
            <a:spLocks noChangeArrowheads="1"/>
          </p:cNvSpPr>
          <p:nvPr/>
        </p:nvSpPr>
        <p:spPr bwMode="auto">
          <a:xfrm>
            <a:off x="341530" y="6300028"/>
            <a:ext cx="4455495" cy="338554"/>
          </a:xfrm>
          <a:prstGeom prst="rect">
            <a:avLst/>
          </a:prstGeom>
          <a:solidFill>
            <a:srgbClr val="C1C1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600" b="1" dirty="0">
                <a:cs typeface="Arial" panose="020B0604020202020204" pitchFamily="34" charset="0"/>
              </a:rPr>
              <a:t>Hamamatsu R594 PMT for JADE experiment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CFFE23C8-A677-40E3-8D2C-C4CC9FB8A6FB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pic>
        <p:nvPicPr>
          <p:cNvPr id="2" name="図 2">
            <a:extLst>
              <a:ext uri="{FF2B5EF4-FFF2-40B4-BE49-F238E27FC236}">
                <a16:creationId xmlns:a16="http://schemas.microsoft.com/office/drawing/2014/main" id="{F3FEB2B5-1255-66EF-291E-002D6062CB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145" y="2618910"/>
            <a:ext cx="2745305" cy="341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F77049BF-9850-A156-3A8A-B3CBB90C4E26}"/>
              </a:ext>
            </a:extLst>
          </p:cNvPr>
          <p:cNvSpPr txBox="1"/>
          <p:nvPr/>
        </p:nvSpPr>
        <p:spPr>
          <a:xfrm>
            <a:off x="7362310" y="5634245"/>
            <a:ext cx="1710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  <a:latin typeface="Arial Narrow" panose="020B0606020202030204" pitchFamily="34" charset="0"/>
              </a:rPr>
              <a:t>M. Koshiba</a:t>
            </a:r>
            <a:endParaRPr kumimoji="1" lang="ja-JP" altLang="en-US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7988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Text Box 23"/>
          <p:cNvSpPr txBox="1">
            <a:spLocks noChangeArrowheads="1"/>
          </p:cNvSpPr>
          <p:nvPr/>
        </p:nvSpPr>
        <p:spPr bwMode="auto">
          <a:xfrm>
            <a:off x="236538" y="23813"/>
            <a:ext cx="865505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800" b="1" u="sng">
                <a:solidFill>
                  <a:srgbClr val="0A0AD4"/>
                </a:solidFill>
              </a:rPr>
              <a:t>Development of 20-inch</a:t>
            </a:r>
            <a:r>
              <a:rPr lang="en-US" altLang="ja-JP" sz="2800" b="1" u="sng">
                <a:solidFill>
                  <a:srgbClr val="0A0AD4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2800" b="1" u="sng">
                <a:solidFill>
                  <a:srgbClr val="0A0AD4"/>
                </a:solidFill>
              </a:rPr>
              <a:t> PMT </a:t>
            </a:r>
            <a:endParaRPr lang="en-US" altLang="ja-JP" sz="2800" b="1" u="sng">
              <a:solidFill>
                <a:srgbClr val="0A0AD4"/>
              </a:solidFill>
              <a:latin typeface="Symbol" panose="05050102010706020507" pitchFamily="18" charset="2"/>
            </a:endParaRPr>
          </a:p>
        </p:txBody>
      </p:sp>
      <p:sp>
        <p:nvSpPr>
          <p:cNvPr id="304131" name="テキスト ボックス 5"/>
          <p:cNvSpPr txBox="1">
            <a:spLocks noChangeArrowheads="1"/>
          </p:cNvSpPr>
          <p:nvPr/>
        </p:nvSpPr>
        <p:spPr bwMode="auto">
          <a:xfrm>
            <a:off x="0" y="503238"/>
            <a:ext cx="8982075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>
                <a:solidFill>
                  <a:srgbClr val="000000"/>
                </a:solidFill>
              </a:rPr>
              <a:t>When the planning of </a:t>
            </a:r>
            <a:r>
              <a:rPr lang="en-US" altLang="ja-JP" sz="1900" b="1" dirty="0" err="1">
                <a:solidFill>
                  <a:srgbClr val="000000"/>
                </a:solidFill>
              </a:rPr>
              <a:t>Kamiokande</a:t>
            </a:r>
            <a:r>
              <a:rPr lang="en-US" altLang="ja-JP" sz="1900" b="1" dirty="0">
                <a:solidFill>
                  <a:srgbClr val="000000"/>
                </a:solidFill>
              </a:rPr>
              <a:t> experiment started around 1979,</a:t>
            </a:r>
            <a:br>
              <a:rPr lang="en-US" altLang="ja-JP" sz="1900" b="1" dirty="0">
                <a:solidFill>
                  <a:srgbClr val="000000"/>
                </a:solidFill>
              </a:rPr>
            </a:br>
            <a:r>
              <a:rPr lang="en-US" altLang="ja-JP" sz="1900" b="1" dirty="0">
                <a:solidFill>
                  <a:srgbClr val="000000"/>
                </a:solidFill>
              </a:rPr>
              <a:t>IMB group have already started similar project independently in USA.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>
                <a:solidFill>
                  <a:srgbClr val="000000"/>
                </a:solidFill>
              </a:rPr>
              <a:t>The IMB detector is larger and the start of the experiment is earlier.</a:t>
            </a:r>
            <a:br>
              <a:rPr lang="en-US" altLang="ja-JP" sz="1900" b="1" dirty="0">
                <a:solidFill>
                  <a:srgbClr val="000000"/>
                </a:solidFill>
              </a:rPr>
            </a:br>
            <a:r>
              <a:rPr lang="en-US" altLang="ja-JP" sz="1900" b="1" dirty="0">
                <a:solidFill>
                  <a:srgbClr val="000000"/>
                </a:solidFill>
              </a:rPr>
              <a:t>It seems there is no advantage in </a:t>
            </a:r>
            <a:r>
              <a:rPr lang="en-US" altLang="ja-JP" sz="1900" b="1" dirty="0" err="1">
                <a:solidFill>
                  <a:srgbClr val="000000"/>
                </a:solidFill>
              </a:rPr>
              <a:t>Kamiokande</a:t>
            </a:r>
            <a:r>
              <a:rPr lang="en-US" altLang="ja-JP" sz="1900" b="1" dirty="0">
                <a:solidFill>
                  <a:srgbClr val="00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>
                <a:solidFill>
                  <a:srgbClr val="FF0000"/>
                </a:solidFill>
              </a:rPr>
              <a:t>“Ask Hamamatsu to make new PMTs which</a:t>
            </a:r>
            <a:br>
              <a:rPr lang="en-US" altLang="ja-JP" sz="1900" b="1" dirty="0">
                <a:solidFill>
                  <a:srgbClr val="FF0000"/>
                </a:solidFill>
              </a:rPr>
            </a:br>
            <a:r>
              <a:rPr lang="en-US" altLang="ja-JP" sz="1900" b="1" dirty="0">
                <a:solidFill>
                  <a:srgbClr val="FF0000"/>
                </a:solidFill>
              </a:rPr>
              <a:t>have large diameter. They cannot reject</a:t>
            </a:r>
            <a:br>
              <a:rPr lang="en-US" altLang="ja-JP" sz="1900" b="1" dirty="0">
                <a:solidFill>
                  <a:srgbClr val="FF0000"/>
                </a:solidFill>
              </a:rPr>
            </a:br>
            <a:r>
              <a:rPr lang="en-US" altLang="ja-JP" sz="1900" b="1" dirty="0">
                <a:solidFill>
                  <a:srgbClr val="FF0000"/>
                </a:solidFill>
              </a:rPr>
              <a:t>my request. They succeeded as a PMT</a:t>
            </a:r>
            <a:br>
              <a:rPr lang="en-US" altLang="ja-JP" sz="1900" b="1" dirty="0">
                <a:solidFill>
                  <a:srgbClr val="FF0000"/>
                </a:solidFill>
              </a:rPr>
            </a:br>
            <a:r>
              <a:rPr lang="en-US" altLang="ja-JP" sz="1900" b="1" dirty="0">
                <a:solidFill>
                  <a:srgbClr val="FF0000"/>
                </a:solidFill>
              </a:rPr>
              <a:t>company after we selected Hamamatsu</a:t>
            </a:r>
            <a:br>
              <a:rPr lang="en-US" altLang="ja-JP" sz="1900" b="1" dirty="0">
                <a:solidFill>
                  <a:srgbClr val="FF0000"/>
                </a:solidFill>
              </a:rPr>
            </a:br>
            <a:r>
              <a:rPr lang="en-US" altLang="ja-JP" sz="1900" b="1" dirty="0">
                <a:solidFill>
                  <a:srgbClr val="FF0000"/>
                </a:solidFill>
              </a:rPr>
              <a:t>PMTs for JADE experiment!”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l"/>
              <a:defRPr/>
            </a:pPr>
            <a:r>
              <a:rPr lang="en-US" altLang="ja-JP" sz="1900" b="1" dirty="0">
                <a:solidFill>
                  <a:srgbClr val="000000"/>
                </a:solidFill>
              </a:rPr>
              <a:t>20-inch</a:t>
            </a:r>
            <a:r>
              <a:rPr lang="en-US" altLang="ja-JP" sz="1900" b="1" dirty="0">
                <a:solidFill>
                  <a:srgbClr val="000000"/>
                </a:solidFill>
                <a:latin typeface="Symbol" panose="05050102010706020507" pitchFamily="18" charset="2"/>
              </a:rPr>
              <a:t>F</a:t>
            </a:r>
            <a:r>
              <a:rPr lang="en-US" altLang="ja-JP" sz="1900" b="1" dirty="0">
                <a:solidFill>
                  <a:srgbClr val="000000"/>
                </a:solidFill>
              </a:rPr>
              <a:t> PMT are developed, and precise</a:t>
            </a:r>
            <a:br>
              <a:rPr lang="en-US" altLang="ja-JP" sz="1900" b="1" dirty="0">
                <a:solidFill>
                  <a:srgbClr val="000000"/>
                </a:solidFill>
              </a:rPr>
            </a:br>
            <a:r>
              <a:rPr lang="en-US" altLang="ja-JP" sz="1900" b="1" dirty="0">
                <a:solidFill>
                  <a:srgbClr val="000000"/>
                </a:solidFill>
              </a:rPr>
              <a:t>measurement became possible with large</a:t>
            </a:r>
            <a:br>
              <a:rPr lang="en-US" altLang="ja-JP" sz="1900" b="1" dirty="0">
                <a:solidFill>
                  <a:srgbClr val="000000"/>
                </a:solidFill>
              </a:rPr>
            </a:br>
            <a:r>
              <a:rPr lang="en-US" altLang="ja-JP" sz="1900" b="1" dirty="0">
                <a:solidFill>
                  <a:srgbClr val="000000"/>
                </a:solidFill>
              </a:rPr>
              <a:t>photo collection.</a:t>
            </a:r>
            <a:br>
              <a:rPr lang="en-US" altLang="ja-JP" sz="1900" b="1" dirty="0">
                <a:solidFill>
                  <a:srgbClr val="000000"/>
                </a:solidFill>
              </a:rPr>
            </a:br>
            <a:r>
              <a:rPr lang="en-US" altLang="ja-JP" sz="1900" b="1" dirty="0">
                <a:solidFill>
                  <a:srgbClr val="000000"/>
                </a:solidFill>
              </a:rPr>
              <a:t>It led to the success of the experiment.</a:t>
            </a:r>
          </a:p>
          <a:p>
            <a:pPr marL="0" indent="0" eaLnBrk="1" hangingPunct="1">
              <a:spcBef>
                <a:spcPct val="0"/>
              </a:spcBef>
              <a:buFontTx/>
              <a:buNone/>
              <a:defRPr/>
            </a:pPr>
            <a:endParaRPr lang="en-US" altLang="ja-JP" sz="1900" b="1" dirty="0">
              <a:solidFill>
                <a:srgbClr val="000000"/>
              </a:solidFill>
            </a:endParaRPr>
          </a:p>
        </p:txBody>
      </p:sp>
      <p:pic>
        <p:nvPicPr>
          <p:cNvPr id="17613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25" y="4284663"/>
            <a:ext cx="3673475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 1"/>
          <p:cNvGraphicFramePr>
            <a:graphicFrameLocks noGrp="1"/>
          </p:cNvGraphicFramePr>
          <p:nvPr/>
        </p:nvGraphicFramePr>
        <p:xfrm>
          <a:off x="508000" y="2124075"/>
          <a:ext cx="7620000" cy="14827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681790">
                  <a:extLst>
                    <a:ext uri="{9D8B030D-6E8A-4147-A177-3AD203B41FA5}">
                      <a16:colId xmlns:a16="http://schemas.microsoft.com/office/drawing/2014/main" val="558236954"/>
                    </a:ext>
                  </a:extLst>
                </a:gridCol>
                <a:gridCol w="2398210">
                  <a:extLst>
                    <a:ext uri="{9D8B030D-6E8A-4147-A177-3AD203B41FA5}">
                      <a16:colId xmlns:a16="http://schemas.microsoft.com/office/drawing/2014/main" val="123113450"/>
                    </a:ext>
                  </a:extLst>
                </a:gridCol>
                <a:gridCol w="2540000">
                  <a:extLst>
                    <a:ext uri="{9D8B030D-6E8A-4147-A177-3AD203B41FA5}">
                      <a16:colId xmlns:a16="http://schemas.microsoft.com/office/drawing/2014/main" val="3313852917"/>
                    </a:ext>
                  </a:extLst>
                </a:gridCol>
              </a:tblGrid>
              <a:tr h="370681">
                <a:tc>
                  <a:txBody>
                    <a:bodyPr/>
                    <a:lstStyle/>
                    <a:p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IMB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 err="1">
                          <a:latin typeface="+mn-lt"/>
                        </a:rPr>
                        <a:t>Kamiokande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2508688008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Total (Fiducial)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Volume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8000 ton (3300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3000 ton (1000 ton)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4039897409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Start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1982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1983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1535847857"/>
                  </a:ext>
                </a:extLst>
              </a:tr>
              <a:tr h="370681">
                <a:tc>
                  <a:txBody>
                    <a:bodyPr/>
                    <a:lstStyle/>
                    <a:p>
                      <a:r>
                        <a:rPr kumimoji="1" lang="en-US" altLang="ja-JP" sz="1800" b="1" dirty="0">
                          <a:latin typeface="+mn-lt"/>
                        </a:rPr>
                        <a:t>PMTs</a:t>
                      </a:r>
                      <a:r>
                        <a:rPr kumimoji="1" lang="en-US" altLang="ja-JP" sz="1800" b="1" baseline="0" dirty="0">
                          <a:latin typeface="+mn-lt"/>
                        </a:rPr>
                        <a:t> (size x number)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8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2048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800" b="1" dirty="0">
                          <a:latin typeface="+mn-lt"/>
                        </a:rPr>
                        <a:t>20 </a:t>
                      </a:r>
                      <a:r>
                        <a:rPr kumimoji="1" lang="en-US" altLang="ja-JP" sz="1800" b="1" dirty="0" err="1">
                          <a:latin typeface="+mn-lt"/>
                        </a:rPr>
                        <a:t>inch</a:t>
                      </a:r>
                      <a:r>
                        <a:rPr kumimoji="1" lang="en-US" altLang="ja-JP" sz="1800" b="1" dirty="0" err="1">
                          <a:latin typeface="Symbol" panose="05050102010706020507" pitchFamily="18" charset="2"/>
                        </a:rPr>
                        <a:t>F</a:t>
                      </a:r>
                      <a:r>
                        <a:rPr kumimoji="1" lang="en-US" altLang="ja-JP" sz="1800" b="1" dirty="0">
                          <a:latin typeface="+mn-lt"/>
                        </a:rPr>
                        <a:t> x 1000</a:t>
                      </a:r>
                      <a:endParaRPr kumimoji="1" lang="ja-JP" altLang="en-US" sz="1800" b="1" dirty="0">
                        <a:latin typeface="+mn-lt"/>
                      </a:endParaRPr>
                    </a:p>
                  </a:txBody>
                  <a:tcPr marT="45700" marB="45700"/>
                </a:tc>
                <a:extLst>
                  <a:ext uri="{0D108BD9-81ED-4DB2-BD59-A6C34878D82A}">
                    <a16:rowId xmlns:a16="http://schemas.microsoft.com/office/drawing/2014/main" val="3000457964"/>
                  </a:ext>
                </a:extLst>
              </a:tr>
            </a:tbl>
          </a:graphicData>
        </a:graphic>
      </p:graphicFrame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13B87411-AE6B-4915-9B14-0BDD83E06D2A}"/>
              </a:ext>
            </a:extLst>
          </p:cNvPr>
          <p:cNvSpPr txBox="1">
            <a:spLocks/>
          </p:cNvSpPr>
          <p:nvPr/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ja-JP"/>
            </a:defPPr>
            <a:lvl1pPr algn="r" rtl="0" eaLnBrk="1" fontAlgn="base" hangingPunct="1">
              <a:spcBef>
                <a:spcPct val="0"/>
              </a:spcBef>
              <a:spcAft>
                <a:spcPct val="0"/>
              </a:spcAft>
              <a:defRPr kumimoji="1" sz="3200" b="1" kern="1200">
                <a:solidFill>
                  <a:srgbClr val="0000FF"/>
                </a:solidFill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5pPr>
            <a:lvl6pPr marL="22860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6pPr>
            <a:lvl7pPr marL="27432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7pPr>
            <a:lvl8pPr marL="32004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8pPr>
            <a:lvl9pPr marL="3657600" algn="l" defTabSz="914400" rtl="0" eaLnBrk="1" latinLnBrk="0" hangingPunct="1">
              <a:defRPr kumimoji="1" kern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718446-69AA-42B1-8067-E6BC5585DF00}" type="slidenum">
              <a:rPr kumimoji="1" lang="ja-JP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Modern No. 20" panose="02070704070505020303" pitchFamily="18" charset="0"/>
                <a:ea typeface="ＭＳ Ｐゴシック" panose="020B0600070205080204" pitchFamily="50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1" lang="ja-JP" alt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Modern No. 20" panose="02070704070505020303" pitchFamily="18" charset="0"/>
              <a:ea typeface="ＭＳ Ｐゴシック" panose="020B0600070205080204" pitchFamily="50" charset="-128"/>
              <a:cs typeface="+mn-cs"/>
            </a:endParaRPr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208BBE71-7FBA-1760-5FB1-03ACE6ACABE5}"/>
              </a:ext>
            </a:extLst>
          </p:cNvPr>
          <p:cNvGrpSpPr/>
          <p:nvPr/>
        </p:nvGrpSpPr>
        <p:grpSpPr>
          <a:xfrm>
            <a:off x="6912260" y="3616222"/>
            <a:ext cx="2102863" cy="1432958"/>
            <a:chOff x="8011606" y="2777725"/>
            <a:chExt cx="2102863" cy="1432958"/>
          </a:xfrm>
        </p:grpSpPr>
        <p:sp>
          <p:nvSpPr>
            <p:cNvPr id="5" name="爆発: 14 pt 4">
              <a:extLst>
                <a:ext uri="{FF2B5EF4-FFF2-40B4-BE49-F238E27FC236}">
                  <a16:creationId xmlns:a16="http://schemas.microsoft.com/office/drawing/2014/main" id="{B4B895BF-618D-7AC9-DDF3-21475B9665F4}"/>
                </a:ext>
              </a:extLst>
            </p:cNvPr>
            <p:cNvSpPr/>
            <p:nvPr/>
          </p:nvSpPr>
          <p:spPr>
            <a:xfrm rot="978332">
              <a:off x="8011606" y="2777725"/>
              <a:ext cx="2102863" cy="1432958"/>
            </a:xfrm>
            <a:prstGeom prst="irregularSeal2">
              <a:avLst/>
            </a:prstGeom>
            <a:solidFill>
              <a:srgbClr val="FFFF7D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A5836FD6-0686-570C-7AAC-76FD39213708}"/>
                </a:ext>
              </a:extLst>
            </p:cNvPr>
            <p:cNvSpPr txBox="1"/>
            <p:nvPr/>
          </p:nvSpPr>
          <p:spPr>
            <a:xfrm rot="20678947">
              <a:off x="8239056" y="3249144"/>
              <a:ext cx="175519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>
                  <a:solidFill>
                    <a:srgbClr val="FF0000"/>
                  </a:solidFill>
                  <a:latin typeface="Arial Narrow" panose="020B0606020202030204" pitchFamily="34" charset="0"/>
                  <a:cs typeface="Arial" panose="020B0604020202020204" pitchFamily="34" charset="0"/>
                </a:rPr>
                <a:t>special price</a:t>
              </a:r>
              <a:endParaRPr kumimoji="1" lang="ja-JP" altLang="en-US" b="1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36501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162280</TotalTime>
  <Words>3732</Words>
  <Application>Microsoft Office PowerPoint</Application>
  <PresentationFormat>画面に合わせる (4:3)</PresentationFormat>
  <Paragraphs>459</Paragraphs>
  <Slides>38</Slides>
  <Notes>19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38</vt:i4>
      </vt:variant>
    </vt:vector>
  </HeadingPairs>
  <TitlesOfParts>
    <vt:vector size="51" baseType="lpstr">
      <vt:lpstr>ＭＳ Ｐゴシック</vt:lpstr>
      <vt:lpstr>Arial</vt:lpstr>
      <vt:lpstr>Arial Narrow</vt:lpstr>
      <vt:lpstr>Calibri</vt:lpstr>
      <vt:lpstr>Courier New</vt:lpstr>
      <vt:lpstr>Modern No. 20</vt:lpstr>
      <vt:lpstr>Symbol</vt:lpstr>
      <vt:lpstr>Times New Roman</vt:lpstr>
      <vt:lpstr>Wingdings</vt:lpstr>
      <vt:lpstr>標準デザイン</vt:lpstr>
      <vt:lpstr>11_標準デザイン</vt:lpstr>
      <vt:lpstr>1_Office Theme</vt:lpstr>
      <vt:lpstr>4_標準デザイン</vt:lpstr>
      <vt:lpstr>What we have learned from our experience with Kamioka-related neutrino experiments　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Solar Neutrino Problem (1969 ~ )</vt:lpstr>
      <vt:lpstr>PowerPoint プレゼンテーション</vt:lpstr>
      <vt:lpstr>PowerPoint プレゼンテーション</vt:lpstr>
      <vt:lpstr>Observation of solar neutrinos in Kamiokande-II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KEK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Yuichi　Oyama</dc:creator>
  <cp:lastModifiedBy>Yuichi Oyama</cp:lastModifiedBy>
  <cp:revision>3674</cp:revision>
  <cp:lastPrinted>2017-03-29T02:24:23Z</cp:lastPrinted>
  <dcterms:created xsi:type="dcterms:W3CDTF">2003-03-12T00:08:59Z</dcterms:created>
  <dcterms:modified xsi:type="dcterms:W3CDTF">2025-11-27T02:45:43Z</dcterms:modified>
</cp:coreProperties>
</file>