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theme/theme9.xml" ContentType="application/vnd.openxmlformats-officedocument.theme+xml"/>
  <Override PartName="/ppt/slideLayouts/slideLayout26.xml" ContentType="application/vnd.openxmlformats-officedocument.presentationml.slideLayout+xml"/>
  <Override PartName="/ppt/theme/theme10.xml" ContentType="application/vnd.openxmlformats-officedocument.theme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slideLayouts/slideLayout28.xml" ContentType="application/vnd.openxmlformats-officedocument.presentationml.slideLayout+xml"/>
  <Override PartName="/ppt/theme/theme12.xml" ContentType="application/vnd.openxmlformats-officedocument.theme+xml"/>
  <Override PartName="/ppt/slideLayouts/slideLayout29.xml" ContentType="application/vnd.openxmlformats-officedocument.presentationml.slideLayout+xml"/>
  <Override PartName="/ppt/theme/theme13.xml" ContentType="application/vnd.openxmlformats-officedocument.theme+xml"/>
  <Override PartName="/ppt/slideLayouts/slideLayout3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035" r:id="rId2"/>
    <p:sldMasterId id="2147488290" r:id="rId3"/>
    <p:sldMasterId id="2147488421" r:id="rId4"/>
    <p:sldMasterId id="2147488423" r:id="rId5"/>
    <p:sldMasterId id="2147488425" r:id="rId6"/>
    <p:sldMasterId id="2147488427" r:id="rId7"/>
    <p:sldMasterId id="2147488429" r:id="rId8"/>
    <p:sldMasterId id="2147488431" r:id="rId9"/>
    <p:sldMasterId id="2147488433" r:id="rId10"/>
    <p:sldMasterId id="2147488435" r:id="rId11"/>
    <p:sldMasterId id="2147488437" r:id="rId12"/>
    <p:sldMasterId id="2147488439" r:id="rId13"/>
    <p:sldMasterId id="2147488615" r:id="rId14"/>
  </p:sldMasterIdLst>
  <p:notesMasterIdLst>
    <p:notesMasterId r:id="rId119"/>
  </p:notesMasterIdLst>
  <p:handoutMasterIdLst>
    <p:handoutMasterId r:id="rId120"/>
  </p:handoutMasterIdLst>
  <p:sldIdLst>
    <p:sldId id="453" r:id="rId15"/>
    <p:sldId id="1296" r:id="rId16"/>
    <p:sldId id="1241" r:id="rId17"/>
    <p:sldId id="1660" r:id="rId18"/>
    <p:sldId id="1617" r:id="rId19"/>
    <p:sldId id="1661" r:id="rId20"/>
    <p:sldId id="1205" r:id="rId21"/>
    <p:sldId id="1615" r:id="rId22"/>
    <p:sldId id="1393" r:id="rId23"/>
    <p:sldId id="1294" r:id="rId24"/>
    <p:sldId id="1455" r:id="rId25"/>
    <p:sldId id="1384" r:id="rId26"/>
    <p:sldId id="1359" r:id="rId27"/>
    <p:sldId id="1295" r:id="rId28"/>
    <p:sldId id="1387" r:id="rId29"/>
    <p:sldId id="1388" r:id="rId30"/>
    <p:sldId id="1529" r:id="rId31"/>
    <p:sldId id="1534" r:id="rId32"/>
    <p:sldId id="1613" r:id="rId33"/>
    <p:sldId id="1669" r:id="rId34"/>
    <p:sldId id="1670" r:id="rId35"/>
    <p:sldId id="1677" r:id="rId36"/>
    <p:sldId id="1672" r:id="rId37"/>
    <p:sldId id="1673" r:id="rId38"/>
    <p:sldId id="1674" r:id="rId39"/>
    <p:sldId id="1662" r:id="rId40"/>
    <p:sldId id="1663" r:id="rId41"/>
    <p:sldId id="1664" r:id="rId42"/>
    <p:sldId id="1665" r:id="rId43"/>
    <p:sldId id="1666" r:id="rId44"/>
    <p:sldId id="1667" r:id="rId45"/>
    <p:sldId id="1675" r:id="rId46"/>
    <p:sldId id="1229" r:id="rId47"/>
    <p:sldId id="1659" r:id="rId48"/>
    <p:sldId id="1244" r:id="rId49"/>
    <p:sldId id="1400" r:id="rId50"/>
    <p:sldId id="1401" r:id="rId51"/>
    <p:sldId id="1422" r:id="rId52"/>
    <p:sldId id="1404" r:id="rId53"/>
    <p:sldId id="1405" r:id="rId54"/>
    <p:sldId id="1421" r:id="rId55"/>
    <p:sldId id="1402" r:id="rId56"/>
    <p:sldId id="1423" r:id="rId57"/>
    <p:sldId id="1518" r:id="rId58"/>
    <p:sldId id="1522" r:id="rId59"/>
    <p:sldId id="1676" r:id="rId60"/>
    <p:sldId id="1196" r:id="rId61"/>
    <p:sldId id="1425" r:id="rId62"/>
    <p:sldId id="1426" r:id="rId63"/>
    <p:sldId id="1231" r:id="rId64"/>
    <p:sldId id="1531" r:id="rId65"/>
    <p:sldId id="1535" r:id="rId66"/>
    <p:sldId id="1514" r:id="rId67"/>
    <p:sldId id="1515" r:id="rId68"/>
    <p:sldId id="1516" r:id="rId69"/>
    <p:sldId id="1424" r:id="rId70"/>
    <p:sldId id="1433" r:id="rId71"/>
    <p:sldId id="1430" r:id="rId72"/>
    <p:sldId id="1519" r:id="rId73"/>
    <p:sldId id="1300" r:id="rId74"/>
    <p:sldId id="1438" r:id="rId75"/>
    <p:sldId id="1321" r:id="rId76"/>
    <p:sldId id="1420" r:id="rId77"/>
    <p:sldId id="1439" r:id="rId78"/>
    <p:sldId id="1440" r:id="rId79"/>
    <p:sldId id="1261" r:id="rId80"/>
    <p:sldId id="1366" r:id="rId81"/>
    <p:sldId id="1329" r:id="rId82"/>
    <p:sldId id="1409" r:id="rId83"/>
    <p:sldId id="1332" r:id="rId84"/>
    <p:sldId id="1333" r:id="rId85"/>
    <p:sldId id="1523" r:id="rId86"/>
    <p:sldId id="1334" r:id="rId87"/>
    <p:sldId id="1539" r:id="rId88"/>
    <p:sldId id="1524" r:id="rId89"/>
    <p:sldId id="1336" r:id="rId90"/>
    <p:sldId id="1337" r:id="rId91"/>
    <p:sldId id="1453" r:id="rId92"/>
    <p:sldId id="1338" r:id="rId93"/>
    <p:sldId id="1447" r:id="rId94"/>
    <p:sldId id="1459" r:id="rId95"/>
    <p:sldId id="1446" r:id="rId96"/>
    <p:sldId id="1399" r:id="rId97"/>
    <p:sldId id="1610" r:id="rId98"/>
    <p:sldId id="1411" r:id="rId99"/>
    <p:sldId id="1412" r:id="rId100"/>
    <p:sldId id="1413" r:id="rId101"/>
    <p:sldId id="1462" r:id="rId102"/>
    <p:sldId id="1414" r:id="rId103"/>
    <p:sldId id="1468" r:id="rId104"/>
    <p:sldId id="1639" r:id="rId105"/>
    <p:sldId id="1668" r:id="rId106"/>
    <p:sldId id="1605" r:id="rId107"/>
    <p:sldId id="1195" r:id="rId108"/>
    <p:sldId id="1498" r:id="rId109"/>
    <p:sldId id="1192" r:id="rId110"/>
    <p:sldId id="1190" r:id="rId111"/>
    <p:sldId id="1500" r:id="rId112"/>
    <p:sldId id="1501" r:id="rId113"/>
    <p:sldId id="1394" r:id="rId114"/>
    <p:sldId id="1193" r:id="rId115"/>
    <p:sldId id="1503" r:id="rId116"/>
    <p:sldId id="1499" r:id="rId117"/>
    <p:sldId id="1678" r:id="rId118"/>
  </p:sldIdLst>
  <p:sldSz cx="9144000" cy="6858000" type="screen4x3"/>
  <p:notesSz cx="6802438" cy="9934575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A1FD"/>
    <a:srgbClr val="2F2FFF"/>
    <a:srgbClr val="8F8FFF"/>
    <a:srgbClr val="B9B9FF"/>
    <a:srgbClr val="0000FF"/>
    <a:srgbClr val="9494DC"/>
    <a:srgbClr val="FFAFA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797" autoAdjust="0"/>
    <p:restoredTop sz="79167" autoAdjust="0"/>
  </p:normalViewPr>
  <p:slideViewPr>
    <p:cSldViewPr>
      <p:cViewPr varScale="1">
        <p:scale>
          <a:sx n="68" d="100"/>
          <a:sy n="68" d="100"/>
        </p:scale>
        <p:origin x="150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3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tableStyles" Target="tableStyles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4" tIns="46107" rIns="92214" bIns="46107" numCol="1" anchor="t" anchorCtr="0" compatLnSpc="1">
            <a:prstTxWarp prst="textNoShape">
              <a:avLst/>
            </a:prstTxWarp>
          </a:bodyPr>
          <a:lstStyle>
            <a:lvl1pPr defTabSz="92156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798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4" tIns="46107" rIns="92214" bIns="46107" numCol="1" anchor="t" anchorCtr="0" compatLnSpc="1">
            <a:prstTxWarp prst="textNoShape">
              <a:avLst/>
            </a:prstTxWarp>
          </a:bodyPr>
          <a:lstStyle>
            <a:lvl1pPr algn="r" defTabSz="92156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6100"/>
            <a:ext cx="294798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4" tIns="46107" rIns="92214" bIns="46107" numCol="1" anchor="b" anchorCtr="0" compatLnSpc="1">
            <a:prstTxWarp prst="textNoShape">
              <a:avLst/>
            </a:prstTxWarp>
          </a:bodyPr>
          <a:lstStyle>
            <a:lvl1pPr defTabSz="92156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6100"/>
            <a:ext cx="294798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4" tIns="46107" rIns="92214" bIns="46107" numCol="1" anchor="b" anchorCtr="0" compatLnSpc="1">
            <a:prstTxWarp prst="textNoShape">
              <a:avLst/>
            </a:prstTxWarp>
          </a:bodyPr>
          <a:lstStyle>
            <a:lvl1pPr algn="r" defTabSz="920143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91B866-6595-40EF-863A-E90D593B8C5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4" tIns="46107" rIns="92214" bIns="46107" numCol="1" anchor="t" anchorCtr="0" compatLnSpc="1">
            <a:prstTxWarp prst="textNoShape">
              <a:avLst/>
            </a:prstTxWarp>
          </a:bodyPr>
          <a:lstStyle>
            <a:lvl1pPr defTabSz="92156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798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4" tIns="46107" rIns="92214" bIns="46107" numCol="1" anchor="t" anchorCtr="0" compatLnSpc="1">
            <a:prstTxWarp prst="textNoShape">
              <a:avLst/>
            </a:prstTxWarp>
          </a:bodyPr>
          <a:lstStyle>
            <a:lvl1pPr algn="r" defTabSz="92156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728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9638"/>
            <a:ext cx="5440362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4" tIns="46107" rIns="92214" bIns="461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100"/>
            <a:ext cx="294798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4" tIns="46107" rIns="92214" bIns="46107" numCol="1" anchor="b" anchorCtr="0" compatLnSpc="1">
            <a:prstTxWarp prst="textNoShape">
              <a:avLst/>
            </a:prstTxWarp>
          </a:bodyPr>
          <a:lstStyle>
            <a:lvl1pPr defTabSz="92156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6100"/>
            <a:ext cx="294798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4" tIns="46107" rIns="92214" bIns="46107" numCol="1" anchor="b" anchorCtr="0" compatLnSpc="1">
            <a:prstTxWarp prst="textNoShape">
              <a:avLst/>
            </a:prstTxWarp>
          </a:bodyPr>
          <a:lstStyle>
            <a:lvl1pPr algn="r" defTabSz="920143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228C1F-D23F-48DC-8DEE-9904675308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9DF6D66-70A6-474E-B607-7D26ABF6F9CD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4813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C88F650D-4620-4070-A256-B5DF92D0B8A0}" type="slidenum">
              <a:rPr lang="en-US" altLang="ja-JP" sz="1300" smtClean="0">
                <a:latin typeface="Arial" panose="020B0604020202020204" pitchFamily="34" charset="0"/>
              </a:rPr>
              <a:pPr/>
              <a:t>15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5018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8B5D6463-F1DE-4664-A357-F8C8B043C56E}" type="slidenum">
              <a:rPr lang="en-US" altLang="ja-JP" sz="1300" smtClean="0">
                <a:latin typeface="Arial" panose="020B0604020202020204" pitchFamily="34" charset="0"/>
              </a:rPr>
              <a:pPr/>
              <a:t>16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5222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A9F5D17F-869D-4EDD-ABC6-D19EF4D94827}" type="slidenum">
              <a:rPr lang="en-US" altLang="ja-JP" sz="1300" smtClean="0">
                <a:latin typeface="Arial" panose="020B0604020202020204" pitchFamily="34" charset="0"/>
              </a:rPr>
              <a:pPr/>
              <a:t>17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5427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CAB63BA9-DA39-47B3-8400-D1E4DDD09BAB}" type="slidenum">
              <a:rPr lang="en-US" altLang="ja-JP" sz="1300" smtClean="0">
                <a:latin typeface="Arial" panose="020B0604020202020204" pitchFamily="34" charset="0"/>
              </a:rPr>
              <a:pPr/>
              <a:t>18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5632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5F508D0B-77DC-4901-A682-922F8E5F3195}" type="slidenum">
              <a:rPr lang="en-US" altLang="ja-JP" sz="1300" smtClean="0">
                <a:latin typeface="Arial" panose="020B0604020202020204" pitchFamily="34" charset="0"/>
              </a:rPr>
              <a:pPr/>
              <a:t>19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5837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35208167-2432-4541-A7F0-E8CCB0F2C12F}" type="slidenum">
              <a:rPr lang="en-US" altLang="ja-JP" sz="13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20</a:t>
            </a:fld>
            <a:endParaRPr lang="en-US" altLang="ja-JP" sz="13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6144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C732D794-227D-45B4-84C3-4019A27D61D1}" type="slidenum">
              <a:rPr lang="en-US" altLang="ja-JP" sz="1300" smtClean="0">
                <a:latin typeface="Arial" panose="020B0604020202020204" pitchFamily="34" charset="0"/>
              </a:rPr>
              <a:pPr/>
              <a:t>22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7066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90CD758-A6A6-41D4-A3B0-EC86CA70C3FF}" type="slidenum">
              <a:rPr lang="en-US" altLang="ja-JP" sz="13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30</a:t>
            </a:fld>
            <a:endParaRPr lang="en-US" altLang="ja-JP" sz="13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7270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A36153EA-3548-48CB-9A6B-42C14236ADED}" type="slidenum">
              <a:rPr lang="en-US" altLang="ja-JP" sz="13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31</a:t>
            </a:fld>
            <a:endParaRPr lang="en-US" altLang="ja-JP" sz="13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7475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94363FB4-6361-4994-A8C6-B6D16641F9CF}" type="slidenum">
              <a:rPr lang="en-US" altLang="ja-JP" sz="13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32</a:t>
            </a:fld>
            <a:endParaRPr lang="en-US" altLang="ja-JP" sz="13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46D7796-BDE6-45D2-9172-31DA91FF2C6C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otes Placeholder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otes Placeholder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8704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A2BCD43B-F808-4AEA-B6A8-7F20A080460B}" type="slidenum">
              <a:rPr lang="en-US" altLang="ja-JP" sz="1300" smtClean="0">
                <a:latin typeface="Arial" panose="020B0604020202020204" pitchFamily="34" charset="0"/>
              </a:rPr>
              <a:pPr/>
              <a:t>41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E026766-17EA-4E42-AA23-E9A1F889B51F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47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74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14375" indent="-273050" defTabSz="8874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03313" indent="-219075" defTabSz="8874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43050" indent="-219075" defTabSz="8874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1987550" indent="-219075" defTabSz="8874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44750" indent="-219075" defTabSz="8874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01950" indent="-219075" defTabSz="8874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59150" indent="-219075" defTabSz="8874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16350" indent="-219075" defTabSz="8874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A4F67997-DD42-486D-ACC4-EC484A5F8F6B}" type="slidenum">
              <a:rPr lang="en-US" altLang="ja-JP" sz="1300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 eaLnBrk="0" hangingPunct="0">
                <a:spcBef>
                  <a:spcPct val="0"/>
                </a:spcBef>
              </a:pPr>
              <a:t>50</a:t>
            </a:fld>
            <a:endParaRPr lang="en-US" altLang="ja-JP" sz="1300" smtClean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10240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0" hangingPunct="0"/>
            <a:fld id="{D71E082B-DCCB-4B85-BDFF-8D5695DDADA4}" type="slidenum">
              <a:rPr lang="ja-JP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0" hangingPunct="0"/>
              <a:t>53</a:t>
            </a:fld>
            <a:endParaRPr lang="ja-JP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10445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0" hangingPunct="0"/>
            <a:fld id="{3FA6BF97-72CE-4139-B01E-181C9D9EBA38}" type="slidenum">
              <a:rPr lang="ja-JP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0" hangingPunct="0"/>
              <a:t>54</a:t>
            </a:fld>
            <a:endParaRPr lang="ja-JP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10650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0" hangingPunct="0"/>
            <a:fld id="{4E27EC41-1B61-4509-BBA8-22404AE071FA}" type="slidenum">
              <a:rPr lang="ja-JP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0" hangingPunct="0"/>
              <a:t>55</a:t>
            </a:fld>
            <a:endParaRPr lang="ja-JP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10957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5F8565BB-B7A5-43D2-A33A-8A3D8A4EA634}" type="slidenum">
              <a:rPr lang="en-US" altLang="ja-JP" sz="1300" smtClean="0">
                <a:latin typeface="Arial" panose="020B0604020202020204" pitchFamily="34" charset="0"/>
              </a:rPr>
              <a:pPr/>
              <a:t>57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6ACC1814-2542-46DE-AFC1-69A2E5D4B50D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67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C26E77F-2EFB-4EC6-86C3-A2D0439424CC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6B4E834F-81D7-4CA7-8E30-CAC1FB3ACB99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68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CB1BE38D-C194-4604-AE13-FD893CD978B9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70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183883FB-C3CD-4595-90A7-04A1074CF2A9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71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454A483-38C6-4495-9787-10573D4CAEAF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72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0A00CEE1-7798-4205-A38C-3330F6934A30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73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A1352F65-9CE8-4777-8C25-369E75F9FB5D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75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BE6EB330-340F-4EEE-A45F-5C0486F6CB07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76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684881E-CE7C-4984-8ACA-223FF04F869A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77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49CFA365-8844-4EA1-9406-BD56D75F1CF8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78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F849BCE6-C442-4936-B1E3-75B4A2B3603E}" type="slidenum">
              <a:rPr lang="en-US" altLang="ja-JP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79</a:t>
            </a:fld>
            <a:endParaRPr lang="en-US" altLang="ja-JP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85A2C72-A170-4E8F-B282-CE97A948F0BA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14848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4DF6C3A6-91B0-462C-BB69-850185EF2590}" type="slidenum">
              <a:rPr lang="en-US" altLang="ja-JP" sz="1300" smtClean="0">
                <a:latin typeface="Arial" panose="020B0604020202020204" pitchFamily="34" charset="0"/>
              </a:rPr>
              <a:pPr/>
              <a:t>83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15155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0" hangingPunct="0"/>
            <a:fld id="{50528F76-0A1C-4FB9-9BE6-180DFCF8ED3E}" type="slidenum">
              <a:rPr lang="ja-JP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0" hangingPunct="0"/>
              <a:t>85</a:t>
            </a:fld>
            <a:endParaRPr lang="ja-JP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15360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8826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0" hangingPunct="0"/>
            <a:fld id="{B0E07E07-FF33-459C-9CF0-4AB01E1DF595}" type="slidenum">
              <a:rPr lang="ja-JP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0" hangingPunct="0"/>
              <a:t>86</a:t>
            </a:fld>
            <a:endParaRPr lang="ja-JP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15565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90FAE3EE-C0A9-4CFA-AC31-D2655065F904}" type="slidenum">
              <a:rPr lang="en-US" altLang="ja-JP" sz="13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87</a:t>
            </a:fld>
            <a:endParaRPr lang="en-US" altLang="ja-JP" sz="13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15770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15963" indent="-274638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03313" indent="-220663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44638" indent="-220663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85963" indent="-220663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431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003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575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14763" indent="-22066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270E7498-66A2-448D-989A-EBC1BD15CE66}" type="slidenum">
              <a:rPr lang="en-US" altLang="ja-JP" sz="13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88</a:t>
            </a:fld>
            <a:endParaRPr lang="en-US" altLang="ja-JP" sz="13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16077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F515C78E-305D-430A-A690-CAB2B86D4137}" type="slidenum">
              <a:rPr lang="en-US" altLang="ja-JP" sz="1300" smtClean="0">
                <a:latin typeface="Arial" panose="020B0604020202020204" pitchFamily="34" charset="0"/>
              </a:rPr>
              <a:pPr/>
              <a:t>90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BBCB953-C063-4E69-9ADC-DDCC473FD006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91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68A58ED3-F25B-4DB4-95A0-A11C7B71FD59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92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CAD471AE-3F6B-47F0-9C0E-4293B8C93D1B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93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4E4167A-CEF7-4B22-AAF0-BB3884AC6BFC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94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19163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AC39BE2F-F238-4AE4-AEF9-724DBFE8BFDE}" type="slidenum">
              <a:rPr lang="en-US" altLang="ja-JP" sz="1300" smtClean="0">
                <a:latin typeface="Arial" panose="020B0604020202020204" pitchFamily="34" charset="0"/>
              </a:rPr>
              <a:pPr/>
              <a:t>7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E50A3D9-DC2B-4779-A4BF-7620F5148044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97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17715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92CC5592-FE15-46E8-BE26-2B3B9358306F}" type="slidenum">
              <a:rPr lang="en-US" altLang="ja-JP" sz="1300" smtClean="0">
                <a:latin typeface="Arial" panose="020B0604020202020204" pitchFamily="34" charset="0"/>
              </a:rPr>
              <a:pPr/>
              <a:t>100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8188" indent="-28098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9825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5438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3838" defTabSz="915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3468994-A584-4754-AA43-E0D6665C11C3}" type="slidenum">
              <a:rPr lang="en-US" altLang="ja-JP" sz="1300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104</a:t>
            </a:fld>
            <a:endParaRPr lang="en-US" altLang="ja-JP" sz="1300" smtClean="0">
              <a:ea typeface="ＭＳ Ｐゴシック" panose="020B0600070205080204" pitchFamily="50" charset="-128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543352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3891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61FA5281-BCF2-477A-A49D-15BE6B8296B7}" type="slidenum">
              <a:rPr lang="en-US" altLang="ja-JP" sz="1300" smtClean="0">
                <a:latin typeface="Arial" panose="020B0604020202020204" pitchFamily="34" charset="0"/>
              </a:rPr>
              <a:pPr/>
              <a:t>10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4198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EE7281F2-10D3-49BF-9410-42F393771B6D}" type="slidenum">
              <a:rPr lang="en-US" altLang="ja-JP" sz="1300" smtClean="0">
                <a:latin typeface="Arial" panose="020B0604020202020204" pitchFamily="34" charset="0"/>
              </a:rPr>
              <a:pPr/>
              <a:t>12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4403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286132CA-63B3-4376-8158-F78EE95003BB}" type="slidenum">
              <a:rPr lang="en-US" altLang="ja-JP" sz="1300" smtClean="0">
                <a:latin typeface="Arial" panose="020B0604020202020204" pitchFamily="34" charset="0"/>
              </a:rPr>
              <a:pPr/>
              <a:t>13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4608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9775" indent="-28257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14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98613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5425" defTabSz="915988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5425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86C79A29-64C9-4C40-B203-A75E44FD2DBD}" type="slidenum">
              <a:rPr lang="en-US" altLang="ja-JP" sz="1300" smtClean="0">
                <a:latin typeface="Arial" panose="020B0604020202020204" pitchFamily="34" charset="0"/>
              </a:rPr>
              <a:pPr/>
              <a:t>14</a:t>
            </a:fld>
            <a:endParaRPr lang="en-US" altLang="ja-JP" sz="13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1779B-18BA-465C-B599-72FED8616EE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526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8E69C-0D00-4E52-8D84-DD96FB881C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69702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BAA-E95D-4BB4-8D4D-50274B2DB1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4654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F3988-CA75-4EA6-8470-D67FD9FE0D8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375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2A390-0A3A-432E-8404-77823787A7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8322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82E2-BC20-4226-B5FC-A304712FC9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5809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42875"/>
            <a:ext cx="8763000" cy="8382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179388" y="1196975"/>
            <a:ext cx="4351337" cy="51847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83125" y="1196975"/>
            <a:ext cx="4352925" cy="25161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83125" y="3865563"/>
            <a:ext cx="4352925" cy="2516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3603625" y="6453188"/>
            <a:ext cx="1905000" cy="328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92075" y="6453188"/>
            <a:ext cx="2895600" cy="328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162800" y="6453188"/>
            <a:ext cx="1905000" cy="328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C1BB5-68E3-4640-9CDD-90220B4CE7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6382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marL="17859">
              <a:lnSpc>
                <a:spcPts val="1328"/>
              </a:lnSpc>
              <a:defRPr sz="1125" b="0" i="0">
                <a:solidFill>
                  <a:srgbClr val="000000"/>
                </a:solidFill>
                <a:latin typeface="Gill Sans MT"/>
                <a:cs typeface="Gill Sans MT"/>
              </a:defRPr>
            </a:lvl1pPr>
          </a:lstStyle>
          <a:p>
            <a:pPr>
              <a:defRPr/>
            </a:pPr>
            <a:fld id="{89FD857B-9788-4749-9999-BF40E0F5C98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25731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C30B9-B520-48EA-83C8-D4C7ACBAD7D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224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5FB6C-0EA2-4ED3-AD38-9B06D92018C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372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B35FF-4760-4EC9-9AC4-C5FAD40B4CD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20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24C93-5D28-4FCD-8CAC-96AB915602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862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0F4CC-5F44-45A4-9FF8-4E2618CBAD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8157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A58D5-8FAB-4618-A79A-D7F68D8146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43548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331CF-FC88-4CC0-9EF6-E3404DD03A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61176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C7DC2-AEDC-425B-BC07-33AF101C50F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4450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08EB6-8C4C-4A79-92A5-C697AB84DD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4947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B25B0-D7F2-4BA8-8D73-7AAE1487E4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9952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D1D3E-2AE4-4B88-9118-E413729BCC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68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1A2D8-9591-4324-9B3E-80A282FBC5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1610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C5BAB-6821-412D-BABD-E0147496E6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68173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CFFCE-159D-450F-9C26-245053E0D7D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700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1303C-50F3-4A46-B8F1-7B59E2853B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86026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93156" y="285750"/>
            <a:ext cx="4358580" cy="692497"/>
          </a:xfrm>
        </p:spPr>
        <p:txBody>
          <a:bodyPr/>
          <a:lstStyle>
            <a:lvl1pPr>
              <a:defRPr sz="45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781" y="1893094"/>
            <a:ext cx="7998321" cy="432747"/>
          </a:xfrm>
        </p:spPr>
        <p:txBody>
          <a:bodyPr/>
          <a:lstStyle>
            <a:lvl1pPr>
              <a:defRPr sz="2812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4B23E-1C21-40BD-A463-E0A38D27F37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9203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80BF6-2638-4BEC-AB06-CDB458B5A3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511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9885C-7FE3-4F42-93E8-02381813B9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05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76FE9-4D3D-4EDC-9DDF-97951A9211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474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D0EB3-8552-43E0-9292-AC46B2DA36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0297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1497B-739A-4230-ACA4-262F1E0AF3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235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1704B-D2D2-4CB4-BF9C-3FC2619516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975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7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8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D4FE32-DF60-4295-9884-2C90FCE546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24" r:id="rId1"/>
    <p:sldLayoutId id="2147501025" r:id="rId2"/>
    <p:sldLayoutId id="2147501026" r:id="rId3"/>
    <p:sldLayoutId id="2147501027" r:id="rId4"/>
    <p:sldLayoutId id="2147501028" r:id="rId5"/>
    <p:sldLayoutId id="2147501029" r:id="rId6"/>
    <p:sldLayoutId id="2147501030" r:id="rId7"/>
    <p:sldLayoutId id="2147501031" r:id="rId8"/>
    <p:sldLayoutId id="2147501032" r:id="rId9"/>
    <p:sldLayoutId id="2147501033" r:id="rId10"/>
    <p:sldLayoutId id="2147501034" r:id="rId11"/>
    <p:sldLayoutId id="2147501035" r:id="rId12"/>
    <p:sldLayoutId id="2147501036" r:id="rId13"/>
    <p:sldLayoutId id="2147501037" r:id="rId14"/>
    <p:sldLayoutId id="2147501053" r:id="rId15"/>
    <p:sldLayoutId id="2147501054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E622DB-DA8F-4166-B832-5C7F559EBF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48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ADF222-61CE-4CD6-898E-F04835C061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49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A413A2-67AA-4774-BDED-22C741A711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50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B01F2B-E7F4-47B9-BABD-3C3944513D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51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Holder 2"/>
          <p:cNvSpPr>
            <a:spLocks noGrp="1"/>
          </p:cNvSpPr>
          <p:nvPr>
            <p:ph type="title"/>
          </p:nvPr>
        </p:nvSpPr>
        <p:spPr bwMode="auto">
          <a:xfrm>
            <a:off x="2392363" y="285750"/>
            <a:ext cx="43592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ja-JP" altLang="ja-JP" smtClean="0"/>
          </a:p>
        </p:txBody>
      </p:sp>
      <p:sp>
        <p:nvSpPr>
          <p:cNvPr id="15363" name="Holder 3"/>
          <p:cNvSpPr>
            <a:spLocks noGrp="1"/>
          </p:cNvSpPr>
          <p:nvPr>
            <p:ph type="body" idx="1"/>
          </p:nvPr>
        </p:nvSpPr>
        <p:spPr bwMode="auto">
          <a:xfrm>
            <a:off x="534988" y="1893888"/>
            <a:ext cx="799941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ja-JP" altLang="ja-JP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19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642915" eaLnBrk="1" fontAlgn="auto" hangingPunct="1">
              <a:spcBef>
                <a:spcPts val="0"/>
              </a:spcBef>
              <a:spcAft>
                <a:spcPts val="0"/>
              </a:spcAft>
              <a:defRPr sz="1266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19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642915" eaLnBrk="1" fontAlgn="auto" hangingPunct="1">
              <a:spcBef>
                <a:spcPts val="0"/>
              </a:spcBef>
              <a:spcAft>
                <a:spcPts val="0"/>
              </a:spcAft>
              <a:defRPr sz="1266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15375" y="6575425"/>
            <a:ext cx="179388" cy="333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859" defTabSz="642915" eaLnBrk="1" fontAlgn="auto" hangingPunct="1">
              <a:lnSpc>
                <a:spcPts val="1328"/>
              </a:lnSpc>
              <a:spcBef>
                <a:spcPts val="0"/>
              </a:spcBef>
              <a:spcAft>
                <a:spcPts val="0"/>
              </a:spcAft>
              <a:defRPr sz="1125" b="0" i="0">
                <a:solidFill>
                  <a:prstClr val="black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>
              <a:defRPr/>
            </a:pPr>
            <a:fld id="{8C7E376D-7643-4E60-8768-8CD44E053C5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52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2067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6413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96361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28428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Holder 2"/>
          <p:cNvSpPr>
            <a:spLocks noGrp="1"/>
          </p:cNvSpPr>
          <p:nvPr>
            <p:ph type="title"/>
          </p:nvPr>
        </p:nvSpPr>
        <p:spPr bwMode="auto">
          <a:xfrm>
            <a:off x="969963" y="393700"/>
            <a:ext cx="72040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ja-JP" altLang="ja-JP" smtClean="0"/>
          </a:p>
        </p:txBody>
      </p:sp>
      <p:sp>
        <p:nvSpPr>
          <p:cNvPr id="3075" name="Holder 3"/>
          <p:cNvSpPr>
            <a:spLocks noGrp="1"/>
          </p:cNvSpPr>
          <p:nvPr>
            <p:ph type="body" idx="1"/>
          </p:nvPr>
        </p:nvSpPr>
        <p:spPr bwMode="auto">
          <a:xfrm>
            <a:off x="400050" y="2711450"/>
            <a:ext cx="8393113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ja-JP" altLang="ja-JP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043238" y="6451600"/>
            <a:ext cx="2003425" cy="19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eaLnBrk="1" fontAlgn="auto" hangingPunct="1">
              <a:lnSpc>
                <a:spcPts val="1410"/>
              </a:lnSpc>
              <a:spcBef>
                <a:spcPts val="0"/>
              </a:spcBef>
              <a:spcAft>
                <a:spcPts val="0"/>
              </a:spcAft>
              <a:defRPr sz="1200" b="0" i="0" spc="-15">
                <a:solidFill>
                  <a:srgbClr val="898989"/>
                </a:solidFill>
                <a:latin typeface="Times New Roman"/>
                <a:ea typeface="+mn-ea"/>
                <a:cs typeface="Times New Roman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35100" y="6451600"/>
            <a:ext cx="985838" cy="19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eaLnBrk="1" fontAlgn="auto" hangingPunct="1">
              <a:lnSpc>
                <a:spcPts val="1410"/>
              </a:lnSpc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898989"/>
                </a:solidFill>
                <a:latin typeface="Times New Roman"/>
                <a:ea typeface="+mn-ea"/>
                <a:cs typeface="Times New Roman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23275" y="6451600"/>
            <a:ext cx="203200" cy="19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01600" eaLnBrk="1" fontAlgn="auto" hangingPunct="1">
              <a:lnSpc>
                <a:spcPts val="1410"/>
              </a:lnSpc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898989"/>
                </a:solidFill>
                <a:latin typeface="Times New Roman"/>
                <a:ea typeface="+mn-ea"/>
                <a:cs typeface="Times New Roman"/>
              </a:defRPr>
            </a:lvl1pPr>
          </a:lstStyle>
          <a:p>
            <a:pPr>
              <a:defRPr/>
            </a:pPr>
            <a:fld id="{0F7E084F-6B5C-4894-B61B-5FC58EF3C54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39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Holder 2"/>
          <p:cNvSpPr>
            <a:spLocks noGrp="1"/>
          </p:cNvSpPr>
          <p:nvPr>
            <p:ph type="title"/>
          </p:nvPr>
        </p:nvSpPr>
        <p:spPr bwMode="auto">
          <a:xfrm>
            <a:off x="969963" y="393700"/>
            <a:ext cx="72040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ja-JP" altLang="ja-JP" smtClean="0"/>
          </a:p>
        </p:txBody>
      </p:sp>
      <p:sp>
        <p:nvSpPr>
          <p:cNvPr id="4099" name="Holder 3"/>
          <p:cNvSpPr>
            <a:spLocks noGrp="1"/>
          </p:cNvSpPr>
          <p:nvPr>
            <p:ph type="body" idx="1"/>
          </p:nvPr>
        </p:nvSpPr>
        <p:spPr bwMode="auto">
          <a:xfrm>
            <a:off x="400050" y="2711450"/>
            <a:ext cx="8393113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ja-JP" altLang="ja-JP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043238" y="6451600"/>
            <a:ext cx="2003425" cy="19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eaLnBrk="1" fontAlgn="auto" hangingPunct="1">
              <a:lnSpc>
                <a:spcPts val="1410"/>
              </a:lnSpc>
              <a:spcBef>
                <a:spcPts val="0"/>
              </a:spcBef>
              <a:spcAft>
                <a:spcPts val="0"/>
              </a:spcAft>
              <a:defRPr sz="1200" b="0" i="0" spc="-15">
                <a:solidFill>
                  <a:srgbClr val="898989"/>
                </a:solidFill>
                <a:latin typeface="Times New Roman"/>
                <a:ea typeface="+mn-ea"/>
                <a:cs typeface="Times New Roman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35100" y="6451600"/>
            <a:ext cx="985838" cy="19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eaLnBrk="1" fontAlgn="auto" hangingPunct="1">
              <a:lnSpc>
                <a:spcPts val="1410"/>
              </a:lnSpc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898989"/>
                </a:solidFill>
                <a:latin typeface="Times New Roman"/>
                <a:ea typeface="+mn-ea"/>
                <a:cs typeface="Times New Roman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23275" y="6451600"/>
            <a:ext cx="203200" cy="19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01600" eaLnBrk="1" fontAlgn="auto" hangingPunct="1">
              <a:lnSpc>
                <a:spcPts val="1410"/>
              </a:lnSpc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898989"/>
                </a:solidFill>
                <a:latin typeface="Times New Roman"/>
                <a:ea typeface="+mn-ea"/>
                <a:cs typeface="Times New Roman"/>
              </a:defRPr>
            </a:lvl1pPr>
          </a:lstStyle>
          <a:p>
            <a:pPr>
              <a:defRPr/>
            </a:pPr>
            <a:fld id="{016E11E5-69BA-4DC6-B688-3BA70CF4170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40" r:id="rId1"/>
    <p:sldLayoutId id="2147501041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7678D5-9FC6-4648-9848-B87A442911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42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2726D7-A684-48CC-8DB5-C4706542512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43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911FB4-49B7-4DC4-9D1C-C100C74493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44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5FC531-15C2-40DE-9340-945D71898C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45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D43C32-8340-4F4D-B030-42CBA14863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46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C4D0C2-DCF0-4F75-8C7E-D9E7C55591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1047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5.png"/><Relationship Id="rId4" Type="http://schemas.openxmlformats.org/officeDocument/2006/relationships/image" Target="../media/image104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8763" y="1530350"/>
            <a:ext cx="8621712" cy="596900"/>
          </a:xfrm>
        </p:spPr>
        <p:txBody>
          <a:bodyPr/>
          <a:lstStyle/>
          <a:p>
            <a:pPr eaLnBrk="1" hangingPunct="1"/>
            <a:r>
              <a:rPr lang="en-US" altLang="ja-JP" b="1" smtClean="0">
                <a:solidFill>
                  <a:srgbClr val="FF0000"/>
                </a:solidFill>
              </a:rPr>
              <a:t>From Kamiokande to K2K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573088" y="3163888"/>
            <a:ext cx="800893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ja-JP" sz="4400" b="1">
                <a:solidFill>
                  <a:srgbClr val="0A0AD4"/>
                </a:solidFill>
              </a:rPr>
              <a:t>Yuichi Oyama</a:t>
            </a:r>
            <a:br>
              <a:rPr kumimoji="0" lang="en-US" altLang="ja-JP" sz="4400" b="1">
                <a:solidFill>
                  <a:srgbClr val="0A0AD4"/>
                </a:solidFill>
              </a:rPr>
            </a:br>
            <a:r>
              <a:rPr kumimoji="0" lang="en-US" altLang="ja-JP" sz="3600" b="1">
                <a:solidFill>
                  <a:srgbClr val="0A0AD4"/>
                </a:solidFill>
              </a:rPr>
              <a:t>(KEK/J-PARC)</a:t>
            </a:r>
            <a:endParaRPr kumimoji="0" lang="en-US" altLang="ja-JP" sz="2800" b="1">
              <a:solidFill>
                <a:srgbClr val="0A0AD4"/>
              </a:solidFill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58763" y="5175250"/>
            <a:ext cx="862171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2800" b="1">
                <a:latin typeface="Arial" panose="020B0604020202020204" pitchFamily="34" charset="0"/>
              </a:rPr>
              <a:t>December 7-18 2020</a:t>
            </a:r>
            <a:br>
              <a:rPr lang="en-US" altLang="ja-JP" sz="2800" b="1">
                <a:latin typeface="Arial" panose="020B0604020202020204" pitchFamily="34" charset="0"/>
              </a:rPr>
            </a:br>
            <a:r>
              <a:rPr lang="en-US" altLang="ja-JP" sz="2800" b="1">
                <a:latin typeface="Arial" panose="020B0604020202020204" pitchFamily="34" charset="0"/>
              </a:rPr>
              <a:t>Vietnam School on Neutrino (online)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3"/>
          <p:cNvSpPr txBox="1">
            <a:spLocks noChangeArrowheads="1"/>
          </p:cNvSpPr>
          <p:nvPr/>
        </p:nvSpPr>
        <p:spPr bwMode="auto">
          <a:xfrm>
            <a:off x="236538" y="23813"/>
            <a:ext cx="86550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Outlook of the Kamiokande</a:t>
            </a:r>
            <a:br>
              <a:rPr lang="en-US" altLang="ja-JP" sz="2800" b="1" u="sng">
                <a:solidFill>
                  <a:srgbClr val="0A0AD4"/>
                </a:solidFill>
              </a:rPr>
            </a:br>
            <a:r>
              <a:rPr lang="en-US" altLang="ja-JP" sz="2800" b="1" u="sng">
                <a:solidFill>
                  <a:srgbClr val="0A0AD4"/>
                </a:solidFill>
              </a:rPr>
              <a:t>before the start of the experiment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53254" name="テキスト ボックス 5"/>
          <p:cNvSpPr txBox="1">
            <a:spLocks noChangeArrowheads="1"/>
          </p:cNvSpPr>
          <p:nvPr/>
        </p:nvSpPr>
        <p:spPr bwMode="auto">
          <a:xfrm>
            <a:off x="55563" y="996950"/>
            <a:ext cx="8836025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Atmospheric neutrinos </a:t>
            </a:r>
            <a:r>
              <a:rPr lang="en-US" altLang="ja-JP" sz="2000" b="1" dirty="0" smtClean="0"/>
              <a:t>(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~100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events per year) are serious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background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for the nucleon decay search !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 bwMode="auto">
          <a:xfrm>
            <a:off x="577850" y="1752600"/>
            <a:ext cx="7816850" cy="2863850"/>
          </a:xfrm>
          <a:prstGeom prst="rect">
            <a:avLst/>
          </a:prstGeom>
          <a:solidFill>
            <a:srgbClr val="C4E59F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The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nucleon life time 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is expected to be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10</a:t>
            </a:r>
            <a:r>
              <a:rPr lang="en-US" altLang="ja-JP" b="1" baseline="30000" dirty="0">
                <a:solidFill>
                  <a:srgbClr val="FF0000"/>
                </a:solidFill>
                <a:latin typeface="+mn-lt"/>
              </a:rPr>
              <a:t>28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 years to 10</a:t>
            </a:r>
            <a:r>
              <a:rPr lang="en-US" altLang="ja-JP" b="1" baseline="30000" dirty="0">
                <a:solidFill>
                  <a:srgbClr val="FF0000"/>
                </a:solidFill>
                <a:latin typeface="+mn-lt"/>
              </a:rPr>
              <a:t>32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, depending on theories. The most hopeful theoretical model predicts that the nucleon lifetime is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1.6 x 10</a:t>
            </a:r>
            <a:r>
              <a:rPr lang="en-US" altLang="ja-JP" b="1" baseline="30000" dirty="0">
                <a:solidFill>
                  <a:srgbClr val="FF0000"/>
                </a:solidFill>
                <a:latin typeface="+mn-lt"/>
              </a:rPr>
              <a:t>30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 years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eaLnBrk="1" hangingPunct="1">
              <a:buFont typeface="Wingdings" panose="05000000000000000000" pitchFamily="2" charset="2"/>
              <a:buChar char="l"/>
              <a:defRPr/>
            </a:pPr>
            <a:endParaRPr lang="en-US" altLang="ja-JP" b="1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With 1000 tons of fiducial volume of the </a:t>
            </a:r>
            <a:r>
              <a:rPr lang="en-US" altLang="ja-JP" b="1" dirty="0" err="1">
                <a:solidFill>
                  <a:srgbClr val="000000"/>
                </a:solidFill>
                <a:latin typeface="+mn-lt"/>
              </a:rPr>
              <a:t>Kamiokande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 detector,</a:t>
            </a:r>
          </a:p>
          <a:p>
            <a:pPr eaLnBrk="1" hangingPunct="1">
              <a:defRPr/>
            </a:pP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expected numbers of nucleon decays are as follows, </a:t>
            </a:r>
            <a:br>
              <a:rPr lang="en-US" altLang="ja-JP" b="1" dirty="0">
                <a:solidFill>
                  <a:srgbClr val="000000"/>
                </a:solidFill>
                <a:latin typeface="+mn-lt"/>
              </a:rPr>
            </a:b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  for  </a:t>
            </a:r>
            <a:r>
              <a:rPr lang="en-US" altLang="ja-JP" b="1" dirty="0">
                <a:solidFill>
                  <a:srgbClr val="000000"/>
                </a:solidFill>
                <a:latin typeface="Symbol" panose="05050102010706020507" pitchFamily="18" charset="2"/>
              </a:rPr>
              <a:t>t 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= 10</a:t>
            </a:r>
            <a:r>
              <a:rPr lang="en-US" altLang="ja-JP" b="1" baseline="30000" dirty="0">
                <a:solidFill>
                  <a:srgbClr val="000000"/>
                </a:solidFill>
                <a:latin typeface="+mn-lt"/>
              </a:rPr>
              <a:t>30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 years, 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600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 nucleon decays per year</a:t>
            </a:r>
            <a:br>
              <a:rPr lang="en-US" altLang="ja-JP" b="1" dirty="0">
                <a:solidFill>
                  <a:srgbClr val="000000"/>
                </a:solidFill>
                <a:latin typeface="+mn-lt"/>
              </a:rPr>
            </a:b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  for  </a:t>
            </a:r>
            <a:r>
              <a:rPr lang="en-US" altLang="ja-JP" b="1" dirty="0">
                <a:solidFill>
                  <a:srgbClr val="000000"/>
                </a:solidFill>
                <a:latin typeface="Symbol" panose="05050102010706020507" pitchFamily="18" charset="2"/>
              </a:rPr>
              <a:t>t</a:t>
            </a:r>
            <a:r>
              <a:rPr lang="ja-JP" altLang="en-US" b="1" dirty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= 10</a:t>
            </a:r>
            <a:r>
              <a:rPr lang="en-US" altLang="ja-JP" b="1" baseline="30000" dirty="0">
                <a:solidFill>
                  <a:srgbClr val="000000"/>
                </a:solidFill>
                <a:latin typeface="+mn-lt"/>
              </a:rPr>
              <a:t>31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 years,   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60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 nucleon decays per year</a:t>
            </a:r>
            <a:br>
              <a:rPr lang="en-US" altLang="ja-JP" b="1" dirty="0">
                <a:solidFill>
                  <a:srgbClr val="000000"/>
                </a:solidFill>
                <a:latin typeface="+mn-lt"/>
              </a:rPr>
            </a:b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  for  </a:t>
            </a:r>
            <a:r>
              <a:rPr lang="en-US" altLang="ja-JP" b="1" dirty="0">
                <a:solidFill>
                  <a:srgbClr val="000000"/>
                </a:solidFill>
                <a:latin typeface="Symbol" panose="05050102010706020507" pitchFamily="18" charset="2"/>
              </a:rPr>
              <a:t>t 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= 10</a:t>
            </a:r>
            <a:r>
              <a:rPr lang="en-US" altLang="ja-JP" b="1" baseline="30000" dirty="0">
                <a:solidFill>
                  <a:srgbClr val="000000"/>
                </a:solidFill>
                <a:latin typeface="+mn-lt"/>
              </a:rPr>
              <a:t>32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 years,     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6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 nucleon decays per year</a:t>
            </a:r>
          </a:p>
        </p:txBody>
      </p:sp>
      <p:sp>
        <p:nvSpPr>
          <p:cNvPr id="3" name="テキスト ボックス 2"/>
          <p:cNvSpPr txBox="1"/>
          <p:nvPr/>
        </p:nvSpPr>
        <p:spPr bwMode="auto">
          <a:xfrm>
            <a:off x="461963" y="1317625"/>
            <a:ext cx="8010525" cy="369888"/>
          </a:xfrm>
          <a:prstGeom prst="rect">
            <a:avLst/>
          </a:prstGeom>
          <a:solidFill>
            <a:srgbClr val="FFFFC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800" b="1" dirty="0">
                <a:solidFill>
                  <a:srgbClr val="0A0AD4"/>
                </a:solidFill>
                <a:latin typeface="+mn-lt"/>
              </a:rPr>
              <a:t>Outlook of the </a:t>
            </a:r>
            <a:r>
              <a:rPr lang="en-US" altLang="ja-JP" sz="1800" b="1" dirty="0" err="1">
                <a:solidFill>
                  <a:srgbClr val="0A0AD4"/>
                </a:solidFill>
                <a:latin typeface="+mn-lt"/>
              </a:rPr>
              <a:t>Kamiokande</a:t>
            </a:r>
            <a:r>
              <a:rPr lang="en-US" altLang="ja-JP" sz="1800" b="1" dirty="0">
                <a:solidFill>
                  <a:srgbClr val="0A0AD4"/>
                </a:solidFill>
                <a:latin typeface="+mn-lt"/>
              </a:rPr>
              <a:t> experiment (From a document in Feb. 1981)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3"/>
          <p:cNvSpPr txBox="1">
            <a:spLocks noChangeArrowheads="1"/>
          </p:cNvSpPr>
          <p:nvPr/>
        </p:nvSpPr>
        <p:spPr bwMode="auto">
          <a:xfrm>
            <a:off x="236538" y="23813"/>
            <a:ext cx="8655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Development of 20-inch</a:t>
            </a:r>
            <a:r>
              <a:rPr lang="en-US" altLang="ja-JP" sz="2800" b="1" u="sng">
                <a:solidFill>
                  <a:srgbClr val="0A0AD4"/>
                </a:solidFill>
                <a:latin typeface="Symbol" panose="05050102010706020507" pitchFamily="18" charset="2"/>
              </a:rPr>
              <a:t>F</a:t>
            </a:r>
            <a:r>
              <a:rPr lang="en-US" altLang="ja-JP" sz="2800" b="1" u="sng">
                <a:solidFill>
                  <a:srgbClr val="0A0AD4"/>
                </a:solidFill>
              </a:rPr>
              <a:t> PMT 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304131" name="テキスト ボックス 5"/>
          <p:cNvSpPr txBox="1">
            <a:spLocks noChangeArrowheads="1"/>
          </p:cNvSpPr>
          <p:nvPr/>
        </p:nvSpPr>
        <p:spPr bwMode="auto">
          <a:xfrm>
            <a:off x="0" y="503238"/>
            <a:ext cx="89820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900" b="1" dirty="0" smtClean="0">
                <a:solidFill>
                  <a:srgbClr val="000000"/>
                </a:solidFill>
              </a:rPr>
              <a:t>When the planning of </a:t>
            </a:r>
            <a:r>
              <a:rPr lang="en-US" altLang="ja-JP" sz="1900" b="1" dirty="0" err="1" smtClean="0">
                <a:solidFill>
                  <a:srgbClr val="000000"/>
                </a:solidFill>
              </a:rPr>
              <a:t>Kamiokande</a:t>
            </a:r>
            <a:r>
              <a:rPr lang="en-US" altLang="ja-JP" sz="1900" b="1" dirty="0" smtClean="0">
                <a:solidFill>
                  <a:srgbClr val="000000"/>
                </a:solidFill>
              </a:rPr>
              <a:t> experiment started around 1979,</a:t>
            </a:r>
            <a:br>
              <a:rPr lang="en-US" altLang="ja-JP" sz="1900" b="1" dirty="0" smtClean="0">
                <a:solidFill>
                  <a:srgbClr val="000000"/>
                </a:solidFill>
              </a:rPr>
            </a:br>
            <a:r>
              <a:rPr lang="en-US" altLang="ja-JP" sz="1900" b="1" dirty="0" smtClean="0">
                <a:solidFill>
                  <a:srgbClr val="000000"/>
                </a:solidFill>
              </a:rPr>
              <a:t>IMB group have already started similar project independently in USA.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9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900" b="1" dirty="0" smtClean="0">
                <a:solidFill>
                  <a:srgbClr val="000000"/>
                </a:solidFill>
              </a:rPr>
              <a:t>The IMB detector is larger and the start of the experiment is earlier.</a:t>
            </a:r>
            <a:br>
              <a:rPr lang="en-US" altLang="ja-JP" sz="1900" b="1" dirty="0" smtClean="0">
                <a:solidFill>
                  <a:srgbClr val="000000"/>
                </a:solidFill>
              </a:rPr>
            </a:br>
            <a:r>
              <a:rPr lang="en-US" altLang="ja-JP" sz="1900" b="1" dirty="0" smtClean="0">
                <a:solidFill>
                  <a:srgbClr val="000000"/>
                </a:solidFill>
              </a:rPr>
              <a:t>It seems there is no advantage in </a:t>
            </a:r>
            <a:r>
              <a:rPr lang="en-US" altLang="ja-JP" sz="1900" b="1" dirty="0" err="1" smtClean="0">
                <a:solidFill>
                  <a:srgbClr val="000000"/>
                </a:solidFill>
              </a:rPr>
              <a:t>Kamiokande</a:t>
            </a:r>
            <a:r>
              <a:rPr lang="en-US" altLang="ja-JP" sz="1900" b="1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9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9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9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9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9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9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900" b="1" dirty="0" smtClean="0">
                <a:solidFill>
                  <a:srgbClr val="FF0000"/>
                </a:solidFill>
              </a:rPr>
              <a:t>“Ask Hamamatsu to make new PMTs which</a:t>
            </a:r>
            <a:br>
              <a:rPr lang="en-US" altLang="ja-JP" sz="1900" b="1" dirty="0" smtClean="0">
                <a:solidFill>
                  <a:srgbClr val="FF0000"/>
                </a:solidFill>
              </a:rPr>
            </a:br>
            <a:r>
              <a:rPr lang="en-US" altLang="ja-JP" sz="1900" b="1" dirty="0" smtClean="0">
                <a:solidFill>
                  <a:srgbClr val="FF0000"/>
                </a:solidFill>
              </a:rPr>
              <a:t>have large diameter. They cannot reject</a:t>
            </a:r>
            <a:br>
              <a:rPr lang="en-US" altLang="ja-JP" sz="1900" b="1" dirty="0" smtClean="0">
                <a:solidFill>
                  <a:srgbClr val="FF0000"/>
                </a:solidFill>
              </a:rPr>
            </a:br>
            <a:r>
              <a:rPr lang="en-US" altLang="ja-JP" sz="1900" b="1" dirty="0" smtClean="0">
                <a:solidFill>
                  <a:srgbClr val="FF0000"/>
                </a:solidFill>
              </a:rPr>
              <a:t>my</a:t>
            </a:r>
            <a:r>
              <a:rPr lang="en-US" altLang="ja-JP" sz="1900" b="1" dirty="0">
                <a:solidFill>
                  <a:srgbClr val="FF0000"/>
                </a:solidFill>
              </a:rPr>
              <a:t> </a:t>
            </a:r>
            <a:r>
              <a:rPr lang="en-US" altLang="ja-JP" sz="1900" b="1" dirty="0" smtClean="0">
                <a:solidFill>
                  <a:srgbClr val="FF0000"/>
                </a:solidFill>
              </a:rPr>
              <a:t>request. They succeeded as a PMT</a:t>
            </a:r>
            <a:br>
              <a:rPr lang="en-US" altLang="ja-JP" sz="1900" b="1" dirty="0" smtClean="0">
                <a:solidFill>
                  <a:srgbClr val="FF0000"/>
                </a:solidFill>
              </a:rPr>
            </a:br>
            <a:r>
              <a:rPr lang="en-US" altLang="ja-JP" sz="1900" b="1" dirty="0" smtClean="0">
                <a:solidFill>
                  <a:srgbClr val="FF0000"/>
                </a:solidFill>
              </a:rPr>
              <a:t>company after we selected Hamamatsu</a:t>
            </a:r>
            <a:br>
              <a:rPr lang="en-US" altLang="ja-JP" sz="1900" b="1" dirty="0" smtClean="0">
                <a:solidFill>
                  <a:srgbClr val="FF0000"/>
                </a:solidFill>
              </a:rPr>
            </a:br>
            <a:r>
              <a:rPr lang="en-US" altLang="ja-JP" sz="1900" b="1" dirty="0" smtClean="0">
                <a:solidFill>
                  <a:srgbClr val="FF0000"/>
                </a:solidFill>
              </a:rPr>
              <a:t>PMTs for JADE experiment!”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9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900" b="1" dirty="0" smtClean="0">
                <a:solidFill>
                  <a:srgbClr val="000000"/>
                </a:solidFill>
              </a:rPr>
              <a:t>20-inch</a:t>
            </a:r>
            <a:r>
              <a:rPr lang="en-US" altLang="ja-JP" sz="19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F</a:t>
            </a:r>
            <a:r>
              <a:rPr lang="en-US" altLang="ja-JP" sz="1900" b="1" dirty="0" smtClean="0">
                <a:solidFill>
                  <a:srgbClr val="000000"/>
                </a:solidFill>
              </a:rPr>
              <a:t> PMT are developed, and precise</a:t>
            </a:r>
            <a:br>
              <a:rPr lang="en-US" altLang="ja-JP" sz="1900" b="1" dirty="0" smtClean="0">
                <a:solidFill>
                  <a:srgbClr val="000000"/>
                </a:solidFill>
              </a:rPr>
            </a:br>
            <a:r>
              <a:rPr lang="en-US" altLang="ja-JP" sz="1900" b="1" dirty="0" smtClean="0">
                <a:solidFill>
                  <a:srgbClr val="000000"/>
                </a:solidFill>
              </a:rPr>
              <a:t>measurement became possible with large</a:t>
            </a:r>
            <a:br>
              <a:rPr lang="en-US" altLang="ja-JP" sz="1900" b="1" dirty="0" smtClean="0">
                <a:solidFill>
                  <a:srgbClr val="000000"/>
                </a:solidFill>
              </a:rPr>
            </a:br>
            <a:r>
              <a:rPr lang="en-US" altLang="ja-JP" sz="1900" b="1" dirty="0" smtClean="0">
                <a:solidFill>
                  <a:srgbClr val="000000"/>
                </a:solidFill>
              </a:rPr>
              <a:t>photo collection.</a:t>
            </a:r>
            <a:br>
              <a:rPr lang="en-US" altLang="ja-JP" sz="1900" b="1" dirty="0" smtClean="0">
                <a:solidFill>
                  <a:srgbClr val="000000"/>
                </a:solidFill>
              </a:rPr>
            </a:br>
            <a:r>
              <a:rPr lang="en-US" altLang="ja-JP" sz="1900" b="1" dirty="0" smtClean="0">
                <a:solidFill>
                  <a:srgbClr val="000000"/>
                </a:solidFill>
              </a:rPr>
              <a:t>It led to the success of the experiment.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1900" b="1" dirty="0" smtClean="0">
              <a:solidFill>
                <a:srgbClr val="000000"/>
              </a:solidFill>
            </a:endParaRPr>
          </a:p>
        </p:txBody>
      </p:sp>
      <p:pic>
        <p:nvPicPr>
          <p:cNvPr id="17613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4284663"/>
            <a:ext cx="36734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508000" y="2124075"/>
          <a:ext cx="7620000" cy="14827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81790">
                  <a:extLst>
                    <a:ext uri="{9D8B030D-6E8A-4147-A177-3AD203B41FA5}">
                      <a16:colId xmlns:a16="http://schemas.microsoft.com/office/drawing/2014/main" val="558236954"/>
                    </a:ext>
                  </a:extLst>
                </a:gridCol>
                <a:gridCol w="2398210">
                  <a:extLst>
                    <a:ext uri="{9D8B030D-6E8A-4147-A177-3AD203B41FA5}">
                      <a16:colId xmlns:a16="http://schemas.microsoft.com/office/drawing/2014/main" val="12311345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313852917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latin typeface="+mn-lt"/>
                        </a:rPr>
                        <a:t>IMB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err="1" smtClean="0">
                          <a:latin typeface="+mn-lt"/>
                        </a:rPr>
                        <a:t>Kamiokande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2508688008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latin typeface="+mn-lt"/>
                        </a:rPr>
                        <a:t>Total (Fiducial)</a:t>
                      </a:r>
                      <a:r>
                        <a:rPr kumimoji="1" lang="en-US" altLang="ja-JP" sz="1800" b="1" baseline="0" dirty="0" smtClean="0">
                          <a:latin typeface="+mn-lt"/>
                        </a:rPr>
                        <a:t> Volume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latin typeface="+mn-lt"/>
                        </a:rPr>
                        <a:t>8000 ton (3300 ton)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latin typeface="+mn-lt"/>
                        </a:rPr>
                        <a:t>3000 ton (1000 ton)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4039897409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latin typeface="+mn-lt"/>
                        </a:rPr>
                        <a:t>Start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latin typeface="+mn-lt"/>
                        </a:rPr>
                        <a:t>1982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latin typeface="+mn-lt"/>
                        </a:rPr>
                        <a:t>1983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535847857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latin typeface="+mn-lt"/>
                        </a:rPr>
                        <a:t>PMTs</a:t>
                      </a:r>
                      <a:r>
                        <a:rPr kumimoji="1" lang="en-US" altLang="ja-JP" sz="1800" b="1" baseline="0" dirty="0" smtClean="0">
                          <a:latin typeface="+mn-lt"/>
                        </a:rPr>
                        <a:t> (size x number)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latin typeface="+mn-lt"/>
                        </a:rPr>
                        <a:t>8 </a:t>
                      </a:r>
                      <a:r>
                        <a:rPr kumimoji="1" lang="en-US" altLang="ja-JP" sz="1800" b="1" dirty="0" err="1" smtClean="0">
                          <a:latin typeface="+mn-lt"/>
                        </a:rPr>
                        <a:t>inch</a:t>
                      </a:r>
                      <a:r>
                        <a:rPr kumimoji="1" lang="en-US" altLang="ja-JP" sz="1800" b="1" dirty="0" err="1" smtClean="0">
                          <a:latin typeface="Symbol" panose="05050102010706020507" pitchFamily="18" charset="2"/>
                        </a:rPr>
                        <a:t>F</a:t>
                      </a:r>
                      <a:r>
                        <a:rPr kumimoji="1" lang="en-US" altLang="ja-JP" sz="1800" b="1" dirty="0" smtClean="0">
                          <a:latin typeface="+mn-lt"/>
                        </a:rPr>
                        <a:t> x 2048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latin typeface="+mn-lt"/>
                        </a:rPr>
                        <a:t>20 </a:t>
                      </a:r>
                      <a:r>
                        <a:rPr kumimoji="1" lang="en-US" altLang="ja-JP" sz="1800" b="1" dirty="0" err="1" smtClean="0">
                          <a:latin typeface="+mn-lt"/>
                        </a:rPr>
                        <a:t>inch</a:t>
                      </a:r>
                      <a:r>
                        <a:rPr kumimoji="1" lang="en-US" altLang="ja-JP" sz="1800" b="1" dirty="0" err="1" smtClean="0">
                          <a:latin typeface="Symbol" panose="05050102010706020507" pitchFamily="18" charset="2"/>
                        </a:rPr>
                        <a:t>F</a:t>
                      </a:r>
                      <a:r>
                        <a:rPr kumimoji="1" lang="en-US" altLang="ja-JP" sz="1800" b="1" dirty="0" smtClean="0">
                          <a:latin typeface="+mn-lt"/>
                        </a:rPr>
                        <a:t> x 1000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300045796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2" descr="「facom M190 画像」の画像検索結果"/>
          <p:cNvSpPr>
            <a:spLocks noChangeAspect="1" noChangeArrowheads="1"/>
          </p:cNvSpPr>
          <p:nvPr/>
        </p:nvSpPr>
        <p:spPr bwMode="auto">
          <a:xfrm>
            <a:off x="155575" y="-579438"/>
            <a:ext cx="876300" cy="120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2000">
              <a:latin typeface="Times New Roman" panose="02020603050405020304" pitchFamily="18" charset="0"/>
            </a:endParaRPr>
          </a:p>
        </p:txBody>
      </p:sp>
      <p:pic>
        <p:nvPicPr>
          <p:cNvPr id="178179" name="Picture 7" descr="「DEC pdp-11/60 画像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425825"/>
            <a:ext cx="3149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88" name="テキスト ボックス 1"/>
          <p:cNvSpPr txBox="1">
            <a:spLocks noChangeArrowheads="1"/>
          </p:cNvSpPr>
          <p:nvPr/>
        </p:nvSpPr>
        <p:spPr bwMode="auto">
          <a:xfrm>
            <a:off x="-36513" y="608013"/>
            <a:ext cx="5373688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latin typeface="+mn-lt"/>
              </a:rPr>
              <a:t>The </a:t>
            </a:r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tank </a:t>
            </a:r>
            <a:r>
              <a:rPr lang="en-US" altLang="ja-JP" sz="2000" b="1" dirty="0" smtClean="0">
                <a:latin typeface="+mn-lt"/>
              </a:rPr>
              <a:t>including PMT support structure was designed and constructed by Mitsui Engineering</a:t>
            </a:r>
            <a:br>
              <a:rPr lang="en-US" altLang="ja-JP" sz="2000" b="1" dirty="0" smtClean="0">
                <a:latin typeface="+mn-lt"/>
              </a:rPr>
            </a:br>
            <a:r>
              <a:rPr lang="en-US" altLang="ja-JP" sz="2000" b="1" dirty="0" smtClean="0">
                <a:latin typeface="+mn-lt"/>
              </a:rPr>
              <a:t>and Shipbuilding </a:t>
            </a:r>
            <a:r>
              <a:rPr lang="en-US" altLang="ja-JP" sz="2000" b="1" dirty="0" err="1" smtClean="0">
                <a:latin typeface="+mn-lt"/>
              </a:rPr>
              <a:t>Co.,Ltd</a:t>
            </a:r>
            <a:r>
              <a:rPr lang="en-US" altLang="ja-JP" sz="2000" b="1" dirty="0" smtClean="0">
                <a:latin typeface="+mn-lt"/>
              </a:rPr>
              <a:t>.</a:t>
            </a:r>
            <a:br>
              <a:rPr lang="en-US" altLang="ja-JP" sz="2000" b="1" dirty="0" smtClean="0">
                <a:latin typeface="+mn-lt"/>
              </a:rPr>
            </a:br>
            <a:r>
              <a:rPr lang="en-US" altLang="ja-JP" sz="2000" b="1" dirty="0" smtClean="0">
                <a:latin typeface="+mn-lt"/>
              </a:rPr>
              <a:t>The company also designed</a:t>
            </a:r>
            <a:br>
              <a:rPr lang="en-US" altLang="ja-JP" sz="2000" b="1" dirty="0" smtClean="0">
                <a:latin typeface="+mn-lt"/>
              </a:rPr>
            </a:br>
            <a:r>
              <a:rPr lang="en-US" altLang="ja-JP" sz="2000" b="1" dirty="0" smtClean="0">
                <a:latin typeface="+mn-lt"/>
              </a:rPr>
              <a:t>structure of the JADE lead glass counter. The group had enough experience of communication</a:t>
            </a:r>
            <a:br>
              <a:rPr lang="en-US" altLang="ja-JP" sz="2000" b="1" dirty="0" smtClean="0">
                <a:latin typeface="+mn-lt"/>
              </a:rPr>
            </a:br>
            <a:r>
              <a:rPr lang="en-US" altLang="ja-JP" sz="2000" b="1" dirty="0" smtClean="0">
                <a:latin typeface="+mn-lt"/>
              </a:rPr>
              <a:t>with the company.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latin typeface="+mn-lt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latin typeface="+mn-lt"/>
              </a:rPr>
              <a:t>DEC PDP 11/60 was used as </a:t>
            </a:r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on-line data-taking computer</a:t>
            </a:r>
            <a:r>
              <a:rPr lang="en-US" altLang="ja-JP" sz="2000" b="1" dirty="0" smtClean="0">
                <a:latin typeface="+mn-lt"/>
              </a:rPr>
              <a:t>. The group asked how to use it to a JADE member since PDP 11 series was used in JADE.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latin typeface="+mn-lt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latin typeface="+mn-lt"/>
              </a:rPr>
              <a:t>For </a:t>
            </a:r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readout electronics</a:t>
            </a:r>
            <a:r>
              <a:rPr lang="en-US" altLang="ja-JP" sz="2000" b="1" dirty="0" smtClean="0">
                <a:latin typeface="+mn-lt"/>
              </a:rPr>
              <a:t>, </a:t>
            </a:r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high voltage power supplies and distributors</a:t>
            </a:r>
            <a:r>
              <a:rPr lang="en-US" altLang="ja-JP" sz="2000" b="1" dirty="0" smtClean="0">
                <a:latin typeface="+mn-lt"/>
              </a:rPr>
              <a:t>,  </a:t>
            </a:r>
            <a:r>
              <a:rPr lang="en-US" altLang="ja-JP" sz="2000" b="1" dirty="0">
                <a:latin typeface="+mn-lt"/>
              </a:rPr>
              <a:t>r</a:t>
            </a:r>
            <a:r>
              <a:rPr lang="en-US" altLang="ja-JP" sz="2000" b="1" dirty="0" smtClean="0">
                <a:latin typeface="+mn-lt"/>
              </a:rPr>
              <a:t>eady-made electronics were purchased. For some of the component, second-hand modules were used.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latin typeface="+mn-lt"/>
            </a:endParaRPr>
          </a:p>
        </p:txBody>
      </p:sp>
      <p:pic>
        <p:nvPicPr>
          <p:cNvPr id="17818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819150"/>
            <a:ext cx="42672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2" name="Text Box 23"/>
          <p:cNvSpPr txBox="1">
            <a:spLocks noChangeArrowheads="1"/>
          </p:cNvSpPr>
          <p:nvPr/>
        </p:nvSpPr>
        <p:spPr bwMode="auto">
          <a:xfrm>
            <a:off x="236538" y="23813"/>
            <a:ext cx="8655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Use property of JADE experiment !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516563" y="6354763"/>
            <a:ext cx="20701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latin typeface="+mn-lt"/>
              </a:rPr>
              <a:t>DEC PDP 11/60</a:t>
            </a:r>
            <a:endParaRPr lang="ja-JP" altLang="en-US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AutoShape 2" descr="「facom M190 画像」の画像検索結果"/>
          <p:cNvSpPr>
            <a:spLocks noChangeAspect="1" noChangeArrowheads="1"/>
          </p:cNvSpPr>
          <p:nvPr/>
        </p:nvSpPr>
        <p:spPr bwMode="auto">
          <a:xfrm>
            <a:off x="155575" y="-579438"/>
            <a:ext cx="876300" cy="120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2000">
              <a:latin typeface="Times New Roman" panose="02020603050405020304" pitchFamily="18" charset="0"/>
            </a:endParaRPr>
          </a:p>
        </p:txBody>
      </p:sp>
      <p:pic>
        <p:nvPicPr>
          <p:cNvPr id="179203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841375"/>
            <a:ext cx="3014662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テキスト ボックス 1"/>
          <p:cNvSpPr txBox="1">
            <a:spLocks noChangeArrowheads="1"/>
          </p:cNvSpPr>
          <p:nvPr/>
        </p:nvSpPr>
        <p:spPr bwMode="auto">
          <a:xfrm>
            <a:off x="155575" y="654050"/>
            <a:ext cx="89614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cs typeface="Arial" panose="020B0604020202020204" pitchFamily="34" charset="0"/>
              </a:rPr>
              <a:t>For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off-line analysis computer</a:t>
            </a:r>
            <a:r>
              <a:rPr lang="en-US" altLang="ja-JP" sz="2000" b="1">
                <a:cs typeface="Arial" panose="020B0604020202020204" pitchFamily="34" charset="0"/>
              </a:rPr>
              <a:t>, an IBM-type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mainframe computer, FACOM M-190 for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JADE experiment was used without any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charge. Kamiokande members were just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USERS of the computer, and did not care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any maintenance and management.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cs typeface="Arial" panose="020B0604020202020204" pitchFamily="34" charset="0"/>
              </a:rPr>
              <a:t>In the analysis computer, all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utility software</a:t>
            </a:r>
            <a:r>
              <a:rPr lang="en-US" altLang="ja-JP" sz="2000" b="1">
                <a:cs typeface="Arial" panose="020B0604020202020204" pitchFamily="34" charset="0"/>
              </a:rPr>
              <a:t/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for JADE experiment were used. They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include data structure or event display.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cs typeface="Arial" panose="020B0604020202020204" pitchFamily="34" charset="0"/>
              </a:rPr>
              <a:t>For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Monte Carlo simulation </a:t>
            </a:r>
            <a:r>
              <a:rPr lang="en-US" altLang="ja-JP" sz="2000" b="1">
                <a:cs typeface="Arial" panose="020B0604020202020204" pitchFamily="34" charset="0"/>
              </a:rPr>
              <a:t>program, lead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glasses were replaced with water, and only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geometry was changed.</a:t>
            </a:r>
          </a:p>
        </p:txBody>
      </p:sp>
      <p:sp>
        <p:nvSpPr>
          <p:cNvPr id="179205" name="Text Box 23"/>
          <p:cNvSpPr txBox="1">
            <a:spLocks noChangeArrowheads="1"/>
          </p:cNvSpPr>
          <p:nvPr/>
        </p:nvSpPr>
        <p:spPr bwMode="auto">
          <a:xfrm>
            <a:off x="236538" y="23813"/>
            <a:ext cx="8655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Use property of JADE experiment !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179206" name="テキスト ボックス 1"/>
          <p:cNvSpPr txBox="1">
            <a:spLocks noChangeArrowheads="1"/>
          </p:cNvSpPr>
          <p:nvPr/>
        </p:nvSpPr>
        <p:spPr bwMode="auto">
          <a:xfrm>
            <a:off x="746125" y="5229225"/>
            <a:ext cx="8012113" cy="1323975"/>
          </a:xfrm>
          <a:prstGeom prst="rect">
            <a:avLst/>
          </a:prstGeom>
          <a:solidFill>
            <a:srgbClr val="E5E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cs typeface="Arial" panose="020B0604020202020204" pitchFamily="34" charset="0"/>
              </a:rPr>
              <a:t>To summarize, Kamiokande borrow (or steal) almost everything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from JADE experiment. In that sense, Kamiokande is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(JADE)' </a:t>
            </a:r>
            <a:r>
              <a:rPr lang="en-US" altLang="ja-JP" sz="2000" b="1">
                <a:cs typeface="Arial" panose="020B0604020202020204" pitchFamily="34" charset="0"/>
              </a:rPr>
              <a:t>at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the first stage.  That is one reason why Kamiokande started with small manpower and small budget.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3"/>
          <p:cNvSpPr txBox="1">
            <a:spLocks noChangeArrowheads="1"/>
          </p:cNvSpPr>
          <p:nvPr/>
        </p:nvSpPr>
        <p:spPr bwMode="auto">
          <a:xfrm>
            <a:off x="0" y="2381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 dirty="0">
                <a:solidFill>
                  <a:srgbClr val="0A0AD4"/>
                </a:solidFill>
              </a:rPr>
              <a:t>What we can learn from </a:t>
            </a:r>
            <a:r>
              <a:rPr lang="en-US" altLang="ja-JP" sz="2800" b="1" u="sng" dirty="0" smtClean="0">
                <a:solidFill>
                  <a:srgbClr val="0A0AD4"/>
                </a:solidFill>
              </a:rPr>
              <a:t>the </a:t>
            </a:r>
            <a:r>
              <a:rPr lang="en-US" altLang="ja-JP" sz="2800" b="1" u="sng" dirty="0" err="1" smtClean="0">
                <a:solidFill>
                  <a:srgbClr val="0A0AD4"/>
                </a:solidFill>
              </a:rPr>
              <a:t>Kamiokande</a:t>
            </a:r>
            <a:r>
              <a:rPr lang="en-US" altLang="ja-JP" sz="2800" b="1" u="sng" dirty="0" smtClean="0">
                <a:solidFill>
                  <a:srgbClr val="0A0AD4"/>
                </a:solidFill>
              </a:rPr>
              <a:t> </a:t>
            </a:r>
            <a:r>
              <a:rPr lang="en-US" altLang="ja-JP" sz="2800" b="1" u="sng" dirty="0">
                <a:solidFill>
                  <a:srgbClr val="0A0AD4"/>
                </a:solidFill>
              </a:rPr>
              <a:t>experience?</a:t>
            </a:r>
            <a:endParaRPr lang="en-US" altLang="ja-JP" sz="2800" b="1" u="sng" dirty="0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180227" name="テキスト ボックス 2"/>
          <p:cNvSpPr txBox="1">
            <a:spLocks noChangeArrowheads="1"/>
          </p:cNvSpPr>
          <p:nvPr/>
        </p:nvSpPr>
        <p:spPr bwMode="auto">
          <a:xfrm>
            <a:off x="115888" y="1113677"/>
            <a:ext cx="886660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 dirty="0" smtClean="0">
                <a:cs typeface="Arial" panose="020B0604020202020204" pitchFamily="34" charset="0"/>
              </a:rPr>
              <a:t>Vietnamese </a:t>
            </a:r>
            <a:r>
              <a:rPr lang="en-US" altLang="ja-JP" sz="2000" b="1" dirty="0">
                <a:cs typeface="Arial" panose="020B0604020202020204" pitchFamily="34" charset="0"/>
              </a:rPr>
              <a:t>high energy </a:t>
            </a:r>
            <a:r>
              <a:rPr lang="en-US" altLang="ja-JP" sz="2000" b="1" dirty="0" smtClean="0">
                <a:cs typeface="Arial" panose="020B0604020202020204" pitchFamily="34" charset="0"/>
              </a:rPr>
              <a:t>experimental groups/physicists </a:t>
            </a:r>
            <a:r>
              <a:rPr lang="en-US" altLang="ja-JP" sz="2000" b="1" dirty="0">
                <a:cs typeface="Arial" panose="020B0604020202020204" pitchFamily="34" charset="0"/>
              </a:rPr>
              <a:t>will </a:t>
            </a:r>
            <a:r>
              <a:rPr lang="en-US" altLang="ja-JP" sz="2000" b="1" dirty="0" smtClean="0">
                <a:cs typeface="Arial" panose="020B0604020202020204" pitchFamily="34" charset="0"/>
              </a:rPr>
              <a:t>join</a:t>
            </a:r>
            <a:br>
              <a:rPr lang="en-US" altLang="ja-JP" sz="2000" b="1" dirty="0" smtClean="0">
                <a:cs typeface="Arial" panose="020B0604020202020204" pitchFamily="34" charset="0"/>
              </a:rPr>
            </a:br>
            <a:r>
              <a:rPr lang="en-US" altLang="ja-JP" sz="2000" b="1" dirty="0" smtClean="0">
                <a:cs typeface="Arial" panose="020B0604020202020204" pitchFamily="34" charset="0"/>
              </a:rPr>
              <a:t>(or already joined) a </a:t>
            </a:r>
            <a:r>
              <a:rPr lang="en-US" altLang="ja-JP" sz="2000" b="1" dirty="0">
                <a:cs typeface="Arial" panose="020B0604020202020204" pitchFamily="34" charset="0"/>
              </a:rPr>
              <a:t>large international collaboration.</a:t>
            </a:r>
            <a:br>
              <a:rPr lang="en-US" altLang="ja-JP" sz="2000" b="1" dirty="0">
                <a:cs typeface="Arial" panose="020B0604020202020204" pitchFamily="34" charset="0"/>
              </a:rPr>
            </a:br>
            <a:r>
              <a:rPr lang="en-US" altLang="ja-JP" sz="2000" b="1" dirty="0">
                <a:cs typeface="Arial" panose="020B0604020202020204" pitchFamily="34" charset="0"/>
              </a:rPr>
              <a:t>Keep in mind following…….</a:t>
            </a:r>
          </a:p>
        </p:txBody>
      </p:sp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>
            <a:off x="444500" y="2409077"/>
            <a:ext cx="8145463" cy="1630363"/>
          </a:xfrm>
          <a:prstGeom prst="rect">
            <a:avLst/>
          </a:prstGeom>
          <a:solidFill>
            <a:srgbClr val="FFF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cs typeface="Arial" panose="020B0604020202020204" pitchFamily="34" charset="0"/>
              </a:rPr>
              <a:t>For critical and high-technology components of the detector, 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purchase your own national products.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It would contribute to technology upgrade of your national companies, and would be the "first step" of your future experiments.</a:t>
            </a:r>
          </a:p>
        </p:txBody>
      </p:sp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476250" y="4490290"/>
            <a:ext cx="8145463" cy="1323975"/>
          </a:xfrm>
          <a:prstGeom prst="rect">
            <a:avLst/>
          </a:prstGeom>
          <a:solidFill>
            <a:srgbClr val="C6E6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cs typeface="Arial" panose="020B0604020202020204" pitchFamily="34" charset="0"/>
              </a:rPr>
              <a:t>You should consider to imitate a detector component and start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your own experiment in your own country. You can borrow (or steal) every property/experience/technology/software/hardware/ manpower from your international collaboration.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75" y="2562225"/>
            <a:ext cx="8704263" cy="15414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ja-JP" sz="6000" b="1" smtClean="0">
                <a:solidFill>
                  <a:srgbClr val="F10341"/>
                </a:solidFill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3169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グループ化 60"/>
          <p:cNvGrpSpPr>
            <a:grpSpLocks/>
          </p:cNvGrpSpPr>
          <p:nvPr/>
        </p:nvGrpSpPr>
        <p:grpSpPr bwMode="auto">
          <a:xfrm>
            <a:off x="6057900" y="3608388"/>
            <a:ext cx="2282825" cy="3113087"/>
            <a:chOff x="8147550" y="520253"/>
            <a:chExt cx="2282825" cy="3113087"/>
          </a:xfrm>
        </p:grpSpPr>
        <p:sp>
          <p:nvSpPr>
            <p:cNvPr id="63" name="object 52"/>
            <p:cNvSpPr/>
            <p:nvPr/>
          </p:nvSpPr>
          <p:spPr bwMode="auto">
            <a:xfrm>
              <a:off x="8147550" y="520253"/>
              <a:ext cx="2282825" cy="31130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4" name="object 53"/>
            <p:cNvSpPr/>
            <p:nvPr/>
          </p:nvSpPr>
          <p:spPr bwMode="auto">
            <a:xfrm>
              <a:off x="8199938" y="548828"/>
              <a:ext cx="2179637" cy="30130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5" name="object 54"/>
            <p:cNvSpPr/>
            <p:nvPr/>
          </p:nvSpPr>
          <p:spPr bwMode="auto">
            <a:xfrm>
              <a:off x="8199938" y="1050478"/>
              <a:ext cx="2179637" cy="503237"/>
            </a:xfrm>
            <a:custGeom>
              <a:avLst/>
              <a:gdLst/>
              <a:ahLst/>
              <a:cxnLst/>
              <a:rect l="l" t="t" r="r" b="b"/>
              <a:pathLst>
                <a:path w="2179320" h="502919">
                  <a:moveTo>
                    <a:pt x="2179050" y="0"/>
                  </a:moveTo>
                  <a:lnTo>
                    <a:pt x="2171720" y="58584"/>
                  </a:lnTo>
                  <a:lnTo>
                    <a:pt x="2150275" y="115184"/>
                  </a:lnTo>
                  <a:lnTo>
                    <a:pt x="2115532" y="169421"/>
                  </a:lnTo>
                  <a:lnTo>
                    <a:pt x="2068310" y="220920"/>
                  </a:lnTo>
                  <a:lnTo>
                    <a:pt x="2009424" y="269303"/>
                  </a:lnTo>
                  <a:lnTo>
                    <a:pt x="1975863" y="292208"/>
                  </a:lnTo>
                  <a:lnTo>
                    <a:pt x="1939694" y="314193"/>
                  </a:lnTo>
                  <a:lnTo>
                    <a:pt x="1901017" y="335211"/>
                  </a:lnTo>
                  <a:lnTo>
                    <a:pt x="1859936" y="355214"/>
                  </a:lnTo>
                  <a:lnTo>
                    <a:pt x="1816552" y="374156"/>
                  </a:lnTo>
                  <a:lnTo>
                    <a:pt x="1770967" y="391988"/>
                  </a:lnTo>
                  <a:lnTo>
                    <a:pt x="1723285" y="408665"/>
                  </a:lnTo>
                  <a:lnTo>
                    <a:pt x="1673606" y="424139"/>
                  </a:lnTo>
                  <a:lnTo>
                    <a:pt x="1622034" y="438363"/>
                  </a:lnTo>
                  <a:lnTo>
                    <a:pt x="1568670" y="451290"/>
                  </a:lnTo>
                  <a:lnTo>
                    <a:pt x="1513617" y="462872"/>
                  </a:lnTo>
                  <a:lnTo>
                    <a:pt x="1456977" y="473063"/>
                  </a:lnTo>
                  <a:lnTo>
                    <a:pt x="1398851" y="481815"/>
                  </a:lnTo>
                  <a:lnTo>
                    <a:pt x="1339343" y="489081"/>
                  </a:lnTo>
                  <a:lnTo>
                    <a:pt x="1278554" y="494815"/>
                  </a:lnTo>
                  <a:lnTo>
                    <a:pt x="1216586" y="498969"/>
                  </a:lnTo>
                  <a:lnTo>
                    <a:pt x="1153542" y="501496"/>
                  </a:lnTo>
                  <a:lnTo>
                    <a:pt x="1089524" y="502349"/>
                  </a:lnTo>
                  <a:lnTo>
                    <a:pt x="1025507" y="501496"/>
                  </a:lnTo>
                  <a:lnTo>
                    <a:pt x="962463" y="498969"/>
                  </a:lnTo>
                  <a:lnTo>
                    <a:pt x="900495" y="494815"/>
                  </a:lnTo>
                  <a:lnTo>
                    <a:pt x="839706" y="489081"/>
                  </a:lnTo>
                  <a:lnTo>
                    <a:pt x="780198" y="481815"/>
                  </a:lnTo>
                  <a:lnTo>
                    <a:pt x="722073" y="473063"/>
                  </a:lnTo>
                  <a:lnTo>
                    <a:pt x="665432" y="462872"/>
                  </a:lnTo>
                  <a:lnTo>
                    <a:pt x="610379" y="451290"/>
                  </a:lnTo>
                  <a:lnTo>
                    <a:pt x="557015" y="438363"/>
                  </a:lnTo>
                  <a:lnTo>
                    <a:pt x="505443" y="424139"/>
                  </a:lnTo>
                  <a:lnTo>
                    <a:pt x="455765" y="408665"/>
                  </a:lnTo>
                  <a:lnTo>
                    <a:pt x="408082" y="391988"/>
                  </a:lnTo>
                  <a:lnTo>
                    <a:pt x="362498" y="374156"/>
                  </a:lnTo>
                  <a:lnTo>
                    <a:pt x="319114" y="355214"/>
                  </a:lnTo>
                  <a:lnTo>
                    <a:pt x="278033" y="335211"/>
                  </a:lnTo>
                  <a:lnTo>
                    <a:pt x="239356" y="314193"/>
                  </a:lnTo>
                  <a:lnTo>
                    <a:pt x="203186" y="292208"/>
                  </a:lnTo>
                  <a:lnTo>
                    <a:pt x="169625" y="269303"/>
                  </a:lnTo>
                  <a:lnTo>
                    <a:pt x="138776" y="245525"/>
                  </a:lnTo>
                  <a:lnTo>
                    <a:pt x="85620" y="195537"/>
                  </a:lnTo>
                  <a:lnTo>
                    <a:pt x="44535" y="142621"/>
                  </a:lnTo>
                  <a:lnTo>
                    <a:pt x="16339" y="87156"/>
                  </a:lnTo>
                  <a:lnTo>
                    <a:pt x="1849" y="29516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6" name="object 55"/>
            <p:cNvSpPr/>
            <p:nvPr/>
          </p:nvSpPr>
          <p:spPr bwMode="auto">
            <a:xfrm>
              <a:off x="8199938" y="548828"/>
              <a:ext cx="2179637" cy="3013075"/>
            </a:xfrm>
            <a:custGeom>
              <a:avLst/>
              <a:gdLst/>
              <a:ahLst/>
              <a:cxnLst/>
              <a:rect l="l" t="t" r="r" b="b"/>
              <a:pathLst>
                <a:path w="2179320" h="3014345">
                  <a:moveTo>
                    <a:pt x="0" y="502349"/>
                  </a:moveTo>
                  <a:lnTo>
                    <a:pt x="7330" y="443764"/>
                  </a:lnTo>
                  <a:lnTo>
                    <a:pt x="28775" y="387165"/>
                  </a:lnTo>
                  <a:lnTo>
                    <a:pt x="63517" y="332927"/>
                  </a:lnTo>
                  <a:lnTo>
                    <a:pt x="110740" y="281428"/>
                  </a:lnTo>
                  <a:lnTo>
                    <a:pt x="169625" y="233045"/>
                  </a:lnTo>
                  <a:lnTo>
                    <a:pt x="203186" y="210140"/>
                  </a:lnTo>
                  <a:lnTo>
                    <a:pt x="239356" y="188155"/>
                  </a:lnTo>
                  <a:lnTo>
                    <a:pt x="278033" y="167137"/>
                  </a:lnTo>
                  <a:lnTo>
                    <a:pt x="319114" y="147134"/>
                  </a:lnTo>
                  <a:lnTo>
                    <a:pt x="362498" y="128193"/>
                  </a:lnTo>
                  <a:lnTo>
                    <a:pt x="408082" y="110360"/>
                  </a:lnTo>
                  <a:lnTo>
                    <a:pt x="455765" y="93683"/>
                  </a:lnTo>
                  <a:lnTo>
                    <a:pt x="505443" y="78209"/>
                  </a:lnTo>
                  <a:lnTo>
                    <a:pt x="557015" y="63985"/>
                  </a:lnTo>
                  <a:lnTo>
                    <a:pt x="610379" y="51059"/>
                  </a:lnTo>
                  <a:lnTo>
                    <a:pt x="665432" y="39477"/>
                  </a:lnTo>
                  <a:lnTo>
                    <a:pt x="722073" y="29286"/>
                  </a:lnTo>
                  <a:lnTo>
                    <a:pt x="780198" y="20534"/>
                  </a:lnTo>
                  <a:lnTo>
                    <a:pt x="839706" y="13267"/>
                  </a:lnTo>
                  <a:lnTo>
                    <a:pt x="900495" y="7533"/>
                  </a:lnTo>
                  <a:lnTo>
                    <a:pt x="962463" y="3379"/>
                  </a:lnTo>
                  <a:lnTo>
                    <a:pt x="1025507" y="852"/>
                  </a:lnTo>
                  <a:lnTo>
                    <a:pt x="1089524" y="0"/>
                  </a:lnTo>
                  <a:lnTo>
                    <a:pt x="1153542" y="852"/>
                  </a:lnTo>
                  <a:lnTo>
                    <a:pt x="1216586" y="3379"/>
                  </a:lnTo>
                  <a:lnTo>
                    <a:pt x="1278554" y="7533"/>
                  </a:lnTo>
                  <a:lnTo>
                    <a:pt x="1339343" y="13267"/>
                  </a:lnTo>
                  <a:lnTo>
                    <a:pt x="1398851" y="20534"/>
                  </a:lnTo>
                  <a:lnTo>
                    <a:pt x="1456977" y="29286"/>
                  </a:lnTo>
                  <a:lnTo>
                    <a:pt x="1513617" y="39477"/>
                  </a:lnTo>
                  <a:lnTo>
                    <a:pt x="1568670" y="51059"/>
                  </a:lnTo>
                  <a:lnTo>
                    <a:pt x="1622034" y="63985"/>
                  </a:lnTo>
                  <a:lnTo>
                    <a:pt x="1673606" y="78209"/>
                  </a:lnTo>
                  <a:lnTo>
                    <a:pt x="1723285" y="93683"/>
                  </a:lnTo>
                  <a:lnTo>
                    <a:pt x="1770967" y="110360"/>
                  </a:lnTo>
                  <a:lnTo>
                    <a:pt x="1816552" y="128193"/>
                  </a:lnTo>
                  <a:lnTo>
                    <a:pt x="1859936" y="147134"/>
                  </a:lnTo>
                  <a:lnTo>
                    <a:pt x="1901017" y="167137"/>
                  </a:lnTo>
                  <a:lnTo>
                    <a:pt x="1939694" y="188155"/>
                  </a:lnTo>
                  <a:lnTo>
                    <a:pt x="1975863" y="210140"/>
                  </a:lnTo>
                  <a:lnTo>
                    <a:pt x="2009424" y="233045"/>
                  </a:lnTo>
                  <a:lnTo>
                    <a:pt x="2040274" y="256824"/>
                  </a:lnTo>
                  <a:lnTo>
                    <a:pt x="2093430" y="306812"/>
                  </a:lnTo>
                  <a:lnTo>
                    <a:pt x="2134515" y="359727"/>
                  </a:lnTo>
                  <a:lnTo>
                    <a:pt x="2162711" y="415193"/>
                  </a:lnTo>
                  <a:lnTo>
                    <a:pt x="2177201" y="472832"/>
                  </a:lnTo>
                  <a:lnTo>
                    <a:pt x="2179050" y="502349"/>
                  </a:lnTo>
                  <a:lnTo>
                    <a:pt x="2179050" y="2511746"/>
                  </a:lnTo>
                  <a:lnTo>
                    <a:pt x="2171720" y="2570330"/>
                  </a:lnTo>
                  <a:lnTo>
                    <a:pt x="2150275" y="2626929"/>
                  </a:lnTo>
                  <a:lnTo>
                    <a:pt x="2115532" y="2681167"/>
                  </a:lnTo>
                  <a:lnTo>
                    <a:pt x="2068310" y="2732666"/>
                  </a:lnTo>
                  <a:lnTo>
                    <a:pt x="2009424" y="2781049"/>
                  </a:lnTo>
                  <a:lnTo>
                    <a:pt x="1975863" y="2803954"/>
                  </a:lnTo>
                  <a:lnTo>
                    <a:pt x="1939694" y="2825939"/>
                  </a:lnTo>
                  <a:lnTo>
                    <a:pt x="1901017" y="2846957"/>
                  </a:lnTo>
                  <a:lnTo>
                    <a:pt x="1859936" y="2866960"/>
                  </a:lnTo>
                  <a:lnTo>
                    <a:pt x="1816552" y="2885901"/>
                  </a:lnTo>
                  <a:lnTo>
                    <a:pt x="1770967" y="2903734"/>
                  </a:lnTo>
                  <a:lnTo>
                    <a:pt x="1723285" y="2920411"/>
                  </a:lnTo>
                  <a:lnTo>
                    <a:pt x="1673606" y="2935885"/>
                  </a:lnTo>
                  <a:lnTo>
                    <a:pt x="1622034" y="2950108"/>
                  </a:lnTo>
                  <a:lnTo>
                    <a:pt x="1568670" y="2963035"/>
                  </a:lnTo>
                  <a:lnTo>
                    <a:pt x="1513617" y="2974617"/>
                  </a:lnTo>
                  <a:lnTo>
                    <a:pt x="1456977" y="2984808"/>
                  </a:lnTo>
                  <a:lnTo>
                    <a:pt x="1398851" y="2993560"/>
                  </a:lnTo>
                  <a:lnTo>
                    <a:pt x="1339343" y="3000827"/>
                  </a:lnTo>
                  <a:lnTo>
                    <a:pt x="1278554" y="3006561"/>
                  </a:lnTo>
                  <a:lnTo>
                    <a:pt x="1216586" y="3010715"/>
                  </a:lnTo>
                  <a:lnTo>
                    <a:pt x="1153542" y="3013242"/>
                  </a:lnTo>
                  <a:lnTo>
                    <a:pt x="1089524" y="3014094"/>
                  </a:lnTo>
                  <a:lnTo>
                    <a:pt x="1025507" y="3013242"/>
                  </a:lnTo>
                  <a:lnTo>
                    <a:pt x="962463" y="3010715"/>
                  </a:lnTo>
                  <a:lnTo>
                    <a:pt x="900495" y="3006561"/>
                  </a:lnTo>
                  <a:lnTo>
                    <a:pt x="839706" y="3000827"/>
                  </a:lnTo>
                  <a:lnTo>
                    <a:pt x="780198" y="2993560"/>
                  </a:lnTo>
                  <a:lnTo>
                    <a:pt x="722073" y="2984808"/>
                  </a:lnTo>
                  <a:lnTo>
                    <a:pt x="665432" y="2974617"/>
                  </a:lnTo>
                  <a:lnTo>
                    <a:pt x="610379" y="2963035"/>
                  </a:lnTo>
                  <a:lnTo>
                    <a:pt x="557015" y="2950108"/>
                  </a:lnTo>
                  <a:lnTo>
                    <a:pt x="505443" y="2935885"/>
                  </a:lnTo>
                  <a:lnTo>
                    <a:pt x="455765" y="2920411"/>
                  </a:lnTo>
                  <a:lnTo>
                    <a:pt x="408082" y="2903734"/>
                  </a:lnTo>
                  <a:lnTo>
                    <a:pt x="362498" y="2885901"/>
                  </a:lnTo>
                  <a:lnTo>
                    <a:pt x="319114" y="2866960"/>
                  </a:lnTo>
                  <a:lnTo>
                    <a:pt x="278033" y="2846957"/>
                  </a:lnTo>
                  <a:lnTo>
                    <a:pt x="239356" y="2825939"/>
                  </a:lnTo>
                  <a:lnTo>
                    <a:pt x="203186" y="2803954"/>
                  </a:lnTo>
                  <a:lnTo>
                    <a:pt x="169625" y="2781049"/>
                  </a:lnTo>
                  <a:lnTo>
                    <a:pt x="138776" y="2757270"/>
                  </a:lnTo>
                  <a:lnTo>
                    <a:pt x="85620" y="2707282"/>
                  </a:lnTo>
                  <a:lnTo>
                    <a:pt x="44535" y="2654367"/>
                  </a:lnTo>
                  <a:lnTo>
                    <a:pt x="16339" y="2598901"/>
                  </a:lnTo>
                  <a:lnTo>
                    <a:pt x="1849" y="2541262"/>
                  </a:lnTo>
                  <a:lnTo>
                    <a:pt x="0" y="2511746"/>
                  </a:lnTo>
                  <a:lnTo>
                    <a:pt x="0" y="502349"/>
                  </a:lnTo>
                  <a:close/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101600" y="3697288"/>
            <a:ext cx="5730875" cy="1447800"/>
          </a:xfrm>
          <a:prstGeom prst="rect">
            <a:avLst/>
          </a:prstGeom>
          <a:solidFill>
            <a:srgbClr val="D6E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85725" y="938213"/>
            <a:ext cx="5732463" cy="234950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90488" y="46038"/>
            <a:ext cx="5586412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600" b="1" u="sng" dirty="0">
                <a:solidFill>
                  <a:srgbClr val="0A0AD4"/>
                </a:solidFill>
                <a:latin typeface="+mn-lt"/>
              </a:rPr>
              <a:t>Nucleon decay and</a:t>
            </a:r>
            <a:br>
              <a:rPr lang="en-US" altLang="ja-JP" sz="2600" b="1" u="sng" dirty="0">
                <a:solidFill>
                  <a:srgbClr val="0A0AD4"/>
                </a:solidFill>
                <a:latin typeface="+mn-lt"/>
              </a:rPr>
            </a:br>
            <a:r>
              <a:rPr lang="en-US" altLang="ja-JP" sz="2600" b="1" u="sng" dirty="0">
                <a:solidFill>
                  <a:srgbClr val="0A0AD4"/>
                </a:solidFill>
                <a:latin typeface="+mn-lt"/>
              </a:rPr>
              <a:t>atmospheric neutrino background</a:t>
            </a:r>
            <a:endParaRPr lang="ja-JP" altLang="en-US" sz="2600" b="1" u="sng" dirty="0">
              <a:solidFill>
                <a:srgbClr val="0A0AD4"/>
              </a:solidFill>
              <a:latin typeface="+mn-lt"/>
            </a:endParaRPr>
          </a:p>
        </p:txBody>
      </p:sp>
      <p:cxnSp>
        <p:nvCxnSpPr>
          <p:cNvPr id="153" name="直線矢印コネクタ 152"/>
          <p:cNvCxnSpPr/>
          <p:nvPr/>
        </p:nvCxnSpPr>
        <p:spPr bwMode="auto">
          <a:xfrm flipH="1">
            <a:off x="7624763" y="4770438"/>
            <a:ext cx="1430337" cy="449262"/>
          </a:xfrm>
          <a:prstGeom prst="straightConnector1">
            <a:avLst/>
          </a:prstGeom>
          <a:ln w="57150">
            <a:solidFill>
              <a:srgbClr val="EEB5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矢印コネクタ 155"/>
          <p:cNvCxnSpPr/>
          <p:nvPr/>
        </p:nvCxnSpPr>
        <p:spPr bwMode="auto">
          <a:xfrm flipH="1">
            <a:off x="7283450" y="5214938"/>
            <a:ext cx="368300" cy="377825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矢印コネクタ 157"/>
          <p:cNvCxnSpPr/>
          <p:nvPr/>
        </p:nvCxnSpPr>
        <p:spPr bwMode="auto">
          <a:xfrm flipH="1" flipV="1">
            <a:off x="7181850" y="4927600"/>
            <a:ext cx="404813" cy="284163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楕円 148"/>
          <p:cNvSpPr/>
          <p:nvPr/>
        </p:nvSpPr>
        <p:spPr bwMode="auto">
          <a:xfrm rot="18395033">
            <a:off x="6325393" y="4504532"/>
            <a:ext cx="1033463" cy="292100"/>
          </a:xfrm>
          <a:prstGeom prst="ellipse">
            <a:avLst/>
          </a:prstGeom>
          <a:noFill/>
          <a:ln w="76200">
            <a:solidFill>
              <a:srgbClr val="FFF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0" name="直線コネクタ 149"/>
          <p:cNvCxnSpPr>
            <a:stCxn id="149" idx="2"/>
          </p:cNvCxnSpPr>
          <p:nvPr/>
        </p:nvCxnSpPr>
        <p:spPr bwMode="auto">
          <a:xfrm>
            <a:off x="6534150" y="5065713"/>
            <a:ext cx="1098550" cy="157162"/>
          </a:xfrm>
          <a:prstGeom prst="line">
            <a:avLst/>
          </a:prstGeom>
          <a:ln w="5715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>
            <a:stCxn id="149" idx="6"/>
          </p:cNvCxnSpPr>
          <p:nvPr/>
        </p:nvCxnSpPr>
        <p:spPr bwMode="auto">
          <a:xfrm>
            <a:off x="7150100" y="4235450"/>
            <a:ext cx="482600" cy="1001713"/>
          </a:xfrm>
          <a:prstGeom prst="line">
            <a:avLst/>
          </a:prstGeom>
          <a:ln w="5715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48" name="グループ化 143"/>
          <p:cNvGrpSpPr>
            <a:grpSpLocks/>
          </p:cNvGrpSpPr>
          <p:nvPr/>
        </p:nvGrpSpPr>
        <p:grpSpPr bwMode="auto">
          <a:xfrm rot="-8097859">
            <a:off x="7029450" y="5065713"/>
            <a:ext cx="731838" cy="830262"/>
            <a:chOff x="7198519" y="3414924"/>
            <a:chExt cx="731202" cy="830274"/>
          </a:xfrm>
        </p:grpSpPr>
        <p:sp>
          <p:nvSpPr>
            <p:cNvPr id="141" name="楕円 140"/>
            <p:cNvSpPr/>
            <p:nvPr/>
          </p:nvSpPr>
          <p:spPr>
            <a:xfrm>
              <a:off x="7198886" y="3414242"/>
              <a:ext cx="731201" cy="206378"/>
            </a:xfrm>
            <a:prstGeom prst="ellipse">
              <a:avLst/>
            </a:prstGeom>
            <a:noFill/>
            <a:ln w="76200">
              <a:solidFill>
                <a:srgbClr val="FFFF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45" name="直線コネクタ 144"/>
            <p:cNvCxnSpPr/>
            <p:nvPr/>
          </p:nvCxnSpPr>
          <p:spPr>
            <a:xfrm rot="19800000" flipH="1">
              <a:off x="7375151" y="3456447"/>
              <a:ext cx="0" cy="788998"/>
            </a:xfrm>
            <a:prstGeom prst="line">
              <a:avLst/>
            </a:prstGeom>
            <a:ln w="57150">
              <a:solidFill>
                <a:srgbClr val="FFF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/>
            <p:cNvCxnSpPr/>
            <p:nvPr/>
          </p:nvCxnSpPr>
          <p:spPr>
            <a:xfrm rot="1800000">
              <a:off x="7746384" y="3453971"/>
              <a:ext cx="0" cy="788998"/>
            </a:xfrm>
            <a:prstGeom prst="line">
              <a:avLst/>
            </a:prstGeom>
            <a:ln w="57150">
              <a:solidFill>
                <a:srgbClr val="FFF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49" name="グループ化 3"/>
          <p:cNvGrpSpPr>
            <a:grpSpLocks/>
          </p:cNvGrpSpPr>
          <p:nvPr/>
        </p:nvGrpSpPr>
        <p:grpSpPr bwMode="auto">
          <a:xfrm>
            <a:off x="6057900" y="368300"/>
            <a:ext cx="2282825" cy="3113088"/>
            <a:chOff x="8147550" y="520253"/>
            <a:chExt cx="2282825" cy="3113087"/>
          </a:xfrm>
        </p:grpSpPr>
        <p:sp>
          <p:nvSpPr>
            <p:cNvPr id="167" name="object 52"/>
            <p:cNvSpPr/>
            <p:nvPr/>
          </p:nvSpPr>
          <p:spPr bwMode="auto">
            <a:xfrm>
              <a:off x="8147550" y="520253"/>
              <a:ext cx="2282825" cy="31130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68" name="object 53"/>
            <p:cNvSpPr/>
            <p:nvPr/>
          </p:nvSpPr>
          <p:spPr bwMode="auto">
            <a:xfrm>
              <a:off x="8199938" y="548828"/>
              <a:ext cx="2179637" cy="30130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69" name="object 54"/>
            <p:cNvSpPr/>
            <p:nvPr/>
          </p:nvSpPr>
          <p:spPr bwMode="auto">
            <a:xfrm>
              <a:off x="8199938" y="1050478"/>
              <a:ext cx="2179637" cy="503238"/>
            </a:xfrm>
            <a:custGeom>
              <a:avLst/>
              <a:gdLst/>
              <a:ahLst/>
              <a:cxnLst/>
              <a:rect l="l" t="t" r="r" b="b"/>
              <a:pathLst>
                <a:path w="2179320" h="502919">
                  <a:moveTo>
                    <a:pt x="2179050" y="0"/>
                  </a:moveTo>
                  <a:lnTo>
                    <a:pt x="2171720" y="58584"/>
                  </a:lnTo>
                  <a:lnTo>
                    <a:pt x="2150275" y="115184"/>
                  </a:lnTo>
                  <a:lnTo>
                    <a:pt x="2115532" y="169421"/>
                  </a:lnTo>
                  <a:lnTo>
                    <a:pt x="2068310" y="220920"/>
                  </a:lnTo>
                  <a:lnTo>
                    <a:pt x="2009424" y="269303"/>
                  </a:lnTo>
                  <a:lnTo>
                    <a:pt x="1975863" y="292208"/>
                  </a:lnTo>
                  <a:lnTo>
                    <a:pt x="1939694" y="314193"/>
                  </a:lnTo>
                  <a:lnTo>
                    <a:pt x="1901017" y="335211"/>
                  </a:lnTo>
                  <a:lnTo>
                    <a:pt x="1859936" y="355214"/>
                  </a:lnTo>
                  <a:lnTo>
                    <a:pt x="1816552" y="374156"/>
                  </a:lnTo>
                  <a:lnTo>
                    <a:pt x="1770967" y="391988"/>
                  </a:lnTo>
                  <a:lnTo>
                    <a:pt x="1723285" y="408665"/>
                  </a:lnTo>
                  <a:lnTo>
                    <a:pt x="1673606" y="424139"/>
                  </a:lnTo>
                  <a:lnTo>
                    <a:pt x="1622034" y="438363"/>
                  </a:lnTo>
                  <a:lnTo>
                    <a:pt x="1568670" y="451290"/>
                  </a:lnTo>
                  <a:lnTo>
                    <a:pt x="1513617" y="462872"/>
                  </a:lnTo>
                  <a:lnTo>
                    <a:pt x="1456977" y="473063"/>
                  </a:lnTo>
                  <a:lnTo>
                    <a:pt x="1398851" y="481815"/>
                  </a:lnTo>
                  <a:lnTo>
                    <a:pt x="1339343" y="489081"/>
                  </a:lnTo>
                  <a:lnTo>
                    <a:pt x="1278554" y="494815"/>
                  </a:lnTo>
                  <a:lnTo>
                    <a:pt x="1216586" y="498969"/>
                  </a:lnTo>
                  <a:lnTo>
                    <a:pt x="1153542" y="501496"/>
                  </a:lnTo>
                  <a:lnTo>
                    <a:pt x="1089524" y="502349"/>
                  </a:lnTo>
                  <a:lnTo>
                    <a:pt x="1025507" y="501496"/>
                  </a:lnTo>
                  <a:lnTo>
                    <a:pt x="962463" y="498969"/>
                  </a:lnTo>
                  <a:lnTo>
                    <a:pt x="900495" y="494815"/>
                  </a:lnTo>
                  <a:lnTo>
                    <a:pt x="839706" y="489081"/>
                  </a:lnTo>
                  <a:lnTo>
                    <a:pt x="780198" y="481815"/>
                  </a:lnTo>
                  <a:lnTo>
                    <a:pt x="722073" y="473063"/>
                  </a:lnTo>
                  <a:lnTo>
                    <a:pt x="665432" y="462872"/>
                  </a:lnTo>
                  <a:lnTo>
                    <a:pt x="610379" y="451290"/>
                  </a:lnTo>
                  <a:lnTo>
                    <a:pt x="557015" y="438363"/>
                  </a:lnTo>
                  <a:lnTo>
                    <a:pt x="505443" y="424139"/>
                  </a:lnTo>
                  <a:lnTo>
                    <a:pt x="455765" y="408665"/>
                  </a:lnTo>
                  <a:lnTo>
                    <a:pt x="408082" y="391988"/>
                  </a:lnTo>
                  <a:lnTo>
                    <a:pt x="362498" y="374156"/>
                  </a:lnTo>
                  <a:lnTo>
                    <a:pt x="319114" y="355214"/>
                  </a:lnTo>
                  <a:lnTo>
                    <a:pt x="278033" y="335211"/>
                  </a:lnTo>
                  <a:lnTo>
                    <a:pt x="239356" y="314193"/>
                  </a:lnTo>
                  <a:lnTo>
                    <a:pt x="203186" y="292208"/>
                  </a:lnTo>
                  <a:lnTo>
                    <a:pt x="169625" y="269303"/>
                  </a:lnTo>
                  <a:lnTo>
                    <a:pt x="138776" y="245525"/>
                  </a:lnTo>
                  <a:lnTo>
                    <a:pt x="85620" y="195537"/>
                  </a:lnTo>
                  <a:lnTo>
                    <a:pt x="44535" y="142621"/>
                  </a:lnTo>
                  <a:lnTo>
                    <a:pt x="16339" y="87156"/>
                  </a:lnTo>
                  <a:lnTo>
                    <a:pt x="1849" y="29516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70" name="object 55"/>
            <p:cNvSpPr/>
            <p:nvPr/>
          </p:nvSpPr>
          <p:spPr bwMode="auto">
            <a:xfrm>
              <a:off x="8199938" y="548828"/>
              <a:ext cx="2179637" cy="3013074"/>
            </a:xfrm>
            <a:custGeom>
              <a:avLst/>
              <a:gdLst/>
              <a:ahLst/>
              <a:cxnLst/>
              <a:rect l="l" t="t" r="r" b="b"/>
              <a:pathLst>
                <a:path w="2179320" h="3014345">
                  <a:moveTo>
                    <a:pt x="0" y="502349"/>
                  </a:moveTo>
                  <a:lnTo>
                    <a:pt x="7330" y="443764"/>
                  </a:lnTo>
                  <a:lnTo>
                    <a:pt x="28775" y="387165"/>
                  </a:lnTo>
                  <a:lnTo>
                    <a:pt x="63517" y="332927"/>
                  </a:lnTo>
                  <a:lnTo>
                    <a:pt x="110740" y="281428"/>
                  </a:lnTo>
                  <a:lnTo>
                    <a:pt x="169625" y="233045"/>
                  </a:lnTo>
                  <a:lnTo>
                    <a:pt x="203186" y="210140"/>
                  </a:lnTo>
                  <a:lnTo>
                    <a:pt x="239356" y="188155"/>
                  </a:lnTo>
                  <a:lnTo>
                    <a:pt x="278033" y="167137"/>
                  </a:lnTo>
                  <a:lnTo>
                    <a:pt x="319114" y="147134"/>
                  </a:lnTo>
                  <a:lnTo>
                    <a:pt x="362498" y="128193"/>
                  </a:lnTo>
                  <a:lnTo>
                    <a:pt x="408082" y="110360"/>
                  </a:lnTo>
                  <a:lnTo>
                    <a:pt x="455765" y="93683"/>
                  </a:lnTo>
                  <a:lnTo>
                    <a:pt x="505443" y="78209"/>
                  </a:lnTo>
                  <a:lnTo>
                    <a:pt x="557015" y="63985"/>
                  </a:lnTo>
                  <a:lnTo>
                    <a:pt x="610379" y="51059"/>
                  </a:lnTo>
                  <a:lnTo>
                    <a:pt x="665432" y="39477"/>
                  </a:lnTo>
                  <a:lnTo>
                    <a:pt x="722073" y="29286"/>
                  </a:lnTo>
                  <a:lnTo>
                    <a:pt x="780198" y="20534"/>
                  </a:lnTo>
                  <a:lnTo>
                    <a:pt x="839706" y="13267"/>
                  </a:lnTo>
                  <a:lnTo>
                    <a:pt x="900495" y="7533"/>
                  </a:lnTo>
                  <a:lnTo>
                    <a:pt x="962463" y="3379"/>
                  </a:lnTo>
                  <a:lnTo>
                    <a:pt x="1025507" y="852"/>
                  </a:lnTo>
                  <a:lnTo>
                    <a:pt x="1089524" y="0"/>
                  </a:lnTo>
                  <a:lnTo>
                    <a:pt x="1153542" y="852"/>
                  </a:lnTo>
                  <a:lnTo>
                    <a:pt x="1216586" y="3379"/>
                  </a:lnTo>
                  <a:lnTo>
                    <a:pt x="1278554" y="7533"/>
                  </a:lnTo>
                  <a:lnTo>
                    <a:pt x="1339343" y="13267"/>
                  </a:lnTo>
                  <a:lnTo>
                    <a:pt x="1398851" y="20534"/>
                  </a:lnTo>
                  <a:lnTo>
                    <a:pt x="1456977" y="29286"/>
                  </a:lnTo>
                  <a:lnTo>
                    <a:pt x="1513617" y="39477"/>
                  </a:lnTo>
                  <a:lnTo>
                    <a:pt x="1568670" y="51059"/>
                  </a:lnTo>
                  <a:lnTo>
                    <a:pt x="1622034" y="63985"/>
                  </a:lnTo>
                  <a:lnTo>
                    <a:pt x="1673606" y="78209"/>
                  </a:lnTo>
                  <a:lnTo>
                    <a:pt x="1723285" y="93683"/>
                  </a:lnTo>
                  <a:lnTo>
                    <a:pt x="1770967" y="110360"/>
                  </a:lnTo>
                  <a:lnTo>
                    <a:pt x="1816552" y="128193"/>
                  </a:lnTo>
                  <a:lnTo>
                    <a:pt x="1859936" y="147134"/>
                  </a:lnTo>
                  <a:lnTo>
                    <a:pt x="1901017" y="167137"/>
                  </a:lnTo>
                  <a:lnTo>
                    <a:pt x="1939694" y="188155"/>
                  </a:lnTo>
                  <a:lnTo>
                    <a:pt x="1975863" y="210140"/>
                  </a:lnTo>
                  <a:lnTo>
                    <a:pt x="2009424" y="233045"/>
                  </a:lnTo>
                  <a:lnTo>
                    <a:pt x="2040274" y="256824"/>
                  </a:lnTo>
                  <a:lnTo>
                    <a:pt x="2093430" y="306812"/>
                  </a:lnTo>
                  <a:lnTo>
                    <a:pt x="2134515" y="359727"/>
                  </a:lnTo>
                  <a:lnTo>
                    <a:pt x="2162711" y="415193"/>
                  </a:lnTo>
                  <a:lnTo>
                    <a:pt x="2177201" y="472832"/>
                  </a:lnTo>
                  <a:lnTo>
                    <a:pt x="2179050" y="502349"/>
                  </a:lnTo>
                  <a:lnTo>
                    <a:pt x="2179050" y="2511746"/>
                  </a:lnTo>
                  <a:lnTo>
                    <a:pt x="2171720" y="2570330"/>
                  </a:lnTo>
                  <a:lnTo>
                    <a:pt x="2150275" y="2626929"/>
                  </a:lnTo>
                  <a:lnTo>
                    <a:pt x="2115532" y="2681167"/>
                  </a:lnTo>
                  <a:lnTo>
                    <a:pt x="2068310" y="2732666"/>
                  </a:lnTo>
                  <a:lnTo>
                    <a:pt x="2009424" y="2781049"/>
                  </a:lnTo>
                  <a:lnTo>
                    <a:pt x="1975863" y="2803954"/>
                  </a:lnTo>
                  <a:lnTo>
                    <a:pt x="1939694" y="2825939"/>
                  </a:lnTo>
                  <a:lnTo>
                    <a:pt x="1901017" y="2846957"/>
                  </a:lnTo>
                  <a:lnTo>
                    <a:pt x="1859936" y="2866960"/>
                  </a:lnTo>
                  <a:lnTo>
                    <a:pt x="1816552" y="2885901"/>
                  </a:lnTo>
                  <a:lnTo>
                    <a:pt x="1770967" y="2903734"/>
                  </a:lnTo>
                  <a:lnTo>
                    <a:pt x="1723285" y="2920411"/>
                  </a:lnTo>
                  <a:lnTo>
                    <a:pt x="1673606" y="2935885"/>
                  </a:lnTo>
                  <a:lnTo>
                    <a:pt x="1622034" y="2950108"/>
                  </a:lnTo>
                  <a:lnTo>
                    <a:pt x="1568670" y="2963035"/>
                  </a:lnTo>
                  <a:lnTo>
                    <a:pt x="1513617" y="2974617"/>
                  </a:lnTo>
                  <a:lnTo>
                    <a:pt x="1456977" y="2984808"/>
                  </a:lnTo>
                  <a:lnTo>
                    <a:pt x="1398851" y="2993560"/>
                  </a:lnTo>
                  <a:lnTo>
                    <a:pt x="1339343" y="3000827"/>
                  </a:lnTo>
                  <a:lnTo>
                    <a:pt x="1278554" y="3006561"/>
                  </a:lnTo>
                  <a:lnTo>
                    <a:pt x="1216586" y="3010715"/>
                  </a:lnTo>
                  <a:lnTo>
                    <a:pt x="1153542" y="3013242"/>
                  </a:lnTo>
                  <a:lnTo>
                    <a:pt x="1089524" y="3014094"/>
                  </a:lnTo>
                  <a:lnTo>
                    <a:pt x="1025507" y="3013242"/>
                  </a:lnTo>
                  <a:lnTo>
                    <a:pt x="962463" y="3010715"/>
                  </a:lnTo>
                  <a:lnTo>
                    <a:pt x="900495" y="3006561"/>
                  </a:lnTo>
                  <a:lnTo>
                    <a:pt x="839706" y="3000827"/>
                  </a:lnTo>
                  <a:lnTo>
                    <a:pt x="780198" y="2993560"/>
                  </a:lnTo>
                  <a:lnTo>
                    <a:pt x="722073" y="2984808"/>
                  </a:lnTo>
                  <a:lnTo>
                    <a:pt x="665432" y="2974617"/>
                  </a:lnTo>
                  <a:lnTo>
                    <a:pt x="610379" y="2963035"/>
                  </a:lnTo>
                  <a:lnTo>
                    <a:pt x="557015" y="2950108"/>
                  </a:lnTo>
                  <a:lnTo>
                    <a:pt x="505443" y="2935885"/>
                  </a:lnTo>
                  <a:lnTo>
                    <a:pt x="455765" y="2920411"/>
                  </a:lnTo>
                  <a:lnTo>
                    <a:pt x="408082" y="2903734"/>
                  </a:lnTo>
                  <a:lnTo>
                    <a:pt x="362498" y="2885901"/>
                  </a:lnTo>
                  <a:lnTo>
                    <a:pt x="319114" y="2866960"/>
                  </a:lnTo>
                  <a:lnTo>
                    <a:pt x="278033" y="2846957"/>
                  </a:lnTo>
                  <a:lnTo>
                    <a:pt x="239356" y="2825939"/>
                  </a:lnTo>
                  <a:lnTo>
                    <a:pt x="203186" y="2803954"/>
                  </a:lnTo>
                  <a:lnTo>
                    <a:pt x="169625" y="2781049"/>
                  </a:lnTo>
                  <a:lnTo>
                    <a:pt x="138776" y="2757270"/>
                  </a:lnTo>
                  <a:lnTo>
                    <a:pt x="85620" y="2707282"/>
                  </a:lnTo>
                  <a:lnTo>
                    <a:pt x="44535" y="2654367"/>
                  </a:lnTo>
                  <a:lnTo>
                    <a:pt x="16339" y="2598901"/>
                  </a:lnTo>
                  <a:lnTo>
                    <a:pt x="1849" y="2541262"/>
                  </a:lnTo>
                  <a:lnTo>
                    <a:pt x="0" y="2511746"/>
                  </a:lnTo>
                  <a:lnTo>
                    <a:pt x="0" y="502349"/>
                  </a:lnTo>
                  <a:close/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cxnSp>
        <p:nvCxnSpPr>
          <p:cNvPr id="172" name="直線矢印コネクタ 171"/>
          <p:cNvCxnSpPr/>
          <p:nvPr/>
        </p:nvCxnSpPr>
        <p:spPr bwMode="auto">
          <a:xfrm rot="20713599" flipH="1" flipV="1">
            <a:off x="6954838" y="1514475"/>
            <a:ext cx="368300" cy="377825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矢印コネクタ 172"/>
          <p:cNvCxnSpPr/>
          <p:nvPr/>
        </p:nvCxnSpPr>
        <p:spPr bwMode="auto">
          <a:xfrm rot="20713599" flipH="1">
            <a:off x="6942138" y="1906588"/>
            <a:ext cx="404812" cy="282575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楕円 174"/>
          <p:cNvSpPr/>
          <p:nvPr/>
        </p:nvSpPr>
        <p:spPr bwMode="auto">
          <a:xfrm rot="2318566" flipV="1">
            <a:off x="6243638" y="2393950"/>
            <a:ext cx="1035050" cy="292100"/>
          </a:xfrm>
          <a:prstGeom prst="ellipse">
            <a:avLst/>
          </a:prstGeom>
          <a:noFill/>
          <a:ln w="76200">
            <a:solidFill>
              <a:srgbClr val="FFF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76" name="直線コネクタ 175"/>
          <p:cNvCxnSpPr/>
          <p:nvPr/>
        </p:nvCxnSpPr>
        <p:spPr bwMode="auto">
          <a:xfrm flipV="1">
            <a:off x="6367463" y="1814513"/>
            <a:ext cx="982662" cy="392112"/>
          </a:xfrm>
          <a:prstGeom prst="line">
            <a:avLst/>
          </a:prstGeom>
          <a:ln w="5715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コネクタ 176"/>
          <p:cNvCxnSpPr/>
          <p:nvPr/>
        </p:nvCxnSpPr>
        <p:spPr bwMode="auto">
          <a:xfrm rot="518566" flipV="1">
            <a:off x="7265988" y="1779588"/>
            <a:ext cx="0" cy="1116012"/>
          </a:xfrm>
          <a:prstGeom prst="line">
            <a:avLst/>
          </a:prstGeom>
          <a:ln w="5715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楕円 178"/>
          <p:cNvSpPr/>
          <p:nvPr/>
        </p:nvSpPr>
        <p:spPr bwMode="auto">
          <a:xfrm rot="7211458" flipV="1">
            <a:off x="6416676" y="1387475"/>
            <a:ext cx="730250" cy="206375"/>
          </a:xfrm>
          <a:prstGeom prst="ellipse">
            <a:avLst/>
          </a:prstGeom>
          <a:noFill/>
          <a:ln w="76200">
            <a:solidFill>
              <a:srgbClr val="FFF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80" name="直線コネクタ 179"/>
          <p:cNvCxnSpPr/>
          <p:nvPr/>
        </p:nvCxnSpPr>
        <p:spPr bwMode="auto">
          <a:xfrm rot="9011458" flipH="1" flipV="1">
            <a:off x="7161213" y="1117600"/>
            <a:ext cx="0" cy="788988"/>
          </a:xfrm>
          <a:prstGeom prst="line">
            <a:avLst/>
          </a:prstGeom>
          <a:ln w="5715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/>
          <p:cNvCxnSpPr/>
          <p:nvPr/>
        </p:nvCxnSpPr>
        <p:spPr bwMode="auto">
          <a:xfrm rot="5411458" flipV="1">
            <a:off x="6974682" y="1421606"/>
            <a:ext cx="0" cy="788987"/>
          </a:xfrm>
          <a:prstGeom prst="line">
            <a:avLst/>
          </a:prstGeom>
          <a:ln w="5715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矢印コネクタ 182"/>
          <p:cNvCxnSpPr/>
          <p:nvPr/>
        </p:nvCxnSpPr>
        <p:spPr bwMode="auto">
          <a:xfrm flipV="1">
            <a:off x="7342188" y="1624013"/>
            <a:ext cx="400050" cy="168275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楕円 186"/>
          <p:cNvSpPr/>
          <p:nvPr/>
        </p:nvSpPr>
        <p:spPr bwMode="auto">
          <a:xfrm rot="14954872" flipV="1">
            <a:off x="7546975" y="1463675"/>
            <a:ext cx="742950" cy="209550"/>
          </a:xfrm>
          <a:prstGeom prst="ellipse">
            <a:avLst/>
          </a:prstGeom>
          <a:noFill/>
          <a:ln w="76200">
            <a:solidFill>
              <a:srgbClr val="FFF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88" name="直線コネクタ 187"/>
          <p:cNvCxnSpPr/>
          <p:nvPr/>
        </p:nvCxnSpPr>
        <p:spPr bwMode="auto">
          <a:xfrm rot="16754872" flipH="1" flipV="1">
            <a:off x="7668419" y="1461294"/>
            <a:ext cx="0" cy="801688"/>
          </a:xfrm>
          <a:prstGeom prst="line">
            <a:avLst/>
          </a:prstGeom>
          <a:ln w="5715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コネクタ 188"/>
          <p:cNvCxnSpPr/>
          <p:nvPr/>
        </p:nvCxnSpPr>
        <p:spPr bwMode="auto">
          <a:xfrm rot="13154872" flipV="1">
            <a:off x="7537450" y="1108075"/>
            <a:ext cx="0" cy="801688"/>
          </a:xfrm>
          <a:prstGeom prst="line">
            <a:avLst/>
          </a:prstGeom>
          <a:ln w="5715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85725" y="1349375"/>
            <a:ext cx="5578475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Invariant mass (</a:t>
            </a:r>
            <a:r>
              <a:rPr lang="en-US" altLang="ja-JP" b="1" dirty="0" err="1">
                <a:latin typeface="+mn-lt"/>
              </a:rPr>
              <a:t>M</a:t>
            </a:r>
            <a:r>
              <a:rPr lang="en-US" altLang="ja-JP" b="1" baseline="-25000" dirty="0" err="1">
                <a:latin typeface="+mn-lt"/>
              </a:rPr>
              <a:t>tot</a:t>
            </a:r>
            <a:r>
              <a:rPr lang="en-US" altLang="ja-JP" b="1" dirty="0">
                <a:latin typeface="+mn-lt"/>
              </a:rPr>
              <a:t>) from all generated particle</a:t>
            </a:r>
            <a:r>
              <a:rPr lang="ja-JP" altLang="en-US" b="1" dirty="0">
                <a:latin typeface="+mn-lt"/>
              </a:rPr>
              <a:t> </a:t>
            </a:r>
            <a:r>
              <a:rPr lang="en-US" altLang="ja-JP" b="1" dirty="0">
                <a:latin typeface="+mn-lt"/>
              </a:rPr>
              <a:t>agrees with mass of nucleon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(</a:t>
            </a:r>
            <a:r>
              <a:rPr lang="en-US" altLang="ja-JP" b="1" dirty="0" err="1">
                <a:latin typeface="+mn-lt"/>
              </a:rPr>
              <a:t>M</a:t>
            </a:r>
            <a:r>
              <a:rPr lang="en-US" altLang="ja-JP" b="1" baseline="-25000" dirty="0" err="1">
                <a:latin typeface="+mn-lt"/>
              </a:rPr>
              <a:t>p</a:t>
            </a:r>
            <a:r>
              <a:rPr lang="en-US" altLang="ja-JP" b="1" dirty="0">
                <a:latin typeface="+mn-lt"/>
              </a:rPr>
              <a:t> = 938.3 MeV/c</a:t>
            </a:r>
            <a:r>
              <a:rPr lang="en-US" altLang="ja-JP" b="1" baseline="30000" dirty="0">
                <a:latin typeface="+mn-lt"/>
              </a:rPr>
              <a:t>2</a:t>
            </a:r>
            <a:r>
              <a:rPr lang="en-US" altLang="ja-JP" b="1" dirty="0">
                <a:latin typeface="+mn-lt"/>
              </a:rPr>
              <a:t> or </a:t>
            </a:r>
            <a:r>
              <a:rPr lang="en-US" altLang="ja-JP" b="1" dirty="0" err="1">
                <a:latin typeface="+mn-lt"/>
              </a:rPr>
              <a:t>M</a:t>
            </a:r>
            <a:r>
              <a:rPr lang="en-US" altLang="ja-JP" b="1" baseline="-25000" dirty="0" err="1">
                <a:latin typeface="+mn-lt"/>
              </a:rPr>
              <a:t>n</a:t>
            </a:r>
            <a:r>
              <a:rPr lang="en-US" altLang="ja-JP" b="1" dirty="0">
                <a:latin typeface="+mn-lt"/>
              </a:rPr>
              <a:t>=939.6 MeV/c</a:t>
            </a:r>
            <a:r>
              <a:rPr lang="en-US" altLang="ja-JP" b="1" baseline="30000" dirty="0">
                <a:latin typeface="+mn-lt"/>
              </a:rPr>
              <a:t>2</a:t>
            </a:r>
            <a:r>
              <a:rPr lang="en-US" altLang="ja-JP" b="1" dirty="0">
                <a:latin typeface="+mn-lt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Since a nucleon at rest decays, momentum imbalance </a:t>
            </a:r>
            <a:r>
              <a:rPr lang="en-US" altLang="ja-JP" b="1" dirty="0">
                <a:latin typeface="Symbol" panose="05050102010706020507" pitchFamily="18" charset="2"/>
              </a:rPr>
              <a:t>D</a:t>
            </a:r>
            <a:r>
              <a:rPr lang="en-US" altLang="ja-JP" b="1" dirty="0">
                <a:latin typeface="+mn-lt"/>
              </a:rPr>
              <a:t>P = </a:t>
            </a:r>
            <a:r>
              <a:rPr lang="en-US" altLang="ja-JP" b="1" dirty="0" err="1">
                <a:latin typeface="Symbol" panose="05050102010706020507" pitchFamily="18" charset="2"/>
              </a:rPr>
              <a:t>S</a:t>
            </a:r>
            <a:r>
              <a:rPr lang="en-US" altLang="ja-JP" b="1" dirty="0" err="1">
                <a:latin typeface="+mn-lt"/>
              </a:rPr>
              <a:t>p</a:t>
            </a:r>
            <a:r>
              <a:rPr lang="en-US" altLang="ja-JP" b="1" dirty="0">
                <a:latin typeface="+mn-lt"/>
              </a:rPr>
              <a:t> ~ 0 MeV/c.</a:t>
            </a:r>
            <a:endParaRPr lang="ja-JP" altLang="en-US" b="1" dirty="0">
              <a:latin typeface="+mn-lt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90488" y="4130675"/>
            <a:ext cx="5581650" cy="101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Invariant mass and momentum imbalance are correlated with initial neutrino energy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and travel direction.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79413" y="977900"/>
            <a:ext cx="19986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nucleon decay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71475" y="3724275"/>
            <a:ext cx="2886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atmospheric neutrino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82550" y="5562600"/>
            <a:ext cx="55816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latin typeface="+mn-lt"/>
              </a:rPr>
              <a:t>Possible nucleon decay can be examined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in </a:t>
            </a:r>
            <a:r>
              <a:rPr lang="en-US" altLang="ja-JP" b="1" dirty="0" err="1">
                <a:solidFill>
                  <a:srgbClr val="FF0000"/>
                </a:solidFill>
                <a:latin typeface="+mn-lt"/>
              </a:rPr>
              <a:t>M</a:t>
            </a:r>
            <a:r>
              <a:rPr lang="en-US" altLang="ja-JP" b="1" baseline="-25000" dirty="0" err="1">
                <a:solidFill>
                  <a:srgbClr val="FF0000"/>
                </a:solidFill>
                <a:latin typeface="+mn-lt"/>
              </a:rPr>
              <a:t>tot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  vs 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P </a:t>
            </a:r>
            <a:r>
              <a:rPr lang="en-US" altLang="ja-JP" b="1" dirty="0">
                <a:latin typeface="+mn-lt"/>
              </a:rPr>
              <a:t>plane.  “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Back to back</a:t>
            </a:r>
            <a:r>
              <a:rPr lang="en-US" altLang="ja-JP" b="1" dirty="0">
                <a:latin typeface="+mn-lt"/>
              </a:rPr>
              <a:t>” is a key feature of a nucleon decay event. </a:t>
            </a:r>
          </a:p>
        </p:txBody>
      </p:sp>
      <p:sp>
        <p:nvSpPr>
          <p:cNvPr id="39967" name="テキスト ボックス 3"/>
          <p:cNvSpPr txBox="1">
            <a:spLocks noChangeArrowheads="1"/>
          </p:cNvSpPr>
          <p:nvPr/>
        </p:nvSpPr>
        <p:spPr bwMode="auto">
          <a:xfrm>
            <a:off x="8437563" y="4391025"/>
            <a:ext cx="477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 b="1">
                <a:latin typeface="Symbol" panose="05050102010706020507" pitchFamily="18" charset="2"/>
              </a:rPr>
              <a:t>n</a:t>
            </a:r>
            <a:endParaRPr lang="ja-JP" altLang="en-US" sz="2800" b="1">
              <a:latin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3"/>
          <p:cNvSpPr txBox="1">
            <a:spLocks noChangeArrowheads="1"/>
          </p:cNvSpPr>
          <p:nvPr/>
        </p:nvSpPr>
        <p:spPr bwMode="auto">
          <a:xfrm>
            <a:off x="236538" y="23813"/>
            <a:ext cx="8655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Nucleon decay search was started!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40963" name="テキスト ボックス 5"/>
          <p:cNvSpPr txBox="1">
            <a:spLocks noChangeArrowheads="1"/>
          </p:cNvSpPr>
          <p:nvPr/>
        </p:nvSpPr>
        <p:spPr bwMode="auto">
          <a:xfrm>
            <a:off x="0" y="720725"/>
            <a:ext cx="9007475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At the early stage of the experiment, most of automatic analysis tools had not been developed.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Event reconstruction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including ring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identification were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carried out manually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by a visual scan.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Koshiba spent a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couple of hours and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scanned hundreds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of events per day. </a:t>
            </a:r>
            <a:endParaRPr lang="en-US" altLang="ja-JP" sz="1800" b="1">
              <a:solidFill>
                <a:srgbClr val="000000"/>
              </a:solidFill>
            </a:endParaRPr>
          </a:p>
        </p:txBody>
      </p:sp>
      <p:grpSp>
        <p:nvGrpSpPr>
          <p:cNvPr id="40964" name="グループ化 3"/>
          <p:cNvGrpSpPr>
            <a:grpSpLocks/>
          </p:cNvGrpSpPr>
          <p:nvPr/>
        </p:nvGrpSpPr>
        <p:grpSpPr bwMode="auto">
          <a:xfrm>
            <a:off x="3097213" y="1519238"/>
            <a:ext cx="6286500" cy="5240337"/>
            <a:chOff x="2605088" y="1839575"/>
            <a:chExt cx="6286500" cy="5239278"/>
          </a:xfrm>
        </p:grpSpPr>
        <p:pic>
          <p:nvPicPr>
            <p:cNvPr id="40968" name="図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088" y="1839575"/>
              <a:ext cx="6286500" cy="523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878138" y="2176057"/>
              <a:ext cx="2555875" cy="10157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srgbClr val="0A0AD4"/>
                  </a:solidFill>
                  <a:latin typeface="+mn-lt"/>
                </a:rPr>
                <a:t>Possible p-&gt;</a:t>
              </a:r>
              <a:r>
                <a:rPr lang="en-US" altLang="ja-JP" b="1" dirty="0">
                  <a:solidFill>
                    <a:srgbClr val="0A0AD4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b="1" baseline="30000" dirty="0">
                  <a:solidFill>
                    <a:srgbClr val="0A0AD4"/>
                  </a:solidFill>
                  <a:latin typeface="+mn-lt"/>
                </a:rPr>
                <a:t>+</a:t>
              </a:r>
              <a:r>
                <a:rPr lang="en-US" altLang="ja-JP" b="1" dirty="0">
                  <a:solidFill>
                    <a:srgbClr val="0A0AD4"/>
                  </a:solidFill>
                  <a:latin typeface="+mn-lt"/>
                </a:rPr>
                <a:t>+</a:t>
              </a:r>
              <a:r>
                <a:rPr lang="en-US" altLang="ja-JP" b="1" dirty="0">
                  <a:solidFill>
                    <a:srgbClr val="0A0AD4"/>
                  </a:solidFill>
                  <a:latin typeface="Symbol" panose="05050102010706020507" pitchFamily="18" charset="2"/>
                </a:rPr>
                <a:t>h</a:t>
              </a:r>
              <a:r>
                <a:rPr lang="en-US" altLang="ja-JP" b="1" baseline="30000" dirty="0">
                  <a:solidFill>
                    <a:srgbClr val="0A0AD4"/>
                  </a:solidFill>
                  <a:latin typeface="+mn-lt"/>
                </a:rPr>
                <a:t>0</a:t>
              </a:r>
              <a:r>
                <a:rPr lang="en-US" altLang="ja-JP" b="1" dirty="0">
                  <a:solidFill>
                    <a:srgbClr val="0A0AD4"/>
                  </a:solidFill>
                  <a:latin typeface="+mn-lt"/>
                </a:rPr>
                <a:t/>
              </a:r>
              <a:br>
                <a:rPr lang="en-US" altLang="ja-JP" b="1" dirty="0">
                  <a:solidFill>
                    <a:srgbClr val="0A0AD4"/>
                  </a:solidFill>
                  <a:latin typeface="+mn-lt"/>
                </a:rPr>
              </a:br>
              <a:r>
                <a:rPr lang="en-US" altLang="ja-JP" b="1" dirty="0">
                  <a:solidFill>
                    <a:srgbClr val="0A0AD4"/>
                  </a:solidFill>
                  <a:latin typeface="+mn-lt"/>
                </a:rPr>
                <a:t>candidate</a:t>
              </a:r>
            </a:p>
            <a:p>
              <a:pPr>
                <a:defRPr/>
              </a:pPr>
              <a:r>
                <a:rPr lang="en-US" altLang="ja-JP" b="1" dirty="0">
                  <a:solidFill>
                    <a:srgbClr val="0A0AD4"/>
                  </a:solidFill>
                  <a:latin typeface="+mn-lt"/>
                </a:rPr>
                <a:t>at early stage</a:t>
              </a: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2878138" y="5815458"/>
              <a:ext cx="2903537" cy="5856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b="1" dirty="0" err="1">
                  <a:latin typeface="+mn-lt"/>
                </a:rPr>
                <a:t>M</a:t>
              </a:r>
              <a:r>
                <a:rPr lang="en-US" altLang="ja-JP" sz="1600" b="1" baseline="-25000" dirty="0" err="1">
                  <a:latin typeface="+mn-lt"/>
                </a:rPr>
                <a:t>tot</a:t>
              </a:r>
              <a:r>
                <a:rPr lang="en-US" altLang="ja-JP" sz="1600" b="1" dirty="0">
                  <a:latin typeface="+mn-lt"/>
                </a:rPr>
                <a:t> = 972</a:t>
              </a:r>
              <a:r>
                <a:rPr lang="en-US" altLang="ja-JP" sz="1600" b="1" dirty="0"/>
                <a:t>±</a:t>
              </a:r>
              <a:r>
                <a:rPr lang="en-US" altLang="ja-JP" sz="1600" b="1" dirty="0">
                  <a:latin typeface="+mn-lt"/>
                </a:rPr>
                <a:t>78 MeV/c</a:t>
              </a:r>
              <a:r>
                <a:rPr lang="en-US" altLang="ja-JP" sz="1600" b="1" baseline="30000" dirty="0">
                  <a:latin typeface="+mn-lt"/>
                </a:rPr>
                <a:t>2</a:t>
              </a:r>
              <a:r>
                <a:rPr lang="en-US" altLang="ja-JP" sz="1600" b="1" dirty="0">
                  <a:latin typeface="+mn-lt"/>
                </a:rPr>
                <a:t/>
              </a:r>
              <a:br>
                <a:rPr lang="en-US" altLang="ja-JP" sz="1600" b="1" dirty="0">
                  <a:latin typeface="+mn-lt"/>
                </a:rPr>
              </a:br>
              <a:r>
                <a:rPr lang="en-US" altLang="ja-JP" sz="1600" b="1" dirty="0">
                  <a:latin typeface="Symbol" panose="05050102010706020507" pitchFamily="18" charset="2"/>
                </a:rPr>
                <a:t>D</a:t>
              </a:r>
              <a:r>
                <a:rPr lang="en-US" altLang="ja-JP" sz="1600" b="1" dirty="0">
                  <a:latin typeface="+mn-lt"/>
                </a:rPr>
                <a:t>P  = 396±71 MeV/c</a:t>
              </a:r>
              <a:endParaRPr lang="ja-JP" altLang="en-US" sz="1600" b="1" dirty="0">
                <a:latin typeface="+mn-lt"/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189288" y="1668463"/>
            <a:ext cx="5954712" cy="50911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96163" y="2003425"/>
            <a:ext cx="13700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A0AD4"/>
                </a:solidFill>
                <a:latin typeface="+mn-lt"/>
              </a:rPr>
              <a:t>Exploded</a:t>
            </a:r>
            <a:br>
              <a:rPr lang="en-US" altLang="ja-JP" b="1" dirty="0">
                <a:solidFill>
                  <a:srgbClr val="0A0AD4"/>
                </a:solidFill>
                <a:latin typeface="+mn-lt"/>
              </a:rPr>
            </a:br>
            <a:r>
              <a:rPr lang="en-US" altLang="ja-JP" b="1" dirty="0">
                <a:solidFill>
                  <a:srgbClr val="0A0AD4"/>
                </a:solidFill>
                <a:latin typeface="+mn-lt"/>
              </a:rPr>
              <a:t>view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5888" y="5059363"/>
            <a:ext cx="2981325" cy="1223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b="1" dirty="0">
                <a:latin typeface="Arial" panose="020B0604020202020204" pitchFamily="34" charset="0"/>
                <a:cs typeface="Arial" panose="020B0604020202020204" pitchFamily="34" charset="0"/>
              </a:rPr>
              <a:t>"The first possible candidate was detected</a:t>
            </a:r>
          </a:p>
          <a:p>
            <a:pPr>
              <a:defRPr/>
            </a:pPr>
            <a:r>
              <a:rPr lang="en-US" altLang="ja-JP" sz="1050" b="1" dirty="0">
                <a:latin typeface="Arial" panose="020B0604020202020204" pitchFamily="34" charset="0"/>
                <a:cs typeface="Arial" panose="020B0604020202020204" pitchFamily="34" charset="0"/>
              </a:rPr>
              <a:t>in July. The second one was found in September. I expected the third one in November, but no candidate was found.</a:t>
            </a:r>
          </a:p>
          <a:p>
            <a:pPr>
              <a:defRPr/>
            </a:pPr>
            <a:r>
              <a:rPr lang="en-US" altLang="ja-JP" sz="1050" b="1" dirty="0">
                <a:latin typeface="Arial" panose="020B0604020202020204" pitchFamily="34" charset="0"/>
                <a:cs typeface="Arial" panose="020B0604020202020204" pitchFamily="34" charset="0"/>
              </a:rPr>
              <a:t>It would be a strong evidence that we can find a gold plated candidate in December data." </a:t>
            </a:r>
            <a:endParaRPr lang="ja-JP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1292225"/>
            <a:ext cx="5392738" cy="39766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23"/>
          <p:cNvSpPr txBox="1">
            <a:spLocks noChangeArrowheads="1"/>
          </p:cNvSpPr>
          <p:nvPr/>
        </p:nvSpPr>
        <p:spPr bwMode="auto">
          <a:xfrm>
            <a:off x="236538" y="23813"/>
            <a:ext cx="8655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Spherical View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43012" name="テキスト ボックス 5"/>
          <p:cNvSpPr txBox="1">
            <a:spLocks noChangeArrowheads="1"/>
          </p:cNvSpPr>
          <p:nvPr/>
        </p:nvSpPr>
        <p:spPr bwMode="auto">
          <a:xfrm>
            <a:off x="0" y="735013"/>
            <a:ext cx="914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Koshiba's favorite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scanning tool is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"</a:t>
            </a:r>
            <a:r>
              <a:rPr lang="en-US" altLang="ja-JP" sz="2000" b="1">
                <a:solidFill>
                  <a:srgbClr val="FF0000"/>
                </a:solidFill>
              </a:rPr>
              <a:t>spherical view</a:t>
            </a:r>
            <a:r>
              <a:rPr lang="en-US" altLang="ja-JP" sz="2000" b="1">
                <a:solidFill>
                  <a:srgbClr val="000000"/>
                </a:solidFill>
              </a:rPr>
              <a:t>" 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Finding the first ring.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The view position is set to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the vertex obtained from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the first ring.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The first ring is displayed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in the forward direction.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Simultaneously, backward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view is also displayed.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Another ring is searched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for in the backward view.</a:t>
            </a:r>
          </a:p>
        </p:txBody>
      </p:sp>
      <p:pic>
        <p:nvPicPr>
          <p:cNvPr id="43013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601663"/>
            <a:ext cx="2316163" cy="1930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92113" y="6019800"/>
            <a:ext cx="53800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 err="1">
                <a:latin typeface="+mn-lt"/>
              </a:rPr>
              <a:t>Kajita</a:t>
            </a:r>
            <a:r>
              <a:rPr lang="en-US" altLang="ja-JP" b="1" dirty="0">
                <a:latin typeface="+mn-lt"/>
              </a:rPr>
              <a:t>     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“................................”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388938" y="5565775"/>
            <a:ext cx="88233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 err="1">
                <a:latin typeface="+mn-lt"/>
              </a:rPr>
              <a:t>Koshiba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 “I think this would be another ring. How do you think 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3"/>
          <p:cNvSpPr txBox="1">
            <a:spLocks noChangeArrowheads="1"/>
          </p:cNvSpPr>
          <p:nvPr/>
        </p:nvSpPr>
        <p:spPr bwMode="auto">
          <a:xfrm>
            <a:off x="236538" y="23813"/>
            <a:ext cx="8655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After ~2 years observation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9238" y="692150"/>
            <a:ext cx="83137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 err="1">
                <a:latin typeface="+mn-lt"/>
              </a:rPr>
              <a:t>M</a:t>
            </a:r>
            <a:r>
              <a:rPr lang="en-US" altLang="ja-JP" b="1" baseline="-25000" dirty="0" err="1">
                <a:latin typeface="+mn-lt"/>
              </a:rPr>
              <a:t>tot</a:t>
            </a:r>
            <a:r>
              <a:rPr lang="en-US" altLang="ja-JP" b="1" dirty="0">
                <a:latin typeface="+mn-lt"/>
              </a:rPr>
              <a:t> – </a:t>
            </a:r>
            <a:r>
              <a:rPr lang="en-US" altLang="ja-JP" b="1" dirty="0">
                <a:latin typeface="Symbol" panose="05050102010706020507" pitchFamily="18" charset="2"/>
              </a:rPr>
              <a:t>D</a:t>
            </a:r>
            <a:r>
              <a:rPr lang="en-US" altLang="ja-JP" b="1" dirty="0">
                <a:latin typeface="+mn-lt"/>
              </a:rPr>
              <a:t>P plot for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2 ring </a:t>
            </a:r>
            <a:r>
              <a:rPr lang="en-US" altLang="ja-JP" b="1" dirty="0">
                <a:latin typeface="+mn-lt"/>
              </a:rPr>
              <a:t>events after ~2 years observation</a:t>
            </a:r>
            <a:endParaRPr lang="ja-JP" altLang="en-US" b="1" dirty="0">
              <a:latin typeface="+mn-lt"/>
            </a:endParaRPr>
          </a:p>
        </p:txBody>
      </p:sp>
      <p:grpSp>
        <p:nvGrpSpPr>
          <p:cNvPr id="45060" name="グループ化 14"/>
          <p:cNvGrpSpPr>
            <a:grpSpLocks/>
          </p:cNvGrpSpPr>
          <p:nvPr/>
        </p:nvGrpSpPr>
        <p:grpSpPr bwMode="auto">
          <a:xfrm>
            <a:off x="41275" y="1019175"/>
            <a:ext cx="9239250" cy="5156200"/>
            <a:chOff x="42039" y="1018738"/>
            <a:chExt cx="9238424" cy="5156529"/>
          </a:xfrm>
        </p:grpSpPr>
        <p:grpSp>
          <p:nvGrpSpPr>
            <p:cNvPr id="45068" name="グループ化 8"/>
            <p:cNvGrpSpPr>
              <a:grpSpLocks/>
            </p:cNvGrpSpPr>
            <p:nvPr/>
          </p:nvGrpSpPr>
          <p:grpSpPr bwMode="auto">
            <a:xfrm>
              <a:off x="42039" y="1182261"/>
              <a:ext cx="9238424" cy="4934514"/>
              <a:chOff x="42040" y="1224302"/>
              <a:chExt cx="9238425" cy="4934520"/>
            </a:xfrm>
          </p:grpSpPr>
          <p:pic>
            <p:nvPicPr>
              <p:cNvPr id="45072" name="図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40" y="1424230"/>
                <a:ext cx="4740166" cy="4734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73" name="図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6047" y="1424230"/>
                <a:ext cx="4734418" cy="4728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テキスト ボックス 13"/>
              <p:cNvSpPr txBox="1"/>
              <p:nvPr/>
            </p:nvSpPr>
            <p:spPr>
              <a:xfrm>
                <a:off x="619838" y="1224302"/>
                <a:ext cx="8314583" cy="400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ja-JP" altLang="en-US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5" name="正方形/長方形 4"/>
              <p:cNvSpPr/>
              <p:nvPr/>
            </p:nvSpPr>
            <p:spPr>
              <a:xfrm>
                <a:off x="7051814" y="1417990"/>
                <a:ext cx="1177820" cy="274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683333" y="1402114"/>
                <a:ext cx="3420758" cy="274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45069" name="テキスト ボックス 9"/>
            <p:cNvSpPr txBox="1">
              <a:spLocks noChangeArrowheads="1"/>
            </p:cNvSpPr>
            <p:nvPr/>
          </p:nvSpPr>
          <p:spPr bwMode="auto">
            <a:xfrm>
              <a:off x="1986613" y="1018738"/>
              <a:ext cx="64111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a-DK" altLang="ja-JP" sz="1800" b="1">
                  <a:latin typeface="Arial Narrow" panose="020B0606020202030204" pitchFamily="34" charset="0"/>
                </a:rPr>
                <a:t>M.Nakahata, et al., J.Phys.Soc.Jpn. 55,3786(1986)</a:t>
              </a:r>
              <a:endParaRPr lang="ja-JP" altLang="en-US" sz="1800" b="1">
                <a:latin typeface="Arial Narrow" panose="020B0606020202030204" pitchFamily="34" charset="0"/>
              </a:endParaRPr>
            </a:p>
          </p:txBody>
        </p:sp>
        <p:sp>
          <p:nvSpPr>
            <p:cNvPr id="45070" name="テキスト ボックス 10"/>
            <p:cNvSpPr txBox="1">
              <a:spLocks noChangeArrowheads="1"/>
            </p:cNvSpPr>
            <p:nvPr/>
          </p:nvSpPr>
          <p:spPr bwMode="auto">
            <a:xfrm>
              <a:off x="1768610" y="5759380"/>
              <a:ext cx="173133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latin typeface="Consolas" panose="020B0609020204030204" pitchFamily="49" charset="0"/>
                </a:rPr>
                <a:t>M</a:t>
              </a:r>
              <a:r>
                <a:rPr lang="en-US" altLang="ja-JP" sz="2000" baseline="-25000">
                  <a:latin typeface="Consolas" panose="020B0609020204030204" pitchFamily="49" charset="0"/>
                </a:rPr>
                <a:t>tot</a:t>
              </a:r>
              <a:r>
                <a:rPr lang="en-US" altLang="ja-JP" sz="2000">
                  <a:latin typeface="Consolas" panose="020B0609020204030204" pitchFamily="49" charset="0"/>
                </a:rPr>
                <a:t>(GeV/c</a:t>
              </a:r>
              <a:r>
                <a:rPr lang="en-US" altLang="ja-JP" sz="2000" baseline="30000">
                  <a:latin typeface="Consolas" panose="020B0609020204030204" pitchFamily="49" charset="0"/>
                </a:rPr>
                <a:t>2</a:t>
              </a:r>
              <a:r>
                <a:rPr lang="en-US" altLang="ja-JP" sz="2000">
                  <a:latin typeface="Consolas" panose="020B0609020204030204" pitchFamily="49" charset="0"/>
                </a:rPr>
                <a:t>)</a:t>
              </a:r>
              <a:endParaRPr lang="ja-JP" altLang="en-US" sz="2000">
                <a:latin typeface="Consolas" panose="020B0609020204030204" pitchFamily="49" charset="0"/>
              </a:endParaRPr>
            </a:p>
          </p:txBody>
        </p:sp>
        <p:sp>
          <p:nvSpPr>
            <p:cNvPr id="45071" name="テキスト ボックス 22"/>
            <p:cNvSpPr txBox="1">
              <a:spLocks noChangeArrowheads="1"/>
            </p:cNvSpPr>
            <p:nvPr/>
          </p:nvSpPr>
          <p:spPr bwMode="auto">
            <a:xfrm>
              <a:off x="6461459" y="5775157"/>
              <a:ext cx="173133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latin typeface="Consolas" panose="020B0609020204030204" pitchFamily="49" charset="0"/>
                </a:rPr>
                <a:t>M</a:t>
              </a:r>
              <a:r>
                <a:rPr lang="en-US" altLang="ja-JP" sz="2000" baseline="-25000">
                  <a:latin typeface="Consolas" panose="020B0609020204030204" pitchFamily="49" charset="0"/>
                </a:rPr>
                <a:t>tot</a:t>
              </a:r>
              <a:r>
                <a:rPr lang="en-US" altLang="ja-JP" sz="2000">
                  <a:latin typeface="Consolas" panose="020B0609020204030204" pitchFamily="49" charset="0"/>
                </a:rPr>
                <a:t>(GeV/c</a:t>
              </a:r>
              <a:r>
                <a:rPr lang="en-US" altLang="ja-JP" sz="2000" baseline="30000">
                  <a:latin typeface="Consolas" panose="020B0609020204030204" pitchFamily="49" charset="0"/>
                </a:rPr>
                <a:t>2</a:t>
              </a:r>
              <a:r>
                <a:rPr lang="en-US" altLang="ja-JP" sz="2000">
                  <a:latin typeface="Consolas" panose="020B0609020204030204" pitchFamily="49" charset="0"/>
                </a:rPr>
                <a:t>)</a:t>
              </a:r>
              <a:endParaRPr lang="ja-JP" altLang="en-US" sz="2000">
                <a:latin typeface="Consolas" panose="020B0609020204030204" pitchFamily="49" charset="0"/>
              </a:endParaRP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2659063" y="4521200"/>
            <a:ext cx="762000" cy="102711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3184525" y="3495675"/>
            <a:ext cx="236538" cy="990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757488" y="3136900"/>
            <a:ext cx="12652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+mn-lt"/>
              </a:rPr>
              <a:t>signal box</a:t>
            </a:r>
            <a:endParaRPr lang="ja-JP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50825" y="6299200"/>
            <a:ext cx="83137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No nucleon decay signal was found.</a:t>
            </a:r>
            <a:endParaRPr lang="ja-JP" altLang="en-US" b="1" dirty="0">
              <a:latin typeface="+mn-lt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92163" y="1854200"/>
            <a:ext cx="809625" cy="401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5066" name="テキスト ボックス 20"/>
          <p:cNvSpPr txBox="1">
            <a:spLocks noChangeArrowheads="1"/>
          </p:cNvSpPr>
          <p:nvPr/>
        </p:nvSpPr>
        <p:spPr bwMode="auto">
          <a:xfrm>
            <a:off x="5246688" y="1408113"/>
            <a:ext cx="3590925" cy="400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</a:rPr>
              <a:t>8.8kt year MC(atmospheric)</a:t>
            </a:r>
            <a:endParaRPr lang="ja-JP" altLang="en-US" sz="2000" b="1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 bwMode="auto">
          <a:xfrm>
            <a:off x="927100" y="1493838"/>
            <a:ext cx="2427288" cy="400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1.11kt year data</a:t>
            </a:r>
            <a:endParaRPr lang="ja-JP" altLang="en-US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331913"/>
            <a:ext cx="483711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335088"/>
            <a:ext cx="4749800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23"/>
          <p:cNvSpPr txBox="1">
            <a:spLocks noChangeArrowheads="1"/>
          </p:cNvSpPr>
          <p:nvPr/>
        </p:nvSpPr>
        <p:spPr bwMode="auto">
          <a:xfrm>
            <a:off x="236538" y="23813"/>
            <a:ext cx="8655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After ~2 years observation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9238" y="692150"/>
            <a:ext cx="83137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 err="1">
                <a:latin typeface="+mn-lt"/>
              </a:rPr>
              <a:t>M</a:t>
            </a:r>
            <a:r>
              <a:rPr lang="en-US" altLang="ja-JP" b="1" baseline="-25000" dirty="0" err="1">
                <a:latin typeface="+mn-lt"/>
              </a:rPr>
              <a:t>tot</a:t>
            </a:r>
            <a:r>
              <a:rPr lang="en-US" altLang="ja-JP" b="1" dirty="0">
                <a:latin typeface="+mn-lt"/>
              </a:rPr>
              <a:t> – </a:t>
            </a:r>
            <a:r>
              <a:rPr lang="en-US" altLang="ja-JP" b="1" dirty="0">
                <a:latin typeface="Symbol" panose="05050102010706020507" pitchFamily="18" charset="2"/>
              </a:rPr>
              <a:t>D</a:t>
            </a:r>
            <a:r>
              <a:rPr lang="en-US" altLang="ja-JP" b="1" dirty="0">
                <a:latin typeface="+mn-lt"/>
              </a:rPr>
              <a:t>P plot for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3 ring </a:t>
            </a:r>
            <a:r>
              <a:rPr lang="en-US" altLang="ja-JP" b="1" dirty="0">
                <a:latin typeface="+mn-lt"/>
              </a:rPr>
              <a:t>events after ~2 years observation</a:t>
            </a:r>
            <a:endParaRPr lang="ja-JP" altLang="en-US" b="1" dirty="0">
              <a:latin typeface="+mn-lt"/>
            </a:endParaRPr>
          </a:p>
        </p:txBody>
      </p:sp>
      <p:sp>
        <p:nvSpPr>
          <p:cNvPr id="14" name="テキスト ボックス 13"/>
          <p:cNvSpPr txBox="1"/>
          <p:nvPr/>
        </p:nvSpPr>
        <p:spPr bwMode="auto">
          <a:xfrm>
            <a:off x="619125" y="1182688"/>
            <a:ext cx="8315325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endParaRPr lang="ja-JP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7232650" y="1376363"/>
            <a:ext cx="1177925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正方形/長方形 15"/>
          <p:cNvSpPr/>
          <p:nvPr/>
        </p:nvSpPr>
        <p:spPr bwMode="auto">
          <a:xfrm>
            <a:off x="803275" y="1360488"/>
            <a:ext cx="3421063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7113" name="テキスト ボックス 9"/>
          <p:cNvSpPr txBox="1">
            <a:spLocks noChangeArrowheads="1"/>
          </p:cNvSpPr>
          <p:nvPr/>
        </p:nvSpPr>
        <p:spPr bwMode="auto">
          <a:xfrm>
            <a:off x="1985963" y="1019175"/>
            <a:ext cx="6411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ja-JP" sz="1800" b="1">
                <a:latin typeface="Arial Narrow" panose="020B0606020202030204" pitchFamily="34" charset="0"/>
              </a:rPr>
              <a:t>M.Nakahata, et al., J.Phys.Soc.Jpn. 55,3786(1986)</a:t>
            </a:r>
            <a:endParaRPr lang="ja-JP" altLang="en-US" sz="1800" b="1">
              <a:latin typeface="Arial Narrow" panose="020B0606020202030204" pitchFamily="34" charset="0"/>
            </a:endParaRPr>
          </a:p>
        </p:txBody>
      </p:sp>
      <p:sp>
        <p:nvSpPr>
          <p:cNvPr id="47114" name="テキスト ボックス 10"/>
          <p:cNvSpPr txBox="1">
            <a:spLocks noChangeArrowheads="1"/>
          </p:cNvSpPr>
          <p:nvPr/>
        </p:nvSpPr>
        <p:spPr bwMode="auto">
          <a:xfrm>
            <a:off x="1757363" y="5849938"/>
            <a:ext cx="17319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>
                <a:latin typeface="Consolas" panose="020B0609020204030204" pitchFamily="49" charset="0"/>
              </a:rPr>
              <a:t>M</a:t>
            </a:r>
            <a:r>
              <a:rPr lang="en-US" altLang="ja-JP" sz="2000" baseline="-25000">
                <a:latin typeface="Consolas" panose="020B0609020204030204" pitchFamily="49" charset="0"/>
              </a:rPr>
              <a:t>tot</a:t>
            </a:r>
            <a:r>
              <a:rPr lang="en-US" altLang="ja-JP" sz="2000">
                <a:latin typeface="Consolas" panose="020B0609020204030204" pitchFamily="49" charset="0"/>
              </a:rPr>
              <a:t>(GeV/c</a:t>
            </a:r>
            <a:r>
              <a:rPr lang="en-US" altLang="ja-JP" sz="2000" baseline="30000">
                <a:latin typeface="Consolas" panose="020B0609020204030204" pitchFamily="49" charset="0"/>
              </a:rPr>
              <a:t>2</a:t>
            </a:r>
            <a:r>
              <a:rPr lang="en-US" altLang="ja-JP" sz="2000">
                <a:latin typeface="Consolas" panose="020B0609020204030204" pitchFamily="49" charset="0"/>
              </a:rPr>
              <a:t>)</a:t>
            </a:r>
            <a:endParaRPr lang="ja-JP" altLang="en-US" sz="2000">
              <a:latin typeface="Consolas" panose="020B0609020204030204" pitchFamily="49" charset="0"/>
            </a:endParaRPr>
          </a:p>
        </p:txBody>
      </p:sp>
      <p:sp>
        <p:nvSpPr>
          <p:cNvPr id="47115" name="テキスト ボックス 22"/>
          <p:cNvSpPr txBox="1">
            <a:spLocks noChangeArrowheads="1"/>
          </p:cNvSpPr>
          <p:nvPr/>
        </p:nvSpPr>
        <p:spPr bwMode="auto">
          <a:xfrm>
            <a:off x="6350000" y="5775325"/>
            <a:ext cx="17319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>
                <a:latin typeface="Consolas" panose="020B0609020204030204" pitchFamily="49" charset="0"/>
              </a:rPr>
              <a:t>M</a:t>
            </a:r>
            <a:r>
              <a:rPr lang="en-US" altLang="ja-JP" sz="2000" baseline="-25000">
                <a:latin typeface="Consolas" panose="020B0609020204030204" pitchFamily="49" charset="0"/>
              </a:rPr>
              <a:t>tot</a:t>
            </a:r>
            <a:r>
              <a:rPr lang="en-US" altLang="ja-JP" sz="2000">
                <a:latin typeface="Consolas" panose="020B0609020204030204" pitchFamily="49" charset="0"/>
              </a:rPr>
              <a:t>(GeV/c</a:t>
            </a:r>
            <a:r>
              <a:rPr lang="en-US" altLang="ja-JP" sz="2000" baseline="30000">
                <a:latin typeface="Consolas" panose="020B0609020204030204" pitchFamily="49" charset="0"/>
              </a:rPr>
              <a:t>2</a:t>
            </a:r>
            <a:r>
              <a:rPr lang="en-US" altLang="ja-JP" sz="2000">
                <a:latin typeface="Consolas" panose="020B0609020204030204" pitchFamily="49" charset="0"/>
              </a:rPr>
              <a:t>)</a:t>
            </a:r>
            <a:endParaRPr lang="ja-JP" altLang="en-US" sz="2000">
              <a:latin typeface="Consolas" panose="020B0609020204030204" pitchFamily="49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659063" y="4511675"/>
            <a:ext cx="762000" cy="102711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959100" y="4103688"/>
            <a:ext cx="126523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+mn-lt"/>
              </a:rPr>
              <a:t>signal box</a:t>
            </a:r>
            <a:endParaRPr lang="ja-JP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50825" y="6299200"/>
            <a:ext cx="83137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No nucleon decay signal was found.</a:t>
            </a:r>
            <a:endParaRPr lang="ja-JP" altLang="en-US" b="1" dirty="0">
              <a:latin typeface="+mn-lt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3014663" y="1800225"/>
            <a:ext cx="1177925" cy="27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7120" name="テキスト ボックス 11"/>
          <p:cNvSpPr txBox="1">
            <a:spLocks noChangeArrowheads="1"/>
          </p:cNvSpPr>
          <p:nvPr/>
        </p:nvSpPr>
        <p:spPr bwMode="auto">
          <a:xfrm>
            <a:off x="5343525" y="1454150"/>
            <a:ext cx="3590925" cy="400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</a:rPr>
              <a:t>8.8kt year MC(atmospheric)</a:t>
            </a:r>
            <a:endParaRPr lang="ja-JP" altLang="en-US" sz="2000" b="1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 bwMode="auto">
          <a:xfrm>
            <a:off x="1241425" y="1498600"/>
            <a:ext cx="2427288" cy="400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1.11kt year data</a:t>
            </a:r>
            <a:endParaRPr lang="ja-JP" altLang="en-US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3"/>
          <p:cNvSpPr txBox="1">
            <a:spLocks noChangeArrowheads="1"/>
          </p:cNvSpPr>
          <p:nvPr/>
        </p:nvSpPr>
        <p:spPr bwMode="auto">
          <a:xfrm>
            <a:off x="0" y="23813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Nucleon decay searches……</a:t>
            </a:r>
            <a:endParaRPr lang="en-US" altLang="ja-JP" sz="2800" b="1" u="sng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49155" name="テキスト ボックス 5"/>
          <p:cNvSpPr txBox="1">
            <a:spLocks noChangeArrowheads="1"/>
          </p:cNvSpPr>
          <p:nvPr/>
        </p:nvSpPr>
        <p:spPr bwMode="auto">
          <a:xfrm>
            <a:off x="0" y="2798930"/>
            <a:ext cx="89376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en-US" altLang="ja-JP" sz="2000" b="1" dirty="0">
                <a:solidFill>
                  <a:srgbClr val="000000"/>
                </a:solidFill>
              </a:rPr>
              <a:t>Any positive signals for nucleon</a:t>
            </a:r>
            <a:br>
              <a:rPr lang="en-US" altLang="ja-JP" sz="2000" b="1" dirty="0">
                <a:solidFill>
                  <a:srgbClr val="000000"/>
                </a:solidFill>
              </a:rPr>
            </a:br>
            <a:r>
              <a:rPr lang="en-US" altLang="ja-JP" sz="2000" b="1" dirty="0">
                <a:solidFill>
                  <a:srgbClr val="000000"/>
                </a:solidFill>
              </a:rPr>
              <a:t>decay have not been found yet</a:t>
            </a:r>
            <a:br>
              <a:rPr lang="en-US" altLang="ja-JP" sz="2000" b="1" dirty="0">
                <a:solidFill>
                  <a:srgbClr val="000000"/>
                </a:solidFill>
              </a:rPr>
            </a:br>
            <a:r>
              <a:rPr lang="en-US" altLang="ja-JP" sz="2000" b="1" dirty="0">
                <a:solidFill>
                  <a:srgbClr val="000000"/>
                </a:solidFill>
              </a:rPr>
              <a:t>even in Super-</a:t>
            </a:r>
            <a:r>
              <a:rPr lang="en-US" altLang="ja-JP" sz="2000" b="1" dirty="0" err="1">
                <a:solidFill>
                  <a:srgbClr val="000000"/>
                </a:solidFill>
              </a:rPr>
              <a:t>Kamiokande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.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en-US" altLang="ja-JP" sz="2000" b="1" dirty="0">
                <a:solidFill>
                  <a:srgbClr val="000000"/>
                </a:solidFill>
              </a:rPr>
              <a:t>After more than </a:t>
            </a:r>
            <a:r>
              <a:rPr lang="en-US" altLang="ja-JP" sz="2000" b="1" dirty="0">
                <a:solidFill>
                  <a:srgbClr val="FF0000"/>
                </a:solidFill>
              </a:rPr>
              <a:t>20 </a:t>
            </a:r>
            <a:r>
              <a:rPr lang="en-US" altLang="ja-JP" sz="2000" b="1" dirty="0">
                <a:solidFill>
                  <a:srgbClr val="000000"/>
                </a:solidFill>
              </a:rPr>
              <a:t>years of Super-</a:t>
            </a:r>
            <a:r>
              <a:rPr lang="en-US" altLang="ja-JP" sz="2000" b="1" dirty="0" err="1">
                <a:solidFill>
                  <a:srgbClr val="000000"/>
                </a:solidFill>
              </a:rPr>
              <a:t>Kamiokande</a:t>
            </a:r>
            <a:r>
              <a:rPr lang="en-US" altLang="ja-JP" sz="2000" b="1" dirty="0">
                <a:solidFill>
                  <a:srgbClr val="000000"/>
                </a:solidFill>
              </a:rPr>
              <a:t> operation,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450 </a:t>
            </a:r>
            <a:r>
              <a:rPr lang="en-US" altLang="ja-JP" sz="2000" b="1" dirty="0" err="1">
                <a:solidFill>
                  <a:srgbClr val="FF0000"/>
                </a:solidFill>
              </a:rPr>
              <a:t>kt</a:t>
            </a:r>
            <a:r>
              <a:rPr lang="ja-JP" altLang="en-US" sz="2000" b="1" dirty="0">
                <a:solidFill>
                  <a:srgbClr val="FF0000"/>
                </a:solidFill>
              </a:rPr>
              <a:t>・</a:t>
            </a:r>
            <a:r>
              <a:rPr lang="en-US" altLang="ja-JP" sz="2000" b="1" dirty="0">
                <a:solidFill>
                  <a:srgbClr val="FF0000"/>
                </a:solidFill>
              </a:rPr>
              <a:t>year </a:t>
            </a:r>
            <a:r>
              <a:rPr lang="en-US" altLang="ja-JP" sz="2000" b="1" dirty="0">
                <a:solidFill>
                  <a:srgbClr val="000000"/>
                </a:solidFill>
              </a:rPr>
              <a:t>data has been accumulated. The present constraints on nucleon</a:t>
            </a:r>
            <a:br>
              <a:rPr lang="en-US" altLang="ja-JP" sz="2000" b="1" dirty="0">
                <a:solidFill>
                  <a:srgbClr val="000000"/>
                </a:solidFill>
              </a:rPr>
            </a:br>
            <a:r>
              <a:rPr lang="en-US" altLang="ja-JP" sz="2000" b="1" dirty="0">
                <a:solidFill>
                  <a:srgbClr val="000000"/>
                </a:solidFill>
              </a:rPr>
              <a:t>lifetime is </a:t>
            </a:r>
            <a:r>
              <a:rPr lang="en-US" altLang="ja-JP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 dirty="0">
                <a:solidFill>
                  <a:srgbClr val="FF0000"/>
                </a:solidFill>
              </a:rPr>
              <a:t>/B &gt;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2.4x10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34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years </a:t>
            </a:r>
            <a:r>
              <a:rPr lang="en-US" altLang="ja-JP" sz="2000" b="1" dirty="0">
                <a:solidFill>
                  <a:srgbClr val="000000"/>
                </a:solidFill>
              </a:rPr>
              <a:t>(90% C.L.) for </a:t>
            </a:r>
            <a:r>
              <a:rPr lang="en-US" altLang="ja-JP" sz="2000" b="1" dirty="0">
                <a:solidFill>
                  <a:srgbClr val="FF0000"/>
                </a:solidFill>
              </a:rPr>
              <a:t>p-&gt;e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+</a:t>
            </a:r>
            <a:r>
              <a:rPr lang="en-US" altLang="ja-JP" sz="2000" b="1" dirty="0">
                <a:solidFill>
                  <a:srgbClr val="FF0000"/>
                </a:solidFill>
              </a:rPr>
              <a:t>+</a:t>
            </a:r>
            <a:r>
              <a:rPr lang="en-US" altLang="ja-JP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0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</a:rPr>
              <a:t>decay mode.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None/>
            </a:pPr>
            <a:endParaRPr lang="en-US" altLang="ja-JP" sz="20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None/>
            </a:pPr>
            <a:endParaRPr lang="en-US" altLang="ja-JP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en-US" altLang="ja-JP" sz="2000" b="1" dirty="0">
                <a:solidFill>
                  <a:srgbClr val="000000"/>
                </a:solidFill>
              </a:rPr>
              <a:t>We will continue the nucleon decay search. The impact of nucleon decay on physics is much larger than other topics. </a:t>
            </a:r>
          </a:p>
        </p:txBody>
      </p:sp>
      <p:sp>
        <p:nvSpPr>
          <p:cNvPr id="49156" name="テキスト ボックス 5"/>
          <p:cNvSpPr txBox="1">
            <a:spLocks noChangeArrowheads="1"/>
          </p:cNvSpPr>
          <p:nvPr/>
        </p:nvSpPr>
        <p:spPr bwMode="auto">
          <a:xfrm>
            <a:off x="152400" y="681038"/>
            <a:ext cx="2701925" cy="401637"/>
          </a:xfrm>
          <a:prstGeom prst="rect">
            <a:avLst/>
          </a:prstGeom>
          <a:solidFill>
            <a:srgbClr val="FDC3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In middle of 1980s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19050" y="1107855"/>
            <a:ext cx="506253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Nucleon life time is found to be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much longer than the first prediction.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Start long and patient waiting.</a:t>
            </a:r>
            <a:endParaRPr lang="ja-JP" altLang="en-US" b="1" dirty="0">
              <a:latin typeface="+mn-lt"/>
            </a:endParaRPr>
          </a:p>
        </p:txBody>
      </p:sp>
      <p:sp>
        <p:nvSpPr>
          <p:cNvPr id="49158" name="テキスト ボックス 6"/>
          <p:cNvSpPr txBox="1">
            <a:spLocks noChangeArrowheads="1"/>
          </p:cNvSpPr>
          <p:nvPr/>
        </p:nvSpPr>
        <p:spPr bwMode="auto">
          <a:xfrm>
            <a:off x="5119688" y="1042988"/>
            <a:ext cx="3943350" cy="2308225"/>
          </a:xfrm>
          <a:prstGeom prst="rect">
            <a:avLst/>
          </a:prstGeom>
          <a:solidFill>
            <a:srgbClr val="C4E5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ja-JP" sz="1800" b="1">
              <a:solidFill>
                <a:srgbClr val="000000"/>
              </a:solidFill>
              <a:latin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1800" b="1">
              <a:solidFill>
                <a:srgbClr val="000000"/>
              </a:solidFill>
              <a:latin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1800" b="1">
                <a:solidFill>
                  <a:srgbClr val="000000"/>
                </a:solidFill>
              </a:rPr>
              <a:t> = 10</a:t>
            </a:r>
            <a:r>
              <a:rPr lang="en-US" altLang="ja-JP" sz="1800" b="1" baseline="30000">
                <a:solidFill>
                  <a:srgbClr val="000000"/>
                </a:solidFill>
              </a:rPr>
              <a:t>28</a:t>
            </a:r>
            <a:r>
              <a:rPr lang="en-US" altLang="ja-JP" sz="1800" b="1">
                <a:solidFill>
                  <a:srgbClr val="000000"/>
                </a:solidFill>
              </a:rPr>
              <a:t> ~ 10</a:t>
            </a:r>
            <a:r>
              <a:rPr lang="en-US" altLang="ja-JP" sz="1800" b="1" baseline="30000">
                <a:solidFill>
                  <a:srgbClr val="000000"/>
                </a:solidFill>
              </a:rPr>
              <a:t>32 </a:t>
            </a:r>
            <a:r>
              <a:rPr lang="en-US" altLang="ja-JP" sz="1800" b="1">
                <a:solidFill>
                  <a:srgbClr val="000000"/>
                </a:solidFill>
              </a:rPr>
              <a:t>years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Symbol" panose="05050102010706020507" pitchFamily="18" charset="2"/>
              </a:rPr>
              <a:t>t </a:t>
            </a:r>
            <a:r>
              <a:rPr lang="en-US" altLang="ja-JP" sz="1800" b="1">
                <a:solidFill>
                  <a:srgbClr val="000000"/>
                </a:solidFill>
              </a:rPr>
              <a:t>= 1.6 x 10</a:t>
            </a:r>
            <a:r>
              <a:rPr lang="en-US" altLang="ja-JP" sz="1800" b="1" baseline="30000">
                <a:solidFill>
                  <a:srgbClr val="000000"/>
                </a:solidFill>
              </a:rPr>
              <a:t>30 </a:t>
            </a:r>
            <a:r>
              <a:rPr lang="en-US" altLang="ja-JP" sz="1800" b="1">
                <a:solidFill>
                  <a:srgbClr val="000000"/>
                </a:solidFill>
              </a:rPr>
              <a:t>years</a:t>
            </a:r>
            <a:br>
              <a:rPr lang="en-US" altLang="ja-JP" sz="1800" b="1">
                <a:solidFill>
                  <a:srgbClr val="000000"/>
                </a:solidFill>
              </a:rPr>
            </a:br>
            <a:r>
              <a:rPr lang="en-US" altLang="ja-JP" sz="1800" b="1">
                <a:solidFill>
                  <a:srgbClr val="000000"/>
                </a:solidFill>
              </a:rPr>
              <a:t>(most hopeful model)</a:t>
            </a:r>
            <a:br>
              <a:rPr lang="en-US" altLang="ja-JP" sz="1800" b="1">
                <a:solidFill>
                  <a:srgbClr val="000000"/>
                </a:solidFill>
              </a:rPr>
            </a:br>
            <a:endParaRPr lang="en-US" altLang="ja-JP" sz="18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</a:rPr>
              <a:t>For </a:t>
            </a:r>
            <a:r>
              <a:rPr lang="en-US" altLang="ja-JP" sz="1800" b="1">
                <a:solidFill>
                  <a:srgbClr val="000000"/>
                </a:solidFill>
                <a:latin typeface="Symbol" panose="05050102010706020507" pitchFamily="18" charset="2"/>
              </a:rPr>
              <a:t>t </a:t>
            </a:r>
            <a:r>
              <a:rPr lang="en-US" altLang="ja-JP" sz="1800" b="1">
                <a:solidFill>
                  <a:srgbClr val="000000"/>
                </a:solidFill>
              </a:rPr>
              <a:t>= 10</a:t>
            </a:r>
            <a:r>
              <a:rPr lang="en-US" altLang="ja-JP" sz="1800" b="1" baseline="30000">
                <a:solidFill>
                  <a:srgbClr val="000000"/>
                </a:solidFill>
              </a:rPr>
              <a:t>30</a:t>
            </a:r>
            <a:r>
              <a:rPr lang="en-US" altLang="ja-JP" sz="1800" b="1">
                <a:solidFill>
                  <a:srgbClr val="000000"/>
                </a:solidFill>
              </a:rPr>
              <a:t> ~ 10</a:t>
            </a:r>
            <a:r>
              <a:rPr lang="en-US" altLang="ja-JP" sz="1800" b="1" baseline="30000">
                <a:solidFill>
                  <a:srgbClr val="000000"/>
                </a:solidFill>
              </a:rPr>
              <a:t>32</a:t>
            </a:r>
            <a:r>
              <a:rPr lang="en-US" altLang="ja-JP" sz="1800" b="1">
                <a:solidFill>
                  <a:srgbClr val="000000"/>
                </a:solidFill>
              </a:rPr>
              <a:t> years,</a:t>
            </a:r>
            <a:br>
              <a:rPr lang="en-US" altLang="ja-JP" sz="1800" b="1">
                <a:solidFill>
                  <a:srgbClr val="000000"/>
                </a:solidFill>
              </a:rPr>
            </a:br>
            <a:r>
              <a:rPr lang="en-US" altLang="ja-JP" sz="1800" b="1">
                <a:solidFill>
                  <a:srgbClr val="000000"/>
                </a:solidFill>
              </a:rPr>
              <a:t>600~6 nucleon decays in 1kt</a:t>
            </a:r>
            <a:r>
              <a:rPr lang="ja-JP" altLang="en-US" sz="1800" b="1">
                <a:solidFill>
                  <a:srgbClr val="000000"/>
                </a:solidFill>
              </a:rPr>
              <a:t>・</a:t>
            </a:r>
            <a:r>
              <a:rPr lang="en-US" altLang="ja-JP" sz="1800" b="1">
                <a:solidFill>
                  <a:srgbClr val="000000"/>
                </a:solidFill>
              </a:rPr>
              <a:t>year</a:t>
            </a:r>
            <a:endParaRPr lang="ja-JP" altLang="en-US" sz="1800" b="1">
              <a:solidFill>
                <a:srgbClr val="0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 bwMode="auto">
          <a:xfrm>
            <a:off x="5614988" y="1138238"/>
            <a:ext cx="2995612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First prediction in 1981</a:t>
            </a:r>
            <a:endParaRPr lang="ja-JP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160" name="テキスト ボックス 5"/>
          <p:cNvSpPr txBox="1">
            <a:spLocks noChangeArrowheads="1"/>
          </p:cNvSpPr>
          <p:nvPr/>
        </p:nvSpPr>
        <p:spPr bwMode="auto">
          <a:xfrm>
            <a:off x="144463" y="2213865"/>
            <a:ext cx="1192212" cy="400050"/>
          </a:xfrm>
          <a:prstGeom prst="rect">
            <a:avLst/>
          </a:prstGeom>
          <a:solidFill>
            <a:srgbClr val="FDC3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00"/>
                </a:solidFill>
              </a:rPr>
              <a:t>In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2020</a:t>
            </a:r>
            <a:endParaRPr lang="en-US" altLang="ja-JP" sz="2000" b="1" dirty="0">
              <a:solidFill>
                <a:srgbClr val="00000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1692275" y="5580348"/>
            <a:ext cx="431800" cy="0"/>
          </a:xfrm>
          <a:prstGeom prst="straightConnector1">
            <a:avLst/>
          </a:prstGeom>
          <a:ln w="76200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235200" y="5369210"/>
            <a:ext cx="67881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CC0099"/>
                </a:solidFill>
                <a:latin typeface="+mn-lt"/>
              </a:rPr>
              <a:t>Miura-san is an expert on this topics, waiting patiently. </a:t>
            </a:r>
            <a:endParaRPr lang="ja-JP" altLang="en-US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66555" y="4869160"/>
            <a:ext cx="8577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err="1" smtClean="0">
                <a:latin typeface="Arial Narrow" panose="020B0606020202030204" pitchFamily="34" charset="0"/>
              </a:rPr>
              <a:t>A.Takenaka</a:t>
            </a:r>
            <a:r>
              <a:rPr kumimoji="1" lang="en-US" altLang="ja-JP" sz="1600" b="1" dirty="0" smtClean="0">
                <a:latin typeface="Arial Narrow" panose="020B0606020202030204" pitchFamily="34" charset="0"/>
              </a:rPr>
              <a:t> et al. (Super-</a:t>
            </a:r>
            <a:r>
              <a:rPr kumimoji="1" lang="en-US" altLang="ja-JP" sz="1600" b="1" dirty="0" err="1" smtClean="0">
                <a:latin typeface="Arial Narrow" panose="020B0606020202030204" pitchFamily="34" charset="0"/>
              </a:rPr>
              <a:t>Kamiokande</a:t>
            </a:r>
            <a:r>
              <a:rPr kumimoji="1" lang="en-US" altLang="ja-JP" sz="1600" b="1" dirty="0" smtClean="0">
                <a:latin typeface="Arial Narrow" panose="020B0606020202030204" pitchFamily="34" charset="0"/>
              </a:rPr>
              <a:t> collaboration), Phys. Rev. D in press,  arXiv</a:t>
            </a:r>
            <a:r>
              <a:rPr lang="en-US" altLang="ja-JP" sz="1600" b="1" dirty="0" smtClean="0">
                <a:latin typeface="Arial Narrow" panose="020B0606020202030204" pitchFamily="34" charset="0"/>
              </a:rPr>
              <a:t>:2010.16098</a:t>
            </a:r>
            <a:endParaRPr kumimoji="1" lang="ja-JP" altLang="en-US" sz="16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3"/>
          <p:cNvSpPr txBox="1">
            <a:spLocks noChangeArrowheads="1"/>
          </p:cNvSpPr>
          <p:nvPr/>
        </p:nvSpPr>
        <p:spPr bwMode="auto">
          <a:xfrm>
            <a:off x="71438" y="53975"/>
            <a:ext cx="9028112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A Joke : Conversation between</a:t>
            </a:r>
            <a:br>
              <a:rPr lang="en-US" altLang="ja-JP" sz="2800" b="1" u="sng">
                <a:solidFill>
                  <a:srgbClr val="0A0AD4"/>
                </a:solidFill>
              </a:rPr>
            </a:br>
            <a:r>
              <a:rPr lang="en-US" altLang="ja-JP" sz="2800" b="1" u="sng">
                <a:solidFill>
                  <a:srgbClr val="0A0AD4"/>
                </a:solidFill>
              </a:rPr>
              <a:t>a Kamioka member and a theorist</a:t>
            </a:r>
            <a:endParaRPr lang="en-US" altLang="ja-JP" sz="2800" b="1" u="sng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3" name="二等辺三角形 12"/>
          <p:cNvSpPr/>
          <p:nvPr/>
        </p:nvSpPr>
        <p:spPr>
          <a:xfrm rot="3480000">
            <a:off x="6668294" y="-242094"/>
            <a:ext cx="179388" cy="190500"/>
          </a:xfrm>
          <a:prstGeom prst="triangle">
            <a:avLst/>
          </a:prstGeom>
          <a:solidFill>
            <a:srgbClr val="C4E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2188" name="テキスト ボックス 5"/>
          <p:cNvSpPr txBox="1">
            <a:spLocks noChangeArrowheads="1"/>
          </p:cNvSpPr>
          <p:nvPr/>
        </p:nvSpPr>
        <p:spPr bwMode="auto">
          <a:xfrm>
            <a:off x="215900" y="1220995"/>
            <a:ext cx="8866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</a:rPr>
              <a:t>Kam</a:t>
            </a:r>
            <a:r>
              <a:rPr lang="en-US" altLang="ja-JP" sz="2000" b="1">
                <a:solidFill>
                  <a:srgbClr val="000000"/>
                </a:solidFill>
              </a:rPr>
              <a:t>:	The discrepancy between the experiments and the theoretical 	prediction is 4 orders of magnitude!</a:t>
            </a:r>
          </a:p>
        </p:txBody>
      </p:sp>
      <p:sp>
        <p:nvSpPr>
          <p:cNvPr id="32" name="テキスト ボックス 5"/>
          <p:cNvSpPr txBox="1">
            <a:spLocks noChangeArrowheads="1"/>
          </p:cNvSpPr>
          <p:nvPr/>
        </p:nvSpPr>
        <p:spPr bwMode="auto">
          <a:xfrm>
            <a:off x="215900" y="2348880"/>
            <a:ext cx="8866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8000"/>
                </a:solidFill>
              </a:rPr>
              <a:t>Theo</a:t>
            </a:r>
            <a:r>
              <a:rPr lang="en-US" altLang="ja-JP" sz="2000" b="1">
                <a:solidFill>
                  <a:srgbClr val="000000"/>
                </a:solidFill>
              </a:rPr>
              <a:t>:	Experimental results are slightly different from our expectation.</a:t>
            </a:r>
          </a:p>
        </p:txBody>
      </p:sp>
      <p:sp>
        <p:nvSpPr>
          <p:cNvPr id="35" name="テキスト ボックス 5"/>
          <p:cNvSpPr txBox="1">
            <a:spLocks noChangeArrowheads="1"/>
          </p:cNvSpPr>
          <p:nvPr/>
        </p:nvSpPr>
        <p:spPr bwMode="auto">
          <a:xfrm>
            <a:off x="215900" y="3654025"/>
            <a:ext cx="8866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</a:rPr>
              <a:t>Kam</a:t>
            </a:r>
            <a:r>
              <a:rPr lang="en-US" altLang="ja-JP" sz="2000" b="1">
                <a:solidFill>
                  <a:srgbClr val="000000"/>
                </a:solidFill>
              </a:rPr>
              <a:t>:	Yes! Thank you very much (^^).</a:t>
            </a:r>
          </a:p>
        </p:txBody>
      </p:sp>
      <p:sp>
        <p:nvSpPr>
          <p:cNvPr id="7" name="テキスト ボックス 5"/>
          <p:cNvSpPr txBox="1">
            <a:spLocks noChangeArrowheads="1"/>
          </p:cNvSpPr>
          <p:nvPr/>
        </p:nvSpPr>
        <p:spPr bwMode="auto">
          <a:xfrm>
            <a:off x="215900" y="1865520"/>
            <a:ext cx="8866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	Theorists are liars!</a:t>
            </a:r>
          </a:p>
        </p:txBody>
      </p:sp>
      <p:sp>
        <p:nvSpPr>
          <p:cNvPr id="8" name="テキスト ボックス 5"/>
          <p:cNvSpPr txBox="1">
            <a:spLocks noChangeArrowheads="1"/>
          </p:cNvSpPr>
          <p:nvPr/>
        </p:nvSpPr>
        <p:spPr bwMode="auto">
          <a:xfrm>
            <a:off x="215900" y="2720355"/>
            <a:ext cx="8866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	But……., thanks to wrong GUT predictions, Kamiokande 	experiment was born.</a:t>
            </a:r>
          </a:p>
        </p:txBody>
      </p:sp>
      <p:sp>
        <p:nvSpPr>
          <p:cNvPr id="9" name="テキスト ボックス 5"/>
          <p:cNvSpPr txBox="1">
            <a:spLocks noChangeArrowheads="1"/>
          </p:cNvSpPr>
          <p:nvPr/>
        </p:nvSpPr>
        <p:spPr bwMode="auto">
          <a:xfrm>
            <a:off x="215900" y="3992163"/>
            <a:ext cx="8866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	Now, theoretical models which predict nucleon lifetime around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	10</a:t>
            </a:r>
            <a:r>
              <a:rPr lang="en-US" altLang="ja-JP" sz="2000" b="1" baseline="30000">
                <a:solidFill>
                  <a:srgbClr val="000000"/>
                </a:solidFill>
              </a:rPr>
              <a:t>35</a:t>
            </a:r>
            <a:r>
              <a:rPr lang="en-US" altLang="ja-JP" sz="2000" b="1">
                <a:solidFill>
                  <a:srgbClr val="000000"/>
                </a:solidFill>
              </a:rPr>
              <a:t> years are welcome.</a:t>
            </a:r>
          </a:p>
        </p:txBody>
      </p:sp>
      <p:sp>
        <p:nvSpPr>
          <p:cNvPr id="10" name="テキスト ボックス 5"/>
          <p:cNvSpPr txBox="1">
            <a:spLocks noChangeArrowheads="1"/>
          </p:cNvSpPr>
          <p:nvPr/>
        </p:nvSpPr>
        <p:spPr bwMode="auto">
          <a:xfrm>
            <a:off x="215900" y="4655738"/>
            <a:ext cx="8866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00"/>
                </a:solidFill>
              </a:rPr>
              <a:t>	It will contribute for financial approval of the next</a:t>
            </a:r>
            <a:br>
              <a:rPr lang="en-US" altLang="ja-JP" sz="2000" b="1" dirty="0">
                <a:solidFill>
                  <a:srgbClr val="000000"/>
                </a:solidFill>
              </a:rPr>
            </a:br>
            <a:r>
              <a:rPr lang="en-US" altLang="ja-JP" sz="2000" b="1" dirty="0">
                <a:solidFill>
                  <a:srgbClr val="000000"/>
                </a:solidFill>
              </a:rPr>
              <a:t>	Hyper-</a:t>
            </a:r>
            <a:r>
              <a:rPr lang="en-US" altLang="ja-JP" sz="2000" b="1" dirty="0" err="1">
                <a:solidFill>
                  <a:srgbClr val="000000"/>
                </a:solidFill>
              </a:rPr>
              <a:t>Kamiokande</a:t>
            </a:r>
            <a:r>
              <a:rPr lang="en-US" altLang="ja-JP" sz="2000" b="1" dirty="0">
                <a:solidFill>
                  <a:srgbClr val="000000"/>
                </a:solidFill>
              </a:rPr>
              <a:t> project !</a:t>
            </a:r>
          </a:p>
        </p:txBody>
      </p:sp>
      <p:sp>
        <p:nvSpPr>
          <p:cNvPr id="11" name="テキスト ボックス 5"/>
          <p:cNvSpPr txBox="1">
            <a:spLocks noChangeArrowheads="1"/>
          </p:cNvSpPr>
          <p:nvPr/>
        </p:nvSpPr>
        <p:spPr bwMode="auto">
          <a:xfrm>
            <a:off x="1106615" y="5769260"/>
            <a:ext cx="7335815" cy="8309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solidFill>
                  <a:srgbClr val="FF0000"/>
                </a:solidFill>
              </a:rPr>
              <a:t>The Hyper-</a:t>
            </a:r>
            <a:r>
              <a:rPr lang="en-US" altLang="ja-JP" sz="2400" b="1" dirty="0" err="1" smtClean="0">
                <a:solidFill>
                  <a:srgbClr val="FF0000"/>
                </a:solidFill>
              </a:rPr>
              <a:t>Kamiokande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was successfully funded in December 2019!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8" grpId="0"/>
      <p:bldP spid="32" grpId="0"/>
      <p:bldP spid="35" grpId="0"/>
      <p:bldP spid="7" grpId="0"/>
      <p:bldP spid="8" grpId="0"/>
      <p:bldP spid="9" grpId="0"/>
      <p:bldP spid="10" grpId="0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3"/>
          <p:cNvSpPr txBox="1">
            <a:spLocks noChangeArrowheads="1"/>
          </p:cNvSpPr>
          <p:nvPr/>
        </p:nvSpPr>
        <p:spPr bwMode="auto">
          <a:xfrm>
            <a:off x="0" y="23813"/>
            <a:ext cx="7458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“</a:t>
            </a:r>
            <a:r>
              <a:rPr lang="en-US" altLang="ja-JP" sz="2800" b="1" u="sng">
                <a:solidFill>
                  <a:srgbClr val="FF0000"/>
                </a:solidFill>
              </a:rPr>
              <a:t>Kamioka N</a:t>
            </a:r>
            <a:r>
              <a:rPr lang="en-US" altLang="ja-JP" sz="2800" b="1" u="sng">
                <a:solidFill>
                  <a:srgbClr val="0A0AD4"/>
                </a:solidFill>
              </a:rPr>
              <a:t>ucleon </a:t>
            </a:r>
            <a:r>
              <a:rPr lang="en-US" altLang="ja-JP" sz="2800" b="1" u="sng">
                <a:solidFill>
                  <a:srgbClr val="FF0000"/>
                </a:solidFill>
              </a:rPr>
              <a:t>D</a:t>
            </a:r>
            <a:r>
              <a:rPr lang="en-US" altLang="ja-JP" sz="2800" b="1" u="sng">
                <a:solidFill>
                  <a:srgbClr val="0A0AD4"/>
                </a:solidFill>
              </a:rPr>
              <a:t>ecay </a:t>
            </a:r>
            <a:r>
              <a:rPr lang="en-US" altLang="ja-JP" sz="2800" b="1" u="sng">
                <a:solidFill>
                  <a:srgbClr val="FF0000"/>
                </a:solidFill>
              </a:rPr>
              <a:t>E</a:t>
            </a:r>
            <a:r>
              <a:rPr lang="en-US" altLang="ja-JP" sz="2800" b="1" u="sng">
                <a:solidFill>
                  <a:srgbClr val="0A0AD4"/>
                </a:solidFill>
              </a:rPr>
              <a:t>xperiment” to           </a:t>
            </a:r>
          </a:p>
        </p:txBody>
      </p:sp>
      <p:sp>
        <p:nvSpPr>
          <p:cNvPr id="98307" name="テキスト ボックス 5"/>
          <p:cNvSpPr txBox="1">
            <a:spLocks noChangeArrowheads="1"/>
          </p:cNvSpPr>
          <p:nvPr/>
        </p:nvSpPr>
        <p:spPr bwMode="auto">
          <a:xfrm>
            <a:off x="98425" y="1027113"/>
            <a:ext cx="886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After </a:t>
            </a:r>
            <a:r>
              <a:rPr lang="en-US" altLang="ja-JP" sz="1800" b="1" dirty="0" smtClean="0">
                <a:solidFill>
                  <a:srgbClr val="FF0000"/>
                </a:solidFill>
                <a:latin typeface="+mn-lt"/>
                <a:ea typeface="殴り書きクレヨン" panose="02000600000000000000" pitchFamily="2" charset="-128"/>
              </a:rPr>
              <a:t>successful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  <a:ea typeface="殴り書きクレヨン" panose="02000600000000000000" pitchFamily="2" charset="-128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</a:rPr>
              <a:t>exclusions of most of Grand Unified Theories…..,</a:t>
            </a:r>
            <a:br>
              <a:rPr lang="en-US" altLang="ja-JP" sz="1800" b="1" dirty="0" smtClean="0">
                <a:solidFill>
                  <a:srgbClr val="000000"/>
                </a:solidFill>
              </a:rPr>
            </a:br>
            <a:r>
              <a:rPr lang="en-US" altLang="ja-JP" sz="1800" b="1" dirty="0" smtClean="0">
                <a:solidFill>
                  <a:srgbClr val="000000"/>
                </a:solidFill>
              </a:rPr>
              <a:t>main subjects became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Solar Neutrinos </a:t>
            </a:r>
            <a:r>
              <a:rPr lang="en-US" altLang="ja-JP" sz="1800" b="1" dirty="0" smtClean="0"/>
              <a:t>and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Atmospheric Neutrinos</a:t>
            </a:r>
            <a:r>
              <a:rPr lang="en-US" altLang="ja-JP" sz="1800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3252" name="Text Box 23"/>
          <p:cNvSpPr txBox="1">
            <a:spLocks noChangeArrowheads="1"/>
          </p:cNvSpPr>
          <p:nvPr/>
        </p:nvSpPr>
        <p:spPr bwMode="auto">
          <a:xfrm>
            <a:off x="1617663" y="525463"/>
            <a:ext cx="74374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“</a:t>
            </a:r>
            <a:r>
              <a:rPr lang="en-US" altLang="ja-JP" sz="2800" b="1" u="sng">
                <a:solidFill>
                  <a:srgbClr val="FF0000"/>
                </a:solidFill>
              </a:rPr>
              <a:t>Kamioka N</a:t>
            </a:r>
            <a:r>
              <a:rPr lang="en-US" altLang="ja-JP" sz="2800" b="1" u="sng">
                <a:solidFill>
                  <a:srgbClr val="0A0AD4"/>
                </a:solidFill>
              </a:rPr>
              <a:t>eutrino </a:t>
            </a:r>
            <a:r>
              <a:rPr lang="en-US" altLang="ja-JP" sz="2800" b="1" u="sng">
                <a:solidFill>
                  <a:srgbClr val="FF0000"/>
                </a:solidFill>
              </a:rPr>
              <a:t>D</a:t>
            </a:r>
            <a:r>
              <a:rPr lang="en-US" altLang="ja-JP" sz="2800" b="1" u="sng">
                <a:solidFill>
                  <a:srgbClr val="0A0AD4"/>
                </a:solidFill>
              </a:rPr>
              <a:t>etection </a:t>
            </a:r>
            <a:r>
              <a:rPr lang="en-US" altLang="ja-JP" sz="2800" b="1" u="sng">
                <a:solidFill>
                  <a:srgbClr val="FF0000"/>
                </a:solidFill>
              </a:rPr>
              <a:t>E</a:t>
            </a:r>
            <a:r>
              <a:rPr lang="en-US" altLang="ja-JP" sz="2800" b="1" u="sng">
                <a:solidFill>
                  <a:srgbClr val="0A0AD4"/>
                </a:solidFill>
              </a:rPr>
              <a:t>xperiment”</a:t>
            </a:r>
          </a:p>
        </p:txBody>
      </p:sp>
      <p:sp>
        <p:nvSpPr>
          <p:cNvPr id="5" name="object 3"/>
          <p:cNvSpPr/>
          <p:nvPr/>
        </p:nvSpPr>
        <p:spPr>
          <a:xfrm>
            <a:off x="1285875" y="1800225"/>
            <a:ext cx="6262688" cy="4941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3254" name="テキスト ボックス 2"/>
          <p:cNvSpPr txBox="1">
            <a:spLocks noChangeArrowheads="1"/>
          </p:cNvSpPr>
          <p:nvPr/>
        </p:nvSpPr>
        <p:spPr bwMode="auto">
          <a:xfrm>
            <a:off x="2460625" y="5543550"/>
            <a:ext cx="2860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cs typeface="Arial" panose="020B0604020202020204" pitchFamily="34" charset="0"/>
              </a:rPr>
              <a:t>http://arxiv.org/abs/1207.4952</a:t>
            </a:r>
            <a:endParaRPr lang="ja-JP" altLang="en-US" sz="1400" b="1">
              <a:cs typeface="Arial" panose="020B0604020202020204" pitchFamily="34" charset="0"/>
            </a:endParaRPr>
          </a:p>
        </p:txBody>
      </p:sp>
      <p:sp>
        <p:nvSpPr>
          <p:cNvPr id="53255" name="Text Box 23"/>
          <p:cNvSpPr txBox="1">
            <a:spLocks noChangeArrowheads="1"/>
          </p:cNvSpPr>
          <p:nvPr/>
        </p:nvSpPr>
        <p:spPr bwMode="auto">
          <a:xfrm>
            <a:off x="4706938" y="2133600"/>
            <a:ext cx="3086100" cy="431800"/>
          </a:xfrm>
          <a:prstGeom prst="rect">
            <a:avLst/>
          </a:prstGeom>
          <a:solidFill>
            <a:srgbClr val="B1D9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200" b="1">
                <a:solidFill>
                  <a:srgbClr val="0A0AD4"/>
                </a:solidFill>
              </a:rPr>
              <a:t>Sources of Neutrinos</a:t>
            </a:r>
            <a:endParaRPr lang="en-US" altLang="ja-JP" sz="2200" b="1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98425" y="3519488"/>
            <a:ext cx="8869363" cy="2205037"/>
          </a:xfrm>
          <a:prstGeom prst="rect">
            <a:avLst/>
          </a:prstGeom>
          <a:solidFill>
            <a:srgbClr val="C1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98425" y="892175"/>
            <a:ext cx="8869363" cy="2144713"/>
          </a:xfrm>
          <a:prstGeom prst="rect">
            <a:avLst/>
          </a:prstGeom>
          <a:solidFill>
            <a:srgbClr val="CDE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5300" name="Text Box 23"/>
          <p:cNvSpPr txBox="1">
            <a:spLocks noChangeArrowheads="1"/>
          </p:cNvSpPr>
          <p:nvPr/>
        </p:nvSpPr>
        <p:spPr bwMode="auto">
          <a:xfrm>
            <a:off x="522288" y="7938"/>
            <a:ext cx="7991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Solar neutrino and Atmospheric neutrino</a:t>
            </a:r>
          </a:p>
        </p:txBody>
      </p:sp>
      <p:sp>
        <p:nvSpPr>
          <p:cNvPr id="98307" name="テキスト ボックス 5"/>
          <p:cNvSpPr txBox="1">
            <a:spLocks noChangeArrowheads="1"/>
          </p:cNvSpPr>
          <p:nvPr/>
        </p:nvSpPr>
        <p:spPr bwMode="auto">
          <a:xfrm>
            <a:off x="98425" y="906463"/>
            <a:ext cx="8974138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ja-JP" sz="2400" b="1" dirty="0">
                <a:solidFill>
                  <a:srgbClr val="FF0000"/>
                </a:solidFill>
              </a:rPr>
              <a:t>Solar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Neutrino</a:t>
            </a:r>
            <a:endParaRPr lang="en-US" altLang="ja-JP" sz="18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FF0000"/>
                </a:solidFill>
              </a:rPr>
              <a:t>E~10 MeV </a:t>
            </a:r>
            <a:r>
              <a:rPr lang="en-US" altLang="ja-JP" sz="2000" b="1" dirty="0">
                <a:solidFill>
                  <a:srgbClr val="000000"/>
                </a:solidFill>
              </a:rPr>
              <a:t>energy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range. (“Low energy” in </a:t>
            </a:r>
            <a:r>
              <a:rPr lang="en-US" altLang="ja-JP" sz="2000" b="1" dirty="0" err="1" smtClean="0">
                <a:solidFill>
                  <a:srgbClr val="000000"/>
                </a:solidFill>
              </a:rPr>
              <a:t>Kamioka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terminology)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E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nergies of supernova neutrinos </a:t>
            </a:r>
            <a:r>
              <a:rPr lang="en-US" altLang="ja-JP" sz="2000" b="1" dirty="0">
                <a:solidFill>
                  <a:srgbClr val="000000"/>
                </a:solidFill>
              </a:rPr>
              <a:t>are also in this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range.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</a:rPr>
              <a:t>Reactor </a:t>
            </a:r>
            <a:r>
              <a:rPr lang="en-US" altLang="ja-JP" sz="2000" b="1" dirty="0">
                <a:solidFill>
                  <a:srgbClr val="000000"/>
                </a:solidFill>
              </a:rPr>
              <a:t>neutrinos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have slightly smaller energy.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e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-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oscillation </a:t>
            </a:r>
            <a:r>
              <a:rPr lang="en-US" altLang="ja-JP" sz="2000" b="1" dirty="0">
                <a:solidFill>
                  <a:srgbClr val="000000"/>
                </a:solidFill>
              </a:rPr>
              <a:t>was studied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with these neutrinos.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US" altLang="ja-JP" sz="2000" b="1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ja-JP" sz="2400" b="1" dirty="0">
                <a:solidFill>
                  <a:srgbClr val="FF0000"/>
                </a:solidFill>
              </a:rPr>
              <a:t>Atmospheric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neutrino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FF0000"/>
                </a:solidFill>
              </a:rPr>
              <a:t>E~1 GeV </a:t>
            </a:r>
            <a:r>
              <a:rPr lang="en-US" altLang="ja-JP" sz="2000" b="1" dirty="0">
                <a:solidFill>
                  <a:srgbClr val="000000"/>
                </a:solidFill>
              </a:rPr>
              <a:t>energy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range. (“ATMPD” in </a:t>
            </a:r>
            <a:r>
              <a:rPr lang="en-US" altLang="ja-JP" sz="2000" b="1" dirty="0" err="1" smtClean="0">
                <a:solidFill>
                  <a:srgbClr val="000000"/>
                </a:solidFill>
              </a:rPr>
              <a:t>Kamioka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terminology)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Accelerator neutrino beam have similar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energies.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</a:rPr>
              <a:t>Nucleon decays are </a:t>
            </a:r>
            <a:r>
              <a:rPr lang="en-US" altLang="ja-JP" sz="2000" b="1" dirty="0">
                <a:solidFill>
                  <a:srgbClr val="000000"/>
                </a:solidFill>
              </a:rPr>
              <a:t>also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in this </a:t>
            </a:r>
            <a:r>
              <a:rPr lang="en-US" altLang="ja-JP" sz="2000" b="1" dirty="0">
                <a:solidFill>
                  <a:srgbClr val="000000"/>
                </a:solidFill>
              </a:rPr>
              <a:t>energy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range (if exist).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-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oscillation </a:t>
            </a:r>
            <a:r>
              <a:rPr lang="en-US" altLang="ja-JP" sz="2000" b="1" dirty="0">
                <a:solidFill>
                  <a:srgbClr val="000000"/>
                </a:solidFill>
              </a:rPr>
              <a:t>was studied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using </a:t>
            </a:r>
            <a:r>
              <a:rPr lang="en-US" altLang="ja-JP" sz="2000" b="1" dirty="0">
                <a:solidFill>
                  <a:srgbClr val="000000"/>
                </a:solidFill>
              </a:rPr>
              <a:t>neutrinos in this energy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range</a:t>
            </a:r>
            <a:endParaRPr lang="en-US" altLang="ja-JP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9"/>
          <p:cNvSpPr txBox="1">
            <a:spLocks noChangeArrowheads="1"/>
          </p:cNvSpPr>
          <p:nvPr/>
        </p:nvSpPr>
        <p:spPr bwMode="auto">
          <a:xfrm>
            <a:off x="1016000" y="-20638"/>
            <a:ext cx="7112000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About myself / About my lecture </a:t>
            </a:r>
          </a:p>
        </p:txBody>
      </p:sp>
      <p:sp>
        <p:nvSpPr>
          <p:cNvPr id="25603" name="テキスト ボックス 7"/>
          <p:cNvSpPr txBox="1">
            <a:spLocks noChangeArrowheads="1"/>
          </p:cNvSpPr>
          <p:nvPr/>
        </p:nvSpPr>
        <p:spPr bwMode="auto">
          <a:xfrm>
            <a:off x="250825" y="503238"/>
            <a:ext cx="846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From 1984, I have participated in following experiments.</a:t>
            </a:r>
          </a:p>
        </p:txBody>
      </p:sp>
      <p:sp>
        <p:nvSpPr>
          <p:cNvPr id="67588" name="object 3"/>
          <p:cNvSpPr>
            <a:spLocks noChangeArrowheads="1"/>
          </p:cNvSpPr>
          <p:nvPr/>
        </p:nvSpPr>
        <p:spPr bwMode="auto">
          <a:xfrm>
            <a:off x="1016000" y="987425"/>
            <a:ext cx="2724150" cy="20589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000">
              <a:latin typeface="Times New Roman" panose="02020603050405020304" pitchFamily="18" charset="0"/>
            </a:endParaRPr>
          </a:p>
        </p:txBody>
      </p:sp>
      <p:pic>
        <p:nvPicPr>
          <p:cNvPr id="67589" name="Picture 9" descr="SK-recon-lo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984250"/>
            <a:ext cx="2373313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976438" y="2155825"/>
            <a:ext cx="18303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Kamiokande</a:t>
            </a:r>
            <a:r>
              <a:rPr lang="en-US" altLang="ja-JP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experiment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83200" y="3487738"/>
            <a:ext cx="25288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Super-</a:t>
            </a:r>
            <a:r>
              <a:rPr lang="en-US" altLang="ja-JP" sz="1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Kamiokande</a:t>
            </a:r>
            <a:r>
              <a:rPr lang="en-US" altLang="ja-JP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experiment</a:t>
            </a:r>
          </a:p>
        </p:txBody>
      </p:sp>
      <p:pic>
        <p:nvPicPr>
          <p:cNvPr id="67592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4908550"/>
            <a:ext cx="531018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089275"/>
            <a:ext cx="3789362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テキスト ボックス 7"/>
          <p:cNvSpPr txBox="1">
            <a:spLocks noChangeArrowheads="1"/>
          </p:cNvSpPr>
          <p:nvPr/>
        </p:nvSpPr>
        <p:spPr bwMode="auto">
          <a:xfrm>
            <a:off x="206375" y="6354763"/>
            <a:ext cx="874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I would like to present a review of these Kamioka-related experiments.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animBg="1"/>
      <p:bldP spid="2" grpId="0"/>
      <p:bldP spid="15" grpId="0"/>
      <p:bldP spid="675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3"/>
          <p:cNvSpPr txBox="1">
            <a:spLocks noChangeArrowheads="1"/>
          </p:cNvSpPr>
          <p:nvPr/>
        </p:nvSpPr>
        <p:spPr bwMode="auto">
          <a:xfrm>
            <a:off x="850900" y="31750"/>
            <a:ext cx="7458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Kamiokande-II         </a:t>
            </a:r>
            <a:r>
              <a:rPr lang="en-US" altLang="ja-JP" sz="2800" b="1" u="sng">
                <a:solidFill>
                  <a:srgbClr val="0A0AD4"/>
                </a:solidFill>
              </a:rPr>
              <a:t>  </a:t>
            </a:r>
          </a:p>
        </p:txBody>
      </p:sp>
      <p:sp>
        <p:nvSpPr>
          <p:cNvPr id="118787" name="テキスト ボックス 5"/>
          <p:cNvSpPr txBox="1">
            <a:spLocks noChangeArrowheads="1"/>
          </p:cNvSpPr>
          <p:nvPr/>
        </p:nvSpPr>
        <p:spPr bwMode="auto">
          <a:xfrm>
            <a:off x="144463" y="503238"/>
            <a:ext cx="8869362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When </a:t>
            </a:r>
            <a:r>
              <a:rPr lang="en-US" altLang="ja-JP" sz="2000" b="1" dirty="0" err="1" smtClean="0">
                <a:solidFill>
                  <a:srgbClr val="000000"/>
                </a:solidFill>
              </a:rPr>
              <a:t>Kamiokande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experiment started, the trigger threshold of the detector was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~29 MeV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. This threshold was low enough to detect nucleon decay mode p-&gt;</a:t>
            </a:r>
            <a:r>
              <a:rPr lang="en-US" altLang="ja-JP" sz="20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dirty="0" err="1" smtClean="0">
                <a:solidFill>
                  <a:srgbClr val="000000"/>
                </a:solidFill>
              </a:rPr>
              <a:t>K</a:t>
            </a:r>
            <a:r>
              <a:rPr lang="en-US" altLang="ja-JP" sz="2000" b="1" baseline="30000" dirty="0" smtClean="0">
                <a:solidFill>
                  <a:srgbClr val="000000"/>
                </a:solidFill>
              </a:rPr>
              <a:t>+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(</a:t>
            </a:r>
            <a:r>
              <a:rPr lang="en-US" altLang="ja-JP" sz="20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 baseline="30000" dirty="0" err="1" smtClean="0">
                <a:solidFill>
                  <a:srgbClr val="000000"/>
                </a:solidFill>
              </a:rPr>
              <a:t>+</a:t>
            </a:r>
            <a:r>
              <a:rPr lang="en-US" altLang="ja-JP" sz="20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), which records the smallest energy deposit in the detector.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endParaRPr lang="en-US" altLang="ja-JP" sz="2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To detect 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8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B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solar neutrinos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, the trigger threshold of the detector should be reduced to be around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~8 MeV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.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endParaRPr lang="en-US" altLang="ja-JP" sz="2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In addition to the trigger threshold, background events in the low energy range should be reduced.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FF0000"/>
                </a:solidFill>
              </a:rPr>
              <a:t>From fall 1984 to end of 1986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, many detector upgrade to observe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baseline="30000" dirty="0" smtClean="0">
                <a:solidFill>
                  <a:srgbClr val="000000"/>
                </a:solidFill>
              </a:rPr>
              <a:t>8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B solar neutrinos were done. They are: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After these upgrade, namely, 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Kamiokande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-II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started in early 1987.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</p:txBody>
      </p:sp>
      <p:sp>
        <p:nvSpPr>
          <p:cNvPr id="57348" name="テキスト ボックス 1"/>
          <p:cNvSpPr txBox="1">
            <a:spLocks noChangeArrowheads="1"/>
          </p:cNvSpPr>
          <p:nvPr/>
        </p:nvSpPr>
        <p:spPr bwMode="auto">
          <a:xfrm>
            <a:off x="611188" y="4549775"/>
            <a:ext cx="5926137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ja-JP" sz="2000" b="1">
                <a:solidFill>
                  <a:srgbClr val="0000FF"/>
                </a:solidFill>
              </a:rPr>
              <a:t>Removal of radioactive sources in water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en-US" altLang="ja-JP" sz="2000" b="1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ja-JP" sz="2000" b="1">
                <a:solidFill>
                  <a:srgbClr val="0000FF"/>
                </a:solidFill>
              </a:rPr>
              <a:t>Construction of anticounter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en-US" altLang="ja-JP" sz="2000" b="1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ja-JP" sz="2000" b="1">
                <a:solidFill>
                  <a:srgbClr val="0000FF"/>
                </a:solidFill>
              </a:rPr>
              <a:t>Installation of New electronics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1366838"/>
            <a:ext cx="3644900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テキスト ボックス 9"/>
          <p:cNvSpPr txBox="1">
            <a:spLocks noChangeArrowheads="1"/>
          </p:cNvSpPr>
          <p:nvPr/>
        </p:nvSpPr>
        <p:spPr bwMode="auto">
          <a:xfrm>
            <a:off x="715963" y="23813"/>
            <a:ext cx="7740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Removal of radioactive sources in water</a:t>
            </a:r>
            <a:endParaRPr lang="ja-JP" altLang="en-US" sz="2800" b="1" u="sng">
              <a:solidFill>
                <a:srgbClr val="0A0AD4"/>
              </a:solidFill>
            </a:endParaRPr>
          </a:p>
        </p:txBody>
      </p:sp>
      <p:sp>
        <p:nvSpPr>
          <p:cNvPr id="59396" name="テキスト ボックス 7"/>
          <p:cNvSpPr txBox="1">
            <a:spLocks noChangeArrowheads="1"/>
          </p:cNvSpPr>
          <p:nvPr/>
        </p:nvSpPr>
        <p:spPr bwMode="auto">
          <a:xfrm>
            <a:off x="-17463" y="619125"/>
            <a:ext cx="9161463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The most serious background were the </a:t>
            </a:r>
            <a:r>
              <a:rPr lang="en-US" altLang="ja-JP" sz="19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-decay products in </a:t>
            </a:r>
            <a:r>
              <a:rPr lang="en-US" altLang="ja-JP" sz="1900" b="1">
                <a:solidFill>
                  <a:srgbClr val="FF0000"/>
                </a:solidFill>
                <a:cs typeface="Arial" panose="020B0604020202020204" pitchFamily="34" charset="0"/>
              </a:rPr>
              <a:t>Uranium-Radium </a:t>
            </a: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series. Their nominal energies are </a:t>
            </a:r>
            <a:r>
              <a:rPr lang="en-US" altLang="ja-JP" sz="1900" b="1">
                <a:solidFill>
                  <a:srgbClr val="FF0000"/>
                </a:solidFill>
                <a:cs typeface="Arial" panose="020B0604020202020204" pitchFamily="34" charset="0"/>
              </a:rPr>
              <a:t>&lt; several MeV</a:t>
            </a: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19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Fresh water from the mine contains</a:t>
            </a:r>
            <a:b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large concentration of Radon.</a:t>
            </a:r>
            <a:b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Supplying the fresh water was stopped</a:t>
            </a:r>
            <a:b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and closed circulation mode was</a:t>
            </a:r>
            <a:b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employed. A Radon-free water</a:t>
            </a:r>
            <a:b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generation system was also installed.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19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In the water circulation system, </a:t>
            </a:r>
            <a:r>
              <a:rPr lang="en-US" altLang="ja-JP" sz="1900" b="1">
                <a:solidFill>
                  <a:srgbClr val="FF0000"/>
                </a:solidFill>
                <a:cs typeface="Arial" panose="020B0604020202020204" pitchFamily="34" charset="0"/>
              </a:rPr>
              <a:t>Uranium</a:t>
            </a:r>
            <a:br>
              <a:rPr lang="en-US" altLang="ja-JP" sz="1900" b="1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FF0000"/>
                </a:solidFill>
                <a:cs typeface="Arial" panose="020B0604020202020204" pitchFamily="34" charset="0"/>
              </a:rPr>
              <a:t>resin </a:t>
            </a: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and </a:t>
            </a:r>
            <a:r>
              <a:rPr lang="en-US" altLang="ja-JP" sz="1900" b="1">
                <a:solidFill>
                  <a:srgbClr val="FF0000"/>
                </a:solidFill>
                <a:cs typeface="Arial" panose="020B0604020202020204" pitchFamily="34" charset="0"/>
              </a:rPr>
              <a:t>Ion-exchanger</a:t>
            </a: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 were added.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19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To prevent contact of water and</a:t>
            </a:r>
            <a:b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Radon-rich mine air, an </a:t>
            </a:r>
            <a:r>
              <a:rPr lang="en-US" altLang="ja-JP" sz="1900" b="1">
                <a:solidFill>
                  <a:srgbClr val="FF0000"/>
                </a:solidFill>
                <a:cs typeface="Arial" panose="020B0604020202020204" pitchFamily="34" charset="0"/>
              </a:rPr>
              <a:t>air-tight </a:t>
            </a: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ceiling</a:t>
            </a:r>
            <a:b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on the top of the tank were made.</a:t>
            </a:r>
            <a:b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Other components in the water circulation</a:t>
            </a:r>
            <a:b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000000"/>
                </a:solidFill>
                <a:cs typeface="Arial" panose="020B0604020202020204" pitchFamily="34" charset="0"/>
              </a:rPr>
              <a:t>system were also made air-tighten.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19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FF0000"/>
                </a:solidFill>
                <a:cs typeface="Arial" panose="020B0604020202020204" pitchFamily="34" charset="0"/>
              </a:rPr>
              <a:t>Finally, the radioactivity was reduced by</a:t>
            </a:r>
            <a:br>
              <a:rPr lang="en-US" altLang="ja-JP" sz="1900" b="1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ja-JP" sz="1900" b="1">
                <a:solidFill>
                  <a:srgbClr val="FF0000"/>
                </a:solidFill>
                <a:cs typeface="Arial" panose="020B0604020202020204" pitchFamily="34" charset="0"/>
              </a:rPr>
              <a:t>3 orders of magnitudes. </a:t>
            </a:r>
            <a:endParaRPr lang="ja-JP" altLang="en-US" sz="19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テキスト ボックス 16"/>
          <p:cNvSpPr txBox="1">
            <a:spLocks noChangeArrowheads="1"/>
          </p:cNvSpPr>
          <p:nvPr/>
        </p:nvSpPr>
        <p:spPr bwMode="auto">
          <a:xfrm>
            <a:off x="2800350" y="61913"/>
            <a:ext cx="3271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Anticounter</a:t>
            </a:r>
            <a:endParaRPr lang="ja-JP" altLang="en-US" sz="2800" b="1" u="sng">
              <a:solidFill>
                <a:srgbClr val="0A0AD4"/>
              </a:solidFill>
            </a:endParaRPr>
          </a:p>
        </p:txBody>
      </p:sp>
      <p:sp>
        <p:nvSpPr>
          <p:cNvPr id="60419" name="テキスト ボックス 11"/>
          <p:cNvSpPr txBox="1">
            <a:spLocks noChangeArrowheads="1"/>
          </p:cNvSpPr>
          <p:nvPr/>
        </p:nvSpPr>
        <p:spPr bwMode="auto">
          <a:xfrm>
            <a:off x="-30163" y="714375"/>
            <a:ext cx="4597401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anticounter layer surrounding the inner detector were newly constructed until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fall 1985.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It was also water Cherenkov detector with &gt;1.4 m water thickness and 123 20-inch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F</a:t>
            </a:r>
            <a:b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</a:br>
            <a:r>
              <a:rPr lang="en-US" altLang="ja-JP" sz="2000" b="1">
                <a:solidFill>
                  <a:srgbClr val="000000"/>
                </a:solidFill>
              </a:rPr>
              <a:t>PMTs.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main purpose of the anticounter layer is to identify entering/exiting charged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particles such as cosmic ray muons.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anticounter water layer effectively absorb radio activities  from surrounding rocks and air.</a:t>
            </a:r>
          </a:p>
        </p:txBody>
      </p:sp>
      <p:pic>
        <p:nvPicPr>
          <p:cNvPr id="60420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263650"/>
            <a:ext cx="4411662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 bwMode="auto">
          <a:xfrm>
            <a:off x="5065713" y="2995613"/>
            <a:ext cx="319087" cy="2590800"/>
          </a:xfrm>
          <a:prstGeom prst="rect">
            <a:avLst/>
          </a:prstGeom>
          <a:solidFill>
            <a:srgbClr val="3F30FC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4719638" y="3867150"/>
            <a:ext cx="334962" cy="465138"/>
          </a:xfrm>
          <a:prstGeom prst="rect">
            <a:avLst/>
          </a:prstGeom>
          <a:solidFill>
            <a:srgbClr val="3F30FC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4724400" y="3051175"/>
            <a:ext cx="330200" cy="450850"/>
          </a:xfrm>
          <a:prstGeom prst="rect">
            <a:avLst/>
          </a:prstGeom>
          <a:solidFill>
            <a:srgbClr val="3F30FC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5132388" y="2555875"/>
            <a:ext cx="249237" cy="442913"/>
          </a:xfrm>
          <a:prstGeom prst="rect">
            <a:avLst/>
          </a:prstGeom>
          <a:solidFill>
            <a:srgbClr val="3F30FC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0" name="直角三角形 9"/>
          <p:cNvSpPr/>
          <p:nvPr/>
        </p:nvSpPr>
        <p:spPr bwMode="auto">
          <a:xfrm flipH="1">
            <a:off x="5065713" y="2555875"/>
            <a:ext cx="66675" cy="442913"/>
          </a:xfrm>
          <a:prstGeom prst="rtTriangle">
            <a:avLst/>
          </a:prstGeom>
          <a:solidFill>
            <a:srgbClr val="3F30FC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6877050" y="5384800"/>
            <a:ext cx="1427163" cy="179388"/>
          </a:xfrm>
          <a:prstGeom prst="rect">
            <a:avLst/>
          </a:prstGeom>
          <a:solidFill>
            <a:srgbClr val="3F30FC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6872288" y="2520950"/>
            <a:ext cx="1427162" cy="176213"/>
          </a:xfrm>
          <a:prstGeom prst="rect">
            <a:avLst/>
          </a:prstGeom>
          <a:solidFill>
            <a:srgbClr val="3F30FC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8355013" y="2892425"/>
            <a:ext cx="304800" cy="2693988"/>
          </a:xfrm>
          <a:prstGeom prst="rect">
            <a:avLst/>
          </a:prstGeom>
          <a:solidFill>
            <a:srgbClr val="3F30FC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8374063" y="2600325"/>
            <a:ext cx="209550" cy="292100"/>
          </a:xfrm>
          <a:prstGeom prst="rect">
            <a:avLst/>
          </a:prstGeom>
          <a:solidFill>
            <a:srgbClr val="3F30FC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4" name="直角三角形 23"/>
          <p:cNvSpPr/>
          <p:nvPr/>
        </p:nvSpPr>
        <p:spPr bwMode="auto">
          <a:xfrm>
            <a:off x="8583613" y="2600325"/>
            <a:ext cx="66675" cy="292100"/>
          </a:xfrm>
          <a:prstGeom prst="rtTriangle">
            <a:avLst/>
          </a:prstGeom>
          <a:solidFill>
            <a:srgbClr val="3F30FC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4414838" y="5586413"/>
            <a:ext cx="4592637" cy="271462"/>
          </a:xfrm>
          <a:prstGeom prst="rect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4719638" y="1003300"/>
            <a:ext cx="4287837" cy="855663"/>
          </a:xfrm>
          <a:prstGeom prst="rect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8" name="円弧 17"/>
          <p:cNvSpPr/>
          <p:nvPr/>
        </p:nvSpPr>
        <p:spPr bwMode="auto">
          <a:xfrm>
            <a:off x="5319713" y="1282700"/>
            <a:ext cx="2979737" cy="2109788"/>
          </a:xfrm>
          <a:prstGeom prst="arc">
            <a:avLst>
              <a:gd name="adj1" fmla="val 11186076"/>
              <a:gd name="adj2" fmla="val 2101479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7" name="直角三角形 26"/>
          <p:cNvSpPr/>
          <p:nvPr/>
        </p:nvSpPr>
        <p:spPr bwMode="auto">
          <a:xfrm rot="5400000" flipV="1">
            <a:off x="4416425" y="1555751"/>
            <a:ext cx="301625" cy="304800"/>
          </a:xfrm>
          <a:prstGeom prst="rtTriangle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4414838" y="1003300"/>
            <a:ext cx="304800" cy="554038"/>
          </a:xfrm>
          <a:prstGeom prst="rect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2" name="直角三角形 31"/>
          <p:cNvSpPr/>
          <p:nvPr/>
        </p:nvSpPr>
        <p:spPr bwMode="auto">
          <a:xfrm rot="16200000" flipH="1" flipV="1">
            <a:off x="4780756" y="2656682"/>
            <a:ext cx="639763" cy="146050"/>
          </a:xfrm>
          <a:prstGeom prst="rtTriangle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4378325" y="2409825"/>
            <a:ext cx="671513" cy="639763"/>
          </a:xfrm>
          <a:prstGeom prst="rect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>
            <a:off x="4414838" y="3511550"/>
            <a:ext cx="650875" cy="352425"/>
          </a:xfrm>
          <a:prstGeom prst="rect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4403725" y="4346575"/>
            <a:ext cx="649288" cy="349250"/>
          </a:xfrm>
          <a:prstGeom prst="rect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6" name="直角三角形 35"/>
          <p:cNvSpPr/>
          <p:nvPr/>
        </p:nvSpPr>
        <p:spPr bwMode="auto">
          <a:xfrm rot="5400000" flipV="1">
            <a:off x="4502944" y="4714081"/>
            <a:ext cx="314325" cy="277813"/>
          </a:xfrm>
          <a:prstGeom prst="rtTriangle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4799013" y="4651375"/>
            <a:ext cx="254000" cy="358775"/>
          </a:xfrm>
          <a:prstGeom prst="rect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8674100" y="1711325"/>
            <a:ext cx="333375" cy="3875088"/>
          </a:xfrm>
          <a:prstGeom prst="rect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9" name="直角三角形 38"/>
          <p:cNvSpPr/>
          <p:nvPr/>
        </p:nvSpPr>
        <p:spPr bwMode="auto">
          <a:xfrm rot="5400000" flipV="1">
            <a:off x="8038307" y="1964531"/>
            <a:ext cx="747712" cy="523875"/>
          </a:xfrm>
          <a:prstGeom prst="rtTriangle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0" name="直角三角形 39"/>
          <p:cNvSpPr/>
          <p:nvPr/>
        </p:nvSpPr>
        <p:spPr bwMode="auto">
          <a:xfrm rot="5400000" flipV="1">
            <a:off x="8083550" y="2486025"/>
            <a:ext cx="960438" cy="293688"/>
          </a:xfrm>
          <a:prstGeom prst="rtTriangle">
            <a:avLst/>
          </a:prstGeom>
          <a:solidFill>
            <a:srgbClr val="E0A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0445" name="テキスト ボックス 29"/>
          <p:cNvSpPr txBox="1">
            <a:spLocks noChangeArrowheads="1"/>
          </p:cNvSpPr>
          <p:nvPr/>
        </p:nvSpPr>
        <p:spPr bwMode="auto">
          <a:xfrm>
            <a:off x="4733925" y="1135063"/>
            <a:ext cx="1065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Rocks</a:t>
            </a:r>
            <a:endParaRPr lang="ja-JP" altLang="en-US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 flipH="1">
            <a:off x="8075613" y="1770063"/>
            <a:ext cx="223837" cy="561975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7" name="テキスト ボックス 45"/>
          <p:cNvSpPr txBox="1">
            <a:spLocks noChangeArrowheads="1"/>
          </p:cNvSpPr>
          <p:nvPr/>
        </p:nvSpPr>
        <p:spPr bwMode="auto">
          <a:xfrm>
            <a:off x="7908925" y="1338263"/>
            <a:ext cx="887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ja-JP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000" b="1">
                <a:solidFill>
                  <a:srgbClr val="000000"/>
                </a:solidFill>
              </a:rPr>
              <a:t>, 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  <a:endParaRPr lang="ja-JP" altLang="en-US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0" name="直線矢印コネクタ 49"/>
          <p:cNvCxnSpPr/>
          <p:nvPr/>
        </p:nvCxnSpPr>
        <p:spPr>
          <a:xfrm>
            <a:off x="7080250" y="1966913"/>
            <a:ext cx="98425" cy="674687"/>
          </a:xfrm>
          <a:prstGeom prst="straightConnector1">
            <a:avLst/>
          </a:prstGeom>
          <a:ln w="38100">
            <a:solidFill>
              <a:srgbClr val="3F30F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9" name="テキスト ボックス 48"/>
          <p:cNvSpPr txBox="1">
            <a:spLocks noChangeArrowheads="1"/>
          </p:cNvSpPr>
          <p:nvPr/>
        </p:nvSpPr>
        <p:spPr bwMode="auto">
          <a:xfrm>
            <a:off x="5978525" y="1589088"/>
            <a:ext cx="19431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3F30FC"/>
                </a:solidFill>
                <a:cs typeface="Arial" panose="020B0604020202020204" pitchFamily="34" charset="0"/>
              </a:rPr>
              <a:t>anticounter</a:t>
            </a:r>
            <a:endParaRPr lang="ja-JP" altLang="en-US" sz="2000" b="1">
              <a:solidFill>
                <a:srgbClr val="3F30FC"/>
              </a:solidFill>
              <a:cs typeface="Arial" panose="020B06040202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307388" y="2520950"/>
            <a:ext cx="44450" cy="305435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6862763" y="2708275"/>
            <a:ext cx="1450975" cy="2660650"/>
          </a:xfrm>
          <a:prstGeom prst="rect">
            <a:avLst/>
          </a:prstGeom>
          <a:solidFill>
            <a:srgbClr val="31A1FD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71450"/>
            <a:ext cx="9921876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テキスト ボックス 2"/>
          <p:cNvSpPr txBox="1">
            <a:spLocks noChangeArrowheads="1"/>
          </p:cNvSpPr>
          <p:nvPr/>
        </p:nvSpPr>
        <p:spPr bwMode="auto">
          <a:xfrm>
            <a:off x="7046913" y="5994400"/>
            <a:ext cx="2251075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b="1">
                <a:solidFill>
                  <a:srgbClr val="FFFFFF"/>
                </a:solidFill>
              </a:rPr>
              <a:t>Nov. 1984</a:t>
            </a:r>
            <a:endParaRPr lang="ja-JP" alt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テキスト ボックス 4"/>
          <p:cNvSpPr txBox="1">
            <a:spLocks noChangeArrowheads="1"/>
          </p:cNvSpPr>
          <p:nvPr/>
        </p:nvSpPr>
        <p:spPr bwMode="auto">
          <a:xfrm>
            <a:off x="2927350" y="34925"/>
            <a:ext cx="3271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New electronics</a:t>
            </a:r>
            <a:endParaRPr lang="ja-JP" altLang="en-US" sz="2800" b="1" u="sng">
              <a:solidFill>
                <a:srgbClr val="0A0AD4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950" y="558800"/>
            <a:ext cx="8875713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Pennsylvania group </a:t>
            </a: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 the experiment and installed new readout electronics in summer 1986.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electronics</a:t>
            </a:r>
            <a:b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operated with the</a:t>
            </a:r>
            <a:b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 </a:t>
            </a:r>
            <a:r>
              <a:rPr lang="en-US" altLang="ja-JP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ja-JP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≧ 20</a:t>
            </a: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corresponds to</a:t>
            </a:r>
            <a:b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7.6MeV</a:t>
            </a: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threshold.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grpSp>
        <p:nvGrpSpPr>
          <p:cNvPr id="63492" name="グループ化 15"/>
          <p:cNvGrpSpPr>
            <a:grpSpLocks/>
          </p:cNvGrpSpPr>
          <p:nvPr/>
        </p:nvGrpSpPr>
        <p:grpSpPr bwMode="auto">
          <a:xfrm>
            <a:off x="4011613" y="3836988"/>
            <a:ext cx="4972050" cy="3068637"/>
            <a:chOff x="4010682" y="3689563"/>
            <a:chExt cx="4971496" cy="3068123"/>
          </a:xfrm>
        </p:grpSpPr>
        <p:grpSp>
          <p:nvGrpSpPr>
            <p:cNvPr id="63499" name="グループ化 14"/>
            <p:cNvGrpSpPr>
              <a:grpSpLocks/>
            </p:cNvGrpSpPr>
            <p:nvPr/>
          </p:nvGrpSpPr>
          <p:grpSpPr bwMode="auto">
            <a:xfrm>
              <a:off x="4010682" y="3689563"/>
              <a:ext cx="4971496" cy="3068123"/>
              <a:chOff x="4390928" y="3486587"/>
              <a:chExt cx="4971496" cy="3068123"/>
            </a:xfrm>
          </p:grpSpPr>
          <p:pic>
            <p:nvPicPr>
              <p:cNvPr id="63501" name="図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0928" y="3486587"/>
                <a:ext cx="4971496" cy="3068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正方形/長方形 7"/>
              <p:cNvSpPr/>
              <p:nvPr/>
            </p:nvSpPr>
            <p:spPr>
              <a:xfrm>
                <a:off x="7063980" y="3892919"/>
                <a:ext cx="1520656" cy="788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正方形/長方形 8"/>
              <p:cNvSpPr/>
              <p:nvPr/>
            </p:nvSpPr>
            <p:spPr>
              <a:xfrm>
                <a:off x="8552889" y="4023072"/>
                <a:ext cx="242860" cy="3253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6171905" y="4708757"/>
                <a:ext cx="342862" cy="12491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6514766" y="3896093"/>
                <a:ext cx="566674" cy="1841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 rot="19229926">
                <a:off x="5846503" y="5591259"/>
                <a:ext cx="325402" cy="4555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5009984" y="3486587"/>
                <a:ext cx="1017474" cy="2015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" name="正方形/長方形 3"/>
              <p:cNvSpPr/>
              <p:nvPr/>
            </p:nvSpPr>
            <p:spPr>
              <a:xfrm>
                <a:off x="7414778" y="6310276"/>
                <a:ext cx="1080968" cy="1714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3500" name="テキスト ボックス 13"/>
            <p:cNvSpPr txBox="1">
              <a:spLocks noChangeArrowheads="1"/>
            </p:cNvSpPr>
            <p:nvPr/>
          </p:nvSpPr>
          <p:spPr bwMode="auto">
            <a:xfrm>
              <a:off x="7034532" y="6375163"/>
              <a:ext cx="926997" cy="338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000000"/>
                  </a:solidFill>
                </a:rPr>
                <a:t>E(MeV)</a:t>
              </a:r>
              <a:endParaRPr lang="ja-JP" altLang="en-US" sz="1600" b="1">
                <a:solidFill>
                  <a:srgbClr val="000000"/>
                </a:solidFill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609600" y="1300163"/>
            <a:ext cx="8062913" cy="2554287"/>
          </a:xfrm>
          <a:prstGeom prst="rect">
            <a:avLst/>
          </a:prstGeom>
          <a:solidFill>
            <a:srgbClr val="FFFFC5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the new electronics</a:t>
            </a:r>
          </a:p>
          <a:p>
            <a:pPr>
              <a:defRPr/>
            </a:pPr>
            <a:endParaRPr lang="en-US" altLang="ja-JP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and timing information of PMTs are digitized in PMT by PMT basis.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altLang="ja-JP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Discriminator is also in PMT by PMT basis.</a:t>
            </a:r>
            <a:b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“Number of hit PMT” signal is made from sum of the discriminator outputs, and used for the trigger logic.</a:t>
            </a:r>
          </a:p>
        </p:txBody>
      </p:sp>
      <p:sp>
        <p:nvSpPr>
          <p:cNvPr id="63494" name="テキスト ボックス 16"/>
          <p:cNvSpPr txBox="1">
            <a:spLocks noChangeArrowheads="1"/>
          </p:cNvSpPr>
          <p:nvPr/>
        </p:nvSpPr>
        <p:spPr bwMode="auto">
          <a:xfrm>
            <a:off x="6199188" y="4054475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Trigger efficiency</a:t>
            </a:r>
            <a:endParaRPr lang="ja-JP" altLang="en-US" sz="20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495" name="テキスト ボックス 17"/>
          <p:cNvSpPr txBox="1">
            <a:spLocks noChangeArrowheads="1"/>
          </p:cNvSpPr>
          <p:nvPr/>
        </p:nvSpPr>
        <p:spPr bwMode="auto">
          <a:xfrm>
            <a:off x="5805488" y="5548313"/>
            <a:ext cx="21002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3F30FC"/>
                </a:solidFill>
                <a:cs typeface="Arial" panose="020B0604020202020204" pitchFamily="34" charset="0"/>
              </a:rPr>
              <a:t>Kamiokande-I</a:t>
            </a:r>
            <a:br>
              <a:rPr lang="en-US" altLang="ja-JP" sz="1600" b="1">
                <a:solidFill>
                  <a:srgbClr val="3F30FC"/>
                </a:solidFill>
                <a:cs typeface="Arial" panose="020B0604020202020204" pitchFamily="34" charset="0"/>
              </a:rPr>
            </a:br>
            <a:r>
              <a:rPr lang="en-US" altLang="ja-JP" sz="1600" b="1">
                <a:solidFill>
                  <a:srgbClr val="3F30FC"/>
                </a:solidFill>
                <a:cs typeface="Arial" panose="020B0604020202020204" pitchFamily="34" charset="0"/>
              </a:rPr>
              <a:t>(50% eff. @29MeV)</a:t>
            </a:r>
            <a:endParaRPr lang="ja-JP" altLang="en-US" sz="1600" b="1">
              <a:solidFill>
                <a:srgbClr val="3F30FC"/>
              </a:solidFill>
              <a:cs typeface="Arial" panose="020B0604020202020204" pitchFamily="34" charset="0"/>
            </a:endParaRPr>
          </a:p>
        </p:txBody>
      </p:sp>
      <p:sp>
        <p:nvSpPr>
          <p:cNvPr id="63496" name="テキスト ボックス 19"/>
          <p:cNvSpPr txBox="1">
            <a:spLocks noChangeArrowheads="1"/>
          </p:cNvSpPr>
          <p:nvPr/>
        </p:nvSpPr>
        <p:spPr bwMode="auto">
          <a:xfrm>
            <a:off x="5629275" y="4484688"/>
            <a:ext cx="2076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3F30FC"/>
                </a:solidFill>
                <a:cs typeface="Arial" panose="020B0604020202020204" pitchFamily="34" charset="0"/>
              </a:rPr>
              <a:t>Kamiokande-II</a:t>
            </a:r>
            <a:br>
              <a:rPr lang="en-US" altLang="ja-JP" sz="1600" b="1">
                <a:solidFill>
                  <a:srgbClr val="3F30FC"/>
                </a:solidFill>
                <a:cs typeface="Arial" panose="020B0604020202020204" pitchFamily="34" charset="0"/>
              </a:rPr>
            </a:br>
            <a:r>
              <a:rPr lang="en-US" altLang="ja-JP" sz="1600" b="1">
                <a:solidFill>
                  <a:srgbClr val="3F30FC"/>
                </a:solidFill>
                <a:cs typeface="Arial" panose="020B0604020202020204" pitchFamily="34" charset="0"/>
              </a:rPr>
              <a:t>(50% eff. @8.7MeV)</a:t>
            </a:r>
            <a:endParaRPr lang="ja-JP" altLang="en-US" sz="1600" b="1">
              <a:solidFill>
                <a:srgbClr val="3F30FC"/>
              </a:solidFill>
              <a:cs typeface="Arial" panose="020B0604020202020204" pitchFamily="34" charset="0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7324725" y="5630863"/>
            <a:ext cx="638175" cy="109537"/>
          </a:xfrm>
          <a:prstGeom prst="straightConnector1">
            <a:avLst/>
          </a:prstGeom>
          <a:ln w="38100">
            <a:solidFill>
              <a:srgbClr val="3F30F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5549900" y="5032375"/>
            <a:ext cx="860425" cy="227013"/>
          </a:xfrm>
          <a:prstGeom prst="straightConnector1">
            <a:avLst/>
          </a:prstGeom>
          <a:ln w="38100">
            <a:solidFill>
              <a:srgbClr val="3F30F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テキスト ボックス 9"/>
          <p:cNvSpPr txBox="1">
            <a:spLocks noChangeArrowheads="1"/>
          </p:cNvSpPr>
          <p:nvPr/>
        </p:nvSpPr>
        <p:spPr bwMode="auto">
          <a:xfrm>
            <a:off x="4751388" y="187325"/>
            <a:ext cx="433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Lower the trigger rate !</a:t>
            </a:r>
            <a:endParaRPr lang="ja-JP" altLang="en-US" sz="2800" b="1" u="sng">
              <a:solidFill>
                <a:srgbClr val="0A0AD4"/>
              </a:solidFill>
            </a:endParaRPr>
          </a:p>
        </p:txBody>
      </p:sp>
      <p:grpSp>
        <p:nvGrpSpPr>
          <p:cNvPr id="64515" name="グループ化 17"/>
          <p:cNvGrpSpPr>
            <a:grpSpLocks/>
          </p:cNvGrpSpPr>
          <p:nvPr/>
        </p:nvGrpSpPr>
        <p:grpSpPr bwMode="auto">
          <a:xfrm>
            <a:off x="131763" y="368300"/>
            <a:ext cx="4575175" cy="5959475"/>
            <a:chOff x="53975" y="773113"/>
            <a:chExt cx="4575175" cy="5959475"/>
          </a:xfrm>
        </p:grpSpPr>
        <p:grpSp>
          <p:nvGrpSpPr>
            <p:cNvPr id="64520" name="グループ化 5"/>
            <p:cNvGrpSpPr>
              <a:grpSpLocks/>
            </p:cNvGrpSpPr>
            <p:nvPr/>
          </p:nvGrpSpPr>
          <p:grpSpPr bwMode="auto">
            <a:xfrm>
              <a:off x="53975" y="773113"/>
              <a:ext cx="4575175" cy="5959475"/>
              <a:chOff x="53975" y="773113"/>
              <a:chExt cx="4575175" cy="5959475"/>
            </a:xfrm>
          </p:grpSpPr>
          <p:pic>
            <p:nvPicPr>
              <p:cNvPr id="64525" name="図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" y="773113"/>
                <a:ext cx="4575175" cy="5959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正方形/長方形 1"/>
              <p:cNvSpPr/>
              <p:nvPr/>
            </p:nvSpPr>
            <p:spPr>
              <a:xfrm>
                <a:off x="1625600" y="1358901"/>
                <a:ext cx="1641475" cy="1360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4521" name="テキスト ボックス 13"/>
            <p:cNvSpPr txBox="1">
              <a:spLocks noChangeArrowheads="1"/>
            </p:cNvSpPr>
            <p:nvPr/>
          </p:nvSpPr>
          <p:spPr bwMode="auto">
            <a:xfrm>
              <a:off x="1106487" y="998538"/>
              <a:ext cx="3343275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FF0000"/>
                  </a:solidFill>
                </a:rPr>
                <a:t>Old electronics (1985)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FF0000"/>
                  </a:solidFill>
                </a:rPr>
                <a:t>(with improved trigger logic)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FF0000"/>
                  </a:solidFill>
                </a:rPr>
                <a:t>50%@~14MeV</a:t>
              </a:r>
              <a:endParaRPr lang="ja-JP" altLang="en-US" sz="1800" b="1">
                <a:solidFill>
                  <a:srgbClr val="FF0000"/>
                </a:solidFill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2816225" y="2371726"/>
              <a:ext cx="180975" cy="3397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H="1">
              <a:off x="1838325" y="2393951"/>
              <a:ext cx="258762" cy="3175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524" name="テキスト ボックス 10"/>
            <p:cNvSpPr txBox="1">
              <a:spLocks noChangeArrowheads="1"/>
            </p:cNvSpPr>
            <p:nvPr/>
          </p:nvSpPr>
          <p:spPr bwMode="auto">
            <a:xfrm>
              <a:off x="1837877" y="1993379"/>
              <a:ext cx="13951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Fresh water</a:t>
              </a:r>
              <a:endParaRPr lang="ja-JP" altLang="en-US" sz="2000" b="1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19812" name="グループ化 18"/>
          <p:cNvGrpSpPr>
            <a:grpSpLocks/>
          </p:cNvGrpSpPr>
          <p:nvPr/>
        </p:nvGrpSpPr>
        <p:grpSpPr bwMode="auto">
          <a:xfrm>
            <a:off x="1498600" y="2668588"/>
            <a:ext cx="7656513" cy="4057650"/>
            <a:chOff x="4838480" y="1573010"/>
            <a:chExt cx="7656512" cy="4057650"/>
          </a:xfrm>
        </p:grpSpPr>
        <p:pic>
          <p:nvPicPr>
            <p:cNvPr id="64518" name="図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480" y="1573010"/>
              <a:ext cx="7656512" cy="405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9" name="テキスト ボックス 5"/>
            <p:cNvSpPr txBox="1">
              <a:spLocks noChangeArrowheads="1"/>
            </p:cNvSpPr>
            <p:nvPr/>
          </p:nvSpPr>
          <p:spPr bwMode="auto">
            <a:xfrm>
              <a:off x="8262409" y="2369978"/>
              <a:ext cx="325075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FF0000"/>
                  </a:solidFill>
                  <a:cs typeface="Arial" panose="020B0604020202020204" pitchFamily="34" charset="0"/>
                </a:rPr>
                <a:t>New electronics (Jul 1986 - 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FF0000"/>
                  </a:solidFill>
                  <a:cs typeface="Arial" panose="020B0604020202020204" pitchFamily="34" charset="0"/>
                </a:rPr>
                <a:t>20 hit PMT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FF0000"/>
                  </a:solidFill>
                  <a:cs typeface="Arial" panose="020B0604020202020204" pitchFamily="34" charset="0"/>
                </a:rPr>
                <a:t>50%@7.6MeV</a:t>
              </a:r>
              <a:endParaRPr lang="ja-JP" altLang="en-US" sz="18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6" name="テキスト ボックス 19"/>
          <p:cNvSpPr txBox="1">
            <a:spLocks noChangeArrowheads="1"/>
          </p:cNvSpPr>
          <p:nvPr/>
        </p:nvSpPr>
        <p:spPr bwMode="auto">
          <a:xfrm>
            <a:off x="4572000" y="684213"/>
            <a:ext cx="451643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Finally, trigger rate of low energy events reduced by more than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3 orders of magnitudes. 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The detector became ready for solar neutrino observation in early 1987.</a:t>
            </a:r>
            <a:endParaRPr lang="ja-JP" altLang="en-US" sz="20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703638" y="1122363"/>
            <a:ext cx="61912" cy="413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pic>
        <p:nvPicPr>
          <p:cNvPr id="65539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241300"/>
            <a:ext cx="157638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239713"/>
            <a:ext cx="1660525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23"/>
          <p:cNvSpPr txBox="1">
            <a:spLocks noChangeArrowheads="1"/>
          </p:cNvSpPr>
          <p:nvPr/>
        </p:nvSpPr>
        <p:spPr bwMode="auto">
          <a:xfrm>
            <a:off x="1106488" y="7938"/>
            <a:ext cx="28813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SN1987A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grpSp>
        <p:nvGrpSpPr>
          <p:cNvPr id="65542" name="グループ化 4"/>
          <p:cNvGrpSpPr>
            <a:grpSpLocks/>
          </p:cNvGrpSpPr>
          <p:nvPr/>
        </p:nvGrpSpPr>
        <p:grpSpPr bwMode="auto">
          <a:xfrm>
            <a:off x="4424363" y="2946400"/>
            <a:ext cx="4719637" cy="3911600"/>
            <a:chOff x="4424169" y="2947120"/>
            <a:chExt cx="4719831" cy="3910880"/>
          </a:xfrm>
        </p:grpSpPr>
        <p:sp>
          <p:nvSpPr>
            <p:cNvPr id="8" name="object 6"/>
            <p:cNvSpPr/>
            <p:nvPr/>
          </p:nvSpPr>
          <p:spPr>
            <a:xfrm>
              <a:off x="4424169" y="2947120"/>
              <a:ext cx="4719831" cy="39108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>
                <a:defRPr/>
              </a:pPr>
              <a:endParaRPr sz="1406">
                <a:solidFill>
                  <a:srgbClr val="000000"/>
                </a:solidFill>
              </a:endParaRP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5292567" y="5139054"/>
              <a:ext cx="1214488" cy="225384"/>
            </a:xfrm>
            <a:prstGeom prst="rect">
              <a:avLst/>
            </a:prstGeom>
            <a:solidFill>
              <a:srgbClr val="D9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右矢印 6"/>
          <p:cNvSpPr/>
          <p:nvPr/>
        </p:nvSpPr>
        <p:spPr>
          <a:xfrm>
            <a:off x="6911975" y="1449388"/>
            <a:ext cx="269875" cy="179387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438" y="639763"/>
            <a:ext cx="7696200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Just after </a:t>
            </a:r>
            <a:r>
              <a:rPr lang="en-US" altLang="ja-JP" b="1" dirty="0" err="1">
                <a:latin typeface="+mn-lt"/>
              </a:rPr>
              <a:t>Kamiokande</a:t>
            </a:r>
            <a:r>
              <a:rPr lang="en-US" altLang="ja-JP" b="1" dirty="0">
                <a:latin typeface="+mn-lt"/>
              </a:rPr>
              <a:t>-II became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ready for</a:t>
            </a:r>
            <a:r>
              <a:rPr lang="ja-JP" altLang="en-US" b="1" dirty="0">
                <a:latin typeface="+mn-lt"/>
              </a:rPr>
              <a:t> </a:t>
            </a:r>
            <a:r>
              <a:rPr lang="en-US" altLang="ja-JP" b="1" dirty="0">
                <a:latin typeface="+mn-lt"/>
              </a:rPr>
              <a:t>low energy neutrino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detection.... 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In February 25, 1987, we received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a news of a supernova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explosion in Large </a:t>
            </a:r>
            <a:r>
              <a:rPr lang="en-US" altLang="ja-JP" b="1" dirty="0" err="1">
                <a:latin typeface="+mn-lt"/>
              </a:rPr>
              <a:t>Magellanic</a:t>
            </a:r>
            <a:r>
              <a:rPr lang="en-US" altLang="ja-JP" b="1" dirty="0">
                <a:latin typeface="+mn-lt"/>
              </a:rPr>
              <a:t/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Cloud, which is only 160k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light-year away from our solar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system.</a:t>
            </a:r>
          </a:p>
          <a:p>
            <a:pPr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 err="1">
                <a:latin typeface="+mn-lt"/>
              </a:rPr>
              <a:t>Kamiokande</a:t>
            </a:r>
            <a:r>
              <a:rPr lang="en-US" altLang="ja-JP" b="1" dirty="0">
                <a:latin typeface="+mn-lt"/>
              </a:rPr>
              <a:t>-II immediately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analyzed the data, and found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a clear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11 neutrino events </a:t>
            </a:r>
            <a:r>
              <a:rPr lang="en-US" altLang="ja-JP" b="1" dirty="0">
                <a:latin typeface="+mn-lt"/>
              </a:rPr>
              <a:t>in 13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seconds from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February 23</a:t>
            </a:r>
            <a:r>
              <a:rPr lang="ja-JP" alt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1987,</a:t>
            </a:r>
            <a:br>
              <a:rPr lang="en-US" altLang="ja-JP" b="1" dirty="0">
                <a:solidFill>
                  <a:srgbClr val="FF0000"/>
                </a:solidFill>
                <a:latin typeface="+mn-lt"/>
              </a:rPr>
            </a:b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07:35:35UT </a:t>
            </a:r>
            <a:r>
              <a:rPr lang="en-US" altLang="ja-JP" b="1" dirty="0">
                <a:latin typeface="+mn-lt"/>
              </a:rPr>
              <a:t>(±1min).  </a:t>
            </a:r>
          </a:p>
          <a:p>
            <a:pPr>
              <a:defRPr/>
            </a:pPr>
            <a:endParaRPr lang="en-US" altLang="ja-JP" b="1" dirty="0">
              <a:latin typeface="+mn-lt"/>
            </a:endParaRPr>
          </a:p>
          <a:p>
            <a:pPr>
              <a:defRPr/>
            </a:pPr>
            <a:endParaRPr lang="en-US" altLang="ja-JP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684213"/>
            <a:ext cx="433705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テキスト ボックス 1"/>
          <p:cNvSpPr txBox="1">
            <a:spLocks noChangeArrowheads="1"/>
          </p:cNvSpPr>
          <p:nvPr/>
        </p:nvSpPr>
        <p:spPr bwMode="auto">
          <a:xfrm>
            <a:off x="431800" y="5949950"/>
            <a:ext cx="482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000000"/>
                </a:solidFill>
                <a:latin typeface="Arial Narrow" panose="020B0606020202030204" pitchFamily="34" charset="0"/>
              </a:rPr>
              <a:t>K.Hirata et al., Phys.Rev.Lett. 58,1490(1987)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600" b="1">
                <a:solidFill>
                  <a:srgbClr val="000000"/>
                </a:solidFill>
                <a:latin typeface="Arial Narrow" panose="020B0606020202030204" pitchFamily="34" charset="0"/>
              </a:rPr>
              <a:t>K.S.Hirata et al., Phys.Rev.D 38,448(1988) </a:t>
            </a:r>
            <a:endParaRPr lang="ja-JP" altLang="en-US" sz="1600" b="1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6564" name="Text Box 23"/>
          <p:cNvSpPr txBox="1">
            <a:spLocks noChangeArrowheads="1"/>
          </p:cNvSpPr>
          <p:nvPr/>
        </p:nvSpPr>
        <p:spPr bwMode="auto">
          <a:xfrm>
            <a:off x="3130550" y="25400"/>
            <a:ext cx="28813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SN1987A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66565" name="テキスト ボックス 21"/>
          <p:cNvSpPr txBox="1">
            <a:spLocks noChangeArrowheads="1"/>
          </p:cNvSpPr>
          <p:nvPr/>
        </p:nvSpPr>
        <p:spPr bwMode="auto">
          <a:xfrm>
            <a:off x="26988" y="865188"/>
            <a:ext cx="47974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time structure, energy, and angular correlation with the SN1987A direction, were obtained.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Basically, the distributions as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well as total event number agree with simulations based on theories of supernova explosion.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This extremely lucky observation was </a:t>
            </a:r>
            <a:r>
              <a:rPr lang="en-US" altLang="ja-JP" sz="2000" b="1">
                <a:solidFill>
                  <a:srgbClr val="FF0000"/>
                </a:solidFill>
              </a:rPr>
              <a:t>the birth of neutrino astronomy</a:t>
            </a:r>
            <a:r>
              <a:rPr lang="en-US" altLang="ja-JP" sz="2000" b="1">
                <a:solidFill>
                  <a:srgbClr val="000000"/>
                </a:solidFill>
              </a:rPr>
              <a:t>.</a:t>
            </a:r>
            <a:endParaRPr lang="ja-JP" altLang="en-US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5532438" y="593725"/>
            <a:ext cx="3449637" cy="6121400"/>
          </a:xfrm>
          <a:prstGeom prst="rect">
            <a:avLst/>
          </a:prstGeom>
          <a:solidFill>
            <a:srgbClr val="47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15888" y="593725"/>
            <a:ext cx="3451225" cy="6121400"/>
          </a:xfrm>
          <a:prstGeom prst="rect">
            <a:avLst/>
          </a:prstGeom>
          <a:solidFill>
            <a:srgbClr val="FF5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7588" name="Text Box 23"/>
          <p:cNvSpPr txBox="1">
            <a:spLocks noChangeArrowheads="1"/>
          </p:cNvSpPr>
          <p:nvPr/>
        </p:nvSpPr>
        <p:spPr bwMode="auto">
          <a:xfrm>
            <a:off x="0" y="23813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SN1987A neutrino events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grpSp>
        <p:nvGrpSpPr>
          <p:cNvPr id="67589" name="グループ化 2"/>
          <p:cNvGrpSpPr>
            <a:grpSpLocks/>
          </p:cNvGrpSpPr>
          <p:nvPr/>
        </p:nvGrpSpPr>
        <p:grpSpPr bwMode="auto">
          <a:xfrm>
            <a:off x="417513" y="863600"/>
            <a:ext cx="2894012" cy="5627688"/>
            <a:chOff x="329192" y="728700"/>
            <a:chExt cx="2894013" cy="5627688"/>
          </a:xfrm>
        </p:grpSpPr>
        <p:pic>
          <p:nvPicPr>
            <p:cNvPr id="67598" name="図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92" y="728700"/>
              <a:ext cx="2894013" cy="56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正方形/長方形 1"/>
            <p:cNvSpPr/>
            <p:nvPr/>
          </p:nvSpPr>
          <p:spPr>
            <a:xfrm>
              <a:off x="2681868" y="728700"/>
              <a:ext cx="541337" cy="3825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546930" y="819188"/>
              <a:ext cx="541338" cy="358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7590" name="グループ化 3"/>
          <p:cNvGrpSpPr>
            <a:grpSpLocks/>
          </p:cNvGrpSpPr>
          <p:nvPr/>
        </p:nvGrpSpPr>
        <p:grpSpPr bwMode="auto">
          <a:xfrm>
            <a:off x="5805488" y="863600"/>
            <a:ext cx="2906712" cy="5643563"/>
            <a:chOff x="5806070" y="777966"/>
            <a:chExt cx="2906390" cy="5643944"/>
          </a:xfrm>
        </p:grpSpPr>
        <p:pic>
          <p:nvPicPr>
            <p:cNvPr id="67595" name="図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070" y="777966"/>
              <a:ext cx="2906390" cy="5643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正方形/長方形 7"/>
            <p:cNvSpPr/>
            <p:nvPr/>
          </p:nvSpPr>
          <p:spPr>
            <a:xfrm>
              <a:off x="8352138" y="881161"/>
              <a:ext cx="360322" cy="3897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8171183" y="863697"/>
              <a:ext cx="541277" cy="314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正方形/長方形 6"/>
          <p:cNvSpPr/>
          <p:nvPr/>
        </p:nvSpPr>
        <p:spPr>
          <a:xfrm>
            <a:off x="3536950" y="593725"/>
            <a:ext cx="1920875" cy="1530350"/>
          </a:xfrm>
          <a:prstGeom prst="rect">
            <a:avLst/>
          </a:prstGeom>
          <a:solidFill>
            <a:srgbClr val="FF5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638550" y="3294063"/>
            <a:ext cx="1943100" cy="1935162"/>
          </a:xfrm>
          <a:prstGeom prst="rect">
            <a:avLst/>
          </a:prstGeom>
          <a:solidFill>
            <a:srgbClr val="47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7593" name="テキスト ボックス 4"/>
          <p:cNvSpPr txBox="1">
            <a:spLocks noChangeArrowheads="1"/>
          </p:cNvSpPr>
          <p:nvPr/>
        </p:nvSpPr>
        <p:spPr bwMode="auto">
          <a:xfrm>
            <a:off x="2771775" y="863600"/>
            <a:ext cx="2522538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Event  1 E</a:t>
            </a:r>
            <a:r>
              <a:rPr lang="en-US" altLang="ja-JP" sz="2000" b="1" baseline="-25000">
                <a:solidFill>
                  <a:srgbClr val="000000"/>
                </a:solidFill>
              </a:rPr>
              <a:t>e</a:t>
            </a:r>
            <a:r>
              <a:rPr lang="en-US" altLang="ja-JP" sz="2000" b="1">
                <a:solidFill>
                  <a:srgbClr val="000000"/>
                </a:solidFill>
              </a:rPr>
              <a:t>=(20.0±2.9) MeV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Dq</a:t>
            </a:r>
            <a:r>
              <a:rPr lang="en-US" altLang="ja-JP" sz="2000" b="1">
                <a:solidFill>
                  <a:srgbClr val="000000"/>
                </a:solidFill>
              </a:rPr>
              <a:t>=18</a:t>
            </a:r>
            <a:r>
              <a:rPr lang="en-US" altLang="ja-JP" sz="2000" b="1" baseline="30000">
                <a:solidFill>
                  <a:srgbClr val="000000"/>
                </a:solidFill>
              </a:rPr>
              <a:t>o</a:t>
            </a:r>
            <a:r>
              <a:rPr lang="en-US" altLang="ja-JP" sz="2000" b="1">
                <a:solidFill>
                  <a:srgbClr val="000000"/>
                </a:solidFill>
              </a:rPr>
              <a:t>±18</a:t>
            </a:r>
            <a:r>
              <a:rPr lang="en-US" altLang="ja-JP" sz="2000" b="1" baseline="300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67594" name="テキスト ボックス 4"/>
          <p:cNvSpPr txBox="1">
            <a:spLocks noChangeArrowheads="1"/>
          </p:cNvSpPr>
          <p:nvPr/>
        </p:nvSpPr>
        <p:spPr bwMode="auto">
          <a:xfrm>
            <a:off x="3805238" y="3563938"/>
            <a:ext cx="2522537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Event  9 E</a:t>
            </a:r>
            <a:r>
              <a:rPr lang="en-US" altLang="ja-JP" sz="2000" b="1" baseline="-25000">
                <a:solidFill>
                  <a:srgbClr val="000000"/>
                </a:solidFill>
              </a:rPr>
              <a:t>e</a:t>
            </a:r>
            <a:r>
              <a:rPr lang="en-US" altLang="ja-JP" sz="2000" b="1">
                <a:solidFill>
                  <a:srgbClr val="000000"/>
                </a:solidFill>
              </a:rPr>
              <a:t>=(19.8±3.2) MeV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Dq</a:t>
            </a:r>
            <a:r>
              <a:rPr lang="en-US" altLang="ja-JP" sz="2000" b="1">
                <a:solidFill>
                  <a:srgbClr val="000000"/>
                </a:solidFill>
              </a:rPr>
              <a:t>=38</a:t>
            </a:r>
            <a:r>
              <a:rPr lang="en-US" altLang="ja-JP" sz="2000" b="1" baseline="30000">
                <a:solidFill>
                  <a:srgbClr val="000000"/>
                </a:solidFill>
              </a:rPr>
              <a:t>o</a:t>
            </a:r>
            <a:r>
              <a:rPr lang="en-US" altLang="ja-JP" sz="2000" b="1">
                <a:solidFill>
                  <a:srgbClr val="000000"/>
                </a:solidFill>
              </a:rPr>
              <a:t>±22</a:t>
            </a:r>
            <a:r>
              <a:rPr lang="en-US" altLang="ja-JP" sz="2000" b="1" baseline="30000">
                <a:solidFill>
                  <a:srgbClr val="000000"/>
                </a:solidFill>
              </a:rPr>
              <a:t>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000" b="1">
                <a:solidFill>
                  <a:srgbClr val="000000"/>
                </a:solidFill>
              </a:rPr>
              <a:t>T=1.915 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4103688"/>
            <a:ext cx="4865688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23"/>
          <p:cNvSpPr txBox="1">
            <a:spLocks noChangeArrowheads="1"/>
          </p:cNvSpPr>
          <p:nvPr/>
        </p:nvSpPr>
        <p:spPr bwMode="auto">
          <a:xfrm>
            <a:off x="26988" y="7938"/>
            <a:ext cx="3959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Confirmation by IMB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grpSp>
        <p:nvGrpSpPr>
          <p:cNvPr id="68612" name="グループ化 5"/>
          <p:cNvGrpSpPr>
            <a:grpSpLocks/>
          </p:cNvGrpSpPr>
          <p:nvPr/>
        </p:nvGrpSpPr>
        <p:grpSpPr bwMode="auto">
          <a:xfrm>
            <a:off x="4076700" y="53975"/>
            <a:ext cx="5067300" cy="4149725"/>
            <a:chOff x="4076945" y="2708920"/>
            <a:chExt cx="5067055" cy="4149080"/>
          </a:xfrm>
        </p:grpSpPr>
        <p:grpSp>
          <p:nvGrpSpPr>
            <p:cNvPr id="68615" name="グループ化 3"/>
            <p:cNvGrpSpPr>
              <a:grpSpLocks/>
            </p:cNvGrpSpPr>
            <p:nvPr/>
          </p:nvGrpSpPr>
          <p:grpSpPr bwMode="auto">
            <a:xfrm>
              <a:off x="4283461" y="2708920"/>
              <a:ext cx="4860539" cy="4058651"/>
              <a:chOff x="4391981" y="3315983"/>
              <a:chExt cx="4860539" cy="4058651"/>
            </a:xfrm>
          </p:grpSpPr>
          <p:sp>
            <p:nvSpPr>
              <p:cNvPr id="68617" name="object 5"/>
              <p:cNvSpPr>
                <a:spLocks noChangeArrowheads="1"/>
              </p:cNvSpPr>
              <p:nvPr/>
            </p:nvSpPr>
            <p:spPr bwMode="auto">
              <a:xfrm>
                <a:off x="4795036" y="3603276"/>
                <a:ext cx="3860613" cy="2615793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ja-JP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8618" name="テキスト ボックス 1"/>
              <p:cNvSpPr txBox="1">
                <a:spLocks noChangeArrowheads="1"/>
              </p:cNvSpPr>
              <p:nvPr/>
            </p:nvSpPr>
            <p:spPr bwMode="auto">
              <a:xfrm>
                <a:off x="4856946" y="3315983"/>
                <a:ext cx="3735206" cy="399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ja-JP" sz="2000" b="1">
                    <a:solidFill>
                      <a:srgbClr val="000000"/>
                    </a:solidFill>
                  </a:rPr>
                  <a:t>IMB experiment (1982-1991)</a:t>
                </a:r>
              </a:p>
            </p:txBody>
          </p:sp>
          <p:sp>
            <p:nvSpPr>
              <p:cNvPr id="68619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4391830" y="6174627"/>
                <a:ext cx="4860690" cy="1199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ja-JP" sz="1800" b="1">
                    <a:solidFill>
                      <a:srgbClr val="000000"/>
                    </a:solidFill>
                  </a:rPr>
                  <a:t>A water Cherenkov detector at 1570 m.w.e. in the Morton Salt Mine, Ohio.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ja-JP" sz="1800" b="1">
                    <a:solidFill>
                      <a:srgbClr val="000000"/>
                    </a:solidFill>
                  </a:rPr>
                  <a:t>8 kt of water is viewed by 2048 8-inch</a:t>
                </a:r>
                <a:r>
                  <a:rPr lang="en-US" altLang="ja-JP" sz="1800" b="1">
                    <a:solidFill>
                      <a:srgbClr val="00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altLang="ja-JP" sz="1800" b="1">
                    <a:solidFill>
                      <a:srgbClr val="000000"/>
                    </a:solidFill>
                  </a:rPr>
                  <a:t> PMTs. Fiducial volume is 3.3 kt.</a:t>
                </a:r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4076945" y="2708920"/>
              <a:ext cx="4995621" cy="414908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68613" name="テキスト ボックス 6"/>
          <p:cNvSpPr txBox="1">
            <a:spLocks noChangeArrowheads="1"/>
          </p:cNvSpPr>
          <p:nvPr/>
        </p:nvSpPr>
        <p:spPr bwMode="auto">
          <a:xfrm>
            <a:off x="71438" y="3135313"/>
            <a:ext cx="4014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latin typeface="Arial Narrow" panose="020B0606020202030204" pitchFamily="34" charset="0"/>
              </a:rPr>
              <a:t>R.M.Bionta et al., Phys.Rev.Lett. 58,1494(1987)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-19050" y="549275"/>
            <a:ext cx="4051300" cy="6216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After hearing observation of </a:t>
            </a:r>
            <a:r>
              <a:rPr lang="en-US" altLang="ja-JP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Kamiokande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, the IMB group found neutrino events in </a:t>
            </a:r>
            <a:r>
              <a:rPr lang="en-US" altLang="ja-JP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Kamiokande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event time.</a:t>
            </a:r>
            <a:b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They found </a:t>
            </a: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neutrino events 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with energies between </a:t>
            </a: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MeV 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MeV 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during 6 seconds. The </a:t>
            </a:r>
            <a:r>
              <a:rPr lang="en-US" altLang="ja-JP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Kamiokande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result was certainly confirmed.</a:t>
            </a:r>
          </a:p>
          <a:p>
            <a:pPr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18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IMB physicists searched for neutrino events in &gt; 100MeV energy range?</a:t>
            </a:r>
            <a:b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Kamiokande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members in Univ. of Tokyo well knew the neutrino energy range because they kept close communication with theoretical astrophysics group in the University.</a:t>
            </a:r>
            <a:b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Communication with theorists is important.</a:t>
            </a:r>
            <a:endParaRPr lang="ja-JP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15913"/>
            <a:ext cx="10417176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046913" y="5994400"/>
            <a:ext cx="2251075" cy="5842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200" b="1" dirty="0">
                <a:solidFill>
                  <a:schemeClr val="bg1"/>
                </a:solidFill>
                <a:latin typeface="+mn-lt"/>
              </a:rPr>
              <a:t>Oct. 1984</a:t>
            </a:r>
            <a:endParaRPr lang="ja-JP" altLang="en-US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3"/>
          <p:cNvSpPr txBox="1">
            <a:spLocks noChangeArrowheads="1"/>
          </p:cNvSpPr>
          <p:nvPr/>
        </p:nvSpPr>
        <p:spPr bwMode="auto">
          <a:xfrm>
            <a:off x="0" y="23813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Some words by Koshiba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121859" name="テキスト ボックス 5"/>
          <p:cNvSpPr txBox="1">
            <a:spLocks noChangeArrowheads="1"/>
          </p:cNvSpPr>
          <p:nvPr/>
        </p:nvSpPr>
        <p:spPr bwMode="auto">
          <a:xfrm>
            <a:off x="115888" y="636588"/>
            <a:ext cx="8907462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“Measurements of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arrival time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and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arrival direction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of signals are essentially important in astronomy.  If such information is missing,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</a:rPr>
              <a:t>it is difficult to claim astronomy.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Observation of neutrinos from SN1987A by 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Kamiokande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was the birth of neutrino astronomy.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”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8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ja-JP" sz="1600" b="1" dirty="0" smtClean="0">
                <a:solidFill>
                  <a:srgbClr val="000000"/>
                </a:solidFill>
              </a:rPr>
              <a:t>The title of second </a:t>
            </a:r>
            <a:r>
              <a:rPr lang="en-US" altLang="ja-JP" sz="1600" b="1" dirty="0" err="1" smtClean="0">
                <a:solidFill>
                  <a:srgbClr val="000000"/>
                </a:solidFill>
              </a:rPr>
              <a:t>Kamiokande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 paper on solar neutrino became</a:t>
            </a:r>
            <a:br>
              <a:rPr lang="en-US" altLang="ja-JP" sz="1600" b="1" dirty="0" smtClean="0">
                <a:solidFill>
                  <a:srgbClr val="000000"/>
                </a:solidFill>
              </a:rPr>
            </a:br>
            <a:r>
              <a:rPr lang="en-US" altLang="ja-JP" sz="1600" b="1" dirty="0" smtClean="0">
                <a:solidFill>
                  <a:srgbClr val="000000"/>
                </a:solidFill>
              </a:rPr>
              <a:t>“Results from One Thousand Days of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Real-Time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,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Directional</a:t>
            </a:r>
            <a:r>
              <a:rPr lang="en-US" altLang="ja-JP" sz="1600" b="1" dirty="0">
                <a:solidFill>
                  <a:srgbClr val="000000"/>
                </a:solidFill>
              </a:rPr>
              <a:t> 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Solar- Neutrino Data”.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“Just after the start of </a:t>
            </a:r>
            <a:r>
              <a:rPr lang="en-US" altLang="ja-JP" sz="2000" b="1" dirty="0" err="1" smtClean="0">
                <a:solidFill>
                  <a:srgbClr val="000000"/>
                </a:solidFill>
              </a:rPr>
              <a:t>Kamiokande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-II, neutrinos from SN1987A passed through our detector. It is said that </a:t>
            </a:r>
            <a:r>
              <a:rPr lang="en-US" altLang="ja-JP" sz="2000" b="1" dirty="0" err="1" smtClean="0">
                <a:solidFill>
                  <a:srgbClr val="000000"/>
                </a:solidFill>
              </a:rPr>
              <a:t>Koshiba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is an extremely lucky person. However, I would like to emphasize that 6 billions of people had equal opportunity to detect the Supernova neutrinos.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</a:rPr>
              <a:t>Only our group prepared for it.”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</p:txBody>
      </p:sp>
      <p:sp>
        <p:nvSpPr>
          <p:cNvPr id="69636" name="テキスト ボックス 1"/>
          <p:cNvSpPr txBox="1">
            <a:spLocks noChangeArrowheads="1"/>
          </p:cNvSpPr>
          <p:nvPr/>
        </p:nvSpPr>
        <p:spPr bwMode="auto">
          <a:xfrm>
            <a:off x="431800" y="5094288"/>
            <a:ext cx="8385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</a:rPr>
              <a:t>He strongly appealed that he is the founder of neutrino astronomy, and his achievement was not unexpected good luck. </a:t>
            </a:r>
            <a:endParaRPr lang="ja-JP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3"/>
          <p:cNvSpPr txBox="1">
            <a:spLocks noChangeArrowheads="1"/>
          </p:cNvSpPr>
          <p:nvPr/>
        </p:nvSpPr>
        <p:spPr bwMode="auto">
          <a:xfrm>
            <a:off x="3286125" y="26988"/>
            <a:ext cx="2581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Nobel Prize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71683" name="テキスト ボックス 5"/>
          <p:cNvSpPr txBox="1">
            <a:spLocks noChangeArrowheads="1"/>
          </p:cNvSpPr>
          <p:nvPr/>
        </p:nvSpPr>
        <p:spPr bwMode="auto">
          <a:xfrm>
            <a:off x="0" y="823913"/>
            <a:ext cx="89820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Masatoshi Koshiba shared the </a:t>
            </a:r>
            <a:r>
              <a:rPr lang="en-US" altLang="ja-JP" sz="2000" b="1">
                <a:solidFill>
                  <a:srgbClr val="FF0000"/>
                </a:solidFill>
              </a:rPr>
              <a:t>Nobel Prize</a:t>
            </a:r>
            <a:r>
              <a:rPr lang="en-US" altLang="ja-JP" sz="2000" b="1">
                <a:solidFill>
                  <a:srgbClr val="000000"/>
                </a:solidFill>
              </a:rPr>
              <a:t> in Physics for 2002 with Raymond Davis Jr.  The reason of the award is "</a:t>
            </a:r>
            <a:r>
              <a:rPr lang="en-US" altLang="ja-JP" sz="2000" b="1">
                <a:solidFill>
                  <a:srgbClr val="FF0000"/>
                </a:solidFill>
              </a:rPr>
              <a:t>for pioneering contributions to astrophysics, in particular for the detection of cosmic neutrinos</a:t>
            </a:r>
            <a:r>
              <a:rPr lang="en-US" altLang="ja-JP" sz="2000" b="1">
                <a:solidFill>
                  <a:srgbClr val="000000"/>
                </a:solidFill>
              </a:rPr>
              <a:t>"</a:t>
            </a:r>
          </a:p>
        </p:txBody>
      </p:sp>
      <p:pic>
        <p:nvPicPr>
          <p:cNvPr id="71684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259013"/>
            <a:ext cx="30289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3686175"/>
            <a:ext cx="20859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286000"/>
            <a:ext cx="301466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3"/>
          <p:cNvSpPr txBox="1">
            <a:spLocks noChangeArrowheads="1"/>
          </p:cNvSpPr>
          <p:nvPr/>
        </p:nvSpPr>
        <p:spPr bwMode="auto">
          <a:xfrm>
            <a:off x="250825" y="7938"/>
            <a:ext cx="86423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What we have learned from</a:t>
            </a:r>
            <a:br>
              <a:rPr lang="en-US" altLang="ja-JP" sz="2800" b="1" u="sng">
                <a:solidFill>
                  <a:srgbClr val="0A0AD4"/>
                </a:solidFill>
              </a:rPr>
            </a:br>
            <a:r>
              <a:rPr lang="en-US" altLang="ja-JP" sz="2800" b="1" u="sng">
                <a:solidFill>
                  <a:srgbClr val="0A0AD4"/>
                </a:solidFill>
              </a:rPr>
              <a:t>the low energy experience?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73731" name="テキスト ボックス 5"/>
          <p:cNvSpPr txBox="1">
            <a:spLocks noChangeArrowheads="1"/>
          </p:cNvSpPr>
          <p:nvPr/>
        </p:nvSpPr>
        <p:spPr bwMode="auto">
          <a:xfrm>
            <a:off x="7938" y="1133475"/>
            <a:ext cx="9136062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Once the detector was constructed, we must consider what physics can be done with our own detector.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For that purpose, we must keep studying nearby</a:t>
            </a:r>
            <a:r>
              <a:rPr lang="ja-JP" altLang="en-US" sz="2000" b="1">
                <a:solidFill>
                  <a:srgbClr val="000000"/>
                </a:solidFill>
              </a:rPr>
              <a:t> </a:t>
            </a:r>
            <a:r>
              <a:rPr lang="en-US" altLang="ja-JP" sz="2000" b="1">
                <a:solidFill>
                  <a:srgbClr val="000000"/>
                </a:solidFill>
              </a:rPr>
              <a:t>research field and must keep close communication with physicists in that field.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/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/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Actually, solar neutrinos and supernova neutrinos are in the field of </a:t>
            </a:r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</a:t>
            </a:r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astronomy</a:t>
            </a:r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We were not familiar to these fields, and we have</a:t>
            </a:r>
            <a:b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learned basics from the experts.</a:t>
            </a:r>
            <a:b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-We have started from “</a:t>
            </a:r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decay</a:t>
            </a:r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instead of nucleon decay.</a:t>
            </a:r>
            <a:b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-We have started from “</a:t>
            </a:r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 of celestial coordinate</a:t>
            </a:r>
            <a:r>
              <a:rPr lang="en-US" altLang="ja-JP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グループ化 2"/>
          <p:cNvGrpSpPr>
            <a:grpSpLocks/>
          </p:cNvGrpSpPr>
          <p:nvPr/>
        </p:nvGrpSpPr>
        <p:grpSpPr bwMode="auto">
          <a:xfrm>
            <a:off x="0" y="1588"/>
            <a:ext cx="9180513" cy="6856412"/>
            <a:chOff x="0" y="1066"/>
            <a:chExt cx="9180512" cy="6856934"/>
          </a:xfrm>
        </p:grpSpPr>
        <p:sp>
          <p:nvSpPr>
            <p:cNvPr id="75806" name="object 10"/>
            <p:cNvSpPr>
              <a:spLocks noChangeArrowheads="1"/>
            </p:cNvSpPr>
            <p:nvPr/>
          </p:nvSpPr>
          <p:spPr bwMode="auto">
            <a:xfrm>
              <a:off x="0" y="1066"/>
              <a:ext cx="9180512" cy="6164238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ja-JP" altLang="ja-JP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807" name="object 11"/>
            <p:cNvSpPr>
              <a:spLocks noChangeArrowheads="1"/>
            </p:cNvSpPr>
            <p:nvPr/>
          </p:nvSpPr>
          <p:spPr bwMode="auto">
            <a:xfrm>
              <a:off x="0" y="6156151"/>
              <a:ext cx="9144000" cy="701849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ja-JP" altLang="ja-JP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808" name="object 12"/>
            <p:cNvSpPr>
              <a:spLocks noChangeArrowheads="1"/>
            </p:cNvSpPr>
            <p:nvPr/>
          </p:nvSpPr>
          <p:spPr bwMode="auto">
            <a:xfrm>
              <a:off x="755576" y="5174596"/>
              <a:ext cx="1584176" cy="99070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ja-JP" altLang="ja-JP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809" name="object 13"/>
            <p:cNvSpPr>
              <a:spLocks noChangeArrowheads="1"/>
            </p:cNvSpPr>
            <p:nvPr/>
          </p:nvSpPr>
          <p:spPr bwMode="auto">
            <a:xfrm>
              <a:off x="6946900" y="5249158"/>
              <a:ext cx="1297508" cy="916146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ja-JP" altLang="ja-JP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810" name="object 14"/>
            <p:cNvSpPr>
              <a:spLocks/>
            </p:cNvSpPr>
            <p:nvPr/>
          </p:nvSpPr>
          <p:spPr bwMode="auto">
            <a:xfrm flipV="1">
              <a:off x="0" y="6119584"/>
              <a:ext cx="9144000" cy="45719"/>
            </a:xfrm>
            <a:custGeom>
              <a:avLst/>
              <a:gdLst>
                <a:gd name="T0" fmla="*/ 0 w 7488555"/>
                <a:gd name="T1" fmla="*/ 0 h 45719"/>
                <a:gd name="T2" fmla="*/ 2147483646 w 7488555"/>
                <a:gd name="T3" fmla="*/ 0 h 4571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488555" h="45719">
                  <a:moveTo>
                    <a:pt x="0" y="0"/>
                  </a:moveTo>
                  <a:lnTo>
                    <a:pt x="7488174" y="0"/>
                  </a:lnTo>
                </a:path>
              </a:pathLst>
            </a:cu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75779" name="Text Box 23"/>
          <p:cNvSpPr txBox="1">
            <a:spLocks noChangeArrowheads="1"/>
          </p:cNvSpPr>
          <p:nvPr/>
        </p:nvSpPr>
        <p:spPr bwMode="auto">
          <a:xfrm>
            <a:off x="2355850" y="0"/>
            <a:ext cx="43767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FFFF00"/>
                </a:solidFill>
              </a:rPr>
              <a:t>Atmospheric neutrinos</a:t>
            </a:r>
            <a:endParaRPr lang="en-US" altLang="ja-JP" sz="2800" b="1" u="sng">
              <a:solidFill>
                <a:srgbClr val="FFFF00"/>
              </a:solidFill>
              <a:latin typeface="Symbol" panose="05050102010706020507" pitchFamily="18" charset="2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1908175" y="620713"/>
            <a:ext cx="503238" cy="11525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flipH="1">
            <a:off x="1547813" y="2133600"/>
            <a:ext cx="287337" cy="6111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H="1">
            <a:off x="1835150" y="1773238"/>
            <a:ext cx="73025" cy="3603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1852613" y="2133600"/>
            <a:ext cx="990600" cy="4022725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900113" y="2743200"/>
            <a:ext cx="647700" cy="3376613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>
            <a:off x="1563688" y="2717800"/>
            <a:ext cx="576262" cy="338931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H="1">
            <a:off x="1277938" y="2743200"/>
            <a:ext cx="269875" cy="398463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87" name="テキスト ボックス 71"/>
          <p:cNvSpPr txBox="1">
            <a:spLocks noChangeArrowheads="1"/>
          </p:cNvSpPr>
          <p:nvPr/>
        </p:nvSpPr>
        <p:spPr bwMode="auto">
          <a:xfrm>
            <a:off x="4079875" y="838200"/>
            <a:ext cx="3940175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Primary cosmic rays (p, He,…)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collide with upper atmosphere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and neutrinos are produced.</a:t>
            </a:r>
            <a:endParaRPr lang="ja-JP" altLang="en-US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5788" name="テキスト ボックス 72"/>
          <p:cNvSpPr txBox="1">
            <a:spLocks noChangeArrowheads="1"/>
          </p:cNvSpPr>
          <p:nvPr/>
        </p:nvSpPr>
        <p:spPr bwMode="auto">
          <a:xfrm>
            <a:off x="2419350" y="928688"/>
            <a:ext cx="10731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p,He,…</a:t>
            </a:r>
            <a:endParaRPr lang="ja-JP" altLang="en-US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5789" name="テキスト ボックス 73"/>
          <p:cNvSpPr txBox="1">
            <a:spLocks noChangeArrowheads="1"/>
          </p:cNvSpPr>
          <p:nvPr/>
        </p:nvSpPr>
        <p:spPr bwMode="auto">
          <a:xfrm>
            <a:off x="2139950" y="1720850"/>
            <a:ext cx="5603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altLang="ja-JP" sz="2000" b="1" baseline="30000">
                <a:solidFill>
                  <a:srgbClr val="000000"/>
                </a:solidFill>
                <a:cs typeface="Arial" panose="020B0604020202020204" pitchFamily="34" charset="0"/>
              </a:rPr>
              <a:t>±</a:t>
            </a:r>
            <a:endParaRPr lang="ja-JP" altLang="en-US" sz="2000" b="1" baseline="30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5790" name="テキスト ボックス 74"/>
          <p:cNvSpPr txBox="1">
            <a:spLocks noChangeArrowheads="1"/>
          </p:cNvSpPr>
          <p:nvPr/>
        </p:nvSpPr>
        <p:spPr bwMode="auto">
          <a:xfrm>
            <a:off x="1179513" y="2078038"/>
            <a:ext cx="3603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endParaRPr lang="ja-JP" altLang="en-US" sz="2000" b="1" baseline="30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5791" name="テキスト ボックス 75"/>
          <p:cNvSpPr txBox="1">
            <a:spLocks noChangeArrowheads="1"/>
          </p:cNvSpPr>
          <p:nvPr/>
        </p:nvSpPr>
        <p:spPr bwMode="auto">
          <a:xfrm>
            <a:off x="898525" y="2813050"/>
            <a:ext cx="3603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endParaRPr lang="ja-JP" altLang="en-US" sz="2000" b="1" baseline="30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5792" name="テキスト ボックス 76"/>
          <p:cNvSpPr txBox="1">
            <a:spLocks noChangeArrowheads="1"/>
          </p:cNvSpPr>
          <p:nvPr/>
        </p:nvSpPr>
        <p:spPr bwMode="auto">
          <a:xfrm>
            <a:off x="2698750" y="4684713"/>
            <a:ext cx="4333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2000" b="1" baseline="-2500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endParaRPr lang="ja-JP" altLang="en-US" sz="2000" b="1" baseline="-250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75793" name="テキスト ボックス 77"/>
          <p:cNvSpPr txBox="1">
            <a:spLocks noChangeArrowheads="1"/>
          </p:cNvSpPr>
          <p:nvPr/>
        </p:nvSpPr>
        <p:spPr bwMode="auto">
          <a:xfrm>
            <a:off x="395288" y="4797425"/>
            <a:ext cx="4333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2000" b="1" baseline="-2500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endParaRPr lang="ja-JP" altLang="en-US" sz="2000" b="1" baseline="-250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75794" name="テキスト ボックス 78"/>
          <p:cNvSpPr txBox="1">
            <a:spLocks noChangeArrowheads="1"/>
          </p:cNvSpPr>
          <p:nvPr/>
        </p:nvSpPr>
        <p:spPr bwMode="auto">
          <a:xfrm>
            <a:off x="1430338" y="4681538"/>
            <a:ext cx="4333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endParaRPr lang="ja-JP" altLang="en-US" sz="2000" b="1" baseline="-25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211638" y="2079625"/>
            <a:ext cx="2881312" cy="85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white"/>
              </a:solidFill>
            </a:endParaRPr>
          </a:p>
        </p:txBody>
      </p:sp>
      <p:grpSp>
        <p:nvGrpSpPr>
          <p:cNvPr id="75796" name="グループ化 26"/>
          <p:cNvGrpSpPr>
            <a:grpSpLocks/>
          </p:cNvGrpSpPr>
          <p:nvPr/>
        </p:nvGrpSpPr>
        <p:grpSpPr bwMode="auto">
          <a:xfrm>
            <a:off x="4356100" y="2105025"/>
            <a:ext cx="2663825" cy="820738"/>
            <a:chOff x="3851921" y="2577098"/>
            <a:chExt cx="2664295" cy="819964"/>
          </a:xfrm>
        </p:grpSpPr>
        <p:sp>
          <p:nvSpPr>
            <p:cNvPr id="75800" name="テキスト ボックス 79"/>
            <p:cNvSpPr txBox="1">
              <a:spLocks noChangeArrowheads="1"/>
            </p:cNvSpPr>
            <p:nvPr/>
          </p:nvSpPr>
          <p:spPr bwMode="auto">
            <a:xfrm>
              <a:off x="3851921" y="2577098"/>
              <a:ext cx="15121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b="1">
                  <a:solidFill>
                    <a:srgbClr val="00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p</a:t>
              </a:r>
              <a:r>
                <a:rPr lang="en-US" altLang="ja-JP" sz="2000" b="1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ja-JP" altLang="en-US" sz="2000" b="1">
                  <a:solidFill>
                    <a:srgbClr val="000000"/>
                  </a:solidFill>
                  <a:cs typeface="Arial" panose="020B0604020202020204" pitchFamily="34" charset="0"/>
                </a:rPr>
                <a:t>    </a:t>
              </a:r>
              <a:r>
                <a:rPr lang="en-US" altLang="ja-JP" sz="2000" b="1">
                  <a:solidFill>
                    <a:srgbClr val="00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 </a:t>
              </a:r>
              <a:r>
                <a:rPr lang="en-US" altLang="ja-JP" sz="2000" b="1">
                  <a:solidFill>
                    <a:srgbClr val="000000"/>
                  </a:solidFill>
                  <a:cs typeface="Arial" panose="020B0604020202020204" pitchFamily="34" charset="0"/>
                </a:rPr>
                <a:t>+</a:t>
              </a:r>
              <a:r>
                <a:rPr lang="en-US" altLang="ja-JP" sz="2000" b="1">
                  <a:solidFill>
                    <a:srgbClr val="00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r>
                <a:rPr lang="en-US" altLang="ja-JP" sz="2000" b="1">
                  <a:solidFill>
                    <a:srgbClr val="00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n</a:t>
              </a:r>
              <a:r>
                <a:rPr lang="en-US" altLang="ja-JP" sz="2000" b="1" baseline="-25000">
                  <a:solidFill>
                    <a:srgbClr val="00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endParaRPr lang="ja-JP" altLang="en-US" sz="20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>
              <a:off x="4139310" y="2813413"/>
              <a:ext cx="21593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802" name="グループ化 24"/>
            <p:cNvGrpSpPr>
              <a:grpSpLocks/>
            </p:cNvGrpSpPr>
            <p:nvPr/>
          </p:nvGrpSpPr>
          <p:grpSpPr bwMode="auto">
            <a:xfrm>
              <a:off x="4499992" y="2996952"/>
              <a:ext cx="504056" cy="216024"/>
              <a:chOff x="4572000" y="2996952"/>
              <a:chExt cx="504056" cy="216024"/>
            </a:xfrm>
          </p:grpSpPr>
          <p:cxnSp>
            <p:nvCxnSpPr>
              <p:cNvPr id="85" name="直線矢印コネクタ 84"/>
              <p:cNvCxnSpPr/>
              <p:nvPr/>
            </p:nvCxnSpPr>
            <p:spPr>
              <a:xfrm>
                <a:off x="4571743" y="3213086"/>
                <a:ext cx="50491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矢印コネクタ 85"/>
              <p:cNvCxnSpPr/>
              <p:nvPr/>
            </p:nvCxnSpPr>
            <p:spPr>
              <a:xfrm rot="16200000">
                <a:off x="4463895" y="3105238"/>
                <a:ext cx="21569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803" name="テキスト ボックス 88"/>
            <p:cNvSpPr txBox="1">
              <a:spLocks noChangeArrowheads="1"/>
            </p:cNvSpPr>
            <p:nvPr/>
          </p:nvSpPr>
          <p:spPr bwMode="auto">
            <a:xfrm>
              <a:off x="5004048" y="2996952"/>
              <a:ext cx="15121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b="1">
                  <a:solidFill>
                    <a:srgbClr val="000000"/>
                  </a:solidFill>
                  <a:cs typeface="Arial" panose="020B0604020202020204" pitchFamily="34" charset="0"/>
                </a:rPr>
                <a:t>e + </a:t>
              </a:r>
              <a:r>
                <a:rPr lang="en-US" altLang="ja-JP" sz="2000" b="1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n</a:t>
              </a:r>
              <a:r>
                <a:rPr lang="en-US" altLang="ja-JP" sz="2000" b="1" baseline="-25000">
                  <a:solidFill>
                    <a:srgbClr val="FF0000"/>
                  </a:solidFill>
                  <a:cs typeface="Arial" panose="020B0604020202020204" pitchFamily="34" charset="0"/>
                </a:rPr>
                <a:t>e</a:t>
              </a:r>
              <a:r>
                <a:rPr lang="en-US" altLang="ja-JP" sz="2000" b="1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ja-JP" sz="2000" b="1">
                  <a:solidFill>
                    <a:srgbClr val="000000"/>
                  </a:solidFill>
                  <a:cs typeface="Arial" panose="020B0604020202020204" pitchFamily="34" charset="0"/>
                </a:rPr>
                <a:t>+</a:t>
              </a:r>
              <a:r>
                <a:rPr lang="en-US" altLang="ja-JP" sz="2000" b="1">
                  <a:solidFill>
                    <a:srgbClr val="00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r>
                <a:rPr lang="en-US" altLang="ja-JP" sz="2000" b="1">
                  <a:solidFill>
                    <a:srgbClr val="00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n</a:t>
              </a:r>
              <a:r>
                <a:rPr lang="en-US" altLang="ja-JP" sz="2000" b="1" baseline="-25000">
                  <a:solidFill>
                    <a:srgbClr val="00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 </a:t>
              </a:r>
              <a:endParaRPr lang="ja-JP" altLang="en-US" sz="20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75797" name="テキスト ボックス 92"/>
          <p:cNvSpPr txBox="1">
            <a:spLocks noChangeArrowheads="1"/>
          </p:cNvSpPr>
          <p:nvPr/>
        </p:nvSpPr>
        <p:spPr bwMode="auto">
          <a:xfrm>
            <a:off x="4211638" y="3249613"/>
            <a:ext cx="18732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en-US" altLang="ja-JP" sz="2000" b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2000" b="1" baseline="-2500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 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~ 1 : 2 </a:t>
            </a:r>
            <a:endParaRPr lang="ja-JP" altLang="en-US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5798" name="テキスト ボックス 1"/>
          <p:cNvSpPr txBox="1">
            <a:spLocks noChangeArrowheads="1"/>
          </p:cNvSpPr>
          <p:nvPr/>
        </p:nvSpPr>
        <p:spPr bwMode="auto">
          <a:xfrm>
            <a:off x="5345113" y="3919538"/>
            <a:ext cx="3495675" cy="1077912"/>
          </a:xfrm>
          <a:prstGeom prst="rect">
            <a:avLst/>
          </a:prstGeom>
          <a:solidFill>
            <a:srgbClr val="FFE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Particles and anti-particles are not distinguished unless needed.</a:t>
            </a:r>
            <a:b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For example, </a:t>
            </a:r>
            <a:r>
              <a:rPr lang="en-US" altLang="ja-JP" sz="16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 -&gt; </a:t>
            </a:r>
            <a:r>
              <a:rPr lang="en-US" altLang="ja-JP" sz="16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600" b="1" baseline="300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+ </a:t>
            </a:r>
            <a:r>
              <a:rPr lang="en-US" altLang="ja-JP" sz="16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600" b="1" baseline="-250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 </a:t>
            </a: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means</a:t>
            </a:r>
            <a:b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16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altLang="ja-JP" sz="1600" b="1" baseline="3000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 -&gt; </a:t>
            </a:r>
            <a:r>
              <a:rPr lang="en-US" altLang="ja-JP" sz="16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600" b="1" baseline="30000">
                <a:solidFill>
                  <a:srgbClr val="000000"/>
                </a:solidFill>
                <a:cs typeface="Arial" panose="020B0604020202020204" pitchFamily="34" charset="0"/>
              </a:rPr>
              <a:t>+ </a:t>
            </a: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+ </a:t>
            </a:r>
            <a:r>
              <a:rPr lang="en-US" altLang="ja-JP" sz="16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600" b="1" baseline="-250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 and </a:t>
            </a:r>
            <a:r>
              <a:rPr lang="en-US" altLang="ja-JP" sz="16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altLang="ja-JP" sz="1600" b="1" baseline="30000">
                <a:solidFill>
                  <a:srgbClr val="000000"/>
                </a:solidFill>
                <a:cs typeface="Arial" panose="020B0604020202020204" pitchFamily="34" charset="0"/>
              </a:rPr>
              <a:t>-</a:t>
            </a: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 -&gt; </a:t>
            </a:r>
            <a:r>
              <a:rPr lang="en-US" altLang="ja-JP" sz="16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600" b="1" baseline="3000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+ </a:t>
            </a:r>
            <a:r>
              <a:rPr lang="en-US" altLang="ja-JP" sz="16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600" b="1" baseline="-250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altLang="ja-JP" sz="1600" b="1">
              <a:solidFill>
                <a:srgbClr val="00000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7839075" y="4733925"/>
            <a:ext cx="1079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bject 31"/>
          <p:cNvSpPr>
            <a:spLocks/>
          </p:cNvSpPr>
          <p:nvPr/>
        </p:nvSpPr>
        <p:spPr bwMode="auto">
          <a:xfrm>
            <a:off x="6319838" y="942975"/>
            <a:ext cx="1900237" cy="1900238"/>
          </a:xfrm>
          <a:custGeom>
            <a:avLst/>
            <a:gdLst>
              <a:gd name="T0" fmla="*/ 2997 w 1900554"/>
              <a:gd name="T1" fmla="*/ 908056 h 1899920"/>
              <a:gd name="T2" fmla="*/ 26534 w 1900554"/>
              <a:gd name="T3" fmla="*/ 751467 h 1899920"/>
              <a:gd name="T4" fmla="*/ 71759 w 1900554"/>
              <a:gd name="T5" fmla="*/ 604128 h 1899920"/>
              <a:gd name="T6" fmla="*/ 136737 w 1900554"/>
              <a:gd name="T7" fmla="*/ 468089 h 1899920"/>
              <a:gd name="T8" fmla="*/ 219665 w 1900554"/>
              <a:gd name="T9" fmla="*/ 345425 h 1899920"/>
              <a:gd name="T10" fmla="*/ 318677 w 1900554"/>
              <a:gd name="T11" fmla="*/ 238095 h 1899920"/>
              <a:gd name="T12" fmla="*/ 431866 w 1900554"/>
              <a:gd name="T13" fmla="*/ 148196 h 1899920"/>
              <a:gd name="T14" fmla="*/ 557339 w 1900554"/>
              <a:gd name="T15" fmla="*/ 77785 h 1899920"/>
              <a:gd name="T16" fmla="*/ 693245 w 1900554"/>
              <a:gd name="T17" fmla="*/ 28816 h 1899920"/>
              <a:gd name="T18" fmla="*/ 837694 w 1900554"/>
              <a:gd name="T19" fmla="*/ 3391 h 1899920"/>
              <a:gd name="T20" fmla="*/ 987371 w 1900554"/>
              <a:gd name="T21" fmla="*/ 3391 h 1899920"/>
              <a:gd name="T22" fmla="*/ 1131813 w 1900554"/>
              <a:gd name="T23" fmla="*/ 28816 h 1899920"/>
              <a:gd name="T24" fmla="*/ 1267707 w 1900554"/>
              <a:gd name="T25" fmla="*/ 77785 h 1899920"/>
              <a:gd name="T26" fmla="*/ 1393196 w 1900554"/>
              <a:gd name="T27" fmla="*/ 148196 h 1899920"/>
              <a:gd name="T28" fmla="*/ 1506381 w 1900554"/>
              <a:gd name="T29" fmla="*/ 238095 h 1899920"/>
              <a:gd name="T30" fmla="*/ 1605386 w 1900554"/>
              <a:gd name="T31" fmla="*/ 345425 h 1899920"/>
              <a:gd name="T32" fmla="*/ 1688332 w 1900554"/>
              <a:gd name="T33" fmla="*/ 468089 h 1899920"/>
              <a:gd name="T34" fmla="*/ 1753339 w 1900554"/>
              <a:gd name="T35" fmla="*/ 604128 h 1899920"/>
              <a:gd name="T36" fmla="*/ 1798533 w 1900554"/>
              <a:gd name="T37" fmla="*/ 751467 h 1899920"/>
              <a:gd name="T38" fmla="*/ 1822030 w 1900554"/>
              <a:gd name="T39" fmla="*/ 908056 h 1899920"/>
              <a:gd name="T40" fmla="*/ 1822030 w 1900554"/>
              <a:gd name="T41" fmla="*/ 1070329 h 1899920"/>
              <a:gd name="T42" fmla="*/ 1798533 w 1900554"/>
              <a:gd name="T43" fmla="*/ 1226933 h 1899920"/>
              <a:gd name="T44" fmla="*/ 1753339 w 1900554"/>
              <a:gd name="T45" fmla="*/ 1374260 h 1899920"/>
              <a:gd name="T46" fmla="*/ 1688332 w 1900554"/>
              <a:gd name="T47" fmla="*/ 1510288 h 1899920"/>
              <a:gd name="T48" fmla="*/ 1605386 w 1900554"/>
              <a:gd name="T49" fmla="*/ 1632983 h 1899920"/>
              <a:gd name="T50" fmla="*/ 1506381 w 1900554"/>
              <a:gd name="T51" fmla="*/ 1740297 h 1899920"/>
              <a:gd name="T52" fmla="*/ 1393196 w 1900554"/>
              <a:gd name="T53" fmla="*/ 1830204 h 1899920"/>
              <a:gd name="T54" fmla="*/ 1267707 w 1900554"/>
              <a:gd name="T55" fmla="*/ 1900668 h 1899920"/>
              <a:gd name="T56" fmla="*/ 1131813 w 1900554"/>
              <a:gd name="T57" fmla="*/ 1949648 h 1899920"/>
              <a:gd name="T58" fmla="*/ 987371 w 1900554"/>
              <a:gd name="T59" fmla="*/ 1975115 h 1899920"/>
              <a:gd name="T60" fmla="*/ 837694 w 1900554"/>
              <a:gd name="T61" fmla="*/ 1975115 h 1899920"/>
              <a:gd name="T62" fmla="*/ 693245 w 1900554"/>
              <a:gd name="T63" fmla="*/ 1949648 h 1899920"/>
              <a:gd name="T64" fmla="*/ 557339 w 1900554"/>
              <a:gd name="T65" fmla="*/ 1900668 h 1899920"/>
              <a:gd name="T66" fmla="*/ 431866 w 1900554"/>
              <a:gd name="T67" fmla="*/ 1830204 h 1899920"/>
              <a:gd name="T68" fmla="*/ 318677 w 1900554"/>
              <a:gd name="T69" fmla="*/ 1740297 h 1899920"/>
              <a:gd name="T70" fmla="*/ 219665 w 1900554"/>
              <a:gd name="T71" fmla="*/ 1632983 h 1899920"/>
              <a:gd name="T72" fmla="*/ 136737 w 1900554"/>
              <a:gd name="T73" fmla="*/ 1510288 h 1899920"/>
              <a:gd name="T74" fmla="*/ 71759 w 1900554"/>
              <a:gd name="T75" fmla="*/ 1374260 h 1899920"/>
              <a:gd name="T76" fmla="*/ 26534 w 1900554"/>
              <a:gd name="T77" fmla="*/ 1226933 h 1899920"/>
              <a:gd name="T78" fmla="*/ 2997 w 1900554"/>
              <a:gd name="T79" fmla="*/ 1070329 h 189992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900554" h="1899920">
                <a:moveTo>
                  <a:pt x="0" y="949833"/>
                </a:moveTo>
                <a:lnTo>
                  <a:pt x="3150" y="871923"/>
                </a:lnTo>
                <a:lnTo>
                  <a:pt x="12437" y="795750"/>
                </a:lnTo>
                <a:lnTo>
                  <a:pt x="27617" y="721558"/>
                </a:lnTo>
                <a:lnTo>
                  <a:pt x="48444" y="649589"/>
                </a:lnTo>
                <a:lnTo>
                  <a:pt x="74675" y="580090"/>
                </a:lnTo>
                <a:lnTo>
                  <a:pt x="106065" y="513304"/>
                </a:lnTo>
                <a:lnTo>
                  <a:pt x="142369" y="449475"/>
                </a:lnTo>
                <a:lnTo>
                  <a:pt x="183343" y="388848"/>
                </a:lnTo>
                <a:lnTo>
                  <a:pt x="228741" y="331667"/>
                </a:lnTo>
                <a:lnTo>
                  <a:pt x="278320" y="278177"/>
                </a:lnTo>
                <a:lnTo>
                  <a:pt x="331834" y="228622"/>
                </a:lnTo>
                <a:lnTo>
                  <a:pt x="389040" y="183245"/>
                </a:lnTo>
                <a:lnTo>
                  <a:pt x="449692" y="142292"/>
                </a:lnTo>
                <a:lnTo>
                  <a:pt x="513546" y="106007"/>
                </a:lnTo>
                <a:lnTo>
                  <a:pt x="580358" y="74634"/>
                </a:lnTo>
                <a:lnTo>
                  <a:pt x="649882" y="48417"/>
                </a:lnTo>
                <a:lnTo>
                  <a:pt x="721874" y="27601"/>
                </a:lnTo>
                <a:lnTo>
                  <a:pt x="796090" y="12430"/>
                </a:lnTo>
                <a:lnTo>
                  <a:pt x="872285" y="3148"/>
                </a:lnTo>
                <a:lnTo>
                  <a:pt x="950213" y="0"/>
                </a:lnTo>
                <a:lnTo>
                  <a:pt x="1028142" y="3148"/>
                </a:lnTo>
                <a:lnTo>
                  <a:pt x="1104337" y="12430"/>
                </a:lnTo>
                <a:lnTo>
                  <a:pt x="1178553" y="27601"/>
                </a:lnTo>
                <a:lnTo>
                  <a:pt x="1250545" y="48417"/>
                </a:lnTo>
                <a:lnTo>
                  <a:pt x="1320069" y="74634"/>
                </a:lnTo>
                <a:lnTo>
                  <a:pt x="1386881" y="106007"/>
                </a:lnTo>
                <a:lnTo>
                  <a:pt x="1450735" y="142292"/>
                </a:lnTo>
                <a:lnTo>
                  <a:pt x="1511387" y="183245"/>
                </a:lnTo>
                <a:lnTo>
                  <a:pt x="1568593" y="228622"/>
                </a:lnTo>
                <a:lnTo>
                  <a:pt x="1622107" y="278177"/>
                </a:lnTo>
                <a:lnTo>
                  <a:pt x="1671686" y="331667"/>
                </a:lnTo>
                <a:lnTo>
                  <a:pt x="1717084" y="388848"/>
                </a:lnTo>
                <a:lnTo>
                  <a:pt x="1758058" y="449475"/>
                </a:lnTo>
                <a:lnTo>
                  <a:pt x="1794362" y="513304"/>
                </a:lnTo>
                <a:lnTo>
                  <a:pt x="1825751" y="580090"/>
                </a:lnTo>
                <a:lnTo>
                  <a:pt x="1851983" y="649589"/>
                </a:lnTo>
                <a:lnTo>
                  <a:pt x="1872810" y="721558"/>
                </a:lnTo>
                <a:lnTo>
                  <a:pt x="1887990" y="795750"/>
                </a:lnTo>
                <a:lnTo>
                  <a:pt x="1897277" y="871923"/>
                </a:lnTo>
                <a:lnTo>
                  <a:pt x="1900427" y="949833"/>
                </a:lnTo>
                <a:lnTo>
                  <a:pt x="1897277" y="1027742"/>
                </a:lnTo>
                <a:lnTo>
                  <a:pt x="1887990" y="1103915"/>
                </a:lnTo>
                <a:lnTo>
                  <a:pt x="1872810" y="1178107"/>
                </a:lnTo>
                <a:lnTo>
                  <a:pt x="1851983" y="1250076"/>
                </a:lnTo>
                <a:lnTo>
                  <a:pt x="1825751" y="1319575"/>
                </a:lnTo>
                <a:lnTo>
                  <a:pt x="1794362" y="1386361"/>
                </a:lnTo>
                <a:lnTo>
                  <a:pt x="1758058" y="1450190"/>
                </a:lnTo>
                <a:lnTo>
                  <a:pt x="1717084" y="1510817"/>
                </a:lnTo>
                <a:lnTo>
                  <a:pt x="1671686" y="1567998"/>
                </a:lnTo>
                <a:lnTo>
                  <a:pt x="1622107" y="1621488"/>
                </a:lnTo>
                <a:lnTo>
                  <a:pt x="1568593" y="1671043"/>
                </a:lnTo>
                <a:lnTo>
                  <a:pt x="1511387" y="1716420"/>
                </a:lnTo>
                <a:lnTo>
                  <a:pt x="1450735" y="1757373"/>
                </a:lnTo>
                <a:lnTo>
                  <a:pt x="1386881" y="1793658"/>
                </a:lnTo>
                <a:lnTo>
                  <a:pt x="1320069" y="1825031"/>
                </a:lnTo>
                <a:lnTo>
                  <a:pt x="1250545" y="1851248"/>
                </a:lnTo>
                <a:lnTo>
                  <a:pt x="1178553" y="1872064"/>
                </a:lnTo>
                <a:lnTo>
                  <a:pt x="1104337" y="1887235"/>
                </a:lnTo>
                <a:lnTo>
                  <a:pt x="1028142" y="1896517"/>
                </a:lnTo>
                <a:lnTo>
                  <a:pt x="950213" y="1899666"/>
                </a:lnTo>
                <a:lnTo>
                  <a:pt x="872285" y="1896517"/>
                </a:lnTo>
                <a:lnTo>
                  <a:pt x="796090" y="1887235"/>
                </a:lnTo>
                <a:lnTo>
                  <a:pt x="721874" y="1872064"/>
                </a:lnTo>
                <a:lnTo>
                  <a:pt x="649882" y="1851248"/>
                </a:lnTo>
                <a:lnTo>
                  <a:pt x="580358" y="1825031"/>
                </a:lnTo>
                <a:lnTo>
                  <a:pt x="513546" y="1793658"/>
                </a:lnTo>
                <a:lnTo>
                  <a:pt x="449692" y="1757373"/>
                </a:lnTo>
                <a:lnTo>
                  <a:pt x="389040" y="1716420"/>
                </a:lnTo>
                <a:lnTo>
                  <a:pt x="331834" y="1671043"/>
                </a:lnTo>
                <a:lnTo>
                  <a:pt x="278320" y="1621488"/>
                </a:lnTo>
                <a:lnTo>
                  <a:pt x="228741" y="1567998"/>
                </a:lnTo>
                <a:lnTo>
                  <a:pt x="183343" y="1510817"/>
                </a:lnTo>
                <a:lnTo>
                  <a:pt x="142369" y="1450190"/>
                </a:lnTo>
                <a:lnTo>
                  <a:pt x="106065" y="1386361"/>
                </a:lnTo>
                <a:lnTo>
                  <a:pt x="74675" y="1319575"/>
                </a:lnTo>
                <a:lnTo>
                  <a:pt x="48444" y="1250076"/>
                </a:lnTo>
                <a:lnTo>
                  <a:pt x="27617" y="1178107"/>
                </a:lnTo>
                <a:lnTo>
                  <a:pt x="12437" y="1103915"/>
                </a:lnTo>
                <a:lnTo>
                  <a:pt x="3150" y="1027742"/>
                </a:lnTo>
                <a:lnTo>
                  <a:pt x="0" y="949833"/>
                </a:lnTo>
                <a:close/>
              </a:path>
            </a:pathLst>
          </a:custGeom>
          <a:solidFill>
            <a:srgbClr val="A1F4F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77827" name="object 32"/>
          <p:cNvSpPr>
            <a:spLocks/>
          </p:cNvSpPr>
          <p:nvPr/>
        </p:nvSpPr>
        <p:spPr bwMode="auto">
          <a:xfrm>
            <a:off x="7197725" y="990600"/>
            <a:ext cx="142875" cy="188913"/>
          </a:xfrm>
          <a:custGeom>
            <a:avLst/>
            <a:gdLst>
              <a:gd name="T0" fmla="*/ 0 w 142875"/>
              <a:gd name="T1" fmla="*/ 125658 h 189230"/>
              <a:gd name="T2" fmla="*/ 142494 w 142875"/>
              <a:gd name="T3" fmla="*/ 125658 h 189230"/>
              <a:gd name="T4" fmla="*/ 142494 w 142875"/>
              <a:gd name="T5" fmla="*/ 0 h 189230"/>
              <a:gd name="T6" fmla="*/ 0 w 142875"/>
              <a:gd name="T7" fmla="*/ 0 h 189230"/>
              <a:gd name="T8" fmla="*/ 0 w 142875"/>
              <a:gd name="T9" fmla="*/ 125658 h 189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875" h="189230">
                <a:moveTo>
                  <a:pt x="0" y="188975"/>
                </a:moveTo>
                <a:lnTo>
                  <a:pt x="142494" y="188975"/>
                </a:lnTo>
                <a:lnTo>
                  <a:pt x="142494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D5D4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77828" name="object 33"/>
          <p:cNvSpPr>
            <a:spLocks/>
          </p:cNvSpPr>
          <p:nvPr/>
        </p:nvSpPr>
        <p:spPr bwMode="auto">
          <a:xfrm>
            <a:off x="7197725" y="990600"/>
            <a:ext cx="142875" cy="188913"/>
          </a:xfrm>
          <a:custGeom>
            <a:avLst/>
            <a:gdLst>
              <a:gd name="T0" fmla="*/ 0 w 142875"/>
              <a:gd name="T1" fmla="*/ 125658 h 189230"/>
              <a:gd name="T2" fmla="*/ 142494 w 142875"/>
              <a:gd name="T3" fmla="*/ 125658 h 189230"/>
              <a:gd name="T4" fmla="*/ 142494 w 142875"/>
              <a:gd name="T5" fmla="*/ 0 h 189230"/>
              <a:gd name="T6" fmla="*/ 0 w 142875"/>
              <a:gd name="T7" fmla="*/ 0 h 189230"/>
              <a:gd name="T8" fmla="*/ 0 w 142875"/>
              <a:gd name="T9" fmla="*/ 125658 h 189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875" h="189230">
                <a:moveTo>
                  <a:pt x="0" y="188975"/>
                </a:moveTo>
                <a:lnTo>
                  <a:pt x="142494" y="188975"/>
                </a:lnTo>
                <a:lnTo>
                  <a:pt x="142494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noFill/>
          <a:ln w="9905">
            <a:solidFill>
              <a:srgbClr val="2D2D4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77829" name="object 35"/>
          <p:cNvSpPr>
            <a:spLocks/>
          </p:cNvSpPr>
          <p:nvPr/>
        </p:nvSpPr>
        <p:spPr bwMode="auto">
          <a:xfrm>
            <a:off x="7200900" y="560388"/>
            <a:ext cx="114300" cy="430212"/>
          </a:xfrm>
          <a:custGeom>
            <a:avLst/>
            <a:gdLst>
              <a:gd name="T0" fmla="*/ 159174 w 113664"/>
              <a:gd name="T1" fmla="*/ 0 h 430530"/>
              <a:gd name="T2" fmla="*/ 12320 w 113664"/>
              <a:gd name="T3" fmla="*/ 3350 h 430530"/>
              <a:gd name="T4" fmla="*/ 28588 w 113664"/>
              <a:gd name="T5" fmla="*/ 35141 h 430530"/>
              <a:gd name="T6" fmla="*/ 175445 w 113664"/>
              <a:gd name="T7" fmla="*/ 31632 h 430530"/>
              <a:gd name="T8" fmla="*/ 159174 w 113664"/>
              <a:gd name="T9" fmla="*/ 0 h 430530"/>
              <a:gd name="T10" fmla="*/ 191687 w 113664"/>
              <a:gd name="T11" fmla="*/ 63268 h 430530"/>
              <a:gd name="T12" fmla="*/ 44845 w 113664"/>
              <a:gd name="T13" fmla="*/ 66771 h 430530"/>
              <a:gd name="T14" fmla="*/ 61106 w 113664"/>
              <a:gd name="T15" fmla="*/ 98405 h 430530"/>
              <a:gd name="T16" fmla="*/ 207973 w 113664"/>
              <a:gd name="T17" fmla="*/ 94901 h 430530"/>
              <a:gd name="T18" fmla="*/ 191687 w 113664"/>
              <a:gd name="T19" fmla="*/ 63268 h 430530"/>
              <a:gd name="T20" fmla="*/ 224232 w 113664"/>
              <a:gd name="T21" fmla="*/ 126535 h 430530"/>
              <a:gd name="T22" fmla="*/ 76873 w 113664"/>
              <a:gd name="T23" fmla="*/ 130041 h 430530"/>
              <a:gd name="T24" fmla="*/ 93153 w 113664"/>
              <a:gd name="T25" fmla="*/ 161674 h 430530"/>
              <a:gd name="T26" fmla="*/ 240496 w 113664"/>
              <a:gd name="T27" fmla="*/ 158279 h 430530"/>
              <a:gd name="T28" fmla="*/ 224232 w 113664"/>
              <a:gd name="T29" fmla="*/ 126535 h 430530"/>
              <a:gd name="T30" fmla="*/ 256248 w 113664"/>
              <a:gd name="T31" fmla="*/ 189911 h 430530"/>
              <a:gd name="T32" fmla="*/ 109395 w 113664"/>
              <a:gd name="T33" fmla="*/ 193415 h 430530"/>
              <a:gd name="T34" fmla="*/ 125653 w 113664"/>
              <a:gd name="T35" fmla="*/ 225049 h 430530"/>
              <a:gd name="T36" fmla="*/ 272509 w 113664"/>
              <a:gd name="T37" fmla="*/ 221548 h 430530"/>
              <a:gd name="T38" fmla="*/ 256248 w 113664"/>
              <a:gd name="T39" fmla="*/ 189911 h 430530"/>
              <a:gd name="T40" fmla="*/ 146992 w 113664"/>
              <a:gd name="T41" fmla="*/ 266450 h 430530"/>
              <a:gd name="T42" fmla="*/ 0 w 113664"/>
              <a:gd name="T43" fmla="*/ 269949 h 430530"/>
              <a:gd name="T44" fmla="*/ 269062 w 113664"/>
              <a:gd name="T45" fmla="*/ 359655 h 430530"/>
              <a:gd name="T46" fmla="*/ 401899 w 113664"/>
              <a:gd name="T47" fmla="*/ 282269 h 430530"/>
              <a:gd name="T48" fmla="*/ 155248 w 113664"/>
              <a:gd name="T49" fmla="*/ 282269 h 430530"/>
              <a:gd name="T50" fmla="*/ 146992 w 113664"/>
              <a:gd name="T51" fmla="*/ 266450 h 430530"/>
              <a:gd name="T52" fmla="*/ 293862 w 113664"/>
              <a:gd name="T53" fmla="*/ 262951 h 430530"/>
              <a:gd name="T54" fmla="*/ 146992 w 113664"/>
              <a:gd name="T55" fmla="*/ 266450 h 430530"/>
              <a:gd name="T56" fmla="*/ 155248 w 113664"/>
              <a:gd name="T57" fmla="*/ 282269 h 430530"/>
              <a:gd name="T58" fmla="*/ 302091 w 113664"/>
              <a:gd name="T59" fmla="*/ 278764 h 430530"/>
              <a:gd name="T60" fmla="*/ 293862 w 113664"/>
              <a:gd name="T61" fmla="*/ 262951 h 430530"/>
              <a:gd name="T62" fmla="*/ 441045 w 113664"/>
              <a:gd name="T63" fmla="*/ 259443 h 430530"/>
              <a:gd name="T64" fmla="*/ 293862 w 113664"/>
              <a:gd name="T65" fmla="*/ 262951 h 430530"/>
              <a:gd name="T66" fmla="*/ 302091 w 113664"/>
              <a:gd name="T67" fmla="*/ 278764 h 430530"/>
              <a:gd name="T68" fmla="*/ 155248 w 113664"/>
              <a:gd name="T69" fmla="*/ 282269 h 430530"/>
              <a:gd name="T70" fmla="*/ 401899 w 113664"/>
              <a:gd name="T71" fmla="*/ 282269 h 430530"/>
              <a:gd name="T72" fmla="*/ 441045 w 113664"/>
              <a:gd name="T73" fmla="*/ 259443 h 430530"/>
              <a:gd name="T74" fmla="*/ 288765 w 113664"/>
              <a:gd name="T75" fmla="*/ 253183 h 430530"/>
              <a:gd name="T76" fmla="*/ 141940 w 113664"/>
              <a:gd name="T77" fmla="*/ 256683 h 430530"/>
              <a:gd name="T78" fmla="*/ 146992 w 113664"/>
              <a:gd name="T79" fmla="*/ 266450 h 430530"/>
              <a:gd name="T80" fmla="*/ 293862 w 113664"/>
              <a:gd name="T81" fmla="*/ 262951 h 430530"/>
              <a:gd name="T82" fmla="*/ 288765 w 113664"/>
              <a:gd name="T83" fmla="*/ 253183 h 43053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664" h="430530">
                <a:moveTo>
                  <a:pt x="41021" y="0"/>
                </a:moveTo>
                <a:lnTo>
                  <a:pt x="3175" y="4063"/>
                </a:lnTo>
                <a:lnTo>
                  <a:pt x="7366" y="42037"/>
                </a:lnTo>
                <a:lnTo>
                  <a:pt x="45212" y="37845"/>
                </a:lnTo>
                <a:lnTo>
                  <a:pt x="41021" y="0"/>
                </a:lnTo>
                <a:close/>
              </a:path>
              <a:path w="113664" h="430530">
                <a:moveTo>
                  <a:pt x="49403" y="75691"/>
                </a:moveTo>
                <a:lnTo>
                  <a:pt x="11557" y="79882"/>
                </a:lnTo>
                <a:lnTo>
                  <a:pt x="15748" y="117728"/>
                </a:lnTo>
                <a:lnTo>
                  <a:pt x="53594" y="113537"/>
                </a:lnTo>
                <a:lnTo>
                  <a:pt x="49403" y="75691"/>
                </a:lnTo>
                <a:close/>
              </a:path>
              <a:path w="113664" h="430530">
                <a:moveTo>
                  <a:pt x="57785" y="151383"/>
                </a:moveTo>
                <a:lnTo>
                  <a:pt x="19812" y="155575"/>
                </a:lnTo>
                <a:lnTo>
                  <a:pt x="24003" y="193420"/>
                </a:lnTo>
                <a:lnTo>
                  <a:pt x="61975" y="189356"/>
                </a:lnTo>
                <a:lnTo>
                  <a:pt x="57785" y="151383"/>
                </a:lnTo>
                <a:close/>
              </a:path>
              <a:path w="113664" h="430530">
                <a:moveTo>
                  <a:pt x="66040" y="227202"/>
                </a:moveTo>
                <a:lnTo>
                  <a:pt x="28194" y="231393"/>
                </a:lnTo>
                <a:lnTo>
                  <a:pt x="32385" y="269239"/>
                </a:lnTo>
                <a:lnTo>
                  <a:pt x="70231" y="265049"/>
                </a:lnTo>
                <a:lnTo>
                  <a:pt x="66040" y="227202"/>
                </a:lnTo>
                <a:close/>
              </a:path>
              <a:path w="113664" h="430530">
                <a:moveTo>
                  <a:pt x="37885" y="318770"/>
                </a:moveTo>
                <a:lnTo>
                  <a:pt x="0" y="322961"/>
                </a:lnTo>
                <a:lnTo>
                  <a:pt x="69342" y="430275"/>
                </a:lnTo>
                <a:lnTo>
                  <a:pt x="103570" y="337692"/>
                </a:lnTo>
                <a:lnTo>
                  <a:pt x="40005" y="337692"/>
                </a:lnTo>
                <a:lnTo>
                  <a:pt x="37885" y="318770"/>
                </a:lnTo>
                <a:close/>
              </a:path>
              <a:path w="113664" h="430530">
                <a:moveTo>
                  <a:pt x="75731" y="314583"/>
                </a:moveTo>
                <a:lnTo>
                  <a:pt x="37885" y="318770"/>
                </a:lnTo>
                <a:lnTo>
                  <a:pt x="40005" y="337692"/>
                </a:lnTo>
                <a:lnTo>
                  <a:pt x="77850" y="333501"/>
                </a:lnTo>
                <a:lnTo>
                  <a:pt x="75731" y="314583"/>
                </a:lnTo>
                <a:close/>
              </a:path>
              <a:path w="113664" h="430530">
                <a:moveTo>
                  <a:pt x="113665" y="310388"/>
                </a:moveTo>
                <a:lnTo>
                  <a:pt x="75731" y="314583"/>
                </a:lnTo>
                <a:lnTo>
                  <a:pt x="77850" y="333501"/>
                </a:lnTo>
                <a:lnTo>
                  <a:pt x="40005" y="337692"/>
                </a:lnTo>
                <a:lnTo>
                  <a:pt x="103570" y="337692"/>
                </a:lnTo>
                <a:lnTo>
                  <a:pt x="113665" y="310388"/>
                </a:lnTo>
                <a:close/>
              </a:path>
              <a:path w="113664" h="430530">
                <a:moveTo>
                  <a:pt x="74422" y="302894"/>
                </a:moveTo>
                <a:lnTo>
                  <a:pt x="36575" y="307086"/>
                </a:lnTo>
                <a:lnTo>
                  <a:pt x="37885" y="318770"/>
                </a:lnTo>
                <a:lnTo>
                  <a:pt x="75731" y="314583"/>
                </a:lnTo>
                <a:lnTo>
                  <a:pt x="74422" y="302894"/>
                </a:lnTo>
                <a:close/>
              </a:path>
            </a:pathLst>
          </a:cu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77830" name="object 37"/>
          <p:cNvSpPr>
            <a:spLocks/>
          </p:cNvSpPr>
          <p:nvPr/>
        </p:nvSpPr>
        <p:spPr bwMode="auto">
          <a:xfrm>
            <a:off x="7200900" y="1179513"/>
            <a:ext cx="123825" cy="1804987"/>
          </a:xfrm>
          <a:custGeom>
            <a:avLst/>
            <a:gdLst>
              <a:gd name="T0" fmla="*/ 171432 w 121285"/>
              <a:gd name="T1" fmla="*/ 4 h 2043429"/>
              <a:gd name="T2" fmla="*/ 12007 w 121285"/>
              <a:gd name="T3" fmla="*/ 4 h 2043429"/>
              <a:gd name="T4" fmla="*/ 183433 w 121285"/>
              <a:gd name="T5" fmla="*/ 4 h 2043429"/>
              <a:gd name="T6" fmla="*/ 16024 w 121285"/>
              <a:gd name="T7" fmla="*/ 4 h 2043429"/>
              <a:gd name="T8" fmla="*/ 19969 w 121285"/>
              <a:gd name="T9" fmla="*/ 4 h 2043429"/>
              <a:gd name="T10" fmla="*/ 195415 w 121285"/>
              <a:gd name="T11" fmla="*/ 4 h 2043429"/>
              <a:gd name="T12" fmla="*/ 35392 w 121285"/>
              <a:gd name="T13" fmla="*/ 4 h 2043429"/>
              <a:gd name="T14" fmla="*/ 206816 w 121285"/>
              <a:gd name="T15" fmla="*/ 4 h 2043429"/>
              <a:gd name="T16" fmla="*/ 39442 w 121285"/>
              <a:gd name="T17" fmla="*/ 4 h 2043429"/>
              <a:gd name="T18" fmla="*/ 43411 w 121285"/>
              <a:gd name="T19" fmla="*/ 4 h 2043429"/>
              <a:gd name="T20" fmla="*/ 218823 w 121285"/>
              <a:gd name="T21" fmla="*/ 4 h 2043429"/>
              <a:gd name="T22" fmla="*/ 59419 w 121285"/>
              <a:gd name="T23" fmla="*/ 4 h 2043429"/>
              <a:gd name="T24" fmla="*/ 230832 w 121285"/>
              <a:gd name="T25" fmla="*/ 4 h 2043429"/>
              <a:gd name="T26" fmla="*/ 63429 w 121285"/>
              <a:gd name="T27" fmla="*/ 4 h 2043429"/>
              <a:gd name="T28" fmla="*/ 67437 w 121285"/>
              <a:gd name="T29" fmla="*/ 4 h 2043429"/>
              <a:gd name="T30" fmla="*/ 242790 w 121285"/>
              <a:gd name="T31" fmla="*/ 4 h 2043429"/>
              <a:gd name="T32" fmla="*/ 83406 w 121285"/>
              <a:gd name="T33" fmla="*/ 4 h 2043429"/>
              <a:gd name="T34" fmla="*/ 254834 w 121285"/>
              <a:gd name="T35" fmla="*/ 4 h 2043429"/>
              <a:gd name="T36" fmla="*/ 87393 w 121285"/>
              <a:gd name="T37" fmla="*/ 4 h 2043429"/>
              <a:gd name="T38" fmla="*/ 91425 w 121285"/>
              <a:gd name="T39" fmla="*/ 4 h 2043429"/>
              <a:gd name="T40" fmla="*/ 266266 w 121285"/>
              <a:gd name="T41" fmla="*/ 4 h 2043429"/>
              <a:gd name="T42" fmla="*/ 106816 w 121285"/>
              <a:gd name="T43" fmla="*/ 4 h 2043429"/>
              <a:gd name="T44" fmla="*/ 278182 w 121285"/>
              <a:gd name="T45" fmla="*/ 4 h 2043429"/>
              <a:gd name="T46" fmla="*/ 110804 w 121285"/>
              <a:gd name="T47" fmla="*/ 4 h 2043429"/>
              <a:gd name="T48" fmla="*/ 114810 w 121285"/>
              <a:gd name="T49" fmla="*/ 4 h 2043429"/>
              <a:gd name="T50" fmla="*/ 290204 w 121285"/>
              <a:gd name="T51" fmla="*/ 4 h 2043429"/>
              <a:gd name="T52" fmla="*/ 130859 w 121285"/>
              <a:gd name="T53" fmla="*/ 4 h 2043429"/>
              <a:gd name="T54" fmla="*/ 302228 w 121285"/>
              <a:gd name="T55" fmla="*/ 4 h 2043429"/>
              <a:gd name="T56" fmla="*/ 134814 w 121285"/>
              <a:gd name="T57" fmla="*/ 4 h 2043429"/>
              <a:gd name="T58" fmla="*/ 138800 w 121285"/>
              <a:gd name="T59" fmla="*/ 4 h 2043429"/>
              <a:gd name="T60" fmla="*/ 314200 w 121285"/>
              <a:gd name="T61" fmla="*/ 4 h 2043429"/>
              <a:gd name="T62" fmla="*/ 154835 w 121285"/>
              <a:gd name="T63" fmla="*/ 4 h 2043429"/>
              <a:gd name="T64" fmla="*/ 325609 w 121285"/>
              <a:gd name="T65" fmla="*/ 4 h 2043429"/>
              <a:gd name="T66" fmla="*/ 158224 w 121285"/>
              <a:gd name="T67" fmla="*/ 4 h 2043429"/>
              <a:gd name="T68" fmla="*/ 162282 w 121285"/>
              <a:gd name="T69" fmla="*/ 4 h 2043429"/>
              <a:gd name="T70" fmla="*/ 337634 w 121285"/>
              <a:gd name="T71" fmla="*/ 4 h 2043429"/>
              <a:gd name="T72" fmla="*/ 178253 w 121285"/>
              <a:gd name="T73" fmla="*/ 4 h 2043429"/>
              <a:gd name="T74" fmla="*/ 349681 w 121285"/>
              <a:gd name="T75" fmla="*/ 4 h 2043429"/>
              <a:gd name="T76" fmla="*/ 182246 w 121285"/>
              <a:gd name="T77" fmla="*/ 4 h 2043429"/>
              <a:gd name="T78" fmla="*/ 186283 w 121285"/>
              <a:gd name="T79" fmla="*/ 4 h 2043429"/>
              <a:gd name="T80" fmla="*/ 361653 w 121285"/>
              <a:gd name="T81" fmla="*/ 4 h 2043429"/>
              <a:gd name="T82" fmla="*/ 200790 w 121285"/>
              <a:gd name="T83" fmla="*/ 4 h 2043429"/>
              <a:gd name="T84" fmla="*/ 372199 w 121285"/>
              <a:gd name="T85" fmla="*/ 4 h 2043429"/>
              <a:gd name="T86" fmla="*/ 202264 w 121285"/>
              <a:gd name="T87" fmla="*/ 4 h 2043429"/>
              <a:gd name="T88" fmla="*/ 543350 w 121285"/>
              <a:gd name="T89" fmla="*/ 4 h 2043429"/>
              <a:gd name="T90" fmla="*/ 200790 w 121285"/>
              <a:gd name="T91" fmla="*/ 4 h 2043429"/>
              <a:gd name="T92" fmla="*/ 202264 w 121285"/>
              <a:gd name="T93" fmla="*/ 4 h 2043429"/>
              <a:gd name="T94" fmla="*/ 200790 w 121285"/>
              <a:gd name="T95" fmla="*/ 4 h 2043429"/>
              <a:gd name="T96" fmla="*/ 298245 w 121285"/>
              <a:gd name="T97" fmla="*/ 0 h 204342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21285" h="2043429">
                <a:moveTo>
                  <a:pt x="888" y="2004440"/>
                </a:moveTo>
                <a:lnTo>
                  <a:pt x="0" y="2042540"/>
                </a:lnTo>
                <a:lnTo>
                  <a:pt x="38100" y="2043302"/>
                </a:lnTo>
                <a:lnTo>
                  <a:pt x="38988" y="2005330"/>
                </a:lnTo>
                <a:lnTo>
                  <a:pt x="888" y="2004440"/>
                </a:lnTo>
                <a:close/>
              </a:path>
              <a:path w="121285" h="2043429">
                <a:moveTo>
                  <a:pt x="2667" y="1928240"/>
                </a:moveTo>
                <a:lnTo>
                  <a:pt x="1777" y="1966340"/>
                </a:lnTo>
                <a:lnTo>
                  <a:pt x="39877" y="1967230"/>
                </a:lnTo>
                <a:lnTo>
                  <a:pt x="40767" y="1929130"/>
                </a:lnTo>
                <a:lnTo>
                  <a:pt x="2667" y="1928240"/>
                </a:lnTo>
                <a:close/>
              </a:path>
              <a:path w="121285" h="2043429">
                <a:moveTo>
                  <a:pt x="4445" y="1852040"/>
                </a:moveTo>
                <a:lnTo>
                  <a:pt x="3556" y="1890140"/>
                </a:lnTo>
                <a:lnTo>
                  <a:pt x="41656" y="1891030"/>
                </a:lnTo>
                <a:lnTo>
                  <a:pt x="42545" y="1852930"/>
                </a:lnTo>
                <a:lnTo>
                  <a:pt x="4445" y="1852040"/>
                </a:lnTo>
                <a:close/>
              </a:path>
              <a:path w="121285" h="2043429">
                <a:moveTo>
                  <a:pt x="6223" y="1775840"/>
                </a:moveTo>
                <a:lnTo>
                  <a:pt x="5334" y="1813940"/>
                </a:lnTo>
                <a:lnTo>
                  <a:pt x="43434" y="1814830"/>
                </a:lnTo>
                <a:lnTo>
                  <a:pt x="44196" y="1776730"/>
                </a:lnTo>
                <a:lnTo>
                  <a:pt x="6223" y="1775840"/>
                </a:lnTo>
                <a:close/>
              </a:path>
              <a:path w="121285" h="2043429">
                <a:moveTo>
                  <a:pt x="7874" y="1699640"/>
                </a:moveTo>
                <a:lnTo>
                  <a:pt x="7112" y="1737740"/>
                </a:lnTo>
                <a:lnTo>
                  <a:pt x="45085" y="1738630"/>
                </a:lnTo>
                <a:lnTo>
                  <a:pt x="45974" y="1700530"/>
                </a:lnTo>
                <a:lnTo>
                  <a:pt x="7874" y="1699640"/>
                </a:lnTo>
                <a:close/>
              </a:path>
              <a:path w="121285" h="2043429">
                <a:moveTo>
                  <a:pt x="9651" y="1623440"/>
                </a:moveTo>
                <a:lnTo>
                  <a:pt x="8762" y="1661540"/>
                </a:lnTo>
                <a:lnTo>
                  <a:pt x="46862" y="1662430"/>
                </a:lnTo>
                <a:lnTo>
                  <a:pt x="47751" y="1624330"/>
                </a:lnTo>
                <a:lnTo>
                  <a:pt x="9651" y="1623440"/>
                </a:lnTo>
                <a:close/>
              </a:path>
              <a:path w="121285" h="2043429">
                <a:moveTo>
                  <a:pt x="11430" y="1547368"/>
                </a:moveTo>
                <a:lnTo>
                  <a:pt x="10540" y="1585340"/>
                </a:lnTo>
                <a:lnTo>
                  <a:pt x="48640" y="1586230"/>
                </a:lnTo>
                <a:lnTo>
                  <a:pt x="49530" y="1548257"/>
                </a:lnTo>
                <a:lnTo>
                  <a:pt x="11430" y="1547368"/>
                </a:lnTo>
                <a:close/>
              </a:path>
              <a:path w="121285" h="2043429">
                <a:moveTo>
                  <a:pt x="13208" y="1471168"/>
                </a:moveTo>
                <a:lnTo>
                  <a:pt x="12319" y="1509268"/>
                </a:lnTo>
                <a:lnTo>
                  <a:pt x="50419" y="1510157"/>
                </a:lnTo>
                <a:lnTo>
                  <a:pt x="51308" y="1472057"/>
                </a:lnTo>
                <a:lnTo>
                  <a:pt x="13208" y="1471168"/>
                </a:lnTo>
                <a:close/>
              </a:path>
              <a:path w="121285" h="2043429">
                <a:moveTo>
                  <a:pt x="14986" y="1394968"/>
                </a:moveTo>
                <a:lnTo>
                  <a:pt x="14097" y="1433068"/>
                </a:lnTo>
                <a:lnTo>
                  <a:pt x="52197" y="1433957"/>
                </a:lnTo>
                <a:lnTo>
                  <a:pt x="53086" y="1395857"/>
                </a:lnTo>
                <a:lnTo>
                  <a:pt x="14986" y="1394968"/>
                </a:lnTo>
                <a:close/>
              </a:path>
              <a:path w="121285" h="2043429">
                <a:moveTo>
                  <a:pt x="16763" y="1318768"/>
                </a:moveTo>
                <a:lnTo>
                  <a:pt x="15875" y="1356868"/>
                </a:lnTo>
                <a:lnTo>
                  <a:pt x="53975" y="1357757"/>
                </a:lnTo>
                <a:lnTo>
                  <a:pt x="54863" y="1319657"/>
                </a:lnTo>
                <a:lnTo>
                  <a:pt x="16763" y="1318768"/>
                </a:lnTo>
                <a:close/>
              </a:path>
              <a:path w="121285" h="2043429">
                <a:moveTo>
                  <a:pt x="18542" y="1242568"/>
                </a:moveTo>
                <a:lnTo>
                  <a:pt x="17652" y="1280668"/>
                </a:lnTo>
                <a:lnTo>
                  <a:pt x="55752" y="1281557"/>
                </a:lnTo>
                <a:lnTo>
                  <a:pt x="56642" y="1243457"/>
                </a:lnTo>
                <a:lnTo>
                  <a:pt x="18542" y="1242568"/>
                </a:lnTo>
                <a:close/>
              </a:path>
              <a:path w="121285" h="2043429">
                <a:moveTo>
                  <a:pt x="20320" y="1166368"/>
                </a:moveTo>
                <a:lnTo>
                  <a:pt x="19431" y="1204468"/>
                </a:lnTo>
                <a:lnTo>
                  <a:pt x="57531" y="1205357"/>
                </a:lnTo>
                <a:lnTo>
                  <a:pt x="58293" y="1167257"/>
                </a:lnTo>
                <a:lnTo>
                  <a:pt x="20320" y="1166368"/>
                </a:lnTo>
                <a:close/>
              </a:path>
              <a:path w="121285" h="2043429">
                <a:moveTo>
                  <a:pt x="21971" y="1090295"/>
                </a:moveTo>
                <a:lnTo>
                  <a:pt x="21082" y="1128268"/>
                </a:lnTo>
                <a:lnTo>
                  <a:pt x="59182" y="1129157"/>
                </a:lnTo>
                <a:lnTo>
                  <a:pt x="60071" y="1091057"/>
                </a:lnTo>
                <a:lnTo>
                  <a:pt x="21971" y="1090295"/>
                </a:lnTo>
                <a:close/>
              </a:path>
              <a:path w="121285" h="2043429">
                <a:moveTo>
                  <a:pt x="23749" y="1014094"/>
                </a:moveTo>
                <a:lnTo>
                  <a:pt x="22860" y="1052195"/>
                </a:lnTo>
                <a:lnTo>
                  <a:pt x="60960" y="1053083"/>
                </a:lnTo>
                <a:lnTo>
                  <a:pt x="61849" y="1014983"/>
                </a:lnTo>
                <a:lnTo>
                  <a:pt x="23749" y="1014094"/>
                </a:lnTo>
                <a:close/>
              </a:path>
              <a:path w="121285" h="2043429">
                <a:moveTo>
                  <a:pt x="25526" y="937894"/>
                </a:moveTo>
                <a:lnTo>
                  <a:pt x="24637" y="975994"/>
                </a:lnTo>
                <a:lnTo>
                  <a:pt x="62737" y="976883"/>
                </a:lnTo>
                <a:lnTo>
                  <a:pt x="63626" y="938783"/>
                </a:lnTo>
                <a:lnTo>
                  <a:pt x="25526" y="937894"/>
                </a:lnTo>
                <a:close/>
              </a:path>
              <a:path w="121285" h="2043429">
                <a:moveTo>
                  <a:pt x="27305" y="861694"/>
                </a:moveTo>
                <a:lnTo>
                  <a:pt x="26415" y="899794"/>
                </a:lnTo>
                <a:lnTo>
                  <a:pt x="64515" y="900683"/>
                </a:lnTo>
                <a:lnTo>
                  <a:pt x="65405" y="862583"/>
                </a:lnTo>
                <a:lnTo>
                  <a:pt x="27305" y="861694"/>
                </a:lnTo>
                <a:close/>
              </a:path>
              <a:path w="121285" h="2043429">
                <a:moveTo>
                  <a:pt x="29083" y="785494"/>
                </a:moveTo>
                <a:lnTo>
                  <a:pt x="28194" y="823594"/>
                </a:lnTo>
                <a:lnTo>
                  <a:pt x="66294" y="824483"/>
                </a:lnTo>
                <a:lnTo>
                  <a:pt x="67183" y="786383"/>
                </a:lnTo>
                <a:lnTo>
                  <a:pt x="29083" y="785494"/>
                </a:lnTo>
                <a:close/>
              </a:path>
              <a:path w="121285" h="2043429">
                <a:moveTo>
                  <a:pt x="30861" y="709294"/>
                </a:moveTo>
                <a:lnTo>
                  <a:pt x="29972" y="747394"/>
                </a:lnTo>
                <a:lnTo>
                  <a:pt x="68072" y="748283"/>
                </a:lnTo>
                <a:lnTo>
                  <a:pt x="68961" y="710183"/>
                </a:lnTo>
                <a:lnTo>
                  <a:pt x="30861" y="709294"/>
                </a:lnTo>
                <a:close/>
              </a:path>
              <a:path w="121285" h="2043429">
                <a:moveTo>
                  <a:pt x="32638" y="633221"/>
                </a:moveTo>
                <a:lnTo>
                  <a:pt x="31750" y="671194"/>
                </a:lnTo>
                <a:lnTo>
                  <a:pt x="69850" y="672083"/>
                </a:lnTo>
                <a:lnTo>
                  <a:pt x="70738" y="633983"/>
                </a:lnTo>
                <a:lnTo>
                  <a:pt x="32638" y="633221"/>
                </a:lnTo>
                <a:close/>
              </a:path>
              <a:path w="121285" h="2043429">
                <a:moveTo>
                  <a:pt x="34417" y="557021"/>
                </a:moveTo>
                <a:lnTo>
                  <a:pt x="33527" y="595121"/>
                </a:lnTo>
                <a:lnTo>
                  <a:pt x="71627" y="596011"/>
                </a:lnTo>
                <a:lnTo>
                  <a:pt x="72389" y="557911"/>
                </a:lnTo>
                <a:lnTo>
                  <a:pt x="34417" y="557021"/>
                </a:lnTo>
                <a:close/>
              </a:path>
              <a:path w="121285" h="2043429">
                <a:moveTo>
                  <a:pt x="36068" y="480822"/>
                </a:moveTo>
                <a:lnTo>
                  <a:pt x="35178" y="518921"/>
                </a:lnTo>
                <a:lnTo>
                  <a:pt x="73278" y="519811"/>
                </a:lnTo>
                <a:lnTo>
                  <a:pt x="74168" y="481711"/>
                </a:lnTo>
                <a:lnTo>
                  <a:pt x="36068" y="480822"/>
                </a:lnTo>
                <a:close/>
              </a:path>
              <a:path w="121285" h="2043429">
                <a:moveTo>
                  <a:pt x="37846" y="404622"/>
                </a:moveTo>
                <a:lnTo>
                  <a:pt x="36957" y="442722"/>
                </a:lnTo>
                <a:lnTo>
                  <a:pt x="75057" y="443611"/>
                </a:lnTo>
                <a:lnTo>
                  <a:pt x="75946" y="405511"/>
                </a:lnTo>
                <a:lnTo>
                  <a:pt x="37846" y="404622"/>
                </a:lnTo>
                <a:close/>
              </a:path>
              <a:path w="121285" h="2043429">
                <a:moveTo>
                  <a:pt x="39624" y="328422"/>
                </a:moveTo>
                <a:lnTo>
                  <a:pt x="38735" y="366522"/>
                </a:lnTo>
                <a:lnTo>
                  <a:pt x="76835" y="367411"/>
                </a:lnTo>
                <a:lnTo>
                  <a:pt x="77724" y="329311"/>
                </a:lnTo>
                <a:lnTo>
                  <a:pt x="39624" y="328422"/>
                </a:lnTo>
                <a:close/>
              </a:path>
              <a:path w="121285" h="2043429">
                <a:moveTo>
                  <a:pt x="41401" y="252222"/>
                </a:moveTo>
                <a:lnTo>
                  <a:pt x="40512" y="290322"/>
                </a:lnTo>
                <a:lnTo>
                  <a:pt x="78612" y="291211"/>
                </a:lnTo>
                <a:lnTo>
                  <a:pt x="79501" y="253111"/>
                </a:lnTo>
                <a:lnTo>
                  <a:pt x="41401" y="252222"/>
                </a:lnTo>
                <a:close/>
              </a:path>
              <a:path w="121285" h="2043429">
                <a:moveTo>
                  <a:pt x="43180" y="176022"/>
                </a:moveTo>
                <a:lnTo>
                  <a:pt x="42290" y="214122"/>
                </a:lnTo>
                <a:lnTo>
                  <a:pt x="80390" y="215011"/>
                </a:lnTo>
                <a:lnTo>
                  <a:pt x="81280" y="176911"/>
                </a:lnTo>
                <a:lnTo>
                  <a:pt x="43180" y="176022"/>
                </a:lnTo>
                <a:close/>
              </a:path>
              <a:path w="121285" h="2043429">
                <a:moveTo>
                  <a:pt x="44634" y="113793"/>
                </a:moveTo>
                <a:lnTo>
                  <a:pt x="44069" y="138049"/>
                </a:lnTo>
                <a:lnTo>
                  <a:pt x="82169" y="138811"/>
                </a:lnTo>
                <a:lnTo>
                  <a:pt x="82733" y="114682"/>
                </a:lnTo>
                <a:lnTo>
                  <a:pt x="44634" y="113793"/>
                </a:lnTo>
                <a:close/>
              </a:path>
              <a:path w="121285" h="2043429">
                <a:moveTo>
                  <a:pt x="113412" y="99949"/>
                </a:moveTo>
                <a:lnTo>
                  <a:pt x="44958" y="99949"/>
                </a:lnTo>
                <a:lnTo>
                  <a:pt x="83058" y="100837"/>
                </a:lnTo>
                <a:lnTo>
                  <a:pt x="82733" y="114682"/>
                </a:lnTo>
                <a:lnTo>
                  <a:pt x="120776" y="115570"/>
                </a:lnTo>
                <a:lnTo>
                  <a:pt x="113412" y="99949"/>
                </a:lnTo>
                <a:close/>
              </a:path>
              <a:path w="121285" h="2043429">
                <a:moveTo>
                  <a:pt x="44958" y="99949"/>
                </a:moveTo>
                <a:lnTo>
                  <a:pt x="44634" y="113793"/>
                </a:lnTo>
                <a:lnTo>
                  <a:pt x="82733" y="114682"/>
                </a:lnTo>
                <a:lnTo>
                  <a:pt x="83058" y="100837"/>
                </a:lnTo>
                <a:lnTo>
                  <a:pt x="44958" y="99949"/>
                </a:lnTo>
                <a:close/>
              </a:path>
              <a:path w="121285" h="2043429">
                <a:moveTo>
                  <a:pt x="66294" y="0"/>
                </a:moveTo>
                <a:lnTo>
                  <a:pt x="6476" y="112902"/>
                </a:lnTo>
                <a:lnTo>
                  <a:pt x="44634" y="113793"/>
                </a:lnTo>
                <a:lnTo>
                  <a:pt x="44958" y="99949"/>
                </a:lnTo>
                <a:lnTo>
                  <a:pt x="113412" y="99949"/>
                </a:lnTo>
                <a:lnTo>
                  <a:pt x="66294" y="0"/>
                </a:lnTo>
                <a:close/>
              </a:path>
            </a:pathLst>
          </a:cu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77831" name="object 39"/>
          <p:cNvSpPr>
            <a:spLocks/>
          </p:cNvSpPr>
          <p:nvPr/>
        </p:nvSpPr>
        <p:spPr bwMode="auto">
          <a:xfrm>
            <a:off x="6302375" y="1179513"/>
            <a:ext cx="873125" cy="1625600"/>
          </a:xfrm>
          <a:custGeom>
            <a:avLst/>
            <a:gdLst>
              <a:gd name="T0" fmla="*/ 33782 w 873125"/>
              <a:gd name="T1" fmla="*/ 1625092 h 1625600"/>
              <a:gd name="T2" fmla="*/ 53594 w 873125"/>
              <a:gd name="T3" fmla="*/ 1506220 h 1625600"/>
              <a:gd name="T4" fmla="*/ 87249 w 873125"/>
              <a:gd name="T5" fmla="*/ 1524127 h 1625600"/>
              <a:gd name="T6" fmla="*/ 71374 w 873125"/>
              <a:gd name="T7" fmla="*/ 1472564 h 1625600"/>
              <a:gd name="T8" fmla="*/ 89154 w 873125"/>
              <a:gd name="T9" fmla="*/ 1438909 h 1625600"/>
              <a:gd name="T10" fmla="*/ 140716 w 873125"/>
              <a:gd name="T11" fmla="*/ 1423034 h 1625600"/>
              <a:gd name="T12" fmla="*/ 160528 w 873125"/>
              <a:gd name="T13" fmla="*/ 1304289 h 1625600"/>
              <a:gd name="T14" fmla="*/ 194183 w 873125"/>
              <a:gd name="T15" fmla="*/ 1322070 h 1625600"/>
              <a:gd name="T16" fmla="*/ 178308 w 873125"/>
              <a:gd name="T17" fmla="*/ 1270634 h 1625600"/>
              <a:gd name="T18" fmla="*/ 196215 w 873125"/>
              <a:gd name="T19" fmla="*/ 1236852 h 1625600"/>
              <a:gd name="T20" fmla="*/ 247650 w 873125"/>
              <a:gd name="T21" fmla="*/ 1221105 h 1625600"/>
              <a:gd name="T22" fmla="*/ 267462 w 873125"/>
              <a:gd name="T23" fmla="*/ 1102233 h 1625600"/>
              <a:gd name="T24" fmla="*/ 301117 w 873125"/>
              <a:gd name="T25" fmla="*/ 1120013 h 1625600"/>
              <a:gd name="T26" fmla="*/ 285242 w 873125"/>
              <a:gd name="T27" fmla="*/ 1068577 h 1625600"/>
              <a:gd name="T28" fmla="*/ 303149 w 873125"/>
              <a:gd name="T29" fmla="*/ 1034923 h 1625600"/>
              <a:gd name="T30" fmla="*/ 354584 w 873125"/>
              <a:gd name="T31" fmla="*/ 1019048 h 1625600"/>
              <a:gd name="T32" fmla="*/ 374396 w 873125"/>
              <a:gd name="T33" fmla="*/ 900176 h 1625600"/>
              <a:gd name="T34" fmla="*/ 408050 w 873125"/>
              <a:gd name="T35" fmla="*/ 917956 h 1625600"/>
              <a:gd name="T36" fmla="*/ 392303 w 873125"/>
              <a:gd name="T37" fmla="*/ 866520 h 1625600"/>
              <a:gd name="T38" fmla="*/ 410083 w 873125"/>
              <a:gd name="T39" fmla="*/ 832865 h 1625600"/>
              <a:gd name="T40" fmla="*/ 461645 w 873125"/>
              <a:gd name="T41" fmla="*/ 816990 h 1625600"/>
              <a:gd name="T42" fmla="*/ 481457 w 873125"/>
              <a:gd name="T43" fmla="*/ 698119 h 1625600"/>
              <a:gd name="T44" fmla="*/ 515112 w 873125"/>
              <a:gd name="T45" fmla="*/ 716026 h 1625600"/>
              <a:gd name="T46" fmla="*/ 499237 w 873125"/>
              <a:gd name="T47" fmla="*/ 664463 h 1625600"/>
              <a:gd name="T48" fmla="*/ 517017 w 873125"/>
              <a:gd name="T49" fmla="*/ 630808 h 1625600"/>
              <a:gd name="T50" fmla="*/ 568579 w 873125"/>
              <a:gd name="T51" fmla="*/ 614933 h 1625600"/>
              <a:gd name="T52" fmla="*/ 588391 w 873125"/>
              <a:gd name="T53" fmla="*/ 496188 h 1625600"/>
              <a:gd name="T54" fmla="*/ 622046 w 873125"/>
              <a:gd name="T55" fmla="*/ 513969 h 1625600"/>
              <a:gd name="T56" fmla="*/ 606171 w 873125"/>
              <a:gd name="T57" fmla="*/ 462406 h 1625600"/>
              <a:gd name="T58" fmla="*/ 624078 w 873125"/>
              <a:gd name="T59" fmla="*/ 428751 h 1625600"/>
              <a:gd name="T60" fmla="*/ 675513 w 873125"/>
              <a:gd name="T61" fmla="*/ 413003 h 1625600"/>
              <a:gd name="T62" fmla="*/ 695325 w 873125"/>
              <a:gd name="T63" fmla="*/ 294131 h 1625600"/>
              <a:gd name="T64" fmla="*/ 728980 w 873125"/>
              <a:gd name="T65" fmla="*/ 311912 h 1625600"/>
              <a:gd name="T66" fmla="*/ 713232 w 873125"/>
              <a:gd name="T67" fmla="*/ 260476 h 1625600"/>
              <a:gd name="T68" fmla="*/ 731012 w 873125"/>
              <a:gd name="T69" fmla="*/ 226695 h 1625600"/>
              <a:gd name="T70" fmla="*/ 782447 w 873125"/>
              <a:gd name="T71" fmla="*/ 210947 h 1625600"/>
              <a:gd name="T72" fmla="*/ 802250 w 873125"/>
              <a:gd name="T73" fmla="*/ 92090 h 1625600"/>
              <a:gd name="T74" fmla="*/ 835996 w 873125"/>
              <a:gd name="T75" fmla="*/ 109938 h 1625600"/>
              <a:gd name="T76" fmla="*/ 802259 w 873125"/>
              <a:gd name="T77" fmla="*/ 92075 h 1625600"/>
              <a:gd name="T78" fmla="*/ 870511 w 873125"/>
              <a:gd name="T79" fmla="*/ 92075 h 1625600"/>
              <a:gd name="T80" fmla="*/ 802259 w 873125"/>
              <a:gd name="T81" fmla="*/ 92075 h 1625600"/>
              <a:gd name="T82" fmla="*/ 802250 w 873125"/>
              <a:gd name="T83" fmla="*/ 92090 h 16256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73125" h="1625600">
                <a:moveTo>
                  <a:pt x="17907" y="1573657"/>
                </a:moveTo>
                <a:lnTo>
                  <a:pt x="0" y="1607312"/>
                </a:lnTo>
                <a:lnTo>
                  <a:pt x="33782" y="1625092"/>
                </a:lnTo>
                <a:lnTo>
                  <a:pt x="51562" y="1591437"/>
                </a:lnTo>
                <a:lnTo>
                  <a:pt x="17907" y="1573657"/>
                </a:lnTo>
                <a:close/>
              </a:path>
              <a:path w="873125" h="1625600">
                <a:moveTo>
                  <a:pt x="53594" y="1506220"/>
                </a:moveTo>
                <a:lnTo>
                  <a:pt x="35687" y="1540002"/>
                </a:lnTo>
                <a:lnTo>
                  <a:pt x="69342" y="1557782"/>
                </a:lnTo>
                <a:lnTo>
                  <a:pt x="87249" y="1524127"/>
                </a:lnTo>
                <a:lnTo>
                  <a:pt x="53594" y="1506220"/>
                </a:lnTo>
                <a:close/>
              </a:path>
              <a:path w="873125" h="1625600">
                <a:moveTo>
                  <a:pt x="89154" y="1438909"/>
                </a:moveTo>
                <a:lnTo>
                  <a:pt x="71374" y="1472564"/>
                </a:lnTo>
                <a:lnTo>
                  <a:pt x="105029" y="1490471"/>
                </a:lnTo>
                <a:lnTo>
                  <a:pt x="122809" y="1456817"/>
                </a:lnTo>
                <a:lnTo>
                  <a:pt x="89154" y="1438909"/>
                </a:lnTo>
                <a:close/>
              </a:path>
              <a:path w="873125" h="1625600">
                <a:moveTo>
                  <a:pt x="124841" y="1371600"/>
                </a:moveTo>
                <a:lnTo>
                  <a:pt x="107061" y="1405255"/>
                </a:lnTo>
                <a:lnTo>
                  <a:pt x="140716" y="1423034"/>
                </a:lnTo>
                <a:lnTo>
                  <a:pt x="158496" y="1389380"/>
                </a:lnTo>
                <a:lnTo>
                  <a:pt x="124841" y="1371600"/>
                </a:lnTo>
                <a:close/>
              </a:path>
              <a:path w="873125" h="1625600">
                <a:moveTo>
                  <a:pt x="160528" y="1304289"/>
                </a:moveTo>
                <a:lnTo>
                  <a:pt x="142621" y="1337945"/>
                </a:lnTo>
                <a:lnTo>
                  <a:pt x="176403" y="1355725"/>
                </a:lnTo>
                <a:lnTo>
                  <a:pt x="194183" y="1322070"/>
                </a:lnTo>
                <a:lnTo>
                  <a:pt x="160528" y="1304289"/>
                </a:lnTo>
                <a:close/>
              </a:path>
              <a:path w="873125" h="1625600">
                <a:moveTo>
                  <a:pt x="196215" y="1236852"/>
                </a:moveTo>
                <a:lnTo>
                  <a:pt x="178308" y="1270634"/>
                </a:lnTo>
                <a:lnTo>
                  <a:pt x="211962" y="1288414"/>
                </a:lnTo>
                <a:lnTo>
                  <a:pt x="229870" y="1254759"/>
                </a:lnTo>
                <a:lnTo>
                  <a:pt x="196215" y="1236852"/>
                </a:lnTo>
                <a:close/>
              </a:path>
              <a:path w="873125" h="1625600">
                <a:moveTo>
                  <a:pt x="231775" y="1169543"/>
                </a:moveTo>
                <a:lnTo>
                  <a:pt x="213995" y="1203198"/>
                </a:lnTo>
                <a:lnTo>
                  <a:pt x="247650" y="1221105"/>
                </a:lnTo>
                <a:lnTo>
                  <a:pt x="265430" y="1187323"/>
                </a:lnTo>
                <a:lnTo>
                  <a:pt x="231775" y="1169543"/>
                </a:lnTo>
                <a:close/>
              </a:path>
              <a:path w="873125" h="1625600">
                <a:moveTo>
                  <a:pt x="267462" y="1102233"/>
                </a:moveTo>
                <a:lnTo>
                  <a:pt x="249682" y="1135888"/>
                </a:lnTo>
                <a:lnTo>
                  <a:pt x="283337" y="1153668"/>
                </a:lnTo>
                <a:lnTo>
                  <a:pt x="301117" y="1120013"/>
                </a:lnTo>
                <a:lnTo>
                  <a:pt x="267462" y="1102233"/>
                </a:lnTo>
                <a:close/>
              </a:path>
              <a:path w="873125" h="1625600">
                <a:moveTo>
                  <a:pt x="303149" y="1034923"/>
                </a:moveTo>
                <a:lnTo>
                  <a:pt x="285242" y="1068577"/>
                </a:lnTo>
                <a:lnTo>
                  <a:pt x="319024" y="1086358"/>
                </a:lnTo>
                <a:lnTo>
                  <a:pt x="336804" y="1052702"/>
                </a:lnTo>
                <a:lnTo>
                  <a:pt x="303149" y="1034923"/>
                </a:lnTo>
                <a:close/>
              </a:path>
              <a:path w="873125" h="1625600">
                <a:moveTo>
                  <a:pt x="338836" y="967486"/>
                </a:moveTo>
                <a:lnTo>
                  <a:pt x="320929" y="1001140"/>
                </a:lnTo>
                <a:lnTo>
                  <a:pt x="354584" y="1019048"/>
                </a:lnTo>
                <a:lnTo>
                  <a:pt x="372491" y="985393"/>
                </a:lnTo>
                <a:lnTo>
                  <a:pt x="338836" y="967486"/>
                </a:lnTo>
                <a:close/>
              </a:path>
              <a:path w="873125" h="1625600">
                <a:moveTo>
                  <a:pt x="374396" y="900176"/>
                </a:moveTo>
                <a:lnTo>
                  <a:pt x="356616" y="933831"/>
                </a:lnTo>
                <a:lnTo>
                  <a:pt x="390271" y="951738"/>
                </a:lnTo>
                <a:lnTo>
                  <a:pt x="408050" y="917956"/>
                </a:lnTo>
                <a:lnTo>
                  <a:pt x="374396" y="900176"/>
                </a:lnTo>
                <a:close/>
              </a:path>
              <a:path w="873125" h="1625600">
                <a:moveTo>
                  <a:pt x="410083" y="832865"/>
                </a:moveTo>
                <a:lnTo>
                  <a:pt x="392303" y="866520"/>
                </a:lnTo>
                <a:lnTo>
                  <a:pt x="425958" y="884301"/>
                </a:lnTo>
                <a:lnTo>
                  <a:pt x="443738" y="850645"/>
                </a:lnTo>
                <a:lnTo>
                  <a:pt x="410083" y="832865"/>
                </a:lnTo>
                <a:close/>
              </a:path>
              <a:path w="873125" h="1625600">
                <a:moveTo>
                  <a:pt x="445770" y="765556"/>
                </a:moveTo>
                <a:lnTo>
                  <a:pt x="427863" y="799211"/>
                </a:lnTo>
                <a:lnTo>
                  <a:pt x="461645" y="816990"/>
                </a:lnTo>
                <a:lnTo>
                  <a:pt x="479425" y="783336"/>
                </a:lnTo>
                <a:lnTo>
                  <a:pt x="445770" y="765556"/>
                </a:lnTo>
                <a:close/>
              </a:path>
              <a:path w="873125" h="1625600">
                <a:moveTo>
                  <a:pt x="481457" y="698119"/>
                </a:moveTo>
                <a:lnTo>
                  <a:pt x="463550" y="731774"/>
                </a:lnTo>
                <a:lnTo>
                  <a:pt x="497205" y="749681"/>
                </a:lnTo>
                <a:lnTo>
                  <a:pt x="515112" y="716026"/>
                </a:lnTo>
                <a:lnTo>
                  <a:pt x="481457" y="698119"/>
                </a:lnTo>
                <a:close/>
              </a:path>
              <a:path w="873125" h="1625600">
                <a:moveTo>
                  <a:pt x="517017" y="630808"/>
                </a:moveTo>
                <a:lnTo>
                  <a:pt x="499237" y="664463"/>
                </a:lnTo>
                <a:lnTo>
                  <a:pt x="532892" y="682370"/>
                </a:lnTo>
                <a:lnTo>
                  <a:pt x="550799" y="648588"/>
                </a:lnTo>
                <a:lnTo>
                  <a:pt x="517017" y="630808"/>
                </a:lnTo>
                <a:close/>
              </a:path>
              <a:path w="873125" h="1625600">
                <a:moveTo>
                  <a:pt x="552704" y="563499"/>
                </a:moveTo>
                <a:lnTo>
                  <a:pt x="534924" y="597153"/>
                </a:lnTo>
                <a:lnTo>
                  <a:pt x="568579" y="614933"/>
                </a:lnTo>
                <a:lnTo>
                  <a:pt x="586359" y="581278"/>
                </a:lnTo>
                <a:lnTo>
                  <a:pt x="552704" y="563499"/>
                </a:lnTo>
                <a:close/>
              </a:path>
              <a:path w="873125" h="1625600">
                <a:moveTo>
                  <a:pt x="588391" y="496188"/>
                </a:moveTo>
                <a:lnTo>
                  <a:pt x="570611" y="529844"/>
                </a:lnTo>
                <a:lnTo>
                  <a:pt x="604266" y="547624"/>
                </a:lnTo>
                <a:lnTo>
                  <a:pt x="622046" y="513969"/>
                </a:lnTo>
                <a:lnTo>
                  <a:pt x="588391" y="496188"/>
                </a:lnTo>
                <a:close/>
              </a:path>
              <a:path w="873125" h="1625600">
                <a:moveTo>
                  <a:pt x="624078" y="428751"/>
                </a:moveTo>
                <a:lnTo>
                  <a:pt x="606171" y="462406"/>
                </a:lnTo>
                <a:lnTo>
                  <a:pt x="639826" y="480313"/>
                </a:lnTo>
                <a:lnTo>
                  <a:pt x="657733" y="446659"/>
                </a:lnTo>
                <a:lnTo>
                  <a:pt x="624078" y="428751"/>
                </a:lnTo>
                <a:close/>
              </a:path>
              <a:path w="873125" h="1625600">
                <a:moveTo>
                  <a:pt x="659638" y="361441"/>
                </a:moveTo>
                <a:lnTo>
                  <a:pt x="641858" y="395097"/>
                </a:lnTo>
                <a:lnTo>
                  <a:pt x="675513" y="413003"/>
                </a:lnTo>
                <a:lnTo>
                  <a:pt x="693420" y="379222"/>
                </a:lnTo>
                <a:lnTo>
                  <a:pt x="659638" y="361441"/>
                </a:lnTo>
                <a:close/>
              </a:path>
              <a:path w="873125" h="1625600">
                <a:moveTo>
                  <a:pt x="695325" y="294131"/>
                </a:moveTo>
                <a:lnTo>
                  <a:pt x="677545" y="327787"/>
                </a:lnTo>
                <a:lnTo>
                  <a:pt x="711200" y="345566"/>
                </a:lnTo>
                <a:lnTo>
                  <a:pt x="728980" y="311912"/>
                </a:lnTo>
                <a:lnTo>
                  <a:pt x="695325" y="294131"/>
                </a:lnTo>
                <a:close/>
              </a:path>
              <a:path w="873125" h="1625600">
                <a:moveTo>
                  <a:pt x="731012" y="226695"/>
                </a:moveTo>
                <a:lnTo>
                  <a:pt x="713232" y="260476"/>
                </a:lnTo>
                <a:lnTo>
                  <a:pt x="746887" y="278256"/>
                </a:lnTo>
                <a:lnTo>
                  <a:pt x="764667" y="244601"/>
                </a:lnTo>
                <a:lnTo>
                  <a:pt x="731012" y="226695"/>
                </a:lnTo>
                <a:close/>
              </a:path>
              <a:path w="873125" h="1625600">
                <a:moveTo>
                  <a:pt x="766699" y="159385"/>
                </a:moveTo>
                <a:lnTo>
                  <a:pt x="748792" y="193039"/>
                </a:lnTo>
                <a:lnTo>
                  <a:pt x="782447" y="210947"/>
                </a:lnTo>
                <a:lnTo>
                  <a:pt x="800354" y="177291"/>
                </a:lnTo>
                <a:lnTo>
                  <a:pt x="766699" y="159385"/>
                </a:lnTo>
                <a:close/>
              </a:path>
              <a:path w="873125" h="1625600">
                <a:moveTo>
                  <a:pt x="802250" y="92090"/>
                </a:moveTo>
                <a:lnTo>
                  <a:pt x="784479" y="125729"/>
                </a:lnTo>
                <a:lnTo>
                  <a:pt x="818134" y="143510"/>
                </a:lnTo>
                <a:lnTo>
                  <a:pt x="835996" y="109938"/>
                </a:lnTo>
                <a:lnTo>
                  <a:pt x="802250" y="92090"/>
                </a:lnTo>
                <a:close/>
              </a:path>
              <a:path w="873125" h="1625600">
                <a:moveTo>
                  <a:pt x="870511" y="92075"/>
                </a:moveTo>
                <a:lnTo>
                  <a:pt x="802259" y="92075"/>
                </a:lnTo>
                <a:lnTo>
                  <a:pt x="836041" y="109854"/>
                </a:lnTo>
                <a:lnTo>
                  <a:pt x="869696" y="127762"/>
                </a:lnTo>
                <a:lnTo>
                  <a:pt x="870511" y="92075"/>
                </a:lnTo>
                <a:close/>
              </a:path>
              <a:path w="873125" h="1625600">
                <a:moveTo>
                  <a:pt x="802259" y="92075"/>
                </a:moveTo>
                <a:lnTo>
                  <a:pt x="835996" y="109938"/>
                </a:lnTo>
                <a:lnTo>
                  <a:pt x="802259" y="92075"/>
                </a:lnTo>
                <a:close/>
              </a:path>
              <a:path w="873125" h="1625600">
                <a:moveTo>
                  <a:pt x="872617" y="0"/>
                </a:moveTo>
                <a:lnTo>
                  <a:pt x="768604" y="74295"/>
                </a:lnTo>
                <a:lnTo>
                  <a:pt x="802250" y="92090"/>
                </a:lnTo>
                <a:lnTo>
                  <a:pt x="870511" y="92075"/>
                </a:lnTo>
                <a:lnTo>
                  <a:pt x="872617" y="0"/>
                </a:lnTo>
                <a:close/>
              </a:path>
            </a:pathLst>
          </a:cu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41" name="object 41"/>
          <p:cNvSpPr txBox="1"/>
          <p:nvPr/>
        </p:nvSpPr>
        <p:spPr>
          <a:xfrm>
            <a:off x="7348538" y="641350"/>
            <a:ext cx="1543050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b="1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= 10~3</a:t>
            </a:r>
            <a:r>
              <a:rPr b="1" spc="-2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km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07275" y="2754313"/>
            <a:ext cx="1400175" cy="3079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US" b="1" spc="-15" dirty="0">
                <a:solidFill>
                  <a:prstClr val="black"/>
                </a:solidFill>
                <a:latin typeface="Arial"/>
                <a:cs typeface="Arial"/>
              </a:rPr>
              <a:t>~</a:t>
            </a:r>
            <a:r>
              <a:rPr b="1" spc="-2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3000km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113463" y="2990850"/>
            <a:ext cx="749300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p,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He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...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424613" y="1887538"/>
            <a:ext cx="158750" cy="3079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b="1" spc="1125" dirty="0">
                <a:solidFill>
                  <a:prstClr val="black"/>
                </a:solidFill>
                <a:latin typeface="Symbol"/>
                <a:cs typeface="Symbol"/>
              </a:rPr>
              <a:t></a:t>
            </a:r>
            <a:endParaRPr dirty="0"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89800" y="2417763"/>
            <a:ext cx="157163" cy="3079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b="1" spc="1125" dirty="0">
                <a:solidFill>
                  <a:prstClr val="black"/>
                </a:solidFill>
                <a:latin typeface="Symbol"/>
                <a:cs typeface="Symbol"/>
              </a:rPr>
              <a:t></a:t>
            </a:r>
            <a:endParaRPr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002463" y="617538"/>
            <a:ext cx="157162" cy="3079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b="1" spc="1125" dirty="0">
                <a:solidFill>
                  <a:prstClr val="black"/>
                </a:solidFill>
                <a:latin typeface="Symbol"/>
                <a:cs typeface="Symbol"/>
              </a:rPr>
              <a:t></a:t>
            </a:r>
            <a:endParaRPr dirty="0"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77838" name="Text Box 23"/>
          <p:cNvSpPr txBox="1">
            <a:spLocks noChangeArrowheads="1"/>
          </p:cNvSpPr>
          <p:nvPr/>
        </p:nvSpPr>
        <p:spPr bwMode="auto">
          <a:xfrm>
            <a:off x="63500" y="0"/>
            <a:ext cx="5991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Atmospheric neutrino oscillation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 flipV="1">
            <a:off x="5876925" y="2811463"/>
            <a:ext cx="433388" cy="4175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flipH="1" flipV="1">
            <a:off x="7208838" y="2944813"/>
            <a:ext cx="19050" cy="4556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>
            <a:endCxn id="77829" idx="1"/>
          </p:cNvCxnSpPr>
          <p:nvPr/>
        </p:nvCxnSpPr>
        <p:spPr>
          <a:xfrm>
            <a:off x="7080250" y="187325"/>
            <a:ext cx="123825" cy="3778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842" name="グループ化 5"/>
          <p:cNvGrpSpPr>
            <a:grpSpLocks/>
          </p:cNvGrpSpPr>
          <p:nvPr/>
        </p:nvGrpSpPr>
        <p:grpSpPr bwMode="auto">
          <a:xfrm>
            <a:off x="1062038" y="3101975"/>
            <a:ext cx="2879725" cy="1541463"/>
            <a:chOff x="5724128" y="1341438"/>
            <a:chExt cx="2880320" cy="1541115"/>
          </a:xfrm>
        </p:grpSpPr>
        <p:sp>
          <p:nvSpPr>
            <p:cNvPr id="10" name="正方形/長方形 9"/>
            <p:cNvSpPr/>
            <p:nvPr/>
          </p:nvSpPr>
          <p:spPr>
            <a:xfrm>
              <a:off x="5940073" y="1915983"/>
              <a:ext cx="503341" cy="5713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6948343" y="1341438"/>
              <a:ext cx="503342" cy="114591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5724128" y="2487354"/>
              <a:ext cx="2880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866" name="テキスト ボックス 4"/>
            <p:cNvSpPr txBox="1">
              <a:spLocks noChangeArrowheads="1"/>
            </p:cNvSpPr>
            <p:nvPr/>
          </p:nvSpPr>
          <p:spPr bwMode="auto">
            <a:xfrm>
              <a:off x="6012160" y="2420888"/>
              <a:ext cx="5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2400" b="1" baseline="-25000">
                  <a:solidFill>
                    <a:srgbClr val="FF0000"/>
                  </a:solidFill>
                  <a:cs typeface="Arial" panose="020B0604020202020204" pitchFamily="34" charset="0"/>
                </a:rPr>
                <a:t>e</a:t>
              </a:r>
              <a:endParaRPr lang="ja-JP" altLang="en-US" sz="2400" b="1" baseline="-250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7867" name="テキスト ボックス 26"/>
            <p:cNvSpPr txBox="1">
              <a:spLocks noChangeArrowheads="1"/>
            </p:cNvSpPr>
            <p:nvPr/>
          </p:nvSpPr>
          <p:spPr bwMode="auto">
            <a:xfrm>
              <a:off x="7020272" y="2420888"/>
              <a:ext cx="5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0000FF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2400" b="1" baseline="-25000">
                  <a:solidFill>
                    <a:srgbClr val="00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endParaRPr lang="ja-JP" altLang="en-US" sz="2400" b="1" baseline="-2500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77868" name="テキスト ボックス 27"/>
            <p:cNvSpPr txBox="1">
              <a:spLocks noChangeArrowheads="1"/>
            </p:cNvSpPr>
            <p:nvPr/>
          </p:nvSpPr>
          <p:spPr bwMode="auto">
            <a:xfrm>
              <a:off x="8028384" y="2420888"/>
              <a:ext cx="5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008000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2400" b="1" baseline="-25000">
                  <a:solidFill>
                    <a:srgbClr val="008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t</a:t>
              </a:r>
              <a:endParaRPr lang="ja-JP" altLang="en-US" sz="2400" b="1" baseline="-25000">
                <a:solidFill>
                  <a:srgbClr val="008000"/>
                </a:solidFill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</p:grpSp>
      <p:sp>
        <p:nvSpPr>
          <p:cNvPr id="58" name="正方形/長方形 57"/>
          <p:cNvSpPr/>
          <p:nvPr/>
        </p:nvSpPr>
        <p:spPr bwMode="auto">
          <a:xfrm>
            <a:off x="1277938" y="5843588"/>
            <a:ext cx="503237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 bwMode="auto">
          <a:xfrm>
            <a:off x="2286000" y="5767388"/>
            <a:ext cx="503238" cy="6477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white"/>
              </a:solidFill>
            </a:endParaRPr>
          </a:p>
        </p:txBody>
      </p:sp>
      <p:cxnSp>
        <p:nvCxnSpPr>
          <p:cNvPr id="29" name="直線コネクタ 28"/>
          <p:cNvCxnSpPr/>
          <p:nvPr/>
        </p:nvCxnSpPr>
        <p:spPr bwMode="auto">
          <a:xfrm>
            <a:off x="1062038" y="6408738"/>
            <a:ext cx="28797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46" name="テキスト ボックス 29"/>
          <p:cNvSpPr txBox="1">
            <a:spLocks noChangeArrowheads="1"/>
          </p:cNvSpPr>
          <p:nvPr/>
        </p:nvSpPr>
        <p:spPr bwMode="auto">
          <a:xfrm>
            <a:off x="1349375" y="6343650"/>
            <a:ext cx="504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b="1" baseline="-25000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endParaRPr lang="ja-JP" altLang="en-US" sz="2400" b="1" baseline="-25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7847" name="テキスト ボックス 30"/>
          <p:cNvSpPr txBox="1">
            <a:spLocks noChangeArrowheads="1"/>
          </p:cNvSpPr>
          <p:nvPr/>
        </p:nvSpPr>
        <p:spPr bwMode="auto">
          <a:xfrm>
            <a:off x="2357438" y="6343650"/>
            <a:ext cx="504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b="1" baseline="-2500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endParaRPr lang="ja-JP" altLang="en-US" sz="2400" b="1" baseline="-25000">
              <a:solidFill>
                <a:srgbClr val="0000FF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77848" name="テキスト ボックス 31"/>
          <p:cNvSpPr txBox="1">
            <a:spLocks noChangeArrowheads="1"/>
          </p:cNvSpPr>
          <p:nvPr/>
        </p:nvSpPr>
        <p:spPr bwMode="auto">
          <a:xfrm>
            <a:off x="3365500" y="6343650"/>
            <a:ext cx="504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8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b="1" baseline="-25000">
                <a:solidFill>
                  <a:srgbClr val="008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endParaRPr lang="ja-JP" altLang="en-US" sz="2400" b="1" baseline="-25000">
              <a:solidFill>
                <a:srgbClr val="008000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135193" name="テキスト ボックス 1"/>
          <p:cNvSpPr txBox="1">
            <a:spLocks noChangeArrowheads="1"/>
          </p:cNvSpPr>
          <p:nvPr/>
        </p:nvSpPr>
        <p:spPr bwMode="auto">
          <a:xfrm>
            <a:off x="63500" y="520700"/>
            <a:ext cx="60245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Downward-going 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+mn-lt"/>
              </a:rPr>
              <a:t>e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 agree with expectation. Downward-going </a:t>
            </a:r>
            <a:r>
              <a:rPr lang="en-US" altLang="ja-JP" sz="2000" b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 agree with expectation. Upward-going 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+mn-lt"/>
              </a:rPr>
              <a:t>e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 agree with expectation.</a:t>
            </a:r>
            <a:br>
              <a:rPr lang="en-US" altLang="ja-JP" sz="2000" b="1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Only upward-going </a:t>
            </a:r>
            <a:r>
              <a:rPr lang="en-US" altLang="ja-JP" sz="2000" b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 are significantly smaller than expectation.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1000" b="1" dirty="0" smtClean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Neutrino oscillation from </a:t>
            </a:r>
            <a:r>
              <a:rPr lang="en-US" altLang="ja-JP" sz="2000" b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to </a:t>
            </a:r>
            <a:r>
              <a:rPr lang="en-US" altLang="ja-JP" sz="2000" b="1" dirty="0" err="1" smtClean="0">
                <a:solidFill>
                  <a:srgbClr val="008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err="1" smtClean="0">
                <a:solidFill>
                  <a:srgbClr val="008000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can explain the </a:t>
            </a:r>
            <a:r>
              <a:rPr lang="en-US" altLang="ja-JP" sz="2000" b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deficit.</a:t>
            </a:r>
            <a:endParaRPr lang="ja-JP" altLang="en-US" sz="2000" b="1" dirty="0" smtClean="0">
              <a:solidFill>
                <a:srgbClr val="000000"/>
              </a:solidFill>
              <a:latin typeface="ＭＳ Ｐゴシック" panose="020B060007020508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ja-JP" altLang="en-US" sz="1800" b="1" dirty="0" smtClean="0">
              <a:solidFill>
                <a:srgbClr val="000000"/>
              </a:solidFill>
              <a:latin typeface="ＭＳ Ｐゴシック" panose="020B0600070205080204" pitchFamily="50" charset="-128"/>
            </a:endParaRPr>
          </a:p>
        </p:txBody>
      </p:sp>
      <p:grpSp>
        <p:nvGrpSpPr>
          <p:cNvPr id="8" name="グループ化 7"/>
          <p:cNvGrpSpPr>
            <a:grpSpLocks/>
          </p:cNvGrpSpPr>
          <p:nvPr/>
        </p:nvGrpSpPr>
        <p:grpSpPr bwMode="auto">
          <a:xfrm>
            <a:off x="2286000" y="4965700"/>
            <a:ext cx="1511300" cy="1435100"/>
            <a:chOff x="6948264" y="3002913"/>
            <a:chExt cx="1511300" cy="1434199"/>
          </a:xfrm>
        </p:grpSpPr>
        <p:sp>
          <p:nvSpPr>
            <p:cNvPr id="61" name="正方形/長方形 60"/>
            <p:cNvSpPr/>
            <p:nvPr/>
          </p:nvSpPr>
          <p:spPr bwMode="auto">
            <a:xfrm>
              <a:off x="6948264" y="3315455"/>
              <a:ext cx="503238" cy="1121657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62" name="正方形/長方形 61"/>
            <p:cNvSpPr/>
            <p:nvPr/>
          </p:nvSpPr>
          <p:spPr bwMode="auto">
            <a:xfrm>
              <a:off x="7956327" y="3865971"/>
              <a:ext cx="503237" cy="571141"/>
            </a:xfrm>
            <a:prstGeom prst="rect">
              <a:avLst/>
            </a:prstGeom>
            <a:noFill/>
            <a:ln>
              <a:solidFill>
                <a:srgbClr val="008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5" name="左カーブ矢印 4"/>
            <p:cNvSpPr/>
            <p:nvPr/>
          </p:nvSpPr>
          <p:spPr>
            <a:xfrm rot="18429313">
              <a:off x="7657190" y="2559100"/>
              <a:ext cx="339512" cy="1227137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77851" name="テキスト ボックス 8"/>
          <p:cNvSpPr txBox="1">
            <a:spLocks noChangeArrowheads="1"/>
          </p:cNvSpPr>
          <p:nvPr/>
        </p:nvSpPr>
        <p:spPr bwMode="auto">
          <a:xfrm>
            <a:off x="746125" y="2925763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Calibri" panose="020F0502020204030204" pitchFamily="34" charset="0"/>
              </a:rPr>
              <a:t>Downward-going</a:t>
            </a:r>
            <a:endParaRPr lang="ja-JP" alt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7852" name="テキスト ボックス 39"/>
          <p:cNvSpPr txBox="1">
            <a:spLocks noChangeArrowheads="1"/>
          </p:cNvSpPr>
          <p:nvPr/>
        </p:nvSpPr>
        <p:spPr bwMode="auto">
          <a:xfrm>
            <a:off x="746125" y="5094288"/>
            <a:ext cx="1062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Calibri" panose="020F0502020204030204" pitchFamily="34" charset="0"/>
              </a:rPr>
              <a:t>Upward-going</a:t>
            </a:r>
            <a:endParaRPr lang="ja-JP" alt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7853" name="テキスト ボックス 5"/>
          <p:cNvSpPr txBox="1">
            <a:spLocks noChangeArrowheads="1"/>
          </p:cNvSpPr>
          <p:nvPr/>
        </p:nvSpPr>
        <p:spPr bwMode="auto">
          <a:xfrm>
            <a:off x="7292975" y="1679575"/>
            <a:ext cx="109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Calibri" panose="020F0502020204030204" pitchFamily="34" charset="0"/>
              </a:rPr>
              <a:t>the Earth</a:t>
            </a:r>
            <a:endParaRPr lang="ja-JP" alt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7854" name="object 4"/>
          <p:cNvSpPr>
            <a:spLocks noChangeArrowheads="1"/>
          </p:cNvSpPr>
          <p:nvPr/>
        </p:nvSpPr>
        <p:spPr bwMode="auto">
          <a:xfrm>
            <a:off x="4589463" y="4089400"/>
            <a:ext cx="3717925" cy="27987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000">
              <a:latin typeface="Times New Roman" panose="02020603050405020304" pitchFamily="18" charset="0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5745163" y="4373563"/>
            <a:ext cx="53657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7589838" y="5364163"/>
            <a:ext cx="538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57" name="テキスト ボックス 8"/>
          <p:cNvSpPr txBox="1">
            <a:spLocks noChangeArrowheads="1"/>
          </p:cNvSpPr>
          <p:nvPr/>
        </p:nvSpPr>
        <p:spPr bwMode="auto">
          <a:xfrm>
            <a:off x="5292725" y="4403725"/>
            <a:ext cx="1800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Calibri" panose="020F0502020204030204" pitchFamily="34" charset="0"/>
              </a:rPr>
              <a:t>Downward-going</a:t>
            </a:r>
            <a:endParaRPr lang="ja-JP" alt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7858" name="テキスト ボックス 39"/>
          <p:cNvSpPr txBox="1">
            <a:spLocks noChangeArrowheads="1"/>
          </p:cNvSpPr>
          <p:nvPr/>
        </p:nvSpPr>
        <p:spPr bwMode="auto">
          <a:xfrm>
            <a:off x="7515225" y="5392738"/>
            <a:ext cx="1062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Calibri" panose="020F0502020204030204" pitchFamily="34" charset="0"/>
              </a:rPr>
              <a:t>Upward-going</a:t>
            </a:r>
            <a:endParaRPr lang="ja-JP" alt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7859" name="テキスト ボックス 41"/>
          <p:cNvSpPr txBox="1">
            <a:spLocks noChangeArrowheads="1"/>
          </p:cNvSpPr>
          <p:nvPr/>
        </p:nvSpPr>
        <p:spPr bwMode="auto">
          <a:xfrm>
            <a:off x="4692650" y="3643313"/>
            <a:ext cx="3781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cs typeface="Arial" panose="020B0604020202020204" pitchFamily="34" charset="0"/>
              </a:rPr>
              <a:t>P(</a:t>
            </a:r>
            <a:r>
              <a:rPr lang="en-US" altLang="ja-JP" sz="18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800" b="1" baseline="-250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800" b="1">
                <a:solidFill>
                  <a:srgbClr val="000000"/>
                </a:solidFill>
                <a:cs typeface="Arial" panose="020B0604020202020204" pitchFamily="34" charset="0"/>
              </a:rPr>
              <a:t>-&gt;</a:t>
            </a:r>
            <a:r>
              <a:rPr lang="en-US" altLang="ja-JP" sz="18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800" b="1" baseline="-250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800" b="1">
                <a:solidFill>
                  <a:srgbClr val="000000"/>
                </a:solidFill>
                <a:cs typeface="Arial" panose="020B0604020202020204" pitchFamily="34" charset="0"/>
              </a:rPr>
              <a:t>) = 1-sin</a:t>
            </a:r>
            <a:r>
              <a:rPr lang="en-US" altLang="ja-JP" sz="1800" b="1" baseline="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1800" b="1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18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 </a:t>
            </a:r>
            <a:r>
              <a:rPr lang="en-US" altLang="ja-JP" sz="1800" b="1">
                <a:cs typeface="Arial" panose="020B0604020202020204" pitchFamily="34" charset="0"/>
              </a:rPr>
              <a:t>sin</a:t>
            </a:r>
            <a:r>
              <a:rPr lang="en-US" altLang="ja-JP" sz="1800" b="1" baseline="30000">
                <a:cs typeface="Arial" panose="020B0604020202020204" pitchFamily="34" charset="0"/>
              </a:rPr>
              <a:t>2</a:t>
            </a:r>
            <a:r>
              <a:rPr lang="en-US" altLang="ja-JP" sz="1800" b="1">
                <a:cs typeface="Arial" panose="020B0604020202020204" pitchFamily="34" charset="0"/>
              </a:rPr>
              <a:t>(</a:t>
            </a:r>
            <a:r>
              <a:rPr lang="en-US" altLang="ja-JP" sz="1800" b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1800" b="1">
                <a:cs typeface="Arial" panose="020B0604020202020204" pitchFamily="34" charset="0"/>
              </a:rPr>
              <a:t>m</a:t>
            </a:r>
            <a:r>
              <a:rPr lang="en-US" altLang="ja-JP" sz="1800" b="1" baseline="30000">
                <a:cs typeface="Arial" panose="020B0604020202020204" pitchFamily="34" charset="0"/>
              </a:rPr>
              <a:t>2</a:t>
            </a:r>
            <a:r>
              <a:rPr lang="en-US" altLang="ja-JP" sz="1800" b="1">
                <a:cs typeface="Arial" panose="020B0604020202020204" pitchFamily="34" charset="0"/>
              </a:rPr>
              <a:t>L/4E)</a:t>
            </a:r>
            <a:endParaRPr lang="ja-JP" altLang="en-US" sz="1800" b="1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315913"/>
            <a:ext cx="356235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967163"/>
            <a:ext cx="38735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23"/>
          <p:cNvSpPr txBox="1">
            <a:spLocks noChangeArrowheads="1"/>
          </p:cNvSpPr>
          <p:nvPr/>
        </p:nvSpPr>
        <p:spPr bwMode="auto">
          <a:xfrm>
            <a:off x="-738188" y="25400"/>
            <a:ext cx="70659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b="1" u="sng" dirty="0" smtClean="0">
                <a:solidFill>
                  <a:srgbClr val="0A0AD4"/>
                </a:solidFill>
              </a:rPr>
              <a:t>e/</a:t>
            </a:r>
            <a:r>
              <a:rPr lang="en-US" altLang="ja-JP" sz="2800" b="1" u="sng" dirty="0" smtClean="0">
                <a:solidFill>
                  <a:srgbClr val="0A0AD4"/>
                </a:solidFill>
                <a:latin typeface="Symbol" panose="05050102010706020507" pitchFamily="18" charset="2"/>
              </a:rPr>
              <a:t>m </a:t>
            </a:r>
            <a:r>
              <a:rPr lang="en-US" altLang="ja-JP" sz="2800" b="1" u="sng" dirty="0" smtClean="0">
                <a:solidFill>
                  <a:srgbClr val="0A0AD4"/>
                </a:solidFill>
                <a:latin typeface="+mn-lt"/>
              </a:rPr>
              <a:t>identification in </a:t>
            </a:r>
            <a:r>
              <a:rPr lang="en-US" altLang="ja-JP" sz="2800" b="1" u="sng" dirty="0" err="1" smtClean="0">
                <a:solidFill>
                  <a:srgbClr val="0A0AD4"/>
                </a:solidFill>
                <a:latin typeface="+mn-lt"/>
              </a:rPr>
              <a:t>Kamiokande</a:t>
            </a:r>
            <a:endParaRPr lang="en-US" altLang="ja-JP" sz="2800" b="1" u="sng" dirty="0" smtClean="0">
              <a:solidFill>
                <a:srgbClr val="0A0AD4"/>
              </a:solidFill>
              <a:latin typeface="+mn-lt"/>
            </a:endParaRPr>
          </a:p>
        </p:txBody>
      </p:sp>
      <p:grpSp>
        <p:nvGrpSpPr>
          <p:cNvPr id="79877" name="グループ化 251905"/>
          <p:cNvGrpSpPr>
            <a:grpSpLocks/>
          </p:cNvGrpSpPr>
          <p:nvPr/>
        </p:nvGrpSpPr>
        <p:grpSpPr bwMode="auto">
          <a:xfrm>
            <a:off x="2506663" y="3933825"/>
            <a:ext cx="1860550" cy="2095500"/>
            <a:chOff x="885825" y="1647825"/>
            <a:chExt cx="1859772" cy="2095406"/>
          </a:xfrm>
        </p:grpSpPr>
        <p:cxnSp>
          <p:nvCxnSpPr>
            <p:cNvPr id="6" name="直線矢印コネクタ 5"/>
            <p:cNvCxnSpPr/>
            <p:nvPr/>
          </p:nvCxnSpPr>
          <p:spPr>
            <a:xfrm flipV="1">
              <a:off x="885825" y="2686003"/>
              <a:ext cx="809286" cy="9525"/>
            </a:xfrm>
            <a:prstGeom prst="straightConnector1">
              <a:avLst/>
            </a:prstGeom>
            <a:ln w="41275">
              <a:solidFill>
                <a:srgbClr val="0000FF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 flipV="1">
              <a:off x="1676069" y="2686003"/>
              <a:ext cx="809286" cy="9525"/>
            </a:xfrm>
            <a:prstGeom prst="straightConnector1">
              <a:avLst/>
            </a:prstGeom>
            <a:ln w="41275">
              <a:solidFill>
                <a:srgbClr val="0000FF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695111" y="1647825"/>
              <a:ext cx="1047312" cy="1019129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1885532" y="1851016"/>
              <a:ext cx="856892" cy="815938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2075952" y="2074844"/>
              <a:ext cx="647429" cy="601635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2266372" y="2295496"/>
              <a:ext cx="407816" cy="371458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1698285" y="2724102"/>
              <a:ext cx="1047312" cy="1019129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1888705" y="2724102"/>
              <a:ext cx="856892" cy="815938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2079126" y="2714577"/>
              <a:ext cx="647429" cy="601636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2269546" y="2724102"/>
              <a:ext cx="406230" cy="371458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96838" y="3114675"/>
            <a:ext cx="1589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ja-JP" sz="2800" b="1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kumimoji="0" lang="en-US" altLang="ja-JP" sz="2800" b="1" baseline="-2500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kumimoji="0" lang="en-US" altLang="ja-JP" sz="2800" b="1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kumimoji="0" lang="ja-JP" altLang="en-US" sz="2800" b="1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 </a:t>
            </a:r>
            <a:r>
              <a:rPr kumimoji="0" lang="en-US" altLang="ja-JP" sz="2800" b="1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m</a:t>
            </a:r>
            <a:endParaRPr kumimoji="0" lang="en-US" altLang="ja-JP" sz="2800" b="1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79879" name="Text Box 8"/>
          <p:cNvSpPr txBox="1">
            <a:spLocks noChangeArrowheads="1"/>
          </p:cNvSpPr>
          <p:nvPr/>
        </p:nvSpPr>
        <p:spPr bwMode="auto">
          <a:xfrm>
            <a:off x="122238" y="458788"/>
            <a:ext cx="1589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ja-JP" sz="2800" b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kumimoji="0" lang="en-US" altLang="ja-JP" sz="2800" b="1" baseline="-2500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kumimoji="0" lang="en-US" altLang="ja-JP" sz="2800" b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    </a:t>
            </a:r>
            <a:r>
              <a:rPr kumimoji="0" lang="en-US" altLang="ja-JP" sz="2800" b="1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endParaRPr kumimoji="0" lang="en-US" altLang="ja-JP" sz="2800" b="1">
              <a:solidFill>
                <a:srgbClr val="FF0000"/>
              </a:solidFill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274638" y="925513"/>
            <a:ext cx="44418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ja-JP" sz="1800" b="1">
                <a:sym typeface="Wingdings" panose="05000000000000000000" pitchFamily="2" charset="2"/>
              </a:rPr>
              <a:t>Cherenkov light from electromagnetic shower. Electrons and positrons are heavily scattered.</a:t>
            </a:r>
            <a:br>
              <a:rPr kumimoji="0" lang="en-US" altLang="ja-JP" sz="1800" b="1">
                <a:sym typeface="Wingdings" panose="05000000000000000000" pitchFamily="2" charset="2"/>
              </a:rPr>
            </a:br>
            <a:r>
              <a:rPr kumimoji="0" lang="en-US" altLang="ja-JP" sz="1800" b="1">
                <a:sym typeface="Wingdings" panose="05000000000000000000" pitchFamily="2" charset="2"/>
              </a:rPr>
              <a:t>Cherenkov ring edge is fuzzy.</a:t>
            </a:r>
            <a:endParaRPr kumimoji="0" lang="en-US" altLang="ja-JP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kumimoji="0" lang="en-US" altLang="ja-JP" sz="1800" b="1">
              <a:solidFill>
                <a:srgbClr val="000000"/>
              </a:solidFill>
            </a:endParaRP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5930900" y="5854700"/>
            <a:ext cx="652463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ja-JP" sz="2800" b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kumimoji="0" lang="en-US" altLang="ja-JP" sz="4400" b="1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endParaRPr kumimoji="0" lang="en-US" altLang="ja-JP" sz="4400" b="1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79882" name="Text Box 8"/>
          <p:cNvSpPr txBox="1">
            <a:spLocks noChangeArrowheads="1"/>
          </p:cNvSpPr>
          <p:nvPr/>
        </p:nvSpPr>
        <p:spPr bwMode="auto">
          <a:xfrm>
            <a:off x="5930900" y="2236788"/>
            <a:ext cx="652463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ja-JP" sz="2800" b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kumimoji="0" lang="en-US" altLang="ja-JP" sz="4400" b="1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endParaRPr kumimoji="0" lang="en-US" altLang="ja-JP" sz="4400" b="1">
              <a:solidFill>
                <a:srgbClr val="FF0000"/>
              </a:solidFill>
            </a:endParaRPr>
          </a:p>
        </p:txBody>
      </p:sp>
      <p:sp>
        <p:nvSpPr>
          <p:cNvPr id="79883" name="Text Box 8"/>
          <p:cNvSpPr txBox="1">
            <a:spLocks noChangeArrowheads="1"/>
          </p:cNvSpPr>
          <p:nvPr/>
        </p:nvSpPr>
        <p:spPr bwMode="auto">
          <a:xfrm>
            <a:off x="2614613" y="4462463"/>
            <a:ext cx="5318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ja-JP" sz="2400" b="1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kumimoji="0" lang="en-US" altLang="ja-JP" sz="2400" b="1" baseline="-2500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endParaRPr kumimoji="0" lang="en-US" altLang="ja-JP" sz="2400" b="1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grpSp>
        <p:nvGrpSpPr>
          <p:cNvPr id="79884" name="グループ化 1"/>
          <p:cNvGrpSpPr>
            <a:grpSpLocks/>
          </p:cNvGrpSpPr>
          <p:nvPr/>
        </p:nvGrpSpPr>
        <p:grpSpPr bwMode="auto">
          <a:xfrm>
            <a:off x="2501900" y="1639888"/>
            <a:ext cx="2185988" cy="1982787"/>
            <a:chOff x="2486025" y="4332288"/>
            <a:chExt cx="2185988" cy="1982787"/>
          </a:xfrm>
        </p:grpSpPr>
        <p:cxnSp>
          <p:nvCxnSpPr>
            <p:cNvPr id="28" name="直線矢印コネクタ 27"/>
            <p:cNvCxnSpPr/>
            <p:nvPr/>
          </p:nvCxnSpPr>
          <p:spPr bwMode="auto">
            <a:xfrm flipV="1">
              <a:off x="2486025" y="5370513"/>
              <a:ext cx="809625" cy="9525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 bwMode="auto">
            <a:xfrm>
              <a:off x="3276600" y="5380038"/>
              <a:ext cx="260350" cy="19050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 bwMode="auto">
            <a:xfrm flipV="1">
              <a:off x="3679825" y="4332288"/>
              <a:ext cx="663575" cy="1047750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 bwMode="auto">
            <a:xfrm flipV="1">
              <a:off x="3486150" y="4535488"/>
              <a:ext cx="857250" cy="815975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 bwMode="auto">
            <a:xfrm flipV="1">
              <a:off x="3536950" y="4953000"/>
              <a:ext cx="982663" cy="342900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 bwMode="auto">
            <a:xfrm flipV="1">
              <a:off x="3381375" y="5122863"/>
              <a:ext cx="820738" cy="165100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 bwMode="auto">
            <a:xfrm>
              <a:off x="3506788" y="5295900"/>
              <a:ext cx="1047750" cy="1019175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 bwMode="auto">
            <a:xfrm>
              <a:off x="3489325" y="5408613"/>
              <a:ext cx="857250" cy="817562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 bwMode="auto">
            <a:xfrm>
              <a:off x="3679825" y="5399088"/>
              <a:ext cx="647700" cy="603250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 bwMode="auto">
            <a:xfrm>
              <a:off x="3486150" y="5370513"/>
              <a:ext cx="790575" cy="409575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 bwMode="auto">
            <a:xfrm flipV="1">
              <a:off x="3463925" y="5213350"/>
              <a:ext cx="290513" cy="165100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 bwMode="auto">
            <a:xfrm>
              <a:off x="3479800" y="5411788"/>
              <a:ext cx="254000" cy="157162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 bwMode="auto">
            <a:xfrm flipV="1">
              <a:off x="3359150" y="5165725"/>
              <a:ext cx="295275" cy="166688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/>
            <p:nvPr/>
          </p:nvCxnSpPr>
          <p:spPr bwMode="auto">
            <a:xfrm>
              <a:off x="3533775" y="5402263"/>
              <a:ext cx="409575" cy="114300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 bwMode="auto">
            <a:xfrm>
              <a:off x="3343275" y="5411788"/>
              <a:ext cx="363538" cy="288925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 bwMode="auto">
            <a:xfrm flipV="1">
              <a:off x="3689350" y="5105400"/>
              <a:ext cx="982663" cy="342900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 bwMode="auto">
            <a:xfrm>
              <a:off x="3486150" y="5448300"/>
              <a:ext cx="1114425" cy="609600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 bwMode="auto">
            <a:xfrm>
              <a:off x="3463925" y="5351463"/>
              <a:ext cx="812800" cy="309562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 bwMode="auto">
            <a:xfrm>
              <a:off x="3406775" y="5459413"/>
              <a:ext cx="892175" cy="357187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 bwMode="auto">
            <a:xfrm>
              <a:off x="3359150" y="5351463"/>
              <a:ext cx="1160463" cy="138112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909" name="Text Box 8"/>
            <p:cNvSpPr txBox="1">
              <a:spLocks noChangeArrowheads="1"/>
            </p:cNvSpPr>
            <p:nvPr/>
          </p:nvSpPr>
          <p:spPr bwMode="auto">
            <a:xfrm>
              <a:off x="2649538" y="4889500"/>
              <a:ext cx="560387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ja-JP" sz="2400" b="1">
                  <a:solidFill>
                    <a:srgbClr val="FF000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n</a:t>
              </a:r>
              <a:r>
                <a:rPr kumimoji="0" lang="en-US" altLang="ja-JP" sz="2400" b="1" baseline="-25000">
                  <a:solidFill>
                    <a:srgbClr val="FF0000"/>
                  </a:solidFill>
                  <a:sym typeface="Wingdings" panose="05000000000000000000" pitchFamily="2" charset="2"/>
                </a:rPr>
                <a:t>e</a:t>
              </a:r>
              <a:endParaRPr kumimoji="0" lang="en-US" altLang="ja-JP" sz="2400" b="1">
                <a:solidFill>
                  <a:srgbClr val="FF0000"/>
                </a:solidFill>
              </a:endParaRPr>
            </a:p>
          </p:txBody>
        </p:sp>
      </p:grpSp>
      <p:cxnSp>
        <p:nvCxnSpPr>
          <p:cNvPr id="3" name="直線矢印コネクタ 2"/>
          <p:cNvCxnSpPr/>
          <p:nvPr/>
        </p:nvCxnSpPr>
        <p:spPr>
          <a:xfrm>
            <a:off x="647700" y="3463925"/>
            <a:ext cx="274638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>
            <a:off x="657225" y="792163"/>
            <a:ext cx="27463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249238" y="3629025"/>
            <a:ext cx="42846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kumimoji="0" lang="en-US" altLang="ja-JP" sz="1800" b="1" dirty="0">
                <a:sym typeface="Wingdings" panose="05000000000000000000" pitchFamily="2" charset="2"/>
              </a:rPr>
              <a:t>Only direct Cherenkov light from </a:t>
            </a:r>
            <a:r>
              <a:rPr kumimoji="0" lang="en-US" altLang="ja-JP" sz="1800" b="1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br>
              <a:rPr kumimoji="0" lang="en-US" altLang="ja-JP" sz="1800" b="1" dirty="0">
                <a:latin typeface="Symbol" panose="05050102010706020507" pitchFamily="18" charset="2"/>
                <a:sym typeface="Wingdings" panose="05000000000000000000" pitchFamily="2" charset="2"/>
              </a:rPr>
            </a:br>
            <a:r>
              <a:rPr kumimoji="0" lang="en-US" altLang="ja-JP" sz="1800" b="1" dirty="0">
                <a:latin typeface="+mn-lt"/>
                <a:sym typeface="Wingdings" panose="05000000000000000000" pitchFamily="2" charset="2"/>
              </a:rPr>
              <a:t>Clear Cherenkov ring edge</a:t>
            </a:r>
            <a:endParaRPr kumimoji="0" lang="en-US" altLang="ja-JP" sz="1800" b="1" dirty="0">
              <a:latin typeface="+mn-lt"/>
            </a:endParaRPr>
          </a:p>
        </p:txBody>
      </p:sp>
      <p:sp>
        <p:nvSpPr>
          <p:cNvPr id="101392" name="Text Box 8"/>
          <p:cNvSpPr txBox="1">
            <a:spLocks noChangeArrowheads="1"/>
          </p:cNvSpPr>
          <p:nvPr/>
        </p:nvSpPr>
        <p:spPr bwMode="auto">
          <a:xfrm>
            <a:off x="274638" y="6045200"/>
            <a:ext cx="4244975" cy="708025"/>
          </a:xfrm>
          <a:prstGeom prst="rect">
            <a:avLst/>
          </a:prstGeom>
          <a:solidFill>
            <a:srgbClr val="BAE1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kumimoji="0" lang="en-US" altLang="ja-JP" sz="2000" b="1" dirty="0" smtClean="0">
                <a:latin typeface="+mn-lt"/>
                <a:sym typeface="Wingdings" panose="05000000000000000000" pitchFamily="2" charset="2"/>
              </a:rPr>
              <a:t>e/</a:t>
            </a:r>
            <a:r>
              <a:rPr kumimoji="0" lang="en-US" altLang="ja-JP" sz="2000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kumimoji="0" lang="en-US" altLang="ja-JP" sz="2000" b="1" dirty="0" smtClean="0">
                <a:sym typeface="Wingdings" panose="05000000000000000000" pitchFamily="2" charset="2"/>
              </a:rPr>
              <a:t> misidentification probability is less than </a:t>
            </a:r>
            <a:r>
              <a:rPr kumimoji="0" lang="en-US" altLang="ja-JP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1 %</a:t>
            </a:r>
            <a:r>
              <a:rPr kumimoji="0" lang="en-US" altLang="ja-JP" sz="2000" b="1" dirty="0" smtClean="0">
                <a:sym typeface="Wingdings" panose="05000000000000000000" pitchFamily="2" charset="2"/>
              </a:rPr>
              <a:t>.</a:t>
            </a:r>
            <a:endParaRPr kumimoji="0" lang="en-US" altLang="ja-JP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6988"/>
            <a:ext cx="9144000" cy="1154112"/>
          </a:xfrm>
        </p:spPr>
        <p:txBody>
          <a:bodyPr lIns="0" tIns="0" rIns="0" bIns="0" rtlCol="0">
            <a:spAutoFit/>
          </a:bodyPr>
          <a:lstStyle/>
          <a:p>
            <a:pPr marL="12700">
              <a:defRPr/>
            </a:pPr>
            <a:r>
              <a:rPr lang="en-US" sz="2700" b="1" u="sng" spc="-5" dirty="0" smtClean="0">
                <a:solidFill>
                  <a:srgbClr val="0A0AD4"/>
                </a:solidFill>
              </a:rPr>
              <a:t>“Experimental </a:t>
            </a:r>
            <a:r>
              <a:rPr lang="en-US" sz="2700" b="1" u="sng" spc="-5" dirty="0">
                <a:solidFill>
                  <a:srgbClr val="0A0AD4"/>
                </a:solidFill>
              </a:rPr>
              <a:t>study of the atmospheric neutrino </a:t>
            </a:r>
            <a:r>
              <a:rPr lang="en-US" sz="2700" b="1" u="sng" spc="-5" dirty="0" smtClean="0">
                <a:solidFill>
                  <a:srgbClr val="0A0AD4"/>
                </a:solidFill>
              </a:rPr>
              <a:t>flux”</a:t>
            </a:r>
            <a:r>
              <a:rPr lang="en-US" sz="2700" b="1" u="sng" spc="-5" dirty="0">
                <a:solidFill>
                  <a:srgbClr val="0A0AD4"/>
                </a:solidFill>
              </a:rPr>
              <a:t/>
            </a:r>
            <a:br>
              <a:rPr lang="en-US" sz="2700" b="1" u="sng" spc="-5" dirty="0">
                <a:solidFill>
                  <a:srgbClr val="0A0AD4"/>
                </a:solidFill>
              </a:rPr>
            </a:br>
            <a:r>
              <a:rPr lang="en-US" sz="1800" spc="-5" dirty="0" smtClean="0">
                <a:solidFill>
                  <a:srgbClr val="FF0000"/>
                </a:solidFill>
              </a:rPr>
              <a:t>The first </a:t>
            </a:r>
            <a:r>
              <a:rPr lang="en-US" sz="1800" spc="-5" dirty="0" err="1" smtClean="0">
                <a:solidFill>
                  <a:srgbClr val="FF0000"/>
                </a:solidFill>
              </a:rPr>
              <a:t>Kamiokande</a:t>
            </a:r>
            <a:r>
              <a:rPr lang="en-US" sz="1800" spc="-5" dirty="0" smtClean="0">
                <a:solidFill>
                  <a:srgbClr val="FF0000"/>
                </a:solidFill>
              </a:rPr>
              <a:t> paper : </a:t>
            </a:r>
            <a:r>
              <a:rPr lang="en-US" sz="1800" b="1" spc="-5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K.S.Hirata</a:t>
            </a:r>
            <a:r>
              <a:rPr lang="en-US" sz="1800" b="1" spc="-5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spc="-5" dirty="0">
                <a:solidFill>
                  <a:schemeClr val="tx1"/>
                </a:solidFill>
                <a:latin typeface="Arial Narrow" panose="020B0606020202030204" pitchFamily="34" charset="0"/>
              </a:rPr>
              <a:t>et al., Phys. Lett B205, </a:t>
            </a:r>
            <a:r>
              <a:rPr lang="en-US" sz="1800" b="1" spc="-5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416(1988)</a:t>
            </a:r>
            <a:br>
              <a:rPr lang="en-US" sz="1800" b="1" spc="-5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endParaRPr sz="2800" b="1" dirty="0">
              <a:solidFill>
                <a:srgbClr val="0A0AD4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85725" y="1212850"/>
          <a:ext cx="4265613" cy="1951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2908">
                  <a:extLst>
                    <a:ext uri="{9D8B030D-6E8A-4147-A177-3AD203B41FA5}">
                      <a16:colId xmlns:a16="http://schemas.microsoft.com/office/drawing/2014/main" val="1600305762"/>
                    </a:ext>
                  </a:extLst>
                </a:gridCol>
                <a:gridCol w="858781">
                  <a:extLst>
                    <a:ext uri="{9D8B030D-6E8A-4147-A177-3AD203B41FA5}">
                      <a16:colId xmlns:a16="http://schemas.microsoft.com/office/drawing/2014/main" val="3705179802"/>
                    </a:ext>
                  </a:extLst>
                </a:gridCol>
                <a:gridCol w="1273924">
                  <a:extLst>
                    <a:ext uri="{9D8B030D-6E8A-4147-A177-3AD203B41FA5}">
                      <a16:colId xmlns:a16="http://schemas.microsoft.com/office/drawing/2014/main" val="1546882078"/>
                    </a:ext>
                  </a:extLst>
                </a:gridCol>
              </a:tblGrid>
              <a:tr h="365820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data</a:t>
                      </a:r>
                      <a:endParaRPr kumimoji="1" lang="ja-JP" alt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r>
                        <a:rPr kumimoji="1" lang="en-US" altLang="ja-JP" sz="1800" baseline="0" dirty="0" smtClean="0"/>
                        <a:t>C</a:t>
                      </a:r>
                      <a:endParaRPr kumimoji="1" lang="ja-JP" alt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3285992498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/>
                        <a:t>Single ring e-like</a:t>
                      </a:r>
                      <a:endParaRPr kumimoji="1" lang="ja-JP" altLang="en-US" sz="1800" b="1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 93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 88.5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325743005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/>
                        <a:t>Single ring</a:t>
                      </a:r>
                      <a:r>
                        <a:rPr kumimoji="1" lang="en-US" altLang="ja-JP" sz="1800" b="1" baseline="0" dirty="0" smtClean="0"/>
                        <a:t> </a:t>
                      </a:r>
                      <a:r>
                        <a:rPr kumimoji="1" lang="en-US" altLang="ja-JP" sz="1800" b="1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800" b="1" dirty="0" smtClean="0"/>
                        <a:t>-like</a:t>
                      </a:r>
                      <a:endParaRPr kumimoji="1" lang="ja-JP" altLang="en-US" sz="1800" b="1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 85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144.0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97104502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/>
                        <a:t>Multi ring</a:t>
                      </a:r>
                      <a:endParaRPr kumimoji="1" lang="ja-JP" altLang="en-US" sz="1800" b="1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 87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 86.2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2318282789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/>
                        <a:t>total</a:t>
                      </a:r>
                      <a:endParaRPr kumimoji="1" lang="ja-JP" altLang="en-US" sz="1800" b="1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265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318.7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84043798"/>
                  </a:ext>
                </a:extLst>
              </a:tr>
            </a:tbl>
          </a:graphicData>
        </a:graphic>
      </p:graphicFrame>
      <p:sp>
        <p:nvSpPr>
          <p:cNvPr id="80925" name="テキスト ボックス 5"/>
          <p:cNvSpPr txBox="1">
            <a:spLocks noChangeArrowheads="1"/>
          </p:cNvSpPr>
          <p:nvPr/>
        </p:nvSpPr>
        <p:spPr bwMode="auto">
          <a:xfrm>
            <a:off x="228600" y="819150"/>
            <a:ext cx="2003425" cy="400050"/>
          </a:xfrm>
          <a:prstGeom prst="rect">
            <a:avLst/>
          </a:prstGeom>
          <a:solidFill>
            <a:srgbClr val="FFF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cs typeface="Arial" panose="020B0604020202020204" pitchFamily="34" charset="0"/>
              </a:rPr>
              <a:t>2.87 kt</a:t>
            </a:r>
            <a:r>
              <a:rPr lang="ja-JP" altLang="en-US" sz="2000" b="1">
                <a:cs typeface="Arial" panose="020B0604020202020204" pitchFamily="34" charset="0"/>
              </a:rPr>
              <a:t>・</a:t>
            </a:r>
            <a:r>
              <a:rPr lang="en-US" altLang="ja-JP" sz="2000" b="1">
                <a:cs typeface="Arial" panose="020B0604020202020204" pitchFamily="34" charset="0"/>
              </a:rPr>
              <a:t>yr data</a:t>
            </a:r>
            <a:endParaRPr lang="ja-JP" altLang="en-US" sz="2000" b="1">
              <a:cs typeface="Arial" panose="020B0604020202020204" pitchFamily="34" charset="0"/>
            </a:endParaRPr>
          </a:p>
        </p:txBody>
      </p:sp>
      <p:grpSp>
        <p:nvGrpSpPr>
          <p:cNvPr id="80926" name="グループ化 10"/>
          <p:cNvGrpSpPr>
            <a:grpSpLocks/>
          </p:cNvGrpSpPr>
          <p:nvPr/>
        </p:nvGrpSpPr>
        <p:grpSpPr bwMode="auto">
          <a:xfrm>
            <a:off x="4346575" y="684213"/>
            <a:ext cx="4999038" cy="6207125"/>
            <a:chOff x="4436985" y="800100"/>
            <a:chExt cx="4999037" cy="6207125"/>
          </a:xfrm>
        </p:grpSpPr>
        <p:pic>
          <p:nvPicPr>
            <p:cNvPr id="80928" name="図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344" y="800100"/>
              <a:ext cx="4602163" cy="310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29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985" y="3965575"/>
              <a:ext cx="4999037" cy="304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30" name="テキスト ボックス 7"/>
            <p:cNvSpPr txBox="1">
              <a:spLocks noChangeArrowheads="1"/>
            </p:cNvSpPr>
            <p:nvPr/>
          </p:nvSpPr>
          <p:spPr bwMode="auto">
            <a:xfrm>
              <a:off x="5312211" y="1006414"/>
              <a:ext cx="152298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FF0000"/>
                  </a:solidFill>
                  <a:latin typeface="Consolas" panose="020B0609020204030204" pitchFamily="49" charset="0"/>
                  <a:cs typeface="Arial" panose="020B0604020202020204" pitchFamily="34" charset="0"/>
                </a:rPr>
                <a:t>e  </a:t>
              </a: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data 93</a:t>
              </a:r>
              <a:b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</a:b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   MC   88.5</a:t>
              </a:r>
              <a:endParaRPr lang="ja-JP" altLang="en-US" sz="1600" b="1">
                <a:latin typeface="Consolas" panose="020B0609020204030204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80931" name="テキスト ボックス 20"/>
            <p:cNvSpPr txBox="1">
              <a:spLocks noChangeArrowheads="1"/>
            </p:cNvSpPr>
            <p:nvPr/>
          </p:nvSpPr>
          <p:spPr bwMode="auto">
            <a:xfrm>
              <a:off x="7265289" y="1019251"/>
              <a:ext cx="17252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3F30FC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altLang="ja-JP" sz="1600" b="1">
                  <a:solidFill>
                    <a:srgbClr val="FF0000"/>
                  </a:solidFill>
                  <a:latin typeface="Consolas" panose="020B0609020204030204" pitchFamily="49" charset="0"/>
                  <a:cs typeface="Arial" panose="020B0604020202020204" pitchFamily="34" charset="0"/>
                </a:rPr>
                <a:t> </a:t>
              </a: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 data	 85</a:t>
              </a:r>
              <a:b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</a:b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   MC	144.0</a:t>
              </a:r>
              <a:endParaRPr lang="ja-JP" altLang="en-US" sz="1600" b="1">
                <a:latin typeface="Consolas" panose="020B0609020204030204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80932" name="テキスト ボックス 21"/>
            <p:cNvSpPr txBox="1">
              <a:spLocks noChangeArrowheads="1"/>
            </p:cNvSpPr>
            <p:nvPr/>
          </p:nvSpPr>
          <p:spPr bwMode="auto">
            <a:xfrm>
              <a:off x="5331156" y="4227951"/>
              <a:ext cx="152298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FF0000"/>
                  </a:solidFill>
                  <a:latin typeface="Consolas" panose="020B0609020204030204" pitchFamily="49" charset="0"/>
                  <a:cs typeface="Arial" panose="020B0604020202020204" pitchFamily="34" charset="0"/>
                </a:rPr>
                <a:t>e  </a:t>
              </a: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data 93</a:t>
              </a:r>
              <a:b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</a:b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   MC   88.5</a:t>
              </a:r>
              <a:endParaRPr lang="ja-JP" altLang="en-US" sz="1600" b="1">
                <a:latin typeface="Consolas" panose="020B0609020204030204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80933" name="テキスト ボックス 22"/>
            <p:cNvSpPr txBox="1">
              <a:spLocks noChangeArrowheads="1"/>
            </p:cNvSpPr>
            <p:nvPr/>
          </p:nvSpPr>
          <p:spPr bwMode="auto">
            <a:xfrm>
              <a:off x="7227807" y="4227271"/>
              <a:ext cx="17252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3F30FC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altLang="ja-JP" sz="1600" b="1">
                  <a:solidFill>
                    <a:srgbClr val="FF0000"/>
                  </a:solidFill>
                  <a:latin typeface="Consolas" panose="020B0609020204030204" pitchFamily="49" charset="0"/>
                  <a:cs typeface="Arial" panose="020B0604020202020204" pitchFamily="34" charset="0"/>
                </a:rPr>
                <a:t> </a:t>
              </a: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 data	 85</a:t>
              </a:r>
              <a:b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</a:b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   MC	144.0</a:t>
              </a:r>
              <a:endParaRPr lang="ja-JP" altLang="en-US" sz="1600" b="1">
                <a:latin typeface="Consolas" panose="020B0609020204030204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6799185" y="1114425"/>
              <a:ext cx="312738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827760" y="4356100"/>
              <a:ext cx="312738" cy="179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8704184" y="1089025"/>
              <a:ext cx="312738" cy="179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8726409" y="4356100"/>
              <a:ext cx="311150" cy="179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80927" name="テキスト ボックス 2"/>
          <p:cNvSpPr txBox="1">
            <a:spLocks noChangeArrowheads="1"/>
          </p:cNvSpPr>
          <p:nvPr/>
        </p:nvSpPr>
        <p:spPr bwMode="auto">
          <a:xfrm>
            <a:off x="-12700" y="3290888"/>
            <a:ext cx="48641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cs typeface="Arial" panose="020B0604020202020204" pitchFamily="34" charset="0"/>
              </a:rPr>
              <a:t>e-like :  good agreement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2000" b="1">
                <a:cs typeface="Arial" panose="020B0604020202020204" pitchFamily="34" charset="0"/>
              </a:rPr>
              <a:t>-like : data/MC =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59±7%</a:t>
            </a:r>
            <a:r>
              <a:rPr lang="en-US" altLang="ja-JP" sz="2000" b="1">
                <a:cs typeface="Arial" panose="020B0604020202020204" pitchFamily="34" charset="0"/>
              </a:rPr>
              <a:t> (stat)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cs typeface="Arial" panose="020B0604020202020204" pitchFamily="34" charset="0"/>
              </a:rPr>
              <a:t>“We are unable to explain the data as the result of systematic detector effects or uncertainties in the atmospheric neutrino fluxes. 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Some as-yet-unaccounted-for physics such as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neutrino oscillations</a:t>
            </a:r>
            <a:r>
              <a:rPr lang="en-US" altLang="ja-JP" sz="2000" b="1">
                <a:cs typeface="Arial" panose="020B0604020202020204" pitchFamily="34" charset="0"/>
              </a:rPr>
              <a:t> might explain the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data.”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484438"/>
            <a:ext cx="445770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角丸四角形 7"/>
          <p:cNvSpPr/>
          <p:nvPr/>
        </p:nvSpPr>
        <p:spPr>
          <a:xfrm>
            <a:off x="115888" y="6113463"/>
            <a:ext cx="4500562" cy="555625"/>
          </a:xfrm>
          <a:prstGeom prst="roundRect">
            <a:avLst/>
          </a:prstGeom>
          <a:solidFill>
            <a:srgbClr val="FFF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1924" name="テキスト ボックス 6"/>
          <p:cNvSpPr txBox="1">
            <a:spLocks noChangeArrowheads="1"/>
          </p:cNvSpPr>
          <p:nvPr/>
        </p:nvSpPr>
        <p:spPr bwMode="auto">
          <a:xfrm>
            <a:off x="3213100" y="1460500"/>
            <a:ext cx="3500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>
                <a:latin typeface="Times New Roman" panose="02020603050405020304" pitchFamily="18" charset="0"/>
              </a:rPr>
              <a:t>1992</a:t>
            </a:r>
            <a:r>
              <a:rPr lang="ja-JP" altLang="en-US" sz="2000">
                <a:latin typeface="Times New Roman" panose="02020603050405020304" pitchFamily="18" charset="0"/>
              </a:rPr>
              <a:t>論文</a:t>
            </a:r>
          </a:p>
        </p:txBody>
      </p:sp>
      <p:grpSp>
        <p:nvGrpSpPr>
          <p:cNvPr id="81925" name="グループ化 4"/>
          <p:cNvGrpSpPr>
            <a:grpSpLocks/>
          </p:cNvGrpSpPr>
          <p:nvPr/>
        </p:nvGrpSpPr>
        <p:grpSpPr bwMode="auto">
          <a:xfrm>
            <a:off x="3954463" y="4938713"/>
            <a:ext cx="2327275" cy="577850"/>
            <a:chOff x="3729554" y="5343155"/>
            <a:chExt cx="2327611" cy="578385"/>
          </a:xfrm>
        </p:grpSpPr>
        <p:sp>
          <p:nvSpPr>
            <p:cNvPr id="81968" name="テキスト ボックス 7"/>
            <p:cNvSpPr txBox="1">
              <a:spLocks noChangeArrowheads="1"/>
            </p:cNvSpPr>
            <p:nvPr/>
          </p:nvSpPr>
          <p:spPr bwMode="auto">
            <a:xfrm>
              <a:off x="3729554" y="5343155"/>
              <a:ext cx="2327611" cy="350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srgbClr val="00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        </a:t>
              </a:r>
              <a:r>
                <a:rPr lang="en-US" altLang="ja-JP" sz="1500" b="1">
                  <a:solidFill>
                    <a:srgbClr val="00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ja-JP" altLang="en-US" sz="1500" b="1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ja-JP" sz="1500" b="1">
                  <a:solidFill>
                    <a:srgbClr val="000000"/>
                  </a:solidFill>
                  <a:cs typeface="Arial" panose="020B0604020202020204" pitchFamily="34" charset="0"/>
                </a:rPr>
                <a:t>data/</a:t>
              </a:r>
              <a:r>
                <a:rPr lang="en-US" altLang="ja-JP" sz="1500" b="1">
                  <a:solidFill>
                    <a:srgbClr val="FF0000"/>
                  </a:solidFill>
                  <a:cs typeface="Arial" panose="020B0604020202020204" pitchFamily="34" charset="0"/>
                </a:rPr>
                <a:t>e</a:t>
              </a:r>
              <a:r>
                <a:rPr lang="en-US" altLang="ja-JP" sz="1500" b="1">
                  <a:solidFill>
                    <a:srgbClr val="000000"/>
                  </a:solidFill>
                  <a:cs typeface="Arial" panose="020B0604020202020204" pitchFamily="34" charset="0"/>
                </a:rPr>
                <a:t> data</a:t>
              </a:r>
              <a:endParaRPr lang="ja-JP" altLang="en-US" sz="15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1969" name="正方形/長方形 8"/>
            <p:cNvSpPr>
              <a:spLocks noChangeArrowheads="1"/>
            </p:cNvSpPr>
            <p:nvPr/>
          </p:nvSpPr>
          <p:spPr bwMode="auto">
            <a:xfrm>
              <a:off x="3780459" y="5598375"/>
              <a:ext cx="223170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500" b="1">
                  <a:solidFill>
                    <a:srgbClr val="3F30FC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altLang="ja-JP" sz="1500" b="1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ja-JP" sz="1500" b="1">
                  <a:solidFill>
                    <a:srgbClr val="000000"/>
                  </a:solidFill>
                  <a:cs typeface="Arial" panose="020B0604020202020204" pitchFamily="34" charset="0"/>
                </a:rPr>
                <a:t>expected/</a:t>
              </a:r>
              <a:r>
                <a:rPr lang="en-US" altLang="ja-JP" sz="1500" b="1">
                  <a:solidFill>
                    <a:srgbClr val="FF0000"/>
                  </a:solidFill>
                  <a:cs typeface="Arial" panose="020B0604020202020204" pitchFamily="34" charset="0"/>
                </a:rPr>
                <a:t>e</a:t>
              </a:r>
              <a:r>
                <a:rPr lang="ja-JP" altLang="en-US" sz="1500" b="1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ja-JP" sz="1500" b="1">
                  <a:solidFill>
                    <a:srgbClr val="000000"/>
                  </a:solidFill>
                  <a:cs typeface="Arial" panose="020B0604020202020204" pitchFamily="34" charset="0"/>
                </a:rPr>
                <a:t>expected</a:t>
              </a:r>
              <a:endParaRPr lang="ja-JP" altLang="en-US" sz="15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直線コネクタ 21"/>
            <p:cNvCxnSpPr/>
            <p:nvPr/>
          </p:nvCxnSpPr>
          <p:spPr bwMode="auto">
            <a:xfrm flipV="1">
              <a:off x="3793063" y="5633936"/>
              <a:ext cx="215931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表 14"/>
          <p:cNvGraphicFramePr>
            <a:graphicFrameLocks noGrp="1"/>
          </p:cNvGraphicFramePr>
          <p:nvPr/>
        </p:nvGraphicFramePr>
        <p:xfrm>
          <a:off x="115888" y="1325563"/>
          <a:ext cx="6153149" cy="11588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0598">
                  <a:extLst>
                    <a:ext uri="{9D8B030D-6E8A-4147-A177-3AD203B41FA5}">
                      <a16:colId xmlns:a16="http://schemas.microsoft.com/office/drawing/2014/main" val="1600305762"/>
                    </a:ext>
                  </a:extLst>
                </a:gridCol>
                <a:gridCol w="838336">
                  <a:extLst>
                    <a:ext uri="{9D8B030D-6E8A-4147-A177-3AD203B41FA5}">
                      <a16:colId xmlns:a16="http://schemas.microsoft.com/office/drawing/2014/main" val="3705179802"/>
                    </a:ext>
                  </a:extLst>
                </a:gridCol>
                <a:gridCol w="1080213">
                  <a:extLst>
                    <a:ext uri="{9D8B030D-6E8A-4147-A177-3AD203B41FA5}">
                      <a16:colId xmlns:a16="http://schemas.microsoft.com/office/drawing/2014/main" val="1546882078"/>
                    </a:ext>
                  </a:extLst>
                </a:gridCol>
                <a:gridCol w="1091040">
                  <a:extLst>
                    <a:ext uri="{9D8B030D-6E8A-4147-A177-3AD203B41FA5}">
                      <a16:colId xmlns:a16="http://schemas.microsoft.com/office/drawing/2014/main" val="556505859"/>
                    </a:ext>
                  </a:extLst>
                </a:gridCol>
                <a:gridCol w="1062962">
                  <a:extLst>
                    <a:ext uri="{9D8B030D-6E8A-4147-A177-3AD203B41FA5}">
                      <a16:colId xmlns:a16="http://schemas.microsoft.com/office/drawing/2014/main" val="441317633"/>
                    </a:ext>
                  </a:extLst>
                </a:gridCol>
              </a:tblGrid>
              <a:tr h="365961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data</a:t>
                      </a:r>
                      <a:endParaRPr kumimoji="1" lang="ja-JP" altLang="en-US" sz="1800" dirty="0"/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r>
                        <a:rPr kumimoji="1" lang="en-US" altLang="ja-JP" sz="1800" baseline="0" dirty="0" smtClean="0"/>
                        <a:t>C1</a:t>
                      </a:r>
                      <a:endParaRPr kumimoji="1" lang="ja-JP" altLang="en-US" sz="1800" dirty="0"/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r>
                        <a:rPr kumimoji="1" lang="en-US" altLang="ja-JP" sz="1800" baseline="0" dirty="0" smtClean="0"/>
                        <a:t>C2</a:t>
                      </a:r>
                      <a:endParaRPr kumimoji="1" lang="ja-JP" altLang="en-US" sz="1800" dirty="0"/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r>
                        <a:rPr kumimoji="1" lang="en-US" altLang="ja-JP" sz="1800" baseline="0" dirty="0" smtClean="0"/>
                        <a:t>C3</a:t>
                      </a:r>
                      <a:endParaRPr kumimoji="1" lang="ja-JP" altLang="en-US" sz="1800" dirty="0"/>
                    </a:p>
                  </a:txBody>
                  <a:tcPr marL="91455" marR="91455" marT="45745" marB="45745"/>
                </a:tc>
                <a:extLst>
                  <a:ext uri="{0D108BD9-81ED-4DB2-BD59-A6C34878D82A}">
                    <a16:rowId xmlns:a16="http://schemas.microsoft.com/office/drawing/2014/main" val="3285992498"/>
                  </a:ext>
                </a:extLst>
              </a:tr>
              <a:tr h="396457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/>
                        <a:t>Single ring e-like</a:t>
                      </a:r>
                      <a:endParaRPr kumimoji="1" lang="ja-JP" altLang="en-US" sz="1800" b="1" dirty="0"/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159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164.9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146.0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127.7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45" marB="45745"/>
                </a:tc>
                <a:extLst>
                  <a:ext uri="{0D108BD9-81ED-4DB2-BD59-A6C34878D82A}">
                    <a16:rowId xmlns:a16="http://schemas.microsoft.com/office/drawing/2014/main" val="325743005"/>
                  </a:ext>
                </a:extLst>
              </a:tr>
              <a:tr h="396457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/>
                        <a:t>Single ring</a:t>
                      </a:r>
                      <a:r>
                        <a:rPr kumimoji="1" lang="en-US" altLang="ja-JP" sz="1800" b="1" baseline="0" dirty="0" smtClean="0"/>
                        <a:t> </a:t>
                      </a:r>
                      <a:r>
                        <a:rPr kumimoji="1" lang="en-US" altLang="ja-JP" sz="1800" b="1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800" b="1" dirty="0" smtClean="0"/>
                        <a:t>-like</a:t>
                      </a:r>
                      <a:endParaRPr kumimoji="1" lang="ja-JP" altLang="en-US" sz="1800" b="1" dirty="0"/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151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260.6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234.2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45" marB="4574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Consolas" panose="020B0609020204030204" pitchFamily="49" charset="0"/>
                        </a:rPr>
                        <a:t> 205.2</a:t>
                      </a:r>
                      <a:endParaRPr kumimoji="1" lang="ja-JP" altLang="en-US" sz="2000" b="1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45" marB="45745"/>
                </a:tc>
                <a:extLst>
                  <a:ext uri="{0D108BD9-81ED-4DB2-BD59-A6C34878D82A}">
                    <a16:rowId xmlns:a16="http://schemas.microsoft.com/office/drawing/2014/main" val="197104502"/>
                  </a:ext>
                </a:extLst>
              </a:tr>
            </a:tbl>
          </a:graphicData>
        </a:graphic>
      </p:graphicFrame>
      <p:sp>
        <p:nvSpPr>
          <p:cNvPr id="81952" name="テキスト ボックス 15"/>
          <p:cNvSpPr txBox="1">
            <a:spLocks noChangeArrowheads="1"/>
          </p:cNvSpPr>
          <p:nvPr/>
        </p:nvSpPr>
        <p:spPr bwMode="auto">
          <a:xfrm>
            <a:off x="87313" y="819150"/>
            <a:ext cx="4732337" cy="400050"/>
          </a:xfrm>
          <a:prstGeom prst="rect">
            <a:avLst/>
          </a:prstGeom>
          <a:solidFill>
            <a:srgbClr val="FFF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cs typeface="Arial" panose="020B0604020202020204" pitchFamily="34" charset="0"/>
              </a:rPr>
              <a:t>4.92 kt</a:t>
            </a:r>
            <a:r>
              <a:rPr lang="ja-JP" altLang="en-US" sz="2000" b="1">
                <a:cs typeface="Arial" panose="020B0604020202020204" pitchFamily="34" charset="0"/>
              </a:rPr>
              <a:t>・</a:t>
            </a:r>
            <a:r>
              <a:rPr lang="en-US" altLang="ja-JP" sz="2000" b="1">
                <a:cs typeface="Arial" panose="020B0604020202020204" pitchFamily="34" charset="0"/>
              </a:rPr>
              <a:t>yr data, 310 single ring events</a:t>
            </a:r>
            <a:endParaRPr lang="ja-JP" altLang="en-US" sz="2000" b="1">
              <a:cs typeface="Arial" panose="020B0604020202020204" pitchFamily="34" charset="0"/>
            </a:endParaRPr>
          </a:p>
        </p:txBody>
      </p: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0" y="7938"/>
            <a:ext cx="9144000" cy="693737"/>
          </a:xfrm>
        </p:spPr>
        <p:txBody>
          <a:bodyPr lIns="0" tIns="0" rIns="0" bIns="0" rtlCol="0">
            <a:spAutoFit/>
          </a:bodyPr>
          <a:lstStyle/>
          <a:p>
            <a:pPr marL="12700">
              <a:defRPr/>
            </a:pPr>
            <a:r>
              <a:rPr lang="en-US" sz="2700" b="1" u="sng" spc="-5" dirty="0" smtClean="0">
                <a:solidFill>
                  <a:srgbClr val="0A0AD4"/>
                </a:solidFill>
              </a:rPr>
              <a:t>“Observation </a:t>
            </a:r>
            <a:r>
              <a:rPr lang="en-US" sz="2700" b="1" u="sng" spc="-5" dirty="0">
                <a:solidFill>
                  <a:srgbClr val="0A0AD4"/>
                </a:solidFill>
              </a:rPr>
              <a:t>of a Small </a:t>
            </a:r>
            <a:r>
              <a:rPr lang="en-US" sz="2700" b="1" u="sng" spc="-5" dirty="0" smtClean="0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sz="2700" b="1" u="sng" spc="-5" baseline="-25000" dirty="0" smtClean="0">
                <a:solidFill>
                  <a:srgbClr val="0A0AD4"/>
                </a:solidFill>
                <a:latin typeface="Symbol" panose="05050102010706020507" pitchFamily="18" charset="2"/>
              </a:rPr>
              <a:t>m</a:t>
            </a:r>
            <a:r>
              <a:rPr lang="en-US" sz="2700" b="1" u="sng" spc="-5" dirty="0" smtClean="0">
                <a:solidFill>
                  <a:srgbClr val="0A0AD4"/>
                </a:solidFill>
              </a:rPr>
              <a:t>/</a:t>
            </a:r>
            <a:r>
              <a:rPr lang="en-US" sz="2700" b="1" u="sng" spc="-5" dirty="0" smtClean="0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sz="2700" b="1" u="sng" spc="-5" baseline="-25000" dirty="0" smtClean="0">
                <a:solidFill>
                  <a:srgbClr val="0A0AD4"/>
                </a:solidFill>
              </a:rPr>
              <a:t>e</a:t>
            </a:r>
            <a:r>
              <a:rPr lang="en-US" sz="2700" b="1" u="sng" spc="-5" dirty="0" smtClean="0">
                <a:solidFill>
                  <a:srgbClr val="0A0AD4"/>
                </a:solidFill>
              </a:rPr>
              <a:t> </a:t>
            </a:r>
            <a:r>
              <a:rPr lang="en-US" sz="2700" b="1" u="sng" spc="-5" dirty="0">
                <a:solidFill>
                  <a:srgbClr val="0A0AD4"/>
                </a:solidFill>
              </a:rPr>
              <a:t>Ratio in </a:t>
            </a:r>
            <a:r>
              <a:rPr lang="en-US" sz="2700" b="1" u="sng" spc="-5" dirty="0" err="1" smtClean="0">
                <a:solidFill>
                  <a:srgbClr val="0A0AD4"/>
                </a:solidFill>
              </a:rPr>
              <a:t>Kamiokande</a:t>
            </a:r>
            <a:r>
              <a:rPr lang="en-US" sz="2700" b="1" u="sng" spc="-5" dirty="0" smtClean="0">
                <a:solidFill>
                  <a:srgbClr val="0A0AD4"/>
                </a:solidFill>
              </a:rPr>
              <a:t>”</a:t>
            </a:r>
            <a:br>
              <a:rPr lang="en-US" sz="2700" b="1" u="sng" spc="-5" dirty="0" smtClean="0">
                <a:solidFill>
                  <a:srgbClr val="0A0AD4"/>
                </a:solidFill>
              </a:rPr>
            </a:br>
            <a:r>
              <a:rPr lang="en-US" altLang="ja-JP" sz="1800" spc="-5" dirty="0" smtClean="0">
                <a:solidFill>
                  <a:srgbClr val="FF0000"/>
                </a:solidFill>
              </a:rPr>
              <a:t>The second </a:t>
            </a:r>
            <a:r>
              <a:rPr lang="en-US" altLang="ja-JP" sz="1800" spc="-5" dirty="0" err="1">
                <a:solidFill>
                  <a:srgbClr val="FF0000"/>
                </a:solidFill>
              </a:rPr>
              <a:t>Kamiokande</a:t>
            </a:r>
            <a:r>
              <a:rPr lang="en-US" altLang="ja-JP" sz="1800" spc="-5" dirty="0">
                <a:solidFill>
                  <a:srgbClr val="FF0000"/>
                </a:solidFill>
              </a:rPr>
              <a:t> paper : </a:t>
            </a:r>
            <a:r>
              <a:rPr lang="en-US" sz="1800" b="1" spc="-5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K.S.Hirata</a:t>
            </a:r>
            <a:r>
              <a:rPr lang="en-US" sz="1800" b="1" spc="-5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spc="-5" dirty="0">
                <a:solidFill>
                  <a:schemeClr val="tx1"/>
                </a:solidFill>
                <a:latin typeface="Arial Narrow" panose="020B0606020202030204" pitchFamily="34" charset="0"/>
              </a:rPr>
              <a:t>et al., Phys. Lett </a:t>
            </a:r>
            <a:r>
              <a:rPr lang="en-US" sz="1800" b="1" spc="-5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B280, 146(1992)</a:t>
            </a:r>
            <a:endParaRPr sz="2800" b="1" dirty="0">
              <a:solidFill>
                <a:srgbClr val="0A0AD4"/>
              </a:solidFill>
              <a:latin typeface="Arial Narrow" panose="020B0606020202030204" pitchFamily="34" charset="0"/>
            </a:endParaRPr>
          </a:p>
        </p:txBody>
      </p:sp>
      <p:sp>
        <p:nvSpPr>
          <p:cNvPr id="81954" name="テキスト ボックス 5"/>
          <p:cNvSpPr txBox="1">
            <a:spLocks noChangeArrowheads="1"/>
          </p:cNvSpPr>
          <p:nvPr/>
        </p:nvSpPr>
        <p:spPr bwMode="auto">
          <a:xfrm>
            <a:off x="-19050" y="2916238"/>
            <a:ext cx="3444875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cs typeface="Arial" panose="020B0604020202020204" pitchFamily="34" charset="0"/>
              </a:rPr>
              <a:t>“an earlier observation in the atmospheric neutrino flux of a smaller ratio (</a:t>
            </a:r>
            <a:r>
              <a:rPr lang="en-US" altLang="ja-JP" sz="1900" b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900" b="1" baseline="-2500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900" b="1">
                <a:cs typeface="Arial" panose="020B0604020202020204" pitchFamily="34" charset="0"/>
              </a:rPr>
              <a:t>+</a:t>
            </a:r>
            <a:r>
              <a:rPr lang="en-US" altLang="ja-JP" sz="1900" b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900" b="1" baseline="-2500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900" b="1">
                <a:cs typeface="Arial" panose="020B0604020202020204" pitchFamily="34" charset="0"/>
              </a:rPr>
              <a:t>)/(</a:t>
            </a:r>
            <a:r>
              <a:rPr lang="en-US" altLang="ja-JP" sz="1900" b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900" b="1" baseline="-25000">
                <a:cs typeface="Arial" panose="020B0604020202020204" pitchFamily="34" charset="0"/>
              </a:rPr>
              <a:t>e</a:t>
            </a:r>
            <a:r>
              <a:rPr lang="en-US" altLang="ja-JP" sz="1900" b="1">
                <a:cs typeface="Arial" panose="020B0604020202020204" pitchFamily="34" charset="0"/>
              </a:rPr>
              <a:t>+</a:t>
            </a:r>
            <a:r>
              <a:rPr lang="en-US" altLang="ja-JP" sz="1900" b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900" b="1" baseline="-25000">
                <a:cs typeface="Arial" panose="020B0604020202020204" pitchFamily="34" charset="0"/>
              </a:rPr>
              <a:t>e</a:t>
            </a:r>
            <a:r>
              <a:rPr lang="en-US" altLang="ja-JP" sz="1900" b="1">
                <a:cs typeface="Arial" panose="020B0604020202020204" pitchFamily="34" charset="0"/>
              </a:rPr>
              <a:t>) than expected has been strengthened by additional data of comparable statistical weight.” </a:t>
            </a:r>
            <a:endParaRPr lang="ja-JP" altLang="en-US" sz="1900" b="1">
              <a:cs typeface="Arial" panose="020B0604020202020204" pitchFamily="34" charset="0"/>
            </a:endParaRPr>
          </a:p>
        </p:txBody>
      </p:sp>
      <p:grpSp>
        <p:nvGrpSpPr>
          <p:cNvPr id="81955" name="グループ化 6"/>
          <p:cNvGrpSpPr>
            <a:grpSpLocks/>
          </p:cNvGrpSpPr>
          <p:nvPr/>
        </p:nvGrpSpPr>
        <p:grpSpPr bwMode="auto">
          <a:xfrm>
            <a:off x="161925" y="6113463"/>
            <a:ext cx="5113338" cy="511175"/>
            <a:chOff x="161510" y="6031118"/>
            <a:chExt cx="5112990" cy="511175"/>
          </a:xfrm>
        </p:grpSpPr>
        <p:sp>
          <p:nvSpPr>
            <p:cNvPr id="25" name="テキスト ボックス 24"/>
            <p:cNvSpPr txBox="1"/>
            <p:nvPr/>
          </p:nvSpPr>
          <p:spPr bwMode="auto">
            <a:xfrm>
              <a:off x="161510" y="6086680"/>
              <a:ext cx="5112990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srgbClr val="000000"/>
                  </a:solidFill>
                  <a:latin typeface="+mn-lt"/>
                </a:rPr>
                <a:t>R(</a:t>
              </a:r>
              <a:r>
                <a:rPr lang="en-US" altLang="ja-JP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b="1" dirty="0">
                  <a:solidFill>
                    <a:srgbClr val="000000"/>
                  </a:solidFill>
                  <a:latin typeface="+mn-lt"/>
                </a:rPr>
                <a:t>/e) = </a:t>
              </a:r>
              <a:r>
                <a:rPr lang="en-US" altLang="ja-JP" b="1" dirty="0">
                  <a:solidFill>
                    <a:srgbClr val="FF0000"/>
                  </a:solidFill>
                  <a:latin typeface="+mn-lt"/>
                </a:rPr>
                <a:t>0.60         (stat.)</a:t>
              </a:r>
              <a:r>
                <a:rPr lang="en-US" altLang="ja-JP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±0.05(syst.)</a:t>
              </a:r>
              <a:endParaRPr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 bwMode="auto">
            <a:xfrm>
              <a:off x="1691756" y="6031118"/>
              <a:ext cx="849255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r>
                <a:rPr lang="en-US" altLang="ja-JP" sz="1600" b="1" dirty="0">
                  <a:solidFill>
                    <a:srgbClr val="FF0000"/>
                  </a:solidFill>
                  <a:latin typeface="+mn-lt"/>
                </a:rPr>
                <a:t>0.07</a:t>
              </a:r>
              <a:endParaRPr lang="ja-JP" altLang="en-US" sz="1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 bwMode="auto">
            <a:xfrm>
              <a:off x="1693344" y="6202568"/>
              <a:ext cx="888939" cy="3397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en-US" altLang="ja-JP" sz="1600" b="1" dirty="0">
                  <a:solidFill>
                    <a:srgbClr val="FF0000"/>
                  </a:solidFill>
                  <a:latin typeface="+mn-lt"/>
                </a:rPr>
                <a:t>0.06</a:t>
              </a:r>
              <a:endParaRPr lang="ja-JP" altLang="en-US" sz="16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81956" name="グループ化 10"/>
          <p:cNvGrpSpPr>
            <a:grpSpLocks/>
          </p:cNvGrpSpPr>
          <p:nvPr/>
        </p:nvGrpSpPr>
        <p:grpSpPr bwMode="auto">
          <a:xfrm>
            <a:off x="6365875" y="1146175"/>
            <a:ext cx="2841625" cy="4938713"/>
            <a:chOff x="6365742" y="1146543"/>
            <a:chExt cx="2841773" cy="4937752"/>
          </a:xfrm>
        </p:grpSpPr>
        <p:pic>
          <p:nvPicPr>
            <p:cNvPr id="81959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5742" y="1146543"/>
              <a:ext cx="2841773" cy="493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60" name="テキスト ボックス 5"/>
            <p:cNvSpPr txBox="1">
              <a:spLocks noChangeArrowheads="1"/>
            </p:cNvSpPr>
            <p:nvPr/>
          </p:nvSpPr>
          <p:spPr bwMode="auto">
            <a:xfrm>
              <a:off x="7902575" y="3213243"/>
              <a:ext cx="857250" cy="1385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>
                  <a:latin typeface="Times New Roman" panose="02020603050405020304" pitchFamily="18" charset="0"/>
                </a:rPr>
                <a:t>151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>
                  <a:latin typeface="Times New Roman" panose="02020603050405020304" pitchFamily="18" charset="0"/>
                </a:rPr>
                <a:t>260.6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>
                  <a:latin typeface="Times New Roman" panose="02020603050405020304" pitchFamily="18" charset="0"/>
                </a:rPr>
                <a:t>234.2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>
                  <a:latin typeface="Times New Roman" panose="02020603050405020304" pitchFamily="18" charset="0"/>
                </a:rPr>
                <a:t>205.2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ja-JP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7993015" y="1338594"/>
              <a:ext cx="900159" cy="388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1962" name="テキスト ボックス 32"/>
            <p:cNvSpPr txBox="1">
              <a:spLocks noChangeArrowheads="1"/>
            </p:cNvSpPr>
            <p:nvPr/>
          </p:nvSpPr>
          <p:spPr bwMode="auto">
            <a:xfrm>
              <a:off x="7490860" y="1275671"/>
              <a:ext cx="171665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500" b="1">
                  <a:solidFill>
                    <a:srgbClr val="FF0000"/>
                  </a:solidFill>
                  <a:latin typeface="Consolas" panose="020B0609020204030204" pitchFamily="49" charset="0"/>
                  <a:cs typeface="Arial" panose="020B0604020202020204" pitchFamily="34" charset="0"/>
                </a:rPr>
                <a:t>e  </a:t>
              </a:r>
              <a:r>
                <a:rPr lang="en-US" altLang="ja-JP" sz="1500" b="1">
                  <a:latin typeface="Consolas" panose="020B0609020204030204" pitchFamily="49" charset="0"/>
                  <a:cs typeface="Arial" panose="020B0604020202020204" pitchFamily="34" charset="0"/>
                </a:rPr>
                <a:t>data 159</a:t>
              </a:r>
              <a:br>
                <a:rPr lang="en-US" altLang="ja-JP" sz="1500" b="1">
                  <a:latin typeface="Consolas" panose="020B0609020204030204" pitchFamily="49" charset="0"/>
                  <a:cs typeface="Arial" panose="020B0604020202020204" pitchFamily="34" charset="0"/>
                </a:rPr>
              </a:br>
              <a:r>
                <a:rPr lang="en-US" altLang="ja-JP" sz="1500" b="1">
                  <a:latin typeface="Consolas" panose="020B0609020204030204" pitchFamily="49" charset="0"/>
                  <a:cs typeface="Arial" panose="020B0604020202020204" pitchFamily="34" charset="0"/>
                </a:rPr>
                <a:t>   MC1  164.9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500" b="1">
                  <a:latin typeface="Consolas" panose="020B0609020204030204" pitchFamily="49" charset="0"/>
                  <a:cs typeface="Arial" panose="020B0604020202020204" pitchFamily="34" charset="0"/>
                </a:rPr>
                <a:t>   MC2  146.0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500" b="1">
                  <a:latin typeface="Consolas" panose="020B0609020204030204" pitchFamily="49" charset="0"/>
                  <a:cs typeface="Arial" panose="020B0604020202020204" pitchFamily="34" charset="0"/>
                </a:rPr>
                <a:t>   MC3  127.7</a:t>
              </a:r>
              <a:endParaRPr lang="ja-JP" altLang="en-US" sz="1500" b="1">
                <a:latin typeface="Consolas" panose="020B0609020204030204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7902522" y="3159101"/>
              <a:ext cx="1035104" cy="1079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1964" name="テキスト ボックス 30"/>
            <p:cNvSpPr txBox="1">
              <a:spLocks noChangeArrowheads="1"/>
            </p:cNvSpPr>
            <p:nvPr/>
          </p:nvSpPr>
          <p:spPr bwMode="auto">
            <a:xfrm>
              <a:off x="7490860" y="3043407"/>
              <a:ext cx="171665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500" b="1">
                  <a:solidFill>
                    <a:srgbClr val="3F30FC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altLang="ja-JP" sz="1500" b="1">
                  <a:solidFill>
                    <a:srgbClr val="FF0000"/>
                  </a:solidFill>
                  <a:latin typeface="Consolas" panose="020B0609020204030204" pitchFamily="49" charset="0"/>
                  <a:cs typeface="Arial" panose="020B0604020202020204" pitchFamily="34" charset="0"/>
                </a:rPr>
                <a:t>  </a:t>
              </a:r>
              <a:r>
                <a:rPr lang="en-US" altLang="ja-JP" sz="1500" b="1">
                  <a:latin typeface="Consolas" panose="020B0609020204030204" pitchFamily="49" charset="0"/>
                  <a:cs typeface="Arial" panose="020B0604020202020204" pitchFamily="34" charset="0"/>
                </a:rPr>
                <a:t>data 151</a:t>
              </a:r>
              <a:br>
                <a:rPr lang="en-US" altLang="ja-JP" sz="1500" b="1">
                  <a:latin typeface="Consolas" panose="020B0609020204030204" pitchFamily="49" charset="0"/>
                  <a:cs typeface="Arial" panose="020B0604020202020204" pitchFamily="34" charset="0"/>
                </a:rPr>
              </a:br>
              <a:r>
                <a:rPr lang="en-US" altLang="ja-JP" sz="1500" b="1">
                  <a:latin typeface="Consolas" panose="020B0609020204030204" pitchFamily="49" charset="0"/>
                  <a:cs typeface="Arial" panose="020B0604020202020204" pitchFamily="34" charset="0"/>
                </a:rPr>
                <a:t>   MC1  260.6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500" b="1">
                  <a:latin typeface="Consolas" panose="020B0609020204030204" pitchFamily="49" charset="0"/>
                  <a:cs typeface="Arial" panose="020B0604020202020204" pitchFamily="34" charset="0"/>
                </a:rPr>
                <a:t>   MC2  234.2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500" b="1">
                  <a:latin typeface="Consolas" panose="020B0609020204030204" pitchFamily="49" charset="0"/>
                  <a:cs typeface="Arial" panose="020B0604020202020204" pitchFamily="34" charset="0"/>
                </a:rPr>
                <a:t>   MC3  205.2</a:t>
              </a:r>
              <a:endParaRPr lang="ja-JP" altLang="en-US" sz="1500" b="1">
                <a:latin typeface="Consolas" panose="020B0609020204030204" pitchFamily="49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直線コネクタ 2"/>
          <p:cNvCxnSpPr/>
          <p:nvPr/>
        </p:nvCxnSpPr>
        <p:spPr>
          <a:xfrm>
            <a:off x="1638300" y="3924300"/>
            <a:ext cx="1428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836613" y="3924300"/>
            <a:ext cx="144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グループ化 3"/>
          <p:cNvGrpSpPr>
            <a:grpSpLocks/>
          </p:cNvGrpSpPr>
          <p:nvPr/>
        </p:nvGrpSpPr>
        <p:grpSpPr bwMode="auto">
          <a:xfrm>
            <a:off x="206375" y="2259013"/>
            <a:ext cx="6775450" cy="4621212"/>
            <a:chOff x="48335" y="2638330"/>
            <a:chExt cx="6929495" cy="4726560"/>
          </a:xfrm>
        </p:grpSpPr>
        <p:pic>
          <p:nvPicPr>
            <p:cNvPr id="82975" name="図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5" y="2638330"/>
              <a:ext cx="5288750" cy="4726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76" name="テキスト ボックス 7"/>
            <p:cNvSpPr txBox="1">
              <a:spLocks noChangeArrowheads="1"/>
            </p:cNvSpPr>
            <p:nvPr/>
          </p:nvSpPr>
          <p:spPr bwMode="auto">
            <a:xfrm>
              <a:off x="4605978" y="4023169"/>
              <a:ext cx="2371852" cy="849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cs typeface="Arial" panose="020B0604020202020204" pitchFamily="34" charset="0"/>
                </a:rPr>
                <a:t>Best fit</a:t>
              </a:r>
              <a:br>
                <a:rPr lang="en-US" altLang="ja-JP" sz="1600" b="1">
                  <a:cs typeface="Arial" panose="020B0604020202020204" pitchFamily="34" charset="0"/>
                </a:rPr>
              </a:br>
              <a:r>
                <a:rPr lang="en-US" altLang="ja-JP" sz="1600" b="1">
                  <a:cs typeface="Arial" panose="020B0604020202020204" pitchFamily="34" charset="0"/>
                </a:rPr>
                <a:t>(sin</a:t>
              </a:r>
              <a:r>
                <a:rPr lang="en-US" altLang="ja-JP" sz="1600" b="1" baseline="30000">
                  <a:cs typeface="Arial" panose="020B0604020202020204" pitchFamily="34" charset="0"/>
                </a:rPr>
                <a:t>2</a:t>
              </a:r>
              <a:r>
                <a:rPr lang="en-US" altLang="ja-JP" sz="1600" b="1">
                  <a:cs typeface="Arial" panose="020B0604020202020204" pitchFamily="34" charset="0"/>
                </a:rPr>
                <a:t>2</a:t>
              </a:r>
              <a:r>
                <a:rPr lang="en-US" altLang="ja-JP" sz="1600" b="1">
                  <a:latin typeface="Symbol" panose="05050102010706020507" pitchFamily="18" charset="2"/>
                  <a:cs typeface="Arial" panose="020B0604020202020204" pitchFamily="34" charset="0"/>
                </a:rPr>
                <a:t>q</a:t>
              </a:r>
              <a:r>
                <a:rPr lang="en-US" altLang="ja-JP" sz="1600" b="1">
                  <a:cs typeface="Arial" panose="020B0604020202020204" pitchFamily="34" charset="0"/>
                </a:rPr>
                <a:t>,</a:t>
              </a:r>
              <a:r>
                <a:rPr lang="en-US" altLang="ja-JP" sz="1600" b="1"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  <a:r>
                <a:rPr lang="en-US" altLang="ja-JP" sz="1600" b="1">
                  <a:cs typeface="Arial" panose="020B0604020202020204" pitchFamily="34" charset="0"/>
                </a:rPr>
                <a:t>m</a:t>
              </a:r>
              <a:r>
                <a:rPr lang="en-US" altLang="ja-JP" sz="1600" b="1" baseline="30000">
                  <a:cs typeface="Arial" panose="020B0604020202020204" pitchFamily="34" charset="0"/>
                </a:rPr>
                <a:t>2</a:t>
              </a:r>
              <a:r>
                <a:rPr lang="en-US" altLang="ja-JP" sz="1600" b="1">
                  <a:cs typeface="Arial" panose="020B0604020202020204" pitchFamily="34" charset="0"/>
                </a:rPr>
                <a:t>)=</a:t>
              </a:r>
              <a:br>
                <a:rPr lang="en-US" altLang="ja-JP" sz="1600" b="1">
                  <a:cs typeface="Arial" panose="020B0604020202020204" pitchFamily="34" charset="0"/>
                </a:rPr>
              </a:br>
              <a:r>
                <a:rPr lang="en-US" altLang="ja-JP" sz="1600" b="1">
                  <a:cs typeface="Arial" panose="020B0604020202020204" pitchFamily="34" charset="0"/>
                </a:rPr>
                <a:t>(0.87,0.8x10</a:t>
              </a:r>
              <a:r>
                <a:rPr lang="en-US" altLang="ja-JP" sz="1600" b="1" baseline="30000">
                  <a:cs typeface="Arial" panose="020B0604020202020204" pitchFamily="34" charset="0"/>
                </a:rPr>
                <a:t>-2</a:t>
              </a:r>
              <a:r>
                <a:rPr lang="en-US" altLang="ja-JP" sz="1600" b="1">
                  <a:cs typeface="Arial" panose="020B0604020202020204" pitchFamily="34" charset="0"/>
                </a:rPr>
                <a:t>eV</a:t>
              </a:r>
              <a:r>
                <a:rPr lang="en-US" altLang="ja-JP" sz="1600" b="1" baseline="30000">
                  <a:cs typeface="Arial" panose="020B0604020202020204" pitchFamily="34" charset="0"/>
                </a:rPr>
                <a:t>2</a:t>
              </a:r>
              <a:r>
                <a:rPr lang="en-US" altLang="ja-JP" sz="1600" b="1">
                  <a:cs typeface="Arial" panose="020B0604020202020204" pitchFamily="34" charset="0"/>
                </a:rPr>
                <a:t>)</a:t>
              </a:r>
              <a:endParaRPr lang="ja-JP" altLang="en-US" sz="1600" b="1">
                <a:cs typeface="Arial" panose="020B0604020202020204" pitchFamily="34" charset="0"/>
              </a:endParaRP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3987172" y="2953326"/>
              <a:ext cx="675415" cy="115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1645951" y="2953326"/>
              <a:ext cx="675415" cy="115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5" name="object 2"/>
          <p:cNvSpPr txBox="1">
            <a:spLocks noGrp="1"/>
          </p:cNvSpPr>
          <p:nvPr>
            <p:ph type="title"/>
          </p:nvPr>
        </p:nvSpPr>
        <p:spPr>
          <a:xfrm>
            <a:off x="0" y="61913"/>
            <a:ext cx="9144000" cy="846137"/>
          </a:xfrm>
        </p:spPr>
        <p:txBody>
          <a:bodyPr lIns="0" tIns="0" rIns="0" bIns="0" rtlCol="0">
            <a:spAutoFit/>
          </a:bodyPr>
          <a:lstStyle/>
          <a:p>
            <a:pPr marL="12700">
              <a:defRPr/>
            </a:pPr>
            <a:r>
              <a:rPr lang="en-US" sz="2700" b="1" u="sng" spc="-5" dirty="0" smtClean="0">
                <a:solidFill>
                  <a:srgbClr val="0A0AD4"/>
                </a:solidFill>
              </a:rPr>
              <a:t>“Observation of </a:t>
            </a:r>
            <a:r>
              <a:rPr lang="en-US" altLang="ja-JP" sz="2700" b="1" u="sng" spc="-5" dirty="0">
                <a:solidFill>
                  <a:srgbClr val="0A0AD4"/>
                </a:solidFill>
              </a:rPr>
              <a:t>a Small </a:t>
            </a:r>
            <a:r>
              <a:rPr lang="en-US" altLang="ja-JP" sz="2700" b="1" u="sng" spc="-5" dirty="0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700" b="1" u="sng" spc="-5" baseline="-25000" dirty="0">
                <a:solidFill>
                  <a:srgbClr val="0A0AD4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700" b="1" u="sng" spc="-5" dirty="0">
                <a:solidFill>
                  <a:srgbClr val="0A0AD4"/>
                </a:solidFill>
              </a:rPr>
              <a:t>/</a:t>
            </a:r>
            <a:r>
              <a:rPr lang="en-US" altLang="ja-JP" sz="2700" b="1" u="sng" spc="-5" dirty="0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700" b="1" u="sng" spc="-5" baseline="-25000" dirty="0">
                <a:solidFill>
                  <a:srgbClr val="0A0AD4"/>
                </a:solidFill>
              </a:rPr>
              <a:t>e</a:t>
            </a:r>
            <a:r>
              <a:rPr lang="en-US" altLang="ja-JP" sz="2700" b="1" u="sng" spc="-5" dirty="0">
                <a:solidFill>
                  <a:srgbClr val="0A0AD4"/>
                </a:solidFill>
              </a:rPr>
              <a:t> </a:t>
            </a:r>
            <a:r>
              <a:rPr lang="en-US" sz="2700" b="1" u="sng" spc="-5" dirty="0" smtClean="0">
                <a:solidFill>
                  <a:srgbClr val="0A0AD4"/>
                </a:solidFill>
              </a:rPr>
              <a:t>……” (continued)</a:t>
            </a:r>
            <a:r>
              <a:rPr lang="en-US" sz="1800" b="1" spc="-5" dirty="0" smtClean="0">
                <a:solidFill>
                  <a:schemeClr val="tx1"/>
                </a:solidFill>
              </a:rPr>
              <a:t/>
            </a:r>
            <a:br>
              <a:rPr lang="en-US" sz="1800" b="1" spc="-5" dirty="0" smtClean="0">
                <a:solidFill>
                  <a:schemeClr val="tx1"/>
                </a:solidFill>
              </a:rPr>
            </a:br>
            <a:endParaRPr sz="2800" b="1" dirty="0">
              <a:solidFill>
                <a:srgbClr val="0A0AD4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6875463" y="3879850"/>
            <a:ext cx="392112" cy="4460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7661275" y="3821113"/>
            <a:ext cx="392113" cy="50482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white"/>
              </a:solidFill>
            </a:endParaRPr>
          </a:p>
        </p:txBody>
      </p:sp>
      <p:cxnSp>
        <p:nvCxnSpPr>
          <p:cNvPr id="43" name="直線コネクタ 42"/>
          <p:cNvCxnSpPr/>
          <p:nvPr/>
        </p:nvCxnSpPr>
        <p:spPr bwMode="auto">
          <a:xfrm>
            <a:off x="6707188" y="4321175"/>
            <a:ext cx="22447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1" name="テキスト ボックス 29"/>
          <p:cNvSpPr txBox="1">
            <a:spLocks noChangeArrowheads="1"/>
          </p:cNvSpPr>
          <p:nvPr/>
        </p:nvSpPr>
        <p:spPr bwMode="auto">
          <a:xfrm>
            <a:off x="6905625" y="4270375"/>
            <a:ext cx="56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b="1" baseline="-25000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endParaRPr lang="ja-JP" altLang="en-US" sz="2400" b="1" baseline="-25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2952" name="テキスト ボックス 30"/>
          <p:cNvSpPr txBox="1">
            <a:spLocks noChangeArrowheads="1"/>
          </p:cNvSpPr>
          <p:nvPr/>
        </p:nvSpPr>
        <p:spPr bwMode="auto">
          <a:xfrm>
            <a:off x="7691438" y="4270375"/>
            <a:ext cx="617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b="1" baseline="-2500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endParaRPr lang="ja-JP" altLang="en-US" sz="2400" b="1" baseline="-25000">
              <a:solidFill>
                <a:srgbClr val="0000FF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82953" name="テキスト ボックス 31"/>
          <p:cNvSpPr txBox="1">
            <a:spLocks noChangeArrowheads="1"/>
          </p:cNvSpPr>
          <p:nvPr/>
        </p:nvSpPr>
        <p:spPr bwMode="auto">
          <a:xfrm>
            <a:off x="8477250" y="4270375"/>
            <a:ext cx="44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8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b="1" baseline="-25000">
                <a:solidFill>
                  <a:srgbClr val="008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endParaRPr lang="ja-JP" altLang="en-US" sz="2400" b="1" baseline="-25000">
              <a:solidFill>
                <a:srgbClr val="008000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7661275" y="3440113"/>
            <a:ext cx="392113" cy="874712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8447088" y="3868738"/>
            <a:ext cx="392112" cy="446087"/>
          </a:xfrm>
          <a:prstGeom prst="rect">
            <a:avLst/>
          </a:prstGeom>
          <a:noFill/>
          <a:ln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50" name="左カーブ矢印 49"/>
          <p:cNvSpPr/>
          <p:nvPr/>
        </p:nvSpPr>
        <p:spPr bwMode="auto">
          <a:xfrm rot="18429313">
            <a:off x="8213726" y="2849562"/>
            <a:ext cx="265112" cy="9572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black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7661275" y="5648325"/>
            <a:ext cx="392113" cy="50641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white"/>
              </a:solidFill>
            </a:endParaRPr>
          </a:p>
        </p:txBody>
      </p:sp>
      <p:cxnSp>
        <p:nvCxnSpPr>
          <p:cNvPr id="40" name="直線コネクタ 39"/>
          <p:cNvCxnSpPr/>
          <p:nvPr/>
        </p:nvCxnSpPr>
        <p:spPr bwMode="auto">
          <a:xfrm>
            <a:off x="6680200" y="6148388"/>
            <a:ext cx="22463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9" name="テキスト ボックス 29"/>
          <p:cNvSpPr txBox="1">
            <a:spLocks noChangeArrowheads="1"/>
          </p:cNvSpPr>
          <p:nvPr/>
        </p:nvSpPr>
        <p:spPr bwMode="auto">
          <a:xfrm>
            <a:off x="6904038" y="6097588"/>
            <a:ext cx="534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b="1" baseline="-25000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endParaRPr lang="ja-JP" altLang="en-US" sz="2400" b="1" baseline="-25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2960" name="テキスト ボックス 30"/>
          <p:cNvSpPr txBox="1">
            <a:spLocks noChangeArrowheads="1"/>
          </p:cNvSpPr>
          <p:nvPr/>
        </p:nvSpPr>
        <p:spPr bwMode="auto">
          <a:xfrm>
            <a:off x="7689850" y="6097588"/>
            <a:ext cx="53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b="1" baseline="-2500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endParaRPr lang="ja-JP" altLang="en-US" sz="2400" b="1" baseline="-25000">
              <a:solidFill>
                <a:srgbClr val="0000FF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82961" name="テキスト ボックス 31"/>
          <p:cNvSpPr txBox="1">
            <a:spLocks noChangeArrowheads="1"/>
          </p:cNvSpPr>
          <p:nvPr/>
        </p:nvSpPr>
        <p:spPr bwMode="auto">
          <a:xfrm>
            <a:off x="8477250" y="6097588"/>
            <a:ext cx="479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8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b="1" baseline="-25000">
                <a:solidFill>
                  <a:srgbClr val="008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endParaRPr lang="ja-JP" altLang="en-US" sz="2400" b="1" baseline="-25000">
              <a:solidFill>
                <a:srgbClr val="008000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7667625" y="5454650"/>
            <a:ext cx="392113" cy="684213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52" name="正方形/長方形 51"/>
          <p:cNvSpPr/>
          <p:nvPr/>
        </p:nvSpPr>
        <p:spPr bwMode="auto">
          <a:xfrm>
            <a:off x="6875463" y="5695950"/>
            <a:ext cx="392112" cy="446088"/>
          </a:xfrm>
          <a:prstGeom prst="rect">
            <a:avLst/>
          </a:prstGeom>
          <a:solidFill>
            <a:srgbClr val="FF757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6875463" y="5892800"/>
            <a:ext cx="392112" cy="2619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53" name="左カーブ矢印 52"/>
          <p:cNvSpPr/>
          <p:nvPr/>
        </p:nvSpPr>
        <p:spPr bwMode="auto">
          <a:xfrm rot="3916805" flipH="1">
            <a:off x="7304881" y="4898232"/>
            <a:ext cx="225425" cy="8874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988" y="627063"/>
            <a:ext cx="931545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  <a:cs typeface="Arial" panose="020B0604020202020204" pitchFamily="34" charset="0"/>
              </a:rPr>
              <a:t>"Neutrino Oscillation" was discussed positively.</a:t>
            </a:r>
            <a:br>
              <a:rPr lang="en-US" altLang="ja-JP" b="1" dirty="0">
                <a:latin typeface="+mn-lt"/>
                <a:cs typeface="Arial" panose="020B0604020202020204" pitchFamily="34" charset="0"/>
              </a:rPr>
            </a:br>
            <a:r>
              <a:rPr lang="en-US" altLang="ja-JP" b="1" dirty="0">
                <a:latin typeface="+mn-lt"/>
                <a:cs typeface="Arial" panose="020B0604020202020204" pitchFamily="34" charset="0"/>
              </a:rPr>
              <a:t>sin</a:t>
            </a:r>
            <a:r>
              <a:rPr lang="en-US" altLang="ja-JP" b="1" baseline="30000" dirty="0"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b="1" dirty="0"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altLang="ja-JP" b="1" dirty="0">
                <a:latin typeface="+mn-lt"/>
                <a:cs typeface="Arial" panose="020B0604020202020204" pitchFamily="34" charset="0"/>
              </a:rPr>
              <a:t>-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b="1" dirty="0">
                <a:latin typeface="+mn-lt"/>
                <a:cs typeface="Arial" panose="020B0604020202020204" pitchFamily="34" charset="0"/>
              </a:rPr>
              <a:t>m</a:t>
            </a:r>
            <a:r>
              <a:rPr lang="en-US" altLang="ja-JP" b="1" baseline="30000" dirty="0"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b="1" dirty="0">
                <a:latin typeface="+mn-lt"/>
                <a:cs typeface="Arial" panose="020B0604020202020204" pitchFamily="34" charset="0"/>
              </a:rPr>
              <a:t> plot was officially reported first time.</a:t>
            </a:r>
          </a:p>
          <a:p>
            <a:pPr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Absolute atmospheric neutrino flux is ambiguous but </a:t>
            </a:r>
            <a:r>
              <a:rPr lang="en-US" altLang="ja-JP" b="1" dirty="0">
                <a:latin typeface="Symbol" panose="05050102010706020507" pitchFamily="18" charset="2"/>
              </a:rPr>
              <a:t>n</a:t>
            </a:r>
            <a:r>
              <a:rPr lang="en-US" altLang="ja-JP" b="1" baseline="-25000" dirty="0">
                <a:latin typeface="Symbol" panose="05050102010706020507" pitchFamily="18" charset="2"/>
              </a:rPr>
              <a:t>m</a:t>
            </a:r>
            <a:r>
              <a:rPr lang="en-US" altLang="ja-JP" b="1" dirty="0">
                <a:latin typeface="+mn-lt"/>
              </a:rPr>
              <a:t>/</a:t>
            </a:r>
            <a:r>
              <a:rPr lang="en-US" altLang="ja-JP" b="1" dirty="0">
                <a:latin typeface="Symbol" panose="05050102010706020507" pitchFamily="18" charset="2"/>
              </a:rPr>
              <a:t>n</a:t>
            </a:r>
            <a:r>
              <a:rPr lang="en-US" altLang="ja-JP" b="1" baseline="-25000" dirty="0">
                <a:latin typeface="+mn-lt"/>
              </a:rPr>
              <a:t>e</a:t>
            </a:r>
            <a:r>
              <a:rPr lang="en-US" altLang="ja-JP" b="1" dirty="0">
                <a:latin typeface="+mn-lt"/>
              </a:rPr>
              <a:t> ratio is robust. </a:t>
            </a:r>
            <a:r>
              <a:rPr lang="en-US" altLang="ja-JP" b="1" dirty="0">
                <a:latin typeface="Symbol" panose="05050102010706020507" pitchFamily="18" charset="2"/>
              </a:rPr>
              <a:t>n</a:t>
            </a:r>
            <a:r>
              <a:rPr lang="en-US" altLang="ja-JP" b="1" baseline="-25000" dirty="0">
                <a:latin typeface="Symbol" panose="05050102010706020507" pitchFamily="18" charset="2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b="1" dirty="0" err="1">
                <a:latin typeface="Symbol" panose="05050102010706020507" pitchFamily="18" charset="2"/>
              </a:rPr>
              <a:t>n</a:t>
            </a:r>
            <a:r>
              <a:rPr lang="en-US" altLang="ja-JP" b="1" baseline="-25000" dirty="0" err="1">
                <a:latin typeface="Symbol" panose="05050102010706020507" pitchFamily="18" charset="2"/>
              </a:rPr>
              <a:t>t</a:t>
            </a:r>
            <a:r>
              <a:rPr lang="en-US" altLang="ja-JP" b="1" dirty="0">
                <a:latin typeface="+mn-lt"/>
              </a:rPr>
              <a:t> oscillation is favored, but </a:t>
            </a:r>
            <a:r>
              <a:rPr lang="en-US" altLang="ja-JP" b="1" dirty="0">
                <a:latin typeface="Symbol" panose="05050102010706020507" pitchFamily="18" charset="2"/>
              </a:rPr>
              <a:t>n</a:t>
            </a:r>
            <a:r>
              <a:rPr lang="en-US" altLang="ja-JP" b="1" baseline="-25000" dirty="0">
                <a:latin typeface="Symbol" panose="05050102010706020507" pitchFamily="18" charset="2"/>
              </a:rPr>
              <a:t>m</a:t>
            </a:r>
            <a:r>
              <a:rPr lang="en-US" altLang="ja-JP" b="1" dirty="0">
                <a:latin typeface="+mn-lt"/>
              </a:rPr>
              <a:t>-</a:t>
            </a:r>
            <a:r>
              <a:rPr lang="en-US" altLang="ja-JP" b="1" dirty="0">
                <a:latin typeface="Symbol" panose="05050102010706020507" pitchFamily="18" charset="2"/>
              </a:rPr>
              <a:t>n</a:t>
            </a:r>
            <a:r>
              <a:rPr lang="en-US" altLang="ja-JP" b="1" baseline="-25000" dirty="0">
                <a:latin typeface="+mn-lt"/>
              </a:rPr>
              <a:t>e</a:t>
            </a:r>
            <a:r>
              <a:rPr lang="en-US" altLang="ja-JP" b="1" dirty="0">
                <a:latin typeface="+mn-lt"/>
              </a:rPr>
              <a:t> cannot be denied.</a:t>
            </a:r>
          </a:p>
        </p:txBody>
      </p:sp>
      <p:sp>
        <p:nvSpPr>
          <p:cNvPr id="82967" name="テキスト ボックス 5"/>
          <p:cNvSpPr txBox="1">
            <a:spLocks noChangeArrowheads="1"/>
          </p:cNvSpPr>
          <p:nvPr/>
        </p:nvSpPr>
        <p:spPr bwMode="auto">
          <a:xfrm>
            <a:off x="6875463" y="3094038"/>
            <a:ext cx="785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latin typeface="Symbol" panose="05050102010706020507" pitchFamily="18" charset="2"/>
              </a:rPr>
              <a:t>m</a:t>
            </a:r>
            <a:r>
              <a:rPr lang="en-US" altLang="ja-JP" sz="2000" b="1">
                <a:cs typeface="Arial" panose="020B0604020202020204" pitchFamily="34" charset="0"/>
              </a:rPr>
              <a:t>-</a:t>
            </a:r>
            <a:r>
              <a:rPr lang="en-US" altLang="ja-JP" sz="2000" b="1"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latin typeface="Symbol" panose="05050102010706020507" pitchFamily="18" charset="2"/>
              </a:rPr>
              <a:t>t</a:t>
            </a:r>
            <a:endParaRPr lang="ja-JP" altLang="en-US" sz="2000">
              <a:latin typeface="Times New Roman" panose="02020603050405020304" pitchFamily="18" charset="0"/>
            </a:endParaRPr>
          </a:p>
        </p:txBody>
      </p:sp>
      <p:sp>
        <p:nvSpPr>
          <p:cNvPr id="82968" name="テキスト ボックス 54"/>
          <p:cNvSpPr txBox="1">
            <a:spLocks noChangeArrowheads="1"/>
          </p:cNvSpPr>
          <p:nvPr/>
        </p:nvSpPr>
        <p:spPr bwMode="auto">
          <a:xfrm>
            <a:off x="8166100" y="5164138"/>
            <a:ext cx="78581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latin typeface="Symbol" panose="05050102010706020507" pitchFamily="18" charset="2"/>
              </a:rPr>
              <a:t>m</a:t>
            </a:r>
            <a:r>
              <a:rPr lang="en-US" altLang="ja-JP" sz="2000" b="1">
                <a:cs typeface="Arial" panose="020B0604020202020204" pitchFamily="34" charset="0"/>
              </a:rPr>
              <a:t>-</a:t>
            </a:r>
            <a:r>
              <a:rPr lang="en-US" altLang="ja-JP" sz="2000" b="1"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cs typeface="Arial" panose="020B0604020202020204" pitchFamily="34" charset="0"/>
              </a:rPr>
              <a:t>e</a:t>
            </a:r>
            <a:endParaRPr lang="ja-JP" altLang="en-US" sz="2000">
              <a:cs typeface="Arial" panose="020B0604020202020204" pitchFamily="34" charset="0"/>
            </a:endParaRPr>
          </a:p>
        </p:txBody>
      </p:sp>
      <p:sp>
        <p:nvSpPr>
          <p:cNvPr id="82969" name="テキスト ボックス 55"/>
          <p:cNvSpPr txBox="1">
            <a:spLocks noChangeArrowheads="1"/>
          </p:cNvSpPr>
          <p:nvPr/>
        </p:nvSpPr>
        <p:spPr bwMode="auto">
          <a:xfrm>
            <a:off x="3065463" y="3581400"/>
            <a:ext cx="785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endParaRPr lang="ja-JP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70" name="テキスト ボックス 56"/>
          <p:cNvSpPr txBox="1">
            <a:spLocks noChangeArrowheads="1"/>
          </p:cNvSpPr>
          <p:nvPr/>
        </p:nvSpPr>
        <p:spPr bwMode="auto">
          <a:xfrm>
            <a:off x="1601788" y="2798763"/>
            <a:ext cx="785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endParaRPr lang="ja-JP" altLang="en-US" sz="2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2971" name="テキスト ボックス 7"/>
          <p:cNvSpPr txBox="1">
            <a:spLocks noChangeArrowheads="1"/>
          </p:cNvSpPr>
          <p:nvPr/>
        </p:nvSpPr>
        <p:spPr bwMode="auto">
          <a:xfrm>
            <a:off x="4616450" y="5848350"/>
            <a:ext cx="2317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cs typeface="Arial" panose="020B0604020202020204" pitchFamily="34" charset="0"/>
              </a:rPr>
              <a:t>Best fit in 2016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cs typeface="Arial" panose="020B0604020202020204" pitchFamily="34" charset="0"/>
              </a:rPr>
              <a:t>(sin</a:t>
            </a:r>
            <a:r>
              <a:rPr lang="en-US" altLang="ja-JP" sz="1600" b="1" baseline="30000">
                <a:cs typeface="Arial" panose="020B0604020202020204" pitchFamily="34" charset="0"/>
              </a:rPr>
              <a:t>2</a:t>
            </a:r>
            <a:r>
              <a:rPr lang="en-US" altLang="ja-JP" sz="1600" b="1">
                <a:cs typeface="Arial" panose="020B0604020202020204" pitchFamily="34" charset="0"/>
              </a:rPr>
              <a:t>2</a:t>
            </a:r>
            <a:r>
              <a:rPr lang="en-US" altLang="ja-JP" sz="1600" b="1"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altLang="ja-JP" sz="1600" b="1">
                <a:cs typeface="Arial" panose="020B0604020202020204" pitchFamily="34" charset="0"/>
              </a:rPr>
              <a:t>,</a:t>
            </a:r>
            <a:r>
              <a:rPr lang="en-US" altLang="ja-JP" sz="1600" b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1600" b="1">
                <a:cs typeface="Arial" panose="020B0604020202020204" pitchFamily="34" charset="0"/>
              </a:rPr>
              <a:t>m</a:t>
            </a:r>
            <a:r>
              <a:rPr lang="en-US" altLang="ja-JP" sz="1600" b="1" baseline="30000">
                <a:cs typeface="Arial" panose="020B0604020202020204" pitchFamily="34" charset="0"/>
              </a:rPr>
              <a:t>2</a:t>
            </a:r>
            <a:r>
              <a:rPr lang="en-US" altLang="ja-JP" sz="1600" b="1">
                <a:cs typeface="Arial" panose="020B0604020202020204" pitchFamily="34" charset="0"/>
              </a:rPr>
              <a:t>)=</a:t>
            </a:r>
            <a:br>
              <a:rPr lang="en-US" altLang="ja-JP" sz="1600" b="1">
                <a:cs typeface="Arial" panose="020B0604020202020204" pitchFamily="34" charset="0"/>
              </a:rPr>
            </a:br>
            <a:r>
              <a:rPr lang="en-US" altLang="ja-JP" sz="1600" b="1">
                <a:cs typeface="Arial" panose="020B0604020202020204" pitchFamily="34" charset="0"/>
              </a:rPr>
              <a:t>(1.00,2.51x10</a:t>
            </a:r>
            <a:r>
              <a:rPr lang="en-US" altLang="ja-JP" sz="1600" b="1" baseline="30000">
                <a:cs typeface="Arial" panose="020B0604020202020204" pitchFamily="34" charset="0"/>
              </a:rPr>
              <a:t>-2</a:t>
            </a:r>
            <a:r>
              <a:rPr lang="en-US" altLang="ja-JP" sz="1600" b="1">
                <a:cs typeface="Arial" panose="020B0604020202020204" pitchFamily="34" charset="0"/>
              </a:rPr>
              <a:t>eV</a:t>
            </a:r>
            <a:r>
              <a:rPr lang="en-US" altLang="ja-JP" sz="1600" b="1" baseline="30000">
                <a:cs typeface="Arial" panose="020B0604020202020204" pitchFamily="34" charset="0"/>
              </a:rPr>
              <a:t>2</a:t>
            </a:r>
            <a:r>
              <a:rPr lang="en-US" altLang="ja-JP" sz="1600" b="1">
                <a:cs typeface="Arial" panose="020B0604020202020204" pitchFamily="34" charset="0"/>
              </a:rPr>
              <a:t>)</a:t>
            </a:r>
            <a:endParaRPr lang="ja-JP" altLang="en-US" sz="1600" b="1">
              <a:cs typeface="Arial" panose="020B0604020202020204" pitchFamily="34" charset="0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4481513" y="4443413"/>
            <a:ext cx="946150" cy="334962"/>
          </a:xfrm>
          <a:prstGeom prst="straightConnector1">
            <a:avLst/>
          </a:prstGeom>
          <a:ln w="38100">
            <a:solidFill>
              <a:srgbClr val="3F30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楕円 8"/>
          <p:cNvSpPr/>
          <p:nvPr/>
        </p:nvSpPr>
        <p:spPr>
          <a:xfrm>
            <a:off x="4616450" y="5273675"/>
            <a:ext cx="46038" cy="46038"/>
          </a:xfrm>
          <a:prstGeom prst="ellipse">
            <a:avLst/>
          </a:prstGeom>
          <a:solidFill>
            <a:srgbClr val="3F30FC"/>
          </a:solidFill>
          <a:ln>
            <a:solidFill>
              <a:srgbClr val="3F30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59" name="直線矢印コネクタ 58"/>
          <p:cNvCxnSpPr/>
          <p:nvPr/>
        </p:nvCxnSpPr>
        <p:spPr>
          <a:xfrm flipH="1" flipV="1">
            <a:off x="4662488" y="5319713"/>
            <a:ext cx="449262" cy="573087"/>
          </a:xfrm>
          <a:prstGeom prst="straightConnector1">
            <a:avLst/>
          </a:prstGeom>
          <a:ln w="38100">
            <a:solidFill>
              <a:srgbClr val="3F30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873625" y="588963"/>
            <a:ext cx="4105275" cy="29257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325" y="4130675"/>
            <a:ext cx="6970713" cy="2773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77063" y="6056313"/>
            <a:ext cx="2071687" cy="7381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M. </a:t>
            </a:r>
            <a:r>
              <a:rPr lang="en-US" sz="1600" b="1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Aglietta</a:t>
            </a:r>
            <a:r>
              <a:rPr lang="en-US" sz="16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sz="1600" b="1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Europhys</a:t>
            </a:r>
            <a:r>
              <a:rPr sz="16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. Lett. 8 (7), </a:t>
            </a:r>
            <a:r>
              <a:rPr lang="en-US" sz="16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sz="1600" b="1" spc="-15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611</a:t>
            </a:r>
            <a:r>
              <a:rPr sz="1600" b="1" spc="-1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(1989)</a:t>
            </a:r>
          </a:p>
        </p:txBody>
      </p:sp>
      <p:sp>
        <p:nvSpPr>
          <p:cNvPr id="11" name="object 2"/>
          <p:cNvSpPr txBox="1">
            <a:spLocks/>
          </p:cNvSpPr>
          <p:nvPr/>
        </p:nvSpPr>
        <p:spPr bwMode="auto">
          <a:xfrm>
            <a:off x="252413" y="36513"/>
            <a:ext cx="86439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12700">
              <a:defRPr/>
            </a:pPr>
            <a:r>
              <a:rPr kumimoji="0" lang="en-US" sz="2800" b="1" u="sng" kern="0" spc="-5" dirty="0" smtClean="0">
                <a:solidFill>
                  <a:srgbClr val="0A0AD4"/>
                </a:solidFill>
              </a:rPr>
              <a:t>NUSEX experiment (1982-1988)</a:t>
            </a:r>
            <a:endParaRPr kumimoji="0" lang="en-US" sz="2800" b="1" u="sng" kern="0" dirty="0">
              <a:solidFill>
                <a:srgbClr val="0A0AD4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31750" y="588963"/>
            <a:ext cx="8928100" cy="4370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The NUSEX detector is a digital tracking</a:t>
            </a:r>
            <a:b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calorimeter of </a:t>
            </a: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3.5m x 3.5m x 3.5m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located in Mont Blanc tunnel at</a:t>
            </a:r>
            <a:b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4800 </a:t>
            </a:r>
            <a:r>
              <a:rPr lang="en-US" altLang="ja-JP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m.w.e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. underground.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It is a sandwich of 134 horizontal </a:t>
            </a: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b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of 1.0 cm thickness, and layers of</a:t>
            </a:r>
            <a:b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plastic</a:t>
            </a: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streamer tubes 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3.5 m long and of</a:t>
            </a:r>
            <a:b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(9 x 9) mm</a:t>
            </a:r>
            <a:r>
              <a:rPr lang="en-US" altLang="ja-JP" sz="1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cross-section. </a:t>
            </a:r>
            <a:b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The total active mass is </a:t>
            </a: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ton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de-DE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740 ton</a:t>
            </a:r>
            <a:r>
              <a:rPr lang="ja-JP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de-DE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 </a:t>
            </a:r>
            <a:r>
              <a:rPr lang="de-DE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of exposure,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agree with Monte Carlo expectation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dirty="0"/>
          </a:p>
        </p:txBody>
      </p:sp>
      <p:sp>
        <p:nvSpPr>
          <p:cNvPr id="83975" name="テキスト ボックス 11"/>
          <p:cNvSpPr txBox="1">
            <a:spLocks noChangeArrowheads="1"/>
          </p:cNvSpPr>
          <p:nvPr/>
        </p:nvSpPr>
        <p:spPr bwMode="auto">
          <a:xfrm>
            <a:off x="820738" y="4146550"/>
            <a:ext cx="2532062" cy="646113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800" b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800" b="1">
                <a:latin typeface="Symbol" panose="05050102010706020507" pitchFamily="18" charset="2"/>
                <a:cs typeface="Arial" panose="020B0604020202020204" pitchFamily="34" charset="0"/>
              </a:rPr>
              <a:t>   </a:t>
            </a:r>
            <a:r>
              <a:rPr lang="en-US" altLang="ja-JP" sz="1800" b="1">
                <a:latin typeface="Arial" panose="020B0604020202020204" pitchFamily="34" charset="0"/>
                <a:cs typeface="Arial" panose="020B0604020202020204" pitchFamily="34" charset="0"/>
              </a:rPr>
              <a:t>data 		32</a:t>
            </a:r>
          </a:p>
          <a:p>
            <a:r>
              <a:rPr lang="en-US" altLang="ja-JP" sz="1800" b="1">
                <a:latin typeface="Arial" panose="020B0604020202020204" pitchFamily="34" charset="0"/>
                <a:cs typeface="Arial" panose="020B0604020202020204" pitchFamily="34" charset="0"/>
              </a:rPr>
              <a:t>     expected	36.8</a:t>
            </a:r>
          </a:p>
        </p:txBody>
      </p:sp>
      <p:sp>
        <p:nvSpPr>
          <p:cNvPr id="83976" name="テキスト ボックス 12"/>
          <p:cNvSpPr txBox="1">
            <a:spLocks noChangeArrowheads="1"/>
          </p:cNvSpPr>
          <p:nvPr/>
        </p:nvSpPr>
        <p:spPr bwMode="auto">
          <a:xfrm>
            <a:off x="4621213" y="4140200"/>
            <a:ext cx="2530475" cy="647700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800" b="1">
                <a:latin typeface="Symbol" panose="05050102010706020507" pitchFamily="18" charset="2"/>
                <a:cs typeface="Arial" panose="020B0604020202020204" pitchFamily="34" charset="0"/>
              </a:rPr>
              <a:t>   </a:t>
            </a:r>
            <a:r>
              <a:rPr lang="en-US" altLang="ja-JP" sz="1800" b="1">
                <a:latin typeface="Arial" panose="020B0604020202020204" pitchFamily="34" charset="0"/>
                <a:cs typeface="Arial" panose="020B0604020202020204" pitchFamily="34" charset="0"/>
              </a:rPr>
              <a:t>data 		18</a:t>
            </a:r>
          </a:p>
          <a:p>
            <a:r>
              <a:rPr lang="en-US" altLang="ja-JP" sz="1800" b="1">
                <a:latin typeface="Arial" panose="020B0604020202020204" pitchFamily="34" charset="0"/>
                <a:cs typeface="Arial" panose="020B0604020202020204" pitchFamily="34" charset="0"/>
              </a:rPr>
              <a:t>     expected	20.5</a:t>
            </a:r>
          </a:p>
        </p:txBody>
      </p:sp>
      <p:grpSp>
        <p:nvGrpSpPr>
          <p:cNvPr id="83977" name="グループ化 17"/>
          <p:cNvGrpSpPr>
            <a:grpSpLocks/>
          </p:cNvGrpSpPr>
          <p:nvPr/>
        </p:nvGrpSpPr>
        <p:grpSpPr bwMode="auto">
          <a:xfrm>
            <a:off x="6129338" y="4914900"/>
            <a:ext cx="2962275" cy="1016000"/>
            <a:chOff x="7864291" y="3504951"/>
            <a:chExt cx="2961367" cy="1015899"/>
          </a:xfrm>
        </p:grpSpPr>
        <p:sp>
          <p:nvSpPr>
            <p:cNvPr id="17" name="正方形/長方形 16"/>
            <p:cNvSpPr/>
            <p:nvPr/>
          </p:nvSpPr>
          <p:spPr>
            <a:xfrm>
              <a:off x="7864291" y="3516063"/>
              <a:ext cx="2845515" cy="10047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83979" name="グループ化 13"/>
            <p:cNvGrpSpPr>
              <a:grpSpLocks/>
            </p:cNvGrpSpPr>
            <p:nvPr/>
          </p:nvGrpSpPr>
          <p:grpSpPr bwMode="auto">
            <a:xfrm>
              <a:off x="7882763" y="3504951"/>
              <a:ext cx="2942895" cy="1015899"/>
              <a:chOff x="6926318" y="4787210"/>
              <a:chExt cx="2942895" cy="1015899"/>
            </a:xfrm>
          </p:grpSpPr>
          <p:sp>
            <p:nvSpPr>
              <p:cNvPr id="83980" name="テキスト ボックス 4"/>
              <p:cNvSpPr txBox="1">
                <a:spLocks noChangeArrowheads="1"/>
              </p:cNvSpPr>
              <p:nvPr/>
            </p:nvSpPr>
            <p:spPr bwMode="auto">
              <a:xfrm>
                <a:off x="7092435" y="5317553"/>
                <a:ext cx="210206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r>
                  <a:rPr lang="en-US" altLang="ja-JP" b="1">
                    <a:latin typeface="Arial" panose="020B0604020202020204" pitchFamily="34" charset="0"/>
                    <a:cs typeface="Arial" panose="020B0604020202020204" pitchFamily="34" charset="0"/>
                  </a:rPr>
                  <a:t>=0.96</a:t>
                </a:r>
              </a:p>
            </p:txBody>
          </p:sp>
          <p:sp>
            <p:nvSpPr>
              <p:cNvPr id="83981" name="テキスト ボックス 6"/>
              <p:cNvSpPr txBox="1">
                <a:spLocks noChangeArrowheads="1"/>
              </p:cNvSpPr>
              <p:nvPr/>
            </p:nvSpPr>
            <p:spPr bwMode="auto">
              <a:xfrm>
                <a:off x="6926318" y="4787210"/>
                <a:ext cx="294289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r>
                  <a:rPr lang="en-US" altLang="ja-JP" b="1">
                    <a:latin typeface="Arial" panose="020B0604020202020204" pitchFamily="34" charset="0"/>
                    <a:cs typeface="Arial" panose="020B0604020202020204" pitchFamily="34" charset="0"/>
                  </a:rPr>
                  <a:t>R=(</a:t>
                </a:r>
                <a:r>
                  <a:rPr lang="en-US" altLang="ja-JP" b="1"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en-US" altLang="ja-JP" b="1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en-US" altLang="ja-JP" b="1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altLang="ja-JP" b="1"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en-US" altLang="ja-JP" b="1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MC</a:t>
                </a:r>
                <a:r>
                  <a:rPr lang="en-US" altLang="ja-JP" b="1">
                    <a:latin typeface="Arial" panose="020B0604020202020204" pitchFamily="34" charset="0"/>
                    <a:cs typeface="Arial" panose="020B0604020202020204" pitchFamily="34" charset="0"/>
                  </a:rPr>
                  <a:t>)/(e</a:t>
                </a:r>
                <a:r>
                  <a:rPr lang="en-US" altLang="ja-JP" b="1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en-US" altLang="ja-JP" b="1">
                    <a:latin typeface="Arial" panose="020B0604020202020204" pitchFamily="34" charset="0"/>
                    <a:cs typeface="Arial" panose="020B0604020202020204" pitchFamily="34" charset="0"/>
                  </a:rPr>
                  <a:t>/e</a:t>
                </a:r>
                <a:r>
                  <a:rPr lang="en-US" altLang="ja-JP" b="1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MC</a:t>
                </a:r>
                <a:r>
                  <a:rPr lang="en-US" altLang="ja-JP" b="1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ja-JP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982" name="テキスト ボックス 14"/>
              <p:cNvSpPr txBox="1">
                <a:spLocks noChangeArrowheads="1"/>
              </p:cNvSpPr>
              <p:nvPr/>
            </p:nvSpPr>
            <p:spPr bwMode="auto">
              <a:xfrm>
                <a:off x="7800185" y="5148620"/>
                <a:ext cx="84982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r>
                  <a:rPr lang="en-US" altLang="ja-JP" b="1">
                    <a:latin typeface="Arial" panose="020B0604020202020204" pitchFamily="34" charset="0"/>
                    <a:cs typeface="Arial" panose="020B0604020202020204" pitchFamily="34" charset="0"/>
                  </a:rPr>
                  <a:t>+0.32</a:t>
                </a:r>
              </a:p>
            </p:txBody>
          </p:sp>
          <p:sp>
            <p:nvSpPr>
              <p:cNvPr id="83983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7864291" y="5402999"/>
                <a:ext cx="83827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r>
                  <a:rPr lang="en-US" altLang="ja-JP" b="1">
                    <a:latin typeface="Arial" panose="020B0604020202020204" pitchFamily="34" charset="0"/>
                    <a:cs typeface="Arial" panose="020B0604020202020204" pitchFamily="34" charset="0"/>
                  </a:rPr>
                  <a:t>-0.28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688" y="-171450"/>
            <a:ext cx="10696576" cy="713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046913" y="6219825"/>
            <a:ext cx="2251075" cy="5842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200" b="1" dirty="0">
                <a:solidFill>
                  <a:schemeClr val="bg1"/>
                </a:solidFill>
                <a:latin typeface="+mn-lt"/>
              </a:rPr>
              <a:t>Jun. 2018</a:t>
            </a:r>
            <a:endParaRPr lang="ja-JP" altLang="en-US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2713" y="3921125"/>
            <a:ext cx="3919537" cy="2930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4995" name="テキスト ボックス 1"/>
          <p:cNvSpPr txBox="1">
            <a:spLocks noChangeArrowheads="1"/>
          </p:cNvSpPr>
          <p:nvPr/>
        </p:nvSpPr>
        <p:spPr bwMode="auto">
          <a:xfrm>
            <a:off x="-31750" y="414338"/>
            <a:ext cx="5665788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The Frejus detector is located in the Frejus highway tunnel connecting France and Italy. The rock coverage is 1780m.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It consists of </a:t>
            </a:r>
            <a:r>
              <a:rPr lang="en-US" altLang="ja-JP" sz="1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912 flash chamber planes </a:t>
            </a: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ja-JP" sz="1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 Geiger tube planes</a:t>
            </a: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.  A flash chamber plane is made of a sandwich of 3 mm thick iron plates and 5 mm thick plane of plastic flash tubes.  The fiducial mass is </a:t>
            </a:r>
            <a:r>
              <a:rPr lang="en-US" altLang="ja-JP" sz="1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554 tons</a:t>
            </a: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“Good agreement is obtained between the data and the simulation within statistics.” </a:t>
            </a:r>
            <a:endParaRPr lang="ja-JP" alt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996" name="グループ化 1"/>
          <p:cNvGrpSpPr>
            <a:grpSpLocks/>
          </p:cNvGrpSpPr>
          <p:nvPr/>
        </p:nvGrpSpPr>
        <p:grpSpPr bwMode="auto">
          <a:xfrm>
            <a:off x="5468938" y="225425"/>
            <a:ext cx="3783012" cy="6578600"/>
            <a:chOff x="5469508" y="225774"/>
            <a:chExt cx="3783012" cy="6578601"/>
          </a:xfrm>
        </p:grpSpPr>
        <p:pic>
          <p:nvPicPr>
            <p:cNvPr id="85000" name="図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508" y="225774"/>
              <a:ext cx="3783012" cy="6578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1" name="テキスト ボックス 9"/>
            <p:cNvSpPr txBox="1">
              <a:spLocks noChangeArrowheads="1"/>
            </p:cNvSpPr>
            <p:nvPr/>
          </p:nvSpPr>
          <p:spPr bwMode="auto">
            <a:xfrm>
              <a:off x="7202509" y="503675"/>
              <a:ext cx="1845205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altLang="ja-JP" sz="1600" b="1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</a:p>
            <a:p>
              <a:r>
                <a:rPr lang="ja-JP" altLang="en-US" sz="1600" b="1">
                  <a:latin typeface="Consolas" panose="020B0609020204030204" pitchFamily="49" charset="0"/>
                  <a:cs typeface="Arial" panose="020B0604020202020204" pitchFamily="34" charset="0"/>
                </a:rPr>
                <a:t>ｄ</a:t>
              </a: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ata</a:t>
              </a:r>
              <a:r>
                <a:rPr lang="ja-JP" altLang="en-US" sz="1600" b="1">
                  <a:latin typeface="Consolas" panose="020B0609020204030204" pitchFamily="49" charset="0"/>
                  <a:cs typeface="Arial" panose="020B0604020202020204" pitchFamily="34" charset="0"/>
                </a:rPr>
                <a:t>　　　　</a:t>
              </a: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108</a:t>
              </a:r>
            </a:p>
            <a:p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expected</a:t>
              </a:r>
              <a:r>
                <a:rPr lang="ja-JP" altLang="en-US" sz="1600" b="1">
                  <a:latin typeface="Consolas" panose="020B0609020204030204" pitchFamily="49" charset="0"/>
                  <a:cs typeface="Arial" panose="020B0604020202020204" pitchFamily="34" charset="0"/>
                </a:rPr>
                <a:t>　</a:t>
              </a: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125.8</a:t>
              </a:r>
            </a:p>
          </p:txBody>
        </p:sp>
        <p:sp>
          <p:nvSpPr>
            <p:cNvPr id="85002" name="テキスト ボックス 10"/>
            <p:cNvSpPr txBox="1">
              <a:spLocks noChangeArrowheads="1"/>
            </p:cNvSpPr>
            <p:nvPr/>
          </p:nvSpPr>
          <p:spPr bwMode="auto">
            <a:xfrm>
              <a:off x="6822250" y="3834045"/>
              <a:ext cx="1935215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altLang="ja-JP" sz="1600" b="1">
                <a:latin typeface="Symbol" panose="05050102010706020507" pitchFamily="18" charset="2"/>
                <a:cs typeface="Arial" panose="020B0604020202020204" pitchFamily="34" charset="0"/>
              </a:endParaRPr>
            </a:p>
            <a:p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Data</a:t>
              </a:r>
              <a:r>
                <a:rPr lang="ja-JP" altLang="en-US" sz="1600" b="1">
                  <a:latin typeface="Consolas" panose="020B0609020204030204" pitchFamily="49" charset="0"/>
                  <a:cs typeface="Arial" panose="020B0604020202020204" pitchFamily="34" charset="0"/>
                </a:rPr>
                <a:t>       </a:t>
              </a: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57</a:t>
              </a:r>
            </a:p>
            <a:p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expected	</a:t>
              </a:r>
              <a:r>
                <a:rPr lang="ja-JP" altLang="en-US" sz="1600" b="1">
                  <a:latin typeface="Consolas" panose="020B0609020204030204" pitchFamily="49" charset="0"/>
                  <a:cs typeface="Arial" panose="020B0604020202020204" pitchFamily="34" charset="0"/>
                </a:rPr>
                <a:t>   </a:t>
              </a:r>
              <a:r>
                <a:rPr lang="en-US" altLang="ja-JP" sz="1600" b="1">
                  <a:latin typeface="Consolas" panose="020B0609020204030204" pitchFamily="49" charset="0"/>
                  <a:cs typeface="Arial" panose="020B0604020202020204" pitchFamily="34" charset="0"/>
                </a:rPr>
                <a:t>70.6 </a:t>
              </a:r>
            </a:p>
          </p:txBody>
        </p:sp>
      </p:grpSp>
      <p:sp>
        <p:nvSpPr>
          <p:cNvPr id="84997" name="テキスト ボックス 2"/>
          <p:cNvSpPr txBox="1">
            <a:spLocks noChangeArrowheads="1"/>
          </p:cNvSpPr>
          <p:nvPr/>
        </p:nvSpPr>
        <p:spPr bwMode="auto">
          <a:xfrm>
            <a:off x="7272338" y="1427163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800" b="1">
                <a:latin typeface="Arial Narrow" panose="020B0606020202030204" pitchFamily="34" charset="0"/>
                <a:cs typeface="Arial" panose="020B0604020202020204" pitchFamily="34" charset="0"/>
              </a:rPr>
              <a:t>1.56kton</a:t>
            </a:r>
            <a:r>
              <a:rPr lang="ja-JP" altLang="en-US" sz="1800" b="1">
                <a:latin typeface="Arial Narrow" panose="020B0606020202030204" pitchFamily="34" charset="0"/>
                <a:cs typeface="Arial" panose="020B0604020202020204" pitchFamily="34" charset="0"/>
              </a:rPr>
              <a:t>・</a:t>
            </a:r>
            <a:r>
              <a:rPr lang="en-US" altLang="ja-JP" sz="1800" b="1">
                <a:latin typeface="Arial Narrow" panose="020B0606020202030204" pitchFamily="34" charset="0"/>
                <a:cs typeface="Arial" panose="020B0604020202020204" pitchFamily="34" charset="0"/>
              </a:rPr>
              <a:t>yr</a:t>
            </a:r>
            <a:r>
              <a:rPr lang="ja-JP" altLang="en-US" sz="1800" b="1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ja-JP" sz="1800" b="1">
                <a:latin typeface="Arial Narrow" panose="020B0606020202030204" pitchFamily="34" charset="0"/>
                <a:cs typeface="Arial" panose="020B0604020202020204" pitchFamily="34" charset="0"/>
              </a:rPr>
              <a:t>data</a:t>
            </a:r>
            <a:endParaRPr lang="ja-JP" altLang="en-US" sz="1800" b="1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4998" name="テキスト ボックス 5"/>
          <p:cNvSpPr txBox="1">
            <a:spLocks noChangeArrowheads="1"/>
          </p:cNvSpPr>
          <p:nvPr/>
        </p:nvSpPr>
        <p:spPr bwMode="auto">
          <a:xfrm>
            <a:off x="4225925" y="6219825"/>
            <a:ext cx="2371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b="1">
                <a:latin typeface="Arial Narrow" panose="020B0606020202030204" pitchFamily="34" charset="0"/>
                <a:cs typeface="Arial" panose="020B0604020202020204" pitchFamily="34" charset="0"/>
              </a:rPr>
              <a:t>Ch. Berger et al., </a:t>
            </a:r>
            <a:br>
              <a:rPr lang="en-US" altLang="ja-JP" sz="1600" b="1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ja-JP" sz="1600" b="1">
                <a:latin typeface="Arial Narrow" panose="020B0606020202030204" pitchFamily="34" charset="0"/>
                <a:cs typeface="Arial" panose="020B0604020202020204" pitchFamily="34" charset="0"/>
              </a:rPr>
              <a:t>Phys. Lett B227, 489(1989)</a:t>
            </a:r>
          </a:p>
        </p:txBody>
      </p:sp>
      <p:sp>
        <p:nvSpPr>
          <p:cNvPr id="8" name="object 2"/>
          <p:cNvSpPr txBox="1">
            <a:spLocks/>
          </p:cNvSpPr>
          <p:nvPr/>
        </p:nvSpPr>
        <p:spPr bwMode="auto">
          <a:xfrm>
            <a:off x="71438" y="4763"/>
            <a:ext cx="56118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12700">
              <a:defRPr/>
            </a:pPr>
            <a:r>
              <a:rPr kumimoji="0" lang="en-US" sz="2800" b="1" u="sng" kern="0" spc="-5" dirty="0" err="1" smtClean="0">
                <a:solidFill>
                  <a:srgbClr val="0A0AD4"/>
                </a:solidFill>
              </a:rPr>
              <a:t>Frejus</a:t>
            </a:r>
            <a:r>
              <a:rPr kumimoji="0" lang="en-US" sz="2800" b="1" u="sng" kern="0" spc="-5" dirty="0" smtClean="0">
                <a:solidFill>
                  <a:srgbClr val="0A0AD4"/>
                </a:solidFill>
              </a:rPr>
              <a:t> experiment (1984-1988)</a:t>
            </a:r>
            <a:endParaRPr kumimoji="0" lang="en-US" sz="2800" b="1" u="sng" kern="0" dirty="0">
              <a:solidFill>
                <a:srgbClr val="0A0AD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 bwMode="auto">
          <a:xfrm>
            <a:off x="252413" y="36513"/>
            <a:ext cx="86439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12700">
              <a:defRPr/>
            </a:pPr>
            <a:r>
              <a:rPr kumimoji="0" lang="en-US" sz="2800" b="1" u="sng" kern="0" spc="-5" dirty="0" smtClean="0">
                <a:solidFill>
                  <a:srgbClr val="0A0AD4"/>
                </a:solidFill>
              </a:rPr>
              <a:t>IMB-3 experiment</a:t>
            </a:r>
            <a:endParaRPr kumimoji="0" lang="en-US" sz="2800" b="1" u="sng" kern="0" dirty="0">
              <a:solidFill>
                <a:srgbClr val="0A0AD4"/>
              </a:solidFill>
            </a:endParaRPr>
          </a:p>
        </p:txBody>
      </p:sp>
      <p:sp>
        <p:nvSpPr>
          <p:cNvPr id="86019" name="テキスト ボックス 3"/>
          <p:cNvSpPr txBox="1">
            <a:spLocks noChangeArrowheads="1"/>
          </p:cNvSpPr>
          <p:nvPr/>
        </p:nvSpPr>
        <p:spPr bwMode="auto">
          <a:xfrm>
            <a:off x="26988" y="593725"/>
            <a:ext cx="8916987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Data from 851 days of IMB-3 experiment are analyzed.</a:t>
            </a:r>
            <a:b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A total of </a:t>
            </a:r>
            <a:r>
              <a:rPr lang="en-US" altLang="ja-JP" sz="1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935</a:t>
            </a: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 contained atmospheric neutrino events are</a:t>
            </a:r>
            <a:b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accumulated from </a:t>
            </a:r>
            <a:r>
              <a:rPr lang="en-US" altLang="ja-JP" sz="1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7.7 kton</a:t>
            </a:r>
            <a:r>
              <a:rPr lang="ja-JP" altLang="en-US" sz="1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sz="1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 </a:t>
            </a: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of exposure.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The fraction of nonshowering events is</a:t>
            </a:r>
            <a:b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The discrepancy is </a:t>
            </a:r>
            <a:r>
              <a:rPr lang="en-US" altLang="ja-JP" sz="1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</a:t>
            </a:r>
            <a:r>
              <a:rPr lang="en-US" altLang="ja-JP" sz="1900" b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Alternative analysis employing </a:t>
            </a:r>
            <a:r>
              <a:rPr lang="en-US" altLang="ja-JP" sz="1900" b="1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-&gt;e</a:t>
            </a:r>
            <a:b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decay signal also shows a similar</a:t>
            </a:r>
            <a:b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900" b="1">
                <a:latin typeface="Arial" panose="020B0604020202020204" pitchFamily="34" charset="0"/>
                <a:cs typeface="Arial" panose="020B0604020202020204" pitchFamily="34" charset="0"/>
              </a:rPr>
              <a:t>discrepancy.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342900" y="1778000"/>
          <a:ext cx="5129213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261">
                  <a:extLst>
                    <a:ext uri="{9D8B030D-6E8A-4147-A177-3AD203B41FA5}">
                      <a16:colId xmlns:a16="http://schemas.microsoft.com/office/drawing/2014/main" val="2720572878"/>
                    </a:ext>
                  </a:extLst>
                </a:gridCol>
                <a:gridCol w="1215135">
                  <a:extLst>
                    <a:ext uri="{9D8B030D-6E8A-4147-A177-3AD203B41FA5}">
                      <a16:colId xmlns:a16="http://schemas.microsoft.com/office/drawing/2014/main" val="1121148803"/>
                    </a:ext>
                  </a:extLst>
                </a:gridCol>
                <a:gridCol w="1573817">
                  <a:extLst>
                    <a:ext uri="{9D8B030D-6E8A-4147-A177-3AD203B41FA5}">
                      <a16:colId xmlns:a16="http://schemas.microsoft.com/office/drawing/2014/main" val="1074647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b="1" dirty="0"/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data</a:t>
                      </a:r>
                      <a:endParaRPr kumimoji="1" lang="ja-JP" altLang="en-US" b="1" dirty="0"/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Monte</a:t>
                      </a:r>
                      <a:r>
                        <a:rPr kumimoji="1" lang="en-US" altLang="ja-JP" b="1" baseline="0" dirty="0" smtClean="0"/>
                        <a:t> Carlo</a:t>
                      </a:r>
                      <a:endParaRPr kumimoji="1" lang="ja-JP" altLang="en-US" b="1" dirty="0"/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590432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Nonshowering</a:t>
                      </a:r>
                      <a:endParaRPr kumimoji="1" lang="en-US" altLang="ja-JP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kumimoji="1" lang="en-US" altLang="ja-JP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n-US" altLang="ja-JP" b="1" dirty="0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1" lang="en-US" altLang="ja-JP" b="1" baseline="-25000" dirty="0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1" lang="en-US" altLang="ja-JP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-like</a:t>
                      </a:r>
                      <a:r>
                        <a:rPr kumimoji="1" lang="en-US" altLang="ja-JP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single ring)</a:t>
                      </a:r>
                      <a:endParaRPr kumimoji="1" lang="ja-JP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lvl="1" algn="just" eaLnBrk="0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182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lvl="1" algn="just" eaLnBrk="0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268.0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38" marR="91438" anchor="ctr"/>
                </a:tc>
                <a:extLst>
                  <a:ext uri="{0D108BD9-81ED-4DB2-BD59-A6C34878D82A}">
                    <a16:rowId xmlns:a16="http://schemas.microsoft.com/office/drawing/2014/main" val="179055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Showering </a:t>
                      </a:r>
                      <a:br>
                        <a:rPr kumimoji="1" lang="en-US" altLang="ja-JP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n-US" altLang="ja-JP" b="1" dirty="0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1" lang="en-US" altLang="ja-JP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1" lang="en-US" altLang="ja-JP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-like single</a:t>
                      </a:r>
                      <a:r>
                        <a:rPr kumimoji="1" lang="en-US" altLang="ja-JP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ring)</a:t>
                      </a:r>
                      <a:endParaRPr kumimoji="1" lang="ja-JP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lvl="1" algn="just" eaLnBrk="0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352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lvl="1" algn="just" eaLnBrk="0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257.3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38" marR="91438" anchor="ctr"/>
                </a:tc>
                <a:extLst>
                  <a:ext uri="{0D108BD9-81ED-4DB2-BD59-A6C34878D82A}">
                    <a16:rowId xmlns:a16="http://schemas.microsoft.com/office/drawing/2014/main" val="2480729174"/>
                  </a:ext>
                </a:extLst>
              </a:tr>
            </a:tbl>
          </a:graphicData>
        </a:graphic>
      </p:graphicFrame>
      <p:sp>
        <p:nvSpPr>
          <p:cNvPr id="86038" name="テキスト ボックス 1"/>
          <p:cNvSpPr txBox="1">
            <a:spLocks noChangeArrowheads="1"/>
          </p:cNvSpPr>
          <p:nvPr/>
        </p:nvSpPr>
        <p:spPr bwMode="auto">
          <a:xfrm>
            <a:off x="495300" y="4160838"/>
            <a:ext cx="4724400" cy="708025"/>
          </a:xfrm>
          <a:prstGeom prst="rect">
            <a:avLst/>
          </a:prstGeom>
          <a:solidFill>
            <a:srgbClr val="FFF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Data:      </a:t>
            </a:r>
            <a:r>
              <a:rPr lang="en-US" altLang="ja-JP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0.36</a:t>
            </a:r>
            <a:r>
              <a:rPr lang="en-US" altLang="ja-JP" b="1">
                <a:solidFill>
                  <a:srgbClr val="FF0000"/>
                </a:solidFill>
              </a:rPr>
              <a:t>±</a:t>
            </a:r>
            <a:r>
              <a:rPr lang="en-US" altLang="ja-JP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0.02(stat)</a:t>
            </a:r>
            <a:r>
              <a:rPr lang="en-US" altLang="ja-JP" b="1">
                <a:solidFill>
                  <a:srgbClr val="FF0000"/>
                </a:solidFill>
              </a:rPr>
              <a:t>±</a:t>
            </a:r>
            <a:r>
              <a:rPr lang="en-US" altLang="ja-JP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 02(syst)</a:t>
            </a:r>
            <a:br>
              <a:rPr lang="en-US" altLang="ja-JP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MC:        </a:t>
            </a:r>
            <a:r>
              <a:rPr lang="en-US" altLang="ja-JP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0.51</a:t>
            </a:r>
            <a:r>
              <a:rPr lang="en-US" altLang="ja-JP" b="1">
                <a:solidFill>
                  <a:srgbClr val="FF0000"/>
                </a:solidFill>
              </a:rPr>
              <a:t>±</a:t>
            </a:r>
            <a:r>
              <a:rPr lang="en-US" altLang="ja-JP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0.01(stat)</a:t>
            </a:r>
            <a:r>
              <a:rPr lang="en-US" altLang="ja-JP" b="1">
                <a:solidFill>
                  <a:srgbClr val="FF0000"/>
                </a:solidFill>
              </a:rPr>
              <a:t>±</a:t>
            </a:r>
            <a:r>
              <a:rPr lang="en-US" altLang="ja-JP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 05(syst) </a:t>
            </a:r>
            <a:endParaRPr lang="ja-JP" altLang="en-US"/>
          </a:p>
        </p:txBody>
      </p:sp>
      <p:grpSp>
        <p:nvGrpSpPr>
          <p:cNvPr id="86039" name="グループ化 2"/>
          <p:cNvGrpSpPr>
            <a:grpSpLocks/>
          </p:cNvGrpSpPr>
          <p:nvPr/>
        </p:nvGrpSpPr>
        <p:grpSpPr bwMode="auto">
          <a:xfrm>
            <a:off x="5392738" y="1778000"/>
            <a:ext cx="3751262" cy="5302250"/>
            <a:chOff x="5392738" y="1778000"/>
            <a:chExt cx="3751262" cy="5302250"/>
          </a:xfrm>
        </p:grpSpPr>
        <p:grpSp>
          <p:nvGrpSpPr>
            <p:cNvPr id="86043" name="グループ化 1"/>
            <p:cNvGrpSpPr>
              <a:grpSpLocks/>
            </p:cNvGrpSpPr>
            <p:nvPr/>
          </p:nvGrpSpPr>
          <p:grpSpPr bwMode="auto">
            <a:xfrm>
              <a:off x="5392738" y="1778000"/>
              <a:ext cx="3751262" cy="5302250"/>
              <a:chOff x="5311775" y="613471"/>
              <a:chExt cx="3751567" cy="5302795"/>
            </a:xfrm>
          </p:grpSpPr>
          <p:pic>
            <p:nvPicPr>
              <p:cNvPr id="86046" name="図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6830" y="3187874"/>
                <a:ext cx="3716512" cy="2728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047" name="図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1775" y="613471"/>
                <a:ext cx="3584575" cy="2584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正方形/長方形 1"/>
            <p:cNvSpPr/>
            <p:nvPr/>
          </p:nvSpPr>
          <p:spPr>
            <a:xfrm>
              <a:off x="7180263" y="2359025"/>
              <a:ext cx="1350962" cy="750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7178675" y="4965700"/>
              <a:ext cx="1349375" cy="750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86040" name="テキスト ボックス 2"/>
          <p:cNvSpPr txBox="1">
            <a:spLocks noChangeArrowheads="1"/>
          </p:cNvSpPr>
          <p:nvPr/>
        </p:nvSpPr>
        <p:spPr bwMode="auto">
          <a:xfrm>
            <a:off x="6372225" y="1358900"/>
            <a:ext cx="2339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b="1">
                <a:latin typeface="Arial Narrow" panose="020B0606020202030204" pitchFamily="34" charset="0"/>
                <a:cs typeface="Arial" panose="020B0604020202020204" pitchFamily="34" charset="0"/>
              </a:rPr>
              <a:t>R.Becker-Szendy, et al PhysRevD.46.3720(1992)</a:t>
            </a:r>
          </a:p>
        </p:txBody>
      </p:sp>
      <p:sp>
        <p:nvSpPr>
          <p:cNvPr id="86041" name="テキスト ボックス 13"/>
          <p:cNvSpPr txBox="1">
            <a:spLocks noChangeArrowheads="1"/>
          </p:cNvSpPr>
          <p:nvPr/>
        </p:nvSpPr>
        <p:spPr bwMode="auto">
          <a:xfrm>
            <a:off x="6878638" y="4568825"/>
            <a:ext cx="1743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200" b="1">
                <a:solidFill>
                  <a:srgbClr val="FF0000"/>
                </a:solidFill>
                <a:latin typeface="Consolas" panose="020B0609020204030204" pitchFamily="49" charset="0"/>
              </a:rPr>
              <a:t>Shower</a:t>
            </a:r>
            <a:r>
              <a:rPr lang="en-US" altLang="ja-JP" sz="1200" b="1">
                <a:latin typeface="Consolas" panose="020B0609020204030204" pitchFamily="49" charset="0"/>
              </a:rPr>
              <a:t/>
            </a:r>
            <a:br>
              <a:rPr lang="en-US" altLang="ja-JP" sz="1200" b="1">
                <a:latin typeface="Consolas" panose="020B0609020204030204" pitchFamily="49" charset="0"/>
              </a:rPr>
            </a:br>
            <a:r>
              <a:rPr lang="ja-JP" altLang="en-US" sz="1200" b="1">
                <a:latin typeface="Consolas" panose="020B0609020204030204" pitchFamily="49" charset="0"/>
              </a:rPr>
              <a:t>１</a:t>
            </a:r>
            <a:r>
              <a:rPr lang="en-US" altLang="ja-JP" sz="1200" b="1">
                <a:latin typeface="Consolas" panose="020B0609020204030204" pitchFamily="49" charset="0"/>
              </a:rPr>
              <a:t>00 &lt; p &lt; 1500 MeV  data    325</a:t>
            </a:r>
          </a:p>
          <a:p>
            <a:r>
              <a:rPr lang="en-US" altLang="ja-JP" sz="1200" b="1">
                <a:latin typeface="Consolas" panose="020B0609020204030204" pitchFamily="49" charset="0"/>
              </a:rPr>
              <a:t>MC      257.3</a:t>
            </a:r>
          </a:p>
          <a:p>
            <a:r>
              <a:rPr lang="ja-JP" altLang="en-US" sz="1200" b="1">
                <a:latin typeface="Consolas" panose="020B0609020204030204" pitchFamily="49" charset="0"/>
              </a:rPr>
              <a:t>　〇</a:t>
            </a:r>
            <a:r>
              <a:rPr lang="en-US" altLang="ja-JP" sz="1200" b="1">
                <a:latin typeface="Consolas" panose="020B0609020204030204" pitchFamily="49" charset="0"/>
              </a:rPr>
              <a:t>: all data</a:t>
            </a:r>
            <a:br>
              <a:rPr lang="en-US" altLang="ja-JP" sz="1200" b="1">
                <a:latin typeface="Consolas" panose="020B0609020204030204" pitchFamily="49" charset="0"/>
              </a:rPr>
            </a:br>
            <a:r>
              <a:rPr lang="ja-JP" altLang="en-US" sz="1200" b="1">
                <a:latin typeface="Consolas" panose="020B0609020204030204" pitchFamily="49" charset="0"/>
              </a:rPr>
              <a:t>　</a:t>
            </a:r>
            <a:r>
              <a:rPr lang="en-US" altLang="ja-JP" sz="1200" b="1">
                <a:latin typeface="Consolas" panose="020B0609020204030204" pitchFamily="49" charset="0"/>
              </a:rPr>
              <a:t>×:</a:t>
            </a:r>
            <a:r>
              <a:rPr lang="ja-JP" altLang="en-US" sz="1200" b="1">
                <a:latin typeface="Consolas" panose="020B0609020204030204" pitchFamily="49" charset="0"/>
              </a:rPr>
              <a:t> </a:t>
            </a:r>
            <a:r>
              <a:rPr lang="en-US" altLang="ja-JP" sz="1200" b="1">
                <a:latin typeface="Symbol" panose="05050102010706020507" pitchFamily="18" charset="2"/>
              </a:rPr>
              <a:t>m</a:t>
            </a:r>
            <a:r>
              <a:rPr lang="en-US" altLang="ja-JP" sz="1200" b="1">
                <a:latin typeface="Consolas" panose="020B0609020204030204" pitchFamily="49" charset="0"/>
              </a:rPr>
              <a:t>-&gt;e signal </a:t>
            </a:r>
            <a:endParaRPr lang="ja-JP" altLang="en-US" sz="1200" b="1">
              <a:latin typeface="Consolas" panose="020B0609020204030204" pitchFamily="49" charset="0"/>
            </a:endParaRPr>
          </a:p>
        </p:txBody>
      </p:sp>
      <p:sp>
        <p:nvSpPr>
          <p:cNvPr id="86042" name="テキスト ボックス 10"/>
          <p:cNvSpPr txBox="1">
            <a:spLocks noChangeArrowheads="1"/>
          </p:cNvSpPr>
          <p:nvPr/>
        </p:nvSpPr>
        <p:spPr bwMode="auto">
          <a:xfrm>
            <a:off x="7046913" y="2008188"/>
            <a:ext cx="1755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200" b="1">
                <a:solidFill>
                  <a:srgbClr val="FF0000"/>
                </a:solidFill>
                <a:latin typeface="Consolas" panose="020B0609020204030204" pitchFamily="49" charset="0"/>
              </a:rPr>
              <a:t>Nonshower</a:t>
            </a:r>
          </a:p>
          <a:p>
            <a:r>
              <a:rPr lang="en-US" altLang="ja-JP" sz="1200" b="1">
                <a:latin typeface="Consolas" panose="020B0609020204030204" pitchFamily="49" charset="0"/>
              </a:rPr>
              <a:t>300 &lt;</a:t>
            </a:r>
            <a:r>
              <a:rPr lang="ja-JP" altLang="en-US" sz="1200" b="1">
                <a:latin typeface="Consolas" panose="020B0609020204030204" pitchFamily="49" charset="0"/>
              </a:rPr>
              <a:t> </a:t>
            </a:r>
            <a:r>
              <a:rPr lang="en-US" altLang="ja-JP" sz="1200" b="1">
                <a:latin typeface="Consolas" panose="020B0609020204030204" pitchFamily="49" charset="0"/>
              </a:rPr>
              <a:t>p &lt; 1500 MeV</a:t>
            </a:r>
            <a:br>
              <a:rPr lang="en-US" altLang="ja-JP" sz="1200" b="1">
                <a:latin typeface="Consolas" panose="020B0609020204030204" pitchFamily="49" charset="0"/>
              </a:rPr>
            </a:br>
            <a:r>
              <a:rPr lang="en-US" altLang="ja-JP" sz="1200" b="1">
                <a:latin typeface="Consolas" panose="020B0609020204030204" pitchFamily="49" charset="0"/>
              </a:rPr>
              <a:t>data    182</a:t>
            </a:r>
          </a:p>
          <a:p>
            <a:r>
              <a:rPr lang="en-US" altLang="ja-JP" sz="1200" b="1">
                <a:latin typeface="Consolas" panose="020B0609020204030204" pitchFamily="49" charset="0"/>
              </a:rPr>
              <a:t>MC      268.0</a:t>
            </a:r>
          </a:p>
          <a:p>
            <a:r>
              <a:rPr lang="en-US" altLang="ja-JP" sz="1200" b="1">
                <a:latin typeface="Consolas" panose="020B0609020204030204" pitchFamily="49" charset="0"/>
              </a:rPr>
              <a:t> </a:t>
            </a:r>
            <a:r>
              <a:rPr lang="ja-JP" altLang="en-US" sz="1200" b="1">
                <a:latin typeface="Consolas" panose="020B0609020204030204" pitchFamily="49" charset="0"/>
              </a:rPr>
              <a:t>〇</a:t>
            </a:r>
            <a:r>
              <a:rPr lang="en-US" altLang="ja-JP" sz="1200" b="1">
                <a:latin typeface="Consolas" panose="020B0609020204030204" pitchFamily="49" charset="0"/>
              </a:rPr>
              <a:t>: all data</a:t>
            </a:r>
            <a:br>
              <a:rPr lang="en-US" altLang="ja-JP" sz="1200" b="1">
                <a:latin typeface="Consolas" panose="020B0609020204030204" pitchFamily="49" charset="0"/>
              </a:rPr>
            </a:br>
            <a:r>
              <a:rPr lang="ja-JP" altLang="en-US" sz="1200" b="1">
                <a:latin typeface="Consolas" panose="020B0609020204030204" pitchFamily="49" charset="0"/>
              </a:rPr>
              <a:t>　</a:t>
            </a:r>
            <a:r>
              <a:rPr lang="en-US" altLang="ja-JP" sz="1200" b="1">
                <a:latin typeface="Consolas" panose="020B0609020204030204" pitchFamily="49" charset="0"/>
              </a:rPr>
              <a:t>×:</a:t>
            </a:r>
            <a:r>
              <a:rPr lang="ja-JP" altLang="en-US" sz="1200" b="1">
                <a:latin typeface="Consolas" panose="020B0609020204030204" pitchFamily="49" charset="0"/>
              </a:rPr>
              <a:t> </a:t>
            </a:r>
            <a:r>
              <a:rPr lang="en-US" altLang="ja-JP" sz="1200" b="1">
                <a:latin typeface="Symbol" panose="05050102010706020507" pitchFamily="18" charset="2"/>
              </a:rPr>
              <a:t>m</a:t>
            </a:r>
            <a:r>
              <a:rPr lang="en-US" altLang="ja-JP" sz="1200" b="1">
                <a:latin typeface="Consolas" panose="020B0609020204030204" pitchFamily="49" charset="0"/>
              </a:rPr>
              <a:t>-&gt;e signal  </a:t>
            </a:r>
            <a:endParaRPr lang="ja-JP" altLang="en-US" sz="1200" b="1">
              <a:latin typeface="Consolas" panose="020B06090202040302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 txBox="1">
            <a:spLocks noGrp="1"/>
          </p:cNvSpPr>
          <p:nvPr>
            <p:ph type="title"/>
          </p:nvPr>
        </p:nvSpPr>
        <p:spPr>
          <a:xfrm>
            <a:off x="0" y="7938"/>
            <a:ext cx="9144000" cy="693737"/>
          </a:xfrm>
        </p:spPr>
        <p:txBody>
          <a:bodyPr lIns="0" tIns="0" rIns="0" bIns="0" rtlCol="0">
            <a:spAutoFit/>
          </a:bodyPr>
          <a:lstStyle/>
          <a:p>
            <a:pPr marL="12700">
              <a:defRPr/>
            </a:pPr>
            <a:r>
              <a:rPr lang="en-US" sz="2700" b="1" u="sng" spc="-5" dirty="0" smtClean="0">
                <a:solidFill>
                  <a:srgbClr val="0A0AD4"/>
                </a:solidFill>
              </a:rPr>
              <a:t>“Atmospheric </a:t>
            </a:r>
            <a:r>
              <a:rPr lang="en-US" sz="2700" b="1" u="sng" spc="-5" dirty="0" smtClean="0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sz="2700" b="1" u="sng" spc="-5" baseline="-25000" dirty="0" smtClean="0">
                <a:solidFill>
                  <a:srgbClr val="0A0AD4"/>
                </a:solidFill>
                <a:latin typeface="Symbol" panose="05050102010706020507" pitchFamily="18" charset="2"/>
              </a:rPr>
              <a:t>m</a:t>
            </a:r>
            <a:r>
              <a:rPr lang="en-US" sz="2700" b="1" u="sng" spc="-5" dirty="0" smtClean="0">
                <a:solidFill>
                  <a:srgbClr val="0A0AD4"/>
                </a:solidFill>
              </a:rPr>
              <a:t>/</a:t>
            </a:r>
            <a:r>
              <a:rPr lang="en-US" sz="2700" b="1" u="sng" spc="-5" dirty="0" smtClean="0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sz="2700" b="1" u="sng" spc="-5" baseline="-25000" dirty="0" smtClean="0">
                <a:solidFill>
                  <a:srgbClr val="0A0AD4"/>
                </a:solidFill>
              </a:rPr>
              <a:t>e</a:t>
            </a:r>
            <a:r>
              <a:rPr lang="en-US" sz="2700" b="1" u="sng" spc="-5" dirty="0" smtClean="0">
                <a:solidFill>
                  <a:srgbClr val="0A0AD4"/>
                </a:solidFill>
              </a:rPr>
              <a:t> </a:t>
            </a:r>
            <a:r>
              <a:rPr lang="en-US" sz="2700" b="1" u="sng" spc="-5" dirty="0">
                <a:solidFill>
                  <a:srgbClr val="0A0AD4"/>
                </a:solidFill>
              </a:rPr>
              <a:t>ratio in the multi-GeV energy range”</a:t>
            </a:r>
            <a:r>
              <a:rPr lang="en-US" sz="2700" b="1" u="sng" spc="-5" dirty="0" smtClean="0">
                <a:solidFill>
                  <a:srgbClr val="0A0AD4"/>
                </a:solidFill>
              </a:rPr>
              <a:t/>
            </a:r>
            <a:br>
              <a:rPr lang="en-US" sz="2700" b="1" u="sng" spc="-5" dirty="0" smtClean="0">
                <a:solidFill>
                  <a:srgbClr val="0A0AD4"/>
                </a:solidFill>
              </a:rPr>
            </a:br>
            <a:r>
              <a:rPr lang="en-US" altLang="ja-JP" sz="1800" spc="-5" dirty="0" smtClean="0">
                <a:solidFill>
                  <a:srgbClr val="FF0000"/>
                </a:solidFill>
              </a:rPr>
              <a:t>The third </a:t>
            </a:r>
            <a:r>
              <a:rPr lang="en-US" altLang="ja-JP" sz="1800" spc="-5" dirty="0" err="1" smtClean="0">
                <a:solidFill>
                  <a:srgbClr val="FF0000"/>
                </a:solidFill>
              </a:rPr>
              <a:t>Kamiokande</a:t>
            </a:r>
            <a:r>
              <a:rPr lang="en-US" altLang="ja-JP" sz="1800" spc="-5" dirty="0" smtClean="0">
                <a:solidFill>
                  <a:srgbClr val="FF0000"/>
                </a:solidFill>
              </a:rPr>
              <a:t> paper : </a:t>
            </a:r>
            <a:r>
              <a:rPr lang="en-US" sz="1800" b="1" spc="-5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K.S.Hirata</a:t>
            </a:r>
            <a:r>
              <a:rPr lang="en-US" sz="1800" b="1" spc="-5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et al., Phys. Lett. B335, 237(1994)</a:t>
            </a:r>
            <a:endParaRPr sz="2800" b="1" dirty="0">
              <a:solidFill>
                <a:srgbClr val="0A0AD4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4" name="表 13"/>
          <p:cNvGraphicFramePr>
            <a:graphicFrameLocks noGrp="1"/>
          </p:cNvGraphicFramePr>
          <p:nvPr/>
        </p:nvGraphicFramePr>
        <p:xfrm>
          <a:off x="341313" y="2278063"/>
          <a:ext cx="6616700" cy="25907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60324">
                  <a:extLst>
                    <a:ext uri="{9D8B030D-6E8A-4147-A177-3AD203B41FA5}">
                      <a16:colId xmlns:a16="http://schemas.microsoft.com/office/drawing/2014/main" val="306459424"/>
                    </a:ext>
                  </a:extLst>
                </a:gridCol>
                <a:gridCol w="2635712">
                  <a:extLst>
                    <a:ext uri="{9D8B030D-6E8A-4147-A177-3AD203B41FA5}">
                      <a16:colId xmlns:a16="http://schemas.microsoft.com/office/drawing/2014/main" val="3971129152"/>
                    </a:ext>
                  </a:extLst>
                </a:gridCol>
                <a:gridCol w="938160">
                  <a:extLst>
                    <a:ext uri="{9D8B030D-6E8A-4147-A177-3AD203B41FA5}">
                      <a16:colId xmlns:a16="http://schemas.microsoft.com/office/drawing/2014/main" val="2630922569"/>
                    </a:ext>
                  </a:extLst>
                </a:gridCol>
                <a:gridCol w="750528">
                  <a:extLst>
                    <a:ext uri="{9D8B030D-6E8A-4147-A177-3AD203B41FA5}">
                      <a16:colId xmlns:a16="http://schemas.microsoft.com/office/drawing/2014/main" val="944449682"/>
                    </a:ext>
                  </a:extLst>
                </a:gridCol>
                <a:gridCol w="1031976">
                  <a:extLst>
                    <a:ext uri="{9D8B030D-6E8A-4147-A177-3AD203B41FA5}">
                      <a16:colId xmlns:a16="http://schemas.microsoft.com/office/drawing/2014/main" val="3601948431"/>
                    </a:ext>
                  </a:extLst>
                </a:gridCol>
              </a:tblGrid>
              <a:tr h="365788">
                <a:tc gridSpan="2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55" marR="91455" marT="45719" marB="45719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Consolas" panose="020B0609020204030204" pitchFamily="49" charset="0"/>
                        </a:rPr>
                        <a:t>data</a:t>
                      </a:r>
                      <a:endParaRPr kumimoji="1" lang="ja-JP" altLang="en-US" sz="1800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Consolas" panose="020B0609020204030204" pitchFamily="49" charset="0"/>
                        </a:rPr>
                        <a:t>M.C.</a:t>
                      </a:r>
                      <a:endParaRPr kumimoji="1" lang="ja-JP" altLang="en-US" sz="1800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extLst>
                  <a:ext uri="{0D108BD9-81ED-4DB2-BD59-A6C34878D82A}">
                    <a16:rowId xmlns:a16="http://schemas.microsoft.com/office/drawing/2014/main" val="4255273094"/>
                  </a:ext>
                </a:extLst>
              </a:tr>
              <a:tr h="370835">
                <a:tc rowSpan="2" grid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Consolas" panose="020B0609020204030204" pitchFamily="49" charset="0"/>
                        </a:rPr>
                        <a:t>Sub-GeV</a:t>
                      </a:r>
                      <a:endParaRPr kumimoji="1" lang="ja-JP" altLang="en-US" sz="1600" b="1" dirty="0">
                        <a:latin typeface="Consolas" panose="020B0609020204030204" pitchFamily="49" charset="0"/>
                      </a:endParaRPr>
                    </a:p>
                    <a:p>
                      <a:r>
                        <a:rPr kumimoji="1" lang="en-US" altLang="ja-JP" sz="1600" b="1" dirty="0" smtClean="0">
                          <a:latin typeface="Consolas" panose="020B0609020204030204" pitchFamily="49" charset="0"/>
                        </a:rPr>
                        <a:t>(</a:t>
                      </a:r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7.7</a:t>
                      </a:r>
                      <a:r>
                        <a:rPr kumimoji="1" lang="ja-JP" altLang="en-US" sz="1600" b="1" baseline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 </a:t>
                      </a:r>
                      <a:r>
                        <a:rPr kumimoji="1" lang="en-US" altLang="ja-JP" sz="1600" b="1" dirty="0" err="1" smtClean="0">
                          <a:latin typeface="Consolas" panose="020B0609020204030204" pitchFamily="49" charset="0"/>
                        </a:rPr>
                        <a:t>kt</a:t>
                      </a:r>
                      <a:r>
                        <a:rPr kumimoji="1" lang="ja-JP" altLang="en-US" sz="1600" b="1" dirty="0" smtClean="0">
                          <a:latin typeface="Consolas" panose="020B0609020204030204" pitchFamily="49" charset="0"/>
                        </a:rPr>
                        <a:t>・</a:t>
                      </a:r>
                      <a:r>
                        <a:rPr kumimoji="1" lang="en-US" altLang="ja-JP" sz="1600" b="1" baseline="0" dirty="0" err="1" smtClean="0">
                          <a:latin typeface="Consolas" panose="020B0609020204030204" pitchFamily="49" charset="0"/>
                        </a:rPr>
                        <a:t>yr</a:t>
                      </a:r>
                      <a:r>
                        <a:rPr kumimoji="1" lang="en-US" altLang="ja-JP" sz="1600" b="1" baseline="0" dirty="0" smtClean="0">
                          <a:latin typeface="Consolas" panose="020B0609020204030204" pitchFamily="49" charset="0"/>
                        </a:rPr>
                        <a:t>, </a:t>
                      </a:r>
                      <a:r>
                        <a:rPr kumimoji="1" lang="en-US" altLang="ja-JP" sz="1600" b="1" baseline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690</a:t>
                      </a:r>
                      <a:r>
                        <a:rPr kumimoji="1" lang="en-US" altLang="ja-JP" sz="1600" b="1" baseline="0" dirty="0" smtClean="0">
                          <a:latin typeface="Consolas" panose="020B0609020204030204" pitchFamily="49" charset="0"/>
                        </a:rPr>
                        <a:t> events)</a:t>
                      </a:r>
                      <a:endParaRPr kumimoji="1" lang="ja-JP" altLang="en-US" sz="1600" b="1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e-like</a:t>
                      </a:r>
                      <a:endParaRPr kumimoji="1" lang="ja-JP" altLang="en-US" sz="16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 248</a:t>
                      </a:r>
                      <a:endParaRPr kumimoji="1" lang="ja-JP" altLang="en-US" sz="18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 227.6</a:t>
                      </a:r>
                      <a:endParaRPr kumimoji="1" lang="ja-JP" altLang="en-US" sz="18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extLst>
                  <a:ext uri="{0D108BD9-81ED-4DB2-BD59-A6C34878D82A}">
                    <a16:rowId xmlns:a16="http://schemas.microsoft.com/office/drawing/2014/main" val="3786397498"/>
                  </a:ext>
                </a:extLst>
              </a:tr>
              <a:tr h="370835">
                <a:tc gridSpan="2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-like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 234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 356.8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extLst>
                  <a:ext uri="{0D108BD9-81ED-4DB2-BD59-A6C34878D82A}">
                    <a16:rowId xmlns:a16="http://schemas.microsoft.com/office/drawing/2014/main" val="3872267481"/>
                  </a:ext>
                </a:extLst>
              </a:tr>
              <a:tr h="370835">
                <a:tc rowSpan="4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Consolas" panose="020B0609020204030204" pitchFamily="49" charset="0"/>
                        </a:rPr>
                        <a:t>Multi-GeV</a:t>
                      </a:r>
                      <a:endParaRPr kumimoji="1" lang="ja-JP" altLang="en-US" sz="1600" b="1" dirty="0"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Consolas" panose="020B0609020204030204" pitchFamily="49" charset="0"/>
                        </a:rPr>
                        <a:t>Fully-contained</a:t>
                      </a:r>
                    </a:p>
                    <a:p>
                      <a:r>
                        <a:rPr kumimoji="1" lang="en-US" altLang="ja-JP" sz="1600" b="1" dirty="0" smtClean="0">
                          <a:latin typeface="Consolas" panose="020B0609020204030204" pitchFamily="49" charset="0"/>
                        </a:rPr>
                        <a:t>(</a:t>
                      </a:r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8.2 </a:t>
                      </a:r>
                      <a:r>
                        <a:rPr kumimoji="1" lang="en-US" altLang="ja-JP" sz="1600" b="1" dirty="0" err="1" smtClean="0">
                          <a:latin typeface="Consolas" panose="020B0609020204030204" pitchFamily="49" charset="0"/>
                        </a:rPr>
                        <a:t>kt</a:t>
                      </a:r>
                      <a:r>
                        <a:rPr kumimoji="1" lang="ja-JP" altLang="en-US" sz="1600" b="1" dirty="0" smtClean="0">
                          <a:latin typeface="Consolas" panose="020B0609020204030204" pitchFamily="49" charset="0"/>
                        </a:rPr>
                        <a:t>・</a:t>
                      </a:r>
                      <a:r>
                        <a:rPr kumimoji="1" lang="en-US" altLang="ja-JP" sz="1600" b="1" dirty="0" smtClean="0">
                          <a:latin typeface="Consolas" panose="020B0609020204030204" pitchFamily="49" charset="0"/>
                        </a:rPr>
                        <a:t>yr,</a:t>
                      </a:r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195</a:t>
                      </a:r>
                      <a:r>
                        <a:rPr kumimoji="1" lang="en-US" altLang="ja-JP" sz="1600" b="1" dirty="0" smtClean="0">
                          <a:latin typeface="Consolas" panose="020B0609020204030204" pitchFamily="49" charset="0"/>
                        </a:rPr>
                        <a:t> events)</a:t>
                      </a: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e-like</a:t>
                      </a:r>
                      <a:endParaRPr kumimoji="1" lang="ja-JP" altLang="en-US" sz="16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  98</a:t>
                      </a:r>
                      <a:endParaRPr kumimoji="1" lang="ja-JP" altLang="en-US" sz="18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  66.5</a:t>
                      </a:r>
                      <a:endParaRPr kumimoji="1" lang="ja-JP" altLang="en-US" sz="18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extLst>
                  <a:ext uri="{0D108BD9-81ED-4DB2-BD59-A6C34878D82A}">
                    <a16:rowId xmlns:a16="http://schemas.microsoft.com/office/drawing/2014/main" val="1600721142"/>
                  </a:ext>
                </a:extLst>
              </a:tr>
              <a:tr h="370835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-like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  31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  37.8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extLst>
                  <a:ext uri="{0D108BD9-81ED-4DB2-BD59-A6C34878D82A}">
                    <a16:rowId xmlns:a16="http://schemas.microsoft.com/office/drawing/2014/main" val="814699833"/>
                  </a:ext>
                </a:extLst>
              </a:tr>
              <a:tr h="370835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smtClean="0">
                          <a:latin typeface="Consolas" panose="020B0609020204030204" pitchFamily="49" charset="0"/>
                        </a:rPr>
                        <a:t>Partially-contained</a:t>
                      </a:r>
                      <a:endParaRPr kumimoji="1" lang="en-US" altLang="ja-JP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6.0</a:t>
                      </a: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kt</a:t>
                      </a:r>
                      <a:r>
                        <a:rPr kumimoji="1" lang="ja-JP" alt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・</a:t>
                      </a: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yr,</a:t>
                      </a: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118</a:t>
                      </a: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events)</a:t>
                      </a: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e-like</a:t>
                      </a:r>
                      <a:endParaRPr kumimoji="1" lang="ja-JP" altLang="en-US" sz="16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 ---</a:t>
                      </a:r>
                      <a:endParaRPr kumimoji="1" lang="ja-JP" altLang="en-US" sz="18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 -----</a:t>
                      </a:r>
                      <a:endParaRPr kumimoji="1" lang="ja-JP" altLang="en-US" sz="18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extLst>
                  <a:ext uri="{0D108BD9-81ED-4DB2-BD59-A6C34878D82A}">
                    <a16:rowId xmlns:a16="http://schemas.microsoft.com/office/drawing/2014/main" val="2192224521"/>
                  </a:ext>
                </a:extLst>
              </a:tr>
              <a:tr h="370835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-like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 104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 124.4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55" marR="91455" marT="45719" marB="45719"/>
                </a:tc>
                <a:extLst>
                  <a:ext uri="{0D108BD9-81ED-4DB2-BD59-A6C34878D82A}">
                    <a16:rowId xmlns:a16="http://schemas.microsoft.com/office/drawing/2014/main" val="2813163594"/>
                  </a:ext>
                </a:extLst>
              </a:tr>
            </a:tbl>
          </a:graphicData>
        </a:graphic>
      </p:graphicFrame>
      <p:sp>
        <p:nvSpPr>
          <p:cNvPr id="27" name="object 12"/>
          <p:cNvSpPr/>
          <p:nvPr/>
        </p:nvSpPr>
        <p:spPr>
          <a:xfrm>
            <a:off x="5643563" y="46038"/>
            <a:ext cx="0" cy="288925"/>
          </a:xfrm>
          <a:custGeom>
            <a:avLst/>
            <a:gdLst/>
            <a:ahLst/>
            <a:cxnLst/>
            <a:rect l="l" t="t" r="r" b="b"/>
            <a:pathLst>
              <a:path h="782319">
                <a:moveTo>
                  <a:pt x="0" y="0"/>
                </a:moveTo>
                <a:lnTo>
                  <a:pt x="0" y="782038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9" name="object 64"/>
          <p:cNvSpPr/>
          <p:nvPr/>
        </p:nvSpPr>
        <p:spPr>
          <a:xfrm flipH="1">
            <a:off x="-2535238" y="5722938"/>
            <a:ext cx="52388" cy="50800"/>
          </a:xfrm>
          <a:custGeom>
            <a:avLst/>
            <a:gdLst/>
            <a:ahLst/>
            <a:cxnLst/>
            <a:rect l="l" t="t" r="r" b="b"/>
            <a:pathLst>
              <a:path w="119379" h="117475">
                <a:moveTo>
                  <a:pt x="95525" y="0"/>
                </a:moveTo>
                <a:lnTo>
                  <a:pt x="0" y="67561"/>
                </a:lnTo>
                <a:lnTo>
                  <a:pt x="105829" y="117457"/>
                </a:lnTo>
                <a:lnTo>
                  <a:pt x="113397" y="114739"/>
                </a:lnTo>
                <a:lnTo>
                  <a:pt x="119379" y="102050"/>
                </a:lnTo>
                <a:lnTo>
                  <a:pt x="116660" y="94482"/>
                </a:lnTo>
                <a:lnTo>
                  <a:pt x="50217" y="63155"/>
                </a:lnTo>
                <a:lnTo>
                  <a:pt x="110191" y="20737"/>
                </a:lnTo>
                <a:lnTo>
                  <a:pt x="111550" y="12813"/>
                </a:lnTo>
                <a:lnTo>
                  <a:pt x="103450" y="1360"/>
                </a:lnTo>
                <a:lnTo>
                  <a:pt x="95525" y="0"/>
                </a:lnTo>
                <a:close/>
              </a:path>
            </a:pathLst>
          </a:custGeom>
          <a:solidFill>
            <a:srgbClr val="A5C1D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5" name="object 96"/>
          <p:cNvSpPr/>
          <p:nvPr/>
        </p:nvSpPr>
        <p:spPr>
          <a:xfrm>
            <a:off x="-2436813" y="6819900"/>
            <a:ext cx="114300" cy="120650"/>
          </a:xfrm>
          <a:custGeom>
            <a:avLst/>
            <a:gdLst/>
            <a:ahLst/>
            <a:cxnLst/>
            <a:rect l="l" t="t" r="r" b="b"/>
            <a:pathLst>
              <a:path w="113664" h="120650">
                <a:moveTo>
                  <a:pt x="0" y="0"/>
                </a:moveTo>
                <a:lnTo>
                  <a:pt x="19220" y="115413"/>
                </a:lnTo>
                <a:lnTo>
                  <a:pt x="25763" y="120088"/>
                </a:lnTo>
                <a:lnTo>
                  <a:pt x="39601" y="117783"/>
                </a:lnTo>
                <a:lnTo>
                  <a:pt x="44274" y="111240"/>
                </a:lnTo>
                <a:lnTo>
                  <a:pt x="32208" y="38779"/>
                </a:lnTo>
                <a:lnTo>
                  <a:pt x="106358" y="38779"/>
                </a:lnTo>
                <a:lnTo>
                  <a:pt x="0" y="0"/>
                </a:lnTo>
                <a:close/>
              </a:path>
              <a:path w="113664" h="120650">
                <a:moveTo>
                  <a:pt x="106358" y="38779"/>
                </a:moveTo>
                <a:lnTo>
                  <a:pt x="32208" y="38779"/>
                </a:lnTo>
                <a:lnTo>
                  <a:pt x="101224" y="63943"/>
                </a:lnTo>
                <a:lnTo>
                  <a:pt x="108512" y="60548"/>
                </a:lnTo>
                <a:lnTo>
                  <a:pt x="113318" y="47369"/>
                </a:lnTo>
                <a:lnTo>
                  <a:pt x="109924" y="40079"/>
                </a:lnTo>
                <a:lnTo>
                  <a:pt x="106358" y="38779"/>
                </a:lnTo>
                <a:close/>
              </a:path>
            </a:pathLst>
          </a:custGeom>
          <a:solidFill>
            <a:srgbClr val="FBC04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988" y="782638"/>
            <a:ext cx="9082087" cy="5938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Atmospheric neutrino analysis was extended to higher (multi-GeV) energy range. In addition to fully contained events with </a:t>
            </a:r>
            <a:r>
              <a:rPr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vis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&gt; 1.33 GeV, partially contained events are included.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Analysis for the sub-GeV neutrinos was also updated.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In the multi-GeV energy range,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result shows a small 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ratio,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and is consistent with sub-GeV energy range.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112" name="グループ化 171"/>
          <p:cNvGrpSpPr>
            <a:grpSpLocks/>
          </p:cNvGrpSpPr>
          <p:nvPr/>
        </p:nvGrpSpPr>
        <p:grpSpPr bwMode="auto">
          <a:xfrm>
            <a:off x="7035800" y="2528888"/>
            <a:ext cx="1766888" cy="1633537"/>
            <a:chOff x="3356431" y="2601701"/>
            <a:chExt cx="1767191" cy="1633226"/>
          </a:xfrm>
        </p:grpSpPr>
        <p:grpSp>
          <p:nvGrpSpPr>
            <p:cNvPr id="88136" name="グループ化 146"/>
            <p:cNvGrpSpPr>
              <a:grpSpLocks/>
            </p:cNvGrpSpPr>
            <p:nvPr/>
          </p:nvGrpSpPr>
          <p:grpSpPr bwMode="auto">
            <a:xfrm>
              <a:off x="3356431" y="2601701"/>
              <a:ext cx="1197643" cy="1633226"/>
              <a:chOff x="3187700" y="1770063"/>
              <a:chExt cx="2282825" cy="3113087"/>
            </a:xfrm>
          </p:grpSpPr>
          <p:sp>
            <p:nvSpPr>
              <p:cNvPr id="181" name="object 48"/>
              <p:cNvSpPr/>
              <p:nvPr/>
            </p:nvSpPr>
            <p:spPr>
              <a:xfrm>
                <a:off x="3363234" y="1948558"/>
                <a:ext cx="1930874" cy="271071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82" name="object 49"/>
              <p:cNvSpPr/>
              <p:nvPr/>
            </p:nvSpPr>
            <p:spPr>
              <a:xfrm>
                <a:off x="3414685" y="1978811"/>
                <a:ext cx="1831001" cy="2607854"/>
              </a:xfrm>
              <a:custGeom>
                <a:avLst/>
                <a:gdLst/>
                <a:ahLst/>
                <a:cxnLst/>
                <a:rect l="l" t="t" r="r" b="b"/>
                <a:pathLst>
                  <a:path w="1831975" h="2607310">
                    <a:moveTo>
                      <a:pt x="915736" y="0"/>
                    </a:moveTo>
                    <a:lnTo>
                      <a:pt x="853039" y="1002"/>
                    </a:lnTo>
                    <a:lnTo>
                      <a:pt x="791476" y="3966"/>
                    </a:lnTo>
                    <a:lnTo>
                      <a:pt x="731183" y="8826"/>
                    </a:lnTo>
                    <a:lnTo>
                      <a:pt x="672297" y="15519"/>
                    </a:lnTo>
                    <a:lnTo>
                      <a:pt x="614953" y="23980"/>
                    </a:lnTo>
                    <a:lnTo>
                      <a:pt x="559290" y="34143"/>
                    </a:lnTo>
                    <a:lnTo>
                      <a:pt x="505442" y="45944"/>
                    </a:lnTo>
                    <a:lnTo>
                      <a:pt x="453546" y="59318"/>
                    </a:lnTo>
                    <a:lnTo>
                      <a:pt x="403739" y="74201"/>
                    </a:lnTo>
                    <a:lnTo>
                      <a:pt x="356157" y="90528"/>
                    </a:lnTo>
                    <a:lnTo>
                      <a:pt x="310936" y="108234"/>
                    </a:lnTo>
                    <a:lnTo>
                      <a:pt x="268212" y="127254"/>
                    </a:lnTo>
                    <a:lnTo>
                      <a:pt x="228123" y="147524"/>
                    </a:lnTo>
                    <a:lnTo>
                      <a:pt x="190805" y="168979"/>
                    </a:lnTo>
                    <a:lnTo>
                      <a:pt x="156393" y="191555"/>
                    </a:lnTo>
                    <a:lnTo>
                      <a:pt x="125024" y="215186"/>
                    </a:lnTo>
                    <a:lnTo>
                      <a:pt x="71963" y="265356"/>
                    </a:lnTo>
                    <a:lnTo>
                      <a:pt x="32710" y="318973"/>
                    </a:lnTo>
                    <a:lnTo>
                      <a:pt x="8359" y="375517"/>
                    </a:lnTo>
                    <a:lnTo>
                      <a:pt x="0" y="434473"/>
                    </a:lnTo>
                    <a:lnTo>
                      <a:pt x="0" y="2172368"/>
                    </a:lnTo>
                    <a:lnTo>
                      <a:pt x="8359" y="2231323"/>
                    </a:lnTo>
                    <a:lnTo>
                      <a:pt x="32710" y="2287868"/>
                    </a:lnTo>
                    <a:lnTo>
                      <a:pt x="71963" y="2341484"/>
                    </a:lnTo>
                    <a:lnTo>
                      <a:pt x="125024" y="2391655"/>
                    </a:lnTo>
                    <a:lnTo>
                      <a:pt x="156393" y="2415286"/>
                    </a:lnTo>
                    <a:lnTo>
                      <a:pt x="190805" y="2437862"/>
                    </a:lnTo>
                    <a:lnTo>
                      <a:pt x="228123" y="2459317"/>
                    </a:lnTo>
                    <a:lnTo>
                      <a:pt x="268212" y="2479587"/>
                    </a:lnTo>
                    <a:lnTo>
                      <a:pt x="310936" y="2498607"/>
                    </a:lnTo>
                    <a:lnTo>
                      <a:pt x="356157" y="2516313"/>
                    </a:lnTo>
                    <a:lnTo>
                      <a:pt x="403739" y="2532640"/>
                    </a:lnTo>
                    <a:lnTo>
                      <a:pt x="453546" y="2547523"/>
                    </a:lnTo>
                    <a:lnTo>
                      <a:pt x="505442" y="2560897"/>
                    </a:lnTo>
                    <a:lnTo>
                      <a:pt x="559290" y="2572698"/>
                    </a:lnTo>
                    <a:lnTo>
                      <a:pt x="614953" y="2582861"/>
                    </a:lnTo>
                    <a:lnTo>
                      <a:pt x="672297" y="2591321"/>
                    </a:lnTo>
                    <a:lnTo>
                      <a:pt x="731183" y="2598014"/>
                    </a:lnTo>
                    <a:lnTo>
                      <a:pt x="791476" y="2602875"/>
                    </a:lnTo>
                    <a:lnTo>
                      <a:pt x="853039" y="2605839"/>
                    </a:lnTo>
                    <a:lnTo>
                      <a:pt x="915736" y="2606841"/>
                    </a:lnTo>
                    <a:lnTo>
                      <a:pt x="978432" y="2605839"/>
                    </a:lnTo>
                    <a:lnTo>
                      <a:pt x="1039996" y="2602875"/>
                    </a:lnTo>
                    <a:lnTo>
                      <a:pt x="1100288" y="2598014"/>
                    </a:lnTo>
                    <a:lnTo>
                      <a:pt x="1159175" y="2591321"/>
                    </a:lnTo>
                    <a:lnTo>
                      <a:pt x="1216518" y="2582861"/>
                    </a:lnTo>
                    <a:lnTo>
                      <a:pt x="1272182" y="2572698"/>
                    </a:lnTo>
                    <a:lnTo>
                      <a:pt x="1326030" y="2560897"/>
                    </a:lnTo>
                    <a:lnTo>
                      <a:pt x="1377925" y="2547523"/>
                    </a:lnTo>
                    <a:lnTo>
                      <a:pt x="1427733" y="2532640"/>
                    </a:lnTo>
                    <a:lnTo>
                      <a:pt x="1475315" y="2516313"/>
                    </a:lnTo>
                    <a:lnTo>
                      <a:pt x="1520536" y="2498607"/>
                    </a:lnTo>
                    <a:lnTo>
                      <a:pt x="1563259" y="2479587"/>
                    </a:lnTo>
                    <a:lnTo>
                      <a:pt x="1603349" y="2459317"/>
                    </a:lnTo>
                    <a:lnTo>
                      <a:pt x="1640667" y="2437862"/>
                    </a:lnTo>
                    <a:lnTo>
                      <a:pt x="1675079" y="2415286"/>
                    </a:lnTo>
                    <a:lnTo>
                      <a:pt x="1706448" y="2391655"/>
                    </a:lnTo>
                    <a:lnTo>
                      <a:pt x="1759510" y="2341484"/>
                    </a:lnTo>
                    <a:lnTo>
                      <a:pt x="1798762" y="2287868"/>
                    </a:lnTo>
                    <a:lnTo>
                      <a:pt x="1823113" y="2231323"/>
                    </a:lnTo>
                    <a:lnTo>
                      <a:pt x="1831473" y="2172368"/>
                    </a:lnTo>
                    <a:lnTo>
                      <a:pt x="1831473" y="434473"/>
                    </a:lnTo>
                    <a:lnTo>
                      <a:pt x="1823113" y="375517"/>
                    </a:lnTo>
                    <a:lnTo>
                      <a:pt x="1798762" y="318973"/>
                    </a:lnTo>
                    <a:lnTo>
                      <a:pt x="1759510" y="265356"/>
                    </a:lnTo>
                    <a:lnTo>
                      <a:pt x="1706448" y="215186"/>
                    </a:lnTo>
                    <a:lnTo>
                      <a:pt x="1675079" y="191555"/>
                    </a:lnTo>
                    <a:lnTo>
                      <a:pt x="1640667" y="168979"/>
                    </a:lnTo>
                    <a:lnTo>
                      <a:pt x="1603349" y="147524"/>
                    </a:lnTo>
                    <a:lnTo>
                      <a:pt x="1563259" y="127254"/>
                    </a:lnTo>
                    <a:lnTo>
                      <a:pt x="1520536" y="108234"/>
                    </a:lnTo>
                    <a:lnTo>
                      <a:pt x="1475315" y="90528"/>
                    </a:lnTo>
                    <a:lnTo>
                      <a:pt x="1427733" y="74201"/>
                    </a:lnTo>
                    <a:lnTo>
                      <a:pt x="1377925" y="59318"/>
                    </a:lnTo>
                    <a:lnTo>
                      <a:pt x="1326030" y="45944"/>
                    </a:lnTo>
                    <a:lnTo>
                      <a:pt x="1272182" y="34143"/>
                    </a:lnTo>
                    <a:lnTo>
                      <a:pt x="1216518" y="23980"/>
                    </a:lnTo>
                    <a:lnTo>
                      <a:pt x="1159175" y="15519"/>
                    </a:lnTo>
                    <a:lnTo>
                      <a:pt x="1100288" y="8826"/>
                    </a:lnTo>
                    <a:lnTo>
                      <a:pt x="1039996" y="3966"/>
                    </a:lnTo>
                    <a:lnTo>
                      <a:pt x="978432" y="1002"/>
                    </a:lnTo>
                    <a:lnTo>
                      <a:pt x="915736" y="0"/>
                    </a:lnTo>
                    <a:close/>
                  </a:path>
                </a:pathLst>
              </a:custGeom>
              <a:solidFill>
                <a:srgbClr val="A5C1DF"/>
              </a:solid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83" name="object 50"/>
              <p:cNvSpPr/>
              <p:nvPr/>
            </p:nvSpPr>
            <p:spPr>
              <a:xfrm>
                <a:off x="3414685" y="2414462"/>
                <a:ext cx="1831001" cy="432626"/>
              </a:xfrm>
              <a:custGeom>
                <a:avLst/>
                <a:gdLst/>
                <a:ahLst/>
                <a:cxnLst/>
                <a:rect l="l" t="t" r="r" b="b"/>
                <a:pathLst>
                  <a:path w="1831975" h="434975">
                    <a:moveTo>
                      <a:pt x="1831473" y="0"/>
                    </a:moveTo>
                    <a:lnTo>
                      <a:pt x="1823113" y="58955"/>
                    </a:lnTo>
                    <a:lnTo>
                      <a:pt x="1798762" y="115500"/>
                    </a:lnTo>
                    <a:lnTo>
                      <a:pt x="1759510" y="169116"/>
                    </a:lnTo>
                    <a:lnTo>
                      <a:pt x="1706448" y="219287"/>
                    </a:lnTo>
                    <a:lnTo>
                      <a:pt x="1675079" y="242918"/>
                    </a:lnTo>
                    <a:lnTo>
                      <a:pt x="1640668" y="265493"/>
                    </a:lnTo>
                    <a:lnTo>
                      <a:pt x="1603349" y="286949"/>
                    </a:lnTo>
                    <a:lnTo>
                      <a:pt x="1563260" y="307219"/>
                    </a:lnTo>
                    <a:lnTo>
                      <a:pt x="1520536" y="326239"/>
                    </a:lnTo>
                    <a:lnTo>
                      <a:pt x="1475315" y="343945"/>
                    </a:lnTo>
                    <a:lnTo>
                      <a:pt x="1427733" y="360272"/>
                    </a:lnTo>
                    <a:lnTo>
                      <a:pt x="1377926" y="375155"/>
                    </a:lnTo>
                    <a:lnTo>
                      <a:pt x="1326030" y="388529"/>
                    </a:lnTo>
                    <a:lnTo>
                      <a:pt x="1272182" y="400330"/>
                    </a:lnTo>
                    <a:lnTo>
                      <a:pt x="1216518" y="410493"/>
                    </a:lnTo>
                    <a:lnTo>
                      <a:pt x="1159175" y="418953"/>
                    </a:lnTo>
                    <a:lnTo>
                      <a:pt x="1100289" y="425646"/>
                    </a:lnTo>
                    <a:lnTo>
                      <a:pt x="1039996" y="430507"/>
                    </a:lnTo>
                    <a:lnTo>
                      <a:pt x="978433" y="433471"/>
                    </a:lnTo>
                    <a:lnTo>
                      <a:pt x="915736" y="434473"/>
                    </a:lnTo>
                    <a:lnTo>
                      <a:pt x="853039" y="433471"/>
                    </a:lnTo>
                    <a:lnTo>
                      <a:pt x="791476" y="430507"/>
                    </a:lnTo>
                    <a:lnTo>
                      <a:pt x="731183" y="425646"/>
                    </a:lnTo>
                    <a:lnTo>
                      <a:pt x="672297" y="418953"/>
                    </a:lnTo>
                    <a:lnTo>
                      <a:pt x="614954" y="410493"/>
                    </a:lnTo>
                    <a:lnTo>
                      <a:pt x="559290" y="400330"/>
                    </a:lnTo>
                    <a:lnTo>
                      <a:pt x="505442" y="388529"/>
                    </a:lnTo>
                    <a:lnTo>
                      <a:pt x="453546" y="375155"/>
                    </a:lnTo>
                    <a:lnTo>
                      <a:pt x="403739" y="360272"/>
                    </a:lnTo>
                    <a:lnTo>
                      <a:pt x="356157" y="343945"/>
                    </a:lnTo>
                    <a:lnTo>
                      <a:pt x="310936" y="326239"/>
                    </a:lnTo>
                    <a:lnTo>
                      <a:pt x="268213" y="307219"/>
                    </a:lnTo>
                    <a:lnTo>
                      <a:pt x="228123" y="286949"/>
                    </a:lnTo>
                    <a:lnTo>
                      <a:pt x="190805" y="265493"/>
                    </a:lnTo>
                    <a:lnTo>
                      <a:pt x="156393" y="242918"/>
                    </a:lnTo>
                    <a:lnTo>
                      <a:pt x="125024" y="219287"/>
                    </a:lnTo>
                    <a:lnTo>
                      <a:pt x="71963" y="169116"/>
                    </a:lnTo>
                    <a:lnTo>
                      <a:pt x="32710" y="115500"/>
                    </a:lnTo>
                    <a:lnTo>
                      <a:pt x="8359" y="58955"/>
                    </a:lnTo>
                    <a:lnTo>
                      <a:pt x="2112" y="29746"/>
                    </a:ln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84" name="object 51"/>
              <p:cNvSpPr/>
              <p:nvPr/>
            </p:nvSpPr>
            <p:spPr>
              <a:xfrm>
                <a:off x="3414685" y="1978811"/>
                <a:ext cx="1831001" cy="2607854"/>
              </a:xfrm>
              <a:custGeom>
                <a:avLst/>
                <a:gdLst/>
                <a:ahLst/>
                <a:cxnLst/>
                <a:rect l="l" t="t" r="r" b="b"/>
                <a:pathLst>
                  <a:path w="1831975" h="2607310">
                    <a:moveTo>
                      <a:pt x="0" y="434473"/>
                    </a:moveTo>
                    <a:lnTo>
                      <a:pt x="8359" y="375517"/>
                    </a:lnTo>
                    <a:lnTo>
                      <a:pt x="32710" y="318973"/>
                    </a:lnTo>
                    <a:lnTo>
                      <a:pt x="71963" y="265356"/>
                    </a:lnTo>
                    <a:lnTo>
                      <a:pt x="125024" y="215186"/>
                    </a:lnTo>
                    <a:lnTo>
                      <a:pt x="156393" y="191555"/>
                    </a:lnTo>
                    <a:lnTo>
                      <a:pt x="190805" y="168979"/>
                    </a:lnTo>
                    <a:lnTo>
                      <a:pt x="228123" y="147524"/>
                    </a:lnTo>
                    <a:lnTo>
                      <a:pt x="268213" y="127254"/>
                    </a:lnTo>
                    <a:lnTo>
                      <a:pt x="310936" y="108233"/>
                    </a:lnTo>
                    <a:lnTo>
                      <a:pt x="356157" y="90527"/>
                    </a:lnTo>
                    <a:lnTo>
                      <a:pt x="403739" y="74201"/>
                    </a:lnTo>
                    <a:lnTo>
                      <a:pt x="453546" y="59318"/>
                    </a:lnTo>
                    <a:lnTo>
                      <a:pt x="505442" y="45944"/>
                    </a:lnTo>
                    <a:lnTo>
                      <a:pt x="559290" y="34143"/>
                    </a:lnTo>
                    <a:lnTo>
                      <a:pt x="614954" y="23980"/>
                    </a:lnTo>
                    <a:lnTo>
                      <a:pt x="672297" y="15519"/>
                    </a:lnTo>
                    <a:lnTo>
                      <a:pt x="731183" y="8826"/>
                    </a:lnTo>
                    <a:lnTo>
                      <a:pt x="791476" y="3966"/>
                    </a:lnTo>
                    <a:lnTo>
                      <a:pt x="853039" y="1002"/>
                    </a:lnTo>
                    <a:lnTo>
                      <a:pt x="915736" y="0"/>
                    </a:lnTo>
                    <a:lnTo>
                      <a:pt x="978433" y="1002"/>
                    </a:lnTo>
                    <a:lnTo>
                      <a:pt x="1039996" y="3966"/>
                    </a:lnTo>
                    <a:lnTo>
                      <a:pt x="1100289" y="8826"/>
                    </a:lnTo>
                    <a:lnTo>
                      <a:pt x="1159175" y="15519"/>
                    </a:lnTo>
                    <a:lnTo>
                      <a:pt x="1216518" y="23980"/>
                    </a:lnTo>
                    <a:lnTo>
                      <a:pt x="1272182" y="34143"/>
                    </a:lnTo>
                    <a:lnTo>
                      <a:pt x="1326030" y="45944"/>
                    </a:lnTo>
                    <a:lnTo>
                      <a:pt x="1377926" y="59318"/>
                    </a:lnTo>
                    <a:lnTo>
                      <a:pt x="1427733" y="74201"/>
                    </a:lnTo>
                    <a:lnTo>
                      <a:pt x="1475315" y="90527"/>
                    </a:lnTo>
                    <a:lnTo>
                      <a:pt x="1520536" y="108233"/>
                    </a:lnTo>
                    <a:lnTo>
                      <a:pt x="1563260" y="127254"/>
                    </a:lnTo>
                    <a:lnTo>
                      <a:pt x="1603349" y="147524"/>
                    </a:lnTo>
                    <a:lnTo>
                      <a:pt x="1640668" y="168979"/>
                    </a:lnTo>
                    <a:lnTo>
                      <a:pt x="1675079" y="191555"/>
                    </a:lnTo>
                    <a:lnTo>
                      <a:pt x="1706448" y="215186"/>
                    </a:lnTo>
                    <a:lnTo>
                      <a:pt x="1759510" y="265356"/>
                    </a:lnTo>
                    <a:lnTo>
                      <a:pt x="1798762" y="318973"/>
                    </a:lnTo>
                    <a:lnTo>
                      <a:pt x="1823113" y="375517"/>
                    </a:lnTo>
                    <a:lnTo>
                      <a:pt x="1831473" y="434473"/>
                    </a:lnTo>
                    <a:lnTo>
                      <a:pt x="1831473" y="2172367"/>
                    </a:lnTo>
                    <a:lnTo>
                      <a:pt x="1823113" y="2231322"/>
                    </a:lnTo>
                    <a:lnTo>
                      <a:pt x="1798762" y="2287867"/>
                    </a:lnTo>
                    <a:lnTo>
                      <a:pt x="1759510" y="2341484"/>
                    </a:lnTo>
                    <a:lnTo>
                      <a:pt x="1706448" y="2391654"/>
                    </a:lnTo>
                    <a:lnTo>
                      <a:pt x="1675079" y="2415286"/>
                    </a:lnTo>
                    <a:lnTo>
                      <a:pt x="1640668" y="2437861"/>
                    </a:lnTo>
                    <a:lnTo>
                      <a:pt x="1603349" y="2459316"/>
                    </a:lnTo>
                    <a:lnTo>
                      <a:pt x="1563260" y="2479586"/>
                    </a:lnTo>
                    <a:lnTo>
                      <a:pt x="1520536" y="2498607"/>
                    </a:lnTo>
                    <a:lnTo>
                      <a:pt x="1475315" y="2516313"/>
                    </a:lnTo>
                    <a:lnTo>
                      <a:pt x="1427733" y="2532640"/>
                    </a:lnTo>
                    <a:lnTo>
                      <a:pt x="1377926" y="2547522"/>
                    </a:lnTo>
                    <a:lnTo>
                      <a:pt x="1326030" y="2560897"/>
                    </a:lnTo>
                    <a:lnTo>
                      <a:pt x="1272182" y="2572698"/>
                    </a:lnTo>
                    <a:lnTo>
                      <a:pt x="1216518" y="2582861"/>
                    </a:lnTo>
                    <a:lnTo>
                      <a:pt x="1159175" y="2591321"/>
                    </a:lnTo>
                    <a:lnTo>
                      <a:pt x="1100289" y="2598014"/>
                    </a:lnTo>
                    <a:lnTo>
                      <a:pt x="1039996" y="2602874"/>
                    </a:lnTo>
                    <a:lnTo>
                      <a:pt x="978433" y="2605838"/>
                    </a:lnTo>
                    <a:lnTo>
                      <a:pt x="915736" y="2606841"/>
                    </a:lnTo>
                    <a:lnTo>
                      <a:pt x="853039" y="2605838"/>
                    </a:lnTo>
                    <a:lnTo>
                      <a:pt x="791476" y="2602874"/>
                    </a:lnTo>
                    <a:lnTo>
                      <a:pt x="731183" y="2598014"/>
                    </a:lnTo>
                    <a:lnTo>
                      <a:pt x="672297" y="2591321"/>
                    </a:lnTo>
                    <a:lnTo>
                      <a:pt x="614954" y="2582861"/>
                    </a:lnTo>
                    <a:lnTo>
                      <a:pt x="559290" y="2572698"/>
                    </a:lnTo>
                    <a:lnTo>
                      <a:pt x="505442" y="2560897"/>
                    </a:lnTo>
                    <a:lnTo>
                      <a:pt x="453546" y="2547522"/>
                    </a:lnTo>
                    <a:lnTo>
                      <a:pt x="403739" y="2532640"/>
                    </a:lnTo>
                    <a:lnTo>
                      <a:pt x="356157" y="2516313"/>
                    </a:lnTo>
                    <a:lnTo>
                      <a:pt x="310936" y="2498607"/>
                    </a:lnTo>
                    <a:lnTo>
                      <a:pt x="268213" y="2479586"/>
                    </a:lnTo>
                    <a:lnTo>
                      <a:pt x="228123" y="2459316"/>
                    </a:lnTo>
                    <a:lnTo>
                      <a:pt x="190805" y="2437861"/>
                    </a:lnTo>
                    <a:lnTo>
                      <a:pt x="156393" y="2415286"/>
                    </a:lnTo>
                    <a:lnTo>
                      <a:pt x="125024" y="2391654"/>
                    </a:lnTo>
                    <a:lnTo>
                      <a:pt x="71963" y="2341484"/>
                    </a:lnTo>
                    <a:lnTo>
                      <a:pt x="32710" y="2287867"/>
                    </a:lnTo>
                    <a:lnTo>
                      <a:pt x="8359" y="2231322"/>
                    </a:lnTo>
                    <a:lnTo>
                      <a:pt x="0" y="2172367"/>
                    </a:lnTo>
                    <a:lnTo>
                      <a:pt x="0" y="434473"/>
                    </a:lnTo>
                    <a:close/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85" name="object 52"/>
              <p:cNvSpPr/>
              <p:nvPr/>
            </p:nvSpPr>
            <p:spPr>
              <a:xfrm>
                <a:off x="3187700" y="1770063"/>
                <a:ext cx="2281942" cy="311308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86" name="object 53"/>
              <p:cNvSpPr/>
              <p:nvPr/>
            </p:nvSpPr>
            <p:spPr>
              <a:xfrm>
                <a:off x="3239151" y="1797290"/>
                <a:ext cx="2179043" cy="301325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87" name="object 54"/>
              <p:cNvSpPr/>
              <p:nvPr/>
            </p:nvSpPr>
            <p:spPr>
              <a:xfrm>
                <a:off x="3239151" y="2299499"/>
                <a:ext cx="2179043" cy="505235"/>
              </a:xfrm>
              <a:custGeom>
                <a:avLst/>
                <a:gdLst/>
                <a:ahLst/>
                <a:cxnLst/>
                <a:rect l="l" t="t" r="r" b="b"/>
                <a:pathLst>
                  <a:path w="2179320" h="502919">
                    <a:moveTo>
                      <a:pt x="2179050" y="0"/>
                    </a:moveTo>
                    <a:lnTo>
                      <a:pt x="2171720" y="58584"/>
                    </a:lnTo>
                    <a:lnTo>
                      <a:pt x="2150275" y="115184"/>
                    </a:lnTo>
                    <a:lnTo>
                      <a:pt x="2115532" y="169421"/>
                    </a:lnTo>
                    <a:lnTo>
                      <a:pt x="2068310" y="220920"/>
                    </a:lnTo>
                    <a:lnTo>
                      <a:pt x="2009424" y="269303"/>
                    </a:lnTo>
                    <a:lnTo>
                      <a:pt x="1975863" y="292208"/>
                    </a:lnTo>
                    <a:lnTo>
                      <a:pt x="1939694" y="314193"/>
                    </a:lnTo>
                    <a:lnTo>
                      <a:pt x="1901017" y="335211"/>
                    </a:lnTo>
                    <a:lnTo>
                      <a:pt x="1859936" y="355214"/>
                    </a:lnTo>
                    <a:lnTo>
                      <a:pt x="1816552" y="374156"/>
                    </a:lnTo>
                    <a:lnTo>
                      <a:pt x="1770967" y="391988"/>
                    </a:lnTo>
                    <a:lnTo>
                      <a:pt x="1723285" y="408665"/>
                    </a:lnTo>
                    <a:lnTo>
                      <a:pt x="1673606" y="424139"/>
                    </a:lnTo>
                    <a:lnTo>
                      <a:pt x="1622034" y="438363"/>
                    </a:lnTo>
                    <a:lnTo>
                      <a:pt x="1568670" y="451290"/>
                    </a:lnTo>
                    <a:lnTo>
                      <a:pt x="1513617" y="462872"/>
                    </a:lnTo>
                    <a:lnTo>
                      <a:pt x="1456977" y="473063"/>
                    </a:lnTo>
                    <a:lnTo>
                      <a:pt x="1398851" y="481815"/>
                    </a:lnTo>
                    <a:lnTo>
                      <a:pt x="1339343" y="489081"/>
                    </a:lnTo>
                    <a:lnTo>
                      <a:pt x="1278554" y="494815"/>
                    </a:lnTo>
                    <a:lnTo>
                      <a:pt x="1216586" y="498969"/>
                    </a:lnTo>
                    <a:lnTo>
                      <a:pt x="1153542" y="501496"/>
                    </a:lnTo>
                    <a:lnTo>
                      <a:pt x="1089524" y="502349"/>
                    </a:lnTo>
                    <a:lnTo>
                      <a:pt x="1025507" y="501496"/>
                    </a:lnTo>
                    <a:lnTo>
                      <a:pt x="962463" y="498969"/>
                    </a:lnTo>
                    <a:lnTo>
                      <a:pt x="900495" y="494815"/>
                    </a:lnTo>
                    <a:lnTo>
                      <a:pt x="839706" y="489081"/>
                    </a:lnTo>
                    <a:lnTo>
                      <a:pt x="780198" y="481815"/>
                    </a:lnTo>
                    <a:lnTo>
                      <a:pt x="722073" y="473063"/>
                    </a:lnTo>
                    <a:lnTo>
                      <a:pt x="665432" y="462872"/>
                    </a:lnTo>
                    <a:lnTo>
                      <a:pt x="610379" y="451290"/>
                    </a:lnTo>
                    <a:lnTo>
                      <a:pt x="557015" y="438363"/>
                    </a:lnTo>
                    <a:lnTo>
                      <a:pt x="505443" y="424139"/>
                    </a:lnTo>
                    <a:lnTo>
                      <a:pt x="455765" y="408665"/>
                    </a:lnTo>
                    <a:lnTo>
                      <a:pt x="408082" y="391988"/>
                    </a:lnTo>
                    <a:lnTo>
                      <a:pt x="362498" y="374156"/>
                    </a:lnTo>
                    <a:lnTo>
                      <a:pt x="319114" y="355214"/>
                    </a:lnTo>
                    <a:lnTo>
                      <a:pt x="278033" y="335211"/>
                    </a:lnTo>
                    <a:lnTo>
                      <a:pt x="239356" y="314193"/>
                    </a:lnTo>
                    <a:lnTo>
                      <a:pt x="203186" y="292208"/>
                    </a:lnTo>
                    <a:lnTo>
                      <a:pt x="169625" y="269303"/>
                    </a:lnTo>
                    <a:lnTo>
                      <a:pt x="138776" y="245525"/>
                    </a:lnTo>
                    <a:lnTo>
                      <a:pt x="85620" y="195537"/>
                    </a:lnTo>
                    <a:lnTo>
                      <a:pt x="44535" y="142621"/>
                    </a:lnTo>
                    <a:lnTo>
                      <a:pt x="16339" y="87156"/>
                    </a:lnTo>
                    <a:lnTo>
                      <a:pt x="1849" y="29516"/>
                    </a:ln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88" name="object 55"/>
              <p:cNvSpPr/>
              <p:nvPr/>
            </p:nvSpPr>
            <p:spPr>
              <a:xfrm>
                <a:off x="3239151" y="1797290"/>
                <a:ext cx="2179043" cy="3013251"/>
              </a:xfrm>
              <a:custGeom>
                <a:avLst/>
                <a:gdLst/>
                <a:ahLst/>
                <a:cxnLst/>
                <a:rect l="l" t="t" r="r" b="b"/>
                <a:pathLst>
                  <a:path w="2179320" h="3014345">
                    <a:moveTo>
                      <a:pt x="0" y="502349"/>
                    </a:moveTo>
                    <a:lnTo>
                      <a:pt x="7330" y="443764"/>
                    </a:lnTo>
                    <a:lnTo>
                      <a:pt x="28775" y="387165"/>
                    </a:lnTo>
                    <a:lnTo>
                      <a:pt x="63517" y="332927"/>
                    </a:lnTo>
                    <a:lnTo>
                      <a:pt x="110740" y="281428"/>
                    </a:lnTo>
                    <a:lnTo>
                      <a:pt x="169625" y="233045"/>
                    </a:lnTo>
                    <a:lnTo>
                      <a:pt x="203186" y="210140"/>
                    </a:lnTo>
                    <a:lnTo>
                      <a:pt x="239356" y="188155"/>
                    </a:lnTo>
                    <a:lnTo>
                      <a:pt x="278033" y="167137"/>
                    </a:lnTo>
                    <a:lnTo>
                      <a:pt x="319114" y="147134"/>
                    </a:lnTo>
                    <a:lnTo>
                      <a:pt x="362498" y="128193"/>
                    </a:lnTo>
                    <a:lnTo>
                      <a:pt x="408082" y="110360"/>
                    </a:lnTo>
                    <a:lnTo>
                      <a:pt x="455765" y="93683"/>
                    </a:lnTo>
                    <a:lnTo>
                      <a:pt x="505443" y="78209"/>
                    </a:lnTo>
                    <a:lnTo>
                      <a:pt x="557015" y="63985"/>
                    </a:lnTo>
                    <a:lnTo>
                      <a:pt x="610379" y="51059"/>
                    </a:lnTo>
                    <a:lnTo>
                      <a:pt x="665432" y="39477"/>
                    </a:lnTo>
                    <a:lnTo>
                      <a:pt x="722073" y="29286"/>
                    </a:lnTo>
                    <a:lnTo>
                      <a:pt x="780198" y="20534"/>
                    </a:lnTo>
                    <a:lnTo>
                      <a:pt x="839706" y="13267"/>
                    </a:lnTo>
                    <a:lnTo>
                      <a:pt x="900495" y="7533"/>
                    </a:lnTo>
                    <a:lnTo>
                      <a:pt x="962463" y="3379"/>
                    </a:lnTo>
                    <a:lnTo>
                      <a:pt x="1025507" y="852"/>
                    </a:lnTo>
                    <a:lnTo>
                      <a:pt x="1089524" y="0"/>
                    </a:lnTo>
                    <a:lnTo>
                      <a:pt x="1153542" y="852"/>
                    </a:lnTo>
                    <a:lnTo>
                      <a:pt x="1216586" y="3379"/>
                    </a:lnTo>
                    <a:lnTo>
                      <a:pt x="1278554" y="7533"/>
                    </a:lnTo>
                    <a:lnTo>
                      <a:pt x="1339343" y="13267"/>
                    </a:lnTo>
                    <a:lnTo>
                      <a:pt x="1398851" y="20534"/>
                    </a:lnTo>
                    <a:lnTo>
                      <a:pt x="1456977" y="29286"/>
                    </a:lnTo>
                    <a:lnTo>
                      <a:pt x="1513617" y="39477"/>
                    </a:lnTo>
                    <a:lnTo>
                      <a:pt x="1568670" y="51059"/>
                    </a:lnTo>
                    <a:lnTo>
                      <a:pt x="1622034" y="63985"/>
                    </a:lnTo>
                    <a:lnTo>
                      <a:pt x="1673606" y="78209"/>
                    </a:lnTo>
                    <a:lnTo>
                      <a:pt x="1723285" y="93683"/>
                    </a:lnTo>
                    <a:lnTo>
                      <a:pt x="1770967" y="110360"/>
                    </a:lnTo>
                    <a:lnTo>
                      <a:pt x="1816552" y="128193"/>
                    </a:lnTo>
                    <a:lnTo>
                      <a:pt x="1859936" y="147134"/>
                    </a:lnTo>
                    <a:lnTo>
                      <a:pt x="1901017" y="167137"/>
                    </a:lnTo>
                    <a:lnTo>
                      <a:pt x="1939694" y="188155"/>
                    </a:lnTo>
                    <a:lnTo>
                      <a:pt x="1975863" y="210140"/>
                    </a:lnTo>
                    <a:lnTo>
                      <a:pt x="2009424" y="233045"/>
                    </a:lnTo>
                    <a:lnTo>
                      <a:pt x="2040274" y="256824"/>
                    </a:lnTo>
                    <a:lnTo>
                      <a:pt x="2093430" y="306812"/>
                    </a:lnTo>
                    <a:lnTo>
                      <a:pt x="2134515" y="359727"/>
                    </a:lnTo>
                    <a:lnTo>
                      <a:pt x="2162711" y="415193"/>
                    </a:lnTo>
                    <a:lnTo>
                      <a:pt x="2177201" y="472832"/>
                    </a:lnTo>
                    <a:lnTo>
                      <a:pt x="2179050" y="502349"/>
                    </a:lnTo>
                    <a:lnTo>
                      <a:pt x="2179050" y="2511746"/>
                    </a:lnTo>
                    <a:lnTo>
                      <a:pt x="2171720" y="2570330"/>
                    </a:lnTo>
                    <a:lnTo>
                      <a:pt x="2150275" y="2626929"/>
                    </a:lnTo>
                    <a:lnTo>
                      <a:pt x="2115532" y="2681167"/>
                    </a:lnTo>
                    <a:lnTo>
                      <a:pt x="2068310" y="2732666"/>
                    </a:lnTo>
                    <a:lnTo>
                      <a:pt x="2009424" y="2781049"/>
                    </a:lnTo>
                    <a:lnTo>
                      <a:pt x="1975863" y="2803954"/>
                    </a:lnTo>
                    <a:lnTo>
                      <a:pt x="1939694" y="2825939"/>
                    </a:lnTo>
                    <a:lnTo>
                      <a:pt x="1901017" y="2846957"/>
                    </a:lnTo>
                    <a:lnTo>
                      <a:pt x="1859936" y="2866960"/>
                    </a:lnTo>
                    <a:lnTo>
                      <a:pt x="1816552" y="2885901"/>
                    </a:lnTo>
                    <a:lnTo>
                      <a:pt x="1770967" y="2903734"/>
                    </a:lnTo>
                    <a:lnTo>
                      <a:pt x="1723285" y="2920411"/>
                    </a:lnTo>
                    <a:lnTo>
                      <a:pt x="1673606" y="2935885"/>
                    </a:lnTo>
                    <a:lnTo>
                      <a:pt x="1622034" y="2950108"/>
                    </a:lnTo>
                    <a:lnTo>
                      <a:pt x="1568670" y="2963035"/>
                    </a:lnTo>
                    <a:lnTo>
                      <a:pt x="1513617" y="2974617"/>
                    </a:lnTo>
                    <a:lnTo>
                      <a:pt x="1456977" y="2984808"/>
                    </a:lnTo>
                    <a:lnTo>
                      <a:pt x="1398851" y="2993560"/>
                    </a:lnTo>
                    <a:lnTo>
                      <a:pt x="1339343" y="3000827"/>
                    </a:lnTo>
                    <a:lnTo>
                      <a:pt x="1278554" y="3006561"/>
                    </a:lnTo>
                    <a:lnTo>
                      <a:pt x="1216586" y="3010715"/>
                    </a:lnTo>
                    <a:lnTo>
                      <a:pt x="1153542" y="3013242"/>
                    </a:lnTo>
                    <a:lnTo>
                      <a:pt x="1089524" y="3014094"/>
                    </a:lnTo>
                    <a:lnTo>
                      <a:pt x="1025507" y="3013242"/>
                    </a:lnTo>
                    <a:lnTo>
                      <a:pt x="962463" y="3010715"/>
                    </a:lnTo>
                    <a:lnTo>
                      <a:pt x="900495" y="3006561"/>
                    </a:lnTo>
                    <a:lnTo>
                      <a:pt x="839706" y="3000827"/>
                    </a:lnTo>
                    <a:lnTo>
                      <a:pt x="780198" y="2993560"/>
                    </a:lnTo>
                    <a:lnTo>
                      <a:pt x="722073" y="2984808"/>
                    </a:lnTo>
                    <a:lnTo>
                      <a:pt x="665432" y="2974617"/>
                    </a:lnTo>
                    <a:lnTo>
                      <a:pt x="610379" y="2963035"/>
                    </a:lnTo>
                    <a:lnTo>
                      <a:pt x="557015" y="2950108"/>
                    </a:lnTo>
                    <a:lnTo>
                      <a:pt x="505443" y="2935885"/>
                    </a:lnTo>
                    <a:lnTo>
                      <a:pt x="455765" y="2920411"/>
                    </a:lnTo>
                    <a:lnTo>
                      <a:pt x="408082" y="2903734"/>
                    </a:lnTo>
                    <a:lnTo>
                      <a:pt x="362498" y="2885901"/>
                    </a:lnTo>
                    <a:lnTo>
                      <a:pt x="319114" y="2866960"/>
                    </a:lnTo>
                    <a:lnTo>
                      <a:pt x="278033" y="2846957"/>
                    </a:lnTo>
                    <a:lnTo>
                      <a:pt x="239356" y="2825939"/>
                    </a:lnTo>
                    <a:lnTo>
                      <a:pt x="203186" y="2803954"/>
                    </a:lnTo>
                    <a:lnTo>
                      <a:pt x="169625" y="2781049"/>
                    </a:lnTo>
                    <a:lnTo>
                      <a:pt x="138776" y="2757270"/>
                    </a:lnTo>
                    <a:lnTo>
                      <a:pt x="85620" y="2707282"/>
                    </a:lnTo>
                    <a:lnTo>
                      <a:pt x="44535" y="2654367"/>
                    </a:lnTo>
                    <a:lnTo>
                      <a:pt x="16339" y="2598901"/>
                    </a:lnTo>
                    <a:lnTo>
                      <a:pt x="1849" y="2541262"/>
                    </a:lnTo>
                    <a:lnTo>
                      <a:pt x="0" y="2511746"/>
                    </a:lnTo>
                    <a:lnTo>
                      <a:pt x="0" y="502349"/>
                    </a:lnTo>
                    <a:close/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cxnSp>
          <p:nvCxnSpPr>
            <p:cNvPr id="174" name="直線矢印コネクタ 173"/>
            <p:cNvCxnSpPr/>
            <p:nvPr/>
          </p:nvCxnSpPr>
          <p:spPr bwMode="auto">
            <a:xfrm flipH="1">
              <a:off x="4312270" y="2673124"/>
              <a:ext cx="627171" cy="525363"/>
            </a:xfrm>
            <a:prstGeom prst="straightConnector1">
              <a:avLst/>
            </a:prstGeom>
            <a:ln w="57150">
              <a:solidFill>
                <a:srgbClr val="EEB5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矢印コネクタ 174"/>
            <p:cNvCxnSpPr/>
            <p:nvPr/>
          </p:nvCxnSpPr>
          <p:spPr bwMode="auto">
            <a:xfrm flipH="1">
              <a:off x="3970899" y="3193725"/>
              <a:ext cx="368363" cy="377753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139" name="グループ化 143"/>
            <p:cNvGrpSpPr>
              <a:grpSpLocks/>
            </p:cNvGrpSpPr>
            <p:nvPr/>
          </p:nvGrpSpPr>
          <p:grpSpPr bwMode="auto">
            <a:xfrm rot="-8097859">
              <a:off x="3716480" y="3044196"/>
              <a:ext cx="731837" cy="830262"/>
              <a:chOff x="7198519" y="3414924"/>
              <a:chExt cx="731202" cy="830274"/>
            </a:xfrm>
          </p:grpSpPr>
          <p:sp>
            <p:nvSpPr>
              <p:cNvPr id="178" name="楕円 177"/>
              <p:cNvSpPr/>
              <p:nvPr/>
            </p:nvSpPr>
            <p:spPr>
              <a:xfrm>
                <a:off x="7198465" y="3414302"/>
                <a:ext cx="731064" cy="206413"/>
              </a:xfrm>
              <a:prstGeom prst="ellipse">
                <a:avLst/>
              </a:prstGeom>
              <a:noFill/>
              <a:ln w="76200">
                <a:solidFill>
                  <a:srgbClr val="FFFF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cxnSp>
            <p:nvCxnSpPr>
              <p:cNvPr id="179" name="直線コネクタ 178"/>
              <p:cNvCxnSpPr/>
              <p:nvPr/>
            </p:nvCxnSpPr>
            <p:spPr>
              <a:xfrm rot="19800000" flipH="1">
                <a:off x="7374697" y="3456513"/>
                <a:ext cx="0" cy="789134"/>
              </a:xfrm>
              <a:prstGeom prst="line">
                <a:avLst/>
              </a:prstGeom>
              <a:ln w="57150">
                <a:solidFill>
                  <a:srgbClr val="FFFF7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線コネクタ 179"/>
              <p:cNvCxnSpPr/>
              <p:nvPr/>
            </p:nvCxnSpPr>
            <p:spPr>
              <a:xfrm rot="1800000">
                <a:off x="7745861" y="3454036"/>
                <a:ext cx="0" cy="789134"/>
              </a:xfrm>
              <a:prstGeom prst="line">
                <a:avLst/>
              </a:prstGeom>
              <a:ln w="57150">
                <a:solidFill>
                  <a:srgbClr val="FFFF7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140" name="テキスト ボックス 3"/>
            <p:cNvSpPr txBox="1">
              <a:spLocks noChangeArrowheads="1"/>
            </p:cNvSpPr>
            <p:nvPr/>
          </p:nvSpPr>
          <p:spPr bwMode="auto">
            <a:xfrm>
              <a:off x="4645785" y="2710805"/>
              <a:ext cx="477837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800" b="1">
                  <a:latin typeface="Symbol" panose="05050102010706020507" pitchFamily="18" charset="2"/>
                </a:rPr>
                <a:t>n</a:t>
              </a:r>
              <a:endParaRPr lang="ja-JP" altLang="en-US" sz="2800" b="1">
                <a:latin typeface="Symbol" panose="05050102010706020507" pitchFamily="18" charset="2"/>
              </a:endParaRPr>
            </a:p>
          </p:txBody>
        </p:sp>
      </p:grpSp>
      <p:grpSp>
        <p:nvGrpSpPr>
          <p:cNvPr id="88113" name="グループ化 188"/>
          <p:cNvGrpSpPr>
            <a:grpSpLocks/>
          </p:cNvGrpSpPr>
          <p:nvPr/>
        </p:nvGrpSpPr>
        <p:grpSpPr bwMode="auto">
          <a:xfrm>
            <a:off x="6777038" y="4900613"/>
            <a:ext cx="2057400" cy="1633537"/>
            <a:chOff x="5481954" y="2754101"/>
            <a:chExt cx="2056952" cy="1633226"/>
          </a:xfrm>
        </p:grpSpPr>
        <p:grpSp>
          <p:nvGrpSpPr>
            <p:cNvPr id="88119" name="グループ化 146"/>
            <p:cNvGrpSpPr>
              <a:grpSpLocks/>
            </p:cNvGrpSpPr>
            <p:nvPr/>
          </p:nvGrpSpPr>
          <p:grpSpPr bwMode="auto">
            <a:xfrm>
              <a:off x="5764455" y="2754101"/>
              <a:ext cx="1197643" cy="1633226"/>
              <a:chOff x="3187700" y="1770063"/>
              <a:chExt cx="2282825" cy="3113087"/>
            </a:xfrm>
          </p:grpSpPr>
          <p:sp>
            <p:nvSpPr>
              <p:cNvPr id="199" name="object 48"/>
              <p:cNvSpPr/>
              <p:nvPr/>
            </p:nvSpPr>
            <p:spPr>
              <a:xfrm>
                <a:off x="3363189" y="1948558"/>
                <a:ext cx="1933147" cy="271071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0" name="object 49"/>
              <p:cNvSpPr/>
              <p:nvPr/>
            </p:nvSpPr>
            <p:spPr>
              <a:xfrm>
                <a:off x="3414617" y="1978811"/>
                <a:ext cx="1833314" cy="2607854"/>
              </a:xfrm>
              <a:custGeom>
                <a:avLst/>
                <a:gdLst/>
                <a:ahLst/>
                <a:cxnLst/>
                <a:rect l="l" t="t" r="r" b="b"/>
                <a:pathLst>
                  <a:path w="1831975" h="2607310">
                    <a:moveTo>
                      <a:pt x="915736" y="0"/>
                    </a:moveTo>
                    <a:lnTo>
                      <a:pt x="853039" y="1002"/>
                    </a:lnTo>
                    <a:lnTo>
                      <a:pt x="791476" y="3966"/>
                    </a:lnTo>
                    <a:lnTo>
                      <a:pt x="731183" y="8826"/>
                    </a:lnTo>
                    <a:lnTo>
                      <a:pt x="672297" y="15519"/>
                    </a:lnTo>
                    <a:lnTo>
                      <a:pt x="614953" y="23980"/>
                    </a:lnTo>
                    <a:lnTo>
                      <a:pt x="559290" y="34143"/>
                    </a:lnTo>
                    <a:lnTo>
                      <a:pt x="505442" y="45944"/>
                    </a:lnTo>
                    <a:lnTo>
                      <a:pt x="453546" y="59318"/>
                    </a:lnTo>
                    <a:lnTo>
                      <a:pt x="403739" y="74201"/>
                    </a:lnTo>
                    <a:lnTo>
                      <a:pt x="356157" y="90528"/>
                    </a:lnTo>
                    <a:lnTo>
                      <a:pt x="310936" y="108234"/>
                    </a:lnTo>
                    <a:lnTo>
                      <a:pt x="268212" y="127254"/>
                    </a:lnTo>
                    <a:lnTo>
                      <a:pt x="228123" y="147524"/>
                    </a:lnTo>
                    <a:lnTo>
                      <a:pt x="190805" y="168979"/>
                    </a:lnTo>
                    <a:lnTo>
                      <a:pt x="156393" y="191555"/>
                    </a:lnTo>
                    <a:lnTo>
                      <a:pt x="125024" y="215186"/>
                    </a:lnTo>
                    <a:lnTo>
                      <a:pt x="71963" y="265356"/>
                    </a:lnTo>
                    <a:lnTo>
                      <a:pt x="32710" y="318973"/>
                    </a:lnTo>
                    <a:lnTo>
                      <a:pt x="8359" y="375517"/>
                    </a:lnTo>
                    <a:lnTo>
                      <a:pt x="0" y="434473"/>
                    </a:lnTo>
                    <a:lnTo>
                      <a:pt x="0" y="2172368"/>
                    </a:lnTo>
                    <a:lnTo>
                      <a:pt x="8359" y="2231323"/>
                    </a:lnTo>
                    <a:lnTo>
                      <a:pt x="32710" y="2287868"/>
                    </a:lnTo>
                    <a:lnTo>
                      <a:pt x="71963" y="2341484"/>
                    </a:lnTo>
                    <a:lnTo>
                      <a:pt x="125024" y="2391655"/>
                    </a:lnTo>
                    <a:lnTo>
                      <a:pt x="156393" y="2415286"/>
                    </a:lnTo>
                    <a:lnTo>
                      <a:pt x="190805" y="2437862"/>
                    </a:lnTo>
                    <a:lnTo>
                      <a:pt x="228123" y="2459317"/>
                    </a:lnTo>
                    <a:lnTo>
                      <a:pt x="268212" y="2479587"/>
                    </a:lnTo>
                    <a:lnTo>
                      <a:pt x="310936" y="2498607"/>
                    </a:lnTo>
                    <a:lnTo>
                      <a:pt x="356157" y="2516313"/>
                    </a:lnTo>
                    <a:lnTo>
                      <a:pt x="403739" y="2532640"/>
                    </a:lnTo>
                    <a:lnTo>
                      <a:pt x="453546" y="2547523"/>
                    </a:lnTo>
                    <a:lnTo>
                      <a:pt x="505442" y="2560897"/>
                    </a:lnTo>
                    <a:lnTo>
                      <a:pt x="559290" y="2572698"/>
                    </a:lnTo>
                    <a:lnTo>
                      <a:pt x="614953" y="2582861"/>
                    </a:lnTo>
                    <a:lnTo>
                      <a:pt x="672297" y="2591321"/>
                    </a:lnTo>
                    <a:lnTo>
                      <a:pt x="731183" y="2598014"/>
                    </a:lnTo>
                    <a:lnTo>
                      <a:pt x="791476" y="2602875"/>
                    </a:lnTo>
                    <a:lnTo>
                      <a:pt x="853039" y="2605839"/>
                    </a:lnTo>
                    <a:lnTo>
                      <a:pt x="915736" y="2606841"/>
                    </a:lnTo>
                    <a:lnTo>
                      <a:pt x="978432" y="2605839"/>
                    </a:lnTo>
                    <a:lnTo>
                      <a:pt x="1039996" y="2602875"/>
                    </a:lnTo>
                    <a:lnTo>
                      <a:pt x="1100288" y="2598014"/>
                    </a:lnTo>
                    <a:lnTo>
                      <a:pt x="1159175" y="2591321"/>
                    </a:lnTo>
                    <a:lnTo>
                      <a:pt x="1216518" y="2582861"/>
                    </a:lnTo>
                    <a:lnTo>
                      <a:pt x="1272182" y="2572698"/>
                    </a:lnTo>
                    <a:lnTo>
                      <a:pt x="1326030" y="2560897"/>
                    </a:lnTo>
                    <a:lnTo>
                      <a:pt x="1377925" y="2547523"/>
                    </a:lnTo>
                    <a:lnTo>
                      <a:pt x="1427733" y="2532640"/>
                    </a:lnTo>
                    <a:lnTo>
                      <a:pt x="1475315" y="2516313"/>
                    </a:lnTo>
                    <a:lnTo>
                      <a:pt x="1520536" y="2498607"/>
                    </a:lnTo>
                    <a:lnTo>
                      <a:pt x="1563259" y="2479587"/>
                    </a:lnTo>
                    <a:lnTo>
                      <a:pt x="1603349" y="2459317"/>
                    </a:lnTo>
                    <a:lnTo>
                      <a:pt x="1640667" y="2437862"/>
                    </a:lnTo>
                    <a:lnTo>
                      <a:pt x="1675079" y="2415286"/>
                    </a:lnTo>
                    <a:lnTo>
                      <a:pt x="1706448" y="2391655"/>
                    </a:lnTo>
                    <a:lnTo>
                      <a:pt x="1759510" y="2341484"/>
                    </a:lnTo>
                    <a:lnTo>
                      <a:pt x="1798762" y="2287868"/>
                    </a:lnTo>
                    <a:lnTo>
                      <a:pt x="1823113" y="2231323"/>
                    </a:lnTo>
                    <a:lnTo>
                      <a:pt x="1831473" y="2172368"/>
                    </a:lnTo>
                    <a:lnTo>
                      <a:pt x="1831473" y="434473"/>
                    </a:lnTo>
                    <a:lnTo>
                      <a:pt x="1823113" y="375517"/>
                    </a:lnTo>
                    <a:lnTo>
                      <a:pt x="1798762" y="318973"/>
                    </a:lnTo>
                    <a:lnTo>
                      <a:pt x="1759510" y="265356"/>
                    </a:lnTo>
                    <a:lnTo>
                      <a:pt x="1706448" y="215186"/>
                    </a:lnTo>
                    <a:lnTo>
                      <a:pt x="1675079" y="191555"/>
                    </a:lnTo>
                    <a:lnTo>
                      <a:pt x="1640667" y="168979"/>
                    </a:lnTo>
                    <a:lnTo>
                      <a:pt x="1603349" y="147524"/>
                    </a:lnTo>
                    <a:lnTo>
                      <a:pt x="1563259" y="127254"/>
                    </a:lnTo>
                    <a:lnTo>
                      <a:pt x="1520536" y="108234"/>
                    </a:lnTo>
                    <a:lnTo>
                      <a:pt x="1475315" y="90528"/>
                    </a:lnTo>
                    <a:lnTo>
                      <a:pt x="1427733" y="74201"/>
                    </a:lnTo>
                    <a:lnTo>
                      <a:pt x="1377925" y="59318"/>
                    </a:lnTo>
                    <a:lnTo>
                      <a:pt x="1326030" y="45944"/>
                    </a:lnTo>
                    <a:lnTo>
                      <a:pt x="1272182" y="34143"/>
                    </a:lnTo>
                    <a:lnTo>
                      <a:pt x="1216518" y="23980"/>
                    </a:lnTo>
                    <a:lnTo>
                      <a:pt x="1159175" y="15519"/>
                    </a:lnTo>
                    <a:lnTo>
                      <a:pt x="1100288" y="8826"/>
                    </a:lnTo>
                    <a:lnTo>
                      <a:pt x="1039996" y="3966"/>
                    </a:lnTo>
                    <a:lnTo>
                      <a:pt x="978432" y="1002"/>
                    </a:lnTo>
                    <a:lnTo>
                      <a:pt x="915736" y="0"/>
                    </a:lnTo>
                    <a:close/>
                  </a:path>
                </a:pathLst>
              </a:custGeom>
              <a:solidFill>
                <a:srgbClr val="A5C1DF"/>
              </a:solid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1" name="object 50"/>
              <p:cNvSpPr/>
              <p:nvPr/>
            </p:nvSpPr>
            <p:spPr>
              <a:xfrm>
                <a:off x="3414617" y="2414462"/>
                <a:ext cx="1833314" cy="432626"/>
              </a:xfrm>
              <a:custGeom>
                <a:avLst/>
                <a:gdLst/>
                <a:ahLst/>
                <a:cxnLst/>
                <a:rect l="l" t="t" r="r" b="b"/>
                <a:pathLst>
                  <a:path w="1831975" h="434975">
                    <a:moveTo>
                      <a:pt x="1831473" y="0"/>
                    </a:moveTo>
                    <a:lnTo>
                      <a:pt x="1823113" y="58955"/>
                    </a:lnTo>
                    <a:lnTo>
                      <a:pt x="1798762" y="115500"/>
                    </a:lnTo>
                    <a:lnTo>
                      <a:pt x="1759510" y="169116"/>
                    </a:lnTo>
                    <a:lnTo>
                      <a:pt x="1706448" y="219287"/>
                    </a:lnTo>
                    <a:lnTo>
                      <a:pt x="1675079" y="242918"/>
                    </a:lnTo>
                    <a:lnTo>
                      <a:pt x="1640668" y="265493"/>
                    </a:lnTo>
                    <a:lnTo>
                      <a:pt x="1603349" y="286949"/>
                    </a:lnTo>
                    <a:lnTo>
                      <a:pt x="1563260" y="307219"/>
                    </a:lnTo>
                    <a:lnTo>
                      <a:pt x="1520536" y="326239"/>
                    </a:lnTo>
                    <a:lnTo>
                      <a:pt x="1475315" y="343945"/>
                    </a:lnTo>
                    <a:lnTo>
                      <a:pt x="1427733" y="360272"/>
                    </a:lnTo>
                    <a:lnTo>
                      <a:pt x="1377926" y="375155"/>
                    </a:lnTo>
                    <a:lnTo>
                      <a:pt x="1326030" y="388529"/>
                    </a:lnTo>
                    <a:lnTo>
                      <a:pt x="1272182" y="400330"/>
                    </a:lnTo>
                    <a:lnTo>
                      <a:pt x="1216518" y="410493"/>
                    </a:lnTo>
                    <a:lnTo>
                      <a:pt x="1159175" y="418953"/>
                    </a:lnTo>
                    <a:lnTo>
                      <a:pt x="1100289" y="425646"/>
                    </a:lnTo>
                    <a:lnTo>
                      <a:pt x="1039996" y="430507"/>
                    </a:lnTo>
                    <a:lnTo>
                      <a:pt x="978433" y="433471"/>
                    </a:lnTo>
                    <a:lnTo>
                      <a:pt x="915736" y="434473"/>
                    </a:lnTo>
                    <a:lnTo>
                      <a:pt x="853039" y="433471"/>
                    </a:lnTo>
                    <a:lnTo>
                      <a:pt x="791476" y="430507"/>
                    </a:lnTo>
                    <a:lnTo>
                      <a:pt x="731183" y="425646"/>
                    </a:lnTo>
                    <a:lnTo>
                      <a:pt x="672297" y="418953"/>
                    </a:lnTo>
                    <a:lnTo>
                      <a:pt x="614954" y="410493"/>
                    </a:lnTo>
                    <a:lnTo>
                      <a:pt x="559290" y="400330"/>
                    </a:lnTo>
                    <a:lnTo>
                      <a:pt x="505442" y="388529"/>
                    </a:lnTo>
                    <a:lnTo>
                      <a:pt x="453546" y="375155"/>
                    </a:lnTo>
                    <a:lnTo>
                      <a:pt x="403739" y="360272"/>
                    </a:lnTo>
                    <a:lnTo>
                      <a:pt x="356157" y="343945"/>
                    </a:lnTo>
                    <a:lnTo>
                      <a:pt x="310936" y="326239"/>
                    </a:lnTo>
                    <a:lnTo>
                      <a:pt x="268213" y="307219"/>
                    </a:lnTo>
                    <a:lnTo>
                      <a:pt x="228123" y="286949"/>
                    </a:lnTo>
                    <a:lnTo>
                      <a:pt x="190805" y="265493"/>
                    </a:lnTo>
                    <a:lnTo>
                      <a:pt x="156393" y="242918"/>
                    </a:lnTo>
                    <a:lnTo>
                      <a:pt x="125024" y="219287"/>
                    </a:lnTo>
                    <a:lnTo>
                      <a:pt x="71963" y="169116"/>
                    </a:lnTo>
                    <a:lnTo>
                      <a:pt x="32710" y="115500"/>
                    </a:lnTo>
                    <a:lnTo>
                      <a:pt x="8359" y="58955"/>
                    </a:lnTo>
                    <a:lnTo>
                      <a:pt x="2112" y="29746"/>
                    </a:ln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2" name="object 51"/>
              <p:cNvSpPr/>
              <p:nvPr/>
            </p:nvSpPr>
            <p:spPr>
              <a:xfrm>
                <a:off x="3414617" y="1978811"/>
                <a:ext cx="1833314" cy="2607854"/>
              </a:xfrm>
              <a:custGeom>
                <a:avLst/>
                <a:gdLst/>
                <a:ahLst/>
                <a:cxnLst/>
                <a:rect l="l" t="t" r="r" b="b"/>
                <a:pathLst>
                  <a:path w="1831975" h="2607310">
                    <a:moveTo>
                      <a:pt x="0" y="434473"/>
                    </a:moveTo>
                    <a:lnTo>
                      <a:pt x="8359" y="375517"/>
                    </a:lnTo>
                    <a:lnTo>
                      <a:pt x="32710" y="318973"/>
                    </a:lnTo>
                    <a:lnTo>
                      <a:pt x="71963" y="265356"/>
                    </a:lnTo>
                    <a:lnTo>
                      <a:pt x="125024" y="215186"/>
                    </a:lnTo>
                    <a:lnTo>
                      <a:pt x="156393" y="191555"/>
                    </a:lnTo>
                    <a:lnTo>
                      <a:pt x="190805" y="168979"/>
                    </a:lnTo>
                    <a:lnTo>
                      <a:pt x="228123" y="147524"/>
                    </a:lnTo>
                    <a:lnTo>
                      <a:pt x="268213" y="127254"/>
                    </a:lnTo>
                    <a:lnTo>
                      <a:pt x="310936" y="108233"/>
                    </a:lnTo>
                    <a:lnTo>
                      <a:pt x="356157" y="90527"/>
                    </a:lnTo>
                    <a:lnTo>
                      <a:pt x="403739" y="74201"/>
                    </a:lnTo>
                    <a:lnTo>
                      <a:pt x="453546" y="59318"/>
                    </a:lnTo>
                    <a:lnTo>
                      <a:pt x="505442" y="45944"/>
                    </a:lnTo>
                    <a:lnTo>
                      <a:pt x="559290" y="34143"/>
                    </a:lnTo>
                    <a:lnTo>
                      <a:pt x="614954" y="23980"/>
                    </a:lnTo>
                    <a:lnTo>
                      <a:pt x="672297" y="15519"/>
                    </a:lnTo>
                    <a:lnTo>
                      <a:pt x="731183" y="8826"/>
                    </a:lnTo>
                    <a:lnTo>
                      <a:pt x="791476" y="3966"/>
                    </a:lnTo>
                    <a:lnTo>
                      <a:pt x="853039" y="1002"/>
                    </a:lnTo>
                    <a:lnTo>
                      <a:pt x="915736" y="0"/>
                    </a:lnTo>
                    <a:lnTo>
                      <a:pt x="978433" y="1002"/>
                    </a:lnTo>
                    <a:lnTo>
                      <a:pt x="1039996" y="3966"/>
                    </a:lnTo>
                    <a:lnTo>
                      <a:pt x="1100289" y="8826"/>
                    </a:lnTo>
                    <a:lnTo>
                      <a:pt x="1159175" y="15519"/>
                    </a:lnTo>
                    <a:lnTo>
                      <a:pt x="1216518" y="23980"/>
                    </a:lnTo>
                    <a:lnTo>
                      <a:pt x="1272182" y="34143"/>
                    </a:lnTo>
                    <a:lnTo>
                      <a:pt x="1326030" y="45944"/>
                    </a:lnTo>
                    <a:lnTo>
                      <a:pt x="1377926" y="59318"/>
                    </a:lnTo>
                    <a:lnTo>
                      <a:pt x="1427733" y="74201"/>
                    </a:lnTo>
                    <a:lnTo>
                      <a:pt x="1475315" y="90527"/>
                    </a:lnTo>
                    <a:lnTo>
                      <a:pt x="1520536" y="108233"/>
                    </a:lnTo>
                    <a:lnTo>
                      <a:pt x="1563260" y="127254"/>
                    </a:lnTo>
                    <a:lnTo>
                      <a:pt x="1603349" y="147524"/>
                    </a:lnTo>
                    <a:lnTo>
                      <a:pt x="1640668" y="168979"/>
                    </a:lnTo>
                    <a:lnTo>
                      <a:pt x="1675079" y="191555"/>
                    </a:lnTo>
                    <a:lnTo>
                      <a:pt x="1706448" y="215186"/>
                    </a:lnTo>
                    <a:lnTo>
                      <a:pt x="1759510" y="265356"/>
                    </a:lnTo>
                    <a:lnTo>
                      <a:pt x="1798762" y="318973"/>
                    </a:lnTo>
                    <a:lnTo>
                      <a:pt x="1823113" y="375517"/>
                    </a:lnTo>
                    <a:lnTo>
                      <a:pt x="1831473" y="434473"/>
                    </a:lnTo>
                    <a:lnTo>
                      <a:pt x="1831473" y="2172367"/>
                    </a:lnTo>
                    <a:lnTo>
                      <a:pt x="1823113" y="2231322"/>
                    </a:lnTo>
                    <a:lnTo>
                      <a:pt x="1798762" y="2287867"/>
                    </a:lnTo>
                    <a:lnTo>
                      <a:pt x="1759510" y="2341484"/>
                    </a:lnTo>
                    <a:lnTo>
                      <a:pt x="1706448" y="2391654"/>
                    </a:lnTo>
                    <a:lnTo>
                      <a:pt x="1675079" y="2415286"/>
                    </a:lnTo>
                    <a:lnTo>
                      <a:pt x="1640668" y="2437861"/>
                    </a:lnTo>
                    <a:lnTo>
                      <a:pt x="1603349" y="2459316"/>
                    </a:lnTo>
                    <a:lnTo>
                      <a:pt x="1563260" y="2479586"/>
                    </a:lnTo>
                    <a:lnTo>
                      <a:pt x="1520536" y="2498607"/>
                    </a:lnTo>
                    <a:lnTo>
                      <a:pt x="1475315" y="2516313"/>
                    </a:lnTo>
                    <a:lnTo>
                      <a:pt x="1427733" y="2532640"/>
                    </a:lnTo>
                    <a:lnTo>
                      <a:pt x="1377926" y="2547522"/>
                    </a:lnTo>
                    <a:lnTo>
                      <a:pt x="1326030" y="2560897"/>
                    </a:lnTo>
                    <a:lnTo>
                      <a:pt x="1272182" y="2572698"/>
                    </a:lnTo>
                    <a:lnTo>
                      <a:pt x="1216518" y="2582861"/>
                    </a:lnTo>
                    <a:lnTo>
                      <a:pt x="1159175" y="2591321"/>
                    </a:lnTo>
                    <a:lnTo>
                      <a:pt x="1100289" y="2598014"/>
                    </a:lnTo>
                    <a:lnTo>
                      <a:pt x="1039996" y="2602874"/>
                    </a:lnTo>
                    <a:lnTo>
                      <a:pt x="978433" y="2605838"/>
                    </a:lnTo>
                    <a:lnTo>
                      <a:pt x="915736" y="2606841"/>
                    </a:lnTo>
                    <a:lnTo>
                      <a:pt x="853039" y="2605838"/>
                    </a:lnTo>
                    <a:lnTo>
                      <a:pt x="791476" y="2602874"/>
                    </a:lnTo>
                    <a:lnTo>
                      <a:pt x="731183" y="2598014"/>
                    </a:lnTo>
                    <a:lnTo>
                      <a:pt x="672297" y="2591321"/>
                    </a:lnTo>
                    <a:lnTo>
                      <a:pt x="614954" y="2582861"/>
                    </a:lnTo>
                    <a:lnTo>
                      <a:pt x="559290" y="2572698"/>
                    </a:lnTo>
                    <a:lnTo>
                      <a:pt x="505442" y="2560897"/>
                    </a:lnTo>
                    <a:lnTo>
                      <a:pt x="453546" y="2547522"/>
                    </a:lnTo>
                    <a:lnTo>
                      <a:pt x="403739" y="2532640"/>
                    </a:lnTo>
                    <a:lnTo>
                      <a:pt x="356157" y="2516313"/>
                    </a:lnTo>
                    <a:lnTo>
                      <a:pt x="310936" y="2498607"/>
                    </a:lnTo>
                    <a:lnTo>
                      <a:pt x="268213" y="2479586"/>
                    </a:lnTo>
                    <a:lnTo>
                      <a:pt x="228123" y="2459316"/>
                    </a:lnTo>
                    <a:lnTo>
                      <a:pt x="190805" y="2437861"/>
                    </a:lnTo>
                    <a:lnTo>
                      <a:pt x="156393" y="2415286"/>
                    </a:lnTo>
                    <a:lnTo>
                      <a:pt x="125024" y="2391654"/>
                    </a:lnTo>
                    <a:lnTo>
                      <a:pt x="71963" y="2341484"/>
                    </a:lnTo>
                    <a:lnTo>
                      <a:pt x="32710" y="2287867"/>
                    </a:lnTo>
                    <a:lnTo>
                      <a:pt x="8359" y="2231322"/>
                    </a:lnTo>
                    <a:lnTo>
                      <a:pt x="0" y="2172367"/>
                    </a:lnTo>
                    <a:lnTo>
                      <a:pt x="0" y="434473"/>
                    </a:lnTo>
                    <a:close/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3" name="object 52"/>
              <p:cNvSpPr/>
              <p:nvPr/>
            </p:nvSpPr>
            <p:spPr>
              <a:xfrm>
                <a:off x="3187723" y="1770063"/>
                <a:ext cx="2284079" cy="311308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4" name="object 53"/>
              <p:cNvSpPr/>
              <p:nvPr/>
            </p:nvSpPr>
            <p:spPr>
              <a:xfrm>
                <a:off x="3239152" y="1797290"/>
                <a:ext cx="2181222" cy="301325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5" name="object 54"/>
              <p:cNvSpPr/>
              <p:nvPr/>
            </p:nvSpPr>
            <p:spPr>
              <a:xfrm>
                <a:off x="3239152" y="2299499"/>
                <a:ext cx="2181222" cy="505235"/>
              </a:xfrm>
              <a:custGeom>
                <a:avLst/>
                <a:gdLst/>
                <a:ahLst/>
                <a:cxnLst/>
                <a:rect l="l" t="t" r="r" b="b"/>
                <a:pathLst>
                  <a:path w="2179320" h="502919">
                    <a:moveTo>
                      <a:pt x="2179050" y="0"/>
                    </a:moveTo>
                    <a:lnTo>
                      <a:pt x="2171720" y="58584"/>
                    </a:lnTo>
                    <a:lnTo>
                      <a:pt x="2150275" y="115184"/>
                    </a:lnTo>
                    <a:lnTo>
                      <a:pt x="2115532" y="169421"/>
                    </a:lnTo>
                    <a:lnTo>
                      <a:pt x="2068310" y="220920"/>
                    </a:lnTo>
                    <a:lnTo>
                      <a:pt x="2009424" y="269303"/>
                    </a:lnTo>
                    <a:lnTo>
                      <a:pt x="1975863" y="292208"/>
                    </a:lnTo>
                    <a:lnTo>
                      <a:pt x="1939694" y="314193"/>
                    </a:lnTo>
                    <a:lnTo>
                      <a:pt x="1901017" y="335211"/>
                    </a:lnTo>
                    <a:lnTo>
                      <a:pt x="1859936" y="355214"/>
                    </a:lnTo>
                    <a:lnTo>
                      <a:pt x="1816552" y="374156"/>
                    </a:lnTo>
                    <a:lnTo>
                      <a:pt x="1770967" y="391988"/>
                    </a:lnTo>
                    <a:lnTo>
                      <a:pt x="1723285" y="408665"/>
                    </a:lnTo>
                    <a:lnTo>
                      <a:pt x="1673606" y="424139"/>
                    </a:lnTo>
                    <a:lnTo>
                      <a:pt x="1622034" y="438363"/>
                    </a:lnTo>
                    <a:lnTo>
                      <a:pt x="1568670" y="451290"/>
                    </a:lnTo>
                    <a:lnTo>
                      <a:pt x="1513617" y="462872"/>
                    </a:lnTo>
                    <a:lnTo>
                      <a:pt x="1456977" y="473063"/>
                    </a:lnTo>
                    <a:lnTo>
                      <a:pt x="1398851" y="481815"/>
                    </a:lnTo>
                    <a:lnTo>
                      <a:pt x="1339343" y="489081"/>
                    </a:lnTo>
                    <a:lnTo>
                      <a:pt x="1278554" y="494815"/>
                    </a:lnTo>
                    <a:lnTo>
                      <a:pt x="1216586" y="498969"/>
                    </a:lnTo>
                    <a:lnTo>
                      <a:pt x="1153542" y="501496"/>
                    </a:lnTo>
                    <a:lnTo>
                      <a:pt x="1089524" y="502349"/>
                    </a:lnTo>
                    <a:lnTo>
                      <a:pt x="1025507" y="501496"/>
                    </a:lnTo>
                    <a:lnTo>
                      <a:pt x="962463" y="498969"/>
                    </a:lnTo>
                    <a:lnTo>
                      <a:pt x="900495" y="494815"/>
                    </a:lnTo>
                    <a:lnTo>
                      <a:pt x="839706" y="489081"/>
                    </a:lnTo>
                    <a:lnTo>
                      <a:pt x="780198" y="481815"/>
                    </a:lnTo>
                    <a:lnTo>
                      <a:pt x="722073" y="473063"/>
                    </a:lnTo>
                    <a:lnTo>
                      <a:pt x="665432" y="462872"/>
                    </a:lnTo>
                    <a:lnTo>
                      <a:pt x="610379" y="451290"/>
                    </a:lnTo>
                    <a:lnTo>
                      <a:pt x="557015" y="438363"/>
                    </a:lnTo>
                    <a:lnTo>
                      <a:pt x="505443" y="424139"/>
                    </a:lnTo>
                    <a:lnTo>
                      <a:pt x="455765" y="408665"/>
                    </a:lnTo>
                    <a:lnTo>
                      <a:pt x="408082" y="391988"/>
                    </a:lnTo>
                    <a:lnTo>
                      <a:pt x="362498" y="374156"/>
                    </a:lnTo>
                    <a:lnTo>
                      <a:pt x="319114" y="355214"/>
                    </a:lnTo>
                    <a:lnTo>
                      <a:pt x="278033" y="335211"/>
                    </a:lnTo>
                    <a:lnTo>
                      <a:pt x="239356" y="314193"/>
                    </a:lnTo>
                    <a:lnTo>
                      <a:pt x="203186" y="292208"/>
                    </a:lnTo>
                    <a:lnTo>
                      <a:pt x="169625" y="269303"/>
                    </a:lnTo>
                    <a:lnTo>
                      <a:pt x="138776" y="245525"/>
                    </a:lnTo>
                    <a:lnTo>
                      <a:pt x="85620" y="195537"/>
                    </a:lnTo>
                    <a:lnTo>
                      <a:pt x="44535" y="142621"/>
                    </a:lnTo>
                    <a:lnTo>
                      <a:pt x="16339" y="87156"/>
                    </a:lnTo>
                    <a:lnTo>
                      <a:pt x="1849" y="29516"/>
                    </a:ln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6" name="object 55"/>
              <p:cNvSpPr/>
              <p:nvPr/>
            </p:nvSpPr>
            <p:spPr>
              <a:xfrm>
                <a:off x="3239152" y="1797290"/>
                <a:ext cx="2181222" cy="3013251"/>
              </a:xfrm>
              <a:custGeom>
                <a:avLst/>
                <a:gdLst/>
                <a:ahLst/>
                <a:cxnLst/>
                <a:rect l="l" t="t" r="r" b="b"/>
                <a:pathLst>
                  <a:path w="2179320" h="3014345">
                    <a:moveTo>
                      <a:pt x="0" y="502349"/>
                    </a:moveTo>
                    <a:lnTo>
                      <a:pt x="7330" y="443764"/>
                    </a:lnTo>
                    <a:lnTo>
                      <a:pt x="28775" y="387165"/>
                    </a:lnTo>
                    <a:lnTo>
                      <a:pt x="63517" y="332927"/>
                    </a:lnTo>
                    <a:lnTo>
                      <a:pt x="110740" y="281428"/>
                    </a:lnTo>
                    <a:lnTo>
                      <a:pt x="169625" y="233045"/>
                    </a:lnTo>
                    <a:lnTo>
                      <a:pt x="203186" y="210140"/>
                    </a:lnTo>
                    <a:lnTo>
                      <a:pt x="239356" y="188155"/>
                    </a:lnTo>
                    <a:lnTo>
                      <a:pt x="278033" y="167137"/>
                    </a:lnTo>
                    <a:lnTo>
                      <a:pt x="319114" y="147134"/>
                    </a:lnTo>
                    <a:lnTo>
                      <a:pt x="362498" y="128193"/>
                    </a:lnTo>
                    <a:lnTo>
                      <a:pt x="408082" y="110360"/>
                    </a:lnTo>
                    <a:lnTo>
                      <a:pt x="455765" y="93683"/>
                    </a:lnTo>
                    <a:lnTo>
                      <a:pt x="505443" y="78209"/>
                    </a:lnTo>
                    <a:lnTo>
                      <a:pt x="557015" y="63985"/>
                    </a:lnTo>
                    <a:lnTo>
                      <a:pt x="610379" y="51059"/>
                    </a:lnTo>
                    <a:lnTo>
                      <a:pt x="665432" y="39477"/>
                    </a:lnTo>
                    <a:lnTo>
                      <a:pt x="722073" y="29286"/>
                    </a:lnTo>
                    <a:lnTo>
                      <a:pt x="780198" y="20534"/>
                    </a:lnTo>
                    <a:lnTo>
                      <a:pt x="839706" y="13267"/>
                    </a:lnTo>
                    <a:lnTo>
                      <a:pt x="900495" y="7533"/>
                    </a:lnTo>
                    <a:lnTo>
                      <a:pt x="962463" y="3379"/>
                    </a:lnTo>
                    <a:lnTo>
                      <a:pt x="1025507" y="852"/>
                    </a:lnTo>
                    <a:lnTo>
                      <a:pt x="1089524" y="0"/>
                    </a:lnTo>
                    <a:lnTo>
                      <a:pt x="1153542" y="852"/>
                    </a:lnTo>
                    <a:lnTo>
                      <a:pt x="1216586" y="3379"/>
                    </a:lnTo>
                    <a:lnTo>
                      <a:pt x="1278554" y="7533"/>
                    </a:lnTo>
                    <a:lnTo>
                      <a:pt x="1339343" y="13267"/>
                    </a:lnTo>
                    <a:lnTo>
                      <a:pt x="1398851" y="20534"/>
                    </a:lnTo>
                    <a:lnTo>
                      <a:pt x="1456977" y="29286"/>
                    </a:lnTo>
                    <a:lnTo>
                      <a:pt x="1513617" y="39477"/>
                    </a:lnTo>
                    <a:lnTo>
                      <a:pt x="1568670" y="51059"/>
                    </a:lnTo>
                    <a:lnTo>
                      <a:pt x="1622034" y="63985"/>
                    </a:lnTo>
                    <a:lnTo>
                      <a:pt x="1673606" y="78209"/>
                    </a:lnTo>
                    <a:lnTo>
                      <a:pt x="1723285" y="93683"/>
                    </a:lnTo>
                    <a:lnTo>
                      <a:pt x="1770967" y="110360"/>
                    </a:lnTo>
                    <a:lnTo>
                      <a:pt x="1816552" y="128193"/>
                    </a:lnTo>
                    <a:lnTo>
                      <a:pt x="1859936" y="147134"/>
                    </a:lnTo>
                    <a:lnTo>
                      <a:pt x="1901017" y="167137"/>
                    </a:lnTo>
                    <a:lnTo>
                      <a:pt x="1939694" y="188155"/>
                    </a:lnTo>
                    <a:lnTo>
                      <a:pt x="1975863" y="210140"/>
                    </a:lnTo>
                    <a:lnTo>
                      <a:pt x="2009424" y="233045"/>
                    </a:lnTo>
                    <a:lnTo>
                      <a:pt x="2040274" y="256824"/>
                    </a:lnTo>
                    <a:lnTo>
                      <a:pt x="2093430" y="306812"/>
                    </a:lnTo>
                    <a:lnTo>
                      <a:pt x="2134515" y="359727"/>
                    </a:lnTo>
                    <a:lnTo>
                      <a:pt x="2162711" y="415193"/>
                    </a:lnTo>
                    <a:lnTo>
                      <a:pt x="2177201" y="472832"/>
                    </a:lnTo>
                    <a:lnTo>
                      <a:pt x="2179050" y="502349"/>
                    </a:lnTo>
                    <a:lnTo>
                      <a:pt x="2179050" y="2511746"/>
                    </a:lnTo>
                    <a:lnTo>
                      <a:pt x="2171720" y="2570330"/>
                    </a:lnTo>
                    <a:lnTo>
                      <a:pt x="2150275" y="2626929"/>
                    </a:lnTo>
                    <a:lnTo>
                      <a:pt x="2115532" y="2681167"/>
                    </a:lnTo>
                    <a:lnTo>
                      <a:pt x="2068310" y="2732666"/>
                    </a:lnTo>
                    <a:lnTo>
                      <a:pt x="2009424" y="2781049"/>
                    </a:lnTo>
                    <a:lnTo>
                      <a:pt x="1975863" y="2803954"/>
                    </a:lnTo>
                    <a:lnTo>
                      <a:pt x="1939694" y="2825939"/>
                    </a:lnTo>
                    <a:lnTo>
                      <a:pt x="1901017" y="2846957"/>
                    </a:lnTo>
                    <a:lnTo>
                      <a:pt x="1859936" y="2866960"/>
                    </a:lnTo>
                    <a:lnTo>
                      <a:pt x="1816552" y="2885901"/>
                    </a:lnTo>
                    <a:lnTo>
                      <a:pt x="1770967" y="2903734"/>
                    </a:lnTo>
                    <a:lnTo>
                      <a:pt x="1723285" y="2920411"/>
                    </a:lnTo>
                    <a:lnTo>
                      <a:pt x="1673606" y="2935885"/>
                    </a:lnTo>
                    <a:lnTo>
                      <a:pt x="1622034" y="2950108"/>
                    </a:lnTo>
                    <a:lnTo>
                      <a:pt x="1568670" y="2963035"/>
                    </a:lnTo>
                    <a:lnTo>
                      <a:pt x="1513617" y="2974617"/>
                    </a:lnTo>
                    <a:lnTo>
                      <a:pt x="1456977" y="2984808"/>
                    </a:lnTo>
                    <a:lnTo>
                      <a:pt x="1398851" y="2993560"/>
                    </a:lnTo>
                    <a:lnTo>
                      <a:pt x="1339343" y="3000827"/>
                    </a:lnTo>
                    <a:lnTo>
                      <a:pt x="1278554" y="3006561"/>
                    </a:lnTo>
                    <a:lnTo>
                      <a:pt x="1216586" y="3010715"/>
                    </a:lnTo>
                    <a:lnTo>
                      <a:pt x="1153542" y="3013242"/>
                    </a:lnTo>
                    <a:lnTo>
                      <a:pt x="1089524" y="3014094"/>
                    </a:lnTo>
                    <a:lnTo>
                      <a:pt x="1025507" y="3013242"/>
                    </a:lnTo>
                    <a:lnTo>
                      <a:pt x="962463" y="3010715"/>
                    </a:lnTo>
                    <a:lnTo>
                      <a:pt x="900495" y="3006561"/>
                    </a:lnTo>
                    <a:lnTo>
                      <a:pt x="839706" y="3000827"/>
                    </a:lnTo>
                    <a:lnTo>
                      <a:pt x="780198" y="2993560"/>
                    </a:lnTo>
                    <a:lnTo>
                      <a:pt x="722073" y="2984808"/>
                    </a:lnTo>
                    <a:lnTo>
                      <a:pt x="665432" y="2974617"/>
                    </a:lnTo>
                    <a:lnTo>
                      <a:pt x="610379" y="2963035"/>
                    </a:lnTo>
                    <a:lnTo>
                      <a:pt x="557015" y="2950108"/>
                    </a:lnTo>
                    <a:lnTo>
                      <a:pt x="505443" y="2935885"/>
                    </a:lnTo>
                    <a:lnTo>
                      <a:pt x="455765" y="2920411"/>
                    </a:lnTo>
                    <a:lnTo>
                      <a:pt x="408082" y="2903734"/>
                    </a:lnTo>
                    <a:lnTo>
                      <a:pt x="362498" y="2885901"/>
                    </a:lnTo>
                    <a:lnTo>
                      <a:pt x="319114" y="2866960"/>
                    </a:lnTo>
                    <a:lnTo>
                      <a:pt x="278033" y="2846957"/>
                    </a:lnTo>
                    <a:lnTo>
                      <a:pt x="239356" y="2825939"/>
                    </a:lnTo>
                    <a:lnTo>
                      <a:pt x="203186" y="2803954"/>
                    </a:lnTo>
                    <a:lnTo>
                      <a:pt x="169625" y="2781049"/>
                    </a:lnTo>
                    <a:lnTo>
                      <a:pt x="138776" y="2757270"/>
                    </a:lnTo>
                    <a:lnTo>
                      <a:pt x="85620" y="2707282"/>
                    </a:lnTo>
                    <a:lnTo>
                      <a:pt x="44535" y="2654367"/>
                    </a:lnTo>
                    <a:lnTo>
                      <a:pt x="16339" y="2598901"/>
                    </a:lnTo>
                    <a:lnTo>
                      <a:pt x="1849" y="2541262"/>
                    </a:lnTo>
                    <a:lnTo>
                      <a:pt x="0" y="2511746"/>
                    </a:lnTo>
                    <a:lnTo>
                      <a:pt x="0" y="502349"/>
                    </a:lnTo>
                    <a:close/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cxnSp>
          <p:nvCxnSpPr>
            <p:cNvPr id="191" name="直線矢印コネクタ 190"/>
            <p:cNvCxnSpPr/>
            <p:nvPr/>
          </p:nvCxnSpPr>
          <p:spPr bwMode="auto">
            <a:xfrm flipH="1" flipV="1">
              <a:off x="6816750" y="3769908"/>
              <a:ext cx="509477" cy="334898"/>
            </a:xfrm>
            <a:prstGeom prst="straightConnector1">
              <a:avLst/>
            </a:prstGeom>
            <a:ln w="57150">
              <a:solidFill>
                <a:srgbClr val="EEB5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楕円 191"/>
            <p:cNvSpPr/>
            <p:nvPr/>
          </p:nvSpPr>
          <p:spPr bwMode="auto">
            <a:xfrm rot="17621310">
              <a:off x="5837467" y="3382634"/>
              <a:ext cx="733285" cy="206330"/>
            </a:xfrm>
            <a:prstGeom prst="ellipse">
              <a:avLst/>
            </a:prstGeom>
            <a:noFill/>
            <a:ln w="76200">
              <a:solidFill>
                <a:srgbClr val="FFFF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8122" name="テキスト ボックス 3"/>
            <p:cNvSpPr txBox="1">
              <a:spLocks noChangeArrowheads="1"/>
            </p:cNvSpPr>
            <p:nvPr/>
          </p:nvSpPr>
          <p:spPr bwMode="auto">
            <a:xfrm>
              <a:off x="7061069" y="3546168"/>
              <a:ext cx="477837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800" b="1">
                  <a:latin typeface="Symbol" panose="05050102010706020507" pitchFamily="18" charset="2"/>
                </a:rPr>
                <a:t>n</a:t>
              </a:r>
              <a:endParaRPr lang="ja-JP" altLang="en-US" sz="2800" b="1">
                <a:latin typeface="Symbol" panose="05050102010706020507" pitchFamily="18" charset="2"/>
              </a:endParaRPr>
            </a:p>
          </p:txBody>
        </p:sp>
        <p:cxnSp>
          <p:nvCxnSpPr>
            <p:cNvPr id="194" name="直線矢印コネクタ 193"/>
            <p:cNvCxnSpPr/>
            <p:nvPr/>
          </p:nvCxnSpPr>
          <p:spPr bwMode="auto">
            <a:xfrm flipH="1" flipV="1">
              <a:off x="5481954" y="3108046"/>
              <a:ext cx="1285595" cy="636467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線コネクタ 194"/>
            <p:cNvCxnSpPr/>
            <p:nvPr/>
          </p:nvCxnSpPr>
          <p:spPr bwMode="auto">
            <a:xfrm rot="19421310">
              <a:off x="6580265" y="3057255"/>
              <a:ext cx="0" cy="788838"/>
            </a:xfrm>
            <a:prstGeom prst="line">
              <a:avLst/>
            </a:prstGeom>
            <a:ln w="57150">
              <a:solidFill>
                <a:srgbClr val="FFF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コネクタ 195"/>
            <p:cNvCxnSpPr/>
            <p:nvPr/>
          </p:nvCxnSpPr>
          <p:spPr bwMode="auto">
            <a:xfrm rot="15821310" flipH="1">
              <a:off x="6433453" y="3399307"/>
              <a:ext cx="0" cy="788816"/>
            </a:xfrm>
            <a:prstGeom prst="line">
              <a:avLst/>
            </a:prstGeom>
            <a:ln w="57150">
              <a:solidFill>
                <a:srgbClr val="FFF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コネクタ 196"/>
            <p:cNvCxnSpPr/>
            <p:nvPr/>
          </p:nvCxnSpPr>
          <p:spPr bwMode="auto">
            <a:xfrm flipH="1">
              <a:off x="6292989" y="3474689"/>
              <a:ext cx="31743" cy="71423"/>
            </a:xfrm>
            <a:prstGeom prst="line">
              <a:avLst/>
            </a:prstGeom>
            <a:ln w="76200">
              <a:solidFill>
                <a:srgbClr val="FFF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爆発 2 197"/>
            <p:cNvSpPr/>
            <p:nvPr/>
          </p:nvSpPr>
          <p:spPr>
            <a:xfrm rot="17247088">
              <a:off x="5698596" y="3173918"/>
              <a:ext cx="282521" cy="211092"/>
            </a:xfrm>
            <a:prstGeom prst="irregularSeal2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08" name="角丸四角形 207"/>
          <p:cNvSpPr/>
          <p:nvPr/>
        </p:nvSpPr>
        <p:spPr>
          <a:xfrm>
            <a:off x="836613" y="5438775"/>
            <a:ext cx="4500562" cy="555625"/>
          </a:xfrm>
          <a:prstGeom prst="roundRect">
            <a:avLst/>
          </a:prstGeom>
          <a:solidFill>
            <a:srgbClr val="FFF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88115" name="グループ化 6"/>
          <p:cNvGrpSpPr>
            <a:grpSpLocks/>
          </p:cNvGrpSpPr>
          <p:nvPr/>
        </p:nvGrpSpPr>
        <p:grpSpPr bwMode="auto">
          <a:xfrm>
            <a:off x="882650" y="5438775"/>
            <a:ext cx="5113338" cy="511175"/>
            <a:chOff x="161510" y="6031118"/>
            <a:chExt cx="5112990" cy="511175"/>
          </a:xfrm>
        </p:grpSpPr>
        <p:sp>
          <p:nvSpPr>
            <p:cNvPr id="210" name="テキスト ボックス 209"/>
            <p:cNvSpPr txBox="1"/>
            <p:nvPr/>
          </p:nvSpPr>
          <p:spPr bwMode="auto">
            <a:xfrm>
              <a:off x="161510" y="6086681"/>
              <a:ext cx="5112990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srgbClr val="000000"/>
                  </a:solidFill>
                  <a:latin typeface="+mn-lt"/>
                </a:rPr>
                <a:t>R(</a:t>
              </a:r>
              <a:r>
                <a:rPr lang="en-US" altLang="ja-JP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b="1" dirty="0">
                  <a:solidFill>
                    <a:srgbClr val="000000"/>
                  </a:solidFill>
                  <a:latin typeface="+mn-lt"/>
                </a:rPr>
                <a:t>/e) = </a:t>
              </a:r>
              <a:r>
                <a:rPr lang="en-US" altLang="ja-JP" b="1" dirty="0">
                  <a:solidFill>
                    <a:srgbClr val="FF0000"/>
                  </a:solidFill>
                  <a:latin typeface="+mn-lt"/>
                </a:rPr>
                <a:t>0.57         (stat.)</a:t>
              </a:r>
              <a:r>
                <a:rPr lang="en-US" altLang="ja-JP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±0.07(syst.)</a:t>
              </a:r>
              <a:endParaRPr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テキスト ボックス 210"/>
            <p:cNvSpPr txBox="1"/>
            <p:nvPr/>
          </p:nvSpPr>
          <p:spPr bwMode="auto">
            <a:xfrm>
              <a:off x="1691756" y="6031118"/>
              <a:ext cx="849255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r>
                <a:rPr lang="en-US" altLang="ja-JP" sz="1600" b="1" dirty="0">
                  <a:solidFill>
                    <a:srgbClr val="FF0000"/>
                  </a:solidFill>
                  <a:latin typeface="+mn-lt"/>
                </a:rPr>
                <a:t>0.08</a:t>
              </a:r>
              <a:endParaRPr lang="ja-JP" altLang="en-US" sz="1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12" name="テキスト ボックス 211"/>
            <p:cNvSpPr txBox="1"/>
            <p:nvPr/>
          </p:nvSpPr>
          <p:spPr bwMode="auto">
            <a:xfrm>
              <a:off x="1693344" y="6202568"/>
              <a:ext cx="888939" cy="3397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en-US" altLang="ja-JP" sz="1600" b="1" dirty="0">
                  <a:solidFill>
                    <a:srgbClr val="FF0000"/>
                  </a:solidFill>
                  <a:latin typeface="+mn-lt"/>
                </a:rPr>
                <a:t>0.07</a:t>
              </a:r>
              <a:endParaRPr lang="ja-JP" altLang="en-US" sz="1600" b="1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グループ化 1"/>
          <p:cNvGrpSpPr>
            <a:grpSpLocks/>
          </p:cNvGrpSpPr>
          <p:nvPr/>
        </p:nvGrpSpPr>
        <p:grpSpPr bwMode="auto">
          <a:xfrm>
            <a:off x="-198438" y="3473450"/>
            <a:ext cx="5842001" cy="3600450"/>
            <a:chOff x="-74380" y="2251161"/>
            <a:chExt cx="5051425" cy="3113053"/>
          </a:xfrm>
        </p:grpSpPr>
        <p:grpSp>
          <p:nvGrpSpPr>
            <p:cNvPr id="89101" name="グループ化 2"/>
            <p:cNvGrpSpPr>
              <a:grpSpLocks/>
            </p:cNvGrpSpPr>
            <p:nvPr/>
          </p:nvGrpSpPr>
          <p:grpSpPr bwMode="auto">
            <a:xfrm>
              <a:off x="-74380" y="2251161"/>
              <a:ext cx="5051425" cy="3113053"/>
              <a:chOff x="1740818" y="3677544"/>
              <a:chExt cx="3119214" cy="2055712"/>
            </a:xfrm>
          </p:grpSpPr>
          <p:pic>
            <p:nvPicPr>
              <p:cNvPr id="89104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5756" y="3677544"/>
                <a:ext cx="2852738" cy="1987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正方形/長方形 7"/>
              <p:cNvSpPr/>
              <p:nvPr/>
            </p:nvSpPr>
            <p:spPr>
              <a:xfrm>
                <a:off x="1740818" y="5590045"/>
                <a:ext cx="3119214" cy="1432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9102" name="テキスト ボックス 12"/>
            <p:cNvSpPr txBox="1">
              <a:spLocks noChangeArrowheads="1"/>
            </p:cNvSpPr>
            <p:nvPr/>
          </p:nvSpPr>
          <p:spPr bwMode="auto">
            <a:xfrm>
              <a:off x="1095025" y="2385265"/>
              <a:ext cx="346075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b="1">
                  <a:solidFill>
                    <a:srgbClr val="FF0000"/>
                  </a:solidFill>
                  <a:cs typeface="Arial" panose="020B0604020202020204" pitchFamily="34" charset="0"/>
                </a:rPr>
                <a:t>e</a:t>
              </a:r>
              <a:endParaRPr lang="ja-JP" altLang="en-US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9103" name="テキスト ボックス 14"/>
            <p:cNvSpPr txBox="1">
              <a:spLocks noChangeArrowheads="1"/>
            </p:cNvSpPr>
            <p:nvPr/>
          </p:nvSpPr>
          <p:spPr bwMode="auto">
            <a:xfrm>
              <a:off x="2864185" y="2339538"/>
              <a:ext cx="346075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b="1">
                  <a:solidFill>
                    <a:srgbClr val="00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endParaRPr lang="ja-JP" altLang="en-US" b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</p:grpSp>
      <p:sp>
        <p:nvSpPr>
          <p:cNvPr id="11" name="object 2"/>
          <p:cNvSpPr txBox="1">
            <a:spLocks/>
          </p:cNvSpPr>
          <p:nvPr/>
        </p:nvSpPr>
        <p:spPr>
          <a:xfrm>
            <a:off x="53975" y="87313"/>
            <a:ext cx="5013325" cy="8318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12700">
              <a:defRPr/>
            </a:pPr>
            <a:r>
              <a:rPr lang="en-US" sz="2700" b="1" u="sng" kern="0" spc="-5" dirty="0" smtClean="0">
                <a:solidFill>
                  <a:srgbClr val="0A0AD4"/>
                </a:solidFill>
              </a:rPr>
              <a:t>“Atmospheric …… multi-GeV</a:t>
            </a:r>
            <a:br>
              <a:rPr lang="en-US" sz="2700" b="1" u="sng" kern="0" spc="-5" dirty="0" smtClean="0">
                <a:solidFill>
                  <a:srgbClr val="0A0AD4"/>
                </a:solidFill>
              </a:rPr>
            </a:br>
            <a:r>
              <a:rPr lang="en-US" sz="2700" b="1" u="sng" kern="0" spc="-5" dirty="0" smtClean="0">
                <a:solidFill>
                  <a:srgbClr val="0A0AD4"/>
                </a:solidFill>
              </a:rPr>
              <a:t>energy range”(continued)</a:t>
            </a:r>
            <a:endParaRPr lang="en-US" sz="2800" b="1" kern="0" dirty="0">
              <a:solidFill>
                <a:srgbClr val="0A0AD4"/>
              </a:solidFill>
            </a:endParaRPr>
          </a:p>
        </p:txBody>
      </p:sp>
      <p:sp>
        <p:nvSpPr>
          <p:cNvPr id="89092" name="テキスト ボックス 12"/>
          <p:cNvSpPr txBox="1">
            <a:spLocks noChangeArrowheads="1"/>
          </p:cNvSpPr>
          <p:nvPr/>
        </p:nvSpPr>
        <p:spPr bwMode="auto">
          <a:xfrm>
            <a:off x="71438" y="998538"/>
            <a:ext cx="57150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cs typeface="Arial" panose="020B0604020202020204" pitchFamily="34" charset="0"/>
              </a:rPr>
              <a:t>Zenith angle distribution of multi-GeV</a:t>
            </a:r>
            <a:br>
              <a:rPr lang="en-US" altLang="ja-JP" sz="1900" b="1">
                <a:cs typeface="Arial" panose="020B0604020202020204" pitchFamily="34" charset="0"/>
              </a:rPr>
            </a:br>
            <a:r>
              <a:rPr lang="en-US" altLang="ja-JP" sz="1900" b="1">
                <a:cs typeface="Arial" panose="020B0604020202020204" pitchFamily="34" charset="0"/>
              </a:rPr>
              <a:t>muon neutrino events shows clear</a:t>
            </a:r>
            <a:br>
              <a:rPr lang="en-US" altLang="ja-JP" sz="1900" b="1">
                <a:cs typeface="Arial" panose="020B0604020202020204" pitchFamily="34" charset="0"/>
              </a:rPr>
            </a:br>
            <a:r>
              <a:rPr lang="en-US" altLang="ja-JP" sz="1900" b="1">
                <a:cs typeface="Arial" panose="020B0604020202020204" pitchFamily="34" charset="0"/>
              </a:rPr>
              <a:t>up/down asymmetry.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19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cs typeface="Arial" panose="020B0604020202020204" pitchFamily="34" charset="0"/>
              </a:rPr>
              <a:t>Sub-GeV and Multi-GeV results are</a:t>
            </a:r>
            <a:br>
              <a:rPr lang="en-US" altLang="ja-JP" sz="1900" b="1">
                <a:cs typeface="Arial" panose="020B0604020202020204" pitchFamily="34" charset="0"/>
              </a:rPr>
            </a:br>
            <a:r>
              <a:rPr lang="en-US" altLang="ja-JP" sz="1900" b="1">
                <a:cs typeface="Arial" panose="020B0604020202020204" pitchFamily="34" charset="0"/>
              </a:rPr>
              <a:t>consistent with each other. </a:t>
            </a:r>
            <a:br>
              <a:rPr lang="en-US" altLang="ja-JP" sz="1900" b="1">
                <a:cs typeface="Arial" panose="020B0604020202020204" pitchFamily="34" charset="0"/>
              </a:rPr>
            </a:br>
            <a:r>
              <a:rPr lang="en-US" altLang="ja-JP" sz="1900" b="1">
                <a:cs typeface="Arial" panose="020B0604020202020204" pitchFamily="34" charset="0"/>
              </a:rPr>
              <a:t>Strict constraints for oscillation</a:t>
            </a:r>
            <a:br>
              <a:rPr lang="en-US" altLang="ja-JP" sz="1900" b="1">
                <a:cs typeface="Arial" panose="020B0604020202020204" pitchFamily="34" charset="0"/>
              </a:rPr>
            </a:br>
            <a:r>
              <a:rPr lang="en-US" altLang="ja-JP" sz="1900" b="1">
                <a:cs typeface="Arial" panose="020B0604020202020204" pitchFamily="34" charset="0"/>
              </a:rPr>
              <a:t>parameters are obtained.</a:t>
            </a:r>
          </a:p>
        </p:txBody>
      </p:sp>
      <p:sp>
        <p:nvSpPr>
          <p:cNvPr id="89093" name="正方形/長方形 14"/>
          <p:cNvSpPr>
            <a:spLocks noChangeArrowheads="1"/>
          </p:cNvSpPr>
          <p:nvPr/>
        </p:nvSpPr>
        <p:spPr bwMode="auto">
          <a:xfrm>
            <a:off x="6642100" y="606425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panose="02020603050405020304" pitchFamily="18" charset="0"/>
                <a:cs typeface="Arial" panose="020B0604020202020204" pitchFamily="34" charset="0"/>
              </a:rPr>
              <a:t>Best fit in 2016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Times New Roman" panose="02020603050405020304" pitchFamily="18" charset="0"/>
                <a:cs typeface="Arial" panose="020B0604020202020204" pitchFamily="34" charset="0"/>
              </a:rPr>
              <a:t>(sin</a:t>
            </a:r>
            <a:r>
              <a:rPr lang="en-US" altLang="ja-JP" sz="2000" b="1" baseline="30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ja-JP" sz="2000" b="1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ja-JP" sz="2000" b="1"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altLang="ja-JP" sz="2000" b="1"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altLang="ja-JP" sz="2000" b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000" b="1"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altLang="ja-JP" sz="2000" b="1" baseline="30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ja-JP" sz="2000" b="1">
                <a:latin typeface="Times New Roman" panose="02020603050405020304" pitchFamily="18" charset="0"/>
                <a:cs typeface="Arial" panose="020B0604020202020204" pitchFamily="34" charset="0"/>
              </a:rPr>
              <a:t>)=</a:t>
            </a:r>
            <a:br>
              <a:rPr lang="en-US" altLang="ja-JP" sz="2000" b="1"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ja-JP" sz="2000" b="1">
                <a:latin typeface="Times New Roman" panose="02020603050405020304" pitchFamily="18" charset="0"/>
                <a:cs typeface="Arial" panose="020B0604020202020204" pitchFamily="34" charset="0"/>
              </a:rPr>
              <a:t>(1.00,2.51x10</a:t>
            </a:r>
            <a:r>
              <a:rPr lang="en-US" altLang="ja-JP" sz="2000" b="1" baseline="30000">
                <a:latin typeface="Times New Roman" panose="02020603050405020304" pitchFamily="18" charset="0"/>
                <a:cs typeface="Arial" panose="020B0604020202020204" pitchFamily="34" charset="0"/>
              </a:rPr>
              <a:t>-2</a:t>
            </a:r>
            <a:r>
              <a:rPr lang="en-US" altLang="ja-JP" sz="2000" b="1">
                <a:latin typeface="Times New Roman" panose="02020603050405020304" pitchFamily="18" charset="0"/>
                <a:cs typeface="Arial" panose="020B0604020202020204" pitchFamily="34" charset="0"/>
              </a:rPr>
              <a:t>eV</a:t>
            </a:r>
            <a:r>
              <a:rPr lang="en-US" altLang="ja-JP" sz="2000" b="1" baseline="30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ja-JP" sz="2000" b="1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ja-JP" altLang="en-US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9094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-77788"/>
            <a:ext cx="3832225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テキスト ボックス 7"/>
          <p:cNvSpPr txBox="1">
            <a:spLocks noChangeArrowheads="1"/>
          </p:cNvSpPr>
          <p:nvPr/>
        </p:nvSpPr>
        <p:spPr bwMode="auto">
          <a:xfrm>
            <a:off x="6238875" y="3248025"/>
            <a:ext cx="1127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FF0000"/>
                </a:solidFill>
                <a:ea typeface="HGP創英角ﾎﾟｯﾌﾟ体" panose="040B0A00000000000000" pitchFamily="50" charset="-128"/>
                <a:cs typeface="Segoe UI Black" panose="020B0A02040204020203" pitchFamily="34" charset="0"/>
              </a:rPr>
              <a:t>Sub</a:t>
            </a:r>
            <a:r>
              <a:rPr lang="en-US" altLang="ja-JP" sz="1600" b="1">
                <a:solidFill>
                  <a:srgbClr val="FF0000"/>
                </a:solidFill>
                <a:ea typeface="HGP創英角ﾎﾟｯﾌﾟ体" panose="040B0A00000000000000" pitchFamily="50" charset="-128"/>
                <a:cs typeface="Arial" panose="020B0604020202020204" pitchFamily="34" charset="0"/>
              </a:rPr>
              <a:t>-GeV</a:t>
            </a:r>
            <a:endParaRPr lang="ja-JP" altLang="en-US" sz="1600" b="1">
              <a:solidFill>
                <a:srgbClr val="FF0000"/>
              </a:solidFill>
              <a:ea typeface="HGP創英角ﾎﾟｯﾌﾟ体" panose="040B0A00000000000000" pitchFamily="50" charset="-128"/>
              <a:cs typeface="Arial" panose="020B0604020202020204" pitchFamily="34" charset="0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8307388" y="1268413"/>
            <a:ext cx="495300" cy="20701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097" name="テキスト ボックス 7"/>
          <p:cNvSpPr txBox="1">
            <a:spLocks noChangeArrowheads="1"/>
          </p:cNvSpPr>
          <p:nvPr/>
        </p:nvSpPr>
        <p:spPr bwMode="auto">
          <a:xfrm>
            <a:off x="7620000" y="5319713"/>
            <a:ext cx="12049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FF0000"/>
                </a:solidFill>
                <a:cs typeface="Arial" panose="020B0604020202020204" pitchFamily="34" charset="0"/>
              </a:rPr>
              <a:t>Combined</a:t>
            </a:r>
            <a:endParaRPr lang="ja-JP" altLang="en-US" sz="16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9098" name="テキスト ボックス 7"/>
          <p:cNvSpPr txBox="1">
            <a:spLocks noChangeArrowheads="1"/>
          </p:cNvSpPr>
          <p:nvPr/>
        </p:nvSpPr>
        <p:spPr bwMode="auto">
          <a:xfrm>
            <a:off x="7519988" y="890588"/>
            <a:ext cx="1211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FF0000"/>
                </a:solidFill>
                <a:cs typeface="Arial" panose="020B0604020202020204" pitchFamily="34" charset="0"/>
              </a:rPr>
              <a:t>Multi-GeV</a:t>
            </a:r>
            <a:endParaRPr lang="ja-JP" altLang="en-US" sz="16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8397875" y="3629025"/>
            <a:ext cx="271463" cy="17303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7235825" y="3416300"/>
            <a:ext cx="1162050" cy="1698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3"/>
          <p:cNvSpPr txBox="1">
            <a:spLocks noChangeArrowheads="1"/>
          </p:cNvSpPr>
          <p:nvPr/>
        </p:nvSpPr>
        <p:spPr bwMode="auto">
          <a:xfrm>
            <a:off x="250825" y="-26988"/>
            <a:ext cx="8642350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Atmospheric neutrino oscillation in early 1990s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90115" name="テキスト ボックス 26"/>
          <p:cNvSpPr txBox="1">
            <a:spLocks noChangeArrowheads="1"/>
          </p:cNvSpPr>
          <p:nvPr/>
        </p:nvSpPr>
        <p:spPr bwMode="auto">
          <a:xfrm>
            <a:off x="71438" y="549275"/>
            <a:ext cx="8739187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In the first result, the statistics was poor, and the up/down asymmetry was not clear. The straightforward impression was "Number of muon neutrino events is slightly small..."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Some of the experiment reported negative results.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Kamiokande results are not widely believed.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To claim "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Neutrino Oscillation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was big and risky challenge.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If it is not true, all Kamiokande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members will loose their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confidence as high energy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physicists.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We hesitated to use word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"neutrino oscillations".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We frequently used 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"</a:t>
            </a:r>
            <a:r>
              <a:rPr lang="en-US" altLang="ja-JP" sz="2000" b="1">
                <a:solidFill>
                  <a:srgbClr val="0000FF"/>
                </a:solidFill>
                <a:cs typeface="Arial" panose="020B0604020202020204" pitchFamily="34" charset="0"/>
              </a:rPr>
              <a:t>muon neutrino deficit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” or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"</a:t>
            </a:r>
            <a:r>
              <a:rPr lang="en-US" altLang="ja-JP" sz="2000" b="1">
                <a:solidFill>
                  <a:srgbClr val="0000FF"/>
                </a:solidFill>
                <a:cs typeface="Arial" panose="020B0604020202020204" pitchFamily="34" charset="0"/>
              </a:rPr>
              <a:t>atmospheric neutrino anomaly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",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instead.</a:t>
            </a:r>
          </a:p>
        </p:txBody>
      </p:sp>
      <p:pic>
        <p:nvPicPr>
          <p:cNvPr id="9011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3384550"/>
            <a:ext cx="4365625" cy="3228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7" name="テキスト ボックス 2"/>
          <p:cNvSpPr txBox="1">
            <a:spLocks noChangeArrowheads="1"/>
          </p:cNvSpPr>
          <p:nvPr/>
        </p:nvSpPr>
        <p:spPr bwMode="auto">
          <a:xfrm>
            <a:off x="4527550" y="2619375"/>
            <a:ext cx="45259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Arial Narrow" panose="020B0606020202030204" pitchFamily="34" charset="0"/>
              </a:rPr>
              <a:t>From a review article "Atmospheric Neutrinos" by T. Kajita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Arial Narrow" panose="020B0606020202030204" pitchFamily="34" charset="0"/>
              </a:rPr>
              <a:t>New Journal of Physics 6, 194(2004)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Arial Narrow" panose="020B0606020202030204" pitchFamily="34" charset="0"/>
              </a:rPr>
              <a:t>(data after 1995 were deleted)</a:t>
            </a:r>
          </a:p>
        </p:txBody>
      </p:sp>
      <p:grpSp>
        <p:nvGrpSpPr>
          <p:cNvPr id="5" name="グループ化 4"/>
          <p:cNvGrpSpPr>
            <a:grpSpLocks/>
          </p:cNvGrpSpPr>
          <p:nvPr/>
        </p:nvGrpSpPr>
        <p:grpSpPr bwMode="auto">
          <a:xfrm>
            <a:off x="4706938" y="4373563"/>
            <a:ext cx="3898900" cy="1711325"/>
            <a:chOff x="4707014" y="4374106"/>
            <a:chExt cx="3898939" cy="1710188"/>
          </a:xfrm>
        </p:grpSpPr>
        <p:sp>
          <p:nvSpPr>
            <p:cNvPr id="4" name="正方形/長方形 3"/>
            <p:cNvSpPr/>
            <p:nvPr/>
          </p:nvSpPr>
          <p:spPr>
            <a:xfrm>
              <a:off x="4707014" y="5229200"/>
              <a:ext cx="1395426" cy="855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07014" y="4374106"/>
              <a:ext cx="1395426" cy="269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6769197" y="5172087"/>
              <a:ext cx="863609" cy="821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7210526" y="4464533"/>
              <a:ext cx="1395427" cy="88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6" name="正方形/長方形 5"/>
          <p:cNvSpPr/>
          <p:nvPr/>
        </p:nvSpPr>
        <p:spPr>
          <a:xfrm>
            <a:off x="4437063" y="3114675"/>
            <a:ext cx="2332037" cy="223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0120" name="テキスト ボックス 1"/>
          <p:cNvSpPr txBox="1">
            <a:spLocks noChangeArrowheads="1"/>
          </p:cNvSpPr>
          <p:nvPr/>
        </p:nvSpPr>
        <p:spPr bwMode="auto">
          <a:xfrm>
            <a:off x="6102350" y="4914900"/>
            <a:ext cx="765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FF"/>
                </a:solidFill>
                <a:cs typeface="Arial" panose="020B0604020202020204" pitchFamily="34" charset="0"/>
              </a:rPr>
              <a:t>1989</a:t>
            </a:r>
            <a:endParaRPr lang="ja-JP" altLang="en-US" sz="1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0121" name="テキスト ボックス 12"/>
          <p:cNvSpPr txBox="1">
            <a:spLocks noChangeArrowheads="1"/>
          </p:cNvSpPr>
          <p:nvPr/>
        </p:nvSpPr>
        <p:spPr bwMode="auto">
          <a:xfrm>
            <a:off x="6102350" y="4635500"/>
            <a:ext cx="765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FF"/>
                </a:solidFill>
                <a:cs typeface="Arial" panose="020B0604020202020204" pitchFamily="34" charset="0"/>
              </a:rPr>
              <a:t>1989</a:t>
            </a:r>
            <a:endParaRPr lang="ja-JP" altLang="en-US" sz="1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0122" name="テキスト ボックス 13"/>
          <p:cNvSpPr txBox="1">
            <a:spLocks noChangeArrowheads="1"/>
          </p:cNvSpPr>
          <p:nvPr/>
        </p:nvSpPr>
        <p:spPr bwMode="auto">
          <a:xfrm>
            <a:off x="6102350" y="5481638"/>
            <a:ext cx="765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cs typeface="Arial" panose="020B0604020202020204" pitchFamily="34" charset="0"/>
              </a:rPr>
              <a:t>1998</a:t>
            </a:r>
            <a:endParaRPr lang="ja-JP" altLang="en-US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0123" name="テキスト ボックス 14"/>
          <p:cNvSpPr txBox="1">
            <a:spLocks noChangeArrowheads="1"/>
          </p:cNvSpPr>
          <p:nvPr/>
        </p:nvSpPr>
        <p:spPr bwMode="auto">
          <a:xfrm>
            <a:off x="6102350" y="4059238"/>
            <a:ext cx="765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cs typeface="Arial" panose="020B0604020202020204" pitchFamily="34" charset="0"/>
              </a:rPr>
              <a:t>1992</a:t>
            </a:r>
            <a:endParaRPr lang="ja-JP" altLang="en-US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0124" name="テキスト ボックス 15"/>
          <p:cNvSpPr txBox="1">
            <a:spLocks noChangeArrowheads="1"/>
          </p:cNvSpPr>
          <p:nvPr/>
        </p:nvSpPr>
        <p:spPr bwMode="auto">
          <a:xfrm>
            <a:off x="6057900" y="3509963"/>
            <a:ext cx="103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cs typeface="Arial" panose="020B0604020202020204" pitchFamily="34" charset="0"/>
              </a:rPr>
              <a:t>1989,92</a:t>
            </a:r>
            <a:endParaRPr lang="ja-JP" altLang="en-US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0125" name="テキスト ボックス 16"/>
          <p:cNvSpPr txBox="1">
            <a:spLocks noChangeArrowheads="1"/>
          </p:cNvSpPr>
          <p:nvPr/>
        </p:nvSpPr>
        <p:spPr bwMode="auto">
          <a:xfrm>
            <a:off x="6102350" y="3779838"/>
            <a:ext cx="765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cs typeface="Arial" panose="020B0604020202020204" pitchFamily="34" charset="0"/>
              </a:rPr>
              <a:t>1994</a:t>
            </a:r>
            <a:endParaRPr lang="ja-JP" altLang="en-US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0126" name="テキスト ボックス 17"/>
          <p:cNvSpPr txBox="1">
            <a:spLocks noChangeArrowheads="1"/>
          </p:cNvSpPr>
          <p:nvPr/>
        </p:nvSpPr>
        <p:spPr bwMode="auto">
          <a:xfrm>
            <a:off x="6102350" y="5743575"/>
            <a:ext cx="765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cs typeface="Arial" panose="020B0604020202020204" pitchFamily="34" charset="0"/>
              </a:rPr>
              <a:t>1998</a:t>
            </a:r>
            <a:endParaRPr lang="ja-JP" altLang="en-US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0127" name="テキスト ボックス 18"/>
          <p:cNvSpPr txBox="1">
            <a:spLocks noChangeArrowheads="1"/>
          </p:cNvSpPr>
          <p:nvPr/>
        </p:nvSpPr>
        <p:spPr bwMode="auto">
          <a:xfrm>
            <a:off x="6102350" y="4329113"/>
            <a:ext cx="765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cs typeface="Arial" panose="020B0604020202020204" pitchFamily="34" charset="0"/>
              </a:rPr>
              <a:t>1997</a:t>
            </a:r>
            <a:endParaRPr lang="ja-JP" altLang="en-US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0128" name="テキスト ボックス 19"/>
          <p:cNvSpPr txBox="1">
            <a:spLocks noChangeArrowheads="1"/>
          </p:cNvSpPr>
          <p:nvPr/>
        </p:nvSpPr>
        <p:spPr bwMode="auto">
          <a:xfrm>
            <a:off x="6102350" y="5184775"/>
            <a:ext cx="765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FF"/>
                </a:solidFill>
                <a:cs typeface="Arial" panose="020B0604020202020204" pitchFamily="34" charset="0"/>
              </a:rPr>
              <a:t>1999</a:t>
            </a:r>
            <a:endParaRPr lang="ja-JP" altLang="en-US" sz="1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0129" name="テキスト ボックス 2"/>
          <p:cNvSpPr txBox="1">
            <a:spLocks noChangeArrowheads="1"/>
          </p:cNvSpPr>
          <p:nvPr/>
        </p:nvSpPr>
        <p:spPr bwMode="auto">
          <a:xfrm>
            <a:off x="7356475" y="2814638"/>
            <a:ext cx="157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solidFill>
                  <a:srgbClr val="FF0000"/>
                </a:solidFill>
                <a:latin typeface="Arial Narrow" panose="020B0606020202030204" pitchFamily="34" charset="0"/>
              </a:rPr>
              <a:t>Water Cherenkov</a:t>
            </a:r>
            <a:br>
              <a:rPr lang="en-US" altLang="ja-JP" sz="1400" b="1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altLang="ja-JP" sz="1400" b="1">
                <a:solidFill>
                  <a:srgbClr val="0000FF"/>
                </a:solidFill>
                <a:latin typeface="Arial Narrow" panose="020B0606020202030204" pitchFamily="34" charset="0"/>
              </a:rPr>
              <a:t>Tracker</a:t>
            </a:r>
            <a:endParaRPr lang="ja-JP" altLang="en-US" sz="1400" b="1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192838" y="4421188"/>
            <a:ext cx="53975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6192838" y="5256213"/>
            <a:ext cx="539750" cy="779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3"/>
          <p:cNvSpPr txBox="1">
            <a:spLocks noChangeArrowheads="1"/>
          </p:cNvSpPr>
          <p:nvPr/>
        </p:nvSpPr>
        <p:spPr bwMode="auto">
          <a:xfrm>
            <a:off x="250825" y="-26988"/>
            <a:ext cx="8642350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Atmospheric neutrinos really oscillate??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206375" y="1903413"/>
            <a:ext cx="88582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200" b="1">
                <a:solidFill>
                  <a:srgbClr val="0000FF"/>
                </a:solidFill>
                <a:latin typeface="ＭＳ Ｐゴシック" panose="020B0600070205080204" pitchFamily="50" charset="-128"/>
              </a:rPr>
              <a:t>Y.O</a:t>
            </a:r>
            <a:r>
              <a:rPr lang="en-US" altLang="ja-JP" sz="2200" b="1">
                <a:solidFill>
                  <a:srgbClr val="0000FF"/>
                </a:solidFill>
                <a:latin typeface="殴り書きクレヨン" panose="02000600000000000000" pitchFamily="2" charset="-128"/>
                <a:ea typeface="殴り書きクレヨン" panose="02000600000000000000" pitchFamily="2" charset="-128"/>
              </a:rPr>
              <a:t>	</a:t>
            </a:r>
            <a:r>
              <a:rPr lang="en-US" altLang="ja-JP" sz="2200" b="1">
                <a:solidFill>
                  <a:srgbClr val="0000FF"/>
                </a:solidFill>
                <a:latin typeface="AR CHRISTY" panose="02000000000000000000" pitchFamily="2" charset="0"/>
                <a:ea typeface="ふみゴシック" panose="03000509000000000000" pitchFamily="65" charset="-128"/>
                <a:cs typeface="Microsoft Tai Le" panose="020B0502040204020203" pitchFamily="34" charset="0"/>
              </a:rPr>
              <a:t>Totsuka-sensei, please tell me honestly 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200" b="1">
                <a:solidFill>
                  <a:srgbClr val="0000FF"/>
                </a:solidFill>
                <a:latin typeface="AR CHRISTY" panose="02000000000000000000" pitchFamily="2" charset="0"/>
                <a:ea typeface="ふみゴシック" panose="03000509000000000000" pitchFamily="65" charset="-128"/>
                <a:cs typeface="Microsoft Tai Le" panose="020B0502040204020203" pitchFamily="34" charset="0"/>
              </a:rPr>
              <a:t>	Do you really believe atmospheric neutrino oscillation ?</a:t>
            </a:r>
          </a:p>
        </p:txBody>
      </p:sp>
      <p:sp>
        <p:nvSpPr>
          <p:cNvPr id="25" name="テキスト ボックス 26"/>
          <p:cNvSpPr txBox="1">
            <a:spLocks noChangeArrowheads="1"/>
          </p:cNvSpPr>
          <p:nvPr/>
        </p:nvSpPr>
        <p:spPr bwMode="auto">
          <a:xfrm>
            <a:off x="71438" y="5376863"/>
            <a:ext cx="9136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Around 1992, even the spokesperson could not believe our own result.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Why we could not?</a:t>
            </a:r>
          </a:p>
        </p:txBody>
      </p:sp>
      <p:sp>
        <p:nvSpPr>
          <p:cNvPr id="91141" name="テキスト ボックス 26"/>
          <p:cNvSpPr txBox="1">
            <a:spLocks noChangeArrowheads="1"/>
          </p:cNvSpPr>
          <p:nvPr/>
        </p:nvSpPr>
        <p:spPr bwMode="auto">
          <a:xfrm>
            <a:off x="53975" y="546100"/>
            <a:ext cx="8928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An episode around 1992 in Kamioka.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Conversation between Prof. Y. Totsuka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and myself when drinking.</a:t>
            </a:r>
            <a:endParaRPr lang="ja-JP" altLang="en-US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8" name="グループ化 7"/>
          <p:cNvGrpSpPr>
            <a:grpSpLocks/>
          </p:cNvGrpSpPr>
          <p:nvPr/>
        </p:nvGrpSpPr>
        <p:grpSpPr bwMode="auto">
          <a:xfrm>
            <a:off x="5829300" y="696913"/>
            <a:ext cx="3198813" cy="1562100"/>
            <a:chOff x="5829621" y="506577"/>
            <a:chExt cx="3197874" cy="1561457"/>
          </a:xfrm>
        </p:grpSpPr>
        <p:cxnSp>
          <p:nvCxnSpPr>
            <p:cNvPr id="6" name="直線矢印コネクタ 5"/>
            <p:cNvCxnSpPr/>
            <p:nvPr/>
          </p:nvCxnSpPr>
          <p:spPr>
            <a:xfrm flipH="1">
              <a:off x="6905630" y="1509464"/>
              <a:ext cx="187270" cy="558570"/>
            </a:xfrm>
            <a:prstGeom prst="straightConnector1">
              <a:avLst/>
            </a:prstGeom>
            <a:ln w="76200">
              <a:solidFill>
                <a:srgbClr val="DBD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角丸四角形 2"/>
            <p:cNvSpPr/>
            <p:nvPr/>
          </p:nvSpPr>
          <p:spPr>
            <a:xfrm>
              <a:off x="5832795" y="546248"/>
              <a:ext cx="3104238" cy="1037798"/>
            </a:xfrm>
            <a:prstGeom prst="roundRect">
              <a:avLst/>
            </a:prstGeom>
            <a:solidFill>
              <a:srgbClr val="FFFF61"/>
            </a:solidFill>
            <a:ln>
              <a:solidFill>
                <a:srgbClr val="DBD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5829621" y="506577"/>
              <a:ext cx="3197874" cy="1077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latin typeface="+mn-lt"/>
                </a:rPr>
                <a:t>Stressful working days</a:t>
              </a:r>
              <a:br>
                <a:rPr lang="en-US" altLang="ja-JP" sz="1600" b="1" dirty="0">
                  <a:latin typeface="+mn-lt"/>
                </a:rPr>
              </a:br>
              <a:r>
                <a:rPr lang="en-US" altLang="ja-JP" sz="1600" b="1" dirty="0">
                  <a:latin typeface="+mn-lt"/>
                </a:rPr>
                <a:t>in </a:t>
              </a:r>
              <a:r>
                <a:rPr lang="en-US" altLang="ja-JP" sz="1600" b="1" dirty="0" err="1">
                  <a:latin typeface="+mn-lt"/>
                </a:rPr>
                <a:t>Kamioka</a:t>
              </a:r>
              <a:r>
                <a:rPr lang="en-US" altLang="ja-JP" sz="1600" b="1" dirty="0">
                  <a:latin typeface="+mn-lt"/>
                </a:rPr>
                <a:t> mine.</a:t>
              </a:r>
            </a:p>
            <a:p>
              <a:pPr>
                <a:defRPr/>
              </a:pPr>
              <a:r>
                <a:rPr lang="en-US" altLang="ja-JP" sz="1600" b="1" dirty="0">
                  <a:latin typeface="+mn-lt"/>
                </a:rPr>
                <a:t>Conversations occasionally become radical when drinking.</a:t>
              </a:r>
              <a:endParaRPr lang="ja-JP" altLang="en-US" sz="1600" b="1" dirty="0">
                <a:latin typeface="+mn-lt"/>
              </a:endParaRPr>
            </a:p>
          </p:txBody>
        </p:sp>
      </p:grp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7316788" y="1858963"/>
            <a:ext cx="171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AR CHRISTY" panose="02000000000000000000" pitchFamily="2" charset="0"/>
                <a:ea typeface="ふみゴシック" panose="03000509000000000000" pitchFamily="65" charset="-128"/>
                <a:cs typeface="Microsoft Tai Le" panose="020B0502040204020203" pitchFamily="34" charset="0"/>
              </a:rPr>
              <a:t>drunken font</a:t>
            </a:r>
            <a:endParaRPr lang="ja-JP" altLang="en-US" sz="2000">
              <a:latin typeface="Times New Roman" panose="02020603050405020304" pitchFamily="18" charset="0"/>
              <a:ea typeface="ふみゴシック" panose="03000509000000000000" pitchFamily="65" charset="-128"/>
              <a:cs typeface="Microsoft Tai Le" panose="020B0502040204020203" pitchFamily="34" charset="0"/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14313" y="2982913"/>
            <a:ext cx="84534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2200" b="1" dirty="0" smtClean="0">
                <a:solidFill>
                  <a:srgbClr val="FF0000"/>
                </a:solidFill>
                <a:latin typeface="+mn-lt"/>
                <a:ea typeface="ふみゴシック" panose="03000509000000000000" pitchFamily="65" charset="-128"/>
                <a:cs typeface="Microsoft Tai Le" panose="020B0502040204020203" pitchFamily="34" charset="0"/>
              </a:rPr>
              <a:t>Y.T</a:t>
            </a:r>
            <a:r>
              <a:rPr lang="en-US" altLang="ja-JP" sz="2200" b="1" dirty="0" smtClean="0">
                <a:solidFill>
                  <a:srgbClr val="FF0000"/>
                </a:solidFill>
                <a:latin typeface="AR CHRISTY" panose="02000000000000000000" pitchFamily="2" charset="0"/>
                <a:ea typeface="ふみゴシック" panose="03000509000000000000" pitchFamily="65" charset="-128"/>
                <a:cs typeface="Microsoft Tai Le" panose="020B0502040204020203" pitchFamily="34" charset="0"/>
              </a:rPr>
              <a:t>	Um………….., probably, it is not true.  It might be our mistake.</a:t>
            </a:r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169863" y="3651250"/>
            <a:ext cx="885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 smtClean="0">
                <a:latin typeface="+mn-lt"/>
                <a:ea typeface="ふみゴシック" panose="03000509000000000000" pitchFamily="65" charset="-128"/>
                <a:cs typeface="Microsoft Tai Le" panose="020B0502040204020203" pitchFamily="34" charset="0"/>
              </a:rPr>
              <a:t>Next morning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4210050"/>
            <a:ext cx="78867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4868863"/>
            <a:ext cx="1906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11" grpId="0"/>
      <p:bldP spid="20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3"/>
          <p:cNvSpPr txBox="1">
            <a:spLocks noChangeArrowheads="1"/>
          </p:cNvSpPr>
          <p:nvPr/>
        </p:nvSpPr>
        <p:spPr bwMode="auto">
          <a:xfrm>
            <a:off x="250825" y="-26988"/>
            <a:ext cx="8642350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Toward confirmation of </a:t>
            </a:r>
            <a:r>
              <a:rPr lang="en-US" altLang="ja-JP" sz="2800" b="1" u="sng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A0AD4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800" b="1" u="sng">
                <a:solidFill>
                  <a:srgbClr val="0A0AD4"/>
                </a:solidFill>
              </a:rPr>
              <a:t>-</a:t>
            </a:r>
            <a:r>
              <a:rPr lang="en-US" altLang="ja-JP" sz="2800" b="1" u="sng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A0AD4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800" b="1" u="sng">
                <a:solidFill>
                  <a:srgbClr val="0A0AD4"/>
                </a:solidFill>
              </a:rPr>
              <a:t> oscillation </a:t>
            </a:r>
          </a:p>
        </p:txBody>
      </p:sp>
      <p:sp>
        <p:nvSpPr>
          <p:cNvPr id="145411" name="テキスト ボックス 26"/>
          <p:cNvSpPr txBox="1">
            <a:spLocks noChangeArrowheads="1"/>
          </p:cNvSpPr>
          <p:nvPr/>
        </p:nvSpPr>
        <p:spPr bwMode="auto">
          <a:xfrm>
            <a:off x="23813" y="638175"/>
            <a:ext cx="88931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To claim neutrino oscillations, there are some problem to be solved.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First 3 suspicious points should be 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experimentally examined one by one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. Such examinations were started after the observation of muon neutrino deficit in </a:t>
            </a:r>
            <a:r>
              <a:rPr lang="en-US" altLang="ja-JP" sz="20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Kamiokande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For the 4</a:t>
            </a:r>
            <a:r>
              <a:rPr lang="en-US" altLang="ja-JP" sz="2000" b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th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point, negative results were given by all tracking type detectors. However, it was beyond what we can do.</a:t>
            </a:r>
          </a:p>
        </p:txBody>
      </p:sp>
      <p:sp>
        <p:nvSpPr>
          <p:cNvPr id="145413" name="テキスト ボックス 26"/>
          <p:cNvSpPr txBox="1">
            <a:spLocks noChangeArrowheads="1"/>
          </p:cNvSpPr>
          <p:nvPr/>
        </p:nvSpPr>
        <p:spPr bwMode="auto">
          <a:xfrm>
            <a:off x="296863" y="1211263"/>
            <a:ext cx="8416925" cy="2863850"/>
          </a:xfrm>
          <a:prstGeom prst="rect">
            <a:avLst/>
          </a:prstGeom>
          <a:solidFill>
            <a:srgbClr val="AFF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The capability of 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e/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particle identification 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is suspicious.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en-US" altLang="ja-JP" sz="2000" b="1" dirty="0" smtClean="0">
                <a:cs typeface="Arial" panose="020B0604020202020204" pitchFamily="34" charset="0"/>
              </a:rPr>
              <a:t>Statistics i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 definitely poor. 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Much more data 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is needed.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Large uncertainty of 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atmospheric neutrino flux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Negative results by 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other experiments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2388" y="5138738"/>
            <a:ext cx="4275137" cy="6762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ja-JP" sz="3600" b="1" smtClean="0">
                <a:solidFill>
                  <a:srgbClr val="F10341"/>
                </a:solidFill>
              </a:rPr>
              <a:t>E261A experiment</a:t>
            </a:r>
          </a:p>
        </p:txBody>
      </p:sp>
      <p:sp>
        <p:nvSpPr>
          <p:cNvPr id="93187" name="テキスト ボックス 2"/>
          <p:cNvSpPr txBox="1">
            <a:spLocks noChangeArrowheads="1"/>
          </p:cNvSpPr>
          <p:nvPr/>
        </p:nvSpPr>
        <p:spPr bwMode="auto">
          <a:xfrm>
            <a:off x="1519238" y="7938"/>
            <a:ext cx="6137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  <a:cs typeface="Arial" panose="020B0604020202020204" pitchFamily="34" charset="0"/>
              </a:rPr>
              <a:t>Beam Test for the e/</a:t>
            </a:r>
            <a:r>
              <a:rPr lang="en-US" altLang="ja-JP" sz="2800" b="1" u="sng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2800" b="1" u="sng">
                <a:solidFill>
                  <a:srgbClr val="0000FF"/>
                </a:solidFill>
                <a:cs typeface="Arial" panose="020B0604020202020204" pitchFamily="34" charset="0"/>
              </a:rPr>
              <a:t> identification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5888" y="638175"/>
            <a:ext cx="8821737" cy="409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Only two water Cherenkov detectors, </a:t>
            </a:r>
            <a:r>
              <a:rPr lang="en-US" altLang="ja-JP" b="1" dirty="0" err="1">
                <a:latin typeface="+mn-lt"/>
              </a:rPr>
              <a:t>Kamiokande</a:t>
            </a:r>
            <a:r>
              <a:rPr lang="en-US" altLang="ja-JP" b="1" dirty="0">
                <a:latin typeface="+mn-lt"/>
              </a:rPr>
              <a:t> and IMB, claimed atmospheric muon neutrino deficit.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Tracking type detectors, NUSEX and </a:t>
            </a:r>
            <a:r>
              <a:rPr lang="en-US" altLang="ja-JP" b="1" dirty="0" err="1">
                <a:latin typeface="+mn-lt"/>
              </a:rPr>
              <a:t>Frejus</a:t>
            </a:r>
            <a:r>
              <a:rPr lang="en-US" altLang="ja-JP" b="1" dirty="0">
                <a:latin typeface="+mn-lt"/>
              </a:rPr>
              <a:t>, could not find the anomaly.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Is it a problem of water Cherenkov detectors ?</a:t>
            </a:r>
            <a:br>
              <a:rPr lang="en-US" altLang="ja-JP" b="1" dirty="0">
                <a:solidFill>
                  <a:srgbClr val="FF0000"/>
                </a:solidFill>
                <a:latin typeface="+mn-lt"/>
              </a:rPr>
            </a:br>
            <a:r>
              <a:rPr lang="en-US" altLang="ja-JP" b="1" dirty="0">
                <a:latin typeface="+mn-lt"/>
              </a:rPr>
              <a:t>The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e/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 identification </a:t>
            </a:r>
            <a:r>
              <a:rPr lang="en-US" altLang="ja-JP" b="1" dirty="0">
                <a:latin typeface="+mn-lt"/>
              </a:rPr>
              <a:t>of water Cherenkov detector has been examined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only</a:t>
            </a:r>
            <a:r>
              <a:rPr lang="en-US" altLang="ja-JP" b="1" dirty="0">
                <a:latin typeface="+mn-lt"/>
              </a:rPr>
              <a:t> by Monte Carlo events.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The e/</a:t>
            </a:r>
            <a:r>
              <a:rPr lang="en-US" altLang="ja-JP" b="1" dirty="0">
                <a:latin typeface="Symbol" panose="05050102010706020507" pitchFamily="18" charset="2"/>
              </a:rPr>
              <a:t>m</a:t>
            </a:r>
            <a:r>
              <a:rPr lang="en-US" altLang="ja-JP" b="1" dirty="0">
                <a:latin typeface="+mn-lt"/>
              </a:rPr>
              <a:t> identification capability are certainly critical issue to be examined.</a:t>
            </a:r>
          </a:p>
          <a:p>
            <a:pPr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To verify the particle identification capability, a “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beam test</a:t>
            </a:r>
            <a:r>
              <a:rPr lang="en-US" altLang="ja-JP" b="1" dirty="0">
                <a:latin typeface="+mn-lt"/>
              </a:rPr>
              <a:t>” was planned. </a:t>
            </a:r>
            <a:endParaRPr lang="ja-JP" altLang="en-US" b="1" dirty="0">
              <a:latin typeface="+mn-lt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871663" y="5454650"/>
            <a:ext cx="53975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1389063"/>
            <a:ext cx="3311525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テキスト ボックス 2"/>
          <p:cNvSpPr txBox="1">
            <a:spLocks noChangeArrowheads="1"/>
          </p:cNvSpPr>
          <p:nvPr/>
        </p:nvSpPr>
        <p:spPr bwMode="auto">
          <a:xfrm>
            <a:off x="701675" y="7938"/>
            <a:ext cx="7685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  <a:cs typeface="Arial" panose="020B0604020202020204" pitchFamily="34" charset="0"/>
              </a:rPr>
              <a:t>KEK Proton Synchrotron E261A (1992-1994)</a:t>
            </a:r>
            <a:endParaRPr lang="ja-JP" altLang="en-US" sz="2800" b="1" u="sng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95236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276475"/>
            <a:ext cx="481012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63988"/>
            <a:ext cx="3717925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テキスト ボックス 26"/>
          <p:cNvSpPr txBox="1">
            <a:spLocks noChangeArrowheads="1"/>
          </p:cNvSpPr>
          <p:nvPr/>
        </p:nvSpPr>
        <p:spPr bwMode="auto">
          <a:xfrm>
            <a:off x="123825" y="650875"/>
            <a:ext cx="8928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1kt water Cherenkov detector was built in KEK North counter hall.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Electrons and muons from 12 GeV proton Synchrotron were injected.</a:t>
            </a:r>
          </a:p>
        </p:txBody>
      </p:sp>
      <p:sp>
        <p:nvSpPr>
          <p:cNvPr id="160775" name="テキスト ボックス 6"/>
          <p:cNvSpPr txBox="1">
            <a:spLocks noChangeArrowheads="1"/>
          </p:cNvSpPr>
          <p:nvPr/>
        </p:nvSpPr>
        <p:spPr bwMode="auto">
          <a:xfrm>
            <a:off x="7678738" y="2401888"/>
            <a:ext cx="1258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r>
              <a:rPr lang="en-US" altLang="ja-JP" sz="18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ja-JP" sz="1800" b="1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8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beam</a:t>
            </a:r>
            <a:endParaRPr lang="ja-JP" altLang="en-US" sz="1800" b="1" dirty="0" smtClean="0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7451725" y="2846388"/>
            <a:ext cx="827088" cy="873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3"/>
          <p:cNvSpPr txBox="1">
            <a:spLocks noChangeArrowheads="1"/>
          </p:cNvSpPr>
          <p:nvPr/>
        </p:nvSpPr>
        <p:spPr bwMode="auto">
          <a:xfrm>
            <a:off x="1017588" y="-7938"/>
            <a:ext cx="7110412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Beam test for the particle identification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pic>
        <p:nvPicPr>
          <p:cNvPr id="96259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914650"/>
            <a:ext cx="40259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テキスト ボックス 1"/>
          <p:cNvSpPr txBox="1">
            <a:spLocks noChangeArrowheads="1"/>
          </p:cNvSpPr>
          <p:nvPr/>
        </p:nvSpPr>
        <p:spPr bwMode="auto">
          <a:xfrm>
            <a:off x="1036638" y="6489700"/>
            <a:ext cx="4398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latin typeface="Arial Narrow" panose="020B0606020202030204" pitchFamily="34" charset="0"/>
                <a:cs typeface="Arial" panose="020B0604020202020204" pitchFamily="34" charset="0"/>
              </a:rPr>
              <a:t>S.Kasuga et al., Phys. Lett. B374,238(1996)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988" y="658813"/>
            <a:ext cx="8505825" cy="594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Fuzzy edge for e event and clear edge for 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m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event are confirmed.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e-likelihood (L</a:t>
            </a:r>
            <a:r>
              <a:rPr lang="en-US" altLang="ja-JP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-likelihood (L</a:t>
            </a:r>
            <a:r>
              <a:rPr lang="en-US" altLang="ja-JP" b="1" baseline="-25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are calculated. From a comparison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between L</a:t>
            </a:r>
            <a:r>
              <a:rPr lang="en-US" altLang="ja-JP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and L</a:t>
            </a:r>
            <a:r>
              <a:rPr lang="en-US" altLang="ja-JP" b="1" baseline="-25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, particle id are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judged. 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algorithm clearly separate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 beam events and 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beam events. 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kumimoji="0"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 was experimentally verified that</a:t>
            </a:r>
            <a:br>
              <a:rPr kumimoji="0"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e/</a:t>
            </a:r>
            <a:r>
              <a:rPr kumimoji="0" lang="en-US" altLang="ja-JP" b="1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m </a:t>
            </a:r>
            <a:r>
              <a:rPr kumimoji="0"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identification capability is</a:t>
            </a:r>
            <a:br>
              <a:rPr kumimoji="0"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better than 99%.</a:t>
            </a:r>
          </a:p>
        </p:txBody>
      </p:sp>
      <p:grpSp>
        <p:nvGrpSpPr>
          <p:cNvPr id="96262" name="グループ化 1"/>
          <p:cNvGrpSpPr>
            <a:grpSpLocks/>
          </p:cNvGrpSpPr>
          <p:nvPr/>
        </p:nvGrpSpPr>
        <p:grpSpPr bwMode="auto">
          <a:xfrm>
            <a:off x="1420813" y="1065213"/>
            <a:ext cx="5851525" cy="2011362"/>
            <a:chOff x="1420813" y="1065213"/>
            <a:chExt cx="5851525" cy="2011362"/>
          </a:xfrm>
        </p:grpSpPr>
        <p:pic>
          <p:nvPicPr>
            <p:cNvPr id="96269" name="図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13" y="1095543"/>
              <a:ext cx="2231150" cy="198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70" name="図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601" y="1088231"/>
              <a:ext cx="2267726" cy="198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71" name="テキスト ボックス 19"/>
            <p:cNvSpPr txBox="1">
              <a:spLocks noChangeArrowheads="1"/>
            </p:cNvSpPr>
            <p:nvPr/>
          </p:nvSpPr>
          <p:spPr bwMode="auto">
            <a:xfrm>
              <a:off x="1580341" y="1169895"/>
              <a:ext cx="466728" cy="461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FF0000"/>
                  </a:solidFill>
                  <a:cs typeface="Arial" panose="020B0604020202020204" pitchFamily="34" charset="0"/>
                </a:rPr>
                <a:t>e</a:t>
              </a:r>
              <a:endParaRPr lang="ja-JP" altLang="en-US" sz="2400" b="1">
                <a:solidFill>
                  <a:srgbClr val="00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6272" name="テキスト ボックス 20"/>
            <p:cNvSpPr txBox="1">
              <a:spLocks noChangeArrowheads="1"/>
            </p:cNvSpPr>
            <p:nvPr/>
          </p:nvSpPr>
          <p:spPr bwMode="auto">
            <a:xfrm>
              <a:off x="5075457" y="1151177"/>
              <a:ext cx="360364" cy="46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0000FF"/>
                  </a:solidFill>
                  <a:latin typeface="Symbol" panose="05050102010706020507" pitchFamily="18" charset="2"/>
                </a:rPr>
                <a:t>m</a:t>
              </a:r>
              <a:endParaRPr lang="ja-JP" altLang="en-US" sz="2400" b="1">
                <a:solidFill>
                  <a:srgbClr val="00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6" name="正方形/長方形 5"/>
            <p:cNvSpPr/>
            <p:nvPr/>
          </p:nvSpPr>
          <p:spPr bwMode="auto">
            <a:xfrm>
              <a:off x="2997200" y="1065213"/>
              <a:ext cx="785813" cy="652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正方形/長方形 18"/>
            <p:cNvSpPr/>
            <p:nvPr/>
          </p:nvSpPr>
          <p:spPr bwMode="auto">
            <a:xfrm>
              <a:off x="6486525" y="1065213"/>
              <a:ext cx="785813" cy="652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96263" name="テキスト ボックス 20"/>
          <p:cNvSpPr txBox="1">
            <a:spLocks noChangeArrowheads="1"/>
          </p:cNvSpPr>
          <p:nvPr/>
        </p:nvSpPr>
        <p:spPr bwMode="auto">
          <a:xfrm>
            <a:off x="7777163" y="5153025"/>
            <a:ext cx="360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endParaRPr lang="ja-JP" altLang="en-US" sz="2400" b="1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sp>
        <p:nvSpPr>
          <p:cNvPr id="96264" name="テキスト ボックス 19"/>
          <p:cNvSpPr txBox="1">
            <a:spLocks noChangeArrowheads="1"/>
          </p:cNvSpPr>
          <p:nvPr/>
        </p:nvSpPr>
        <p:spPr bwMode="auto">
          <a:xfrm>
            <a:off x="6153150" y="5197475"/>
            <a:ext cx="46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endParaRPr lang="ja-JP" altLang="en-US" sz="2400" b="1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sp>
        <p:nvSpPr>
          <p:cNvPr id="96265" name="テキスト ボックス 20"/>
          <p:cNvSpPr txBox="1">
            <a:spLocks noChangeArrowheads="1"/>
          </p:cNvSpPr>
          <p:nvPr/>
        </p:nvSpPr>
        <p:spPr bwMode="auto">
          <a:xfrm>
            <a:off x="7947025" y="3389313"/>
            <a:ext cx="361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endParaRPr lang="ja-JP" altLang="en-US" sz="2400" b="1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sp>
        <p:nvSpPr>
          <p:cNvPr id="96266" name="テキスト ボックス 19"/>
          <p:cNvSpPr txBox="1">
            <a:spLocks noChangeArrowheads="1"/>
          </p:cNvSpPr>
          <p:nvPr/>
        </p:nvSpPr>
        <p:spPr bwMode="auto">
          <a:xfrm>
            <a:off x="5815013" y="3389313"/>
            <a:ext cx="466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endParaRPr lang="ja-JP" altLang="en-US" sz="2400" b="1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sp>
        <p:nvSpPr>
          <p:cNvPr id="96267" name="テキスト ボックス 2"/>
          <p:cNvSpPr txBox="1">
            <a:spLocks noChangeArrowheads="1"/>
          </p:cNvSpPr>
          <p:nvPr/>
        </p:nvSpPr>
        <p:spPr bwMode="auto">
          <a:xfrm rot="-5400000">
            <a:off x="4043363" y="5262563"/>
            <a:ext cx="2116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latin typeface="Arial Narrow" panose="020B0606020202030204" pitchFamily="34" charset="0"/>
              </a:rPr>
              <a:t>Number </a:t>
            </a:r>
            <a:r>
              <a:rPr lang="en-US" altLang="ja-JP" sz="1400" b="1">
                <a:latin typeface="Arial Narrow" panose="020B0606020202030204" pitchFamily="34" charset="0"/>
              </a:rPr>
              <a:t>of</a:t>
            </a:r>
            <a:r>
              <a:rPr lang="en-US" altLang="ja-JP" sz="1600" b="1">
                <a:latin typeface="Arial Narrow" panose="020B0606020202030204" pitchFamily="34" charset="0"/>
              </a:rPr>
              <a:t> events</a:t>
            </a:r>
            <a:endParaRPr lang="ja-JP" altLang="en-US" sz="1600" b="1">
              <a:latin typeface="Arial Narrow" panose="020B0606020202030204" pitchFamily="34" charset="0"/>
            </a:endParaRPr>
          </a:p>
        </p:txBody>
      </p:sp>
      <p:sp>
        <p:nvSpPr>
          <p:cNvPr id="96268" name="テキスト ボックス 19"/>
          <p:cNvSpPr txBox="1">
            <a:spLocks noChangeArrowheads="1"/>
          </p:cNvSpPr>
          <p:nvPr/>
        </p:nvSpPr>
        <p:spPr bwMode="auto">
          <a:xfrm rot="-5400000">
            <a:off x="4035426" y="3432175"/>
            <a:ext cx="211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latin typeface="Arial Narrow" panose="020B0606020202030204" pitchFamily="34" charset="0"/>
              </a:rPr>
              <a:t>Number of events</a:t>
            </a:r>
            <a:endParaRPr lang="ja-JP" altLang="en-US" sz="1400" b="1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9"/>
          <p:cNvSpPr txBox="1">
            <a:spLocks noChangeArrowheads="1"/>
          </p:cNvSpPr>
          <p:nvPr/>
        </p:nvSpPr>
        <p:spPr bwMode="auto">
          <a:xfrm>
            <a:off x="250825" y="7938"/>
            <a:ext cx="8642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In this year…….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988" y="638175"/>
            <a:ext cx="9045575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In Vietnam School on Neutrino in 2017 and 2018, I gave 3 days lectures with the title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“From </a:t>
            </a:r>
            <a:r>
              <a:rPr lang="en-US" altLang="ja-JP" b="1" dirty="0" err="1">
                <a:solidFill>
                  <a:srgbClr val="FF0000"/>
                </a:solidFill>
                <a:latin typeface="+mn-lt"/>
              </a:rPr>
              <a:t>Kamiokande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 to T2K”</a:t>
            </a:r>
            <a:r>
              <a:rPr lang="en-US" altLang="ja-JP" b="1" dirty="0">
                <a:latin typeface="+mn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 smtClean="0">
                <a:latin typeface="+mn-lt"/>
              </a:rPr>
              <a:t>From last year</a:t>
            </a:r>
            <a:r>
              <a:rPr lang="en-US" altLang="ja-JP" b="1" dirty="0">
                <a:latin typeface="+mn-lt"/>
              </a:rPr>
              <a:t>, the lecture is reduced to 2 days. T2K experiment </a:t>
            </a:r>
            <a:r>
              <a:rPr lang="en-US" altLang="ja-JP" b="1" dirty="0" smtClean="0">
                <a:latin typeface="+mn-lt"/>
              </a:rPr>
              <a:t>is</a:t>
            </a:r>
            <a:br>
              <a:rPr lang="en-US" altLang="ja-JP" b="1" dirty="0" smtClean="0">
                <a:latin typeface="+mn-lt"/>
              </a:rPr>
            </a:br>
            <a:r>
              <a:rPr lang="en-US" altLang="ja-JP" b="1" dirty="0" smtClean="0">
                <a:latin typeface="+mn-lt"/>
              </a:rPr>
              <a:t>not  </a:t>
            </a:r>
            <a:r>
              <a:rPr lang="en-US" altLang="ja-JP" b="1" dirty="0">
                <a:latin typeface="+mn-lt"/>
              </a:rPr>
              <a:t>covered. The title was changed to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“From </a:t>
            </a:r>
            <a:r>
              <a:rPr lang="en-US" altLang="ja-JP" b="1" dirty="0" err="1">
                <a:solidFill>
                  <a:srgbClr val="FF0000"/>
                </a:solidFill>
                <a:latin typeface="+mn-lt"/>
              </a:rPr>
              <a:t>Kamiokande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 to K2K”</a:t>
            </a:r>
            <a:r>
              <a:rPr lang="en-US" altLang="ja-JP" b="1" dirty="0">
                <a:latin typeface="+mn-lt"/>
              </a:rPr>
              <a:t>, accordingly.</a:t>
            </a:r>
            <a:br>
              <a:rPr lang="en-US" altLang="ja-JP" b="1" dirty="0">
                <a:latin typeface="+mn-lt"/>
              </a:rPr>
            </a:b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Prof. </a:t>
            </a:r>
            <a:r>
              <a:rPr lang="en-US" altLang="ja-JP" b="1" dirty="0" err="1">
                <a:solidFill>
                  <a:srgbClr val="FF0000"/>
                </a:solidFill>
                <a:latin typeface="+mn-lt"/>
              </a:rPr>
              <a:t>Atsumu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 Suzuki </a:t>
            </a:r>
            <a:r>
              <a:rPr lang="en-US" altLang="ja-JP" b="1" dirty="0">
                <a:latin typeface="+mn-lt"/>
              </a:rPr>
              <a:t>will give a lecture on T2K experiment </a:t>
            </a:r>
            <a:r>
              <a:rPr lang="en-US" altLang="ja-JP" b="1" dirty="0" smtClean="0">
                <a:latin typeface="+mn-lt"/>
              </a:rPr>
              <a:t>on December 11 </a:t>
            </a:r>
            <a:r>
              <a:rPr lang="en-US" altLang="ja-JP" b="1" dirty="0">
                <a:latin typeface="+mn-lt"/>
              </a:rPr>
              <a:t>afternoon, instead</a:t>
            </a:r>
            <a:r>
              <a:rPr lang="en-US" altLang="ja-JP" b="1" dirty="0" smtClean="0">
                <a:latin typeface="+mn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 smtClean="0">
                <a:latin typeface="+mn-lt"/>
              </a:rPr>
              <a:t>In the first day, I will present about </a:t>
            </a:r>
            <a:r>
              <a:rPr lang="en-US" altLang="ja-JP" b="1" dirty="0" err="1" smtClean="0">
                <a:latin typeface="+mn-lt"/>
              </a:rPr>
              <a:t>Kamiokande</a:t>
            </a:r>
            <a:r>
              <a:rPr lang="en-US" altLang="ja-JP" b="1" dirty="0" smtClean="0">
                <a:latin typeface="+mn-lt"/>
              </a:rPr>
              <a:t> experiment with</a:t>
            </a:r>
            <a:br>
              <a:rPr lang="en-US" altLang="ja-JP" b="1" dirty="0" smtClean="0">
                <a:latin typeface="+mn-lt"/>
              </a:rPr>
            </a:br>
            <a:r>
              <a:rPr lang="en-US" altLang="ja-JP" b="1" dirty="0" smtClean="0">
                <a:latin typeface="+mn-lt"/>
              </a:rPr>
              <a:t>an appendix.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 smtClean="0">
                <a:latin typeface="+mn-lt"/>
              </a:rPr>
              <a:t>In the second day, I will present experiments after </a:t>
            </a:r>
            <a:r>
              <a:rPr lang="en-US" altLang="ja-JP" b="1" dirty="0" err="1" smtClean="0">
                <a:latin typeface="+mn-lt"/>
              </a:rPr>
              <a:t>Kamiokande</a:t>
            </a:r>
            <a:r>
              <a:rPr lang="en-US" altLang="ja-JP" b="1" dirty="0" smtClean="0">
                <a:latin typeface="+mn-lt"/>
              </a:rPr>
              <a:t>.</a:t>
            </a:r>
            <a:endParaRPr lang="en-US" altLang="ja-JP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sk_det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675" y="2387600"/>
            <a:ext cx="7067550" cy="4805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5"/>
          <p:cNvSpPr txBox="1">
            <a:spLocks noChangeArrowheads="1"/>
          </p:cNvSpPr>
          <p:nvPr/>
        </p:nvSpPr>
        <p:spPr bwMode="auto">
          <a:xfrm>
            <a:off x="1006475" y="12700"/>
            <a:ext cx="7148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FF0000"/>
                </a:solidFill>
              </a:rPr>
              <a:t>Super-Kamiokande (1996 - )</a:t>
            </a:r>
          </a:p>
        </p:txBody>
      </p:sp>
      <p:sp>
        <p:nvSpPr>
          <p:cNvPr id="97284" name="Text Box 12"/>
          <p:cNvSpPr txBox="1">
            <a:spLocks noChangeArrowheads="1"/>
          </p:cNvSpPr>
          <p:nvPr/>
        </p:nvSpPr>
        <p:spPr bwMode="auto">
          <a:xfrm>
            <a:off x="103188" y="698500"/>
            <a:ext cx="8799512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0" lang="en-US" altLang="ja-JP" sz="2000" b="1">
                <a:solidFill>
                  <a:srgbClr val="FF0000"/>
                </a:solidFill>
              </a:rPr>
              <a:t>50 kt</a:t>
            </a:r>
            <a:r>
              <a:rPr kumimoji="0" lang="en-US" altLang="ja-JP" sz="2000" b="1">
                <a:solidFill>
                  <a:srgbClr val="000000"/>
                </a:solidFill>
              </a:rPr>
              <a:t> water Cherenkov detector with </a:t>
            </a:r>
            <a:r>
              <a:rPr kumimoji="0" lang="en-US" altLang="ja-JP" sz="2000" b="1">
                <a:solidFill>
                  <a:srgbClr val="FF0000"/>
                </a:solidFill>
              </a:rPr>
              <a:t>11146 20-inch </a:t>
            </a:r>
            <a:r>
              <a:rPr kumimoji="0"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F</a:t>
            </a:r>
            <a:r>
              <a:rPr kumimoji="0" lang="en-US" altLang="ja-JP" sz="2000" b="1">
                <a:solidFill>
                  <a:srgbClr val="000000"/>
                </a:solidFill>
              </a:rPr>
              <a:t> PMTs.</a:t>
            </a:r>
            <a:br>
              <a:rPr kumimoji="0" lang="en-US" altLang="ja-JP" sz="2000" b="1">
                <a:solidFill>
                  <a:srgbClr val="000000"/>
                </a:solidFill>
              </a:rPr>
            </a:br>
            <a:r>
              <a:rPr kumimoji="0" lang="en-US" altLang="ja-JP" sz="2000" b="1">
                <a:solidFill>
                  <a:srgbClr val="000000"/>
                </a:solidFill>
              </a:rPr>
              <a:t>The fiducial volume is </a:t>
            </a:r>
            <a:r>
              <a:rPr kumimoji="0" lang="en-US" altLang="ja-JP" sz="2000" b="1">
                <a:solidFill>
                  <a:srgbClr val="FF0000"/>
                </a:solidFill>
              </a:rPr>
              <a:t>22.5 kt</a:t>
            </a:r>
            <a:r>
              <a:rPr kumimoji="0" lang="en-US" altLang="ja-JP" sz="2000" b="1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0" lang="en-US" altLang="ja-JP" sz="2000" b="1">
                <a:solidFill>
                  <a:srgbClr val="000000"/>
                </a:solidFill>
              </a:rPr>
              <a:t>Located at </a:t>
            </a:r>
            <a:r>
              <a:rPr kumimoji="0" lang="en-US" altLang="ja-JP" sz="2000" b="1">
                <a:solidFill>
                  <a:srgbClr val="FF0000"/>
                </a:solidFill>
              </a:rPr>
              <a:t>1000</a:t>
            </a:r>
            <a:r>
              <a:rPr kumimoji="0" lang="ja-JP" altLang="en-US" sz="2000" b="1">
                <a:solidFill>
                  <a:srgbClr val="FF0000"/>
                </a:solidFill>
              </a:rPr>
              <a:t> </a:t>
            </a:r>
            <a:r>
              <a:rPr kumimoji="0" lang="en-US" altLang="ja-JP" sz="2000" b="1">
                <a:solidFill>
                  <a:srgbClr val="000000"/>
                </a:solidFill>
              </a:rPr>
              <a:t>m underground in Kamioka mine, Japan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0" lang="en-US" altLang="ja-JP" sz="2000" b="1">
                <a:solidFill>
                  <a:srgbClr val="000000"/>
                </a:solidFill>
              </a:rPr>
              <a:t>Operation since </a:t>
            </a:r>
            <a:r>
              <a:rPr kumimoji="0" lang="en-US" altLang="ja-JP" sz="2000" b="1">
                <a:solidFill>
                  <a:srgbClr val="FF0000"/>
                </a:solidFill>
              </a:rPr>
              <a:t>April 1996</a:t>
            </a:r>
            <a:r>
              <a:rPr kumimoji="0" lang="en-US" altLang="ja-JP" sz="2000" b="1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7285" name="Picture 21" descr="DSC_01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2611438"/>
            <a:ext cx="6162675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9" name="Text Box 23"/>
          <p:cNvSpPr txBox="1">
            <a:spLocks noChangeArrowheads="1"/>
          </p:cNvSpPr>
          <p:nvPr/>
        </p:nvSpPr>
        <p:spPr bwMode="auto">
          <a:xfrm>
            <a:off x="-100013" y="0"/>
            <a:ext cx="43767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2800" b="1" u="sng" dirty="0" smtClean="0">
                <a:solidFill>
                  <a:srgbClr val="0A0AD4"/>
                </a:solidFill>
                <a:latin typeface="+mj-lt"/>
              </a:rPr>
              <a:t>e/</a:t>
            </a:r>
            <a:r>
              <a:rPr lang="en-US" altLang="ja-JP" sz="2800" b="1" u="sng" dirty="0" smtClean="0">
                <a:solidFill>
                  <a:srgbClr val="0A0AD4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800" b="1" u="sng" dirty="0" smtClean="0">
                <a:solidFill>
                  <a:srgbClr val="0A0AD4"/>
                </a:solidFill>
                <a:latin typeface="+mj-lt"/>
              </a:rPr>
              <a:t> </a:t>
            </a:r>
            <a:r>
              <a:rPr lang="en-US" altLang="ja-JP" sz="2800" b="1" u="sng" dirty="0">
                <a:solidFill>
                  <a:srgbClr val="0A0AD4"/>
                </a:solidFill>
              </a:rPr>
              <a:t>identification in Super-</a:t>
            </a:r>
            <a:r>
              <a:rPr lang="en-US" altLang="ja-JP" sz="2800" b="1" u="sng" dirty="0" err="1">
                <a:solidFill>
                  <a:srgbClr val="0A0AD4"/>
                </a:solidFill>
              </a:rPr>
              <a:t>Kamiokande</a:t>
            </a:r>
            <a:endParaRPr lang="en-US" altLang="ja-JP" sz="2800" b="1" u="sng" dirty="0">
              <a:solidFill>
                <a:srgbClr val="0A0AD4"/>
              </a:solidFill>
              <a:latin typeface="Symbol" pitchFamily="18" charset="2"/>
            </a:endParaRPr>
          </a:p>
        </p:txBody>
      </p:sp>
      <p:grpSp>
        <p:nvGrpSpPr>
          <p:cNvPr id="99331" name="グループ化 251905"/>
          <p:cNvGrpSpPr>
            <a:grpSpLocks/>
          </p:cNvGrpSpPr>
          <p:nvPr/>
        </p:nvGrpSpPr>
        <p:grpSpPr bwMode="auto">
          <a:xfrm>
            <a:off x="2476500" y="4254500"/>
            <a:ext cx="1860550" cy="2095500"/>
            <a:chOff x="885825" y="1647825"/>
            <a:chExt cx="1859772" cy="2095406"/>
          </a:xfrm>
        </p:grpSpPr>
        <p:cxnSp>
          <p:nvCxnSpPr>
            <p:cNvPr id="6" name="直線矢印コネクタ 5"/>
            <p:cNvCxnSpPr/>
            <p:nvPr/>
          </p:nvCxnSpPr>
          <p:spPr>
            <a:xfrm flipV="1">
              <a:off x="885825" y="2686003"/>
              <a:ext cx="809286" cy="9525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 flipV="1">
              <a:off x="1676069" y="2686003"/>
              <a:ext cx="809286" cy="9525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695111" y="1647825"/>
              <a:ext cx="1047312" cy="1019129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1885532" y="1851016"/>
              <a:ext cx="856892" cy="815938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2075952" y="2074844"/>
              <a:ext cx="647429" cy="601635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2266372" y="2295496"/>
              <a:ext cx="407817" cy="371458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1698285" y="2724102"/>
              <a:ext cx="1047312" cy="1019129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1888705" y="2724102"/>
              <a:ext cx="856892" cy="815938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2079126" y="2714577"/>
              <a:ext cx="647429" cy="601636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2269546" y="2724102"/>
              <a:ext cx="406230" cy="371458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332" name="グループ化 251906"/>
          <p:cNvGrpSpPr>
            <a:grpSpLocks/>
          </p:cNvGrpSpPr>
          <p:nvPr/>
        </p:nvGrpSpPr>
        <p:grpSpPr bwMode="auto">
          <a:xfrm>
            <a:off x="2492375" y="2030413"/>
            <a:ext cx="2185988" cy="1982787"/>
            <a:chOff x="838200" y="3981451"/>
            <a:chExt cx="2186003" cy="1982367"/>
          </a:xfrm>
        </p:grpSpPr>
        <p:cxnSp>
          <p:nvCxnSpPr>
            <p:cNvPr id="28" name="直線矢印コネクタ 27"/>
            <p:cNvCxnSpPr/>
            <p:nvPr/>
          </p:nvCxnSpPr>
          <p:spPr>
            <a:xfrm flipV="1">
              <a:off x="838200" y="5019456"/>
              <a:ext cx="809631" cy="9523"/>
            </a:xfrm>
            <a:prstGeom prst="straightConnector1">
              <a:avLst/>
            </a:prstGeom>
            <a:ln w="41275">
              <a:solidFill>
                <a:srgbClr val="0A0AD4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>
              <a:off x="1628780" y="5028979"/>
              <a:ext cx="260352" cy="19046"/>
            </a:xfrm>
            <a:prstGeom prst="straightConnector1">
              <a:avLst/>
            </a:prstGeom>
            <a:ln w="41275">
              <a:solidFill>
                <a:srgbClr val="0A0AD4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V="1">
              <a:off x="2032008" y="3981451"/>
              <a:ext cx="663580" cy="1047528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1838332" y="4184608"/>
              <a:ext cx="857256" cy="815802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V="1">
              <a:off x="1889132" y="4602032"/>
              <a:ext cx="982670" cy="342827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1733556" y="4771859"/>
              <a:ext cx="820744" cy="165065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1858970" y="4944859"/>
              <a:ext cx="1047757" cy="1018959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1841507" y="5057548"/>
              <a:ext cx="857256" cy="817389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2032008" y="5048025"/>
              <a:ext cx="647704" cy="603122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1838332" y="5019456"/>
              <a:ext cx="790580" cy="409488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>
            <a:xfrm flipV="1">
              <a:off x="1816107" y="4862326"/>
              <a:ext cx="290515" cy="165065"/>
            </a:xfrm>
            <a:prstGeom prst="straightConnector1">
              <a:avLst/>
            </a:prstGeom>
            <a:ln w="41275">
              <a:solidFill>
                <a:srgbClr val="0A0AD4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>
              <a:off x="1831982" y="5060722"/>
              <a:ext cx="254002" cy="157129"/>
            </a:xfrm>
            <a:prstGeom prst="straightConnector1">
              <a:avLst/>
            </a:prstGeom>
            <a:ln w="41275">
              <a:solidFill>
                <a:srgbClr val="0A0AD4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 flipV="1">
              <a:off x="1711331" y="4814711"/>
              <a:ext cx="295277" cy="166653"/>
            </a:xfrm>
            <a:prstGeom prst="straightConnector1">
              <a:avLst/>
            </a:prstGeom>
            <a:ln w="41275">
              <a:solidFill>
                <a:srgbClr val="0A0AD4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/>
            <p:nvPr/>
          </p:nvCxnSpPr>
          <p:spPr>
            <a:xfrm>
              <a:off x="1885957" y="5051199"/>
              <a:ext cx="409578" cy="114276"/>
            </a:xfrm>
            <a:prstGeom prst="straightConnector1">
              <a:avLst/>
            </a:prstGeom>
            <a:ln w="41275">
              <a:solidFill>
                <a:srgbClr val="0A0AD4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>
              <a:off x="1695456" y="5060722"/>
              <a:ext cx="363540" cy="288864"/>
            </a:xfrm>
            <a:prstGeom prst="straightConnector1">
              <a:avLst/>
            </a:prstGeom>
            <a:ln w="41275">
              <a:solidFill>
                <a:srgbClr val="0A0AD4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V="1">
              <a:off x="2041533" y="4754399"/>
              <a:ext cx="982670" cy="342827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1838332" y="5097227"/>
              <a:ext cx="1114433" cy="609471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1816107" y="5000410"/>
              <a:ext cx="812806" cy="309496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>
              <a:off x="1758956" y="5108337"/>
              <a:ext cx="892181" cy="357111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>
              <a:off x="1711331" y="5000410"/>
              <a:ext cx="1160471" cy="138083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333" name="Text Box 8"/>
          <p:cNvSpPr txBox="1">
            <a:spLocks noChangeArrowheads="1"/>
          </p:cNvSpPr>
          <p:nvPr/>
        </p:nvSpPr>
        <p:spPr bwMode="auto">
          <a:xfrm>
            <a:off x="115888" y="5905500"/>
            <a:ext cx="4244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0" lang="en-US" altLang="ja-JP" sz="2000" b="1">
                <a:sym typeface="Wingdings" panose="05000000000000000000" pitchFamily="2" charset="2"/>
              </a:rPr>
              <a:t>e/</a:t>
            </a:r>
            <a:r>
              <a:rPr kumimoji="0" lang="en-US" altLang="ja-JP" sz="2000" b="1">
                <a:latin typeface="Symbol" panose="05050102010706020507" pitchFamily="18" charset="2"/>
                <a:sym typeface="Wingdings" panose="05000000000000000000" pitchFamily="2" charset="2"/>
              </a:rPr>
              <a:t>m </a:t>
            </a:r>
            <a:r>
              <a:rPr kumimoji="0" lang="en-US" altLang="ja-JP" sz="2000" b="1">
                <a:sym typeface="Wingdings" panose="05000000000000000000" pitchFamily="2" charset="2"/>
              </a:rPr>
              <a:t>misidentification probability is less than </a:t>
            </a:r>
            <a:r>
              <a:rPr kumimoji="0" lang="en-US" altLang="ja-JP" sz="2000" b="1">
                <a:solidFill>
                  <a:srgbClr val="FF0000"/>
                </a:solidFill>
                <a:sym typeface="Wingdings" panose="05000000000000000000" pitchFamily="2" charset="2"/>
              </a:rPr>
              <a:t>1 %</a:t>
            </a:r>
            <a:r>
              <a:rPr kumimoji="0" lang="en-US" altLang="ja-JP" sz="2000" b="1">
                <a:sym typeface="Wingdings" panose="05000000000000000000" pitchFamily="2" charset="2"/>
              </a:rPr>
              <a:t>.</a:t>
            </a:r>
            <a:endParaRPr kumimoji="0" lang="en-US" altLang="ja-JP" sz="2000" b="1"/>
          </a:p>
        </p:txBody>
      </p:sp>
      <p:sp>
        <p:nvSpPr>
          <p:cNvPr id="99334" name="Text Box 8"/>
          <p:cNvSpPr txBox="1">
            <a:spLocks noChangeArrowheads="1"/>
          </p:cNvSpPr>
          <p:nvPr/>
        </p:nvSpPr>
        <p:spPr bwMode="auto">
          <a:xfrm>
            <a:off x="96838" y="3563938"/>
            <a:ext cx="1589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ja-JP" sz="2800" b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kumimoji="0" lang="en-US" altLang="ja-JP" sz="2800" b="1" baseline="-2500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kumimoji="0" lang="en-US" altLang="ja-JP" sz="2800" b="1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kumimoji="0" lang="ja-JP" altLang="en-US" sz="2800" b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 </a:t>
            </a:r>
            <a:r>
              <a:rPr kumimoji="0" lang="en-US" altLang="ja-JP" sz="2800" b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m</a:t>
            </a:r>
            <a:endParaRPr kumimoji="0" lang="en-US" altLang="ja-JP" sz="2800" b="1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40969" name="Text Box 8"/>
          <p:cNvSpPr txBox="1">
            <a:spLocks noChangeArrowheads="1"/>
          </p:cNvSpPr>
          <p:nvPr/>
        </p:nvSpPr>
        <p:spPr bwMode="auto">
          <a:xfrm>
            <a:off x="249238" y="4030663"/>
            <a:ext cx="42846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kumimoji="0" lang="en-US" altLang="ja-JP" sz="1800" b="1" dirty="0">
                <a:sym typeface="Wingdings" panose="05000000000000000000" pitchFamily="2" charset="2"/>
              </a:rPr>
              <a:t>Only direct Cherenkov light from </a:t>
            </a:r>
            <a:r>
              <a:rPr kumimoji="0" lang="en-US" altLang="ja-JP" sz="1800" b="1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br>
              <a:rPr kumimoji="0" lang="en-US" altLang="ja-JP" sz="1800" b="1" dirty="0">
                <a:latin typeface="Symbol" panose="05050102010706020507" pitchFamily="18" charset="2"/>
                <a:sym typeface="Wingdings" panose="05000000000000000000" pitchFamily="2" charset="2"/>
              </a:rPr>
            </a:br>
            <a:r>
              <a:rPr kumimoji="0" lang="en-US" altLang="ja-JP" sz="1800" b="1" dirty="0">
                <a:latin typeface="+mn-lt"/>
                <a:sym typeface="Wingdings" panose="05000000000000000000" pitchFamily="2" charset="2"/>
              </a:rPr>
              <a:t>Clear Cherenkov ring edge</a:t>
            </a:r>
            <a:endParaRPr kumimoji="0" lang="en-US" altLang="ja-JP" sz="1800" b="1" dirty="0">
              <a:latin typeface="+mn-lt"/>
            </a:endParaRP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112713" y="998538"/>
            <a:ext cx="1589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ja-JP" sz="2800" b="1">
                <a:solidFill>
                  <a:srgbClr val="0A0AD4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kumimoji="0" lang="en-US" altLang="ja-JP" sz="2800" b="1" baseline="-25000">
                <a:solidFill>
                  <a:srgbClr val="0A0AD4"/>
                </a:solidFill>
                <a:sym typeface="Wingdings" panose="05000000000000000000" pitchFamily="2" charset="2"/>
              </a:rPr>
              <a:t>e</a:t>
            </a:r>
            <a:r>
              <a:rPr kumimoji="0" lang="en-US" altLang="ja-JP" sz="2800" b="1">
                <a:solidFill>
                  <a:srgbClr val="0A0AD4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    </a:t>
            </a:r>
            <a:r>
              <a:rPr kumimoji="0" lang="en-US" altLang="ja-JP" sz="2800" b="1">
                <a:solidFill>
                  <a:srgbClr val="0A0AD4"/>
                </a:solidFill>
                <a:sym typeface="Wingdings" panose="05000000000000000000" pitchFamily="2" charset="2"/>
              </a:rPr>
              <a:t>e</a:t>
            </a:r>
            <a:endParaRPr kumimoji="0" lang="en-US" altLang="ja-JP" sz="2800" b="1">
              <a:solidFill>
                <a:srgbClr val="0A0AD4"/>
              </a:solidFill>
            </a:endParaRPr>
          </a:p>
        </p:txBody>
      </p:sp>
      <p:sp>
        <p:nvSpPr>
          <p:cNvPr id="76" name="Text Box 8"/>
          <p:cNvSpPr txBox="1">
            <a:spLocks noChangeArrowheads="1"/>
          </p:cNvSpPr>
          <p:nvPr/>
        </p:nvSpPr>
        <p:spPr bwMode="auto">
          <a:xfrm>
            <a:off x="265113" y="1465263"/>
            <a:ext cx="44418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ja-JP" sz="1800" b="1" dirty="0">
                <a:sym typeface="Wingdings" pitchFamily="2" charset="2"/>
              </a:rPr>
              <a:t>Cherenkov light </a:t>
            </a:r>
            <a:r>
              <a:rPr kumimoji="0" lang="en-US" altLang="ja-JP" sz="1800" b="1" dirty="0">
                <a:latin typeface="+mn-lt"/>
                <a:sym typeface="Wingdings" pitchFamily="2" charset="2"/>
              </a:rPr>
              <a:t>from e-m shower. Electrons and positrons are heavily</a:t>
            </a:r>
            <a:br>
              <a:rPr kumimoji="0" lang="en-US" altLang="ja-JP" sz="1800" b="1" dirty="0">
                <a:latin typeface="+mn-lt"/>
                <a:sym typeface="Wingdings" pitchFamily="2" charset="2"/>
              </a:rPr>
            </a:br>
            <a:r>
              <a:rPr kumimoji="0" lang="en-US" altLang="ja-JP" sz="1800" b="1" dirty="0">
                <a:latin typeface="+mn-lt"/>
                <a:sym typeface="Wingdings" pitchFamily="2" charset="2"/>
              </a:rPr>
              <a:t>scattered.</a:t>
            </a:r>
            <a:br>
              <a:rPr kumimoji="0" lang="en-US" altLang="ja-JP" sz="1800" b="1" dirty="0">
                <a:latin typeface="+mn-lt"/>
                <a:sym typeface="Wingdings" pitchFamily="2" charset="2"/>
              </a:rPr>
            </a:br>
            <a:r>
              <a:rPr kumimoji="0" lang="en-US" altLang="ja-JP" sz="1800" b="1" dirty="0">
                <a:latin typeface="+mn-lt"/>
                <a:sym typeface="Wingdings" pitchFamily="2" charset="2"/>
              </a:rPr>
              <a:t>Cherenkov ring edge is fuzzy.</a:t>
            </a:r>
            <a:endParaRPr kumimoji="0" lang="en-US" altLang="ja-JP" sz="1800" b="1" dirty="0">
              <a:latin typeface="+mn-lt"/>
            </a:endParaRPr>
          </a:p>
        </p:txBody>
      </p:sp>
      <p:sp>
        <p:nvSpPr>
          <p:cNvPr id="99338" name="Text Box 8"/>
          <p:cNvSpPr txBox="1">
            <a:spLocks noChangeArrowheads="1"/>
          </p:cNvSpPr>
          <p:nvPr/>
        </p:nvSpPr>
        <p:spPr bwMode="auto">
          <a:xfrm>
            <a:off x="2614613" y="4783138"/>
            <a:ext cx="5318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ja-JP" sz="2400" b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kumimoji="0" lang="en-US" altLang="ja-JP" sz="2400" b="1" baseline="-2500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endParaRPr kumimoji="0" lang="en-US" altLang="ja-JP" sz="2400" b="1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99339" name="Text Box 8"/>
          <p:cNvSpPr txBox="1">
            <a:spLocks noChangeArrowheads="1"/>
          </p:cNvSpPr>
          <p:nvPr/>
        </p:nvSpPr>
        <p:spPr bwMode="auto">
          <a:xfrm>
            <a:off x="2655888" y="2587625"/>
            <a:ext cx="5603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ja-JP" sz="2400" b="1">
                <a:solidFill>
                  <a:srgbClr val="0A0AD4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kumimoji="0" lang="en-US" altLang="ja-JP" sz="2400" b="1" baseline="-25000">
                <a:solidFill>
                  <a:srgbClr val="0A0AD4"/>
                </a:solidFill>
                <a:sym typeface="Wingdings" panose="05000000000000000000" pitchFamily="2" charset="2"/>
              </a:rPr>
              <a:t>e</a:t>
            </a:r>
            <a:endParaRPr kumimoji="0" lang="en-US" altLang="ja-JP" sz="2400" b="1">
              <a:solidFill>
                <a:srgbClr val="0A0AD4"/>
              </a:solidFill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647700" y="3854450"/>
            <a:ext cx="27463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>
            <a:off x="657225" y="1290638"/>
            <a:ext cx="274638" cy="0"/>
          </a:xfrm>
          <a:prstGeom prst="straightConnector1">
            <a:avLst/>
          </a:prstGeom>
          <a:ln w="28575">
            <a:solidFill>
              <a:srgbClr val="0A0AD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34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53975"/>
            <a:ext cx="4287838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3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3538538"/>
            <a:ext cx="42878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9" name="Text Box 23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2800" b="1" u="sng" dirty="0" smtClean="0">
                <a:solidFill>
                  <a:srgbClr val="0A0AD4"/>
                </a:solidFill>
                <a:latin typeface="+mj-lt"/>
              </a:rPr>
              <a:t>Improvements of atmospheric neutrino analysis</a:t>
            </a:r>
            <a:endParaRPr lang="en-US" altLang="ja-JP" sz="2800" b="1" u="sng" dirty="0" smtClean="0">
              <a:solidFill>
                <a:srgbClr val="0A0AD4"/>
              </a:solidFill>
            </a:endParaRPr>
          </a:p>
        </p:txBody>
      </p:sp>
      <p:pic>
        <p:nvPicPr>
          <p:cNvPr id="100355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2933700"/>
            <a:ext cx="4732338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テキスト ボックス 3"/>
          <p:cNvSpPr txBox="1">
            <a:spLocks noChangeArrowheads="1"/>
          </p:cNvSpPr>
          <p:nvPr/>
        </p:nvSpPr>
        <p:spPr bwMode="auto">
          <a:xfrm>
            <a:off x="115888" y="2393950"/>
            <a:ext cx="69310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800"/>
              </a:spcBef>
              <a:buFontTx/>
              <a:buNone/>
              <a:defRPr/>
            </a:pPr>
            <a:r>
              <a:rPr lang="en-US" altLang="ja-JP" sz="1800" b="1" u="sng" dirty="0" smtClean="0">
                <a:solidFill>
                  <a:srgbClr val="008000"/>
                </a:solidFill>
                <a:cs typeface="Arial" panose="020B0604020202020204" pitchFamily="34" charset="0"/>
              </a:rPr>
              <a:t>In Super-</a:t>
            </a:r>
            <a:r>
              <a:rPr lang="en-US" altLang="ja-JP" sz="1800" b="1" u="sng" dirty="0" err="1" smtClean="0">
                <a:solidFill>
                  <a:srgbClr val="008000"/>
                </a:solidFill>
                <a:cs typeface="Arial" panose="020B0604020202020204" pitchFamily="34" charset="0"/>
              </a:rPr>
              <a:t>Kamiokande</a:t>
            </a:r>
            <a:endParaRPr lang="en-US" altLang="ja-JP" sz="1800" b="1" u="sng" dirty="0" smtClean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smtClean="0">
                <a:cs typeface="Arial" panose="020B0604020202020204" pitchFamily="34" charset="0"/>
              </a:rPr>
              <a:t>Number of events is much larger than</a:t>
            </a:r>
            <a:br>
              <a:rPr lang="en-US" altLang="ja-JP" sz="1800" b="1" dirty="0" smtClean="0">
                <a:cs typeface="Arial" panose="020B0604020202020204" pitchFamily="34" charset="0"/>
              </a:rPr>
            </a:br>
            <a:r>
              <a:rPr lang="en-US" altLang="ja-JP" sz="1800" b="1" dirty="0" err="1" smtClean="0">
                <a:cs typeface="Arial" panose="020B0604020202020204" pitchFamily="34" charset="0"/>
              </a:rPr>
              <a:t>Kamiokande</a:t>
            </a:r>
            <a:r>
              <a:rPr lang="en-US" altLang="ja-JP" sz="1800" b="1" dirty="0" smtClean="0">
                <a:cs typeface="Arial" panose="020B0604020202020204" pitchFamily="34" charset="0"/>
              </a:rPr>
              <a:t>. Visual scan was</a:t>
            </a:r>
            <a:br>
              <a:rPr lang="en-US" altLang="ja-JP" sz="1800" b="1" dirty="0" smtClean="0">
                <a:cs typeface="Arial" panose="020B0604020202020204" pitchFamily="34" charset="0"/>
              </a:rPr>
            </a:br>
            <a:r>
              <a:rPr lang="en-US" altLang="ja-JP" sz="1800" b="1" dirty="0" smtClean="0">
                <a:cs typeface="Arial" panose="020B0604020202020204" pitchFamily="34" charset="0"/>
              </a:rPr>
              <a:t>impossible any more.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Automatic analysis tools </a:t>
            </a:r>
            <a:r>
              <a:rPr lang="en-US" altLang="ja-JP" sz="1800" b="1" dirty="0" smtClean="0">
                <a:cs typeface="Arial" panose="020B0604020202020204" pitchFamily="34" charset="0"/>
              </a:rPr>
              <a:t>were</a:t>
            </a:r>
            <a:br>
              <a:rPr lang="en-US" altLang="ja-JP" sz="1800" b="1" dirty="0" smtClean="0">
                <a:cs typeface="Arial" panose="020B0604020202020204" pitchFamily="34" charset="0"/>
              </a:rPr>
            </a:br>
            <a:r>
              <a:rPr lang="en-US" altLang="ja-JP" sz="1800" b="1" dirty="0" smtClean="0">
                <a:cs typeface="Arial" panose="020B0604020202020204" pitchFamily="34" charset="0"/>
              </a:rPr>
              <a:t>developed. They are;</a:t>
            </a:r>
            <a:br>
              <a:rPr lang="en-US" altLang="ja-JP" sz="1800" b="1" dirty="0" smtClean="0">
                <a:cs typeface="Arial" panose="020B0604020202020204" pitchFamily="34" charset="0"/>
              </a:rPr>
            </a:br>
            <a:r>
              <a:rPr lang="en-US" altLang="ja-JP" sz="1800" b="1" dirty="0" smtClean="0">
                <a:cs typeface="Arial" panose="020B0604020202020204" pitchFamily="34" charset="0"/>
              </a:rPr>
              <a:t>1)Automatic vertex reconstruction</a:t>
            </a:r>
            <a:br>
              <a:rPr lang="en-US" altLang="ja-JP" sz="1800" b="1" dirty="0" smtClean="0">
                <a:cs typeface="Arial" panose="020B0604020202020204" pitchFamily="34" charset="0"/>
              </a:rPr>
            </a:br>
            <a:r>
              <a:rPr lang="en-US" altLang="ja-JP" sz="1800" b="1" dirty="0" smtClean="0">
                <a:cs typeface="Arial" panose="020B0604020202020204" pitchFamily="34" charset="0"/>
              </a:rPr>
              <a:t>2)Automatic ring counting</a:t>
            </a:r>
            <a:br>
              <a:rPr lang="en-US" altLang="ja-JP" sz="1800" b="1" dirty="0" smtClean="0">
                <a:cs typeface="Arial" panose="020B0604020202020204" pitchFamily="34" charset="0"/>
              </a:rPr>
            </a:br>
            <a:r>
              <a:rPr lang="en-US" altLang="ja-JP" sz="1800" b="1" dirty="0" smtClean="0">
                <a:cs typeface="Arial" panose="020B0604020202020204" pitchFamily="34" charset="0"/>
              </a:rPr>
              <a:t>3)Ring separation</a:t>
            </a:r>
            <a:br>
              <a:rPr lang="en-US" altLang="ja-JP" sz="1800" b="1" dirty="0" smtClean="0">
                <a:cs typeface="Arial" panose="020B0604020202020204" pitchFamily="34" charset="0"/>
              </a:rPr>
            </a:br>
            <a:r>
              <a:rPr lang="en-US" altLang="ja-JP" sz="1800" b="1" dirty="0" smtClean="0">
                <a:cs typeface="Arial" panose="020B0604020202020204" pitchFamily="34" charset="0"/>
              </a:rPr>
              <a:t>4)Determination of particle direction 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smtClean="0">
                <a:cs typeface="Arial" panose="020B0604020202020204" pitchFamily="34" charset="0"/>
              </a:rPr>
              <a:t>Particle identification program were</a:t>
            </a:r>
            <a:br>
              <a:rPr lang="en-US" altLang="ja-JP" sz="1800" b="1" dirty="0" smtClean="0">
                <a:cs typeface="Arial" panose="020B0604020202020204" pitchFamily="34" charset="0"/>
              </a:rPr>
            </a:br>
            <a:r>
              <a:rPr lang="en-US" altLang="ja-JP" sz="1800" b="1" dirty="0" smtClean="0">
                <a:cs typeface="Arial" panose="020B0604020202020204" pitchFamily="34" charset="0"/>
              </a:rPr>
              <a:t>applied to the result of automatic</a:t>
            </a:r>
            <a:br>
              <a:rPr lang="en-US" altLang="ja-JP" sz="1800" b="1" dirty="0" smtClean="0">
                <a:cs typeface="Arial" panose="020B0604020202020204" pitchFamily="34" charset="0"/>
              </a:rPr>
            </a:br>
            <a:r>
              <a:rPr lang="en-US" altLang="ja-JP" sz="1800" b="1" dirty="0" smtClean="0">
                <a:cs typeface="Arial" panose="020B0604020202020204" pitchFamily="34" charset="0"/>
              </a:rPr>
              <a:t>reconstruction. </a:t>
            </a:r>
          </a:p>
        </p:txBody>
      </p:sp>
      <p:sp>
        <p:nvSpPr>
          <p:cNvPr id="100357" name="テキスト ボックス 4"/>
          <p:cNvSpPr txBox="1">
            <a:spLocks noChangeArrowheads="1"/>
          </p:cNvSpPr>
          <p:nvPr/>
        </p:nvSpPr>
        <p:spPr bwMode="auto">
          <a:xfrm>
            <a:off x="6642100" y="2573338"/>
            <a:ext cx="2251075" cy="5857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latin typeface="Arial Narrow" panose="020B0606020202030204" pitchFamily="34" charset="0"/>
              </a:rPr>
              <a:t>Y.Fukuda et al., </a:t>
            </a:r>
            <a:br>
              <a:rPr lang="en-US" altLang="ja-JP" sz="1600" b="1">
                <a:latin typeface="Arial Narrow" panose="020B0606020202030204" pitchFamily="34" charset="0"/>
              </a:rPr>
            </a:br>
            <a:r>
              <a:rPr lang="en-US" altLang="ja-JP" sz="1600" b="1">
                <a:latin typeface="Arial Narrow" panose="020B0606020202030204" pitchFamily="34" charset="0"/>
              </a:rPr>
              <a:t>Phys. Lett. B433, 9 (1998) </a:t>
            </a:r>
            <a:endParaRPr lang="ja-JP" altLang="en-US" sz="1600" b="1">
              <a:latin typeface="Arial Narrow" panose="020B0606020202030204" pitchFamily="34" charset="0"/>
            </a:endParaRPr>
          </a:p>
        </p:txBody>
      </p:sp>
      <p:sp>
        <p:nvSpPr>
          <p:cNvPr id="7" name="テキスト ボックス 3"/>
          <p:cNvSpPr txBox="1">
            <a:spLocks noChangeArrowheads="1"/>
          </p:cNvSpPr>
          <p:nvPr/>
        </p:nvSpPr>
        <p:spPr bwMode="auto">
          <a:xfrm>
            <a:off x="106363" y="638175"/>
            <a:ext cx="8640762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800"/>
              </a:spcBef>
              <a:buFontTx/>
              <a:buNone/>
              <a:defRPr/>
            </a:pPr>
            <a:r>
              <a:rPr lang="en-US" altLang="ja-JP" sz="1800" b="1" u="sng" dirty="0" smtClean="0">
                <a:solidFill>
                  <a:srgbClr val="008000"/>
                </a:solidFill>
                <a:cs typeface="Arial" panose="020B0604020202020204" pitchFamily="34" charset="0"/>
              </a:rPr>
              <a:t>In </a:t>
            </a:r>
            <a:r>
              <a:rPr lang="en-US" altLang="ja-JP" sz="1800" b="1" u="sng" dirty="0" err="1" smtClean="0">
                <a:solidFill>
                  <a:srgbClr val="008000"/>
                </a:solidFill>
                <a:cs typeface="Arial" panose="020B0604020202020204" pitchFamily="34" charset="0"/>
              </a:rPr>
              <a:t>Kamiokande</a:t>
            </a:r>
            <a:endParaRPr lang="en-US" altLang="ja-JP" sz="1800" b="1" u="sng" dirty="0" smtClean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smtClean="0">
                <a:cs typeface="Arial" panose="020B0604020202020204" pitchFamily="34" charset="0"/>
              </a:rPr>
              <a:t>Event reconstructions were based on visual scan. The visual scan might be a cause of biases in the analysis.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smtClean="0">
                <a:cs typeface="Arial" panose="020B0604020202020204" pitchFamily="34" charset="0"/>
              </a:rPr>
              <a:t>I was a poor scanner and the results of the reconstruction were different from other scanners.</a:t>
            </a:r>
          </a:p>
        </p:txBody>
      </p:sp>
      <p:sp>
        <p:nvSpPr>
          <p:cNvPr id="8" name="テキスト ボックス 3"/>
          <p:cNvSpPr txBox="1">
            <a:spLocks noChangeArrowheads="1"/>
          </p:cNvSpPr>
          <p:nvPr/>
        </p:nvSpPr>
        <p:spPr bwMode="auto">
          <a:xfrm>
            <a:off x="2987675" y="1931988"/>
            <a:ext cx="2305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800"/>
              </a:spcBef>
              <a:buFontTx/>
              <a:buNone/>
            </a:pPr>
            <a:r>
              <a:rPr lang="en-US" altLang="ja-JP" sz="1800" b="1">
                <a:solidFill>
                  <a:srgbClr val="0000FF"/>
                </a:solidFill>
                <a:cs typeface="Arial" panose="020B0604020202020204" pitchFamily="34" charset="0"/>
              </a:rPr>
              <a:t>Kajita-san told me </a:t>
            </a:r>
            <a:r>
              <a:rPr lang="en-US" altLang="ja-JP" sz="24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テキスト ボックス 3"/>
          <p:cNvSpPr txBox="1">
            <a:spLocks noChangeArrowheads="1"/>
          </p:cNvSpPr>
          <p:nvPr/>
        </p:nvSpPr>
        <p:spPr bwMode="auto">
          <a:xfrm>
            <a:off x="5013325" y="1931988"/>
            <a:ext cx="2393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80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cs typeface="Arial" panose="020B0604020202020204" pitchFamily="34" charset="0"/>
              </a:rPr>
              <a:t>“You're fired!”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384550"/>
            <a:ext cx="41941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995363"/>
            <a:ext cx="4230688" cy="580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23"/>
          <p:cNvSpPr txBox="1">
            <a:spLocks noChangeArrowheads="1"/>
          </p:cNvSpPr>
          <p:nvPr/>
        </p:nvSpPr>
        <p:spPr bwMode="auto">
          <a:xfrm>
            <a:off x="250825" y="25400"/>
            <a:ext cx="86423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Discovery of atmospheric neutrino oscillation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in Super-Kamiokande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800" b="1" u="sng">
              <a:solidFill>
                <a:srgbClr val="0A0AD4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4625" y="1136650"/>
            <a:ext cx="4711700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At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NEUTRINO 1998</a:t>
            </a:r>
            <a:r>
              <a:rPr lang="en-US" altLang="ja-JP" b="1" dirty="0">
                <a:latin typeface="+mn-lt"/>
              </a:rPr>
              <a:t> Conference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in </a:t>
            </a:r>
            <a:r>
              <a:rPr lang="en-US" altLang="ja-JP" b="1" dirty="0" err="1">
                <a:latin typeface="+mn-lt"/>
              </a:rPr>
              <a:t>Takayama</a:t>
            </a:r>
            <a:r>
              <a:rPr lang="en-US" altLang="ja-JP" b="1" dirty="0">
                <a:latin typeface="+mn-lt"/>
              </a:rPr>
              <a:t>, discovery of </a:t>
            </a:r>
            <a:r>
              <a:rPr lang="en-US" altLang="ja-JP" b="1" dirty="0">
                <a:latin typeface="Symbol" panose="05050102010706020507" pitchFamily="18" charset="2"/>
              </a:rPr>
              <a:t>n</a:t>
            </a:r>
            <a:r>
              <a:rPr lang="en-US" altLang="ja-JP" b="1" baseline="-25000" dirty="0">
                <a:latin typeface="Symbol" panose="05050102010706020507" pitchFamily="18" charset="2"/>
              </a:rPr>
              <a:t>m</a:t>
            </a:r>
            <a:r>
              <a:rPr lang="en-US" altLang="ja-JP" b="1" dirty="0">
                <a:latin typeface="+mn-lt"/>
              </a:rPr>
              <a:t>-</a:t>
            </a:r>
            <a:r>
              <a:rPr lang="en-US" altLang="ja-JP" b="1" dirty="0" err="1">
                <a:latin typeface="Symbol" panose="05050102010706020507" pitchFamily="18" charset="2"/>
              </a:rPr>
              <a:t>n</a:t>
            </a:r>
            <a:r>
              <a:rPr lang="en-US" altLang="ja-JP" b="1" baseline="-25000" dirty="0" err="1">
                <a:latin typeface="Symbol" panose="05050102010706020507" pitchFamily="18" charset="2"/>
              </a:rPr>
              <a:t>t</a:t>
            </a:r>
            <a:r>
              <a:rPr lang="en-US" altLang="ja-JP" b="1" dirty="0">
                <a:latin typeface="+mn-lt"/>
              </a:rPr>
              <a:t/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oscillation was reported by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Prof. T. </a:t>
            </a:r>
            <a:r>
              <a:rPr lang="en-US" altLang="ja-JP" b="1" dirty="0" err="1">
                <a:latin typeface="+mn-lt"/>
              </a:rPr>
              <a:t>Kajita</a:t>
            </a:r>
            <a:r>
              <a:rPr lang="en-US" altLang="ja-JP" b="1" dirty="0">
                <a:latin typeface="+mn-lt"/>
              </a:rPr>
              <a:t>, on behalf of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Super-</a:t>
            </a:r>
            <a:r>
              <a:rPr lang="en-US" altLang="ja-JP" b="1" dirty="0" err="1">
                <a:latin typeface="+mn-lt"/>
              </a:rPr>
              <a:t>Kamiokande</a:t>
            </a:r>
            <a:r>
              <a:rPr lang="en-US" altLang="ja-JP" b="1" dirty="0">
                <a:latin typeface="+mn-lt"/>
              </a:rPr>
              <a:t> collaboration.  </a:t>
            </a:r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3060700"/>
            <a:ext cx="765175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23"/>
          <p:cNvSpPr txBox="1">
            <a:spLocks noChangeArrowheads="1"/>
          </p:cNvSpPr>
          <p:nvPr/>
        </p:nvSpPr>
        <p:spPr bwMode="auto">
          <a:xfrm>
            <a:off x="0" y="698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“Evidence for Oscillation of Atmospheric Neutrinos”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103428" name="テキスト ボックス 26"/>
          <p:cNvSpPr txBox="1">
            <a:spLocks noChangeArrowheads="1"/>
          </p:cNvSpPr>
          <p:nvPr/>
        </p:nvSpPr>
        <p:spPr bwMode="auto">
          <a:xfrm>
            <a:off x="71438" y="912813"/>
            <a:ext cx="89281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Immediately after NEUTRINO 1998, the results are published.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A total of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4654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 atmospheric neutrino events are employed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which are accumulated in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535 </a:t>
            </a:r>
            <a:r>
              <a:rPr lang="en-US" altLang="ja-JP" sz="2000" b="1">
                <a:cs typeface="Arial" panose="020B0604020202020204" pitchFamily="34" charset="0"/>
              </a:rPr>
              <a:t>days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, corresponding to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33.0 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kt</a:t>
            </a:r>
            <a:r>
              <a:rPr lang="ja-JP" altLang="en-US" sz="2000" b="1">
                <a:solidFill>
                  <a:srgbClr val="000000"/>
                </a:solidFill>
                <a:cs typeface="Arial" panose="020B0604020202020204" pitchFamily="34" charset="0"/>
              </a:rPr>
              <a:t>・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yr.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Number of electron neutrinos well agrees with expectation, but number of muon neutrinos is clearly smaller than the expectation. Significant zenith angle distributions are also found. </a:t>
            </a:r>
          </a:p>
        </p:txBody>
      </p:sp>
      <p:sp>
        <p:nvSpPr>
          <p:cNvPr id="103429" name="テキスト ボックス 1"/>
          <p:cNvSpPr txBox="1">
            <a:spLocks noChangeArrowheads="1"/>
          </p:cNvSpPr>
          <p:nvPr/>
        </p:nvSpPr>
        <p:spPr bwMode="auto">
          <a:xfrm>
            <a:off x="4392613" y="542925"/>
            <a:ext cx="450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latin typeface="Arial Narrow" panose="020B0606020202030204" pitchFamily="34" charset="0"/>
              </a:rPr>
              <a:t>Y. Fukuda et al., Phys. Rev. Lett. 81, 1562 (1998)</a:t>
            </a:r>
            <a:endParaRPr lang="ja-JP" altLang="en-US" sz="1800" b="1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66738" y="1593850"/>
            <a:ext cx="3509962" cy="1216025"/>
          </a:xfrm>
          <a:prstGeom prst="rect">
            <a:avLst/>
          </a:prstGeom>
          <a:solidFill>
            <a:srgbClr val="C9F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5475" name="Text Box 23"/>
          <p:cNvSpPr txBox="1">
            <a:spLocks noChangeArrowheads="1"/>
          </p:cNvSpPr>
          <p:nvPr/>
        </p:nvSpPr>
        <p:spPr bwMode="auto">
          <a:xfrm>
            <a:off x="0" y="698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“Evidence for Oscillation of Atmospheric Neutrinos”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105476" name="テキスト ボックス 26"/>
          <p:cNvSpPr txBox="1">
            <a:spLocks noChangeArrowheads="1"/>
          </p:cNvSpPr>
          <p:nvPr/>
        </p:nvSpPr>
        <p:spPr bwMode="auto">
          <a:xfrm>
            <a:off x="71438" y="6219825"/>
            <a:ext cx="892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17 years later, this paper became a “Nobel Prize paper”.</a:t>
            </a:r>
          </a:p>
        </p:txBody>
      </p:sp>
      <p:pic>
        <p:nvPicPr>
          <p:cNvPr id="10547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661988"/>
            <a:ext cx="48768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テキスト ボックス 26"/>
          <p:cNvSpPr txBox="1">
            <a:spLocks noChangeArrowheads="1"/>
          </p:cNvSpPr>
          <p:nvPr/>
        </p:nvSpPr>
        <p:spPr bwMode="auto">
          <a:xfrm>
            <a:off x="617538" y="1703388"/>
            <a:ext cx="3594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sin</a:t>
            </a:r>
            <a:r>
              <a:rPr lang="en-US" altLang="ja-JP" sz="2000" b="1" baseline="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 &gt;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0.82 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        and 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5 x 10</a:t>
            </a:r>
            <a:r>
              <a:rPr lang="en-US" altLang="ja-JP" sz="2000" b="1" baseline="30000">
                <a:solidFill>
                  <a:srgbClr val="FF0000"/>
                </a:solidFill>
                <a:cs typeface="Arial" panose="020B0604020202020204" pitchFamily="34" charset="0"/>
              </a:rPr>
              <a:t>-4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&lt; 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  <a:r>
              <a:rPr lang="en-US" altLang="ja-JP" sz="2000" b="1" baseline="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 &lt;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6 x 10</a:t>
            </a:r>
            <a:r>
              <a:rPr lang="en-US" altLang="ja-JP" sz="2000" b="1" baseline="30000">
                <a:solidFill>
                  <a:srgbClr val="FF0000"/>
                </a:solidFill>
                <a:cs typeface="Arial" panose="020B0604020202020204" pitchFamily="34" charset="0"/>
              </a:rPr>
              <a:t>-3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eV</a:t>
            </a:r>
            <a:r>
              <a:rPr lang="en-US" altLang="ja-JP" sz="2000" b="1" baseline="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US" altLang="ja-JP" sz="20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5479" name="テキスト ボックス 4"/>
          <p:cNvSpPr txBox="1">
            <a:spLocks noChangeArrowheads="1"/>
          </p:cNvSpPr>
          <p:nvPr/>
        </p:nvSpPr>
        <p:spPr bwMode="auto">
          <a:xfrm>
            <a:off x="4797425" y="5522913"/>
            <a:ext cx="4140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latin typeface="Arial Narrow" panose="020B0606020202030204" pitchFamily="34" charset="0"/>
                <a:ea typeface="殴り書きクレヨン" panose="02000600000000000000" pitchFamily="2" charset="-128"/>
                <a:cs typeface="Arial" panose="020B0604020202020204" pitchFamily="34" charset="0"/>
              </a:rPr>
              <a:t>The results are inconsistent with the Kamiokande data. Do not ask me why. Ask Kajita-san !</a:t>
            </a:r>
          </a:p>
        </p:txBody>
      </p:sp>
      <p:sp>
        <p:nvSpPr>
          <p:cNvPr id="3" name="楕円 2"/>
          <p:cNvSpPr/>
          <p:nvPr/>
        </p:nvSpPr>
        <p:spPr>
          <a:xfrm>
            <a:off x="8675688" y="3455988"/>
            <a:ext cx="107950" cy="10795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楕円 11"/>
          <p:cNvSpPr/>
          <p:nvPr/>
        </p:nvSpPr>
        <p:spPr>
          <a:xfrm>
            <a:off x="8701088" y="349250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7700" name="テキスト ボックス 26"/>
          <p:cNvSpPr txBox="1">
            <a:spLocks noChangeArrowheads="1"/>
          </p:cNvSpPr>
          <p:nvPr/>
        </p:nvSpPr>
        <p:spPr bwMode="auto">
          <a:xfrm>
            <a:off x="85725" y="631825"/>
            <a:ext cx="4711700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The  data  are  consistent</a:t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with two-flavor </a:t>
            </a: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2000" b="1" baseline="-25000" dirty="0" smtClean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en-US" altLang="ja-JP" sz="2000" b="1" dirty="0" err="1" smtClean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2000" b="1" baseline="-25000" dirty="0" err="1" smtClean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oscillations  with</a:t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at  90% confidence level.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ja-JP" sz="9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The best fit parameters are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</a:rPr>
              <a:t>  </a:t>
            </a: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m</a:t>
            </a:r>
            <a:r>
              <a:rPr lang="en-US" altLang="ja-JP" sz="2000" b="1" baseline="30000" dirty="0" smtClean="0">
                <a:solidFill>
                  <a:srgbClr val="000000"/>
                </a:solidFill>
              </a:rPr>
              <a:t>2       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=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2.2 x 10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-3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eV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</a:rPr>
              <a:t>  sin</a:t>
            </a:r>
            <a:r>
              <a:rPr lang="en-US" altLang="ja-JP" sz="20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2</a:t>
            </a: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q 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=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1.0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.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endParaRPr lang="en-US" altLang="ja-JP" sz="900" b="1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It agrees with the numbers in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</a:rPr>
              <a:t>PDG2019,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 </a:t>
            </a:r>
            <a:br>
              <a:rPr lang="en-US" altLang="ja-JP" sz="14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</a:rPr>
              <a:t>  |</a:t>
            </a: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m</a:t>
            </a:r>
            <a:r>
              <a:rPr lang="en-US" altLang="ja-JP" sz="20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|</a:t>
            </a:r>
            <a:r>
              <a:rPr lang="en-US" altLang="ja-JP" sz="2000" b="1" baseline="30000" dirty="0" smtClean="0">
                <a:solidFill>
                  <a:srgbClr val="000000"/>
                </a:solidFill>
              </a:rPr>
              <a:t>    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=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(2.444~2.53) x 10</a:t>
            </a:r>
            <a:r>
              <a:rPr lang="en-US" altLang="ja-JP" sz="2000" b="1" baseline="30000" dirty="0" smtClean="0">
                <a:solidFill>
                  <a:srgbClr val="0000FF"/>
                </a:solidFill>
              </a:rPr>
              <a:t>-3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eV</a:t>
            </a:r>
            <a:r>
              <a:rPr lang="en-US" altLang="ja-JP" sz="2000" b="1" baseline="30000" dirty="0" smtClean="0">
                <a:solidFill>
                  <a:srgbClr val="0000FF"/>
                </a:solidFill>
              </a:rPr>
              <a:t>2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</a:rPr>
              <a:t>  sin</a:t>
            </a:r>
            <a:r>
              <a:rPr lang="en-US" altLang="ja-JP" sz="20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q   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= </a:t>
            </a:r>
            <a:r>
              <a:rPr lang="en-US" altLang="ja-JP" sz="2000" b="1" dirty="0">
                <a:solidFill>
                  <a:srgbClr val="0000FF"/>
                </a:solidFill>
              </a:rPr>
              <a:t>0.512~0.542</a:t>
            </a:r>
            <a:br>
              <a:rPr lang="en-US" altLang="ja-JP" sz="2000" b="1" dirty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    </a:t>
            </a:r>
            <a:r>
              <a:rPr lang="en-US" altLang="ja-JP" sz="1600" b="1" dirty="0" smtClean="0"/>
              <a:t>(</a:t>
            </a:r>
            <a:r>
              <a:rPr lang="en-US" altLang="ja-JP" sz="1600" b="1" dirty="0"/>
              <a:t>depending on mass hierarchy)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3"/>
          <p:cNvSpPr txBox="1">
            <a:spLocks noChangeArrowheads="1"/>
          </p:cNvSpPr>
          <p:nvPr/>
        </p:nvSpPr>
        <p:spPr bwMode="auto">
          <a:xfrm>
            <a:off x="71438" y="34925"/>
            <a:ext cx="5670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MACRO experiment (1989-2000)</a:t>
            </a:r>
          </a:p>
        </p:txBody>
      </p:sp>
      <p:pic>
        <p:nvPicPr>
          <p:cNvPr id="107523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4011613"/>
            <a:ext cx="40116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4" name="グループ化 4"/>
          <p:cNvGrpSpPr>
            <a:grpSpLocks/>
          </p:cNvGrpSpPr>
          <p:nvPr/>
        </p:nvGrpSpPr>
        <p:grpSpPr bwMode="auto">
          <a:xfrm>
            <a:off x="5607050" y="123825"/>
            <a:ext cx="3646488" cy="3817938"/>
            <a:chOff x="5607050" y="123825"/>
            <a:chExt cx="3646488" cy="3817938"/>
          </a:xfrm>
        </p:grpSpPr>
        <p:pic>
          <p:nvPicPr>
            <p:cNvPr id="107526" name="図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143" y="222099"/>
              <a:ext cx="3042402" cy="3719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直線矢印コネクタ 3"/>
            <p:cNvCxnSpPr/>
            <p:nvPr/>
          </p:nvCxnSpPr>
          <p:spPr bwMode="auto">
            <a:xfrm flipH="1">
              <a:off x="7175500" y="1808163"/>
              <a:ext cx="198438" cy="3159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 bwMode="auto">
            <a:xfrm flipH="1">
              <a:off x="6958013" y="1493838"/>
              <a:ext cx="9525" cy="8096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 bwMode="auto">
            <a:xfrm flipV="1">
              <a:off x="7321550" y="2393950"/>
              <a:ext cx="6350" cy="2254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530" name="テキスト ボックス 13"/>
            <p:cNvSpPr txBox="1">
              <a:spLocks noChangeArrowheads="1"/>
            </p:cNvSpPr>
            <p:nvPr/>
          </p:nvSpPr>
          <p:spPr bwMode="auto">
            <a:xfrm>
              <a:off x="5607050" y="123825"/>
              <a:ext cx="1188306" cy="30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b="1">
                  <a:solidFill>
                    <a:srgbClr val="3F30FC"/>
                  </a:solidFill>
                  <a:cs typeface="Arial" panose="020B0604020202020204" pitchFamily="34" charset="0"/>
                </a:rPr>
                <a:t>UpThrough</a:t>
              </a:r>
              <a:endParaRPr lang="ja-JP" altLang="en-US" sz="1400" b="1">
                <a:solidFill>
                  <a:srgbClr val="3F30F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31" name="テキスト ボックス 18"/>
            <p:cNvSpPr txBox="1">
              <a:spLocks noChangeArrowheads="1"/>
            </p:cNvSpPr>
            <p:nvPr/>
          </p:nvSpPr>
          <p:spPr bwMode="auto">
            <a:xfrm>
              <a:off x="8373552" y="3267779"/>
              <a:ext cx="879986" cy="30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b="1">
                  <a:solidFill>
                    <a:srgbClr val="3F30FC"/>
                  </a:solidFill>
                  <a:cs typeface="Arial" panose="020B0604020202020204" pitchFamily="34" charset="0"/>
                </a:rPr>
                <a:t>InDown</a:t>
              </a:r>
              <a:endParaRPr lang="ja-JP" altLang="en-US" sz="1400" b="1">
                <a:solidFill>
                  <a:srgbClr val="3F30F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32" name="テキスト ボックス 19"/>
            <p:cNvSpPr txBox="1">
              <a:spLocks noChangeArrowheads="1"/>
            </p:cNvSpPr>
            <p:nvPr/>
          </p:nvSpPr>
          <p:spPr bwMode="auto">
            <a:xfrm>
              <a:off x="7115087" y="3295010"/>
              <a:ext cx="1188306" cy="30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b="1">
                  <a:solidFill>
                    <a:srgbClr val="3F30FC"/>
                  </a:solidFill>
                  <a:cs typeface="Arial" panose="020B0604020202020204" pitchFamily="34" charset="0"/>
                </a:rPr>
                <a:t>UpStop</a:t>
              </a:r>
              <a:endParaRPr lang="ja-JP" altLang="en-US" sz="1400" b="1">
                <a:solidFill>
                  <a:srgbClr val="3F30F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33" name="テキスト ボックス 20"/>
            <p:cNvSpPr txBox="1">
              <a:spLocks noChangeArrowheads="1"/>
            </p:cNvSpPr>
            <p:nvPr/>
          </p:nvSpPr>
          <p:spPr bwMode="auto">
            <a:xfrm>
              <a:off x="6795356" y="546448"/>
              <a:ext cx="577948" cy="30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b="1">
                  <a:solidFill>
                    <a:srgbClr val="3F30FC"/>
                  </a:solidFill>
                  <a:cs typeface="Arial" panose="020B0604020202020204" pitchFamily="34" charset="0"/>
                </a:rPr>
                <a:t>InUp</a:t>
              </a:r>
              <a:endParaRPr lang="ja-JP" altLang="en-US" sz="1400" b="1">
                <a:solidFill>
                  <a:srgbClr val="3F30F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-19050" y="760413"/>
            <a:ext cx="7312025" cy="594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MACRO detector is a large rectangular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box of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76.6 m x 12 m x 9.3 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. It was located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3150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m.w.e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.  underground in Gran </a:t>
            </a:r>
            <a:r>
              <a:rPr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Sasso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Laboratory, Italy.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experiment is optimized for muon track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measurement. </a:t>
            </a: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Streamer tubes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provides track information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of the muons with angular resolution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r>
              <a:rPr lang="en-US" altLang="ja-JP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ja-JP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, depending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on the track length.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scintillator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planes records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arrival time of particles. The nominal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time resolution is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ps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time difference between two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separate planes provides the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b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of muons.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3"/>
          <p:cNvSpPr txBox="1">
            <a:spLocks noChangeArrowheads="1"/>
          </p:cNvSpPr>
          <p:nvPr/>
        </p:nvSpPr>
        <p:spPr bwMode="auto">
          <a:xfrm>
            <a:off x="250825" y="-26988"/>
            <a:ext cx="8642350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MACRO results</a:t>
            </a:r>
          </a:p>
        </p:txBody>
      </p:sp>
      <p:pic>
        <p:nvPicPr>
          <p:cNvPr id="108547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473450"/>
            <a:ext cx="43656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073400"/>
            <a:ext cx="32416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テキスト ボックス 1"/>
          <p:cNvSpPr txBox="1">
            <a:spLocks noChangeArrowheads="1"/>
          </p:cNvSpPr>
          <p:nvPr/>
        </p:nvSpPr>
        <p:spPr bwMode="auto">
          <a:xfrm>
            <a:off x="71438" y="508000"/>
            <a:ext cx="89566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smtClean="0">
                <a:latin typeface="+mn-lt"/>
              </a:rPr>
              <a:t>The muon neutrino deficit was reported in </a:t>
            </a:r>
            <a:r>
              <a:rPr lang="en-US" altLang="ja-JP" sz="1800" b="1" dirty="0" smtClean="0">
                <a:solidFill>
                  <a:srgbClr val="FF0000"/>
                </a:solidFill>
                <a:latin typeface="+mn-lt"/>
              </a:rPr>
              <a:t>1998</a:t>
            </a:r>
            <a:r>
              <a:rPr lang="en-US" altLang="ja-JP" sz="1800" b="1" dirty="0" smtClean="0">
                <a:latin typeface="+mn-lt"/>
              </a:rPr>
              <a:t>. From 1989 to 1997, </a:t>
            </a:r>
            <a:r>
              <a:rPr lang="en-US" altLang="ja-JP" sz="1800" b="1" dirty="0" smtClean="0">
                <a:solidFill>
                  <a:srgbClr val="FF0000"/>
                </a:solidFill>
                <a:latin typeface="+mn-lt"/>
              </a:rPr>
              <a:t>451 </a:t>
            </a:r>
            <a:r>
              <a:rPr lang="en-US" altLang="ja-JP" sz="1800" b="1" dirty="0" err="1" smtClean="0">
                <a:latin typeface="+mn-lt"/>
              </a:rPr>
              <a:t>UpThough</a:t>
            </a:r>
            <a:r>
              <a:rPr lang="en-US" altLang="ja-JP" sz="1800" b="1" dirty="0" smtClean="0">
                <a:latin typeface="+mn-lt"/>
              </a:rPr>
              <a:t> events were found where MC expectation was </a:t>
            </a:r>
            <a:r>
              <a:rPr lang="en-US" altLang="ja-JP" sz="1800" b="1" dirty="0" smtClean="0">
                <a:solidFill>
                  <a:srgbClr val="FF0000"/>
                </a:solidFill>
                <a:latin typeface="+mn-lt"/>
              </a:rPr>
              <a:t>612</a:t>
            </a:r>
            <a:r>
              <a:rPr lang="en-US" altLang="ja-JP" sz="1800" b="1" dirty="0" smtClean="0">
                <a:latin typeface="+mn-lt"/>
              </a:rPr>
              <a:t>. </a:t>
            </a:r>
          </a:p>
          <a:p>
            <a:pPr>
              <a:defRPr/>
            </a:pPr>
            <a:endParaRPr lang="en-US" altLang="ja-JP" sz="1800" b="1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smtClean="0">
                <a:latin typeface="+mn-lt"/>
              </a:rPr>
              <a:t> R = (</a:t>
            </a:r>
            <a:r>
              <a:rPr lang="en-US" altLang="ja-JP" sz="1800" b="1" dirty="0" smtClean="0">
                <a:latin typeface="Symbol" panose="05050102010706020507" pitchFamily="18" charset="2"/>
              </a:rPr>
              <a:t>m</a:t>
            </a:r>
            <a:r>
              <a:rPr lang="en-US" altLang="ja-JP" sz="1800" b="1" dirty="0" smtClean="0">
                <a:latin typeface="+mn-lt"/>
              </a:rPr>
              <a:t>)</a:t>
            </a:r>
            <a:r>
              <a:rPr lang="en-US" altLang="ja-JP" sz="1800" b="1" baseline="-25000" dirty="0" smtClean="0">
                <a:latin typeface="+mn-lt"/>
              </a:rPr>
              <a:t>data</a:t>
            </a:r>
            <a:r>
              <a:rPr lang="en-US" altLang="ja-JP" sz="1800" b="1" dirty="0" smtClean="0">
                <a:latin typeface="+mn-lt"/>
              </a:rPr>
              <a:t>/(</a:t>
            </a:r>
            <a:r>
              <a:rPr lang="en-US" altLang="ja-JP" sz="1800" b="1" dirty="0" smtClean="0">
                <a:latin typeface="Symbol" panose="05050102010706020507" pitchFamily="18" charset="2"/>
              </a:rPr>
              <a:t>m</a:t>
            </a:r>
            <a:r>
              <a:rPr lang="en-US" altLang="ja-JP" sz="1800" b="1" dirty="0" smtClean="0">
                <a:latin typeface="+mn-lt"/>
              </a:rPr>
              <a:t>)</a:t>
            </a:r>
            <a:r>
              <a:rPr lang="en-US" altLang="ja-JP" sz="1800" b="1" baseline="-25000" dirty="0" smtClean="0">
                <a:latin typeface="+mn-lt"/>
              </a:rPr>
              <a:t>MC</a:t>
            </a:r>
            <a:r>
              <a:rPr lang="en-US" altLang="ja-JP" sz="1800" b="1" dirty="0" smtClean="0">
                <a:latin typeface="+mn-lt"/>
              </a:rPr>
              <a:t> was calculated to be </a:t>
            </a:r>
            <a:br>
              <a:rPr lang="en-US" altLang="ja-JP" sz="1800" b="1" dirty="0" smtClean="0">
                <a:latin typeface="+mn-lt"/>
              </a:rPr>
            </a:br>
            <a:r>
              <a:rPr lang="en-US" altLang="ja-JP" sz="1800" b="1" dirty="0" smtClean="0">
                <a:latin typeface="+mn-lt"/>
              </a:rPr>
              <a:t/>
            </a:r>
            <a:br>
              <a:rPr lang="en-US" altLang="ja-JP" sz="1800" b="1" dirty="0" smtClean="0">
                <a:latin typeface="+mn-lt"/>
              </a:rPr>
            </a:br>
            <a:r>
              <a:rPr lang="en-US" altLang="ja-JP" sz="1800" b="1" dirty="0" smtClean="0">
                <a:latin typeface="+mn-lt"/>
              </a:rPr>
              <a:t/>
            </a:r>
            <a:br>
              <a:rPr lang="en-US" altLang="ja-JP" sz="1800" b="1" dirty="0" smtClean="0">
                <a:latin typeface="+mn-lt"/>
              </a:rPr>
            </a:br>
            <a:r>
              <a:rPr lang="en-US" altLang="ja-JP" sz="1800" b="1" dirty="0" smtClean="0">
                <a:latin typeface="+mn-lt"/>
              </a:rPr>
              <a:t>“The observed zenith distribution for -1.0</a:t>
            </a:r>
            <a:r>
              <a:rPr lang="ja-JP" altLang="en-US" sz="1800" b="1" dirty="0" smtClean="0">
                <a:latin typeface="+mn-lt"/>
              </a:rPr>
              <a:t>≦</a:t>
            </a:r>
            <a:r>
              <a:rPr lang="en-US" altLang="ja-JP" sz="1800" b="1" dirty="0" err="1" smtClean="0">
                <a:latin typeface="+mn-lt"/>
              </a:rPr>
              <a:t>cos</a:t>
            </a:r>
            <a:r>
              <a:rPr lang="en-US" altLang="ja-JP" sz="1800" b="1" dirty="0" err="1" smtClean="0">
                <a:latin typeface="Symbol" panose="05050102010706020507" pitchFamily="18" charset="2"/>
              </a:rPr>
              <a:t>q</a:t>
            </a:r>
            <a:r>
              <a:rPr lang="ja-JP" altLang="en-US" sz="18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ja-JP" altLang="en-US" sz="1800" b="1" dirty="0" smtClean="0">
                <a:solidFill>
                  <a:srgbClr val="000000"/>
                </a:solidFill>
                <a:latin typeface="Arial"/>
              </a:rPr>
              <a:t>≦</a:t>
            </a:r>
            <a:r>
              <a:rPr lang="en-US" altLang="ja-JP" sz="1800" b="1" dirty="0" smtClean="0">
                <a:solidFill>
                  <a:srgbClr val="000000"/>
                </a:solidFill>
                <a:latin typeface="Arial"/>
              </a:rPr>
              <a:t>-</a:t>
            </a:r>
            <a:r>
              <a:rPr lang="en-US" altLang="ja-JP" sz="1800" b="1" dirty="0" smtClean="0">
                <a:latin typeface="+mn-lt"/>
              </a:rPr>
              <a:t>0.1 does not fit well with the no oscillation expectation,"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1800" b="1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smtClean="0">
                <a:latin typeface="+mn-lt"/>
              </a:rPr>
              <a:t>In 2000, observation of muon neutrino deficit</a:t>
            </a:r>
            <a:br>
              <a:rPr lang="en-US" altLang="ja-JP" sz="1800" b="1" dirty="0" smtClean="0">
                <a:latin typeface="+mn-lt"/>
              </a:rPr>
            </a:br>
            <a:r>
              <a:rPr lang="en-US" altLang="ja-JP" sz="1800" b="1" dirty="0" smtClean="0">
                <a:latin typeface="+mn-lt"/>
              </a:rPr>
              <a:t>in </a:t>
            </a:r>
            <a:r>
              <a:rPr lang="en-US" altLang="ja-JP" sz="1800" b="1" dirty="0" err="1" smtClean="0">
                <a:latin typeface="+mn-lt"/>
              </a:rPr>
              <a:t>UpStop+InDown</a:t>
            </a:r>
            <a:r>
              <a:rPr lang="en-US" altLang="ja-JP" sz="1800" b="1" dirty="0" smtClean="0">
                <a:latin typeface="+mn-lt"/>
              </a:rPr>
              <a:t> and </a:t>
            </a:r>
            <a:r>
              <a:rPr lang="en-US" altLang="ja-JP" sz="1800" b="1" dirty="0" err="1" smtClean="0">
                <a:latin typeface="+mn-lt"/>
              </a:rPr>
              <a:t>InUP</a:t>
            </a:r>
            <a:r>
              <a:rPr lang="en-US" altLang="ja-JP" sz="1800" b="1" dirty="0" smtClean="0">
                <a:latin typeface="+mn-lt"/>
              </a:rPr>
              <a:t> events followed.</a:t>
            </a:r>
            <a:br>
              <a:rPr lang="en-US" altLang="ja-JP" sz="1800" b="1" dirty="0" smtClean="0">
                <a:latin typeface="+mn-lt"/>
              </a:rPr>
            </a:br>
            <a:endParaRPr lang="ja-JP" altLang="en-US" sz="1800" dirty="0" smtClean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62038" y="1724025"/>
            <a:ext cx="68405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latin typeface="+mn-lt"/>
              </a:rPr>
              <a:t>R =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0.74±0.036(stat.)±0.046(syst.)±0.13(</a:t>
            </a:r>
            <a:r>
              <a:rPr lang="en-US" altLang="ja-JP" b="1" dirty="0" err="1">
                <a:solidFill>
                  <a:srgbClr val="FF0000"/>
                </a:solidFill>
                <a:latin typeface="+mn-lt"/>
              </a:rPr>
              <a:t>theor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.)</a:t>
            </a:r>
            <a:endParaRPr lang="ja-JP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185988" y="5994400"/>
            <a:ext cx="25209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b="1" dirty="0">
                <a:latin typeface="+mn-lt"/>
              </a:rPr>
              <a:t>M. </a:t>
            </a:r>
            <a:r>
              <a:rPr lang="en-US" altLang="ja-JP" sz="1400" b="1" dirty="0" err="1">
                <a:latin typeface="+mn-lt"/>
              </a:rPr>
              <a:t>Ambrosio</a:t>
            </a:r>
            <a:r>
              <a:rPr lang="en-US" altLang="ja-JP" sz="1400" b="1" dirty="0">
                <a:latin typeface="+mn-lt"/>
              </a:rPr>
              <a:t> et al., </a:t>
            </a:r>
            <a:br>
              <a:rPr lang="en-US" altLang="ja-JP" sz="1400" b="1" dirty="0">
                <a:latin typeface="+mn-lt"/>
              </a:rPr>
            </a:br>
            <a:r>
              <a:rPr lang="en-US" altLang="ja-JP" sz="1400" b="1" dirty="0">
                <a:latin typeface="+mn-lt"/>
              </a:rPr>
              <a:t>Phys. Lett. B434, 451(1998) </a:t>
            </a:r>
          </a:p>
        </p:txBody>
      </p:sp>
      <p:grpSp>
        <p:nvGrpSpPr>
          <p:cNvPr id="108552" name="グループ化 4"/>
          <p:cNvGrpSpPr>
            <a:grpSpLocks/>
          </p:cNvGrpSpPr>
          <p:nvPr/>
        </p:nvGrpSpPr>
        <p:grpSpPr bwMode="auto">
          <a:xfrm>
            <a:off x="1781175" y="4864100"/>
            <a:ext cx="676275" cy="539750"/>
            <a:chOff x="-1053625" y="1088740"/>
            <a:chExt cx="675075" cy="540060"/>
          </a:xfrm>
        </p:grpSpPr>
        <p:sp>
          <p:nvSpPr>
            <p:cNvPr id="4" name="正方形/長方形 3"/>
            <p:cNvSpPr/>
            <p:nvPr/>
          </p:nvSpPr>
          <p:spPr>
            <a:xfrm>
              <a:off x="-1053625" y="1358770"/>
              <a:ext cx="675075" cy="27003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-1053625" y="1088740"/>
              <a:ext cx="675075" cy="2700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cxnSp>
        <p:nvCxnSpPr>
          <p:cNvPr id="7" name="直線矢印コネクタ 6"/>
          <p:cNvCxnSpPr/>
          <p:nvPr/>
        </p:nvCxnSpPr>
        <p:spPr>
          <a:xfrm flipH="1" flipV="1">
            <a:off x="2051050" y="4684713"/>
            <a:ext cx="180975" cy="814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554" name="グループ化 13"/>
          <p:cNvGrpSpPr>
            <a:grpSpLocks/>
          </p:cNvGrpSpPr>
          <p:nvPr/>
        </p:nvGrpSpPr>
        <p:grpSpPr bwMode="auto">
          <a:xfrm>
            <a:off x="7885113" y="5673725"/>
            <a:ext cx="674687" cy="539750"/>
            <a:chOff x="-1053625" y="1088740"/>
            <a:chExt cx="675075" cy="540060"/>
          </a:xfrm>
        </p:grpSpPr>
        <p:sp>
          <p:nvSpPr>
            <p:cNvPr id="15" name="正方形/長方形 14"/>
            <p:cNvSpPr/>
            <p:nvPr/>
          </p:nvSpPr>
          <p:spPr>
            <a:xfrm>
              <a:off x="-1053625" y="1358770"/>
              <a:ext cx="675075" cy="27003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-1053625" y="1088740"/>
              <a:ext cx="675075" cy="2700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cxnSp>
        <p:nvCxnSpPr>
          <p:cNvPr id="17" name="直線矢印コネクタ 16"/>
          <p:cNvCxnSpPr/>
          <p:nvPr/>
        </p:nvCxnSpPr>
        <p:spPr>
          <a:xfrm flipH="1" flipV="1">
            <a:off x="8154988" y="5494338"/>
            <a:ext cx="44450" cy="588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556" name="グループ化 18"/>
          <p:cNvGrpSpPr>
            <a:grpSpLocks/>
          </p:cNvGrpSpPr>
          <p:nvPr/>
        </p:nvGrpSpPr>
        <p:grpSpPr bwMode="auto">
          <a:xfrm>
            <a:off x="7947025" y="3632200"/>
            <a:ext cx="676275" cy="539750"/>
            <a:chOff x="-1053625" y="1088740"/>
            <a:chExt cx="675075" cy="540060"/>
          </a:xfrm>
        </p:grpSpPr>
        <p:sp>
          <p:nvSpPr>
            <p:cNvPr id="20" name="正方形/長方形 19"/>
            <p:cNvSpPr/>
            <p:nvPr/>
          </p:nvSpPr>
          <p:spPr>
            <a:xfrm>
              <a:off x="-1053625" y="1358770"/>
              <a:ext cx="675075" cy="27003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-1053625" y="1088740"/>
              <a:ext cx="675075" cy="2700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cxnSp>
        <p:nvCxnSpPr>
          <p:cNvPr id="22" name="直線矢印コネクタ 21"/>
          <p:cNvCxnSpPr/>
          <p:nvPr/>
        </p:nvCxnSpPr>
        <p:spPr>
          <a:xfrm flipV="1">
            <a:off x="8048625" y="3997325"/>
            <a:ext cx="169863" cy="439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8442325" y="3997325"/>
            <a:ext cx="92075" cy="439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2590800" y="4740275"/>
            <a:ext cx="13493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b="1" dirty="0" err="1">
                <a:solidFill>
                  <a:srgbClr val="3F30FC"/>
                </a:solidFill>
                <a:latin typeface="+mn-lt"/>
              </a:rPr>
              <a:t>UpThrough</a:t>
            </a:r>
            <a:endParaRPr lang="ja-JP" altLang="en-US" sz="1600" b="1" dirty="0">
              <a:solidFill>
                <a:srgbClr val="3F30FC"/>
              </a:solidFill>
              <a:latin typeface="+mn-lt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586663" y="3333750"/>
            <a:ext cx="1036637" cy="27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980238" y="3214688"/>
            <a:ext cx="18446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b="1" dirty="0" err="1">
                <a:solidFill>
                  <a:srgbClr val="3F30FC"/>
                </a:solidFill>
                <a:latin typeface="+mn-lt"/>
              </a:rPr>
              <a:t>UpStop+InDown</a:t>
            </a:r>
            <a:endParaRPr lang="ja-JP" altLang="en-US" sz="1600" b="1" dirty="0">
              <a:solidFill>
                <a:srgbClr val="3F30FC"/>
              </a:solidFill>
              <a:latin typeface="+mn-lt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564438" y="5224463"/>
            <a:ext cx="1036637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812088" y="5105400"/>
            <a:ext cx="78898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b="1" dirty="0" err="1">
                <a:solidFill>
                  <a:srgbClr val="3F30FC"/>
                </a:solidFill>
                <a:latin typeface="+mn-lt"/>
              </a:rPr>
              <a:t>InUp</a:t>
            </a:r>
            <a:endParaRPr lang="ja-JP" altLang="en-US" sz="1600" b="1" dirty="0">
              <a:solidFill>
                <a:srgbClr val="3F30FC"/>
              </a:solidFill>
              <a:latin typeface="+mn-lt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192838" y="2681288"/>
            <a:ext cx="2519362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b="1" dirty="0">
                <a:latin typeface="+mn-lt"/>
              </a:rPr>
              <a:t>M. </a:t>
            </a:r>
            <a:r>
              <a:rPr lang="en-US" altLang="ja-JP" sz="1400" b="1" dirty="0" err="1">
                <a:latin typeface="+mn-lt"/>
              </a:rPr>
              <a:t>Ambrosio</a:t>
            </a:r>
            <a:r>
              <a:rPr lang="en-US" altLang="ja-JP" sz="1400" b="1" dirty="0">
                <a:latin typeface="+mn-lt"/>
              </a:rPr>
              <a:t> et al., </a:t>
            </a:r>
            <a:br>
              <a:rPr lang="en-US" altLang="ja-JP" sz="1400" b="1" dirty="0">
                <a:latin typeface="+mn-lt"/>
              </a:rPr>
            </a:br>
            <a:r>
              <a:rPr lang="en-US" altLang="ja-JP" sz="1400" b="1" dirty="0">
                <a:latin typeface="+mn-lt"/>
              </a:rPr>
              <a:t>Phys. Lett. B478, 5(2000)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>
          <a:xfrm>
            <a:off x="431800" y="5194300"/>
            <a:ext cx="4140200" cy="665163"/>
          </a:xfrm>
          <a:prstGeom prst="roundRect">
            <a:avLst/>
          </a:prstGeom>
          <a:solidFill>
            <a:srgbClr val="BE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角丸四角形 19"/>
          <p:cNvSpPr/>
          <p:nvPr/>
        </p:nvSpPr>
        <p:spPr>
          <a:xfrm>
            <a:off x="431800" y="4419600"/>
            <a:ext cx="4140200" cy="665163"/>
          </a:xfrm>
          <a:prstGeom prst="roundRect">
            <a:avLst/>
          </a:prstGeom>
          <a:solidFill>
            <a:srgbClr val="D8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0596" name="Text Box 23"/>
          <p:cNvSpPr txBox="1">
            <a:spLocks noChangeArrowheads="1"/>
          </p:cNvSpPr>
          <p:nvPr/>
        </p:nvSpPr>
        <p:spPr bwMode="auto">
          <a:xfrm>
            <a:off x="250825" y="-26988"/>
            <a:ext cx="8642350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Soudan-2 experiment (1989-2001)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988" y="549275"/>
            <a:ext cx="9117012" cy="624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Fine-grained iron tracking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calorimeter with a honeycomb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geometry. The fiducial mass was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770 ton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detector was located at a depth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2070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m.w.e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underground in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Soudan mine, Minnesota. </a:t>
            </a: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R=(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/e)</a:t>
            </a:r>
            <a:r>
              <a:rPr lang="en-US" altLang="ja-JP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/(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/e)</a:t>
            </a:r>
            <a:r>
              <a:rPr lang="en-US" altLang="ja-JP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MC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were;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muon neutrino deficit was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confirmed in the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paper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0598" name="object 4"/>
          <p:cNvSpPr>
            <a:spLocks noChangeArrowheads="1"/>
          </p:cNvSpPr>
          <p:nvPr/>
        </p:nvSpPr>
        <p:spPr bwMode="auto">
          <a:xfrm>
            <a:off x="4827588" y="649288"/>
            <a:ext cx="4200525" cy="29591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000">
              <a:latin typeface="Times New Roman" panose="02020603050405020304" pitchFamily="18" charset="0"/>
            </a:endParaRPr>
          </a:p>
        </p:txBody>
      </p:sp>
      <p:pic>
        <p:nvPicPr>
          <p:cNvPr id="110599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3787775"/>
            <a:ext cx="434498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0" name="テキスト ボックス 5"/>
          <p:cNvSpPr txBox="1">
            <a:spLocks noChangeArrowheads="1"/>
          </p:cNvSpPr>
          <p:nvPr/>
        </p:nvSpPr>
        <p:spPr bwMode="auto">
          <a:xfrm>
            <a:off x="4797425" y="6084888"/>
            <a:ext cx="44386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cs typeface="Arial" panose="020B0604020202020204" pitchFamily="34" charset="0"/>
              </a:rPr>
              <a:t>W.W.M.Allison et al.,</a:t>
            </a:r>
            <a:r>
              <a:rPr lang="ja-JP" altLang="en-US" sz="1400" b="1">
                <a:cs typeface="Arial" panose="020B0604020202020204" pitchFamily="34" charset="0"/>
              </a:rPr>
              <a:t> </a:t>
            </a:r>
            <a:r>
              <a:rPr lang="en-US" altLang="ja-JP" sz="1400" b="1">
                <a:cs typeface="Arial" panose="020B0604020202020204" pitchFamily="34" charset="0"/>
              </a:rPr>
              <a:t>Phys. Lett. B391,491(1997)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cs typeface="Arial" panose="020B0604020202020204" pitchFamily="34" charset="0"/>
              </a:rPr>
              <a:t>W.W.M.Allison et al., Phys. Lett. B449,137(1999)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cs typeface="Arial" panose="020B0604020202020204" pitchFamily="34" charset="0"/>
              </a:rPr>
              <a:t>M.Sanchez et al., Phys. Rev. D 68, 113004 (2003)</a:t>
            </a:r>
          </a:p>
        </p:txBody>
      </p:sp>
      <p:sp>
        <p:nvSpPr>
          <p:cNvPr id="13" name="角丸四角形 12"/>
          <p:cNvSpPr/>
          <p:nvPr/>
        </p:nvSpPr>
        <p:spPr>
          <a:xfrm>
            <a:off x="390525" y="3698875"/>
            <a:ext cx="4140200" cy="665163"/>
          </a:xfrm>
          <a:prstGeom prst="roundRect">
            <a:avLst/>
          </a:prstGeom>
          <a:solidFill>
            <a:srgbClr val="FF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 bwMode="auto">
          <a:xfrm>
            <a:off x="387350" y="3709988"/>
            <a:ext cx="40941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R =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0.72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±0.19(stat.)        (syst.)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 bwMode="auto">
          <a:xfrm>
            <a:off x="387350" y="4424363"/>
            <a:ext cx="42910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R =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0.64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±0.11(stat.)±0.06(syst.)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 bwMode="auto">
          <a:xfrm>
            <a:off x="387350" y="5194300"/>
            <a:ext cx="42910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R =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0.69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±0.10(stat.)±0.06(syst.)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13050" y="3698875"/>
            <a:ext cx="88423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altLang="ja-JP" sz="1600" b="1" dirty="0">
                <a:solidFill>
                  <a:srgbClr val="FF0000"/>
                </a:solidFill>
                <a:latin typeface="+mn-lt"/>
              </a:rPr>
              <a:t>0.05</a:t>
            </a:r>
            <a:endParaRPr lang="ja-JP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13050" y="3871913"/>
            <a:ext cx="7651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altLang="ja-JP" sz="1600" b="1" dirty="0">
                <a:solidFill>
                  <a:srgbClr val="FF0000"/>
                </a:solidFill>
                <a:latin typeface="+mn-lt"/>
              </a:rPr>
              <a:t>0.07</a:t>
            </a:r>
            <a:endParaRPr lang="ja-JP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0607" name="テキスト ボックス 5"/>
          <p:cNvSpPr txBox="1">
            <a:spLocks noChangeArrowheads="1"/>
          </p:cNvSpPr>
          <p:nvPr/>
        </p:nvSpPr>
        <p:spPr bwMode="auto">
          <a:xfrm>
            <a:off x="2408238" y="4059238"/>
            <a:ext cx="1738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cs typeface="Arial" panose="020B0604020202020204" pitchFamily="34" charset="0"/>
              </a:rPr>
              <a:t>1.52 kt</a:t>
            </a:r>
            <a:r>
              <a:rPr lang="ja-JP" altLang="en-US" sz="1400" b="1">
                <a:cs typeface="Arial" panose="020B0604020202020204" pitchFamily="34" charset="0"/>
              </a:rPr>
              <a:t>・</a:t>
            </a:r>
            <a:r>
              <a:rPr lang="en-US" altLang="ja-JP" sz="1400" b="1">
                <a:cs typeface="Arial" panose="020B0604020202020204" pitchFamily="34" charset="0"/>
              </a:rPr>
              <a:t>yr (1997)</a:t>
            </a:r>
          </a:p>
        </p:txBody>
      </p:sp>
      <p:sp>
        <p:nvSpPr>
          <p:cNvPr id="110608" name="テキスト ボックス 5"/>
          <p:cNvSpPr txBox="1">
            <a:spLocks noChangeArrowheads="1"/>
          </p:cNvSpPr>
          <p:nvPr/>
        </p:nvSpPr>
        <p:spPr bwMode="auto">
          <a:xfrm>
            <a:off x="2411413" y="4741863"/>
            <a:ext cx="2205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cs typeface="Arial" panose="020B0604020202020204" pitchFamily="34" charset="0"/>
              </a:rPr>
              <a:t>3.9  kt</a:t>
            </a:r>
            <a:r>
              <a:rPr lang="ja-JP" altLang="en-US" sz="1400" b="1">
                <a:cs typeface="Arial" panose="020B0604020202020204" pitchFamily="34" charset="0"/>
              </a:rPr>
              <a:t>・</a:t>
            </a:r>
            <a:r>
              <a:rPr lang="en-US" altLang="ja-JP" sz="1400" b="1">
                <a:cs typeface="Arial" panose="020B0604020202020204" pitchFamily="34" charset="0"/>
              </a:rPr>
              <a:t>yr (1999)</a:t>
            </a:r>
          </a:p>
        </p:txBody>
      </p:sp>
      <p:sp>
        <p:nvSpPr>
          <p:cNvPr id="110609" name="テキスト ボックス 5"/>
          <p:cNvSpPr txBox="1">
            <a:spLocks noChangeArrowheads="1"/>
          </p:cNvSpPr>
          <p:nvPr/>
        </p:nvSpPr>
        <p:spPr bwMode="auto">
          <a:xfrm>
            <a:off x="2382838" y="5511800"/>
            <a:ext cx="22955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cs typeface="Arial" panose="020B0604020202020204" pitchFamily="34" charset="0"/>
              </a:rPr>
              <a:t>5.90 kt</a:t>
            </a:r>
            <a:r>
              <a:rPr lang="ja-JP" altLang="en-US" sz="1400" b="1">
                <a:cs typeface="Arial" panose="020B0604020202020204" pitchFamily="34" charset="0"/>
              </a:rPr>
              <a:t>・</a:t>
            </a:r>
            <a:r>
              <a:rPr lang="en-US" altLang="ja-JP" sz="1400" b="1">
                <a:cs typeface="Arial" panose="020B0604020202020204" pitchFamily="34" charset="0"/>
              </a:rPr>
              <a:t>yr (2003)</a:t>
            </a:r>
          </a:p>
        </p:txBody>
      </p:sp>
      <p:sp>
        <p:nvSpPr>
          <p:cNvPr id="110610" name="テキスト ボックス 5"/>
          <p:cNvSpPr txBox="1">
            <a:spLocks noChangeArrowheads="1"/>
          </p:cNvSpPr>
          <p:nvPr/>
        </p:nvSpPr>
        <p:spPr bwMode="auto">
          <a:xfrm>
            <a:off x="5337175" y="5229225"/>
            <a:ext cx="1738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solidFill>
                  <a:srgbClr val="3F30FC"/>
                </a:solidFill>
                <a:cs typeface="Arial" panose="020B0604020202020204" pitchFamily="34" charset="0"/>
              </a:rPr>
              <a:t>5.90 kt</a:t>
            </a:r>
            <a:r>
              <a:rPr lang="ja-JP" altLang="en-US" sz="1400" b="1">
                <a:solidFill>
                  <a:srgbClr val="3F30FC"/>
                </a:solidFill>
                <a:cs typeface="Arial" panose="020B0604020202020204" pitchFamily="34" charset="0"/>
              </a:rPr>
              <a:t>・</a:t>
            </a:r>
            <a:r>
              <a:rPr lang="en-US" altLang="ja-JP" sz="1400" b="1">
                <a:solidFill>
                  <a:srgbClr val="3F30FC"/>
                </a:solidFill>
                <a:cs typeface="Arial" panose="020B0604020202020204" pitchFamily="34" charset="0"/>
              </a:rPr>
              <a:t>yr (2003)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7181850" y="3968750"/>
            <a:ext cx="1395413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111750" y="3968750"/>
            <a:ext cx="1395413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0613" name="テキスト ボックス 5"/>
          <p:cNvSpPr txBox="1">
            <a:spLocks noChangeArrowheads="1"/>
          </p:cNvSpPr>
          <p:nvPr/>
        </p:nvSpPr>
        <p:spPr bwMode="auto">
          <a:xfrm>
            <a:off x="5202238" y="3694113"/>
            <a:ext cx="1098550" cy="5238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solidFill>
                  <a:srgbClr val="FF0000"/>
                </a:solidFill>
                <a:cs typeface="Arial" panose="020B0604020202020204" pitchFamily="34" charset="0"/>
              </a:rPr>
              <a:t>e-flavor,</a:t>
            </a:r>
            <a:br>
              <a:rPr lang="en-US" altLang="ja-JP" sz="1400" b="1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ja-JP" sz="1400" b="1">
                <a:solidFill>
                  <a:srgbClr val="FF0000"/>
                </a:solidFill>
                <a:cs typeface="Arial" panose="020B0604020202020204" pitchFamily="34" charset="0"/>
              </a:rPr>
              <a:t>157 events</a:t>
            </a:r>
          </a:p>
        </p:txBody>
      </p:sp>
      <p:sp>
        <p:nvSpPr>
          <p:cNvPr id="110614" name="テキスト ボックス 5"/>
          <p:cNvSpPr txBox="1">
            <a:spLocks noChangeArrowheads="1"/>
          </p:cNvSpPr>
          <p:nvPr/>
        </p:nvSpPr>
        <p:spPr bwMode="auto">
          <a:xfrm>
            <a:off x="7239000" y="3694113"/>
            <a:ext cx="1098550" cy="5238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400" b="1">
                <a:solidFill>
                  <a:srgbClr val="FF0000"/>
                </a:solidFill>
                <a:cs typeface="Arial" panose="020B0604020202020204" pitchFamily="34" charset="0"/>
              </a:rPr>
              <a:t>-flavor,</a:t>
            </a:r>
            <a:br>
              <a:rPr lang="en-US" altLang="ja-JP" sz="1400" b="1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ja-JP" sz="1400" b="1">
                <a:solidFill>
                  <a:srgbClr val="FF0000"/>
                </a:solidFill>
                <a:cs typeface="Arial" panose="020B0604020202020204" pitchFamily="34" charset="0"/>
              </a:rPr>
              <a:t>167 events</a:t>
            </a:r>
          </a:p>
        </p:txBody>
      </p:sp>
      <p:sp>
        <p:nvSpPr>
          <p:cNvPr id="23" name="object 7"/>
          <p:cNvSpPr>
            <a:spLocks noChangeArrowheads="1"/>
          </p:cNvSpPr>
          <p:nvPr/>
        </p:nvSpPr>
        <p:spPr bwMode="auto">
          <a:xfrm>
            <a:off x="6784975" y="1171575"/>
            <a:ext cx="2243138" cy="22574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26"/>
          <p:cNvSpPr txBox="1">
            <a:spLocks noChangeArrowheads="1"/>
          </p:cNvSpPr>
          <p:nvPr/>
        </p:nvSpPr>
        <p:spPr bwMode="auto">
          <a:xfrm>
            <a:off x="1871663" y="503238"/>
            <a:ext cx="6165850" cy="2124075"/>
          </a:xfrm>
          <a:prstGeom prst="rect">
            <a:avLst/>
          </a:prstGeom>
          <a:solidFill>
            <a:srgbClr val="AFF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en-US" altLang="ja-JP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The capability of </a:t>
            </a:r>
            <a:r>
              <a:rPr lang="en-US" altLang="ja-JP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e/</a:t>
            </a:r>
            <a:r>
              <a:rPr lang="en-US" altLang="ja-JP" sz="1400" b="1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particle identification </a:t>
            </a:r>
            <a:r>
              <a:rPr lang="en-US" altLang="ja-JP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is suspicious.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en-US" altLang="ja-JP" sz="1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en-US" altLang="ja-JP" sz="1400" b="1" dirty="0" smtClean="0">
                <a:cs typeface="Arial" panose="020B0604020202020204" pitchFamily="34" charset="0"/>
              </a:rPr>
              <a:t>Statistics i</a:t>
            </a:r>
            <a:r>
              <a:rPr lang="en-US" altLang="ja-JP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 definitely poor. </a:t>
            </a:r>
            <a:r>
              <a:rPr lang="en-US" altLang="ja-JP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Much more data </a:t>
            </a:r>
            <a:r>
              <a:rPr lang="en-US" altLang="ja-JP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is needed.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en-US" altLang="ja-JP" sz="1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en-US" altLang="ja-JP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Large uncertainty of </a:t>
            </a:r>
            <a:r>
              <a:rPr lang="en-US" altLang="ja-JP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atmospheric neutrino flux</a:t>
            </a:r>
            <a:r>
              <a:rPr lang="en-US" altLang="ja-JP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en-US" altLang="ja-JP" sz="1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en-US" altLang="ja-JP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Negative results by </a:t>
            </a:r>
            <a:r>
              <a:rPr lang="en-US" altLang="ja-JP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other experiments</a:t>
            </a:r>
            <a:r>
              <a:rPr lang="en-US" altLang="ja-JP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en-US" altLang="ja-JP" sz="1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3843" name="テキスト ボックス 26"/>
          <p:cNvSpPr txBox="1">
            <a:spLocks noChangeArrowheads="1"/>
          </p:cNvSpPr>
          <p:nvPr/>
        </p:nvSpPr>
        <p:spPr bwMode="auto">
          <a:xfrm>
            <a:off x="23813" y="2681288"/>
            <a:ext cx="8869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Particle identification problem was settled by E261A experiment.</a:t>
            </a:r>
            <a:endParaRPr lang="ja-JP" altLang="en-US" sz="195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2322513" y="963613"/>
            <a:ext cx="5003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21" name="Text Box 23"/>
          <p:cNvSpPr txBox="1">
            <a:spLocks noChangeArrowheads="1"/>
          </p:cNvSpPr>
          <p:nvPr/>
        </p:nvSpPr>
        <p:spPr bwMode="auto">
          <a:xfrm>
            <a:off x="250825" y="-26988"/>
            <a:ext cx="8642350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Toward confirmation of </a:t>
            </a:r>
            <a:r>
              <a:rPr lang="en-US" altLang="ja-JP" sz="2800" b="1" u="sng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A0AD4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800" b="1" u="sng">
                <a:solidFill>
                  <a:srgbClr val="0A0AD4"/>
                </a:solidFill>
              </a:rPr>
              <a:t>-</a:t>
            </a:r>
            <a:r>
              <a:rPr lang="en-US" altLang="ja-JP" sz="2800" b="1" u="sng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A0AD4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800" b="1" u="sng">
                <a:solidFill>
                  <a:srgbClr val="0A0AD4"/>
                </a:solidFill>
              </a:rPr>
              <a:t> oscillation (~1999) </a:t>
            </a:r>
          </a:p>
        </p:txBody>
      </p:sp>
      <p:cxnSp>
        <p:nvCxnSpPr>
          <p:cNvPr id="11" name="直線コネクタ 10"/>
          <p:cNvCxnSpPr/>
          <p:nvPr/>
        </p:nvCxnSpPr>
        <p:spPr>
          <a:xfrm>
            <a:off x="2320925" y="1395413"/>
            <a:ext cx="5003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2320925" y="2235200"/>
            <a:ext cx="500380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26"/>
          <p:cNvSpPr txBox="1">
            <a:spLocks noChangeArrowheads="1"/>
          </p:cNvSpPr>
          <p:nvPr/>
        </p:nvSpPr>
        <p:spPr bwMode="auto">
          <a:xfrm>
            <a:off x="23813" y="3135313"/>
            <a:ext cx="8869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Enough statistics of data were accumulated by Super-</a:t>
            </a:r>
            <a:r>
              <a:rPr lang="en-US" altLang="ja-JP" sz="195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Kamiokande</a:t>
            </a:r>
            <a:r>
              <a:rPr lang="en-US" altLang="ja-JP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テキスト ボックス 26"/>
          <p:cNvSpPr txBox="1">
            <a:spLocks noChangeArrowheads="1"/>
          </p:cNvSpPr>
          <p:nvPr/>
        </p:nvSpPr>
        <p:spPr bwMode="auto">
          <a:xfrm>
            <a:off x="25400" y="3576638"/>
            <a:ext cx="92265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Two tracking type detectors claimed the atmospheric muon neutrino deficit.  However, it was </a:t>
            </a:r>
            <a:r>
              <a:rPr lang="en-US" altLang="ja-JP" sz="195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just after </a:t>
            </a:r>
            <a:r>
              <a:rPr lang="en-US" altLang="ja-JP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the observation by Super-</a:t>
            </a:r>
            <a:r>
              <a:rPr lang="en-US" altLang="ja-JP" sz="195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Kamiokande</a:t>
            </a:r>
            <a:r>
              <a:rPr lang="en-US" altLang="ja-JP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r>
              <a:rPr lang="ja-JP" altLang="en-US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　</a:t>
            </a:r>
            <a:r>
              <a:rPr lang="en-US" altLang="ja-JP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Their statistics were quite poor to claim “neutrino oscillation”</a:t>
            </a:r>
            <a:r>
              <a:rPr lang="ja-JP" altLang="en-US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ja-JP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by a single experiment.</a:t>
            </a:r>
          </a:p>
        </p:txBody>
      </p:sp>
      <p:sp>
        <p:nvSpPr>
          <p:cNvPr id="13" name="テキスト ボックス 26"/>
          <p:cNvSpPr txBox="1">
            <a:spLocks noChangeArrowheads="1"/>
          </p:cNvSpPr>
          <p:nvPr/>
        </p:nvSpPr>
        <p:spPr bwMode="auto">
          <a:xfrm>
            <a:off x="25400" y="4868863"/>
            <a:ext cx="91201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They completely forgot that claiming neutrino oscillation is quite risky!  Their announcement was </a:t>
            </a:r>
            <a:r>
              <a:rPr lang="en-US" altLang="ja-JP" sz="195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“Do not miss the bus”</a:t>
            </a:r>
            <a:r>
              <a:rPr lang="en-US" altLang="ja-JP" sz="1950" b="1" dirty="0" smtClean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テキスト ボックス 26"/>
          <p:cNvSpPr txBox="1">
            <a:spLocks noChangeArrowheads="1"/>
          </p:cNvSpPr>
          <p:nvPr/>
        </p:nvSpPr>
        <p:spPr bwMode="auto">
          <a:xfrm>
            <a:off x="461963" y="5545138"/>
            <a:ext cx="4514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9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or, in Japanese famous phrase,</a:t>
            </a:r>
          </a:p>
        </p:txBody>
      </p:sp>
      <p:sp>
        <p:nvSpPr>
          <p:cNvPr id="15" name="テキスト ボックス 26"/>
          <p:cNvSpPr txBox="1">
            <a:spLocks noChangeArrowheads="1"/>
          </p:cNvSpPr>
          <p:nvPr/>
        </p:nvSpPr>
        <p:spPr bwMode="auto">
          <a:xfrm>
            <a:off x="395288" y="6354763"/>
            <a:ext cx="87487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900" b="1">
                <a:solidFill>
                  <a:srgbClr val="0000FF"/>
                </a:solidFill>
                <a:cs typeface="Arial" panose="020B0604020202020204" pitchFamily="34" charset="0"/>
              </a:rPr>
              <a:t>“If everyone crosses against the red light, there's nothing to be afraid of.” </a:t>
            </a:r>
            <a:endParaRPr lang="ja-JP" altLang="en-US" sz="20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テキスト ボックス 26"/>
          <p:cNvSpPr txBox="1">
            <a:spLocks noChangeArrowheads="1"/>
          </p:cNvSpPr>
          <p:nvPr/>
        </p:nvSpPr>
        <p:spPr bwMode="auto">
          <a:xfrm>
            <a:off x="385763" y="5954713"/>
            <a:ext cx="4230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「赤信号みんなで渡れば恐くない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!</a:t>
            </a:r>
            <a:r>
              <a:rPr lang="ja-JP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」</a:t>
            </a:r>
          </a:p>
        </p:txBody>
      </p:sp>
      <p:sp>
        <p:nvSpPr>
          <p:cNvPr id="111630" name="テキスト ボックス 1"/>
          <p:cNvSpPr txBox="1">
            <a:spLocks noChangeArrowheads="1"/>
          </p:cNvSpPr>
          <p:nvPr/>
        </p:nvSpPr>
        <p:spPr bwMode="auto">
          <a:xfrm>
            <a:off x="806450" y="473075"/>
            <a:ext cx="1755775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800" b="1">
                <a:cs typeface="Arial" panose="020B0604020202020204" pitchFamily="34" charset="0"/>
              </a:rPr>
              <a:t>In early 1990s</a:t>
            </a:r>
            <a:endParaRPr lang="ja-JP" altLang="en-US" sz="1800" b="1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/>
      <p:bldP spid="8" grpId="0"/>
      <p:bldP spid="9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250825" y="53975"/>
            <a:ext cx="8642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History of Discoveries by neutrino experiments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988" y="638175"/>
            <a:ext cx="9045575" cy="549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750" b="1" dirty="0">
                <a:latin typeface="+mn-lt"/>
              </a:rPr>
              <a:t>1956 </a:t>
            </a:r>
            <a:r>
              <a:rPr lang="en-US" altLang="ja-JP" sz="1800" b="1" dirty="0">
                <a:solidFill>
                  <a:srgbClr val="000000"/>
                </a:solidFill>
                <a:latin typeface="Arial" panose="020B0604020202020204" pitchFamily="34" charset="0"/>
              </a:rPr>
              <a:t>Discovery of </a:t>
            </a:r>
            <a:r>
              <a:rPr lang="en-US" altLang="ja-JP" sz="1800" b="1" dirty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8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altLang="ja-JP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by </a:t>
            </a:r>
            <a:r>
              <a:rPr lang="en-US" altLang="ja-JP" sz="1800" b="1" dirty="0">
                <a:latin typeface="Arial" panose="020B0604020202020204" pitchFamily="34" charset="0"/>
              </a:rPr>
              <a:t>Savannah River</a:t>
            </a:r>
            <a:r>
              <a:rPr lang="ja-JP" altLang="en-US" sz="1800" b="1" dirty="0">
                <a:latin typeface="Arial" panose="020B0604020202020204" pitchFamily="34" charset="0"/>
              </a:rPr>
              <a:t> </a:t>
            </a:r>
            <a:r>
              <a:rPr lang="en-US" altLang="ja-JP" sz="1800" b="1" dirty="0">
                <a:latin typeface="Arial" panose="020B0604020202020204" pitchFamily="34" charset="0"/>
              </a:rPr>
              <a:t>reactor experiment</a:t>
            </a:r>
            <a:r>
              <a:rPr lang="en-US" altLang="ja-JP" sz="1750" b="1" dirty="0">
                <a:latin typeface="+mn-lt"/>
              </a:rPr>
              <a:t> (N)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1962 Discovery of muon neutrinos by AGS neutrino experiment in BNL (N)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1965 Observation of atmospheric neutrinos by KGF experiment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</a:t>
            </a:r>
            <a:r>
              <a:rPr lang="en-US" altLang="ja-JP" sz="1800" b="1" dirty="0">
                <a:latin typeface="+mn-lt"/>
              </a:rPr>
              <a:t>968</a:t>
            </a:r>
            <a:r>
              <a:rPr lang="en-US" altLang="ja-JP" sz="1750" b="1" dirty="0">
                <a:latin typeface="+mn-lt"/>
              </a:rPr>
              <a:t> Solar neutrino deficit claimed by </a:t>
            </a:r>
            <a:r>
              <a:rPr lang="en-US" altLang="ja-JP" sz="1750" b="1" dirty="0" err="1">
                <a:latin typeface="+mn-lt"/>
              </a:rPr>
              <a:t>Homestake</a:t>
            </a:r>
            <a:r>
              <a:rPr lang="en-US" altLang="ja-JP" sz="1750" b="1" dirty="0">
                <a:latin typeface="+mn-lt"/>
              </a:rPr>
              <a:t> experiment (N)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1973 Discovery of neutral current interactions by </a:t>
            </a:r>
            <a:r>
              <a:rPr lang="en-US" altLang="ja-JP" sz="1750" b="1" dirty="0" err="1">
                <a:latin typeface="+mn-lt"/>
              </a:rPr>
              <a:t>Gargamelle</a:t>
            </a:r>
            <a:r>
              <a:rPr lang="en-US" altLang="ja-JP" sz="1750" b="1" dirty="0">
                <a:latin typeface="+mn-lt"/>
              </a:rPr>
              <a:t> experiment</a:t>
            </a:r>
          </a:p>
          <a:p>
            <a:pPr>
              <a:defRPr/>
            </a:pPr>
            <a:r>
              <a:rPr lang="en-US" altLang="ja-JP" sz="1750" b="1" dirty="0">
                <a:solidFill>
                  <a:srgbClr val="FF25FF"/>
                </a:solidFill>
                <a:latin typeface="+mn-lt"/>
              </a:rPr>
              <a:t>1987</a:t>
            </a:r>
            <a:r>
              <a:rPr lang="en-US" altLang="ja-JP" sz="1750" b="1" dirty="0">
                <a:latin typeface="+mn-lt"/>
              </a:rPr>
              <a:t> </a:t>
            </a:r>
            <a:r>
              <a:rPr lang="en-US" altLang="ja-JP" sz="1750" b="1" dirty="0" err="1">
                <a:latin typeface="+mn-lt"/>
              </a:rPr>
              <a:t>Kamiokande</a:t>
            </a:r>
            <a:r>
              <a:rPr lang="en-US" altLang="ja-JP" sz="1750" b="1" dirty="0">
                <a:latin typeface="+mn-lt"/>
              </a:rPr>
              <a:t> and IMB detected neutrinos from supernova SN1987A (N)</a:t>
            </a:r>
          </a:p>
          <a:p>
            <a:pPr>
              <a:defRPr/>
            </a:pPr>
            <a:r>
              <a:rPr lang="en-US" altLang="ja-JP" sz="1750" b="1" dirty="0">
                <a:solidFill>
                  <a:srgbClr val="FF0000"/>
                </a:solidFill>
                <a:latin typeface="+mn-lt"/>
              </a:rPr>
              <a:t>1988</a:t>
            </a:r>
            <a:r>
              <a:rPr lang="en-US" altLang="ja-JP" sz="1750" b="1" dirty="0">
                <a:latin typeface="+mn-lt"/>
              </a:rPr>
              <a:t> </a:t>
            </a:r>
            <a:r>
              <a:rPr lang="en-US" altLang="ja-JP" sz="1750" b="1" dirty="0" err="1">
                <a:latin typeface="+mn-lt"/>
              </a:rPr>
              <a:t>Kamiokande</a:t>
            </a:r>
            <a:r>
              <a:rPr lang="en-US" altLang="ja-JP" sz="1750" b="1" dirty="0">
                <a:latin typeface="+mn-lt"/>
              </a:rPr>
              <a:t> claimed atmospheric muon neutrino deficit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1989 </a:t>
            </a:r>
            <a:r>
              <a:rPr lang="en-US" altLang="ja-JP" sz="1750" b="1" dirty="0" err="1">
                <a:latin typeface="+mn-lt"/>
              </a:rPr>
              <a:t>Kamiokande</a:t>
            </a:r>
            <a:r>
              <a:rPr lang="en-US" altLang="ja-JP" sz="1750" b="1" dirty="0">
                <a:latin typeface="+mn-lt"/>
              </a:rPr>
              <a:t> confirmed the solar neutrino deficit</a:t>
            </a:r>
          </a:p>
          <a:p>
            <a:pPr>
              <a:defRPr/>
            </a:pPr>
            <a:r>
              <a:rPr lang="en-US" altLang="ja-JP" sz="1750" b="1" dirty="0">
                <a:solidFill>
                  <a:srgbClr val="FF0000"/>
                </a:solidFill>
                <a:latin typeface="+mn-lt"/>
              </a:rPr>
              <a:t>1998</a:t>
            </a:r>
            <a:r>
              <a:rPr lang="en-US" altLang="ja-JP" sz="1750" b="1" dirty="0">
                <a:latin typeface="+mn-lt"/>
              </a:rPr>
              <a:t> Super-</a:t>
            </a:r>
            <a:r>
              <a:rPr lang="en-US" altLang="ja-JP" sz="1750" b="1" dirty="0" err="1">
                <a:latin typeface="+mn-lt"/>
              </a:rPr>
              <a:t>Kamiokande</a:t>
            </a:r>
            <a:r>
              <a:rPr lang="en-US" altLang="ja-JP" sz="1750" b="1" dirty="0">
                <a:latin typeface="+mn-lt"/>
              </a:rPr>
              <a:t> observed atmospheric neutrino oscillation (N)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1998 Super-</a:t>
            </a:r>
            <a:r>
              <a:rPr lang="en-US" altLang="ja-JP" sz="1750" b="1" dirty="0" err="1">
                <a:latin typeface="+mn-lt"/>
              </a:rPr>
              <a:t>Kamiokande</a:t>
            </a:r>
            <a:r>
              <a:rPr lang="en-US" altLang="ja-JP" sz="1750" b="1" dirty="0">
                <a:latin typeface="+mn-lt"/>
              </a:rPr>
              <a:t> confirmed solar neutrino deficit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2000 DONUT observed tau neutrino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2001 SNO confirmed solar neutrino oscillation by neutral current measurement (N)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2002 </a:t>
            </a:r>
            <a:r>
              <a:rPr lang="en-US" altLang="ja-JP" sz="1750" b="1" dirty="0" err="1">
                <a:latin typeface="+mn-lt"/>
              </a:rPr>
              <a:t>Kamland</a:t>
            </a:r>
            <a:r>
              <a:rPr lang="en-US" altLang="ja-JP" sz="1750" b="1" dirty="0">
                <a:latin typeface="+mn-lt"/>
              </a:rPr>
              <a:t> observed deficit of reactor neutrinos </a:t>
            </a:r>
          </a:p>
          <a:p>
            <a:pPr>
              <a:defRPr/>
            </a:pPr>
            <a:r>
              <a:rPr lang="en-US" altLang="ja-JP" sz="1750" b="1" dirty="0">
                <a:solidFill>
                  <a:srgbClr val="FF0000"/>
                </a:solidFill>
                <a:latin typeface="+mn-lt"/>
              </a:rPr>
              <a:t>2004</a:t>
            </a:r>
            <a:r>
              <a:rPr lang="en-US" altLang="ja-JP" sz="1750" b="1" dirty="0">
                <a:latin typeface="+mn-lt"/>
              </a:rPr>
              <a:t> K2K confirmed atmospheric neutrino oscillation by artificial neutrino beam</a:t>
            </a:r>
          </a:p>
          <a:p>
            <a:pPr>
              <a:defRPr/>
            </a:pPr>
            <a:r>
              <a:rPr lang="en-US" altLang="ja-JP" sz="1750" b="1" dirty="0">
                <a:solidFill>
                  <a:srgbClr val="FF25FF"/>
                </a:solidFill>
                <a:latin typeface="+mn-lt"/>
              </a:rPr>
              <a:t>2006</a:t>
            </a:r>
            <a:r>
              <a:rPr lang="en-US" altLang="ja-JP" sz="1750" b="1" dirty="0">
                <a:latin typeface="+mn-lt"/>
              </a:rPr>
              <a:t> Completely independent confirmation of </a:t>
            </a:r>
            <a:r>
              <a:rPr lang="en-US" altLang="ja-JP" sz="1750" b="1" dirty="0">
                <a:latin typeface="Symbol" panose="05050102010706020507" pitchFamily="18" charset="2"/>
              </a:rPr>
              <a:t>n</a:t>
            </a:r>
            <a:r>
              <a:rPr lang="en-US" altLang="ja-JP" sz="1750" b="1" baseline="-25000" dirty="0">
                <a:latin typeface="Symbol" panose="05050102010706020507" pitchFamily="18" charset="2"/>
              </a:rPr>
              <a:t>m</a:t>
            </a:r>
            <a:r>
              <a:rPr lang="en-US" altLang="ja-JP" sz="1750" b="1" dirty="0">
                <a:latin typeface="+mn-lt"/>
              </a:rPr>
              <a:t>-</a:t>
            </a:r>
            <a:r>
              <a:rPr lang="en-US" altLang="ja-JP" sz="1750" b="1" dirty="0" err="1">
                <a:latin typeface="Symbol" panose="05050102010706020507" pitchFamily="18" charset="2"/>
              </a:rPr>
              <a:t>n</a:t>
            </a:r>
            <a:r>
              <a:rPr lang="en-US" altLang="ja-JP" sz="1750" b="1" baseline="-25000" dirty="0" err="1">
                <a:latin typeface="Symbol" panose="05050102010706020507" pitchFamily="18" charset="2"/>
              </a:rPr>
              <a:t>t</a:t>
            </a:r>
            <a:r>
              <a:rPr lang="en-US" altLang="ja-JP" sz="1750" b="1" baseline="-25000" dirty="0">
                <a:latin typeface="+mn-lt"/>
              </a:rPr>
              <a:t> </a:t>
            </a:r>
            <a:r>
              <a:rPr lang="en-US" altLang="ja-JP" sz="1750" b="1" dirty="0">
                <a:latin typeface="+mn-lt"/>
              </a:rPr>
              <a:t>oscillation by MINOS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2011 First indication of non-zero </a:t>
            </a:r>
            <a:r>
              <a:rPr lang="en-US" altLang="ja-JP" sz="1750" b="1" dirty="0">
                <a:latin typeface="Symbol" panose="05050102010706020507" pitchFamily="18" charset="2"/>
              </a:rPr>
              <a:t>q</a:t>
            </a:r>
            <a:r>
              <a:rPr lang="en-US" altLang="ja-JP" sz="1750" b="1" baseline="-25000" dirty="0">
                <a:latin typeface="+mn-lt"/>
              </a:rPr>
              <a:t>13</a:t>
            </a:r>
            <a:r>
              <a:rPr lang="en-US" altLang="ja-JP" sz="1750" b="1" dirty="0">
                <a:latin typeface="+mn-lt"/>
              </a:rPr>
              <a:t> by T2K</a:t>
            </a:r>
          </a:p>
          <a:p>
            <a:pPr>
              <a:defRPr/>
            </a:pPr>
            <a:r>
              <a:rPr lang="en-US" altLang="ja-JP" sz="1750" b="1" dirty="0">
                <a:latin typeface="Arial"/>
              </a:rPr>
              <a:t>2012</a:t>
            </a:r>
            <a:r>
              <a:rPr lang="en-US" altLang="ja-JP" sz="1750" b="1" dirty="0">
                <a:latin typeface="+mn-lt"/>
              </a:rPr>
              <a:t> Non-zero </a:t>
            </a:r>
            <a:r>
              <a:rPr lang="en-US" altLang="ja-JP" sz="1750" b="1" dirty="0">
                <a:latin typeface="Symbol" panose="05050102010706020507" pitchFamily="18" charset="2"/>
              </a:rPr>
              <a:t>q</a:t>
            </a:r>
            <a:r>
              <a:rPr lang="en-US" altLang="ja-JP" sz="1750" b="1" baseline="-25000" dirty="0">
                <a:latin typeface="+mn-lt"/>
              </a:rPr>
              <a:t>13</a:t>
            </a:r>
            <a:r>
              <a:rPr lang="en-US" altLang="ja-JP" sz="1750" b="1" dirty="0">
                <a:latin typeface="+mn-lt"/>
              </a:rPr>
              <a:t> was confirmed by 3 reactor experiments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2013 Evidence of non-zero </a:t>
            </a:r>
            <a:r>
              <a:rPr lang="en-US" altLang="ja-JP" sz="1750" b="1" dirty="0">
                <a:latin typeface="Symbol" panose="05050102010706020507" pitchFamily="18" charset="2"/>
              </a:rPr>
              <a:t>q</a:t>
            </a:r>
            <a:r>
              <a:rPr lang="en-US" altLang="ja-JP" sz="1750" b="1" baseline="-25000" dirty="0">
                <a:latin typeface="+mn-lt"/>
              </a:rPr>
              <a:t>13</a:t>
            </a:r>
            <a:r>
              <a:rPr lang="en-US" altLang="ja-JP" sz="1750" b="1" dirty="0">
                <a:latin typeface="+mn-lt"/>
              </a:rPr>
              <a:t> by T2K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2015 Hints toward negative </a:t>
            </a:r>
            <a:r>
              <a:rPr lang="en-US" altLang="ja-JP" sz="1750" b="1" dirty="0" err="1">
                <a:latin typeface="Symbol" panose="05050102010706020507" pitchFamily="18" charset="2"/>
              </a:rPr>
              <a:t>d</a:t>
            </a:r>
            <a:r>
              <a:rPr lang="en-US" altLang="ja-JP" sz="1750" b="1" baseline="-25000" dirty="0" err="1">
                <a:latin typeface="+mn-lt"/>
              </a:rPr>
              <a:t>CP</a:t>
            </a:r>
            <a:r>
              <a:rPr lang="en-US" altLang="ja-JP" sz="1750" b="1" baseline="-25000" dirty="0">
                <a:latin typeface="+mn-lt"/>
              </a:rPr>
              <a:t> </a:t>
            </a:r>
            <a:r>
              <a:rPr lang="en-US" altLang="ja-JP" sz="1750" b="1" dirty="0">
                <a:latin typeface="+mn-lt"/>
              </a:rPr>
              <a:t>by T2K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2015 Discovery of </a:t>
            </a:r>
            <a:r>
              <a:rPr lang="en-US" altLang="ja-JP" sz="1750" b="1" dirty="0" err="1">
                <a:latin typeface="Symbol" panose="05050102010706020507" pitchFamily="18" charset="2"/>
              </a:rPr>
              <a:t>n</a:t>
            </a:r>
            <a:r>
              <a:rPr lang="en-US" altLang="ja-JP" sz="1750" b="1" baseline="-25000" dirty="0" err="1">
                <a:latin typeface="Symbol" panose="05050102010706020507" pitchFamily="18" charset="2"/>
              </a:rPr>
              <a:t>t</a:t>
            </a:r>
            <a:r>
              <a:rPr lang="en-US" altLang="ja-JP" sz="1750" b="1" dirty="0">
                <a:latin typeface="+mn-lt"/>
              </a:rPr>
              <a:t> signal from </a:t>
            </a:r>
            <a:r>
              <a:rPr lang="en-US" altLang="ja-JP" sz="1750" b="1" dirty="0">
                <a:latin typeface="Symbol" panose="05050102010706020507" pitchFamily="18" charset="2"/>
              </a:rPr>
              <a:t>n</a:t>
            </a:r>
            <a:r>
              <a:rPr lang="en-US" altLang="ja-JP" sz="1750" b="1" baseline="-25000" dirty="0">
                <a:latin typeface="Symbol" panose="05050102010706020507" pitchFamily="18" charset="2"/>
              </a:rPr>
              <a:t>m</a:t>
            </a:r>
            <a:r>
              <a:rPr lang="en-US" altLang="ja-JP" sz="1750" b="1" dirty="0"/>
              <a:t>-</a:t>
            </a:r>
            <a:r>
              <a:rPr lang="en-US" altLang="ja-JP" sz="1750" b="1" dirty="0" err="1">
                <a:latin typeface="Symbol" panose="05050102010706020507" pitchFamily="18" charset="2"/>
              </a:rPr>
              <a:t>n</a:t>
            </a:r>
            <a:r>
              <a:rPr lang="en-US" altLang="ja-JP" sz="1750" b="1" baseline="-25000" dirty="0" err="1">
                <a:latin typeface="Symbol" panose="05050102010706020507" pitchFamily="18" charset="2"/>
              </a:rPr>
              <a:t>t</a:t>
            </a:r>
            <a:r>
              <a:rPr lang="en-US" altLang="ja-JP" sz="1750" b="1" dirty="0">
                <a:latin typeface="+mn-lt"/>
              </a:rPr>
              <a:t> oscillation by OPERA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7225" y="6069013"/>
            <a:ext cx="70199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FF0000"/>
                </a:solidFill>
                <a:latin typeface="+mn-lt"/>
              </a:rPr>
              <a:t>Main topics of my lecture, and will be presented precisely. </a:t>
            </a:r>
            <a:r>
              <a:rPr lang="en-US" altLang="ja-JP" sz="1800" b="1" dirty="0">
                <a:latin typeface="+mn-lt"/>
              </a:rPr>
              <a:t> </a:t>
            </a:r>
          </a:p>
          <a:p>
            <a:pPr>
              <a:defRPr/>
            </a:pPr>
            <a:r>
              <a:rPr lang="en-US" altLang="ja-JP" sz="1800" b="1" dirty="0">
                <a:solidFill>
                  <a:srgbClr val="FF25FF"/>
                </a:solidFill>
                <a:latin typeface="+mn-lt"/>
              </a:rPr>
              <a:t>Related to main topics, and will be mentioned briefly. </a:t>
            </a:r>
            <a:r>
              <a:rPr lang="en-US" altLang="ja-JP" sz="1800" b="1" dirty="0">
                <a:solidFill>
                  <a:srgbClr val="DEA900"/>
                </a:solidFill>
                <a:latin typeface="Arial"/>
              </a:rPr>
              <a:t> </a:t>
            </a:r>
            <a:endParaRPr lang="en-US" altLang="ja-JP" sz="18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2097088" y="755650"/>
            <a:ext cx="1428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3"/>
          <p:cNvSpPr txBox="1">
            <a:spLocks noChangeArrowheads="1"/>
          </p:cNvSpPr>
          <p:nvPr/>
        </p:nvSpPr>
        <p:spPr bwMode="auto">
          <a:xfrm>
            <a:off x="-63500" y="-26988"/>
            <a:ext cx="7156450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ja-JP" sz="2800" b="1" u="sng">
                <a:solidFill>
                  <a:srgbClr val="0A0AD4"/>
                </a:solidFill>
                <a:latin typeface="Arial" panose="020B0604020202020204" pitchFamily="34" charset="0"/>
              </a:rPr>
              <a:t>Calculation of </a:t>
            </a:r>
            <a:r>
              <a:rPr lang="en-US" altLang="ja-JP" sz="2800" b="1" u="sng">
                <a:solidFill>
                  <a:srgbClr val="FF0000"/>
                </a:solidFill>
                <a:latin typeface="Arial" panose="020B0604020202020204" pitchFamily="34" charset="0"/>
              </a:rPr>
              <a:t>atmospheric neutrino </a:t>
            </a:r>
            <a:r>
              <a:rPr lang="en-US" altLang="ja-JP" sz="2800" b="1" u="sng">
                <a:solidFill>
                  <a:srgbClr val="0A0AD4"/>
                </a:solidFill>
                <a:latin typeface="Arial" panose="020B0604020202020204" pitchFamily="34" charset="0"/>
              </a:rPr>
              <a:t>flux </a:t>
            </a:r>
          </a:p>
        </p:txBody>
      </p:sp>
      <p:grpSp>
        <p:nvGrpSpPr>
          <p:cNvPr id="112643" name="グループ化 14"/>
          <p:cNvGrpSpPr>
            <a:grpSpLocks/>
          </p:cNvGrpSpPr>
          <p:nvPr/>
        </p:nvGrpSpPr>
        <p:grpSpPr bwMode="auto">
          <a:xfrm>
            <a:off x="-6350" y="2876550"/>
            <a:ext cx="4037013" cy="3340100"/>
            <a:chOff x="-6199" y="2798058"/>
            <a:chExt cx="4036391" cy="3339433"/>
          </a:xfrm>
        </p:grpSpPr>
        <p:sp>
          <p:nvSpPr>
            <p:cNvPr id="8" name="object 8"/>
            <p:cNvSpPr/>
            <p:nvPr/>
          </p:nvSpPr>
          <p:spPr>
            <a:xfrm>
              <a:off x="-6199" y="2942492"/>
              <a:ext cx="4036391" cy="3194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12655" name="テキスト ボックス 3"/>
            <p:cNvSpPr txBox="1">
              <a:spLocks noChangeArrowheads="1"/>
            </p:cNvSpPr>
            <p:nvPr/>
          </p:nvSpPr>
          <p:spPr bwMode="auto">
            <a:xfrm>
              <a:off x="836585" y="2798058"/>
              <a:ext cx="2115235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latin typeface="Arial Narrow" panose="020B0606020202030204" pitchFamily="34" charset="0"/>
                </a:rPr>
                <a:t>Primary proton </a:t>
              </a:r>
              <a:br>
                <a:rPr lang="en-US" altLang="ja-JP" sz="1600" b="1">
                  <a:latin typeface="Arial Narrow" panose="020B0606020202030204" pitchFamily="34" charset="0"/>
                </a:rPr>
              </a:br>
              <a:r>
                <a:rPr lang="en-US" altLang="ja-JP" sz="1600" b="1">
                  <a:latin typeface="Arial Narrow" panose="020B0606020202030204" pitchFamily="34" charset="0"/>
                </a:rPr>
                <a:t>(and heavier nuclei) flux </a:t>
              </a:r>
            </a:p>
          </p:txBody>
        </p:sp>
      </p:grpSp>
      <p:grpSp>
        <p:nvGrpSpPr>
          <p:cNvPr id="112644" name="グループ化 15"/>
          <p:cNvGrpSpPr>
            <a:grpSpLocks/>
          </p:cNvGrpSpPr>
          <p:nvPr/>
        </p:nvGrpSpPr>
        <p:grpSpPr bwMode="auto">
          <a:xfrm>
            <a:off x="4427538" y="3148013"/>
            <a:ext cx="4959350" cy="3160712"/>
            <a:chOff x="4383088" y="2931002"/>
            <a:chExt cx="4959442" cy="3161130"/>
          </a:xfrm>
        </p:grpSpPr>
        <p:grpSp>
          <p:nvGrpSpPr>
            <p:cNvPr id="112647" name="グループ化 13"/>
            <p:cNvGrpSpPr>
              <a:grpSpLocks/>
            </p:cNvGrpSpPr>
            <p:nvPr/>
          </p:nvGrpSpPr>
          <p:grpSpPr bwMode="auto">
            <a:xfrm>
              <a:off x="4383088" y="2931002"/>
              <a:ext cx="4959442" cy="3161130"/>
              <a:chOff x="4383088" y="2931002"/>
              <a:chExt cx="4959442" cy="3161130"/>
            </a:xfrm>
          </p:grpSpPr>
          <p:grpSp>
            <p:nvGrpSpPr>
              <p:cNvPr id="112649" name="グループ化 5"/>
              <p:cNvGrpSpPr>
                <a:grpSpLocks/>
              </p:cNvGrpSpPr>
              <p:nvPr/>
            </p:nvGrpSpPr>
            <p:grpSpPr bwMode="auto">
              <a:xfrm>
                <a:off x="4383088" y="2931002"/>
                <a:ext cx="4959442" cy="3161130"/>
                <a:chOff x="4383088" y="2931002"/>
                <a:chExt cx="4959442" cy="3161130"/>
              </a:xfrm>
            </p:grpSpPr>
            <p:sp>
              <p:nvSpPr>
                <p:cNvPr id="2" name="object 2"/>
                <p:cNvSpPr/>
                <p:nvPr/>
              </p:nvSpPr>
              <p:spPr>
                <a:xfrm>
                  <a:off x="4383088" y="2931002"/>
                  <a:ext cx="4608597" cy="3161130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lIns="0" tIns="0" rIns="0" bIns="0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" name="正方形/長方形 4"/>
                <p:cNvSpPr/>
                <p:nvPr/>
              </p:nvSpPr>
              <p:spPr>
                <a:xfrm>
                  <a:off x="8037581" y="5183962"/>
                  <a:ext cx="1304949" cy="4048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112650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7632340" y="5568912"/>
                <a:ext cx="81009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r>
                  <a:rPr lang="en-US" altLang="ja-JP" sz="1400" b="1">
                    <a:latin typeface="Arial Narrow" panose="020B0606020202030204" pitchFamily="34" charset="0"/>
                  </a:rPr>
                  <a:t>South pole</a:t>
                </a:r>
                <a:endParaRPr lang="ja-JP" altLang="en-US" sz="1400" b="1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11" name="直線矢印コネクタ 10"/>
              <p:cNvCxnSpPr/>
              <p:nvPr/>
            </p:nvCxnSpPr>
            <p:spPr>
              <a:xfrm flipV="1">
                <a:off x="7902640" y="5364961"/>
                <a:ext cx="3175" cy="31277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648" name="テキスト ボックス 6"/>
            <p:cNvSpPr txBox="1">
              <a:spLocks noChangeArrowheads="1"/>
            </p:cNvSpPr>
            <p:nvPr/>
          </p:nvSpPr>
          <p:spPr bwMode="auto">
            <a:xfrm>
              <a:off x="4998673" y="2945502"/>
              <a:ext cx="1665185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latin typeface="Arial Narrow" panose="020B0606020202030204" pitchFamily="34" charset="0"/>
                </a:rPr>
                <a:t>Geomagnetic field</a:t>
              </a:r>
            </a:p>
          </p:txBody>
        </p:sp>
      </p:grpSp>
      <p:pic>
        <p:nvPicPr>
          <p:cNvPr id="112645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47625"/>
            <a:ext cx="15748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6988" y="503238"/>
            <a:ext cx="8712200" cy="624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Calculation of atmospheric neutrino flux is based on: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proton (and heavier nuclei) flux 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Geomagnetic field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including effects from solar activity.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Travel direction of charged particles are dispersed.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Hadronic interaction models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temperature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. Atmosphere is target material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and also affects decay/absorption ratio of </a:t>
            </a:r>
            <a:r>
              <a:rPr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/kaons.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There are large uncertainties of the input data.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3"/>
          <p:cNvSpPr txBox="1">
            <a:spLocks noChangeArrowheads="1"/>
          </p:cNvSpPr>
          <p:nvPr/>
        </p:nvSpPr>
        <p:spPr bwMode="auto">
          <a:xfrm>
            <a:off x="314325" y="25400"/>
            <a:ext cx="57435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2700" b="1" u="sng">
                <a:solidFill>
                  <a:srgbClr val="0A0AD4"/>
                </a:solidFill>
                <a:latin typeface="Arial" panose="020B0604020202020204" pitchFamily="34" charset="0"/>
              </a:rPr>
              <a:t>Energy distribution and ratio of</a:t>
            </a:r>
            <a:br>
              <a:rPr lang="en-US" altLang="ja-JP" sz="2700" b="1" u="sng">
                <a:solidFill>
                  <a:srgbClr val="0A0AD4"/>
                </a:solidFill>
                <a:latin typeface="Arial" panose="020B0604020202020204" pitchFamily="34" charset="0"/>
              </a:rPr>
            </a:br>
            <a:r>
              <a:rPr lang="en-US" altLang="ja-JP" sz="2700" b="1" u="sng">
                <a:solidFill>
                  <a:srgbClr val="0A0AD4"/>
                </a:solidFill>
                <a:latin typeface="Arial" panose="020B0604020202020204" pitchFamily="34" charset="0"/>
              </a:rPr>
              <a:t>atmospheric neutrino flux </a:t>
            </a:r>
          </a:p>
        </p:txBody>
      </p:sp>
      <p:grpSp>
        <p:nvGrpSpPr>
          <p:cNvPr id="113667" name="グループ化 2"/>
          <p:cNvGrpSpPr>
            <a:grpSpLocks/>
          </p:cNvGrpSpPr>
          <p:nvPr/>
        </p:nvGrpSpPr>
        <p:grpSpPr bwMode="auto">
          <a:xfrm>
            <a:off x="71438" y="1382713"/>
            <a:ext cx="4456112" cy="4341812"/>
            <a:chOff x="71438" y="1382443"/>
            <a:chExt cx="4456112" cy="4341812"/>
          </a:xfrm>
        </p:grpSpPr>
        <p:sp>
          <p:nvSpPr>
            <p:cNvPr id="11" name="object 14"/>
            <p:cNvSpPr/>
            <p:nvPr/>
          </p:nvSpPr>
          <p:spPr>
            <a:xfrm>
              <a:off x="71438" y="1382443"/>
              <a:ext cx="4456112" cy="43418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" name="object 15"/>
            <p:cNvSpPr txBox="1"/>
            <p:nvPr/>
          </p:nvSpPr>
          <p:spPr>
            <a:xfrm>
              <a:off x="1692275" y="3676380"/>
              <a:ext cx="1292225" cy="292100"/>
            </a:xfrm>
            <a:prstGeom prst="rect">
              <a:avLst/>
            </a:prstGeom>
            <a:solidFill>
              <a:schemeClr val="bg1"/>
            </a:solidFill>
          </p:spPr>
          <p:txBody>
            <a:bodyPr lIns="0" rIns="0" bIns="0">
              <a:spAutoFit/>
            </a:bodyPr>
            <a:lstStyle/>
            <a:p>
              <a:pPr marL="90805" eaLnBrk="1" fontAlgn="auto" hangingPunct="1">
                <a:spcBef>
                  <a:spcPts val="360"/>
                </a:spcBef>
                <a:spcAft>
                  <a:spcPts val="0"/>
                </a:spcAft>
                <a:defRPr/>
              </a:pPr>
              <a:r>
                <a:rPr sz="1600" b="1" spc="-15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HKKM11</a:t>
              </a:r>
              <a:endParaRPr sz="1600" dirty="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8" name="object 5"/>
          <p:cNvSpPr txBox="1"/>
          <p:nvPr/>
        </p:nvSpPr>
        <p:spPr>
          <a:xfrm>
            <a:off x="4932363" y="549275"/>
            <a:ext cx="4032250" cy="2762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1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M.Honda</a:t>
            </a:r>
            <a:r>
              <a:rPr lang="ja-JP" altLang="en-US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 </a:t>
            </a:r>
            <a:r>
              <a:rPr lang="en-US" altLang="ja-JP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et</a:t>
            </a:r>
            <a:r>
              <a:rPr lang="ja-JP" altLang="en-US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 </a:t>
            </a:r>
            <a:r>
              <a:rPr lang="en-US" altLang="ja-JP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al.,</a:t>
            </a:r>
            <a:r>
              <a:rPr lang="ja-JP" altLang="en-US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Phys. </a:t>
            </a:r>
            <a:r>
              <a:rPr sz="1800" b="1" spc="-2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Rev. </a:t>
            </a:r>
            <a:r>
              <a:rPr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D83</a:t>
            </a:r>
            <a:r>
              <a:rPr lang="en-US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, </a:t>
            </a:r>
            <a:r>
              <a:rPr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123001</a:t>
            </a:r>
            <a:r>
              <a:rPr lang="en-US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(2011)</a:t>
            </a:r>
            <a:endParaRPr sz="1800" b="1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Times New Roman"/>
            </a:endParaRPr>
          </a:p>
        </p:txBody>
      </p:sp>
      <p:sp>
        <p:nvSpPr>
          <p:cNvPr id="113669" name="テキスト ボックス 1"/>
          <p:cNvSpPr txBox="1">
            <a:spLocks noChangeArrowheads="1"/>
          </p:cNvSpPr>
          <p:nvPr/>
        </p:nvSpPr>
        <p:spPr bwMode="auto">
          <a:xfrm>
            <a:off x="296863" y="5994400"/>
            <a:ext cx="8820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Discrepancies between calculations are thought to be intrinsic systematic uncertainty.</a:t>
            </a:r>
          </a:p>
        </p:txBody>
      </p:sp>
      <p:grpSp>
        <p:nvGrpSpPr>
          <p:cNvPr id="113670" name="グループ化 1"/>
          <p:cNvGrpSpPr>
            <a:grpSpLocks/>
          </p:cNvGrpSpPr>
          <p:nvPr/>
        </p:nvGrpSpPr>
        <p:grpSpPr bwMode="auto">
          <a:xfrm>
            <a:off x="4687888" y="1314450"/>
            <a:ext cx="4294187" cy="4364038"/>
            <a:chOff x="4687888" y="1314450"/>
            <a:chExt cx="4294187" cy="4364038"/>
          </a:xfrm>
        </p:grpSpPr>
        <p:sp>
          <p:nvSpPr>
            <p:cNvPr id="5" name="object 5"/>
            <p:cNvSpPr/>
            <p:nvPr/>
          </p:nvSpPr>
          <p:spPr>
            <a:xfrm>
              <a:off x="4687888" y="1314450"/>
              <a:ext cx="4294187" cy="43640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" name="object 15"/>
            <p:cNvSpPr txBox="1"/>
            <p:nvPr/>
          </p:nvSpPr>
          <p:spPr>
            <a:xfrm>
              <a:off x="6024563" y="1651000"/>
              <a:ext cx="1292225" cy="292100"/>
            </a:xfrm>
            <a:prstGeom prst="rect">
              <a:avLst/>
            </a:prstGeom>
            <a:solidFill>
              <a:schemeClr val="bg1"/>
            </a:solidFill>
          </p:spPr>
          <p:txBody>
            <a:bodyPr lIns="0" rIns="0" bIns="0">
              <a:spAutoFit/>
            </a:bodyPr>
            <a:lstStyle/>
            <a:p>
              <a:pPr marL="90805" eaLnBrk="1" fontAlgn="auto" hangingPunct="1">
                <a:spcBef>
                  <a:spcPts val="360"/>
                </a:spcBef>
                <a:spcAft>
                  <a:spcPts val="0"/>
                </a:spcAft>
                <a:defRPr/>
              </a:pPr>
              <a:r>
                <a:rPr sz="1600" b="1" spc="-15" dirty="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HKKM11</a:t>
              </a:r>
              <a:endParaRPr sz="1600" dirty="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3"/>
          <p:cNvSpPr txBox="1">
            <a:spLocks noChangeArrowheads="1"/>
          </p:cNvSpPr>
          <p:nvPr/>
        </p:nvSpPr>
        <p:spPr bwMode="auto">
          <a:xfrm>
            <a:off x="-134938" y="25400"/>
            <a:ext cx="93868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ja-JP" sz="2700" b="1" u="sng">
                <a:solidFill>
                  <a:srgbClr val="0A0AD4"/>
                </a:solidFill>
                <a:latin typeface="Arial" panose="020B0604020202020204" pitchFamily="34" charset="0"/>
              </a:rPr>
              <a:t>Zenith angle distribution of atmospheric neutrino flux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97425" y="587375"/>
            <a:ext cx="4046538" cy="2762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1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M.Honda</a:t>
            </a:r>
            <a:r>
              <a:rPr lang="ja-JP" altLang="en-US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 </a:t>
            </a:r>
            <a:r>
              <a:rPr lang="en-US" altLang="ja-JP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et</a:t>
            </a:r>
            <a:r>
              <a:rPr lang="ja-JP" altLang="en-US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 </a:t>
            </a:r>
            <a:r>
              <a:rPr lang="en-US" altLang="ja-JP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al.,</a:t>
            </a:r>
            <a:r>
              <a:rPr lang="ja-JP" altLang="en-US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Phys. </a:t>
            </a:r>
            <a:r>
              <a:rPr sz="1800" b="1" spc="-2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Rev. </a:t>
            </a:r>
            <a:r>
              <a:rPr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D83</a:t>
            </a:r>
            <a:r>
              <a:rPr lang="en-US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, </a:t>
            </a:r>
            <a:r>
              <a:rPr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123001</a:t>
            </a:r>
            <a:r>
              <a:rPr lang="en-US" sz="18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/>
              </a:rPr>
              <a:t>(2011)</a:t>
            </a:r>
            <a:endParaRPr sz="1800" b="1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Times New Roman"/>
            </a:endParaRPr>
          </a:p>
        </p:txBody>
      </p:sp>
      <p:grpSp>
        <p:nvGrpSpPr>
          <p:cNvPr id="114692" name="グループ化 12"/>
          <p:cNvGrpSpPr>
            <a:grpSpLocks/>
          </p:cNvGrpSpPr>
          <p:nvPr/>
        </p:nvGrpSpPr>
        <p:grpSpPr bwMode="auto">
          <a:xfrm>
            <a:off x="206375" y="1042988"/>
            <a:ext cx="8585200" cy="3765550"/>
            <a:chOff x="206375" y="1056450"/>
            <a:chExt cx="8585200" cy="3765550"/>
          </a:xfrm>
        </p:grpSpPr>
        <p:sp>
          <p:nvSpPr>
            <p:cNvPr id="4" name="object 4"/>
            <p:cNvSpPr/>
            <p:nvPr/>
          </p:nvSpPr>
          <p:spPr>
            <a:xfrm>
              <a:off x="206375" y="1056450"/>
              <a:ext cx="8585200" cy="37655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616575" y="1808925"/>
              <a:ext cx="228600" cy="341312"/>
            </a:xfrm>
            <a:custGeom>
              <a:avLst/>
              <a:gdLst/>
              <a:ahLst/>
              <a:cxnLst/>
              <a:rect l="l" t="t" r="r" b="b"/>
              <a:pathLst>
                <a:path w="227964" h="342264">
                  <a:moveTo>
                    <a:pt x="227938" y="227912"/>
                  </a:moveTo>
                  <a:lnTo>
                    <a:pt x="0" y="227912"/>
                  </a:lnTo>
                  <a:lnTo>
                    <a:pt x="113968" y="341882"/>
                  </a:lnTo>
                  <a:lnTo>
                    <a:pt x="227938" y="227912"/>
                  </a:lnTo>
                  <a:close/>
                </a:path>
                <a:path w="227964" h="342264">
                  <a:moveTo>
                    <a:pt x="170953" y="0"/>
                  </a:moveTo>
                  <a:lnTo>
                    <a:pt x="56984" y="0"/>
                  </a:lnTo>
                  <a:lnTo>
                    <a:pt x="56984" y="227912"/>
                  </a:lnTo>
                  <a:lnTo>
                    <a:pt x="170953" y="227912"/>
                  </a:lnTo>
                  <a:lnTo>
                    <a:pt x="170953" y="0"/>
                  </a:lnTo>
                  <a:close/>
                </a:path>
              </a:pathLst>
            </a:custGeom>
            <a:solidFill>
              <a:srgbClr val="3F30FC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14697" name="テキスト ボックス 5"/>
            <p:cNvSpPr txBox="1">
              <a:spLocks noChangeArrowheads="1"/>
            </p:cNvSpPr>
            <p:nvPr/>
          </p:nvSpPr>
          <p:spPr bwMode="auto">
            <a:xfrm>
              <a:off x="1012745" y="1266822"/>
              <a:ext cx="130500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>
                  <a:latin typeface="Arial" panose="020B0604020202020204" pitchFamily="34" charset="0"/>
                  <a:cs typeface="Arial" panose="020B0604020202020204" pitchFamily="34" charset="0"/>
                </a:rPr>
                <a:t>0.32 GeV</a:t>
              </a:r>
              <a:endParaRPr lang="ja-JP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698" name="テキスト ボックス 13"/>
            <p:cNvSpPr txBox="1">
              <a:spLocks noChangeArrowheads="1"/>
            </p:cNvSpPr>
            <p:nvPr/>
          </p:nvSpPr>
          <p:spPr bwMode="auto">
            <a:xfrm>
              <a:off x="3743051" y="1266822"/>
              <a:ext cx="130500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>
                  <a:latin typeface="Arial" panose="020B0604020202020204" pitchFamily="34" charset="0"/>
                  <a:cs typeface="Arial" panose="020B0604020202020204" pitchFamily="34" charset="0"/>
                </a:rPr>
                <a:t>1.0 GeV</a:t>
              </a:r>
              <a:endParaRPr lang="ja-JP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699" name="テキスト ボックス 14"/>
            <p:cNvSpPr txBox="1">
              <a:spLocks noChangeArrowheads="1"/>
            </p:cNvSpPr>
            <p:nvPr/>
          </p:nvSpPr>
          <p:spPr bwMode="auto">
            <a:xfrm>
              <a:off x="6647245" y="1245829"/>
              <a:ext cx="130500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>
                  <a:latin typeface="Arial" panose="020B0604020202020204" pitchFamily="34" charset="0"/>
                  <a:cs typeface="Arial" panose="020B0604020202020204" pitchFamily="34" charset="0"/>
                </a:rPr>
                <a:t>3.2 GeV</a:t>
              </a:r>
              <a:endParaRPr lang="ja-JP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700" name="テキスト ボックス 6"/>
            <p:cNvSpPr txBox="1">
              <a:spLocks noChangeArrowheads="1"/>
            </p:cNvSpPr>
            <p:nvPr/>
          </p:nvSpPr>
          <p:spPr bwMode="auto">
            <a:xfrm>
              <a:off x="3338257" y="1527037"/>
              <a:ext cx="9373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800" b="1">
                  <a:solidFill>
                    <a:srgbClr val="3F30FC"/>
                  </a:solidFill>
                  <a:latin typeface="Arial Narrow" panose="020B0606020202030204" pitchFamily="34" charset="0"/>
                </a:rPr>
                <a:t>upward-</a:t>
              </a:r>
              <a:br>
                <a:rPr lang="en-US" altLang="ja-JP" sz="1800" b="1">
                  <a:solidFill>
                    <a:srgbClr val="3F30FC"/>
                  </a:solidFill>
                  <a:latin typeface="Arial Narrow" panose="020B0606020202030204" pitchFamily="34" charset="0"/>
                </a:rPr>
              </a:br>
              <a:r>
                <a:rPr lang="en-US" altLang="ja-JP" sz="1800" b="1">
                  <a:solidFill>
                    <a:srgbClr val="3F30FC"/>
                  </a:solidFill>
                  <a:latin typeface="Arial Narrow" panose="020B0606020202030204" pitchFamily="34" charset="0"/>
                </a:rPr>
                <a:t>going</a:t>
              </a:r>
              <a:endParaRPr lang="ja-JP" altLang="en-US" sz="1800" b="1">
                <a:solidFill>
                  <a:srgbClr val="3F30FC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701" name="テキスト ボックス 16"/>
            <p:cNvSpPr txBox="1">
              <a:spLocks noChangeArrowheads="1"/>
            </p:cNvSpPr>
            <p:nvPr/>
          </p:nvSpPr>
          <p:spPr bwMode="auto">
            <a:xfrm>
              <a:off x="5161710" y="1132570"/>
              <a:ext cx="118912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800" b="1">
                  <a:solidFill>
                    <a:srgbClr val="3F30FC"/>
                  </a:solidFill>
                  <a:latin typeface="Arial Narrow" panose="020B0606020202030204" pitchFamily="34" charset="0"/>
                </a:rPr>
                <a:t>downward-</a:t>
              </a:r>
              <a:br>
                <a:rPr lang="en-US" altLang="ja-JP" sz="1800" b="1">
                  <a:solidFill>
                    <a:srgbClr val="3F30FC"/>
                  </a:solidFill>
                  <a:latin typeface="Arial Narrow" panose="020B0606020202030204" pitchFamily="34" charset="0"/>
                </a:rPr>
              </a:br>
              <a:r>
                <a:rPr lang="en-US" altLang="ja-JP" sz="1800" b="1">
                  <a:solidFill>
                    <a:srgbClr val="3F30FC"/>
                  </a:solidFill>
                  <a:latin typeface="Arial Narrow" panose="020B0606020202030204" pitchFamily="34" charset="0"/>
                </a:rPr>
                <a:t>going</a:t>
              </a:r>
              <a:endParaRPr lang="ja-JP" altLang="en-US" sz="1800" b="1">
                <a:solidFill>
                  <a:srgbClr val="3F30FC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563938" y="1223137"/>
              <a:ext cx="228600" cy="341313"/>
            </a:xfrm>
            <a:custGeom>
              <a:avLst/>
              <a:gdLst/>
              <a:ahLst/>
              <a:cxnLst/>
              <a:rect l="l" t="t" r="r" b="b"/>
              <a:pathLst>
                <a:path w="227964" h="342264">
                  <a:moveTo>
                    <a:pt x="0" y="113969"/>
                  </a:moveTo>
                  <a:lnTo>
                    <a:pt x="113968" y="0"/>
                  </a:lnTo>
                  <a:lnTo>
                    <a:pt x="227937" y="113969"/>
                  </a:lnTo>
                  <a:lnTo>
                    <a:pt x="170953" y="113969"/>
                  </a:lnTo>
                  <a:lnTo>
                    <a:pt x="170953" y="341882"/>
                  </a:lnTo>
                  <a:lnTo>
                    <a:pt x="56984" y="341882"/>
                  </a:lnTo>
                  <a:lnTo>
                    <a:pt x="56984" y="113969"/>
                  </a:lnTo>
                  <a:lnTo>
                    <a:pt x="0" y="113969"/>
                  </a:lnTo>
                  <a:close/>
                </a:path>
              </a:pathLst>
            </a:custGeom>
            <a:solidFill>
              <a:srgbClr val="3F30FC"/>
            </a:solidFill>
            <a:ln w="25399"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14693" name="テキスト ボックス 19"/>
          <p:cNvSpPr txBox="1">
            <a:spLocks noChangeArrowheads="1"/>
          </p:cNvSpPr>
          <p:nvPr/>
        </p:nvSpPr>
        <p:spPr bwMode="auto">
          <a:xfrm>
            <a:off x="250825" y="5837238"/>
            <a:ext cx="8802688" cy="831850"/>
          </a:xfrm>
          <a:prstGeom prst="rect">
            <a:avLst/>
          </a:prstGeom>
          <a:solidFill>
            <a:srgbClr val="D0EB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b="1">
                <a:latin typeface="Arial" panose="020B0604020202020204" pitchFamily="34" charset="0"/>
                <a:cs typeface="Arial" panose="020B0604020202020204" pitchFamily="34" charset="0"/>
              </a:rPr>
              <a:t>It is difficult to say that atmospheric neutrinos are perfectly  understood for studies of neutrino oscillations.</a:t>
            </a:r>
          </a:p>
        </p:txBody>
      </p:sp>
      <p:sp>
        <p:nvSpPr>
          <p:cNvPr id="114694" name="テキスト ボックス 1"/>
          <p:cNvSpPr txBox="1">
            <a:spLocks noChangeArrowheads="1"/>
          </p:cNvSpPr>
          <p:nvPr/>
        </p:nvSpPr>
        <p:spPr bwMode="auto">
          <a:xfrm>
            <a:off x="566738" y="5032375"/>
            <a:ext cx="8277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800" b="1">
                <a:latin typeface="Arial" panose="020B0604020202020204" pitchFamily="34" charset="0"/>
                <a:cs typeface="Arial" panose="020B0604020202020204" pitchFamily="34" charset="0"/>
              </a:rPr>
              <a:t>It is claimed that even though absolute atmospheric neutrino fluxes have large uncertainty,</a:t>
            </a:r>
            <a:r>
              <a:rPr lang="ja-JP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800" b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800" b="1" baseline="-250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8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1800" b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800" b="1" baseline="-2500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800" b="1">
                <a:latin typeface="Arial" panose="020B0604020202020204" pitchFamily="34" charset="0"/>
                <a:cs typeface="Arial" panose="020B0604020202020204" pitchFamily="34" charset="0"/>
              </a:rPr>
              <a:t> ratio is robust. However.....</a:t>
            </a:r>
            <a:endParaRPr lang="ja-JP" alt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テキスト ボックス 2"/>
          <p:cNvSpPr txBox="1">
            <a:spLocks noChangeArrowheads="1"/>
          </p:cNvSpPr>
          <p:nvPr/>
        </p:nvSpPr>
        <p:spPr bwMode="auto">
          <a:xfrm>
            <a:off x="304800" y="7938"/>
            <a:ext cx="8582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  <a:cs typeface="Arial" panose="020B0604020202020204" pitchFamily="34" charset="0"/>
              </a:rPr>
              <a:t>From “atmospheric neutrino” to “neutrino beam”</a:t>
            </a:r>
            <a:endParaRPr lang="ja-JP" altLang="en-US" sz="2800" b="1" u="sng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81251" name="テキスト ボックス 1"/>
          <p:cNvSpPr txBox="1">
            <a:spLocks noChangeArrowheads="1"/>
          </p:cNvSpPr>
          <p:nvPr/>
        </p:nvSpPr>
        <p:spPr bwMode="auto">
          <a:xfrm>
            <a:off x="71438" y="549275"/>
            <a:ext cx="907256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Atmospheric neutrino flux has inevitable large uncertainties. </a:t>
            </a:r>
            <a:endParaRPr lang="ja-JP" altLang="en-US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ja-JP" altLang="en-US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High energy physicists strongly hope to examine neutrino oscillations using neutrino beam. Artificial neutrino beam can be controlled and the neutrino flux can be measured by physicists directly.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The first experiment was K2K (KEK to</a:t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Kamioka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) experiment started in 1999.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20</a:t>
            </a:r>
            <a:r>
              <a:rPr lang="en-US" altLang="ja-JP" sz="2000" b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th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century </a:t>
            </a:r>
            <a:r>
              <a:rPr lang="en-US" altLang="ja-JP" sz="2000" b="1" dirty="0" smtClean="0">
                <a:cs typeface="Arial" panose="020B0604020202020204" pitchFamily="34" charset="0"/>
              </a:rPr>
              <a:t>was an epoch of 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natural </a:t>
            </a:r>
            <a:r>
              <a:rPr lang="en-US" altLang="ja-JP" sz="2000" b="1" dirty="0" smtClean="0">
                <a:cs typeface="Arial" panose="020B0604020202020204" pitchFamily="34" charset="0"/>
              </a:rPr>
              <a:t>neutrino experiments.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　　</a:t>
            </a:r>
            <a:r>
              <a:rPr lang="en-US" altLang="ja-JP" sz="2000" b="1" dirty="0" smtClean="0">
                <a:solidFill>
                  <a:srgbClr val="008000"/>
                </a:solidFill>
                <a:cs typeface="Arial" panose="020B0604020202020204" pitchFamily="34" charset="0"/>
              </a:rPr>
              <a:t>atmospheric neutrino, solar neutrino, supernova neutrino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21</a:t>
            </a:r>
            <a:r>
              <a:rPr lang="en-US" altLang="ja-JP" sz="2000" b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st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century </a:t>
            </a:r>
            <a:r>
              <a:rPr lang="en-US" altLang="ja-JP" sz="2000" b="1" dirty="0" smtClean="0">
                <a:cs typeface="Arial" panose="020B0604020202020204" pitchFamily="34" charset="0"/>
              </a:rPr>
              <a:t>is an epoch of 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artificial </a:t>
            </a:r>
            <a:r>
              <a:rPr lang="en-US" altLang="ja-JP" sz="2000" b="1" dirty="0" smtClean="0">
                <a:cs typeface="Arial" panose="020B0604020202020204" pitchFamily="34" charset="0"/>
              </a:rPr>
              <a:t>neutrino experiments.</a:t>
            </a:r>
            <a:br>
              <a:rPr lang="en-US" altLang="ja-JP" sz="2000" b="1" dirty="0" smtClean="0">
                <a:cs typeface="Arial" panose="020B0604020202020204" pitchFamily="34" charset="0"/>
              </a:rPr>
            </a:b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    </a:t>
            </a:r>
            <a:r>
              <a:rPr lang="en-US" altLang="ja-JP" sz="2000" b="1" dirty="0" smtClean="0">
                <a:solidFill>
                  <a:srgbClr val="008000"/>
                </a:solidFill>
                <a:cs typeface="Arial" panose="020B0604020202020204" pitchFamily="34" charset="0"/>
              </a:rPr>
              <a:t>neutrino beam, reactor neutrino</a:t>
            </a:r>
            <a:endParaRPr lang="ja-JP" altLang="en-US" sz="1800" b="1" dirty="0" smtClean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5716" name="テキスト ボックス 12"/>
          <p:cNvSpPr txBox="1">
            <a:spLocks noChangeArrowheads="1"/>
          </p:cNvSpPr>
          <p:nvPr/>
        </p:nvSpPr>
        <p:spPr bwMode="auto">
          <a:xfrm>
            <a:off x="728663" y="2214563"/>
            <a:ext cx="7200900" cy="461962"/>
          </a:xfrm>
          <a:prstGeom prst="rect">
            <a:avLst/>
          </a:prstGeom>
          <a:solidFill>
            <a:srgbClr val="FEE7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cs typeface="Arial" panose="020B0604020202020204" pitchFamily="34" charset="0"/>
              </a:rPr>
              <a:t>Long-baseline Neutrino-oscillation experiments </a:t>
            </a:r>
            <a:endParaRPr lang="en-US" altLang="ja-JP" sz="2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5717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500438"/>
            <a:ext cx="70167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8" name="テキスト ボックス 4"/>
          <p:cNvSpPr txBox="1">
            <a:spLocks noChangeArrowheads="1"/>
          </p:cNvSpPr>
          <p:nvPr/>
        </p:nvSpPr>
        <p:spPr bwMode="auto">
          <a:xfrm>
            <a:off x="3451225" y="3789363"/>
            <a:ext cx="1755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000000"/>
                </a:solidFill>
                <a:cs typeface="Arial" panose="020B0604020202020204" pitchFamily="34" charset="0"/>
              </a:rPr>
              <a:t>K2K experiment</a:t>
            </a:r>
            <a:endParaRPr lang="ja-JP" altLang="en-US" sz="1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15719" name="グループ化 2"/>
          <p:cNvGrpSpPr>
            <a:grpSpLocks/>
          </p:cNvGrpSpPr>
          <p:nvPr/>
        </p:nvGrpSpPr>
        <p:grpSpPr bwMode="auto">
          <a:xfrm>
            <a:off x="5337175" y="2754313"/>
            <a:ext cx="3744913" cy="1200150"/>
            <a:chOff x="5237578" y="2003825"/>
            <a:chExt cx="3744912" cy="1200150"/>
          </a:xfrm>
        </p:grpSpPr>
        <p:sp>
          <p:nvSpPr>
            <p:cNvPr id="115720" name="テキスト ボックス 2"/>
            <p:cNvSpPr txBox="1">
              <a:spLocks noChangeArrowheads="1"/>
            </p:cNvSpPr>
            <p:nvPr/>
          </p:nvSpPr>
          <p:spPr bwMode="auto">
            <a:xfrm>
              <a:off x="5237578" y="2003825"/>
              <a:ext cx="3528859" cy="1200150"/>
            </a:xfrm>
            <a:prstGeom prst="rect">
              <a:avLst/>
            </a:prstGeom>
            <a:solidFill>
              <a:srgbClr val="FFB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  <a:cs typeface="Arial" panose="020B0604020202020204" pitchFamily="34" charset="0"/>
                </a:rPr>
                <a:t>K2K (KEK)    	   1999 - 2004</a:t>
              </a:r>
              <a:br>
                <a:rPr lang="en-US" altLang="ja-JP" sz="1800" b="1">
                  <a:solidFill>
                    <a:srgbClr val="000000"/>
                  </a:solidFill>
                  <a:cs typeface="Arial" panose="020B0604020202020204" pitchFamily="34" charset="0"/>
                </a:rPr>
              </a:br>
              <a:r>
                <a:rPr lang="en-US" altLang="ja-JP" sz="1800" b="1">
                  <a:solidFill>
                    <a:srgbClr val="000000"/>
                  </a:solidFill>
                  <a:cs typeface="Arial" panose="020B0604020202020204" pitchFamily="34" charset="0"/>
                </a:rPr>
                <a:t>MINOS(Fermilab)   2005 - 2014</a:t>
              </a:r>
              <a:br>
                <a:rPr lang="en-US" altLang="ja-JP" sz="1800" b="1">
                  <a:solidFill>
                    <a:srgbClr val="000000"/>
                  </a:solidFill>
                  <a:cs typeface="Arial" panose="020B0604020202020204" pitchFamily="34" charset="0"/>
                </a:rPr>
              </a:br>
              <a:r>
                <a:rPr lang="en-US" altLang="ja-JP" sz="1800" b="1">
                  <a:solidFill>
                    <a:srgbClr val="000000"/>
                  </a:solidFill>
                  <a:cs typeface="Arial" panose="020B0604020202020204" pitchFamily="34" charset="0"/>
                </a:rPr>
                <a:t>T2K(KEK)     	    2009 - </a:t>
              </a:r>
              <a:br>
                <a:rPr lang="en-US" altLang="ja-JP" sz="1800" b="1">
                  <a:solidFill>
                    <a:srgbClr val="000000"/>
                  </a:solidFill>
                  <a:cs typeface="Arial" panose="020B0604020202020204" pitchFamily="34" charset="0"/>
                </a:rPr>
              </a:br>
              <a:r>
                <a:rPr lang="en-US" altLang="ja-JP" sz="1800" b="1">
                  <a:solidFill>
                    <a:srgbClr val="000000"/>
                  </a:solidFill>
                  <a:cs typeface="Arial" panose="020B0604020202020204" pitchFamily="34" charset="0"/>
                </a:rPr>
                <a:t>NOvA(Fermilab) 	    2014 -</a:t>
              </a:r>
              <a:endParaRPr lang="ja-JP" altLang="en-US" sz="18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5721" name="テキスト ボックス 9"/>
            <p:cNvSpPr txBox="1">
              <a:spLocks noChangeArrowheads="1"/>
            </p:cNvSpPr>
            <p:nvPr/>
          </p:nvSpPr>
          <p:spPr bwMode="auto">
            <a:xfrm>
              <a:off x="7326087" y="2003825"/>
              <a:ext cx="1656403" cy="1200150"/>
            </a:xfrm>
            <a:prstGeom prst="rect">
              <a:avLst/>
            </a:prstGeom>
            <a:solidFill>
              <a:srgbClr val="FFB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1999 - 2004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2005 - </a:t>
              </a:r>
              <a:r>
                <a:rPr lang="en-US" altLang="ja-JP" sz="1800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2016</a:t>
              </a:r>
              <a:r>
                <a:rPr lang="en-US" altLang="ja-JP" sz="1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/>
              </a:r>
              <a:br>
                <a:rPr lang="en-US" altLang="ja-JP" sz="1800" b="1" dirty="0">
                  <a:solidFill>
                    <a:srgbClr val="000000"/>
                  </a:solidFill>
                  <a:cs typeface="Arial" panose="020B0604020202020204" pitchFamily="34" charset="0"/>
                </a:rPr>
              </a:br>
              <a:r>
                <a:rPr lang="en-US" altLang="ja-JP" sz="1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2009 - </a:t>
              </a:r>
              <a:br>
                <a:rPr lang="en-US" altLang="ja-JP" sz="1800" b="1" dirty="0">
                  <a:solidFill>
                    <a:srgbClr val="000000"/>
                  </a:solidFill>
                  <a:cs typeface="Arial" panose="020B0604020202020204" pitchFamily="34" charset="0"/>
                </a:rPr>
              </a:br>
              <a:r>
                <a:rPr lang="en-US" altLang="ja-JP" sz="1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2014 -</a:t>
              </a:r>
              <a:endParaRPr lang="ja-JP" altLang="en-US" sz="1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テキスト ボックス 1"/>
          <p:cNvSpPr txBox="1">
            <a:spLocks noChangeArrowheads="1"/>
          </p:cNvSpPr>
          <p:nvPr/>
        </p:nvSpPr>
        <p:spPr bwMode="auto">
          <a:xfrm>
            <a:off x="179388" y="2393950"/>
            <a:ext cx="9072562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AutoNum type="circleNumDbPlain"/>
              <a:defRPr/>
            </a:pPr>
            <a:endParaRPr lang="en-US" altLang="ja-JP" sz="20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AutoNum type="circleNumDbPlain"/>
              <a:defRPr/>
            </a:pPr>
            <a:r>
              <a:rPr lang="en-US" altLang="ja-JP" sz="1800" b="1" dirty="0" smtClean="0">
                <a:solidFill>
                  <a:srgbClr val="0000FF"/>
                </a:solidFill>
                <a:latin typeface="+mn-lt"/>
              </a:rPr>
              <a:t>Calculation of neutrino flux</a:t>
            </a:r>
            <a:br>
              <a:rPr lang="en-US" altLang="ja-JP" sz="1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6600FF"/>
                </a:solidFill>
                <a:latin typeface="+mn-lt"/>
              </a:rPr>
              <a:t>(AN)</a:t>
            </a:r>
            <a:r>
              <a:rPr lang="ja-JP" altLang="en-US" sz="1800" b="1" dirty="0">
                <a:solidFill>
                  <a:srgbClr val="6600FF"/>
                </a:solidFill>
                <a:latin typeface="+mn-lt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Flux of primary proton beam has large uncertainty. Geomagnetic field and atmospheric temperature should be also taken into account.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ja-JP" sz="1800" b="1" dirty="0">
                <a:solidFill>
                  <a:srgbClr val="000000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ja-JP" sz="1800" b="1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CC3399"/>
                </a:solidFill>
                <a:latin typeface="+mn-lt"/>
              </a:rPr>
              <a:t>(NB)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Primary proton beam is well controlled, and has 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</a:rPr>
              <a:t>f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ixed energy and direction. Geometry of the beam line including target, magnetic horn, decay volume, beam dump are completely known. </a:t>
            </a:r>
          </a:p>
          <a:p>
            <a:pPr>
              <a:spcBef>
                <a:spcPct val="0"/>
              </a:spcBef>
              <a:buFontTx/>
              <a:buAutoNum type="circleNumDbPlain"/>
              <a:defRPr/>
            </a:pPr>
            <a:endParaRPr lang="en-US" altLang="ja-JP" sz="1800" b="1" dirty="0" smtClean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AutoNum type="circleNumDbPlain"/>
              <a:defRPr/>
            </a:pPr>
            <a:r>
              <a:rPr lang="en-US" altLang="ja-JP" sz="1800" b="1" dirty="0" smtClean="0">
                <a:solidFill>
                  <a:srgbClr val="0000FF"/>
                </a:solidFill>
                <a:latin typeface="+mn-lt"/>
              </a:rPr>
              <a:t>Near detector</a:t>
            </a:r>
            <a:br>
              <a:rPr lang="en-US" altLang="ja-JP" sz="1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6600FF"/>
                </a:solidFill>
                <a:latin typeface="+mn-lt"/>
              </a:rPr>
              <a:t>(AN)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We cannot make near detectors.</a:t>
            </a:r>
            <a:br>
              <a:rPr lang="en-US" altLang="ja-JP" sz="1800" b="1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ja-JP" sz="1800" b="1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CC3399"/>
                </a:solidFill>
                <a:latin typeface="+mn-lt"/>
              </a:rPr>
              <a:t>(NB)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We can construct near detector at hundreds meters downstream of the target. 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</a:rPr>
              <a:t>W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e can</a:t>
            </a:r>
            <a:r>
              <a:rPr lang="en-US" altLang="ja-JP" sz="1800" b="1" dirty="0">
                <a:solidFill>
                  <a:srgbClr val="000000"/>
                </a:solidFill>
              </a:rPr>
              <a:t> accurately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 measure energy spectrum and components of the neutrino beam just after the neutrino production.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02063"/>
            <a:ext cx="407988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37225"/>
            <a:ext cx="407988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73113"/>
            <a:ext cx="856932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テキスト ボックス 2"/>
          <p:cNvSpPr txBox="1">
            <a:spLocks noChangeArrowheads="1"/>
          </p:cNvSpPr>
          <p:nvPr/>
        </p:nvSpPr>
        <p:spPr bwMode="auto">
          <a:xfrm>
            <a:off x="696913" y="53975"/>
            <a:ext cx="7726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 u="sng">
                <a:solidFill>
                  <a:srgbClr val="6600FF"/>
                </a:solidFill>
                <a:cs typeface="Arial" panose="020B0604020202020204" pitchFamily="34" charset="0"/>
              </a:rPr>
              <a:t>Atmospheric neutrino(AN)</a:t>
            </a:r>
            <a:r>
              <a:rPr lang="ja-JP" altLang="en-US" sz="2400" b="1" u="sng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ja-JP" sz="2400" b="1" u="sng">
                <a:cs typeface="Arial" panose="020B0604020202020204" pitchFamily="34" charset="0"/>
              </a:rPr>
              <a:t>vs</a:t>
            </a:r>
            <a:r>
              <a:rPr lang="en-US" altLang="ja-JP" sz="2400" b="1" u="sng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ja-JP" sz="2400" b="1" u="sng">
                <a:solidFill>
                  <a:srgbClr val="CC3399"/>
                </a:solidFill>
                <a:cs typeface="Arial" panose="020B0604020202020204" pitchFamily="34" charset="0"/>
              </a:rPr>
              <a:t>Neutrino beam(NB)</a:t>
            </a:r>
            <a:r>
              <a:rPr lang="en-US" altLang="ja-JP" sz="2400" b="1" u="sng">
                <a:cs typeface="Arial" panose="020B0604020202020204" pitchFamily="34" charset="0"/>
              </a:rPr>
              <a:t>(1)</a:t>
            </a:r>
            <a:endParaRPr lang="ja-JP" altLang="en-US" sz="2400" b="1" u="sng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テキスト ボックス 1"/>
          <p:cNvSpPr txBox="1">
            <a:spLocks noChangeArrowheads="1"/>
          </p:cNvSpPr>
          <p:nvPr/>
        </p:nvSpPr>
        <p:spPr bwMode="auto">
          <a:xfrm>
            <a:off x="26988" y="503238"/>
            <a:ext cx="8910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AutoNum type="circleNumDbPlain" startAt="3"/>
              <a:defRPr/>
            </a:pPr>
            <a:r>
              <a:rPr lang="en-US" altLang="ja-JP" sz="1800" b="1" dirty="0" smtClean="0">
                <a:solidFill>
                  <a:srgbClr val="0000FF"/>
                </a:solidFill>
                <a:latin typeface="+mn-lt"/>
              </a:rPr>
              <a:t>Calculation of neutrino oscillation probability in event by event basis</a:t>
            </a:r>
            <a:r>
              <a:rPr lang="ja-JP" altLang="en-US" sz="1800" b="1" dirty="0" smtClean="0">
                <a:solidFill>
                  <a:srgbClr val="0000FF"/>
                </a:solidFill>
                <a:latin typeface="+mn-lt"/>
              </a:rPr>
              <a:t>　</a:t>
            </a:r>
            <a:r>
              <a:rPr lang="ja-JP" altLang="en-US" sz="2000" b="1" dirty="0" smtClean="0">
                <a:solidFill>
                  <a:srgbClr val="000000"/>
                </a:solidFill>
                <a:latin typeface="+mn-lt"/>
              </a:rPr>
              <a:t>　　</a:t>
            </a:r>
            <a:endParaRPr lang="en-US" altLang="ja-JP" sz="20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7763" name="object 31"/>
          <p:cNvSpPr>
            <a:spLocks/>
          </p:cNvSpPr>
          <p:nvPr/>
        </p:nvSpPr>
        <p:spPr bwMode="auto">
          <a:xfrm>
            <a:off x="7037388" y="2946400"/>
            <a:ext cx="1900237" cy="1900238"/>
          </a:xfrm>
          <a:custGeom>
            <a:avLst/>
            <a:gdLst>
              <a:gd name="T0" fmla="*/ 2997 w 1900554"/>
              <a:gd name="T1" fmla="*/ 908111 h 1899920"/>
              <a:gd name="T2" fmla="*/ 26534 w 1900554"/>
              <a:gd name="T3" fmla="*/ 751509 h 1899920"/>
              <a:gd name="T4" fmla="*/ 71759 w 1900554"/>
              <a:gd name="T5" fmla="*/ 604166 h 1899920"/>
              <a:gd name="T6" fmla="*/ 136737 w 1900554"/>
              <a:gd name="T7" fmla="*/ 468124 h 1899920"/>
              <a:gd name="T8" fmla="*/ 219665 w 1900554"/>
              <a:gd name="T9" fmla="*/ 345444 h 1899920"/>
              <a:gd name="T10" fmla="*/ 318677 w 1900554"/>
              <a:gd name="T11" fmla="*/ 238114 h 1899920"/>
              <a:gd name="T12" fmla="*/ 431866 w 1900554"/>
              <a:gd name="T13" fmla="*/ 148196 h 1899920"/>
              <a:gd name="T14" fmla="*/ 557348 w 1900554"/>
              <a:gd name="T15" fmla="*/ 77785 h 1899920"/>
              <a:gd name="T16" fmla="*/ 693253 w 1900554"/>
              <a:gd name="T17" fmla="*/ 28816 h 1899920"/>
              <a:gd name="T18" fmla="*/ 837694 w 1900554"/>
              <a:gd name="T19" fmla="*/ 3391 h 1899920"/>
              <a:gd name="T20" fmla="*/ 987377 w 1900554"/>
              <a:gd name="T21" fmla="*/ 3391 h 1899920"/>
              <a:gd name="T22" fmla="*/ 1131819 w 1900554"/>
              <a:gd name="T23" fmla="*/ 28816 h 1899920"/>
              <a:gd name="T24" fmla="*/ 1267713 w 1900554"/>
              <a:gd name="T25" fmla="*/ 77785 h 1899920"/>
              <a:gd name="T26" fmla="*/ 1393198 w 1900554"/>
              <a:gd name="T27" fmla="*/ 148196 h 1899920"/>
              <a:gd name="T28" fmla="*/ 1506388 w 1900554"/>
              <a:gd name="T29" fmla="*/ 238114 h 1899920"/>
              <a:gd name="T30" fmla="*/ 1605391 w 1900554"/>
              <a:gd name="T31" fmla="*/ 345444 h 1899920"/>
              <a:gd name="T32" fmla="*/ 1688339 w 1900554"/>
              <a:gd name="T33" fmla="*/ 468124 h 1899920"/>
              <a:gd name="T34" fmla="*/ 1753347 w 1900554"/>
              <a:gd name="T35" fmla="*/ 604166 h 1899920"/>
              <a:gd name="T36" fmla="*/ 1798542 w 1900554"/>
              <a:gd name="T37" fmla="*/ 751509 h 1899920"/>
              <a:gd name="T38" fmla="*/ 1822037 w 1900554"/>
              <a:gd name="T39" fmla="*/ 908111 h 1899920"/>
              <a:gd name="T40" fmla="*/ 1822037 w 1900554"/>
              <a:gd name="T41" fmla="*/ 1070394 h 1899920"/>
              <a:gd name="T42" fmla="*/ 1798542 w 1900554"/>
              <a:gd name="T43" fmla="*/ 1227000 h 1899920"/>
              <a:gd name="T44" fmla="*/ 1753347 w 1900554"/>
              <a:gd name="T45" fmla="*/ 1374340 h 1899920"/>
              <a:gd name="T46" fmla="*/ 1688339 w 1900554"/>
              <a:gd name="T47" fmla="*/ 1510377 h 1899920"/>
              <a:gd name="T48" fmla="*/ 1605391 w 1900554"/>
              <a:gd name="T49" fmla="*/ 1633079 h 1899920"/>
              <a:gd name="T50" fmla="*/ 1506388 w 1900554"/>
              <a:gd name="T51" fmla="*/ 1740399 h 1899920"/>
              <a:gd name="T52" fmla="*/ 1393198 w 1900554"/>
              <a:gd name="T53" fmla="*/ 1830311 h 1899920"/>
              <a:gd name="T54" fmla="*/ 1267713 w 1900554"/>
              <a:gd name="T55" fmla="*/ 1900778 h 1899920"/>
              <a:gd name="T56" fmla="*/ 1131819 w 1900554"/>
              <a:gd name="T57" fmla="*/ 1949761 h 1899920"/>
              <a:gd name="T58" fmla="*/ 987377 w 1900554"/>
              <a:gd name="T59" fmla="*/ 1975229 h 1899920"/>
              <a:gd name="T60" fmla="*/ 837694 w 1900554"/>
              <a:gd name="T61" fmla="*/ 1975229 h 1899920"/>
              <a:gd name="T62" fmla="*/ 693253 w 1900554"/>
              <a:gd name="T63" fmla="*/ 1949761 h 1899920"/>
              <a:gd name="T64" fmla="*/ 557348 w 1900554"/>
              <a:gd name="T65" fmla="*/ 1900778 h 1899920"/>
              <a:gd name="T66" fmla="*/ 431866 w 1900554"/>
              <a:gd name="T67" fmla="*/ 1830311 h 1899920"/>
              <a:gd name="T68" fmla="*/ 318677 w 1900554"/>
              <a:gd name="T69" fmla="*/ 1740399 h 1899920"/>
              <a:gd name="T70" fmla="*/ 219665 w 1900554"/>
              <a:gd name="T71" fmla="*/ 1633079 h 1899920"/>
              <a:gd name="T72" fmla="*/ 136737 w 1900554"/>
              <a:gd name="T73" fmla="*/ 1510377 h 1899920"/>
              <a:gd name="T74" fmla="*/ 71759 w 1900554"/>
              <a:gd name="T75" fmla="*/ 1374340 h 1899920"/>
              <a:gd name="T76" fmla="*/ 26534 w 1900554"/>
              <a:gd name="T77" fmla="*/ 1227000 h 1899920"/>
              <a:gd name="T78" fmla="*/ 2997 w 1900554"/>
              <a:gd name="T79" fmla="*/ 1070394 h 189992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900554" h="1899920">
                <a:moveTo>
                  <a:pt x="0" y="949833"/>
                </a:moveTo>
                <a:lnTo>
                  <a:pt x="3150" y="871923"/>
                </a:lnTo>
                <a:lnTo>
                  <a:pt x="12437" y="795750"/>
                </a:lnTo>
                <a:lnTo>
                  <a:pt x="27617" y="721558"/>
                </a:lnTo>
                <a:lnTo>
                  <a:pt x="48444" y="649589"/>
                </a:lnTo>
                <a:lnTo>
                  <a:pt x="74675" y="580090"/>
                </a:lnTo>
                <a:lnTo>
                  <a:pt x="106065" y="513304"/>
                </a:lnTo>
                <a:lnTo>
                  <a:pt x="142369" y="449475"/>
                </a:lnTo>
                <a:lnTo>
                  <a:pt x="183343" y="388848"/>
                </a:lnTo>
                <a:lnTo>
                  <a:pt x="228741" y="331667"/>
                </a:lnTo>
                <a:lnTo>
                  <a:pt x="278320" y="278177"/>
                </a:lnTo>
                <a:lnTo>
                  <a:pt x="331834" y="228622"/>
                </a:lnTo>
                <a:lnTo>
                  <a:pt x="389040" y="183245"/>
                </a:lnTo>
                <a:lnTo>
                  <a:pt x="449692" y="142292"/>
                </a:lnTo>
                <a:lnTo>
                  <a:pt x="513546" y="106007"/>
                </a:lnTo>
                <a:lnTo>
                  <a:pt x="580358" y="74634"/>
                </a:lnTo>
                <a:lnTo>
                  <a:pt x="649882" y="48417"/>
                </a:lnTo>
                <a:lnTo>
                  <a:pt x="721874" y="27601"/>
                </a:lnTo>
                <a:lnTo>
                  <a:pt x="796090" y="12430"/>
                </a:lnTo>
                <a:lnTo>
                  <a:pt x="872285" y="3148"/>
                </a:lnTo>
                <a:lnTo>
                  <a:pt x="950213" y="0"/>
                </a:lnTo>
                <a:lnTo>
                  <a:pt x="1028142" y="3148"/>
                </a:lnTo>
                <a:lnTo>
                  <a:pt x="1104337" y="12430"/>
                </a:lnTo>
                <a:lnTo>
                  <a:pt x="1178553" y="27601"/>
                </a:lnTo>
                <a:lnTo>
                  <a:pt x="1250545" y="48417"/>
                </a:lnTo>
                <a:lnTo>
                  <a:pt x="1320069" y="74634"/>
                </a:lnTo>
                <a:lnTo>
                  <a:pt x="1386881" y="106007"/>
                </a:lnTo>
                <a:lnTo>
                  <a:pt x="1450735" y="142292"/>
                </a:lnTo>
                <a:lnTo>
                  <a:pt x="1511387" y="183245"/>
                </a:lnTo>
                <a:lnTo>
                  <a:pt x="1568593" y="228622"/>
                </a:lnTo>
                <a:lnTo>
                  <a:pt x="1622107" y="278177"/>
                </a:lnTo>
                <a:lnTo>
                  <a:pt x="1671686" y="331667"/>
                </a:lnTo>
                <a:lnTo>
                  <a:pt x="1717084" y="388848"/>
                </a:lnTo>
                <a:lnTo>
                  <a:pt x="1758058" y="449475"/>
                </a:lnTo>
                <a:lnTo>
                  <a:pt x="1794362" y="513304"/>
                </a:lnTo>
                <a:lnTo>
                  <a:pt x="1825751" y="580090"/>
                </a:lnTo>
                <a:lnTo>
                  <a:pt x="1851983" y="649589"/>
                </a:lnTo>
                <a:lnTo>
                  <a:pt x="1872810" y="721558"/>
                </a:lnTo>
                <a:lnTo>
                  <a:pt x="1887990" y="795750"/>
                </a:lnTo>
                <a:lnTo>
                  <a:pt x="1897277" y="871923"/>
                </a:lnTo>
                <a:lnTo>
                  <a:pt x="1900427" y="949833"/>
                </a:lnTo>
                <a:lnTo>
                  <a:pt x="1897277" y="1027742"/>
                </a:lnTo>
                <a:lnTo>
                  <a:pt x="1887990" y="1103915"/>
                </a:lnTo>
                <a:lnTo>
                  <a:pt x="1872810" y="1178107"/>
                </a:lnTo>
                <a:lnTo>
                  <a:pt x="1851983" y="1250076"/>
                </a:lnTo>
                <a:lnTo>
                  <a:pt x="1825751" y="1319575"/>
                </a:lnTo>
                <a:lnTo>
                  <a:pt x="1794362" y="1386361"/>
                </a:lnTo>
                <a:lnTo>
                  <a:pt x="1758058" y="1450190"/>
                </a:lnTo>
                <a:lnTo>
                  <a:pt x="1717084" y="1510817"/>
                </a:lnTo>
                <a:lnTo>
                  <a:pt x="1671686" y="1567998"/>
                </a:lnTo>
                <a:lnTo>
                  <a:pt x="1622107" y="1621488"/>
                </a:lnTo>
                <a:lnTo>
                  <a:pt x="1568593" y="1671043"/>
                </a:lnTo>
                <a:lnTo>
                  <a:pt x="1511387" y="1716420"/>
                </a:lnTo>
                <a:lnTo>
                  <a:pt x="1450735" y="1757373"/>
                </a:lnTo>
                <a:lnTo>
                  <a:pt x="1386881" y="1793658"/>
                </a:lnTo>
                <a:lnTo>
                  <a:pt x="1320069" y="1825031"/>
                </a:lnTo>
                <a:lnTo>
                  <a:pt x="1250545" y="1851248"/>
                </a:lnTo>
                <a:lnTo>
                  <a:pt x="1178553" y="1872064"/>
                </a:lnTo>
                <a:lnTo>
                  <a:pt x="1104337" y="1887235"/>
                </a:lnTo>
                <a:lnTo>
                  <a:pt x="1028142" y="1896517"/>
                </a:lnTo>
                <a:lnTo>
                  <a:pt x="950213" y="1899666"/>
                </a:lnTo>
                <a:lnTo>
                  <a:pt x="872285" y="1896517"/>
                </a:lnTo>
                <a:lnTo>
                  <a:pt x="796090" y="1887235"/>
                </a:lnTo>
                <a:lnTo>
                  <a:pt x="721874" y="1872064"/>
                </a:lnTo>
                <a:lnTo>
                  <a:pt x="649882" y="1851248"/>
                </a:lnTo>
                <a:lnTo>
                  <a:pt x="580358" y="1825031"/>
                </a:lnTo>
                <a:lnTo>
                  <a:pt x="513546" y="1793658"/>
                </a:lnTo>
                <a:lnTo>
                  <a:pt x="449692" y="1757373"/>
                </a:lnTo>
                <a:lnTo>
                  <a:pt x="389040" y="1716420"/>
                </a:lnTo>
                <a:lnTo>
                  <a:pt x="331834" y="1671043"/>
                </a:lnTo>
                <a:lnTo>
                  <a:pt x="278320" y="1621488"/>
                </a:lnTo>
                <a:lnTo>
                  <a:pt x="228741" y="1567998"/>
                </a:lnTo>
                <a:lnTo>
                  <a:pt x="183343" y="1510817"/>
                </a:lnTo>
                <a:lnTo>
                  <a:pt x="142369" y="1450190"/>
                </a:lnTo>
                <a:lnTo>
                  <a:pt x="106065" y="1386361"/>
                </a:lnTo>
                <a:lnTo>
                  <a:pt x="74675" y="1319575"/>
                </a:lnTo>
                <a:lnTo>
                  <a:pt x="48444" y="1250076"/>
                </a:lnTo>
                <a:lnTo>
                  <a:pt x="27617" y="1178107"/>
                </a:lnTo>
                <a:lnTo>
                  <a:pt x="12437" y="1103915"/>
                </a:lnTo>
                <a:lnTo>
                  <a:pt x="3150" y="1027742"/>
                </a:lnTo>
                <a:lnTo>
                  <a:pt x="0" y="949833"/>
                </a:lnTo>
                <a:close/>
              </a:path>
            </a:pathLst>
          </a:custGeom>
          <a:solidFill>
            <a:srgbClr val="A1F4F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8" name="object 45"/>
          <p:cNvSpPr txBox="1"/>
          <p:nvPr/>
        </p:nvSpPr>
        <p:spPr>
          <a:xfrm>
            <a:off x="7216775" y="3455988"/>
            <a:ext cx="158750" cy="3079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b="1" spc="1125" dirty="0">
                <a:solidFill>
                  <a:prstClr val="black"/>
                </a:solidFill>
                <a:latin typeface="Symbol"/>
                <a:cs typeface="Symbol"/>
              </a:rPr>
              <a:t></a:t>
            </a:r>
            <a:endParaRPr dirty="0"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117765" name="object 32"/>
          <p:cNvSpPr>
            <a:spLocks/>
          </p:cNvSpPr>
          <p:nvPr/>
        </p:nvSpPr>
        <p:spPr bwMode="auto">
          <a:xfrm>
            <a:off x="7724775" y="3049588"/>
            <a:ext cx="468313" cy="606425"/>
          </a:xfrm>
          <a:custGeom>
            <a:avLst/>
            <a:gdLst>
              <a:gd name="T0" fmla="*/ 0 w 142875"/>
              <a:gd name="T1" fmla="*/ 2147483646 h 189230"/>
              <a:gd name="T2" fmla="*/ 2147483646 w 142875"/>
              <a:gd name="T3" fmla="*/ 2147483646 h 189230"/>
              <a:gd name="T4" fmla="*/ 2147483646 w 142875"/>
              <a:gd name="T5" fmla="*/ 0 h 189230"/>
              <a:gd name="T6" fmla="*/ 0 w 142875"/>
              <a:gd name="T7" fmla="*/ 0 h 189230"/>
              <a:gd name="T8" fmla="*/ 0 w 142875"/>
              <a:gd name="T9" fmla="*/ 2147483646 h 189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875" h="189230">
                <a:moveTo>
                  <a:pt x="0" y="188975"/>
                </a:moveTo>
                <a:lnTo>
                  <a:pt x="142494" y="188975"/>
                </a:lnTo>
                <a:lnTo>
                  <a:pt x="142494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D5D4B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cxnSp>
        <p:nvCxnSpPr>
          <p:cNvPr id="36" name="直線コネクタ 35"/>
          <p:cNvCxnSpPr/>
          <p:nvPr/>
        </p:nvCxnSpPr>
        <p:spPr>
          <a:xfrm flipH="1">
            <a:off x="7210425" y="3354388"/>
            <a:ext cx="719138" cy="1439862"/>
          </a:xfrm>
          <a:prstGeom prst="line">
            <a:avLst/>
          </a:prstGeom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6980238" y="3348038"/>
            <a:ext cx="954087" cy="750887"/>
          </a:xfrm>
          <a:prstGeom prst="line">
            <a:avLst/>
          </a:prstGeom>
          <a:ln w="38100">
            <a:solidFill>
              <a:srgbClr val="0000FF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V="1">
            <a:off x="7932738" y="3065463"/>
            <a:ext cx="144462" cy="2873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34" name="テキスト ボックス 41"/>
          <p:cNvSpPr txBox="1">
            <a:spLocks noChangeArrowheads="1"/>
          </p:cNvSpPr>
          <p:nvPr/>
        </p:nvSpPr>
        <p:spPr bwMode="auto">
          <a:xfrm>
            <a:off x="461963" y="922338"/>
            <a:ext cx="8001000" cy="1600200"/>
          </a:xfrm>
          <a:prstGeom prst="rect">
            <a:avLst/>
          </a:prstGeom>
          <a:solidFill>
            <a:srgbClr val="D5D5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Neutrino </a:t>
            </a:r>
            <a:r>
              <a:rPr lang="en-US" altLang="ja-JP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oscillation probability</a:t>
            </a:r>
            <a:r>
              <a:rPr lang="en-US" altLang="ja-JP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is written as</a:t>
            </a:r>
            <a:br>
              <a:rPr lang="en-US" altLang="ja-JP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ja-JP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en-US" altLang="ja-JP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P(</a:t>
            </a:r>
            <a:r>
              <a:rPr lang="en-US" altLang="ja-JP" sz="1800" b="1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800" b="1" baseline="-250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-&gt;</a:t>
            </a:r>
            <a:r>
              <a:rPr lang="en-US" altLang="ja-JP" sz="1800" b="1" dirty="0" err="1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800" b="1" baseline="-25000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x</a:t>
            </a:r>
            <a:r>
              <a:rPr lang="en-US" altLang="ja-JP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 </a:t>
            </a:r>
            <a:r>
              <a:rPr lang="en-US" altLang="ja-JP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= sin</a:t>
            </a:r>
            <a:r>
              <a:rPr lang="en-US" altLang="ja-JP" sz="1800" b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1800" b="1" dirty="0" smtClean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 </a:t>
            </a:r>
            <a:r>
              <a:rPr lang="en-US" altLang="ja-JP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sin</a:t>
            </a:r>
            <a:r>
              <a:rPr lang="en-US" altLang="ja-JP" sz="1800" b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ja-JP" sz="1800" b="1" dirty="0" smtClean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  <a:r>
              <a:rPr lang="en-US" altLang="ja-JP" sz="1800" b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L</a:t>
            </a:r>
            <a:r>
              <a:rPr lang="en-US" altLang="ja-JP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/4</a:t>
            </a:r>
            <a:r>
              <a:rPr lang="en-US" altLang="ja-JP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r>
              <a:rPr lang="en-US" altLang="ja-JP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ja-JP" altLang="en-US" sz="18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ja-JP" alt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　　（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L</a:t>
            </a:r>
            <a:r>
              <a:rPr lang="ja-JP" alt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is neutrino travel distance, </a:t>
            </a:r>
            <a:r>
              <a:rPr lang="en-US" altLang="ja-JP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r>
              <a:rPr lang="ja-JP" alt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is neutrino energy</a:t>
            </a:r>
            <a:r>
              <a:rPr lang="ja-JP" alt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）</a:t>
            </a:r>
            <a:r>
              <a:rPr lang="en-US" altLang="ja-JP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altLang="ja-JP" sz="2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ja-JP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easurement of neutrino travel distance and neutrino energy is essential </a:t>
            </a:r>
            <a:endParaRPr lang="ja-JP" altLang="en-US" sz="1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7056438" y="5953125"/>
            <a:ext cx="268287" cy="79375"/>
          </a:xfrm>
          <a:prstGeom prst="rect">
            <a:avLst/>
          </a:prstGeom>
          <a:solidFill>
            <a:srgbClr val="FEE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17771" name="テキスト ボックス 47"/>
          <p:cNvSpPr txBox="1">
            <a:spLocks noChangeArrowheads="1"/>
          </p:cNvSpPr>
          <p:nvPr/>
        </p:nvSpPr>
        <p:spPr bwMode="auto">
          <a:xfrm>
            <a:off x="7010400" y="5875338"/>
            <a:ext cx="584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900">
                <a:solidFill>
                  <a:srgbClr val="000000"/>
                </a:solidFill>
                <a:latin typeface="Calibri" panose="020F0502020204030204" pitchFamily="34" charset="0"/>
              </a:rPr>
              <a:t>1700m</a:t>
            </a:r>
            <a:endParaRPr lang="ja-JP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194175"/>
            <a:ext cx="4064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773" name="Group 43"/>
          <p:cNvGrpSpPr>
            <a:grpSpLocks/>
          </p:cNvGrpSpPr>
          <p:nvPr/>
        </p:nvGrpSpPr>
        <p:grpSpPr bwMode="auto">
          <a:xfrm>
            <a:off x="701675" y="5859463"/>
            <a:ext cx="4013200" cy="774700"/>
            <a:chOff x="3345" y="3611"/>
            <a:chExt cx="2528" cy="488"/>
          </a:xfrm>
        </p:grpSpPr>
        <p:sp>
          <p:nvSpPr>
            <p:cNvPr id="117780" name="Text Box 40"/>
            <p:cNvSpPr txBox="1">
              <a:spLocks noChangeArrowheads="1"/>
            </p:cNvSpPr>
            <p:nvPr/>
          </p:nvSpPr>
          <p:spPr bwMode="auto">
            <a:xfrm>
              <a:off x="4122" y="3611"/>
              <a:ext cx="125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m</a:t>
              </a:r>
              <a:r>
                <a:rPr lang="en-US" altLang="ja-JP" sz="1800" b="1" baseline="-25000">
                  <a:solidFill>
                    <a:srgbClr val="000000"/>
                  </a:solidFill>
                </a:rPr>
                <a:t>N</a:t>
              </a:r>
              <a:r>
                <a:rPr lang="en-US" altLang="ja-JP" sz="1800" b="1">
                  <a:solidFill>
                    <a:srgbClr val="000000"/>
                  </a:solidFill>
                </a:rPr>
                <a:t>E</a:t>
              </a:r>
              <a:r>
                <a:rPr lang="en-US" altLang="ja-JP" sz="1800" b="1" baseline="-2500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sz="1800" b="1">
                  <a:solidFill>
                    <a:srgbClr val="000000"/>
                  </a:solidFill>
                </a:rPr>
                <a:t> - m</a:t>
              </a:r>
              <a:r>
                <a:rPr lang="en-US" altLang="ja-JP" sz="1800" b="1" baseline="-2500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sz="1800" b="1" baseline="30000">
                  <a:solidFill>
                    <a:srgbClr val="000000"/>
                  </a:solidFill>
                </a:rPr>
                <a:t>2</a:t>
              </a:r>
              <a:r>
                <a:rPr lang="en-US" altLang="ja-JP" sz="1800" b="1">
                  <a:solidFill>
                    <a:srgbClr val="000000"/>
                  </a:solidFill>
                </a:rPr>
                <a:t>/2</a:t>
              </a:r>
            </a:p>
          </p:txBody>
        </p:sp>
        <p:grpSp>
          <p:nvGrpSpPr>
            <p:cNvPr id="117781" name="Group 42"/>
            <p:cNvGrpSpPr>
              <a:grpSpLocks/>
            </p:cNvGrpSpPr>
            <p:nvPr/>
          </p:nvGrpSpPr>
          <p:grpSpPr bwMode="auto">
            <a:xfrm>
              <a:off x="3345" y="3737"/>
              <a:ext cx="2528" cy="362"/>
              <a:chOff x="3345" y="3737"/>
              <a:chExt cx="2528" cy="362"/>
            </a:xfrm>
          </p:grpSpPr>
          <p:sp>
            <p:nvSpPr>
              <p:cNvPr id="117782" name="Text Box 38"/>
              <p:cNvSpPr txBox="1">
                <a:spLocks noChangeArrowheads="1"/>
              </p:cNvSpPr>
              <p:nvPr/>
            </p:nvSpPr>
            <p:spPr bwMode="auto">
              <a:xfrm>
                <a:off x="3345" y="3737"/>
                <a:ext cx="252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1800" b="1">
                    <a:solidFill>
                      <a:srgbClr val="000000"/>
                    </a:solidFill>
                  </a:rPr>
                  <a:t>E</a:t>
                </a:r>
                <a:r>
                  <a:rPr lang="en-US" altLang="ja-JP" sz="18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US" altLang="ja-JP" sz="1800" b="1">
                    <a:solidFill>
                      <a:srgbClr val="000000"/>
                    </a:solidFill>
                  </a:rPr>
                  <a:t> = </a:t>
                </a:r>
              </a:p>
            </p:txBody>
          </p:sp>
          <p:sp>
            <p:nvSpPr>
              <p:cNvPr id="117783" name="Line 39"/>
              <p:cNvSpPr>
                <a:spLocks noChangeShapeType="1"/>
              </p:cNvSpPr>
              <p:nvPr/>
            </p:nvSpPr>
            <p:spPr bwMode="auto">
              <a:xfrm>
                <a:off x="3844" y="3861"/>
                <a:ext cx="16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4" name="Text Box 41"/>
              <p:cNvSpPr txBox="1">
                <a:spLocks noChangeArrowheads="1"/>
              </p:cNvSpPr>
              <p:nvPr/>
            </p:nvSpPr>
            <p:spPr bwMode="auto">
              <a:xfrm>
                <a:off x="3901" y="3866"/>
                <a:ext cx="191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1800" b="1">
                    <a:solidFill>
                      <a:srgbClr val="000000"/>
                    </a:solidFill>
                  </a:rPr>
                  <a:t>m</a:t>
                </a:r>
                <a:r>
                  <a:rPr lang="en-US" altLang="ja-JP" sz="1800" b="1" baseline="-25000">
                    <a:solidFill>
                      <a:srgbClr val="000000"/>
                    </a:solidFill>
                  </a:rPr>
                  <a:t>N</a:t>
                </a:r>
                <a:r>
                  <a:rPr lang="en-US" altLang="ja-JP" sz="1800" b="1">
                    <a:solidFill>
                      <a:srgbClr val="000000"/>
                    </a:solidFill>
                  </a:rPr>
                  <a:t> - E</a:t>
                </a:r>
                <a:r>
                  <a:rPr lang="en-US" altLang="ja-JP" sz="18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ja-JP" sz="1800" b="1">
                    <a:solidFill>
                      <a:srgbClr val="000000"/>
                    </a:solidFill>
                  </a:rPr>
                  <a:t> + P</a:t>
                </a:r>
                <a:r>
                  <a:rPr lang="en-US" altLang="ja-JP" sz="18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ja-JP" sz="1800" b="1">
                    <a:solidFill>
                      <a:srgbClr val="000000"/>
                    </a:solidFill>
                  </a:rPr>
                  <a:t>cos</a:t>
                </a:r>
                <a:r>
                  <a:rPr lang="en-US" altLang="ja-JP" sz="1800" b="1">
                    <a:solidFill>
                      <a:srgbClr val="000000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en-US" altLang="ja-JP" sz="18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ja-JP" sz="1800" b="1" baseline="-25000">
                    <a:solidFill>
                      <a:srgbClr val="000000"/>
                    </a:solidFill>
                  </a:rPr>
                  <a:t>-</a:t>
                </a:r>
                <a:r>
                  <a:rPr lang="en-US" altLang="ja-JP" sz="18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n</a:t>
                </a:r>
              </a:p>
            </p:txBody>
          </p:sp>
        </p:grpSp>
      </p:grpSp>
      <p:sp>
        <p:nvSpPr>
          <p:cNvPr id="117774" name="テキスト ボックス 2"/>
          <p:cNvSpPr txBox="1">
            <a:spLocks noChangeArrowheads="1"/>
          </p:cNvSpPr>
          <p:nvPr/>
        </p:nvSpPr>
        <p:spPr bwMode="auto">
          <a:xfrm>
            <a:off x="619125" y="7938"/>
            <a:ext cx="7881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 u="sng">
                <a:solidFill>
                  <a:srgbClr val="6600FF"/>
                </a:solidFill>
                <a:cs typeface="Arial" panose="020B0604020202020204" pitchFamily="34" charset="0"/>
              </a:rPr>
              <a:t>Atmospheric neutrino(AN)</a:t>
            </a:r>
            <a:r>
              <a:rPr lang="ja-JP" altLang="en-US" sz="2400" b="1" u="sng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ja-JP" sz="2400" b="1" u="sng">
                <a:cs typeface="Arial" panose="020B0604020202020204" pitchFamily="34" charset="0"/>
              </a:rPr>
              <a:t>vs</a:t>
            </a:r>
            <a:r>
              <a:rPr lang="en-US" altLang="ja-JP" sz="2400" b="1" u="sng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ja-JP" sz="2400" b="1" u="sng">
                <a:solidFill>
                  <a:srgbClr val="CC3399"/>
                </a:solidFill>
                <a:cs typeface="Arial" panose="020B0604020202020204" pitchFamily="34" charset="0"/>
              </a:rPr>
              <a:t>Neutrino beam(NB)</a:t>
            </a:r>
            <a:r>
              <a:rPr lang="en-US" altLang="ja-JP" sz="2400" b="1" u="sng">
                <a:cs typeface="Arial" panose="020B0604020202020204" pitchFamily="34" charset="0"/>
              </a:rPr>
              <a:t>(2)</a:t>
            </a:r>
            <a:endParaRPr lang="ja-JP" altLang="en-US" sz="2400" b="1" u="sng">
              <a:cs typeface="Arial" panose="020B0604020202020204" pitchFamily="34" charset="0"/>
            </a:endParaRPr>
          </a:p>
        </p:txBody>
      </p:sp>
      <p:pic>
        <p:nvPicPr>
          <p:cNvPr id="117775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673725"/>
            <a:ext cx="41894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52"/>
          <p:cNvSpPr txBox="1">
            <a:spLocks noChangeArrowheads="1"/>
          </p:cNvSpPr>
          <p:nvPr/>
        </p:nvSpPr>
        <p:spPr bwMode="auto">
          <a:xfrm>
            <a:off x="420688" y="2522538"/>
            <a:ext cx="61452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 smtClean="0">
                <a:solidFill>
                  <a:srgbClr val="6600FF"/>
                </a:solidFill>
                <a:latin typeface="+mn-lt"/>
              </a:rPr>
              <a:t>(AN)</a:t>
            </a:r>
            <a:r>
              <a:rPr lang="ja-JP" altLang="en-US" sz="1800" b="1" dirty="0" smtClean="0">
                <a:solidFill>
                  <a:srgbClr val="6600FF"/>
                </a:solidFill>
                <a:latin typeface="+mn-lt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The true neutrino travel direction in unknown. </a:t>
            </a:r>
            <a:r>
              <a:rPr lang="en-US" altLang="ja-JP" sz="1800" b="1" dirty="0">
                <a:solidFill>
                  <a:srgbClr val="000000"/>
                </a:solidFill>
              </a:rPr>
              <a:t>The travel direction of charged lepton must be used instead.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Accordingly, approximate neutrino travel distance must be used. Also neutrino energy must be estimated from muon/electron energy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</a:rPr>
              <a:t>.</a:t>
            </a:r>
            <a:endParaRPr lang="en-US" altLang="ja-JP" sz="1800" b="1" dirty="0" smtClean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ja-JP" sz="1800" b="1" dirty="0" smtClean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 smtClean="0">
                <a:solidFill>
                  <a:srgbClr val="CC3399"/>
                </a:solidFill>
                <a:latin typeface="+mn-lt"/>
              </a:rPr>
              <a:t>(NB)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Neutrino travel distance is the distance of the baseline.  Unlike atmospheric neutrinos, we have one additional information; scattering angle between the neutrino and the muon. The neutrino energy can be calculated from the muon energy and the opening angle from the neutrino direction.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ja-JP" sz="1800" b="1" dirty="0" smtClean="0">
                <a:solidFill>
                  <a:srgbClr val="000000"/>
                </a:solidFill>
                <a:latin typeface="+mn-lt"/>
              </a:rPr>
            </a:br>
            <a:endParaRPr lang="ja-JP" altLang="en-US" sz="1800" dirty="0" smtClea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117777" name="グループ化 2"/>
          <p:cNvGrpSpPr>
            <a:grpSpLocks/>
          </p:cNvGrpSpPr>
          <p:nvPr/>
        </p:nvGrpSpPr>
        <p:grpSpPr bwMode="auto">
          <a:xfrm>
            <a:off x="5157788" y="6399213"/>
            <a:ext cx="215900" cy="246062"/>
            <a:chOff x="5787135" y="5969437"/>
            <a:chExt cx="215900" cy="246063"/>
          </a:xfrm>
        </p:grpSpPr>
        <p:sp>
          <p:nvSpPr>
            <p:cNvPr id="117778" name="object 32"/>
            <p:cNvSpPr>
              <a:spLocks/>
            </p:cNvSpPr>
            <p:nvPr/>
          </p:nvSpPr>
          <p:spPr bwMode="auto">
            <a:xfrm>
              <a:off x="5787135" y="5969437"/>
              <a:ext cx="215900" cy="246063"/>
            </a:xfrm>
            <a:custGeom>
              <a:avLst/>
              <a:gdLst>
                <a:gd name="T0" fmla="*/ 0 w 142875"/>
                <a:gd name="T1" fmla="*/ 2147483646 h 189230"/>
                <a:gd name="T2" fmla="*/ 2147483646 w 142875"/>
                <a:gd name="T3" fmla="*/ 2147483646 h 189230"/>
                <a:gd name="T4" fmla="*/ 2147483646 w 142875"/>
                <a:gd name="T5" fmla="*/ 0 h 189230"/>
                <a:gd name="T6" fmla="*/ 0 w 142875"/>
                <a:gd name="T7" fmla="*/ 0 h 189230"/>
                <a:gd name="T8" fmla="*/ 0 w 142875"/>
                <a:gd name="T9" fmla="*/ 2147483646 h 18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875" h="189230">
                  <a:moveTo>
                    <a:pt x="0" y="188975"/>
                  </a:moveTo>
                  <a:lnTo>
                    <a:pt x="142494" y="188975"/>
                  </a:lnTo>
                  <a:lnTo>
                    <a:pt x="142494" y="0"/>
                  </a:lnTo>
                  <a:lnTo>
                    <a:pt x="0" y="0"/>
                  </a:lnTo>
                  <a:lnTo>
                    <a:pt x="0" y="188975"/>
                  </a:lnTo>
                  <a:close/>
                </a:path>
              </a:pathLst>
            </a:custGeom>
            <a:solidFill>
              <a:srgbClr val="D5D4B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cxnSp>
          <p:nvCxnSpPr>
            <p:cNvPr id="44" name="直線矢印コネクタ 43"/>
            <p:cNvCxnSpPr/>
            <p:nvPr/>
          </p:nvCxnSpPr>
          <p:spPr>
            <a:xfrm flipH="1">
              <a:off x="5810947" y="6034524"/>
              <a:ext cx="179388" cy="14446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テキスト ボックス 1"/>
          <p:cNvSpPr txBox="1">
            <a:spLocks noChangeArrowheads="1"/>
          </p:cNvSpPr>
          <p:nvPr/>
        </p:nvSpPr>
        <p:spPr bwMode="auto">
          <a:xfrm>
            <a:off x="234950" y="520700"/>
            <a:ext cx="85677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AutoNum type="circleNumDbPlain" startAt="4"/>
              <a:defRPr/>
            </a:pPr>
            <a:r>
              <a:rPr lang="en-US" altLang="ja-JP" sz="1800" b="1" dirty="0" smtClean="0">
                <a:solidFill>
                  <a:srgbClr val="0000FF"/>
                </a:solidFill>
                <a:latin typeface="+mn-lt"/>
              </a:rPr>
              <a:t>Neutrino energy spectrum</a:t>
            </a:r>
            <a:br>
              <a:rPr lang="en-US" altLang="ja-JP" sz="1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6600FF"/>
                </a:solidFill>
                <a:latin typeface="+mn-lt"/>
              </a:rPr>
              <a:t>(AN)</a:t>
            </a:r>
            <a:r>
              <a:rPr lang="ja-JP" altLang="en-US" sz="1800" b="1" dirty="0" smtClean="0">
                <a:solidFill>
                  <a:srgbClr val="6600FF"/>
                </a:solidFill>
                <a:latin typeface="+mn-lt"/>
              </a:rPr>
              <a:t>  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annot be changed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ja-JP" sz="1800" b="1" dirty="0">
                <a:solidFill>
                  <a:srgbClr val="000000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CC3399"/>
                </a:solidFill>
                <a:latin typeface="+mn-lt"/>
              </a:rPr>
              <a:t>(NB) </a:t>
            </a:r>
            <a:r>
              <a:rPr lang="en-US" altLang="ja-JP" sz="1800" b="1" dirty="0">
                <a:solidFill>
                  <a:srgbClr val="CC3399"/>
                </a:solidFill>
                <a:latin typeface="+mn-lt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Can be changed.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In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T2K experiment, peak energy of the neutrino beam is adjusted to the oscillation maximum by </a:t>
            </a:r>
            <a:r>
              <a:rPr lang="en-US" altLang="ja-JP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off-axis beam</a:t>
            </a:r>
            <a:r>
              <a:rPr lang="en-US" altLang="ja-JP" sz="1800" b="1" dirty="0" smtClean="0">
                <a:cs typeface="Arial" panose="020B0604020202020204" pitchFamily="34" charset="0"/>
              </a:rPr>
              <a:t>.</a:t>
            </a:r>
            <a:endParaRPr lang="en-US" altLang="ja-JP" sz="1800" b="1" dirty="0" smtClean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circleNumDbPlain" startAt="4"/>
              <a:defRPr/>
            </a:pPr>
            <a:endParaRPr lang="en-US" altLang="ja-JP" sz="1800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circleNumDbPlain" startAt="4"/>
              <a:defRPr/>
            </a:pPr>
            <a:r>
              <a:rPr lang="en-US" altLang="ja-JP" sz="1800" b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800" b="1" baseline="-25000" dirty="0" smtClean="0">
                <a:solidFill>
                  <a:srgbClr val="0000FF"/>
                </a:solidFill>
                <a:latin typeface="+mn-lt"/>
              </a:rPr>
              <a:t>e</a:t>
            </a:r>
            <a:r>
              <a:rPr lang="en-US" altLang="ja-JP" sz="1800" b="1" dirty="0" smtClean="0">
                <a:solidFill>
                  <a:srgbClr val="0000FF"/>
                </a:solidFill>
                <a:latin typeface="+mn-lt"/>
              </a:rPr>
              <a:t>/</a:t>
            </a:r>
            <a:r>
              <a:rPr lang="en-US" altLang="ja-JP" sz="1800" b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800" b="1" baseline="-25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800" b="1" dirty="0" smtClean="0">
                <a:solidFill>
                  <a:srgbClr val="0000FF"/>
                </a:solidFill>
                <a:latin typeface="+mn-lt"/>
              </a:rPr>
              <a:t> ratio</a:t>
            </a:r>
            <a:br>
              <a:rPr lang="en-US" altLang="ja-JP" sz="1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6600FF"/>
                </a:solidFill>
                <a:latin typeface="+mn-lt"/>
              </a:rPr>
              <a:t>(AN)</a:t>
            </a:r>
            <a:r>
              <a:rPr lang="ja-JP" altLang="en-US" sz="1800" b="1" dirty="0" smtClean="0">
                <a:solidFill>
                  <a:srgbClr val="6600FF"/>
                </a:solidFill>
                <a:latin typeface="+mn-lt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~1/2</a:t>
            </a:r>
            <a:br>
              <a:rPr lang="en-US" altLang="ja-JP" sz="18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ja-JP" sz="1800" b="1" dirty="0" smtClean="0">
                <a:solidFill>
                  <a:srgbClr val="CC3399"/>
                </a:solidFill>
                <a:latin typeface="+mn-lt"/>
              </a:rPr>
              <a:t>(NB)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order of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~1/100</a:t>
            </a:r>
            <a:endParaRPr lang="en-US" altLang="ja-JP" sz="1800" b="1" dirty="0" smtClean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AutoNum type="circleNumDbPlain" startAt="4"/>
              <a:defRPr/>
            </a:pPr>
            <a:endParaRPr lang="en-US" altLang="ja-JP" sz="1800" b="1" dirty="0" smtClean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AutoNum type="circleNumDbPlain" startAt="4"/>
              <a:defRPr/>
            </a:pPr>
            <a:r>
              <a:rPr lang="en-US" altLang="ja-JP" sz="1800" b="1" dirty="0" smtClean="0">
                <a:solidFill>
                  <a:srgbClr val="0000FF"/>
                </a:solidFill>
                <a:latin typeface="+mn-lt"/>
              </a:rPr>
              <a:t>Neutrino beam and antineutrino beam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ja-JP" sz="1800" b="1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6600FF"/>
                </a:solidFill>
                <a:latin typeface="+mn-lt"/>
              </a:rPr>
              <a:t>(AN)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Cannot be changed</a:t>
            </a:r>
            <a:br>
              <a:rPr lang="en-US" altLang="ja-JP" sz="1800" b="1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CC3399"/>
                </a:solidFill>
                <a:latin typeface="+mn-lt"/>
              </a:rPr>
              <a:t>(NB)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Can be changed by switching current direction of magnetic horns</a:t>
            </a:r>
            <a:br>
              <a:rPr lang="en-US" altLang="ja-JP" sz="1800" b="1" dirty="0" smtClean="0">
                <a:solidFill>
                  <a:srgbClr val="000000"/>
                </a:solidFill>
                <a:latin typeface="+mn-lt"/>
              </a:rPr>
            </a:br>
            <a:endParaRPr lang="en-US" altLang="ja-JP" sz="1800" b="1" dirty="0" smtClean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AutoNum type="circleNumDbPlain" startAt="4"/>
              <a:defRPr/>
            </a:pPr>
            <a:r>
              <a:rPr lang="en-US" altLang="ja-JP" sz="1800" b="1" dirty="0" smtClean="0">
                <a:solidFill>
                  <a:srgbClr val="0000FF"/>
                </a:solidFill>
                <a:latin typeface="+mn-lt"/>
              </a:rPr>
              <a:t>Budget and manpower </a:t>
            </a:r>
            <a:br>
              <a:rPr lang="en-US" altLang="ja-JP" sz="1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6600FF"/>
                </a:solidFill>
                <a:latin typeface="+mn-lt"/>
              </a:rPr>
              <a:t>(AN)</a:t>
            </a:r>
            <a:r>
              <a:rPr lang="ja-JP" altLang="en-US" sz="18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Free of charge, </a:t>
            </a:r>
            <a:r>
              <a:rPr lang="ja-JP" altLang="en-US" sz="1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no manpower</a:t>
            </a:r>
            <a:br>
              <a:rPr lang="en-US" altLang="ja-JP" sz="1800" b="1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1800" b="1" dirty="0" smtClean="0">
                <a:solidFill>
                  <a:srgbClr val="CC3399"/>
                </a:solidFill>
                <a:latin typeface="+mn-lt"/>
              </a:rPr>
              <a:t>(NB)</a:t>
            </a:r>
            <a:r>
              <a:rPr lang="en-US" altLang="ja-JP" sz="1800" b="1" dirty="0">
                <a:solidFill>
                  <a:srgbClr val="CC3399"/>
                </a:solidFill>
                <a:latin typeface="+mn-lt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</a:rPr>
              <a:t>H</a:t>
            </a:r>
            <a:r>
              <a:rPr lang="en-US" altLang="ja-JP" sz="1800" b="1" dirty="0" smtClean="0">
                <a:solidFill>
                  <a:srgbClr val="000000"/>
                </a:solidFill>
                <a:latin typeface="+mn-lt"/>
              </a:rPr>
              <a:t>uge budget and enormous manpower are required for construction and operation. Stressful daily life of physicists.</a:t>
            </a:r>
          </a:p>
        </p:txBody>
      </p:sp>
      <p:sp>
        <p:nvSpPr>
          <p:cNvPr id="53253" name="テキスト ボックス 14"/>
          <p:cNvSpPr txBox="1">
            <a:spLocks noChangeArrowheads="1"/>
          </p:cNvSpPr>
          <p:nvPr/>
        </p:nvSpPr>
        <p:spPr bwMode="auto">
          <a:xfrm>
            <a:off x="347663" y="5759450"/>
            <a:ext cx="8712200" cy="923925"/>
          </a:xfrm>
          <a:prstGeom prst="rect">
            <a:avLst/>
          </a:prstGeom>
          <a:solidFill>
            <a:srgbClr val="FEE2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FF"/>
                </a:solidFill>
                <a:cs typeface="Arial" panose="020B0604020202020204" pitchFamily="34" charset="0"/>
              </a:rPr>
              <a:t>From scientific point of view, neutrino beam has many advantages.</a:t>
            </a:r>
            <a:br>
              <a:rPr lang="en-US" altLang="ja-JP" sz="1800" b="1">
                <a:solidFill>
                  <a:srgbClr val="0000FF"/>
                </a:solidFill>
                <a:cs typeface="Arial" panose="020B0604020202020204" pitchFamily="34" charset="0"/>
              </a:rPr>
            </a:br>
            <a:r>
              <a:rPr lang="en-US" altLang="ja-JP" sz="1800" b="1">
                <a:solidFill>
                  <a:srgbClr val="0000FF"/>
                </a:solidFill>
                <a:cs typeface="Arial" panose="020B0604020202020204" pitchFamily="34" charset="0"/>
              </a:rPr>
              <a:t>However, neutrino oscillation was discovered with atmospheric neutrinos.</a:t>
            </a:r>
            <a:br>
              <a:rPr lang="en-US" altLang="ja-JP" sz="1800" b="1">
                <a:solidFill>
                  <a:srgbClr val="0000FF"/>
                </a:solidFill>
                <a:cs typeface="Arial" panose="020B0604020202020204" pitchFamily="34" charset="0"/>
              </a:rPr>
            </a:br>
            <a:r>
              <a:rPr lang="en-US" altLang="ja-JP" sz="1800" b="1">
                <a:solidFill>
                  <a:srgbClr val="0000FF"/>
                </a:solidFill>
                <a:cs typeface="Arial" panose="020B0604020202020204" pitchFamily="34" charset="0"/>
              </a:rPr>
              <a:t>The winner in the history is atmospheric neutrinos.</a:t>
            </a:r>
            <a:endParaRPr lang="ja-JP" altLang="en-US" sz="1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18788" name="テキスト ボックス 2"/>
          <p:cNvSpPr txBox="1">
            <a:spLocks noChangeArrowheads="1"/>
          </p:cNvSpPr>
          <p:nvPr/>
        </p:nvSpPr>
        <p:spPr bwMode="auto">
          <a:xfrm>
            <a:off x="3897313" y="2017713"/>
            <a:ext cx="5008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④</a:t>
            </a:r>
            <a:r>
              <a:rPr lang="en-US" altLang="ja-JP" sz="1800" b="1">
                <a:solidFill>
                  <a:srgbClr val="FF0000"/>
                </a:solidFill>
                <a:latin typeface="Calibri" panose="020F0502020204030204" pitchFamily="34" charset="0"/>
              </a:rPr>
              <a:t>,</a:t>
            </a:r>
            <a:r>
              <a:rPr lang="ja-JP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⑤</a:t>
            </a:r>
            <a:r>
              <a:rPr lang="en-US" altLang="ja-JP" sz="1800" b="1">
                <a:solidFill>
                  <a:srgbClr val="FF0000"/>
                </a:solidFill>
                <a:latin typeface="Calibri" panose="020F0502020204030204" pitchFamily="34" charset="0"/>
              </a:rPr>
              <a:t>,</a:t>
            </a:r>
            <a:r>
              <a:rPr lang="ja-JP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⑥ </a:t>
            </a:r>
            <a:r>
              <a:rPr lang="en-US" altLang="ja-JP" sz="1800" b="1">
                <a:solidFill>
                  <a:srgbClr val="FF0000"/>
                </a:solidFill>
                <a:cs typeface="Arial" panose="020B0604020202020204" pitchFamily="34" charset="0"/>
              </a:rPr>
              <a:t>are important features of the T2K experiment and will be discussed later. </a:t>
            </a:r>
            <a:endParaRPr lang="ja-JP" altLang="en-US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17512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63938"/>
            <a:ext cx="4079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38400"/>
            <a:ext cx="4079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89025"/>
            <a:ext cx="407988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3" name="テキスト ボックス 2"/>
          <p:cNvSpPr txBox="1">
            <a:spLocks noChangeArrowheads="1"/>
          </p:cNvSpPr>
          <p:nvPr/>
        </p:nvSpPr>
        <p:spPr bwMode="auto">
          <a:xfrm>
            <a:off x="696913" y="7938"/>
            <a:ext cx="7726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 u="sng">
                <a:solidFill>
                  <a:srgbClr val="6600FF"/>
                </a:solidFill>
                <a:cs typeface="Arial" panose="020B0604020202020204" pitchFamily="34" charset="0"/>
              </a:rPr>
              <a:t>Atmospheric neutrino(AN)</a:t>
            </a:r>
            <a:r>
              <a:rPr lang="ja-JP" altLang="en-US" sz="2400" b="1" u="sng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ja-JP" sz="2400" b="1" u="sng">
                <a:cs typeface="Arial" panose="020B0604020202020204" pitchFamily="34" charset="0"/>
              </a:rPr>
              <a:t>vs</a:t>
            </a:r>
            <a:r>
              <a:rPr lang="en-US" altLang="ja-JP" sz="2400" b="1" u="sng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ja-JP" sz="2400" b="1" u="sng">
                <a:solidFill>
                  <a:srgbClr val="CC3399"/>
                </a:solidFill>
                <a:cs typeface="Arial" panose="020B0604020202020204" pitchFamily="34" charset="0"/>
              </a:rPr>
              <a:t>Neutrino beam(NB)</a:t>
            </a:r>
            <a:r>
              <a:rPr lang="en-US" altLang="ja-JP" sz="2400" b="1" u="sng">
                <a:cs typeface="Arial" panose="020B0604020202020204" pitchFamily="34" charset="0"/>
              </a:rPr>
              <a:t>(3)</a:t>
            </a:r>
            <a:endParaRPr lang="ja-JP" altLang="en-US" sz="2400" b="1" u="sng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9" descr="tk2klyout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050" y="3186113"/>
            <a:ext cx="7058025" cy="361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1" name="Text Box 15"/>
          <p:cNvSpPr txBox="1">
            <a:spLocks noChangeArrowheads="1"/>
          </p:cNvSpPr>
          <p:nvPr/>
        </p:nvSpPr>
        <p:spPr bwMode="auto">
          <a:xfrm>
            <a:off x="1547813" y="39688"/>
            <a:ext cx="6048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FF0000"/>
                </a:solidFill>
              </a:rPr>
              <a:t>K2K experiment</a:t>
            </a:r>
          </a:p>
        </p:txBody>
      </p:sp>
      <p:sp>
        <p:nvSpPr>
          <p:cNvPr id="167943" name="Text Box 20"/>
          <p:cNvSpPr txBox="1">
            <a:spLocks noChangeArrowheads="1"/>
          </p:cNvSpPr>
          <p:nvPr/>
        </p:nvSpPr>
        <p:spPr bwMode="auto">
          <a:xfrm>
            <a:off x="36513" y="498475"/>
            <a:ext cx="9107487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FF0000"/>
                </a:solidFill>
              </a:rPr>
              <a:t>First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long-baseline neutrino oscillation experiment (1999-2004)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Confirmation of </a:t>
            </a: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-</a:t>
            </a:r>
            <a:r>
              <a:rPr lang="en-US" altLang="ja-JP" sz="20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oscillation reported by Super-</a:t>
            </a:r>
            <a:r>
              <a:rPr lang="en-US" altLang="ja-JP" sz="2000" b="1" dirty="0" err="1" smtClean="0">
                <a:solidFill>
                  <a:srgbClr val="000000"/>
                </a:solidFill>
              </a:rPr>
              <a:t>Kamiokande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using artificial neutrino beam.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Muon neutrino beam generated at KEK is shot toward the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</a:rPr>
              <a:t>Super-</a:t>
            </a:r>
            <a:r>
              <a:rPr lang="en-US" altLang="ja-JP" sz="2000" b="1" dirty="0" err="1" smtClean="0">
                <a:solidFill>
                  <a:srgbClr val="000000"/>
                </a:solidFill>
              </a:rPr>
              <a:t>Kamiokande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detector, which is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250km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away from KEK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Search for neutrino oscillations in the parameter region</a:t>
            </a:r>
            <a:br>
              <a:rPr lang="en-US" altLang="ja-JP" sz="2000" b="1" dirty="0" smtClean="0">
                <a:solidFill>
                  <a:srgbClr val="000000"/>
                </a:solidFill>
              </a:rPr>
            </a:b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m</a:t>
            </a:r>
            <a:r>
              <a:rPr lang="en-US" altLang="ja-JP" sz="20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ja-JP" sz="2000" b="1" baseline="-25000" dirty="0" smtClean="0">
                <a:solidFill>
                  <a:srgbClr val="000000"/>
                </a:solidFill>
              </a:rPr>
              <a:t>32</a:t>
            </a:r>
            <a:r>
              <a:rPr lang="en-US" altLang="ja-JP" sz="2000" b="1" baseline="30000" dirty="0" smtClean="0">
                <a:solidFill>
                  <a:srgbClr val="00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&gt;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2×10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-3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eV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is possible. It covers the parameter regions suggested by the atmospheric neutrino anomaly.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ja-JP" sz="20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4825"/>
          </a:xfrm>
        </p:spPr>
      </p:pic>
      <p:sp>
        <p:nvSpPr>
          <p:cNvPr id="121859" name="Oval 3"/>
          <p:cNvSpPr>
            <a:spLocks noChangeArrowheads="1"/>
          </p:cNvSpPr>
          <p:nvPr/>
        </p:nvSpPr>
        <p:spPr bwMode="auto">
          <a:xfrm rot="480000">
            <a:off x="6034088" y="2170113"/>
            <a:ext cx="1460500" cy="47466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21860" name="Line 4"/>
          <p:cNvSpPr>
            <a:spLocks noChangeShapeType="1"/>
          </p:cNvSpPr>
          <p:nvPr/>
        </p:nvSpPr>
        <p:spPr bwMode="auto">
          <a:xfrm flipH="1">
            <a:off x="1511300" y="2971800"/>
            <a:ext cx="546100" cy="1600200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2089150" y="2298700"/>
            <a:ext cx="2544763" cy="623888"/>
          </a:xfrm>
          <a:custGeom>
            <a:avLst/>
            <a:gdLst>
              <a:gd name="T0" fmla="*/ 2147483646 w 1603"/>
              <a:gd name="T1" fmla="*/ 2147483646 h 263"/>
              <a:gd name="T2" fmla="*/ 2147483646 w 1603"/>
              <a:gd name="T3" fmla="*/ 2147483646 h 263"/>
              <a:gd name="T4" fmla="*/ 2147483646 w 1603"/>
              <a:gd name="T5" fmla="*/ 2147483646 h 263"/>
              <a:gd name="T6" fmla="*/ 2147483646 w 1603"/>
              <a:gd name="T7" fmla="*/ 2147483646 h 263"/>
              <a:gd name="T8" fmla="*/ 2147483646 w 1603"/>
              <a:gd name="T9" fmla="*/ 2147483646 h 263"/>
              <a:gd name="T10" fmla="*/ 0 w 1603"/>
              <a:gd name="T11" fmla="*/ 2147483646 h 2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03" h="263">
                <a:moveTo>
                  <a:pt x="1603" y="31"/>
                </a:moveTo>
                <a:cubicBezTo>
                  <a:pt x="1391" y="24"/>
                  <a:pt x="1179" y="17"/>
                  <a:pt x="1008" y="13"/>
                </a:cubicBezTo>
                <a:cubicBezTo>
                  <a:pt x="837" y="9"/>
                  <a:pt x="706" y="0"/>
                  <a:pt x="576" y="6"/>
                </a:cubicBezTo>
                <a:cubicBezTo>
                  <a:pt x="446" y="12"/>
                  <a:pt x="307" y="30"/>
                  <a:pt x="226" y="50"/>
                </a:cubicBezTo>
                <a:cubicBezTo>
                  <a:pt x="145" y="70"/>
                  <a:pt x="126" y="90"/>
                  <a:pt x="88" y="125"/>
                </a:cubicBezTo>
                <a:cubicBezTo>
                  <a:pt x="50" y="160"/>
                  <a:pt x="25" y="211"/>
                  <a:pt x="0" y="263"/>
                </a:cubicBezTo>
              </a:path>
            </a:pathLst>
          </a:custGeom>
          <a:noFill/>
          <a:ln w="19050" cmpd="sng">
            <a:solidFill>
              <a:srgbClr val="FFFF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4687888" y="220503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3082925" y="1909763"/>
            <a:ext cx="2065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Primary </a:t>
            </a: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Beam-line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4968875" y="2405063"/>
            <a:ext cx="1501775" cy="188912"/>
          </a:xfrm>
          <a:custGeom>
            <a:avLst/>
            <a:gdLst>
              <a:gd name="T0" fmla="*/ 2147483646 w 946"/>
              <a:gd name="T1" fmla="*/ 2147483646 h 119"/>
              <a:gd name="T2" fmla="*/ 2147483646 w 946"/>
              <a:gd name="T3" fmla="*/ 2147483646 h 119"/>
              <a:gd name="T4" fmla="*/ 2147483646 w 946"/>
              <a:gd name="T5" fmla="*/ 2147483646 h 119"/>
              <a:gd name="T6" fmla="*/ 0 w 946"/>
              <a:gd name="T7" fmla="*/ 0 h 1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46" h="119">
                <a:moveTo>
                  <a:pt x="946" y="119"/>
                </a:moveTo>
                <a:cubicBezTo>
                  <a:pt x="813" y="96"/>
                  <a:pt x="681" y="74"/>
                  <a:pt x="564" y="56"/>
                </a:cubicBezTo>
                <a:cubicBezTo>
                  <a:pt x="447" y="38"/>
                  <a:pt x="339" y="22"/>
                  <a:pt x="245" y="13"/>
                </a:cubicBezTo>
                <a:cubicBezTo>
                  <a:pt x="151" y="4"/>
                  <a:pt x="75" y="2"/>
                  <a:pt x="0" y="0"/>
                </a:cubicBezTo>
              </a:path>
            </a:pathLst>
          </a:custGeom>
          <a:noFill/>
          <a:ln w="190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4816475" y="2552700"/>
            <a:ext cx="241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12GeV/c proton beam</a:t>
            </a:r>
            <a:endParaRPr lang="en-US" altLang="ja-JP" sz="1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3915" name="Text Box 11"/>
          <p:cNvSpPr txBox="1">
            <a:spLocks noChangeArrowheads="1"/>
          </p:cNvSpPr>
          <p:nvPr/>
        </p:nvSpPr>
        <p:spPr bwMode="auto">
          <a:xfrm>
            <a:off x="1979613" y="2840038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Al Target</a:t>
            </a:r>
            <a:endParaRPr lang="en-US" altLang="ja-JP" sz="1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1765300" y="5368925"/>
            <a:ext cx="17367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Near Detectors</a:t>
            </a:r>
            <a:endParaRPr lang="en-US" altLang="ja-JP" sz="18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1868" name="Line 13"/>
          <p:cNvSpPr>
            <a:spLocks noChangeShapeType="1"/>
          </p:cNvSpPr>
          <p:nvPr/>
        </p:nvSpPr>
        <p:spPr bwMode="auto">
          <a:xfrm flipH="1">
            <a:off x="827088" y="5773738"/>
            <a:ext cx="276225" cy="82391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3918" name="Text Box 14"/>
          <p:cNvSpPr txBox="1">
            <a:spLocks noChangeArrowheads="1"/>
          </p:cNvSpPr>
          <p:nvPr/>
        </p:nvSpPr>
        <p:spPr bwMode="auto">
          <a:xfrm>
            <a:off x="323850" y="5876925"/>
            <a:ext cx="509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800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altLang="ja-JP" sz="2800" i="1" baseline="-2500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123919" name="Text Box 15"/>
          <p:cNvSpPr txBox="1">
            <a:spLocks noChangeArrowheads="1"/>
          </p:cNvSpPr>
          <p:nvPr/>
        </p:nvSpPr>
        <p:spPr bwMode="auto">
          <a:xfrm rot="17400000">
            <a:off x="708819" y="3352007"/>
            <a:ext cx="15065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Decay Volume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(200m)</a:t>
            </a:r>
            <a:endParaRPr lang="en-US" altLang="ja-JP" sz="16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1871" name="Freeform 16"/>
          <p:cNvSpPr>
            <a:spLocks/>
          </p:cNvSpPr>
          <p:nvPr/>
        </p:nvSpPr>
        <p:spPr bwMode="auto">
          <a:xfrm>
            <a:off x="5416550" y="2197100"/>
            <a:ext cx="3568700" cy="4621213"/>
          </a:xfrm>
          <a:custGeom>
            <a:avLst/>
            <a:gdLst>
              <a:gd name="T0" fmla="*/ 2147483646 w 2248"/>
              <a:gd name="T1" fmla="*/ 0 h 2911"/>
              <a:gd name="T2" fmla="*/ 2147483646 w 2248"/>
              <a:gd name="T3" fmla="*/ 2147483646 h 2911"/>
              <a:gd name="T4" fmla="*/ 2147483646 w 2248"/>
              <a:gd name="T5" fmla="*/ 2147483646 h 2911"/>
              <a:gd name="T6" fmla="*/ 2147483646 w 2248"/>
              <a:gd name="T7" fmla="*/ 2147483646 h 2911"/>
              <a:gd name="T8" fmla="*/ 2147483646 w 2248"/>
              <a:gd name="T9" fmla="*/ 2147483646 h 2911"/>
              <a:gd name="T10" fmla="*/ 2147483646 w 2248"/>
              <a:gd name="T11" fmla="*/ 2147483646 h 2911"/>
              <a:gd name="T12" fmla="*/ 2147483646 w 2248"/>
              <a:gd name="T13" fmla="*/ 2147483646 h 2911"/>
              <a:gd name="T14" fmla="*/ 2147483646 w 2248"/>
              <a:gd name="T15" fmla="*/ 2147483646 h 2911"/>
              <a:gd name="T16" fmla="*/ 2147483646 w 2248"/>
              <a:gd name="T17" fmla="*/ 2147483646 h 2911"/>
              <a:gd name="T18" fmla="*/ 2147483646 w 2248"/>
              <a:gd name="T19" fmla="*/ 2147483646 h 2911"/>
              <a:gd name="T20" fmla="*/ 0 w 2248"/>
              <a:gd name="T21" fmla="*/ 2147483646 h 29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248" h="2911">
                <a:moveTo>
                  <a:pt x="1509" y="0"/>
                </a:moveTo>
                <a:cubicBezTo>
                  <a:pt x="1662" y="100"/>
                  <a:pt x="1815" y="200"/>
                  <a:pt x="1929" y="300"/>
                </a:cubicBezTo>
                <a:cubicBezTo>
                  <a:pt x="2043" y="400"/>
                  <a:pt x="2140" y="515"/>
                  <a:pt x="2191" y="601"/>
                </a:cubicBezTo>
                <a:cubicBezTo>
                  <a:pt x="2242" y="687"/>
                  <a:pt x="2248" y="723"/>
                  <a:pt x="2235" y="814"/>
                </a:cubicBezTo>
                <a:cubicBezTo>
                  <a:pt x="2222" y="905"/>
                  <a:pt x="2172" y="1031"/>
                  <a:pt x="2110" y="1145"/>
                </a:cubicBezTo>
                <a:cubicBezTo>
                  <a:pt x="2048" y="1259"/>
                  <a:pt x="1952" y="1376"/>
                  <a:pt x="1860" y="1496"/>
                </a:cubicBezTo>
                <a:cubicBezTo>
                  <a:pt x="1768" y="1616"/>
                  <a:pt x="1670" y="1738"/>
                  <a:pt x="1559" y="1865"/>
                </a:cubicBezTo>
                <a:cubicBezTo>
                  <a:pt x="1448" y="1992"/>
                  <a:pt x="1301" y="2160"/>
                  <a:pt x="1196" y="2260"/>
                </a:cubicBezTo>
                <a:cubicBezTo>
                  <a:pt x="1091" y="2360"/>
                  <a:pt x="1049" y="2392"/>
                  <a:pt x="927" y="2466"/>
                </a:cubicBezTo>
                <a:cubicBezTo>
                  <a:pt x="805" y="2540"/>
                  <a:pt x="618" y="2630"/>
                  <a:pt x="463" y="2704"/>
                </a:cubicBezTo>
                <a:cubicBezTo>
                  <a:pt x="308" y="2778"/>
                  <a:pt x="76" y="2875"/>
                  <a:pt x="0" y="2911"/>
                </a:cubicBezTo>
              </a:path>
            </a:pathLst>
          </a:custGeom>
          <a:noFill/>
          <a:ln w="19050" cap="flat" cmpd="sng">
            <a:solidFill>
              <a:srgbClr val="FF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1872" name="Freeform 17"/>
          <p:cNvSpPr>
            <a:spLocks/>
          </p:cNvSpPr>
          <p:nvPr/>
        </p:nvSpPr>
        <p:spPr bwMode="auto">
          <a:xfrm>
            <a:off x="100013" y="517525"/>
            <a:ext cx="3349625" cy="268288"/>
          </a:xfrm>
          <a:custGeom>
            <a:avLst/>
            <a:gdLst>
              <a:gd name="T0" fmla="*/ 0 w 1703"/>
              <a:gd name="T1" fmla="*/ 0 h 169"/>
              <a:gd name="T2" fmla="*/ 2147483646 w 1703"/>
              <a:gd name="T3" fmla="*/ 2147483646 h 169"/>
              <a:gd name="T4" fmla="*/ 2147483646 w 1703"/>
              <a:gd name="T5" fmla="*/ 2147483646 h 169"/>
              <a:gd name="T6" fmla="*/ 2147483646 w 1703"/>
              <a:gd name="T7" fmla="*/ 2147483646 h 1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03" h="169">
                <a:moveTo>
                  <a:pt x="0" y="0"/>
                </a:moveTo>
                <a:cubicBezTo>
                  <a:pt x="263" y="22"/>
                  <a:pt x="526" y="45"/>
                  <a:pt x="763" y="68"/>
                </a:cubicBezTo>
                <a:cubicBezTo>
                  <a:pt x="1000" y="91"/>
                  <a:pt x="1264" y="120"/>
                  <a:pt x="1421" y="137"/>
                </a:cubicBezTo>
                <a:cubicBezTo>
                  <a:pt x="1578" y="154"/>
                  <a:pt x="1655" y="164"/>
                  <a:pt x="1703" y="169"/>
                </a:cubicBezTo>
              </a:path>
            </a:pathLst>
          </a:custGeom>
          <a:noFill/>
          <a:ln w="19050" cap="flat" cmpd="sng">
            <a:solidFill>
              <a:srgbClr val="FF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3922" name="Text Box 18"/>
          <p:cNvSpPr txBox="1">
            <a:spLocks noChangeArrowheads="1"/>
          </p:cNvSpPr>
          <p:nvPr/>
        </p:nvSpPr>
        <p:spPr bwMode="auto">
          <a:xfrm rot="660000">
            <a:off x="3649663" y="704850"/>
            <a:ext cx="14874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ja-JP" sz="1400">
                <a:solidFill>
                  <a:srgbClr val="FF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TRISTAN RING </a:t>
            </a:r>
          </a:p>
          <a:p>
            <a:pPr algn="ctr" eaLnBrk="1" hangingPunct="1">
              <a:defRPr/>
            </a:pPr>
            <a:r>
              <a:rPr lang="en-US" altLang="ja-JP" sz="1400">
                <a:solidFill>
                  <a:srgbClr val="FF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(B-factory)</a:t>
            </a:r>
          </a:p>
        </p:txBody>
      </p:sp>
      <p:sp>
        <p:nvSpPr>
          <p:cNvPr id="121874" name="Freeform 19"/>
          <p:cNvSpPr>
            <a:spLocks/>
          </p:cNvSpPr>
          <p:nvPr/>
        </p:nvSpPr>
        <p:spPr bwMode="auto">
          <a:xfrm>
            <a:off x="4960938" y="1123950"/>
            <a:ext cx="2324100" cy="774700"/>
          </a:xfrm>
          <a:custGeom>
            <a:avLst/>
            <a:gdLst>
              <a:gd name="T0" fmla="*/ 0 w 1089"/>
              <a:gd name="T1" fmla="*/ 0 h 382"/>
              <a:gd name="T2" fmla="*/ 2147483646 w 1089"/>
              <a:gd name="T3" fmla="*/ 2147483646 h 382"/>
              <a:gd name="T4" fmla="*/ 2147483646 w 1089"/>
              <a:gd name="T5" fmla="*/ 2147483646 h 382"/>
              <a:gd name="T6" fmla="*/ 2147483646 w 1089"/>
              <a:gd name="T7" fmla="*/ 2147483646 h 382"/>
              <a:gd name="T8" fmla="*/ 2147483646 w 1089"/>
              <a:gd name="T9" fmla="*/ 2147483646 h 3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89" h="382">
                <a:moveTo>
                  <a:pt x="0" y="0"/>
                </a:moveTo>
                <a:cubicBezTo>
                  <a:pt x="120" y="34"/>
                  <a:pt x="241" y="68"/>
                  <a:pt x="357" y="106"/>
                </a:cubicBezTo>
                <a:cubicBezTo>
                  <a:pt x="473" y="144"/>
                  <a:pt x="587" y="183"/>
                  <a:pt x="695" y="225"/>
                </a:cubicBezTo>
                <a:cubicBezTo>
                  <a:pt x="803" y="267"/>
                  <a:pt x="942" y="332"/>
                  <a:pt x="1008" y="357"/>
                </a:cubicBezTo>
                <a:cubicBezTo>
                  <a:pt x="1074" y="382"/>
                  <a:pt x="1076" y="372"/>
                  <a:pt x="1089" y="376"/>
                </a:cubicBezTo>
              </a:path>
            </a:pathLst>
          </a:custGeom>
          <a:noFill/>
          <a:ln w="19050" cap="flat" cmpd="sng">
            <a:solidFill>
              <a:srgbClr val="FF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357188" y="4430713"/>
            <a:ext cx="884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Muon Pit</a:t>
            </a:r>
            <a:endParaRPr lang="en-US" altLang="ja-JP" sz="14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1876" name="Text Box 27"/>
          <p:cNvSpPr txBox="1">
            <a:spLocks noChangeArrowheads="1"/>
          </p:cNvSpPr>
          <p:nvPr/>
        </p:nvSpPr>
        <p:spPr bwMode="auto">
          <a:xfrm>
            <a:off x="1835150" y="115888"/>
            <a:ext cx="5329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FFFF00"/>
                </a:solidFill>
              </a:rPr>
              <a:t>K2K neutrino beamline in KEK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4816475" y="2765425"/>
            <a:ext cx="2513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1.1</a:t>
            </a: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sec beam duration</a:t>
            </a:r>
            <a:endParaRPr lang="en-US" altLang="ja-JP" sz="1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4816475" y="2990850"/>
            <a:ext cx="263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2.2sec accelerator cycle</a:t>
            </a:r>
            <a:endParaRPr lang="en-US" altLang="ja-JP" sz="1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3935" name="Rectangle 31"/>
          <p:cNvSpPr>
            <a:spLocks noChangeArrowheads="1"/>
          </p:cNvSpPr>
          <p:nvPr/>
        </p:nvSpPr>
        <p:spPr bwMode="auto">
          <a:xfrm>
            <a:off x="6156325" y="177323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12GeV PS</a:t>
            </a:r>
            <a:endParaRPr lang="en-US" altLang="ja-JP" sz="1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1979613" y="3062288"/>
            <a:ext cx="2466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Intensity 5~6x10</a:t>
            </a:r>
            <a:r>
              <a:rPr lang="en-US" altLang="ja-JP" sz="1800" baseline="30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12</a:t>
            </a: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ppp</a:t>
            </a:r>
            <a:endParaRPr lang="en-US" altLang="ja-JP" sz="1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3937" name="Text Box 33"/>
          <p:cNvSpPr txBox="1">
            <a:spLocks noChangeArrowheads="1"/>
          </p:cNvSpPr>
          <p:nvPr/>
        </p:nvSpPr>
        <p:spPr bwMode="auto">
          <a:xfrm>
            <a:off x="1042988" y="6157913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To Kamioka</a:t>
            </a:r>
            <a:endParaRPr lang="en-US" altLang="ja-JP" sz="1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3938" name="Text Box 34"/>
          <p:cNvSpPr txBox="1">
            <a:spLocks noChangeArrowheads="1"/>
          </p:cNvSpPr>
          <p:nvPr/>
        </p:nvSpPr>
        <p:spPr bwMode="auto">
          <a:xfrm>
            <a:off x="1835150" y="3995738"/>
            <a:ext cx="1412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p</a:t>
            </a:r>
            <a:r>
              <a:rPr lang="en-US" altLang="ja-JP" sz="1800" baseline="30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+</a:t>
            </a: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-&gt; </a:t>
            </a: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ja-JP" sz="1800" baseline="30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+</a:t>
            </a: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+ </a:t>
            </a:r>
            <a:r>
              <a:rPr lang="en-US" altLang="ja-JP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altLang="ja-JP" sz="18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123939" name="Rectangle 35"/>
          <p:cNvSpPr>
            <a:spLocks noChangeArrowheads="1"/>
          </p:cNvSpPr>
          <p:nvPr/>
        </p:nvSpPr>
        <p:spPr bwMode="auto">
          <a:xfrm>
            <a:off x="1979613" y="3349625"/>
            <a:ext cx="18748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Total ~10</a:t>
            </a:r>
            <a:r>
              <a:rPr lang="en-US" altLang="ja-JP" sz="1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20</a:t>
            </a:r>
            <a:r>
              <a:rPr lang="en-US" altLang="ja-JP" sz="1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p.o.t.</a:t>
            </a:r>
            <a:endParaRPr lang="en-US" altLang="ja-JP" sz="18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-171450"/>
            <a:ext cx="6030912" cy="869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2862263" y="60325"/>
            <a:ext cx="35448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chemeClr val="bg1"/>
                </a:solidFill>
              </a:rPr>
              <a:t>K2K Near Detectors</a:t>
            </a: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3941763" y="1089025"/>
            <a:ext cx="539750" cy="85407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909" name="Text Box 4"/>
          <p:cNvSpPr txBox="1">
            <a:spLocks noChangeArrowheads="1"/>
          </p:cNvSpPr>
          <p:nvPr/>
        </p:nvSpPr>
        <p:spPr bwMode="auto">
          <a:xfrm>
            <a:off x="2879725" y="1101725"/>
            <a:ext cx="14668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chemeClr val="bg1"/>
                </a:solidFill>
              </a:rPr>
              <a:t>Beam</a:t>
            </a:r>
            <a:br>
              <a:rPr lang="en-US" altLang="ja-JP" sz="2000" b="1">
                <a:solidFill>
                  <a:schemeClr val="bg1"/>
                </a:solidFill>
              </a:rPr>
            </a:br>
            <a:r>
              <a:rPr lang="en-US" altLang="ja-JP" sz="2000" b="1">
                <a:solidFill>
                  <a:schemeClr val="bg1"/>
                </a:solidFill>
              </a:rPr>
              <a:t>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3"/>
          <p:cNvSpPr txBox="1">
            <a:spLocks noChangeArrowheads="1"/>
          </p:cNvSpPr>
          <p:nvPr/>
        </p:nvSpPr>
        <p:spPr bwMode="auto">
          <a:xfrm>
            <a:off x="1835150" y="-26988"/>
            <a:ext cx="55451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Kamiokande(1983-1996)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33795" name="テキスト ボックス 7"/>
          <p:cNvSpPr txBox="1">
            <a:spLocks noChangeArrowheads="1"/>
          </p:cNvSpPr>
          <p:nvPr/>
        </p:nvSpPr>
        <p:spPr bwMode="auto">
          <a:xfrm>
            <a:off x="63500" y="620713"/>
            <a:ext cx="90360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A large water Cherenkov detector constructed at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 m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(2400 meter water equivalent) underground in Kamioka mine, Japan.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ja-JP" altLang="en-US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3000 </a:t>
            </a:r>
            <a:r>
              <a:rPr lang="en-US" altLang="ja-JP" sz="2000" b="1">
                <a:cs typeface="Arial" panose="020B0604020202020204" pitchFamily="34" charset="0"/>
              </a:rPr>
              <a:t>tons of pure water are viewed by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  <a:r>
              <a:rPr lang="ja-JP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20-inch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PMTs. </a:t>
            </a:r>
          </a:p>
        </p:txBody>
      </p:sp>
      <p:pic>
        <p:nvPicPr>
          <p:cNvPr id="33796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266950"/>
            <a:ext cx="7005638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object 8"/>
          <p:cNvSpPr>
            <a:spLocks noChangeArrowheads="1"/>
          </p:cNvSpPr>
          <p:nvPr/>
        </p:nvSpPr>
        <p:spPr bwMode="auto">
          <a:xfrm>
            <a:off x="-107950" y="3206750"/>
            <a:ext cx="2892425" cy="37719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3" descr="detector_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517525"/>
            <a:ext cx="7289800" cy="4511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　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84213" y="7938"/>
            <a:ext cx="7775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K2K Near Detectors at 300m from the target</a:t>
            </a: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250825" y="4797425"/>
            <a:ext cx="5400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 </a:t>
            </a:r>
            <a:r>
              <a:rPr lang="en-US" altLang="ja-JP" sz="2000" b="1" u="sng">
                <a:solidFill>
                  <a:srgbClr val="FF0000"/>
                </a:solidFill>
              </a:rPr>
              <a:t>(a)1kt water Cherenkov detector (1kt)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539750" y="5192713"/>
            <a:ext cx="835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 An 1/50 miniature of SK detector. Direct comparison with SK data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250825" y="5589588"/>
            <a:ext cx="5400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 u="sng">
                <a:solidFill>
                  <a:srgbClr val="008000"/>
                </a:solidFill>
              </a:rPr>
              <a:t> </a:t>
            </a:r>
            <a:r>
              <a:rPr lang="en-US" altLang="ja-JP" sz="2000" b="1" u="sng">
                <a:solidFill>
                  <a:srgbClr val="FF0000"/>
                </a:solidFill>
              </a:rPr>
              <a:t>(b)Fine-Grained Detector (FGD)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539750" y="5949950"/>
            <a:ext cx="4319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 Consists of 4 detector elements. 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611188" y="6345238"/>
            <a:ext cx="612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Precise measurement of neutrino beam property.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図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5238" y="1962150"/>
            <a:ext cx="3384550" cy="298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250825" y="7938"/>
            <a:ext cx="8675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Study of the Neutrino beam in the Near Detectors</a:t>
            </a:r>
          </a:p>
        </p:txBody>
      </p:sp>
      <p:sp>
        <p:nvSpPr>
          <p:cNvPr id="126980" name="Text Box 7"/>
          <p:cNvSpPr txBox="1">
            <a:spLocks noChangeArrowheads="1"/>
          </p:cNvSpPr>
          <p:nvPr/>
        </p:nvSpPr>
        <p:spPr bwMode="auto">
          <a:xfrm>
            <a:off x="5940425" y="1449388"/>
            <a:ext cx="2160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 u="sng">
                <a:solidFill>
                  <a:srgbClr val="FF0000"/>
                </a:solidFill>
              </a:rPr>
              <a:t>1kt detector</a:t>
            </a:r>
          </a:p>
        </p:txBody>
      </p:sp>
      <p:sp>
        <p:nvSpPr>
          <p:cNvPr id="126981" name="Text Box 8"/>
          <p:cNvSpPr txBox="1">
            <a:spLocks noChangeArrowheads="1"/>
          </p:cNvSpPr>
          <p:nvPr/>
        </p:nvSpPr>
        <p:spPr bwMode="auto">
          <a:xfrm>
            <a:off x="755650" y="1449388"/>
            <a:ext cx="295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 u="sng">
                <a:solidFill>
                  <a:srgbClr val="FF0000"/>
                </a:solidFill>
              </a:rPr>
              <a:t>Fine-Grained detector</a:t>
            </a:r>
          </a:p>
        </p:txBody>
      </p:sp>
      <p:sp>
        <p:nvSpPr>
          <p:cNvPr id="126982" name="Text Box 12"/>
          <p:cNvSpPr txBox="1">
            <a:spLocks noChangeArrowheads="1"/>
          </p:cNvSpPr>
          <p:nvPr/>
        </p:nvSpPr>
        <p:spPr bwMode="auto">
          <a:xfrm>
            <a:off x="71438" y="684213"/>
            <a:ext cx="849788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Data recorded in the Near Detectors are used to study properties of the neutrino beam.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beam direction, stability of the beam intensity, energy spectrum, 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000000"/>
                </a:solidFill>
              </a:rPr>
              <a:t>e</a:t>
            </a:r>
            <a:r>
              <a:rPr lang="en-US" altLang="ja-JP" sz="2000" b="1">
                <a:solidFill>
                  <a:srgbClr val="000000"/>
                </a:solidFill>
              </a:rPr>
              <a:t>/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 baseline="-25000">
                <a:solidFill>
                  <a:srgbClr val="000000"/>
                </a:solidFill>
              </a:rPr>
              <a:t> </a:t>
            </a:r>
            <a:r>
              <a:rPr lang="en-US" altLang="ja-JP" sz="2000" b="1">
                <a:solidFill>
                  <a:srgbClr val="000000"/>
                </a:solidFill>
              </a:rPr>
              <a:t>ratio well agree with expectations.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excellent agreements between data and expectations in KEK site ensure the reliability of the expected beam at SK site.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</p:txBody>
      </p:sp>
      <p:pic>
        <p:nvPicPr>
          <p:cNvPr id="126983" name="Picture 15" descr="mrd3d_evt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70075"/>
            <a:ext cx="4249738" cy="320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4" name="Rectangle 18"/>
          <p:cNvSpPr>
            <a:spLocks noChangeArrowheads="1"/>
          </p:cNvSpPr>
          <p:nvPr/>
        </p:nvSpPr>
        <p:spPr bwMode="auto">
          <a:xfrm>
            <a:off x="3897313" y="4576763"/>
            <a:ext cx="809625" cy="512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38"/>
          <p:cNvGrpSpPr>
            <a:grpSpLocks/>
          </p:cNvGrpSpPr>
          <p:nvPr/>
        </p:nvGrpSpPr>
        <p:grpSpPr bwMode="auto">
          <a:xfrm>
            <a:off x="4781550" y="3141663"/>
            <a:ext cx="3390900" cy="3600450"/>
            <a:chOff x="3012" y="1979"/>
            <a:chExt cx="2136" cy="2268"/>
          </a:xfrm>
        </p:grpSpPr>
        <p:pic>
          <p:nvPicPr>
            <p:cNvPr id="129042" name="Picture 5" descr="sk_profi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2296"/>
              <a:ext cx="1643" cy="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9043" name="Text Box 10"/>
            <p:cNvSpPr txBox="1">
              <a:spLocks noChangeArrowheads="1"/>
            </p:cNvSpPr>
            <p:nvPr/>
          </p:nvSpPr>
          <p:spPr bwMode="auto">
            <a:xfrm>
              <a:off x="3969" y="2292"/>
              <a:ext cx="1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profile at SK</a:t>
              </a:r>
            </a:p>
          </p:txBody>
        </p:sp>
        <p:sp>
          <p:nvSpPr>
            <p:cNvPr id="129044" name="Text Box 12"/>
            <p:cNvSpPr txBox="1">
              <a:spLocks noChangeArrowheads="1"/>
            </p:cNvSpPr>
            <p:nvPr/>
          </p:nvSpPr>
          <p:spPr bwMode="auto">
            <a:xfrm>
              <a:off x="3242" y="3884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9045" name="Text Box 13"/>
            <p:cNvSpPr txBox="1">
              <a:spLocks noChangeArrowheads="1"/>
            </p:cNvSpPr>
            <p:nvPr/>
          </p:nvSpPr>
          <p:spPr bwMode="auto">
            <a:xfrm>
              <a:off x="3152" y="3789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9046" name="Text Box 14"/>
            <p:cNvSpPr txBox="1">
              <a:spLocks noChangeArrowheads="1"/>
            </p:cNvSpPr>
            <p:nvPr/>
          </p:nvSpPr>
          <p:spPr bwMode="auto">
            <a:xfrm>
              <a:off x="3152" y="2886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9047" name="Text Box 15"/>
            <p:cNvSpPr txBox="1">
              <a:spLocks noChangeArrowheads="1"/>
            </p:cNvSpPr>
            <p:nvPr/>
          </p:nvSpPr>
          <p:spPr bwMode="auto">
            <a:xfrm>
              <a:off x="4558" y="3879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29048" name="Text Box 16"/>
            <p:cNvSpPr txBox="1">
              <a:spLocks noChangeArrowheads="1"/>
            </p:cNvSpPr>
            <p:nvPr/>
          </p:nvSpPr>
          <p:spPr bwMode="auto">
            <a:xfrm>
              <a:off x="3651" y="3879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9049" name="Text Box 17"/>
            <p:cNvSpPr txBox="1">
              <a:spLocks noChangeArrowheads="1"/>
            </p:cNvSpPr>
            <p:nvPr/>
          </p:nvSpPr>
          <p:spPr bwMode="auto">
            <a:xfrm>
              <a:off x="4104" y="3884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29050" name="Text Box 24"/>
            <p:cNvSpPr txBox="1">
              <a:spLocks noChangeArrowheads="1"/>
            </p:cNvSpPr>
            <p:nvPr/>
          </p:nvSpPr>
          <p:spPr bwMode="auto">
            <a:xfrm>
              <a:off x="3652" y="3566"/>
              <a:ext cx="5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8000"/>
                  </a:solidFill>
                </a:rPr>
                <a:t>3mrad</a:t>
              </a:r>
            </a:p>
          </p:txBody>
        </p:sp>
        <p:sp>
          <p:nvSpPr>
            <p:cNvPr id="129051" name="Text Box 26"/>
            <p:cNvSpPr txBox="1">
              <a:spLocks noChangeArrowheads="1"/>
            </p:cNvSpPr>
            <p:nvPr/>
          </p:nvSpPr>
          <p:spPr bwMode="auto">
            <a:xfrm rot="-5400000">
              <a:off x="2515" y="2476"/>
              <a:ext cx="1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1800" b="1">
                  <a:solidFill>
                    <a:srgbClr val="000000"/>
                  </a:solidFill>
                </a:rPr>
                <a:t>/cm</a:t>
              </a:r>
              <a:r>
                <a:rPr lang="en-US" altLang="ja-JP" sz="1800" b="1" baseline="30000">
                  <a:solidFill>
                    <a:srgbClr val="000000"/>
                  </a:solidFill>
                </a:rPr>
                <a:t>2</a:t>
              </a:r>
              <a:r>
                <a:rPr lang="en-US" altLang="ja-JP" sz="1800" b="1">
                  <a:solidFill>
                    <a:srgbClr val="000000"/>
                  </a:solidFill>
                </a:rPr>
                <a:t> (x10</a:t>
              </a:r>
              <a:r>
                <a:rPr lang="en-US" altLang="ja-JP" sz="1800" b="1" baseline="30000">
                  <a:solidFill>
                    <a:srgbClr val="000000"/>
                  </a:solidFill>
                </a:rPr>
                <a:t>6</a:t>
              </a:r>
              <a:r>
                <a:rPr lang="en-US" altLang="ja-JP" sz="1800" b="1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29052" name="Text Box 27"/>
            <p:cNvSpPr txBox="1">
              <a:spLocks noChangeArrowheads="1"/>
            </p:cNvSpPr>
            <p:nvPr/>
          </p:nvSpPr>
          <p:spPr bwMode="auto">
            <a:xfrm>
              <a:off x="3878" y="4016"/>
              <a:ext cx="1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distance (km)</a:t>
              </a:r>
            </a:p>
          </p:txBody>
        </p:sp>
        <p:sp>
          <p:nvSpPr>
            <p:cNvPr id="129053" name="Line 28"/>
            <p:cNvSpPr>
              <a:spLocks noChangeShapeType="1"/>
            </p:cNvSpPr>
            <p:nvPr/>
          </p:nvSpPr>
          <p:spPr bwMode="auto">
            <a:xfrm>
              <a:off x="3288" y="3702"/>
              <a:ext cx="363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9054" name="Line 29"/>
            <p:cNvSpPr>
              <a:spLocks noChangeShapeType="1"/>
            </p:cNvSpPr>
            <p:nvPr/>
          </p:nvSpPr>
          <p:spPr bwMode="auto">
            <a:xfrm flipH="1">
              <a:off x="3334" y="3294"/>
              <a:ext cx="317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9055" name="Line 30"/>
            <p:cNvSpPr>
              <a:spLocks noChangeShapeType="1"/>
            </p:cNvSpPr>
            <p:nvPr/>
          </p:nvSpPr>
          <p:spPr bwMode="auto">
            <a:xfrm>
              <a:off x="3334" y="3113"/>
              <a:ext cx="0" cy="36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9056" name="Line 31"/>
            <p:cNvSpPr>
              <a:spLocks noChangeShapeType="1"/>
            </p:cNvSpPr>
            <p:nvPr/>
          </p:nvSpPr>
          <p:spPr bwMode="auto">
            <a:xfrm>
              <a:off x="3651" y="3475"/>
              <a:ext cx="0" cy="363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9057" name="Text Box 32"/>
            <p:cNvSpPr txBox="1">
              <a:spLocks noChangeArrowheads="1"/>
            </p:cNvSpPr>
            <p:nvPr/>
          </p:nvSpPr>
          <p:spPr bwMode="auto">
            <a:xfrm>
              <a:off x="3606" y="3158"/>
              <a:ext cx="10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CC0000"/>
                  </a:solidFill>
                </a:rPr>
                <a:t>SK(0.2mrad)</a:t>
              </a:r>
            </a:p>
          </p:txBody>
        </p:sp>
      </p:grpSp>
      <p:grpSp>
        <p:nvGrpSpPr>
          <p:cNvPr id="129027" name="Group 37"/>
          <p:cNvGrpSpPr>
            <a:grpSpLocks/>
          </p:cNvGrpSpPr>
          <p:nvPr/>
        </p:nvGrpSpPr>
        <p:grpSpPr bwMode="auto">
          <a:xfrm>
            <a:off x="1252538" y="3502025"/>
            <a:ext cx="3248025" cy="3240088"/>
            <a:chOff x="789" y="2206"/>
            <a:chExt cx="2046" cy="2041"/>
          </a:xfrm>
        </p:grpSpPr>
        <p:pic>
          <p:nvPicPr>
            <p:cNvPr id="129030" name="Picture 6" descr="sk_spectr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296"/>
              <a:ext cx="1646" cy="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9031" name="Text Box 11"/>
            <p:cNvSpPr txBox="1">
              <a:spLocks noChangeArrowheads="1"/>
            </p:cNvSpPr>
            <p:nvPr/>
          </p:nvSpPr>
          <p:spPr bwMode="auto">
            <a:xfrm>
              <a:off x="1519" y="2296"/>
              <a:ext cx="1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spectrum at SK</a:t>
              </a:r>
            </a:p>
          </p:txBody>
        </p:sp>
        <p:sp>
          <p:nvSpPr>
            <p:cNvPr id="129032" name="Text Box 18"/>
            <p:cNvSpPr txBox="1">
              <a:spLocks noChangeArrowheads="1"/>
            </p:cNvSpPr>
            <p:nvPr/>
          </p:nvSpPr>
          <p:spPr bwMode="auto">
            <a:xfrm>
              <a:off x="1020" y="3884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9033" name="Text Box 19"/>
            <p:cNvSpPr txBox="1">
              <a:spLocks noChangeArrowheads="1"/>
            </p:cNvSpPr>
            <p:nvPr/>
          </p:nvSpPr>
          <p:spPr bwMode="auto">
            <a:xfrm>
              <a:off x="1292" y="3879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9034" name="Text Box 20"/>
            <p:cNvSpPr txBox="1">
              <a:spLocks noChangeArrowheads="1"/>
            </p:cNvSpPr>
            <p:nvPr/>
          </p:nvSpPr>
          <p:spPr bwMode="auto">
            <a:xfrm>
              <a:off x="1610" y="3879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29035" name="Text Box 21"/>
            <p:cNvSpPr txBox="1">
              <a:spLocks noChangeArrowheads="1"/>
            </p:cNvSpPr>
            <p:nvPr/>
          </p:nvSpPr>
          <p:spPr bwMode="auto">
            <a:xfrm>
              <a:off x="1927" y="3879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29036" name="Text Box 22"/>
            <p:cNvSpPr txBox="1">
              <a:spLocks noChangeArrowheads="1"/>
            </p:cNvSpPr>
            <p:nvPr/>
          </p:nvSpPr>
          <p:spPr bwMode="auto">
            <a:xfrm>
              <a:off x="2245" y="3884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29037" name="Text Box 23"/>
            <p:cNvSpPr txBox="1">
              <a:spLocks noChangeArrowheads="1"/>
            </p:cNvSpPr>
            <p:nvPr/>
          </p:nvSpPr>
          <p:spPr bwMode="auto">
            <a:xfrm>
              <a:off x="2562" y="3879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29038" name="Text Box 25"/>
            <p:cNvSpPr txBox="1">
              <a:spLocks noChangeArrowheads="1"/>
            </p:cNvSpPr>
            <p:nvPr/>
          </p:nvSpPr>
          <p:spPr bwMode="auto">
            <a:xfrm>
              <a:off x="1111" y="4016"/>
              <a:ext cx="17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Neutrino energy (GeV)</a:t>
              </a:r>
            </a:p>
          </p:txBody>
        </p:sp>
        <p:sp>
          <p:nvSpPr>
            <p:cNvPr id="129039" name="Text Box 33"/>
            <p:cNvSpPr txBox="1">
              <a:spLocks noChangeArrowheads="1"/>
            </p:cNvSpPr>
            <p:nvPr/>
          </p:nvSpPr>
          <p:spPr bwMode="auto">
            <a:xfrm rot="-5400000">
              <a:off x="134" y="2861"/>
              <a:ext cx="15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US" altLang="ja-JP" sz="1800" b="1">
                  <a:solidFill>
                    <a:srgbClr val="000000"/>
                  </a:solidFill>
                </a:rPr>
                <a:t>/cm</a:t>
              </a:r>
              <a:r>
                <a:rPr lang="en-US" altLang="ja-JP" sz="1800" b="1" baseline="30000">
                  <a:solidFill>
                    <a:srgbClr val="000000"/>
                  </a:solidFill>
                </a:rPr>
                <a:t>2</a:t>
              </a:r>
              <a:r>
                <a:rPr lang="en-US" altLang="ja-JP" sz="1800" b="1">
                  <a:solidFill>
                    <a:srgbClr val="000000"/>
                  </a:solidFill>
                </a:rPr>
                <a:t> /0.1GeV(x10</a:t>
              </a:r>
              <a:r>
                <a:rPr lang="en-US" altLang="ja-JP" sz="1800" b="1" baseline="30000">
                  <a:solidFill>
                    <a:srgbClr val="000000"/>
                  </a:solidFill>
                </a:rPr>
                <a:t>6</a:t>
              </a:r>
              <a:r>
                <a:rPr lang="en-US" altLang="ja-JP" sz="1800" b="1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29040" name="Text Box 34"/>
            <p:cNvSpPr txBox="1">
              <a:spLocks noChangeArrowheads="1"/>
            </p:cNvSpPr>
            <p:nvPr/>
          </p:nvSpPr>
          <p:spPr bwMode="auto">
            <a:xfrm>
              <a:off x="930" y="3789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9041" name="Text Box 36"/>
            <p:cNvSpPr txBox="1">
              <a:spLocks noChangeArrowheads="1"/>
            </p:cNvSpPr>
            <p:nvPr/>
          </p:nvSpPr>
          <p:spPr bwMode="auto">
            <a:xfrm>
              <a:off x="929" y="2886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5</a:t>
              </a:r>
            </a:p>
          </p:txBody>
        </p:sp>
      </p:grpSp>
      <p:sp>
        <p:nvSpPr>
          <p:cNvPr id="129028" name="Text Box 39"/>
          <p:cNvSpPr txBox="1">
            <a:spLocks noChangeArrowheads="1"/>
          </p:cNvSpPr>
          <p:nvPr/>
        </p:nvSpPr>
        <p:spPr bwMode="auto">
          <a:xfrm>
            <a:off x="1763713" y="7938"/>
            <a:ext cx="5400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Property of the neutrino beam</a:t>
            </a:r>
          </a:p>
        </p:txBody>
      </p:sp>
      <p:sp>
        <p:nvSpPr>
          <p:cNvPr id="129029" name="Text Box 41"/>
          <p:cNvSpPr txBox="1">
            <a:spLocks noChangeArrowheads="1"/>
          </p:cNvSpPr>
          <p:nvPr/>
        </p:nvSpPr>
        <p:spPr bwMode="auto">
          <a:xfrm>
            <a:off x="115888" y="503238"/>
            <a:ext cx="908685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</a:rPr>
              <a:t>The mean energy is </a:t>
            </a:r>
            <a:r>
              <a:rPr lang="en-US" altLang="ja-JP" sz="1900" b="1">
                <a:solidFill>
                  <a:srgbClr val="FF0000"/>
                </a:solidFill>
              </a:rPr>
              <a:t>~1.3 </a:t>
            </a:r>
            <a:r>
              <a:rPr lang="en-US" altLang="ja-JP" sz="1900" b="1">
                <a:solidFill>
                  <a:srgbClr val="000000"/>
                </a:solidFill>
              </a:rPr>
              <a:t>GeV and the peak energy is about </a:t>
            </a:r>
            <a:r>
              <a:rPr lang="en-US" altLang="ja-JP" sz="1900" b="1">
                <a:solidFill>
                  <a:srgbClr val="FF0000"/>
                </a:solidFill>
              </a:rPr>
              <a:t>~1.0 </a:t>
            </a:r>
            <a:r>
              <a:rPr lang="en-US" altLang="ja-JP" sz="1900" b="1">
                <a:solidFill>
                  <a:srgbClr val="000000"/>
                </a:solidFill>
              </a:rPr>
              <a:t>GeV.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</a:rPr>
              <a:t>Almost pure muon neutrino beam. </a:t>
            </a:r>
            <a:r>
              <a:rPr lang="en-US" altLang="ja-JP" sz="1900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900" b="1" baseline="-25000">
                <a:solidFill>
                  <a:srgbClr val="000000"/>
                </a:solidFill>
              </a:rPr>
              <a:t>e</a:t>
            </a:r>
            <a:r>
              <a:rPr lang="en-US" altLang="ja-JP" sz="1900" b="1">
                <a:solidFill>
                  <a:srgbClr val="000000"/>
                </a:solidFill>
              </a:rPr>
              <a:t>/</a:t>
            </a:r>
            <a:r>
              <a:rPr lang="en-US" altLang="ja-JP" sz="1900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900" b="1" baseline="-2500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900" b="1">
                <a:solidFill>
                  <a:srgbClr val="000000"/>
                </a:solidFill>
              </a:rPr>
              <a:t> ratio is </a:t>
            </a:r>
            <a:r>
              <a:rPr lang="en-US" altLang="ja-JP" sz="1900" b="1">
                <a:solidFill>
                  <a:srgbClr val="FF0000"/>
                </a:solidFill>
              </a:rPr>
              <a:t>~1</a:t>
            </a:r>
            <a:r>
              <a:rPr lang="en-US" altLang="ja-JP" sz="1900" b="1">
                <a:solidFill>
                  <a:srgbClr val="000000"/>
                </a:solidFill>
              </a:rPr>
              <a:t>%.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</a:rPr>
              <a:t>The direction of the beam is adjusted within </a:t>
            </a:r>
            <a:r>
              <a:rPr lang="en-US" altLang="ja-JP" sz="1900" b="1">
                <a:solidFill>
                  <a:srgbClr val="FF0000"/>
                </a:solidFill>
              </a:rPr>
              <a:t>1</a:t>
            </a:r>
            <a:r>
              <a:rPr lang="en-US" altLang="ja-JP" sz="1900" b="1">
                <a:solidFill>
                  <a:srgbClr val="000000"/>
                </a:solidFill>
              </a:rPr>
              <a:t>mrad.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</a:rPr>
              <a:t>Nearly the same energy spectrum and flux within </a:t>
            </a:r>
            <a:r>
              <a:rPr lang="en-US" altLang="ja-JP" sz="1900" b="1">
                <a:solidFill>
                  <a:srgbClr val="FF0000"/>
                </a:solidFill>
              </a:rPr>
              <a:t>3</a:t>
            </a:r>
            <a:r>
              <a:rPr lang="en-US" altLang="ja-JP" sz="1900" b="1">
                <a:solidFill>
                  <a:srgbClr val="000000"/>
                </a:solidFill>
              </a:rPr>
              <a:t> mrad.</a:t>
            </a:r>
            <a:br>
              <a:rPr lang="en-US" altLang="ja-JP" sz="1900" b="1">
                <a:solidFill>
                  <a:srgbClr val="000000"/>
                </a:solidFill>
              </a:rPr>
            </a:br>
            <a:r>
              <a:rPr lang="en-US" altLang="ja-JP" sz="1900" b="1">
                <a:solidFill>
                  <a:srgbClr val="000000"/>
                </a:solidFill>
              </a:rPr>
              <a:t>It covers the size of SK;  ~50m/250km = </a:t>
            </a:r>
            <a:r>
              <a:rPr lang="en-US" altLang="ja-JP" sz="1900" b="1">
                <a:solidFill>
                  <a:srgbClr val="FF0000"/>
                </a:solidFill>
              </a:rPr>
              <a:t>0.2</a:t>
            </a:r>
            <a:r>
              <a:rPr lang="en-US" altLang="ja-JP" sz="1900" b="1">
                <a:solidFill>
                  <a:srgbClr val="000000"/>
                </a:solidFill>
              </a:rPr>
              <a:t>mrad.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</a:rPr>
              <a:t>Neutrino flux at SK (250km downstream) is </a:t>
            </a:r>
            <a:r>
              <a:rPr lang="en-US" altLang="ja-JP" sz="1900" b="1">
                <a:solidFill>
                  <a:srgbClr val="FF0000"/>
                </a:solidFill>
              </a:rPr>
              <a:t>1.3x10</a:t>
            </a:r>
            <a:r>
              <a:rPr lang="en-US" altLang="ja-JP" sz="1900" b="1" baseline="30000">
                <a:solidFill>
                  <a:srgbClr val="FF0000"/>
                </a:solidFill>
              </a:rPr>
              <a:t>6</a:t>
            </a:r>
            <a:r>
              <a:rPr lang="en-US" altLang="ja-JP" sz="1900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900" b="1">
                <a:solidFill>
                  <a:srgbClr val="000000"/>
                </a:solidFill>
              </a:rPr>
              <a:t>/cm</a:t>
            </a:r>
            <a:r>
              <a:rPr lang="en-US" altLang="ja-JP" sz="1900" b="1" baseline="30000">
                <a:solidFill>
                  <a:srgbClr val="000000"/>
                </a:solidFill>
              </a:rPr>
              <a:t>2</a:t>
            </a:r>
            <a:r>
              <a:rPr lang="en-US" altLang="ja-JP" sz="1900" b="1">
                <a:solidFill>
                  <a:srgbClr val="000000"/>
                </a:solidFill>
              </a:rPr>
              <a:t> for 10</a:t>
            </a:r>
            <a:r>
              <a:rPr lang="en-US" altLang="ja-JP" sz="1900" b="1" baseline="30000">
                <a:solidFill>
                  <a:srgbClr val="000000"/>
                </a:solidFill>
              </a:rPr>
              <a:t>20</a:t>
            </a:r>
            <a:r>
              <a:rPr lang="en-US" altLang="ja-JP" sz="1900" b="1">
                <a:solidFill>
                  <a:srgbClr val="000000"/>
                </a:solidFill>
              </a:rPr>
              <a:t>p.o.t.,</a:t>
            </a:r>
            <a:br>
              <a:rPr lang="en-US" altLang="ja-JP" sz="1900" b="1">
                <a:solidFill>
                  <a:srgbClr val="000000"/>
                </a:solidFill>
              </a:rPr>
            </a:br>
            <a:r>
              <a:rPr lang="en-US" altLang="ja-JP" sz="1900" b="1">
                <a:solidFill>
                  <a:srgbClr val="000000"/>
                </a:solidFill>
              </a:rPr>
              <a:t>and </a:t>
            </a:r>
            <a:r>
              <a:rPr lang="en-US" altLang="ja-JP" sz="1900" b="1">
                <a:solidFill>
                  <a:srgbClr val="FF0000"/>
                </a:solidFill>
              </a:rPr>
              <a:t>~170</a:t>
            </a:r>
            <a:r>
              <a:rPr lang="en-US" altLang="ja-JP" sz="1900" b="1">
                <a:solidFill>
                  <a:srgbClr val="000000"/>
                </a:solidFill>
              </a:rPr>
              <a:t> events are expected in the </a:t>
            </a:r>
            <a:r>
              <a:rPr lang="en-US" altLang="ja-JP" sz="1900" b="1">
                <a:solidFill>
                  <a:srgbClr val="FF0000"/>
                </a:solidFill>
              </a:rPr>
              <a:t>22.5kton </a:t>
            </a:r>
            <a:r>
              <a:rPr lang="en-US" altLang="ja-JP" sz="1900" b="1">
                <a:solidFill>
                  <a:srgbClr val="000000"/>
                </a:solidFill>
              </a:rPr>
              <a:t>of fiducial volume</a:t>
            </a:r>
            <a:br>
              <a:rPr lang="en-US" altLang="ja-JP" sz="1900" b="1">
                <a:solidFill>
                  <a:srgbClr val="000000"/>
                </a:solidFill>
              </a:rPr>
            </a:br>
            <a:r>
              <a:rPr lang="en-US" altLang="ja-JP" sz="1900" b="1">
                <a:solidFill>
                  <a:srgbClr val="000000"/>
                </a:solidFill>
              </a:rPr>
              <a:t>in the case of null oscillation.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43"/>
          <p:cNvGrpSpPr>
            <a:grpSpLocks/>
          </p:cNvGrpSpPr>
          <p:nvPr/>
        </p:nvGrpSpPr>
        <p:grpSpPr bwMode="auto">
          <a:xfrm>
            <a:off x="1781175" y="2962275"/>
            <a:ext cx="5383213" cy="3848100"/>
            <a:chOff x="1122" y="1866"/>
            <a:chExt cx="3391" cy="2424"/>
          </a:xfrm>
        </p:grpSpPr>
        <p:grpSp>
          <p:nvGrpSpPr>
            <p:cNvPr id="131090" name="Group 41"/>
            <p:cNvGrpSpPr>
              <a:grpSpLocks/>
            </p:cNvGrpSpPr>
            <p:nvPr/>
          </p:nvGrpSpPr>
          <p:grpSpPr bwMode="auto">
            <a:xfrm>
              <a:off x="1122" y="1866"/>
              <a:ext cx="3391" cy="2424"/>
              <a:chOff x="1122" y="1866"/>
              <a:chExt cx="3391" cy="2424"/>
            </a:xfrm>
          </p:grpSpPr>
          <p:grpSp>
            <p:nvGrpSpPr>
              <p:cNvPr id="131092" name="Group 29"/>
              <p:cNvGrpSpPr>
                <a:grpSpLocks/>
              </p:cNvGrpSpPr>
              <p:nvPr/>
            </p:nvGrpSpPr>
            <p:grpSpPr bwMode="auto">
              <a:xfrm>
                <a:off x="1338" y="1979"/>
                <a:ext cx="3175" cy="2179"/>
                <a:chOff x="1338" y="1979"/>
                <a:chExt cx="3175" cy="2179"/>
              </a:xfrm>
            </p:grpSpPr>
            <p:pic>
              <p:nvPicPr>
                <p:cNvPr id="131105" name="Picture 2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8" y="1979"/>
                  <a:ext cx="3039" cy="2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1106" name="Rectangle 26"/>
                <p:cNvSpPr>
                  <a:spLocks noChangeArrowheads="1"/>
                </p:cNvSpPr>
                <p:nvPr/>
              </p:nvSpPr>
              <p:spPr bwMode="auto">
                <a:xfrm>
                  <a:off x="1338" y="3974"/>
                  <a:ext cx="3175" cy="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18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1093" name="Text Box 28"/>
              <p:cNvSpPr txBox="1">
                <a:spLocks noChangeArrowheads="1"/>
              </p:cNvSpPr>
              <p:nvPr/>
            </p:nvSpPr>
            <p:spPr bwMode="auto">
              <a:xfrm>
                <a:off x="1611" y="3913"/>
                <a:ext cx="287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1800">
                    <a:solidFill>
                      <a:srgbClr val="000000"/>
                    </a:solidFill>
                  </a:rPr>
                  <a:t>1999   2000   2001   2002   2003   2004</a:t>
                </a:r>
              </a:p>
            </p:txBody>
          </p:sp>
          <p:sp>
            <p:nvSpPr>
              <p:cNvPr id="131094" name="Text Box 30"/>
              <p:cNvSpPr txBox="1">
                <a:spLocks noChangeArrowheads="1"/>
              </p:cNvSpPr>
              <p:nvPr/>
            </p:nvSpPr>
            <p:spPr bwMode="auto">
              <a:xfrm>
                <a:off x="2682" y="4059"/>
                <a:ext cx="4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1800">
                    <a:solidFill>
                      <a:srgbClr val="000000"/>
                    </a:solidFill>
                  </a:rPr>
                  <a:t>Year</a:t>
                </a:r>
              </a:p>
            </p:txBody>
          </p:sp>
          <p:sp>
            <p:nvSpPr>
              <p:cNvPr id="131095" name="Rectangle 33"/>
              <p:cNvSpPr>
                <a:spLocks noChangeArrowheads="1"/>
              </p:cNvSpPr>
              <p:nvPr/>
            </p:nvSpPr>
            <p:spPr bwMode="auto">
              <a:xfrm>
                <a:off x="1303" y="1866"/>
                <a:ext cx="273" cy="2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31096" name="Group 34"/>
              <p:cNvGrpSpPr>
                <a:grpSpLocks/>
              </p:cNvGrpSpPr>
              <p:nvPr/>
            </p:nvGrpSpPr>
            <p:grpSpPr bwMode="auto">
              <a:xfrm>
                <a:off x="1122" y="3094"/>
                <a:ext cx="397" cy="994"/>
                <a:chOff x="640" y="3065"/>
                <a:chExt cx="397" cy="994"/>
              </a:xfrm>
            </p:grpSpPr>
            <p:sp>
              <p:nvSpPr>
                <p:cNvPr id="131103" name="Text Box 31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59" y="3446"/>
                  <a:ext cx="994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800">
                      <a:solidFill>
                        <a:srgbClr val="000000"/>
                      </a:solidFill>
                    </a:rPr>
                    <a:t>protons/pulse</a:t>
                  </a:r>
                </a:p>
              </p:txBody>
            </p:sp>
            <p:sp>
              <p:nvSpPr>
                <p:cNvPr id="131104" name="Text Box 3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10" y="3433"/>
                  <a:ext cx="623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ja-JP" sz="1800">
                      <a:solidFill>
                        <a:srgbClr val="000000"/>
                      </a:solidFill>
                    </a:rPr>
                    <a:t>(x10</a:t>
                  </a:r>
                  <a:r>
                    <a:rPr lang="en-US" altLang="ja-JP" sz="1800" baseline="30000">
                      <a:solidFill>
                        <a:srgbClr val="000000"/>
                      </a:solidFill>
                    </a:rPr>
                    <a:t>12</a:t>
                  </a:r>
                  <a:r>
                    <a:rPr lang="en-US" altLang="ja-JP" sz="1800">
                      <a:solidFill>
                        <a:srgbClr val="000000"/>
                      </a:solidFill>
                    </a:rPr>
                    <a:t>)</a:t>
                  </a:r>
                </a:p>
              </p:txBody>
            </p:sp>
          </p:grpSp>
          <p:sp>
            <p:nvSpPr>
              <p:cNvPr id="131097" name="Text Box 35"/>
              <p:cNvSpPr txBox="1">
                <a:spLocks noChangeArrowheads="1"/>
              </p:cNvSpPr>
              <p:nvPr/>
            </p:nvSpPr>
            <p:spPr bwMode="auto">
              <a:xfrm>
                <a:off x="1427" y="3719"/>
                <a:ext cx="23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180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31098" name="Text Box 36"/>
              <p:cNvSpPr txBox="1">
                <a:spLocks noChangeArrowheads="1"/>
              </p:cNvSpPr>
              <p:nvPr/>
            </p:nvSpPr>
            <p:spPr bwMode="auto">
              <a:xfrm>
                <a:off x="1437" y="331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131099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870" y="2441"/>
                <a:ext cx="79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1800">
                    <a:solidFill>
                      <a:srgbClr val="000000"/>
                    </a:solidFill>
                  </a:rPr>
                  <a:t>Total POT</a:t>
                </a:r>
              </a:p>
            </p:txBody>
          </p:sp>
          <p:sp>
            <p:nvSpPr>
              <p:cNvPr id="131100" name="Text Box 38"/>
              <p:cNvSpPr txBox="1">
                <a:spLocks noChangeArrowheads="1"/>
              </p:cNvSpPr>
              <p:nvPr/>
            </p:nvSpPr>
            <p:spPr bwMode="auto">
              <a:xfrm rot="-5400000">
                <a:off x="1106" y="2399"/>
                <a:ext cx="59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1800">
                    <a:solidFill>
                      <a:srgbClr val="000000"/>
                    </a:solidFill>
                  </a:rPr>
                  <a:t>(x10</a:t>
                </a:r>
                <a:r>
                  <a:rPr lang="en-US" altLang="ja-JP" sz="1800" baseline="30000">
                    <a:solidFill>
                      <a:srgbClr val="000000"/>
                    </a:solidFill>
                  </a:rPr>
                  <a:t>18</a:t>
                </a:r>
                <a:r>
                  <a:rPr lang="en-US" altLang="ja-JP" sz="1800">
                    <a:solidFill>
                      <a:srgbClr val="000000"/>
                    </a:solidFill>
                  </a:rPr>
                  <a:t>)</a:t>
                </a:r>
              </a:p>
            </p:txBody>
          </p:sp>
          <p:sp>
            <p:nvSpPr>
              <p:cNvPr id="131101" name="Text Box 39"/>
              <p:cNvSpPr txBox="1">
                <a:spLocks noChangeArrowheads="1"/>
              </p:cNvSpPr>
              <p:nvPr/>
            </p:nvSpPr>
            <p:spPr bwMode="auto">
              <a:xfrm>
                <a:off x="1437" y="2954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31102" name="Text Box 40"/>
              <p:cNvSpPr txBox="1">
                <a:spLocks noChangeArrowheads="1"/>
              </p:cNvSpPr>
              <p:nvPr/>
            </p:nvSpPr>
            <p:spPr bwMode="auto">
              <a:xfrm>
                <a:off x="1288" y="2101"/>
                <a:ext cx="3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>
                    <a:solidFill>
                      <a:srgbClr val="000000"/>
                    </a:solidFill>
                  </a:rPr>
                  <a:t>100</a:t>
                </a:r>
              </a:p>
            </p:txBody>
          </p:sp>
        </p:grpSp>
        <p:sp>
          <p:nvSpPr>
            <p:cNvPr id="131091" name="Text Box 42"/>
            <p:cNvSpPr txBox="1">
              <a:spLocks noChangeArrowheads="1"/>
            </p:cNvSpPr>
            <p:nvPr/>
          </p:nvSpPr>
          <p:spPr bwMode="auto">
            <a:xfrm>
              <a:off x="1548" y="1990"/>
              <a:ext cx="25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</a:rPr>
                <a:t>Delivered Protons on Target (POT)</a:t>
              </a:r>
            </a:p>
          </p:txBody>
        </p:sp>
      </p:grpSp>
      <p:sp>
        <p:nvSpPr>
          <p:cNvPr id="131075" name="Text Box 7"/>
          <p:cNvSpPr txBox="1">
            <a:spLocks noChangeArrowheads="1"/>
          </p:cNvSpPr>
          <p:nvPr/>
        </p:nvSpPr>
        <p:spPr bwMode="auto">
          <a:xfrm>
            <a:off x="1474788" y="-26988"/>
            <a:ext cx="568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Summary of data-taking in K2K</a:t>
            </a:r>
          </a:p>
        </p:txBody>
      </p:sp>
      <p:sp>
        <p:nvSpPr>
          <p:cNvPr id="131076" name="Text Box 8"/>
          <p:cNvSpPr txBox="1">
            <a:spLocks noChangeArrowheads="1"/>
          </p:cNvSpPr>
          <p:nvPr/>
        </p:nvSpPr>
        <p:spPr bwMode="auto">
          <a:xfrm>
            <a:off x="549275" y="574675"/>
            <a:ext cx="442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000" b="1">
                <a:solidFill>
                  <a:srgbClr val="000000"/>
                </a:solidFill>
                <a:latin typeface="Times New Roman" panose="02020603050405020304" pitchFamily="18" charset="0"/>
              </a:rPr>
              <a:t>●</a:t>
            </a:r>
          </a:p>
        </p:txBody>
      </p:sp>
      <p:sp>
        <p:nvSpPr>
          <p:cNvPr id="131077" name="Text Box 9"/>
          <p:cNvSpPr txBox="1">
            <a:spLocks noChangeArrowheads="1"/>
          </p:cNvSpPr>
          <p:nvPr/>
        </p:nvSpPr>
        <p:spPr bwMode="auto">
          <a:xfrm>
            <a:off x="739775" y="503238"/>
            <a:ext cx="6732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First neutrino beam:          January 27, 1999</a:t>
            </a:r>
          </a:p>
        </p:txBody>
      </p:sp>
      <p:sp>
        <p:nvSpPr>
          <p:cNvPr id="131078" name="Text Box 10"/>
          <p:cNvSpPr txBox="1">
            <a:spLocks noChangeArrowheads="1"/>
          </p:cNvSpPr>
          <p:nvPr/>
        </p:nvSpPr>
        <p:spPr bwMode="auto">
          <a:xfrm>
            <a:off x="549275" y="935038"/>
            <a:ext cx="442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000" b="1">
                <a:solidFill>
                  <a:srgbClr val="000000"/>
                </a:solidFill>
                <a:latin typeface="Times New Roman" panose="02020603050405020304" pitchFamily="18" charset="0"/>
              </a:rPr>
              <a:t>●</a:t>
            </a:r>
          </a:p>
        </p:txBody>
      </p:sp>
      <p:sp>
        <p:nvSpPr>
          <p:cNvPr id="131079" name="Text Box 11"/>
          <p:cNvSpPr txBox="1">
            <a:spLocks noChangeArrowheads="1"/>
          </p:cNvSpPr>
          <p:nvPr/>
        </p:nvSpPr>
        <p:spPr bwMode="auto">
          <a:xfrm>
            <a:off x="776288" y="863600"/>
            <a:ext cx="8764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Physics run:                       Jun   4, 1999 – Jul 12, 2001 (K2K-I)</a:t>
            </a:r>
          </a:p>
        </p:txBody>
      </p:sp>
      <p:sp>
        <p:nvSpPr>
          <p:cNvPr id="131080" name="Text Box 14"/>
          <p:cNvSpPr txBox="1">
            <a:spLocks noChangeArrowheads="1"/>
          </p:cNvSpPr>
          <p:nvPr/>
        </p:nvSpPr>
        <p:spPr bwMode="auto">
          <a:xfrm>
            <a:off x="549275" y="2085975"/>
            <a:ext cx="442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000" b="1">
                <a:solidFill>
                  <a:srgbClr val="000000"/>
                </a:solidFill>
                <a:latin typeface="Times New Roman" panose="02020603050405020304" pitchFamily="18" charset="0"/>
              </a:rPr>
              <a:t>●</a:t>
            </a:r>
          </a:p>
        </p:txBody>
      </p:sp>
      <p:sp>
        <p:nvSpPr>
          <p:cNvPr id="131081" name="Text Box 15"/>
          <p:cNvSpPr txBox="1">
            <a:spLocks noChangeArrowheads="1"/>
          </p:cNvSpPr>
          <p:nvPr/>
        </p:nvSpPr>
        <p:spPr bwMode="auto">
          <a:xfrm>
            <a:off x="763588" y="2041525"/>
            <a:ext cx="678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Total physics run:             </a:t>
            </a:r>
            <a:r>
              <a:rPr lang="en-US" altLang="ja-JP" sz="2000" b="1">
                <a:solidFill>
                  <a:srgbClr val="FF0000"/>
                </a:solidFill>
              </a:rPr>
              <a:t>442.8</a:t>
            </a:r>
            <a:r>
              <a:rPr lang="en-US" altLang="ja-JP" sz="2000" b="1">
                <a:solidFill>
                  <a:srgbClr val="000000"/>
                </a:solidFill>
              </a:rPr>
              <a:t> days</a:t>
            </a:r>
            <a:r>
              <a:rPr lang="ja-JP" altLang="en-US" sz="2000" b="1">
                <a:solidFill>
                  <a:srgbClr val="000000"/>
                </a:solidFill>
              </a:rPr>
              <a:t>　</a:t>
            </a:r>
            <a:r>
              <a:rPr lang="en-US" altLang="ja-JP" sz="2000" b="1">
                <a:solidFill>
                  <a:srgbClr val="000000"/>
                </a:solidFill>
              </a:rPr>
              <a:t>(233.7+209.1)</a:t>
            </a:r>
          </a:p>
        </p:txBody>
      </p:sp>
      <p:sp>
        <p:nvSpPr>
          <p:cNvPr id="131082" name="Text Box 16"/>
          <p:cNvSpPr txBox="1">
            <a:spLocks noChangeArrowheads="1"/>
          </p:cNvSpPr>
          <p:nvPr/>
        </p:nvSpPr>
        <p:spPr bwMode="auto">
          <a:xfrm>
            <a:off x="549275" y="2805113"/>
            <a:ext cx="442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000" b="1">
                <a:solidFill>
                  <a:srgbClr val="000000"/>
                </a:solidFill>
                <a:latin typeface="Times New Roman" panose="02020603050405020304" pitchFamily="18" charset="0"/>
              </a:rPr>
              <a:t>●</a:t>
            </a:r>
          </a:p>
        </p:txBody>
      </p:sp>
      <p:sp>
        <p:nvSpPr>
          <p:cNvPr id="131083" name="Text Box 17"/>
          <p:cNvSpPr txBox="1">
            <a:spLocks noChangeArrowheads="1"/>
          </p:cNvSpPr>
          <p:nvPr/>
        </p:nvSpPr>
        <p:spPr bwMode="auto">
          <a:xfrm>
            <a:off x="763588" y="2762250"/>
            <a:ext cx="8380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Total POT for analysis:     </a:t>
            </a:r>
            <a:r>
              <a:rPr lang="en-US" altLang="ja-JP" sz="2000" b="1">
                <a:solidFill>
                  <a:srgbClr val="FF0000"/>
                </a:solidFill>
              </a:rPr>
              <a:t>92.2x10</a:t>
            </a:r>
            <a:r>
              <a:rPr lang="en-US" altLang="ja-JP" sz="2000" b="1" baseline="30000">
                <a:solidFill>
                  <a:srgbClr val="FF0000"/>
                </a:solidFill>
              </a:rPr>
              <a:t>18 </a:t>
            </a:r>
            <a:r>
              <a:rPr lang="en-US" altLang="ja-JP" sz="2000" b="1">
                <a:solidFill>
                  <a:srgbClr val="000000"/>
                </a:solidFill>
              </a:rPr>
              <a:t>p.o.t. (47.9x10</a:t>
            </a:r>
            <a:r>
              <a:rPr lang="en-US" altLang="ja-JP" sz="2000" b="1" baseline="30000">
                <a:solidFill>
                  <a:srgbClr val="000000"/>
                </a:solidFill>
              </a:rPr>
              <a:t>18 </a:t>
            </a:r>
            <a:r>
              <a:rPr lang="en-US" altLang="ja-JP" sz="2000" b="1">
                <a:solidFill>
                  <a:srgbClr val="000000"/>
                </a:solidFill>
              </a:rPr>
              <a:t>+ 44.3x10</a:t>
            </a:r>
            <a:r>
              <a:rPr lang="en-US" altLang="ja-JP" sz="2000" b="1" baseline="30000">
                <a:solidFill>
                  <a:srgbClr val="000000"/>
                </a:solidFill>
              </a:rPr>
              <a:t>18</a:t>
            </a:r>
            <a:r>
              <a:rPr lang="en-US" altLang="ja-JP" sz="2000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1084" name="Text Box 18"/>
          <p:cNvSpPr txBox="1">
            <a:spLocks noChangeArrowheads="1"/>
          </p:cNvSpPr>
          <p:nvPr/>
        </p:nvSpPr>
        <p:spPr bwMode="auto">
          <a:xfrm>
            <a:off x="549275" y="2444750"/>
            <a:ext cx="442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000" b="1">
                <a:solidFill>
                  <a:srgbClr val="000000"/>
                </a:solidFill>
                <a:latin typeface="Times New Roman" panose="02020603050405020304" pitchFamily="18" charset="0"/>
              </a:rPr>
              <a:t>●</a:t>
            </a:r>
          </a:p>
        </p:txBody>
      </p:sp>
      <p:sp>
        <p:nvSpPr>
          <p:cNvPr id="131085" name="Text Box 19"/>
          <p:cNvSpPr txBox="1">
            <a:spLocks noChangeArrowheads="1"/>
          </p:cNvSpPr>
          <p:nvPr/>
        </p:nvSpPr>
        <p:spPr bwMode="auto">
          <a:xfrm>
            <a:off x="763588" y="2401888"/>
            <a:ext cx="6354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Total spill numbers:          </a:t>
            </a:r>
            <a:r>
              <a:rPr lang="en-US" altLang="ja-JP" sz="2000" b="1">
                <a:solidFill>
                  <a:srgbClr val="FF0000"/>
                </a:solidFill>
              </a:rPr>
              <a:t>17.4x10</a:t>
            </a:r>
            <a:r>
              <a:rPr lang="en-US" altLang="ja-JP" sz="2000" b="1" baseline="30000">
                <a:solidFill>
                  <a:srgbClr val="FF0000"/>
                </a:solidFill>
              </a:rPr>
              <a:t>6</a:t>
            </a:r>
            <a:r>
              <a:rPr lang="en-US" altLang="ja-JP" sz="2000" b="1">
                <a:solidFill>
                  <a:srgbClr val="000000"/>
                </a:solidFill>
              </a:rPr>
              <a:t> spill</a:t>
            </a:r>
          </a:p>
        </p:txBody>
      </p:sp>
      <p:sp>
        <p:nvSpPr>
          <p:cNvPr id="131086" name="Text Box 23"/>
          <p:cNvSpPr txBox="1">
            <a:spLocks noChangeArrowheads="1"/>
          </p:cNvSpPr>
          <p:nvPr/>
        </p:nvSpPr>
        <p:spPr bwMode="auto">
          <a:xfrm>
            <a:off x="3924300" y="1644650"/>
            <a:ext cx="4587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Jan 17, 2003 – Nov  6, 2004 (K2K-II)</a:t>
            </a:r>
          </a:p>
        </p:txBody>
      </p:sp>
      <p:sp>
        <p:nvSpPr>
          <p:cNvPr id="131087" name="AutoShape 44"/>
          <p:cNvSpPr>
            <a:spLocks noChangeArrowheads="1"/>
          </p:cNvSpPr>
          <p:nvPr/>
        </p:nvSpPr>
        <p:spPr bwMode="auto">
          <a:xfrm>
            <a:off x="4545013" y="1223963"/>
            <a:ext cx="431800" cy="431800"/>
          </a:xfrm>
          <a:prstGeom prst="irregularSeal1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31088" name="Text Box 46"/>
          <p:cNvSpPr txBox="1">
            <a:spLocks noChangeArrowheads="1"/>
          </p:cNvSpPr>
          <p:nvPr/>
        </p:nvSpPr>
        <p:spPr bwMode="auto">
          <a:xfrm>
            <a:off x="4932363" y="1268413"/>
            <a:ext cx="3870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Super-Kamiokande accident        </a:t>
            </a:r>
          </a:p>
        </p:txBody>
      </p:sp>
      <p:sp>
        <p:nvSpPr>
          <p:cNvPr id="131089" name="AutoShape 44"/>
          <p:cNvSpPr>
            <a:spLocks noChangeArrowheads="1"/>
          </p:cNvSpPr>
          <p:nvPr/>
        </p:nvSpPr>
        <p:spPr bwMode="auto">
          <a:xfrm>
            <a:off x="4706938" y="3960813"/>
            <a:ext cx="431800" cy="431800"/>
          </a:xfrm>
          <a:prstGeom prst="irregularSeal1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587375"/>
            <a:ext cx="59848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7" name="テキスト ボックス 4"/>
          <p:cNvSpPr txBox="1">
            <a:spLocks noChangeArrowheads="1"/>
          </p:cNvSpPr>
          <p:nvPr/>
        </p:nvSpPr>
        <p:spPr bwMode="auto">
          <a:xfrm>
            <a:off x="250825" y="5886450"/>
            <a:ext cx="7381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cs typeface="Arial" panose="020B0604020202020204" pitchFamily="34" charset="0"/>
              </a:rPr>
              <a:t>It was a great achievement in the history of physics…,</a:t>
            </a:r>
            <a:endParaRPr lang="ja-JP" altLang="en-US" sz="2000" b="1">
              <a:cs typeface="Arial" panose="020B0604020202020204" pitchFamily="34" charset="0"/>
            </a:endParaRPr>
          </a:p>
        </p:txBody>
      </p:sp>
      <p:sp>
        <p:nvSpPr>
          <p:cNvPr id="133124" name="Text Box 20"/>
          <p:cNvSpPr txBox="1">
            <a:spLocks noChangeArrowheads="1"/>
          </p:cNvSpPr>
          <p:nvPr/>
        </p:nvSpPr>
        <p:spPr bwMode="auto">
          <a:xfrm>
            <a:off x="44450" y="30163"/>
            <a:ext cx="90725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The first K2K neutrino event in Super-Kamiokande</a:t>
            </a:r>
          </a:p>
        </p:txBody>
      </p:sp>
      <p:sp>
        <p:nvSpPr>
          <p:cNvPr id="133125" name="テキスト ボックス 3"/>
          <p:cNvSpPr txBox="1">
            <a:spLocks noChangeArrowheads="1"/>
          </p:cNvSpPr>
          <p:nvPr/>
        </p:nvSpPr>
        <p:spPr bwMode="auto">
          <a:xfrm>
            <a:off x="1557338" y="725488"/>
            <a:ext cx="20653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June 19, 1999</a:t>
            </a:r>
            <a:endParaRPr lang="ja-JP" altLang="en-US" sz="20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テキスト ボックス 4"/>
          <p:cNvSpPr txBox="1">
            <a:spLocks noChangeArrowheads="1"/>
          </p:cNvSpPr>
          <p:nvPr/>
        </p:nvSpPr>
        <p:spPr bwMode="auto">
          <a:xfrm>
            <a:off x="2366963" y="6286500"/>
            <a:ext cx="4545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but the event was poor looking.</a:t>
            </a:r>
            <a:endParaRPr lang="ja-JP" altLang="en-US" sz="20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7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5" descr="dist_tdiff_a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3988" y="-127000"/>
            <a:ext cx="5607051" cy="5607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Rectangle 46"/>
          <p:cNvSpPr>
            <a:spLocks noChangeArrowheads="1"/>
          </p:cNvSpPr>
          <p:nvPr/>
        </p:nvSpPr>
        <p:spPr bwMode="auto">
          <a:xfrm>
            <a:off x="-403225" y="-106363"/>
            <a:ext cx="5767388" cy="300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34148" name="Line 12"/>
          <p:cNvSpPr>
            <a:spLocks noChangeShapeType="1"/>
          </p:cNvSpPr>
          <p:nvPr/>
        </p:nvSpPr>
        <p:spPr bwMode="auto">
          <a:xfrm flipV="1">
            <a:off x="2546350" y="4006850"/>
            <a:ext cx="688975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4149" name="Text Box 13"/>
          <p:cNvSpPr txBox="1">
            <a:spLocks noChangeArrowheads="1"/>
          </p:cNvSpPr>
          <p:nvPr/>
        </p:nvSpPr>
        <p:spPr bwMode="auto">
          <a:xfrm>
            <a:off x="3351213" y="3765550"/>
            <a:ext cx="690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latin typeface="Times New Roman" panose="02020603050405020304" pitchFamily="18" charset="0"/>
              </a:rPr>
              <a:t>1.5</a:t>
            </a:r>
            <a:r>
              <a:rPr lang="en-US" altLang="ja-JP" sz="1800" b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800" b="1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</a:p>
        </p:txBody>
      </p:sp>
      <p:grpSp>
        <p:nvGrpSpPr>
          <p:cNvPr id="134150" name="Group 52"/>
          <p:cNvGrpSpPr>
            <a:grpSpLocks/>
          </p:cNvGrpSpPr>
          <p:nvPr/>
        </p:nvGrpSpPr>
        <p:grpSpPr bwMode="auto">
          <a:xfrm>
            <a:off x="588963" y="3467100"/>
            <a:ext cx="2066925" cy="958850"/>
            <a:chOff x="387" y="1012"/>
            <a:chExt cx="1302" cy="604"/>
          </a:xfrm>
        </p:grpSpPr>
        <p:sp>
          <p:nvSpPr>
            <p:cNvPr id="134165" name="Oval 5"/>
            <p:cNvSpPr>
              <a:spLocks noChangeArrowheads="1"/>
            </p:cNvSpPr>
            <p:nvPr/>
          </p:nvSpPr>
          <p:spPr bwMode="auto">
            <a:xfrm>
              <a:off x="408" y="1298"/>
              <a:ext cx="237" cy="5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134166" name="Picture 6" descr="BS00925_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" y="1015"/>
              <a:ext cx="37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67" name="Line 7"/>
            <p:cNvSpPr>
              <a:spLocks noChangeShapeType="1"/>
            </p:cNvSpPr>
            <p:nvPr/>
          </p:nvSpPr>
          <p:spPr bwMode="auto">
            <a:xfrm>
              <a:off x="679" y="1320"/>
              <a:ext cx="5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34168" name="AutoShape 8"/>
            <p:cNvSpPr>
              <a:spLocks noChangeArrowheads="1"/>
            </p:cNvSpPr>
            <p:nvPr/>
          </p:nvSpPr>
          <p:spPr bwMode="auto">
            <a:xfrm>
              <a:off x="1238" y="1236"/>
              <a:ext cx="187" cy="186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765E47"/>
                </a:gs>
                <a:gs pos="50000">
                  <a:srgbClr val="FFCC99"/>
                </a:gs>
                <a:gs pos="100000">
                  <a:srgbClr val="765E47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34169" name="Freeform 11"/>
            <p:cNvSpPr>
              <a:spLocks/>
            </p:cNvSpPr>
            <p:nvPr/>
          </p:nvSpPr>
          <p:spPr bwMode="auto">
            <a:xfrm>
              <a:off x="442" y="1183"/>
              <a:ext cx="203" cy="70"/>
            </a:xfrm>
            <a:custGeom>
              <a:avLst/>
              <a:gdLst>
                <a:gd name="T0" fmla="*/ 0 w 1231"/>
                <a:gd name="T1" fmla="*/ 0 h 398"/>
                <a:gd name="T2" fmla="*/ 0 w 1231"/>
                <a:gd name="T3" fmla="*/ 0 h 398"/>
                <a:gd name="T4" fmla="*/ 0 w 1231"/>
                <a:gd name="T5" fmla="*/ 0 h 398"/>
                <a:gd name="T6" fmla="*/ 0 w 1231"/>
                <a:gd name="T7" fmla="*/ 0 h 398"/>
                <a:gd name="T8" fmla="*/ 0 w 1231"/>
                <a:gd name="T9" fmla="*/ 0 h 398"/>
                <a:gd name="T10" fmla="*/ 0 w 1231"/>
                <a:gd name="T11" fmla="*/ 0 h 398"/>
                <a:gd name="T12" fmla="*/ 0 w 1231"/>
                <a:gd name="T13" fmla="*/ 0 h 398"/>
                <a:gd name="T14" fmla="*/ 0 w 1231"/>
                <a:gd name="T15" fmla="*/ 0 h 398"/>
                <a:gd name="T16" fmla="*/ 0 w 1231"/>
                <a:gd name="T17" fmla="*/ 0 h 398"/>
                <a:gd name="T18" fmla="*/ 0 w 1231"/>
                <a:gd name="T19" fmla="*/ 0 h 398"/>
                <a:gd name="T20" fmla="*/ 0 w 1231"/>
                <a:gd name="T21" fmla="*/ 0 h 398"/>
                <a:gd name="T22" fmla="*/ 0 w 1231"/>
                <a:gd name="T23" fmla="*/ 0 h 398"/>
                <a:gd name="T24" fmla="*/ 0 w 1231"/>
                <a:gd name="T25" fmla="*/ 0 h 398"/>
                <a:gd name="T26" fmla="*/ 0 w 1231"/>
                <a:gd name="T27" fmla="*/ 0 h 398"/>
                <a:gd name="T28" fmla="*/ 0 w 1231"/>
                <a:gd name="T29" fmla="*/ 0 h 398"/>
                <a:gd name="T30" fmla="*/ 0 w 1231"/>
                <a:gd name="T31" fmla="*/ 0 h 398"/>
                <a:gd name="T32" fmla="*/ 0 w 1231"/>
                <a:gd name="T33" fmla="*/ 0 h 398"/>
                <a:gd name="T34" fmla="*/ 0 w 1231"/>
                <a:gd name="T35" fmla="*/ 0 h 398"/>
                <a:gd name="T36" fmla="*/ 0 w 1231"/>
                <a:gd name="T37" fmla="*/ 0 h 398"/>
                <a:gd name="T38" fmla="*/ 0 w 1231"/>
                <a:gd name="T39" fmla="*/ 0 h 3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1" h="398">
                  <a:moveTo>
                    <a:pt x="1231" y="16"/>
                  </a:moveTo>
                  <a:cubicBezTo>
                    <a:pt x="1182" y="0"/>
                    <a:pt x="1137" y="2"/>
                    <a:pt x="1087" y="9"/>
                  </a:cubicBezTo>
                  <a:cubicBezTo>
                    <a:pt x="1075" y="59"/>
                    <a:pt x="1067" y="100"/>
                    <a:pt x="1015" y="117"/>
                  </a:cubicBezTo>
                  <a:cubicBezTo>
                    <a:pt x="984" y="115"/>
                    <a:pt x="952" y="114"/>
                    <a:pt x="921" y="110"/>
                  </a:cubicBezTo>
                  <a:cubicBezTo>
                    <a:pt x="914" y="109"/>
                    <a:pt x="907" y="105"/>
                    <a:pt x="900" y="103"/>
                  </a:cubicBezTo>
                  <a:cubicBezTo>
                    <a:pt x="878" y="97"/>
                    <a:pt x="835" y="88"/>
                    <a:pt x="835" y="88"/>
                  </a:cubicBezTo>
                  <a:cubicBezTo>
                    <a:pt x="772" y="105"/>
                    <a:pt x="805" y="126"/>
                    <a:pt x="777" y="168"/>
                  </a:cubicBezTo>
                  <a:cubicBezTo>
                    <a:pt x="759" y="196"/>
                    <a:pt x="724" y="201"/>
                    <a:pt x="698" y="218"/>
                  </a:cubicBezTo>
                  <a:cubicBezTo>
                    <a:pt x="662" y="216"/>
                    <a:pt x="625" y="219"/>
                    <a:pt x="590" y="211"/>
                  </a:cubicBezTo>
                  <a:cubicBezTo>
                    <a:pt x="566" y="205"/>
                    <a:pt x="549" y="183"/>
                    <a:pt x="525" y="175"/>
                  </a:cubicBezTo>
                  <a:cubicBezTo>
                    <a:pt x="464" y="190"/>
                    <a:pt x="469" y="232"/>
                    <a:pt x="424" y="261"/>
                  </a:cubicBezTo>
                  <a:cubicBezTo>
                    <a:pt x="385" y="285"/>
                    <a:pt x="378" y="286"/>
                    <a:pt x="345" y="297"/>
                  </a:cubicBezTo>
                  <a:cubicBezTo>
                    <a:pt x="333" y="295"/>
                    <a:pt x="321" y="293"/>
                    <a:pt x="309" y="290"/>
                  </a:cubicBezTo>
                  <a:cubicBezTo>
                    <a:pt x="294" y="286"/>
                    <a:pt x="266" y="276"/>
                    <a:pt x="266" y="276"/>
                  </a:cubicBezTo>
                  <a:cubicBezTo>
                    <a:pt x="259" y="278"/>
                    <a:pt x="250" y="278"/>
                    <a:pt x="244" y="283"/>
                  </a:cubicBezTo>
                  <a:cubicBezTo>
                    <a:pt x="230" y="293"/>
                    <a:pt x="208" y="319"/>
                    <a:pt x="208" y="319"/>
                  </a:cubicBezTo>
                  <a:cubicBezTo>
                    <a:pt x="206" y="326"/>
                    <a:pt x="206" y="335"/>
                    <a:pt x="201" y="340"/>
                  </a:cubicBezTo>
                  <a:cubicBezTo>
                    <a:pt x="194" y="347"/>
                    <a:pt x="147" y="365"/>
                    <a:pt x="136" y="369"/>
                  </a:cubicBezTo>
                  <a:cubicBezTo>
                    <a:pt x="84" y="362"/>
                    <a:pt x="58" y="348"/>
                    <a:pt x="14" y="376"/>
                  </a:cubicBezTo>
                  <a:cubicBezTo>
                    <a:pt x="9" y="383"/>
                    <a:pt x="0" y="398"/>
                    <a:pt x="0" y="398"/>
                  </a:cubicBezTo>
                </a:path>
              </a:pathLst>
            </a:custGeom>
            <a:noFill/>
            <a:ln w="28575" cap="rnd" cmpd="sng">
              <a:solidFill>
                <a:srgbClr val="FF6600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34170" name="Freeform 16"/>
            <p:cNvSpPr>
              <a:spLocks/>
            </p:cNvSpPr>
            <p:nvPr/>
          </p:nvSpPr>
          <p:spPr bwMode="auto">
            <a:xfrm>
              <a:off x="984" y="1140"/>
              <a:ext cx="237" cy="78"/>
            </a:xfrm>
            <a:custGeom>
              <a:avLst/>
              <a:gdLst>
                <a:gd name="T0" fmla="*/ 0 w 245"/>
                <a:gd name="T1" fmla="*/ 0 h 310"/>
                <a:gd name="T2" fmla="*/ 15 w 245"/>
                <a:gd name="T3" fmla="*/ 0 h 310"/>
                <a:gd name="T4" fmla="*/ 15 w 245"/>
                <a:gd name="T5" fmla="*/ 0 h 310"/>
                <a:gd name="T6" fmla="*/ 15 w 245"/>
                <a:gd name="T7" fmla="*/ 0 h 310"/>
                <a:gd name="T8" fmla="*/ 15 w 245"/>
                <a:gd name="T9" fmla="*/ 0 h 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5" h="310">
                  <a:moveTo>
                    <a:pt x="0" y="0"/>
                  </a:moveTo>
                  <a:cubicBezTo>
                    <a:pt x="130" y="14"/>
                    <a:pt x="38" y="7"/>
                    <a:pt x="79" y="123"/>
                  </a:cubicBezTo>
                  <a:cubicBezTo>
                    <a:pt x="80" y="126"/>
                    <a:pt x="143" y="137"/>
                    <a:pt x="166" y="144"/>
                  </a:cubicBezTo>
                  <a:cubicBezTo>
                    <a:pt x="201" y="169"/>
                    <a:pt x="194" y="179"/>
                    <a:pt x="187" y="223"/>
                  </a:cubicBezTo>
                  <a:cubicBezTo>
                    <a:pt x="201" y="266"/>
                    <a:pt x="212" y="277"/>
                    <a:pt x="245" y="310"/>
                  </a:cubicBezTo>
                </a:path>
              </a:pathLst>
            </a:custGeom>
            <a:noFill/>
            <a:ln w="19050" cap="rnd" cmpd="sng">
              <a:solidFill>
                <a:srgbClr val="FF6600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34171" name="Text Box 17"/>
            <p:cNvSpPr txBox="1">
              <a:spLocks noChangeArrowheads="1"/>
            </p:cNvSpPr>
            <p:nvPr/>
          </p:nvSpPr>
          <p:spPr bwMode="auto">
            <a:xfrm>
              <a:off x="950" y="1012"/>
              <a:ext cx="3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GPS</a:t>
              </a:r>
            </a:p>
          </p:txBody>
        </p:sp>
        <p:sp>
          <p:nvSpPr>
            <p:cNvPr id="134172" name="Text Box 18"/>
            <p:cNvSpPr txBox="1">
              <a:spLocks noChangeArrowheads="1"/>
            </p:cNvSpPr>
            <p:nvPr/>
          </p:nvSpPr>
          <p:spPr bwMode="auto">
            <a:xfrm>
              <a:off x="1005" y="1385"/>
              <a:ext cx="6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Kamioka</a:t>
              </a:r>
            </a:p>
          </p:txBody>
        </p:sp>
        <p:sp>
          <p:nvSpPr>
            <p:cNvPr id="134173" name="Text Box 19"/>
            <p:cNvSpPr txBox="1">
              <a:spLocks noChangeArrowheads="1"/>
            </p:cNvSpPr>
            <p:nvPr/>
          </p:nvSpPr>
          <p:spPr bwMode="auto">
            <a:xfrm>
              <a:off x="387" y="1385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KEK</a:t>
              </a:r>
            </a:p>
          </p:txBody>
        </p:sp>
      </p:grpSp>
      <p:sp>
        <p:nvSpPr>
          <p:cNvPr id="134151" name="Text Box 20"/>
          <p:cNvSpPr txBox="1">
            <a:spLocks noChangeArrowheads="1"/>
          </p:cNvSpPr>
          <p:nvPr/>
        </p:nvSpPr>
        <p:spPr bwMode="auto">
          <a:xfrm>
            <a:off x="1331913" y="-80963"/>
            <a:ext cx="698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Neutrino events in Super-Kamiokande</a:t>
            </a:r>
          </a:p>
        </p:txBody>
      </p:sp>
      <p:sp>
        <p:nvSpPr>
          <p:cNvPr id="134152" name="Text Box 29"/>
          <p:cNvSpPr txBox="1">
            <a:spLocks noChangeArrowheads="1"/>
          </p:cNvSpPr>
          <p:nvPr/>
        </p:nvSpPr>
        <p:spPr bwMode="auto">
          <a:xfrm>
            <a:off x="71438" y="5637213"/>
            <a:ext cx="8596312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</a:rPr>
              <a:t>Number of events in the fiducial volume is </a:t>
            </a:r>
            <a:r>
              <a:rPr lang="en-US" altLang="ja-JP" sz="1900" b="1">
                <a:solidFill>
                  <a:srgbClr val="FF0000"/>
                </a:solidFill>
              </a:rPr>
              <a:t>112</a:t>
            </a:r>
            <a:r>
              <a:rPr lang="en-US" altLang="ja-JP" sz="1900" b="1">
                <a:solidFill>
                  <a:srgbClr val="000000"/>
                </a:solidFill>
              </a:rPr>
              <a:t>.</a:t>
            </a:r>
            <a:br>
              <a:rPr lang="en-US" altLang="ja-JP" sz="1900" b="1">
                <a:solidFill>
                  <a:srgbClr val="000000"/>
                </a:solidFill>
              </a:rPr>
            </a:br>
            <a:r>
              <a:rPr lang="en-US" altLang="ja-JP" sz="1900" b="1">
                <a:solidFill>
                  <a:srgbClr val="000000"/>
                </a:solidFill>
              </a:rPr>
              <a:t>Expected atmospheric neutrino background is </a:t>
            </a:r>
            <a:r>
              <a:rPr lang="en-US" altLang="ja-JP" sz="1900" b="1">
                <a:solidFill>
                  <a:srgbClr val="FF0000"/>
                </a:solidFill>
              </a:rPr>
              <a:t>2.5x10</a:t>
            </a:r>
            <a:r>
              <a:rPr lang="en-US" altLang="ja-JP" sz="1900" b="1" baseline="30000">
                <a:solidFill>
                  <a:srgbClr val="FF0000"/>
                </a:solidFill>
              </a:rPr>
              <a:t>-3</a:t>
            </a:r>
            <a:r>
              <a:rPr lang="en-US" altLang="ja-JP" sz="1900" b="1" baseline="30000">
                <a:solidFill>
                  <a:srgbClr val="000000"/>
                </a:solidFill>
              </a:rPr>
              <a:t> </a:t>
            </a:r>
            <a:r>
              <a:rPr lang="en-US" altLang="ja-JP" sz="1900" b="1">
                <a:solidFill>
                  <a:srgbClr val="000000"/>
                </a:solidFill>
              </a:rPr>
              <a:t>events.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</a:rPr>
              <a:t>The rate of the neutrino events is uniform.</a:t>
            </a:r>
          </a:p>
        </p:txBody>
      </p:sp>
      <p:sp>
        <p:nvSpPr>
          <p:cNvPr id="134153" name="Text Box 32"/>
          <p:cNvSpPr txBox="1">
            <a:spLocks noChangeArrowheads="1"/>
          </p:cNvSpPr>
          <p:nvPr/>
        </p:nvSpPr>
        <p:spPr bwMode="auto">
          <a:xfrm>
            <a:off x="77788" y="863600"/>
            <a:ext cx="62499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</a:rPr>
              <a:t>E</a:t>
            </a:r>
            <a:r>
              <a:rPr lang="en-US" altLang="ja-JP" sz="1900" b="1" baseline="-25000">
                <a:solidFill>
                  <a:srgbClr val="000000"/>
                </a:solidFill>
              </a:rPr>
              <a:t>vis</a:t>
            </a:r>
            <a:r>
              <a:rPr lang="en-US" altLang="ja-JP" sz="1900" b="1">
                <a:solidFill>
                  <a:srgbClr val="000000"/>
                </a:solidFill>
              </a:rPr>
              <a:t> &gt; 30 MeV and no signal in the outer detector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1900" b="1">
                <a:solidFill>
                  <a:srgbClr val="000000"/>
                </a:solidFill>
              </a:rPr>
              <a:t>Events within </a:t>
            </a:r>
            <a:r>
              <a:rPr lang="en-US" altLang="ja-JP" sz="1900" b="1">
                <a:solidFill>
                  <a:srgbClr val="FF0000"/>
                </a:solidFill>
              </a:rPr>
              <a:t>1.5</a:t>
            </a:r>
            <a:r>
              <a:rPr lang="en-US" altLang="ja-JP" sz="1900" b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900" b="1">
                <a:solidFill>
                  <a:srgbClr val="FF0000"/>
                </a:solidFill>
              </a:rPr>
              <a:t>sec</a:t>
            </a:r>
            <a:r>
              <a:rPr lang="en-US" altLang="ja-JP" sz="1900" b="1">
                <a:solidFill>
                  <a:srgbClr val="000000"/>
                </a:solidFill>
              </a:rPr>
              <a:t> time window are</a:t>
            </a:r>
            <a:br>
              <a:rPr lang="en-US" altLang="ja-JP" sz="1900" b="1">
                <a:solidFill>
                  <a:srgbClr val="000000"/>
                </a:solidFill>
              </a:rPr>
            </a:br>
            <a:r>
              <a:rPr lang="en-US" altLang="ja-JP" sz="1900" b="1">
                <a:solidFill>
                  <a:srgbClr val="000000"/>
                </a:solidFill>
              </a:rPr>
              <a:t>selected because neutrino beam width</a:t>
            </a:r>
            <a:br>
              <a:rPr lang="en-US" altLang="ja-JP" sz="1900" b="1">
                <a:solidFill>
                  <a:srgbClr val="000000"/>
                </a:solidFill>
              </a:rPr>
            </a:br>
            <a:r>
              <a:rPr lang="en-US" altLang="ja-JP" sz="1900" b="1">
                <a:solidFill>
                  <a:srgbClr val="000000"/>
                </a:solidFill>
              </a:rPr>
              <a:t>is 1.1</a:t>
            </a:r>
            <a:r>
              <a:rPr lang="en-US" altLang="ja-JP" sz="19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900" b="1">
                <a:solidFill>
                  <a:srgbClr val="000000"/>
                </a:solidFill>
              </a:rPr>
              <a:t>sec and accuracy of the absolute</a:t>
            </a:r>
            <a:br>
              <a:rPr lang="en-US" altLang="ja-JP" sz="1900" b="1">
                <a:solidFill>
                  <a:srgbClr val="000000"/>
                </a:solidFill>
              </a:rPr>
            </a:br>
            <a:r>
              <a:rPr lang="en-US" altLang="ja-JP" sz="1900" b="1">
                <a:solidFill>
                  <a:srgbClr val="000000"/>
                </a:solidFill>
              </a:rPr>
              <a:t>time determination by GPS is 0.2</a:t>
            </a:r>
            <a:r>
              <a:rPr lang="en-US" altLang="ja-JP" sz="19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900" b="1">
                <a:solidFill>
                  <a:srgbClr val="000000"/>
                </a:solidFill>
              </a:rPr>
              <a:t>sec.</a:t>
            </a:r>
          </a:p>
        </p:txBody>
      </p:sp>
      <p:sp>
        <p:nvSpPr>
          <p:cNvPr id="134154" name="Text Box 39"/>
          <p:cNvSpPr txBox="1">
            <a:spLocks noChangeArrowheads="1"/>
          </p:cNvSpPr>
          <p:nvPr/>
        </p:nvSpPr>
        <p:spPr bwMode="auto">
          <a:xfrm>
            <a:off x="647700" y="476250"/>
            <a:ext cx="133191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 u="sng">
                <a:solidFill>
                  <a:srgbClr val="008000"/>
                </a:solidFill>
              </a:rPr>
              <a:t>Selection</a:t>
            </a:r>
          </a:p>
        </p:txBody>
      </p:sp>
      <p:sp>
        <p:nvSpPr>
          <p:cNvPr id="134155" name="Text Box 40"/>
          <p:cNvSpPr txBox="1">
            <a:spLocks noChangeArrowheads="1"/>
          </p:cNvSpPr>
          <p:nvPr/>
        </p:nvSpPr>
        <p:spPr bwMode="auto">
          <a:xfrm>
            <a:off x="611188" y="5264150"/>
            <a:ext cx="1260475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 u="sng">
                <a:solidFill>
                  <a:srgbClr val="008000"/>
                </a:solidFill>
              </a:rPr>
              <a:t>Results</a:t>
            </a:r>
          </a:p>
        </p:txBody>
      </p:sp>
      <p:pic>
        <p:nvPicPr>
          <p:cNvPr id="134156" name="Picture 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7475" y="1412875"/>
            <a:ext cx="4003675" cy="4143375"/>
          </a:xfrm>
        </p:spPr>
      </p:pic>
      <p:sp>
        <p:nvSpPr>
          <p:cNvPr id="134157" name="Rectangle 49"/>
          <p:cNvSpPr>
            <a:spLocks noChangeArrowheads="1"/>
          </p:cNvSpPr>
          <p:nvPr/>
        </p:nvSpPr>
        <p:spPr bwMode="auto">
          <a:xfrm>
            <a:off x="6642100" y="1403350"/>
            <a:ext cx="1674813" cy="276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34158" name="Rectangle 50"/>
          <p:cNvSpPr>
            <a:spLocks noChangeArrowheads="1"/>
          </p:cNvSpPr>
          <p:nvPr/>
        </p:nvSpPr>
        <p:spPr bwMode="auto">
          <a:xfrm>
            <a:off x="5157788" y="1449388"/>
            <a:ext cx="179387" cy="646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34159" name="Rectangle 51"/>
          <p:cNvSpPr>
            <a:spLocks noChangeArrowheads="1"/>
          </p:cNvSpPr>
          <p:nvPr/>
        </p:nvSpPr>
        <p:spPr bwMode="auto">
          <a:xfrm>
            <a:off x="6867525" y="5364163"/>
            <a:ext cx="2160588" cy="325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34160" name="Text Box 41"/>
          <p:cNvSpPr txBox="1">
            <a:spLocks noChangeArrowheads="1"/>
          </p:cNvSpPr>
          <p:nvPr/>
        </p:nvSpPr>
        <p:spPr bwMode="auto">
          <a:xfrm rot="-5400000">
            <a:off x="3961607" y="3350419"/>
            <a:ext cx="2484437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Number of events</a:t>
            </a:r>
          </a:p>
        </p:txBody>
      </p:sp>
      <p:sp>
        <p:nvSpPr>
          <p:cNvPr id="134161" name="Text Box 43"/>
          <p:cNvSpPr txBox="1">
            <a:spLocks noChangeArrowheads="1"/>
          </p:cNvSpPr>
          <p:nvPr/>
        </p:nvSpPr>
        <p:spPr bwMode="auto">
          <a:xfrm>
            <a:off x="5364163" y="1322388"/>
            <a:ext cx="381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History of event accumulation</a:t>
            </a:r>
          </a:p>
        </p:txBody>
      </p:sp>
      <p:sp>
        <p:nvSpPr>
          <p:cNvPr id="134162" name="Text Box 42"/>
          <p:cNvSpPr txBox="1">
            <a:spLocks noChangeArrowheads="1"/>
          </p:cNvSpPr>
          <p:nvPr/>
        </p:nvSpPr>
        <p:spPr bwMode="auto">
          <a:xfrm>
            <a:off x="6911975" y="5454650"/>
            <a:ext cx="21240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P.O.T. (x10</a:t>
            </a:r>
            <a:r>
              <a:rPr lang="en-US" altLang="ja-JP" sz="2000" b="1" baseline="30000">
                <a:solidFill>
                  <a:srgbClr val="000000"/>
                </a:solidFill>
              </a:rPr>
              <a:t>18</a:t>
            </a:r>
            <a:r>
              <a:rPr lang="en-US" altLang="ja-JP" sz="2000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4163" name="Text Box 28"/>
          <p:cNvSpPr txBox="1">
            <a:spLocks noChangeArrowheads="1"/>
          </p:cNvSpPr>
          <p:nvPr/>
        </p:nvSpPr>
        <p:spPr bwMode="auto">
          <a:xfrm>
            <a:off x="-153988" y="2632075"/>
            <a:ext cx="1485901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600" b="1">
                <a:solidFill>
                  <a:srgbClr val="000000"/>
                </a:solidFill>
              </a:rPr>
              <a:t># of events</a:t>
            </a:r>
          </a:p>
        </p:txBody>
      </p:sp>
      <p:sp>
        <p:nvSpPr>
          <p:cNvPr id="134164" name="Text Box 53"/>
          <p:cNvSpPr txBox="1">
            <a:spLocks noChangeArrowheads="1"/>
          </p:cNvSpPr>
          <p:nvPr/>
        </p:nvSpPr>
        <p:spPr bwMode="auto">
          <a:xfrm>
            <a:off x="184150" y="2909888"/>
            <a:ext cx="5018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600" b="1">
                <a:solidFill>
                  <a:srgbClr val="000000"/>
                </a:solidFill>
              </a:rPr>
              <a:t>time correlation with the neutrino 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425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　</a:t>
            </a:r>
          </a:p>
        </p:txBody>
      </p:sp>
      <p:sp>
        <p:nvSpPr>
          <p:cNvPr id="136195" name="Text Box 20"/>
          <p:cNvSpPr txBox="1">
            <a:spLocks noChangeArrowheads="1"/>
          </p:cNvSpPr>
          <p:nvPr/>
        </p:nvSpPr>
        <p:spPr bwMode="auto">
          <a:xfrm>
            <a:off x="107950" y="7938"/>
            <a:ext cx="90725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A typical K2K neutrino event in Super-Kamiokande</a:t>
            </a:r>
          </a:p>
        </p:txBody>
      </p:sp>
      <p:grpSp>
        <p:nvGrpSpPr>
          <p:cNvPr id="136196" name="Group 23"/>
          <p:cNvGrpSpPr>
            <a:grpSpLocks/>
          </p:cNvGrpSpPr>
          <p:nvPr/>
        </p:nvGrpSpPr>
        <p:grpSpPr bwMode="auto">
          <a:xfrm>
            <a:off x="-63500" y="508000"/>
            <a:ext cx="7504113" cy="5792788"/>
            <a:chOff x="13" y="552"/>
            <a:chExt cx="4727" cy="3649"/>
          </a:xfrm>
        </p:grpSpPr>
        <p:pic>
          <p:nvPicPr>
            <p:cNvPr id="136208" name="Picture 3" descr="sk-ca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552"/>
              <a:ext cx="4727" cy="3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6209" name="Rectangle 22"/>
            <p:cNvSpPr>
              <a:spLocks noChangeArrowheads="1"/>
            </p:cNvSpPr>
            <p:nvPr/>
          </p:nvSpPr>
          <p:spPr bwMode="auto">
            <a:xfrm>
              <a:off x="3107" y="572"/>
              <a:ext cx="1270" cy="1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36197" name="Text Box 24"/>
          <p:cNvSpPr txBox="1">
            <a:spLocks noChangeArrowheads="1"/>
          </p:cNvSpPr>
          <p:nvPr/>
        </p:nvSpPr>
        <p:spPr bwMode="auto">
          <a:xfrm>
            <a:off x="5256213" y="1625600"/>
            <a:ext cx="2592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 b="1">
                <a:solidFill>
                  <a:srgbClr val="333399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b="1" baseline="-25000">
                <a:solidFill>
                  <a:srgbClr val="333399"/>
                </a:solidFill>
                <a:latin typeface="Symbol" panose="05050102010706020507" pitchFamily="18" charset="2"/>
              </a:rPr>
              <a:t>m </a:t>
            </a:r>
            <a:r>
              <a:rPr lang="en-US" altLang="ja-JP" sz="2400" b="1">
                <a:solidFill>
                  <a:srgbClr val="333399"/>
                </a:solidFill>
                <a:latin typeface="Symbol" panose="05050102010706020507" pitchFamily="18" charset="2"/>
              </a:rPr>
              <a:t>+ </a:t>
            </a:r>
            <a:r>
              <a:rPr lang="en-US" altLang="ja-JP" sz="2400" b="1">
                <a:solidFill>
                  <a:srgbClr val="333399"/>
                </a:solidFill>
              </a:rPr>
              <a:t>n</a:t>
            </a:r>
            <a:r>
              <a:rPr lang="en-US" altLang="ja-JP" sz="2400" b="1">
                <a:solidFill>
                  <a:srgbClr val="333399"/>
                </a:solidFill>
                <a:latin typeface="Symbol" panose="05050102010706020507" pitchFamily="18" charset="2"/>
              </a:rPr>
              <a:t>      </a:t>
            </a:r>
            <a:r>
              <a:rPr lang="en-US" altLang="ja-JP" sz="2400" b="1">
                <a:solidFill>
                  <a:srgbClr val="FF0000"/>
                </a:solidFill>
                <a:latin typeface="Symbol" panose="05050102010706020507" pitchFamily="18" charset="2"/>
              </a:rPr>
              <a:t> m</a:t>
            </a:r>
            <a:r>
              <a:rPr lang="en-US" altLang="ja-JP" sz="2400" b="1" baseline="3000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2400" b="1" baseline="30000">
                <a:solidFill>
                  <a:srgbClr val="333399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400" b="1">
                <a:solidFill>
                  <a:srgbClr val="333399"/>
                </a:solidFill>
                <a:latin typeface="Symbol" panose="05050102010706020507" pitchFamily="18" charset="2"/>
              </a:rPr>
              <a:t>+ </a:t>
            </a:r>
            <a:r>
              <a:rPr lang="en-US" altLang="ja-JP" sz="2400" b="1">
                <a:solidFill>
                  <a:srgbClr val="333399"/>
                </a:solidFill>
              </a:rPr>
              <a:t>p</a:t>
            </a:r>
            <a:r>
              <a:rPr lang="en-US" altLang="ja-JP" sz="2400" b="1">
                <a:solidFill>
                  <a:srgbClr val="FF0066"/>
                </a:solidFill>
                <a:latin typeface="Symbol" panose="05050102010706020507" pitchFamily="18" charset="2"/>
              </a:rPr>
              <a:t> </a:t>
            </a:r>
          </a:p>
        </p:txBody>
      </p:sp>
      <p:sp>
        <p:nvSpPr>
          <p:cNvPr id="136198" name="Line 25"/>
          <p:cNvSpPr>
            <a:spLocks noChangeShapeType="1"/>
          </p:cNvSpPr>
          <p:nvPr/>
        </p:nvSpPr>
        <p:spPr bwMode="auto">
          <a:xfrm>
            <a:off x="6191250" y="1866900"/>
            <a:ext cx="28733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6199" name="Text Box 32"/>
          <p:cNvSpPr txBox="1">
            <a:spLocks noChangeArrowheads="1"/>
          </p:cNvSpPr>
          <p:nvPr/>
        </p:nvSpPr>
        <p:spPr bwMode="auto">
          <a:xfrm>
            <a:off x="4762500" y="868363"/>
            <a:ext cx="4310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event seems to be quasi-elastic scattering interaction;</a:t>
            </a:r>
          </a:p>
        </p:txBody>
      </p:sp>
      <p:sp>
        <p:nvSpPr>
          <p:cNvPr id="136200" name="Rectangle 34"/>
          <p:cNvSpPr>
            <a:spLocks noChangeArrowheads="1"/>
          </p:cNvSpPr>
          <p:nvPr/>
        </p:nvSpPr>
        <p:spPr bwMode="auto">
          <a:xfrm>
            <a:off x="4848225" y="4422775"/>
            <a:ext cx="4295775" cy="2033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36201" name="Text Box 35"/>
          <p:cNvSpPr txBox="1">
            <a:spLocks noChangeArrowheads="1"/>
          </p:cNvSpPr>
          <p:nvPr/>
        </p:nvSpPr>
        <p:spPr bwMode="auto">
          <a:xfrm>
            <a:off x="4797425" y="4422775"/>
            <a:ext cx="4013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Neutrino energy can be calculated from </a:t>
            </a:r>
            <a:r>
              <a:rPr lang="en-US" altLang="ja-JP" sz="2000" b="1">
                <a:solidFill>
                  <a:srgbClr val="FF0000"/>
                </a:solidFill>
              </a:rPr>
              <a:t>muon energy</a:t>
            </a:r>
            <a:r>
              <a:rPr lang="en-US" altLang="ja-JP" sz="2000" b="1">
                <a:solidFill>
                  <a:srgbClr val="000000"/>
                </a:solidFill>
              </a:rPr>
              <a:t> and </a:t>
            </a:r>
            <a:r>
              <a:rPr lang="en-US" altLang="ja-JP" sz="2000" b="1">
                <a:solidFill>
                  <a:srgbClr val="FF0000"/>
                </a:solidFill>
              </a:rPr>
              <a:t>opening angle from the neutrino direction</a:t>
            </a:r>
            <a:r>
              <a:rPr lang="en-US" altLang="ja-JP" sz="2000" b="1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36202" name="Group 43"/>
          <p:cNvGrpSpPr>
            <a:grpSpLocks/>
          </p:cNvGrpSpPr>
          <p:nvPr/>
        </p:nvGrpSpPr>
        <p:grpSpPr bwMode="auto">
          <a:xfrm>
            <a:off x="5310188" y="5732463"/>
            <a:ext cx="4013200" cy="801687"/>
            <a:chOff x="3345" y="3611"/>
            <a:chExt cx="2528" cy="505"/>
          </a:xfrm>
        </p:grpSpPr>
        <p:sp>
          <p:nvSpPr>
            <p:cNvPr id="136203" name="Text Box 40"/>
            <p:cNvSpPr txBox="1">
              <a:spLocks noChangeArrowheads="1"/>
            </p:cNvSpPr>
            <p:nvPr/>
          </p:nvSpPr>
          <p:spPr bwMode="auto">
            <a:xfrm>
              <a:off x="4122" y="3611"/>
              <a:ext cx="12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2000" b="1">
                  <a:solidFill>
                    <a:srgbClr val="000000"/>
                  </a:solidFill>
                </a:rPr>
                <a:t>m</a:t>
              </a:r>
              <a:r>
                <a:rPr lang="en-US" altLang="ja-JP" sz="2000" b="1" baseline="-25000">
                  <a:solidFill>
                    <a:srgbClr val="000000"/>
                  </a:solidFill>
                </a:rPr>
                <a:t>N</a:t>
              </a:r>
              <a:r>
                <a:rPr lang="en-US" altLang="ja-JP" sz="2000" b="1">
                  <a:solidFill>
                    <a:srgbClr val="000000"/>
                  </a:solidFill>
                </a:rPr>
                <a:t>E</a:t>
              </a:r>
              <a:r>
                <a:rPr lang="en-US" altLang="ja-JP" sz="2000" b="1" baseline="-2500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sz="2000" b="1">
                  <a:solidFill>
                    <a:srgbClr val="000000"/>
                  </a:solidFill>
                </a:rPr>
                <a:t> - m</a:t>
              </a:r>
              <a:r>
                <a:rPr lang="en-US" altLang="ja-JP" sz="2000" b="1" baseline="-2500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sz="2000" b="1" baseline="30000">
                  <a:solidFill>
                    <a:srgbClr val="000000"/>
                  </a:solidFill>
                </a:rPr>
                <a:t>2</a:t>
              </a:r>
              <a:r>
                <a:rPr lang="en-US" altLang="ja-JP" sz="2000" b="1">
                  <a:solidFill>
                    <a:srgbClr val="000000"/>
                  </a:solidFill>
                </a:rPr>
                <a:t>/2</a:t>
              </a:r>
            </a:p>
          </p:txBody>
        </p:sp>
        <p:grpSp>
          <p:nvGrpSpPr>
            <p:cNvPr id="136204" name="Group 42"/>
            <p:cNvGrpSpPr>
              <a:grpSpLocks/>
            </p:cNvGrpSpPr>
            <p:nvPr/>
          </p:nvGrpSpPr>
          <p:grpSpPr bwMode="auto">
            <a:xfrm>
              <a:off x="3345" y="3737"/>
              <a:ext cx="2528" cy="379"/>
              <a:chOff x="3345" y="3737"/>
              <a:chExt cx="2528" cy="379"/>
            </a:xfrm>
          </p:grpSpPr>
          <p:sp>
            <p:nvSpPr>
              <p:cNvPr id="136205" name="Text Box 38"/>
              <p:cNvSpPr txBox="1">
                <a:spLocks noChangeArrowheads="1"/>
              </p:cNvSpPr>
              <p:nvPr/>
            </p:nvSpPr>
            <p:spPr bwMode="auto">
              <a:xfrm>
                <a:off x="3345" y="3737"/>
                <a:ext cx="252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2000" b="1">
                    <a:solidFill>
                      <a:srgbClr val="000000"/>
                    </a:solidFill>
                  </a:rPr>
                  <a:t>E</a:t>
                </a:r>
                <a:r>
                  <a:rPr lang="en-US" altLang="ja-JP" sz="20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US" altLang="ja-JP" sz="2000" b="1">
                    <a:solidFill>
                      <a:srgbClr val="000000"/>
                    </a:solidFill>
                  </a:rPr>
                  <a:t> = </a:t>
                </a:r>
              </a:p>
            </p:txBody>
          </p:sp>
          <p:sp>
            <p:nvSpPr>
              <p:cNvPr id="136206" name="Line 39"/>
              <p:cNvSpPr>
                <a:spLocks noChangeShapeType="1"/>
              </p:cNvSpPr>
              <p:nvPr/>
            </p:nvSpPr>
            <p:spPr bwMode="auto">
              <a:xfrm>
                <a:off x="3844" y="3861"/>
                <a:ext cx="16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6207" name="Text Box 41"/>
              <p:cNvSpPr txBox="1">
                <a:spLocks noChangeArrowheads="1"/>
              </p:cNvSpPr>
              <p:nvPr/>
            </p:nvSpPr>
            <p:spPr bwMode="auto">
              <a:xfrm>
                <a:off x="3901" y="3866"/>
                <a:ext cx="19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2000" b="1">
                    <a:solidFill>
                      <a:srgbClr val="000000"/>
                    </a:solidFill>
                  </a:rPr>
                  <a:t>m</a:t>
                </a:r>
                <a:r>
                  <a:rPr lang="en-US" altLang="ja-JP" sz="2000" b="1" baseline="-25000">
                    <a:solidFill>
                      <a:srgbClr val="000000"/>
                    </a:solidFill>
                  </a:rPr>
                  <a:t>N</a:t>
                </a:r>
                <a:r>
                  <a:rPr lang="en-US" altLang="ja-JP" sz="2000" b="1">
                    <a:solidFill>
                      <a:srgbClr val="000000"/>
                    </a:solidFill>
                  </a:rPr>
                  <a:t> - E</a:t>
                </a:r>
                <a:r>
                  <a:rPr lang="en-US" altLang="ja-JP" sz="20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ja-JP" sz="2000" b="1">
                    <a:solidFill>
                      <a:srgbClr val="000000"/>
                    </a:solidFill>
                  </a:rPr>
                  <a:t> + P</a:t>
                </a:r>
                <a:r>
                  <a:rPr lang="en-US" altLang="ja-JP" sz="20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ja-JP" sz="2000" b="1">
                    <a:solidFill>
                      <a:srgbClr val="000000"/>
                    </a:solidFill>
                  </a:rPr>
                  <a:t>cos</a:t>
                </a:r>
                <a:r>
                  <a:rPr lang="en-US" altLang="ja-JP" sz="2000" b="1">
                    <a:solidFill>
                      <a:srgbClr val="000000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en-US" altLang="ja-JP" sz="20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ja-JP" sz="2000" b="1" baseline="-25000">
                    <a:solidFill>
                      <a:srgbClr val="000000"/>
                    </a:solidFill>
                  </a:rPr>
                  <a:t>-</a:t>
                </a:r>
                <a:r>
                  <a:rPr lang="en-US" altLang="ja-JP" sz="20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n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45"/>
          <p:cNvGrpSpPr>
            <a:grpSpLocks/>
          </p:cNvGrpSpPr>
          <p:nvPr/>
        </p:nvGrpSpPr>
        <p:grpSpPr bwMode="auto">
          <a:xfrm>
            <a:off x="4330700" y="514350"/>
            <a:ext cx="4838700" cy="1663700"/>
            <a:chOff x="835" y="704"/>
            <a:chExt cx="3048" cy="1048"/>
          </a:xfrm>
        </p:grpSpPr>
        <p:pic>
          <p:nvPicPr>
            <p:cNvPr id="138269" name="Picture 46" descr="図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845"/>
              <a:ext cx="254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70" name="Text Box 47"/>
            <p:cNvSpPr txBox="1">
              <a:spLocks noChangeArrowheads="1"/>
            </p:cNvSpPr>
            <p:nvPr/>
          </p:nvSpPr>
          <p:spPr bwMode="auto">
            <a:xfrm>
              <a:off x="1111" y="1480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38271" name="Text Box 48"/>
            <p:cNvSpPr txBox="1">
              <a:spLocks noChangeArrowheads="1"/>
            </p:cNvSpPr>
            <p:nvPr/>
          </p:nvSpPr>
          <p:spPr bwMode="auto">
            <a:xfrm>
              <a:off x="1610" y="1480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38272" name="Text Box 49"/>
            <p:cNvSpPr txBox="1">
              <a:spLocks noChangeArrowheads="1"/>
            </p:cNvSpPr>
            <p:nvPr/>
          </p:nvSpPr>
          <p:spPr bwMode="auto">
            <a:xfrm>
              <a:off x="2109" y="1480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38273" name="Text Box 50"/>
            <p:cNvSpPr txBox="1">
              <a:spLocks noChangeArrowheads="1"/>
            </p:cNvSpPr>
            <p:nvPr/>
          </p:nvSpPr>
          <p:spPr bwMode="auto">
            <a:xfrm>
              <a:off x="2608" y="1480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38274" name="Text Box 51"/>
            <p:cNvSpPr txBox="1">
              <a:spLocks noChangeArrowheads="1"/>
            </p:cNvSpPr>
            <p:nvPr/>
          </p:nvSpPr>
          <p:spPr bwMode="auto">
            <a:xfrm>
              <a:off x="3147" y="1480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38275" name="Text Box 52"/>
            <p:cNvSpPr txBox="1">
              <a:spLocks noChangeArrowheads="1"/>
            </p:cNvSpPr>
            <p:nvPr/>
          </p:nvSpPr>
          <p:spPr bwMode="auto">
            <a:xfrm>
              <a:off x="3646" y="1480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38276" name="Text Box 53"/>
            <p:cNvSpPr txBox="1">
              <a:spLocks noChangeArrowheads="1"/>
            </p:cNvSpPr>
            <p:nvPr/>
          </p:nvSpPr>
          <p:spPr bwMode="auto">
            <a:xfrm>
              <a:off x="1020" y="1389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38277" name="Text Box 54"/>
            <p:cNvSpPr txBox="1">
              <a:spLocks noChangeArrowheads="1"/>
            </p:cNvSpPr>
            <p:nvPr/>
          </p:nvSpPr>
          <p:spPr bwMode="auto">
            <a:xfrm>
              <a:off x="1020" y="845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38278" name="Text Box 55"/>
            <p:cNvSpPr txBox="1">
              <a:spLocks noChangeArrowheads="1"/>
            </p:cNvSpPr>
            <p:nvPr/>
          </p:nvSpPr>
          <p:spPr bwMode="auto">
            <a:xfrm>
              <a:off x="3515" y="1521"/>
              <a:ext cx="3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000000"/>
                  </a:solidFill>
                </a:rPr>
                <a:t>E</a:t>
              </a:r>
              <a:r>
                <a:rPr lang="en-US" altLang="ja-JP" sz="1800" b="1" baseline="-25000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</a:p>
          </p:txBody>
        </p:sp>
        <p:grpSp>
          <p:nvGrpSpPr>
            <p:cNvPr id="138279" name="Group 56"/>
            <p:cNvGrpSpPr>
              <a:grpSpLocks/>
            </p:cNvGrpSpPr>
            <p:nvPr/>
          </p:nvGrpSpPr>
          <p:grpSpPr bwMode="auto">
            <a:xfrm rot="-5400000">
              <a:off x="518" y="1021"/>
              <a:ext cx="866" cy="231"/>
              <a:chOff x="4056" y="1297"/>
              <a:chExt cx="1049" cy="231"/>
            </a:xfrm>
          </p:grpSpPr>
          <p:sp>
            <p:nvSpPr>
              <p:cNvPr id="138280" name="Text Box 57"/>
              <p:cNvSpPr txBox="1">
                <a:spLocks noChangeArrowheads="1"/>
              </p:cNvSpPr>
              <p:nvPr/>
            </p:nvSpPr>
            <p:spPr bwMode="auto">
              <a:xfrm>
                <a:off x="4056" y="1297"/>
                <a:ext cx="104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ja-JP" sz="1800" b="1">
                    <a:solidFill>
                      <a:srgbClr val="000000"/>
                    </a:solidFill>
                  </a:rPr>
                  <a:t>P</a:t>
                </a:r>
                <a:r>
                  <a:rPr lang="en-US" altLang="ja-JP" sz="1800" b="1">
                    <a:solidFill>
                      <a:srgbClr val="000000"/>
                    </a:solidFill>
                    <a:latin typeface="Symbol" panose="05050102010706020507" pitchFamily="18" charset="2"/>
                  </a:rPr>
                  <a:t>(n</a:t>
                </a:r>
                <a:r>
                  <a:rPr lang="en-US" altLang="ja-JP" sz="18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ja-JP" sz="1800" b="1">
                    <a:solidFill>
                      <a:srgbClr val="000000"/>
                    </a:solidFill>
                    <a:latin typeface="Symbol" panose="05050102010706020507" pitchFamily="18" charset="2"/>
                  </a:rPr>
                  <a:t>   n</a:t>
                </a:r>
                <a:r>
                  <a:rPr lang="en-US" altLang="ja-JP" sz="1800" b="1" baseline="-25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ja-JP" sz="1800" b="1">
                    <a:solidFill>
                      <a:srgbClr val="000000"/>
                    </a:solidFill>
                  </a:rPr>
                  <a:t>)</a:t>
                </a:r>
                <a:endParaRPr lang="en-US" altLang="ja-JP" sz="1800" b="1" baseline="-2500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138281" name="Line 58"/>
              <p:cNvSpPr>
                <a:spLocks noChangeShapeType="1"/>
              </p:cNvSpPr>
              <p:nvPr/>
            </p:nvSpPr>
            <p:spPr bwMode="auto">
              <a:xfrm>
                <a:off x="4423" y="1434"/>
                <a:ext cx="13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217094" name="Text Box 5"/>
          <p:cNvSpPr txBox="1">
            <a:spLocks noChangeArrowheads="1"/>
          </p:cNvSpPr>
          <p:nvPr/>
        </p:nvSpPr>
        <p:spPr bwMode="auto">
          <a:xfrm>
            <a:off x="34925" y="728663"/>
            <a:ext cx="419735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We observed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112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neutrino 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events where the expectation is </a:t>
            </a:r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158.1</a:t>
            </a:r>
            <a:r>
              <a:rPr lang="ja-JP" altLang="en-US" sz="2000" b="1" dirty="0" smtClean="0">
                <a:solidFill>
                  <a:srgbClr val="FF0000"/>
                </a:solidFill>
                <a:latin typeface="+mn-lt"/>
              </a:rPr>
              <a:t>　　　 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.</a:t>
            </a:r>
            <a:br>
              <a:rPr lang="en-US" altLang="ja-JP" sz="2000" b="1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Number of neutrino events is considerably smaller than expectation.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Neutrino energy distribution is calculated from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58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single ring </a:t>
            </a: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-like events. The result shows a clear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distortion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in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0.5-1.0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GeV range. It reflects energy dependence of neutrino survival probability.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</a:rPr>
              <a:t> If null oscillation is assumed, such poor agreements happen with a probability of</a:t>
            </a:r>
            <a:r>
              <a:rPr lang="en-US" altLang="ja-JP" sz="2000" b="1" dirty="0" smtClean="0">
                <a:solidFill>
                  <a:srgbClr val="333399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0.0015%(4.3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)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.</a:t>
            </a:r>
            <a:endParaRPr lang="en-US" altLang="ja-JP" sz="20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1116013" y="7938"/>
            <a:ext cx="67675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800" b="1" u="sng">
                <a:solidFill>
                  <a:srgbClr val="0000FF"/>
                </a:solidFill>
              </a:rPr>
              <a:t>-</a:t>
            </a:r>
            <a:r>
              <a:rPr lang="en-US" altLang="ja-JP" sz="2800" b="1" u="sng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800" b="1" u="sng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800" b="1" u="sng">
                <a:solidFill>
                  <a:srgbClr val="0000FF"/>
                </a:solidFill>
              </a:rPr>
              <a:t>oscillation analysis for K2K data</a:t>
            </a:r>
          </a:p>
        </p:txBody>
      </p:sp>
      <p:grpSp>
        <p:nvGrpSpPr>
          <p:cNvPr id="138245" name="Group 30"/>
          <p:cNvGrpSpPr>
            <a:grpSpLocks/>
          </p:cNvGrpSpPr>
          <p:nvPr/>
        </p:nvGrpSpPr>
        <p:grpSpPr bwMode="auto">
          <a:xfrm>
            <a:off x="4240213" y="2168525"/>
            <a:ext cx="4979987" cy="4640263"/>
            <a:chOff x="2623" y="1366"/>
            <a:chExt cx="3137" cy="2923"/>
          </a:xfrm>
        </p:grpSpPr>
        <p:pic>
          <p:nvPicPr>
            <p:cNvPr id="138265" name="Picture 25" descr="K2Kresult_requested_T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" y="1366"/>
              <a:ext cx="3112" cy="2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8266" name="Rectangle 27"/>
            <p:cNvSpPr>
              <a:spLocks noChangeArrowheads="1"/>
            </p:cNvSpPr>
            <p:nvPr/>
          </p:nvSpPr>
          <p:spPr bwMode="auto">
            <a:xfrm>
              <a:off x="3928" y="1401"/>
              <a:ext cx="1639" cy="10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38267" name="Rectangle 28"/>
            <p:cNvSpPr>
              <a:spLocks noChangeArrowheads="1"/>
            </p:cNvSpPr>
            <p:nvPr/>
          </p:nvSpPr>
          <p:spPr bwMode="auto">
            <a:xfrm>
              <a:off x="2623" y="1401"/>
              <a:ext cx="209" cy="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38268" name="Rectangle 29"/>
            <p:cNvSpPr>
              <a:spLocks noChangeArrowheads="1"/>
            </p:cNvSpPr>
            <p:nvPr/>
          </p:nvSpPr>
          <p:spPr bwMode="auto">
            <a:xfrm>
              <a:off x="2936" y="4088"/>
              <a:ext cx="2824" cy="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38246" name="Text Box 31"/>
          <p:cNvSpPr txBox="1">
            <a:spLocks noChangeArrowheads="1"/>
          </p:cNvSpPr>
          <p:nvPr/>
        </p:nvSpPr>
        <p:spPr bwMode="auto">
          <a:xfrm>
            <a:off x="5410200" y="6438900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Neutrino energy (GeV)</a:t>
            </a:r>
          </a:p>
        </p:txBody>
      </p:sp>
      <p:sp>
        <p:nvSpPr>
          <p:cNvPr id="138247" name="Text Box 32"/>
          <p:cNvSpPr txBox="1">
            <a:spLocks noChangeArrowheads="1"/>
          </p:cNvSpPr>
          <p:nvPr/>
        </p:nvSpPr>
        <p:spPr bwMode="auto">
          <a:xfrm rot="-5400000">
            <a:off x="2622551" y="3700462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Number of neutrino events</a:t>
            </a:r>
          </a:p>
        </p:txBody>
      </p:sp>
      <p:sp>
        <p:nvSpPr>
          <p:cNvPr id="138248" name="Oval 33"/>
          <p:cNvSpPr>
            <a:spLocks noChangeArrowheads="1"/>
          </p:cNvSpPr>
          <p:nvPr/>
        </p:nvSpPr>
        <p:spPr bwMode="auto">
          <a:xfrm>
            <a:off x="6804025" y="3054350"/>
            <a:ext cx="130175" cy="1333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38249" name="Line 34"/>
          <p:cNvSpPr>
            <a:spLocks noChangeShapeType="1"/>
          </p:cNvSpPr>
          <p:nvPr/>
        </p:nvSpPr>
        <p:spPr bwMode="auto">
          <a:xfrm>
            <a:off x="6753225" y="3124200"/>
            <a:ext cx="219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8250" name="Line 35"/>
          <p:cNvSpPr>
            <a:spLocks noChangeShapeType="1"/>
          </p:cNvSpPr>
          <p:nvPr/>
        </p:nvSpPr>
        <p:spPr bwMode="auto">
          <a:xfrm>
            <a:off x="6870700" y="288607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8251" name="Text Box 36"/>
          <p:cNvSpPr txBox="1">
            <a:spLocks noChangeArrowheads="1"/>
          </p:cNvSpPr>
          <p:nvPr/>
        </p:nvSpPr>
        <p:spPr bwMode="auto">
          <a:xfrm>
            <a:off x="7199313" y="2925763"/>
            <a:ext cx="811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138252" name="Line 37"/>
          <p:cNvSpPr>
            <a:spLocks noChangeShapeType="1"/>
          </p:cNvSpPr>
          <p:nvPr/>
        </p:nvSpPr>
        <p:spPr bwMode="auto">
          <a:xfrm>
            <a:off x="6651625" y="3556000"/>
            <a:ext cx="446088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8253" name="Text Box 38"/>
          <p:cNvSpPr txBox="1">
            <a:spLocks noChangeArrowheads="1"/>
          </p:cNvSpPr>
          <p:nvPr/>
        </p:nvSpPr>
        <p:spPr bwMode="auto">
          <a:xfrm>
            <a:off x="7175500" y="3346450"/>
            <a:ext cx="193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No oscillation</a:t>
            </a:r>
          </a:p>
        </p:txBody>
      </p:sp>
      <p:sp>
        <p:nvSpPr>
          <p:cNvPr id="138254" name="Line 39"/>
          <p:cNvSpPr>
            <a:spLocks noChangeShapeType="1"/>
          </p:cNvSpPr>
          <p:nvPr/>
        </p:nvSpPr>
        <p:spPr bwMode="auto">
          <a:xfrm>
            <a:off x="6665913" y="3925888"/>
            <a:ext cx="4460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8255" name="Text Box 40"/>
          <p:cNvSpPr txBox="1">
            <a:spLocks noChangeArrowheads="1"/>
          </p:cNvSpPr>
          <p:nvPr/>
        </p:nvSpPr>
        <p:spPr bwMode="auto">
          <a:xfrm>
            <a:off x="7189788" y="3767138"/>
            <a:ext cx="193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Best fit</a:t>
            </a:r>
          </a:p>
        </p:txBody>
      </p:sp>
      <p:sp>
        <p:nvSpPr>
          <p:cNvPr id="138256" name="Text Box 41"/>
          <p:cNvSpPr txBox="1">
            <a:spLocks noChangeArrowheads="1"/>
          </p:cNvSpPr>
          <p:nvPr/>
        </p:nvSpPr>
        <p:spPr bwMode="auto">
          <a:xfrm>
            <a:off x="7153275" y="4137025"/>
            <a:ext cx="193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No oscillation</a:t>
            </a:r>
          </a:p>
        </p:txBody>
      </p:sp>
      <p:sp>
        <p:nvSpPr>
          <p:cNvPr id="138257" name="Text Box 42"/>
          <p:cNvSpPr txBox="1">
            <a:spLocks noChangeArrowheads="1"/>
          </p:cNvSpPr>
          <p:nvPr/>
        </p:nvSpPr>
        <p:spPr bwMode="auto">
          <a:xfrm>
            <a:off x="7218363" y="4392613"/>
            <a:ext cx="1697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(normalized to data)</a:t>
            </a:r>
          </a:p>
        </p:txBody>
      </p:sp>
      <p:sp>
        <p:nvSpPr>
          <p:cNvPr id="138258" name="Line 43"/>
          <p:cNvSpPr>
            <a:spLocks noChangeShapeType="1"/>
          </p:cNvSpPr>
          <p:nvPr/>
        </p:nvSpPr>
        <p:spPr bwMode="auto">
          <a:xfrm>
            <a:off x="6665913" y="4319588"/>
            <a:ext cx="446087" cy="0"/>
          </a:xfrm>
          <a:prstGeom prst="line">
            <a:avLst/>
          </a:prstGeom>
          <a:noFill/>
          <a:ln w="28575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8259" name="Text Box 59"/>
          <p:cNvSpPr txBox="1">
            <a:spLocks noChangeArrowheads="1"/>
          </p:cNvSpPr>
          <p:nvPr/>
        </p:nvSpPr>
        <p:spPr bwMode="auto">
          <a:xfrm>
            <a:off x="6856413" y="1169988"/>
            <a:ext cx="2089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400" b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1400" b="1">
                <a:solidFill>
                  <a:srgbClr val="000000"/>
                </a:solidFill>
              </a:rPr>
              <a:t>m</a:t>
            </a:r>
            <a:r>
              <a:rPr lang="en-US" altLang="ja-JP" sz="1400" b="1" baseline="30000">
                <a:solidFill>
                  <a:srgbClr val="000000"/>
                </a:solidFill>
              </a:rPr>
              <a:t>2</a:t>
            </a:r>
            <a:r>
              <a:rPr lang="en-US" altLang="ja-JP" sz="1400" b="1">
                <a:solidFill>
                  <a:srgbClr val="000000"/>
                </a:solidFill>
              </a:rPr>
              <a:t>=3.0x10</a:t>
            </a:r>
            <a:r>
              <a:rPr lang="en-US" altLang="ja-JP" sz="1400" b="1" baseline="30000">
                <a:solidFill>
                  <a:srgbClr val="000000"/>
                </a:solidFill>
              </a:rPr>
              <a:t>-3</a:t>
            </a:r>
            <a:r>
              <a:rPr lang="en-US" altLang="ja-JP" sz="1400" b="1">
                <a:solidFill>
                  <a:srgbClr val="000000"/>
                </a:solidFill>
              </a:rPr>
              <a:t>eV</a:t>
            </a:r>
            <a:r>
              <a:rPr lang="en-US" altLang="ja-JP" sz="1400" b="1" baseline="30000">
                <a:solidFill>
                  <a:srgbClr val="000000"/>
                </a:solidFill>
              </a:rPr>
              <a:t>2</a:t>
            </a:r>
            <a:r>
              <a:rPr lang="en-US" altLang="ja-JP" sz="1400" b="1">
                <a:solidFill>
                  <a:srgbClr val="000000"/>
                </a:solidFill>
              </a:rPr>
              <a:t>, sin</a:t>
            </a:r>
            <a:r>
              <a:rPr lang="en-US" altLang="ja-JP" sz="1400" b="1" baseline="30000">
                <a:solidFill>
                  <a:srgbClr val="000000"/>
                </a:solidFill>
              </a:rPr>
              <a:t>2</a:t>
            </a:r>
            <a:r>
              <a:rPr lang="en-US" altLang="ja-JP" sz="1400" b="1">
                <a:solidFill>
                  <a:srgbClr val="000000"/>
                </a:solidFill>
              </a:rPr>
              <a:t>2</a:t>
            </a:r>
            <a:r>
              <a:rPr lang="en-US" altLang="ja-JP" sz="1400" b="1">
                <a:solidFill>
                  <a:srgbClr val="000000"/>
                </a:solidFill>
                <a:latin typeface="Symbol" panose="05050102010706020507" pitchFamily="18" charset="2"/>
              </a:rPr>
              <a:t>q</a:t>
            </a:r>
            <a:r>
              <a:rPr lang="en-US" altLang="ja-JP" sz="1400" b="1">
                <a:solidFill>
                  <a:srgbClr val="000000"/>
                </a:solidFill>
              </a:rPr>
              <a:t>=1.0, L=250km</a:t>
            </a:r>
          </a:p>
        </p:txBody>
      </p:sp>
      <p:sp>
        <p:nvSpPr>
          <p:cNvPr id="138260" name="Text Box 60"/>
          <p:cNvSpPr txBox="1">
            <a:spLocks noChangeArrowheads="1"/>
          </p:cNvSpPr>
          <p:nvPr/>
        </p:nvSpPr>
        <p:spPr bwMode="auto">
          <a:xfrm>
            <a:off x="5238750" y="717550"/>
            <a:ext cx="334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rgbClr val="0000FF"/>
                </a:solidFill>
              </a:rPr>
              <a:t>Neutrino Survival probability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47788" y="1223963"/>
            <a:ext cx="8842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9.2</a:t>
            </a:r>
            <a:endParaRPr lang="ja-JP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347788" y="1454150"/>
            <a:ext cx="8842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8.6</a:t>
            </a:r>
            <a:endParaRPr lang="ja-JP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8263" name="テキスト ボックス 1"/>
          <p:cNvSpPr txBox="1">
            <a:spLocks noChangeArrowheads="1"/>
          </p:cNvSpPr>
          <p:nvPr/>
        </p:nvSpPr>
        <p:spPr bwMode="auto">
          <a:xfrm>
            <a:off x="327025" y="6438900"/>
            <a:ext cx="4206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latin typeface="Arial Narrow" panose="020B0606020202030204" pitchFamily="34" charset="0"/>
              </a:rPr>
              <a:t>M.H.Ahn et al., Phys. Rev. D74, 072003 (2006)</a:t>
            </a:r>
            <a:endParaRPr lang="ja-JP" altLang="en-US" sz="1800" b="1">
              <a:latin typeface="Arial Narrow" panose="020B0606020202030204" pitchFamily="34" charset="0"/>
            </a:endParaRPr>
          </a:p>
        </p:txBody>
      </p:sp>
      <p:sp>
        <p:nvSpPr>
          <p:cNvPr id="138264" name="テキスト ボックス 2"/>
          <p:cNvSpPr txBox="1">
            <a:spLocks noChangeArrowheads="1"/>
          </p:cNvSpPr>
          <p:nvPr/>
        </p:nvSpPr>
        <p:spPr bwMode="auto">
          <a:xfrm>
            <a:off x="6256338" y="2305050"/>
            <a:ext cx="2655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K2K </a:t>
            </a:r>
            <a:r>
              <a:rPr lang="en-US" altLang="ja-JP" sz="2000" b="1">
                <a:cs typeface="Arial" panose="020B0604020202020204" pitchFamily="34" charset="0"/>
              </a:rPr>
              <a:t>0.922x10</a:t>
            </a:r>
            <a:r>
              <a:rPr lang="en-US" altLang="ja-JP" sz="2000" b="1" baseline="30000">
                <a:cs typeface="Arial" panose="020B0604020202020204" pitchFamily="34" charset="0"/>
              </a:rPr>
              <a:t>20</a:t>
            </a:r>
            <a:r>
              <a:rPr lang="en-US" altLang="ja-JP" sz="2000" b="1">
                <a:cs typeface="Arial" panose="020B0604020202020204" pitchFamily="34" charset="0"/>
              </a:rPr>
              <a:t> POT</a:t>
            </a:r>
            <a:endParaRPr lang="ja-JP" altLang="en-US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1692275" y="7938"/>
            <a:ext cx="5400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Constraints on</a:t>
            </a:r>
            <a:r>
              <a:rPr lang="en-US" altLang="ja-JP" sz="2800" b="1" u="sng">
                <a:solidFill>
                  <a:srgbClr val="0000FF"/>
                </a:solidFill>
                <a:latin typeface="Symbol" panose="05050102010706020507" pitchFamily="18" charset="2"/>
              </a:rPr>
              <a:t> n</a:t>
            </a:r>
            <a:r>
              <a:rPr lang="en-US" altLang="ja-JP" sz="2800" b="1" u="sng" baseline="-2500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800" b="1" u="sng">
                <a:solidFill>
                  <a:srgbClr val="0000FF"/>
                </a:solidFill>
              </a:rPr>
              <a:t>-</a:t>
            </a:r>
            <a:r>
              <a:rPr lang="en-US" altLang="ja-JP" sz="2800" b="1" u="sng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800" b="1" u="sng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800" b="1" u="sng">
                <a:solidFill>
                  <a:srgbClr val="0000FF"/>
                </a:solidFill>
              </a:rPr>
              <a:t>oscillation</a:t>
            </a:r>
          </a:p>
        </p:txBody>
      </p:sp>
      <p:pic>
        <p:nvPicPr>
          <p:cNvPr id="14029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728663"/>
            <a:ext cx="6157912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ext Box 3"/>
          <p:cNvSpPr txBox="1">
            <a:spLocks noChangeArrowheads="1"/>
          </p:cNvSpPr>
          <p:nvPr/>
        </p:nvSpPr>
        <p:spPr bwMode="auto">
          <a:xfrm>
            <a:off x="-19050" y="950913"/>
            <a:ext cx="360045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best fit parameters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  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000" b="1">
                <a:solidFill>
                  <a:srgbClr val="000000"/>
                </a:solidFill>
              </a:rPr>
              <a:t>m</a:t>
            </a:r>
            <a:r>
              <a:rPr lang="en-US" altLang="ja-JP" sz="2000" b="1" baseline="30000">
                <a:solidFill>
                  <a:srgbClr val="000000"/>
                </a:solidFill>
              </a:rPr>
              <a:t>2         </a:t>
            </a:r>
            <a:r>
              <a:rPr lang="en-US" altLang="ja-JP" sz="2000" b="1">
                <a:solidFill>
                  <a:srgbClr val="000000"/>
                </a:solidFill>
              </a:rPr>
              <a:t>= </a:t>
            </a:r>
            <a:r>
              <a:rPr lang="en-US" altLang="ja-JP" sz="2000" b="1">
                <a:solidFill>
                  <a:srgbClr val="FF0000"/>
                </a:solidFill>
              </a:rPr>
              <a:t>2.8x10</a:t>
            </a:r>
            <a:r>
              <a:rPr lang="en-US" altLang="ja-JP" sz="2000" b="1" baseline="30000">
                <a:solidFill>
                  <a:srgbClr val="FF0000"/>
                </a:solidFill>
              </a:rPr>
              <a:t>-3</a:t>
            </a:r>
            <a:r>
              <a:rPr lang="en-US" altLang="ja-JP" sz="2000" b="1">
                <a:solidFill>
                  <a:srgbClr val="FF0000"/>
                </a:solidFill>
              </a:rPr>
              <a:t>eV</a:t>
            </a:r>
            <a:r>
              <a:rPr lang="en-US" altLang="ja-JP" sz="2000" b="1" baseline="30000">
                <a:solidFill>
                  <a:srgbClr val="FF0000"/>
                </a:solidFill>
              </a:rPr>
              <a:t>2</a:t>
            </a:r>
            <a:r>
              <a:rPr lang="en-US" altLang="ja-JP" sz="2000" b="1">
                <a:solidFill>
                  <a:srgbClr val="000000"/>
                </a:solidFill>
              </a:rPr>
              <a:t> 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  sin</a:t>
            </a:r>
            <a:r>
              <a:rPr lang="en-US" altLang="ja-JP" sz="2000" b="1" baseline="30000">
                <a:solidFill>
                  <a:srgbClr val="000000"/>
                </a:solidFill>
              </a:rPr>
              <a:t>2</a:t>
            </a:r>
            <a:r>
              <a:rPr lang="en-US" altLang="ja-JP" sz="2000" b="1">
                <a:solidFill>
                  <a:srgbClr val="000000"/>
                </a:solidFill>
              </a:rPr>
              <a:t>2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q  </a:t>
            </a:r>
            <a:r>
              <a:rPr lang="en-US" altLang="ja-JP" sz="2000" b="1">
                <a:solidFill>
                  <a:srgbClr val="000000"/>
                </a:solidFill>
              </a:rPr>
              <a:t>= </a:t>
            </a:r>
            <a:r>
              <a:rPr lang="en-US" altLang="ja-JP" sz="2000" b="1">
                <a:solidFill>
                  <a:srgbClr val="FF0000"/>
                </a:solidFill>
              </a:rPr>
              <a:t>1.0</a:t>
            </a: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For sin</a:t>
            </a:r>
            <a:r>
              <a:rPr lang="en-US" altLang="ja-JP" sz="2000" b="1" baseline="30000">
                <a:solidFill>
                  <a:srgbClr val="000000"/>
                </a:solidFill>
              </a:rPr>
              <a:t>2</a:t>
            </a:r>
            <a:r>
              <a:rPr lang="en-US" altLang="ja-JP" sz="2000" b="1">
                <a:solidFill>
                  <a:srgbClr val="000000"/>
                </a:solidFill>
              </a:rPr>
              <a:t>2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q</a:t>
            </a:r>
            <a:r>
              <a:rPr lang="en-US" altLang="ja-JP" sz="2000" b="1">
                <a:solidFill>
                  <a:srgbClr val="000000"/>
                </a:solidFill>
              </a:rPr>
              <a:t>=1.0, 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000" b="1">
                <a:solidFill>
                  <a:srgbClr val="000000"/>
                </a:solidFill>
              </a:rPr>
              <a:t>m</a:t>
            </a:r>
            <a:r>
              <a:rPr lang="en-US" altLang="ja-JP" sz="2000" b="1" baseline="30000">
                <a:solidFill>
                  <a:srgbClr val="000000"/>
                </a:solidFill>
              </a:rPr>
              <a:t>2 </a:t>
            </a:r>
            <a:r>
              <a:rPr lang="en-US" altLang="ja-JP" sz="2000" b="1">
                <a:solidFill>
                  <a:srgbClr val="000000"/>
                </a:solidFill>
              </a:rPr>
              <a:t>= </a:t>
            </a:r>
            <a:r>
              <a:rPr lang="en-US" altLang="ja-JP" sz="2000" b="1">
                <a:solidFill>
                  <a:srgbClr val="FF0000"/>
                </a:solidFill>
              </a:rPr>
              <a:t>(1.9~3.5)x10</a:t>
            </a:r>
            <a:r>
              <a:rPr lang="en-US" altLang="ja-JP" sz="2000" b="1" baseline="30000">
                <a:solidFill>
                  <a:srgbClr val="FF0000"/>
                </a:solidFill>
              </a:rPr>
              <a:t>-3</a:t>
            </a:r>
            <a:r>
              <a:rPr lang="en-US" altLang="ja-JP" sz="2000" b="1">
                <a:solidFill>
                  <a:srgbClr val="000000"/>
                </a:solidFill>
              </a:rPr>
              <a:t>eV</a:t>
            </a:r>
            <a:r>
              <a:rPr lang="en-US" altLang="ja-JP" sz="2000" b="1" baseline="30000">
                <a:solidFill>
                  <a:srgbClr val="000000"/>
                </a:solidFill>
              </a:rPr>
              <a:t>2</a:t>
            </a:r>
            <a:br>
              <a:rPr lang="en-US" altLang="ja-JP" sz="2000" b="1" baseline="30000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at 90% C.L.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constraints agree with atmospheric neutrino results from Super-Kamiokande.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This is the first confirmation of 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>
                <a:solidFill>
                  <a:srgbClr val="000000"/>
                </a:solidFill>
              </a:rPr>
              <a:t>-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000000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>
                <a:solidFill>
                  <a:srgbClr val="000000"/>
                </a:solidFill>
              </a:rPr>
              <a:t> oscillation by an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</a:rPr>
              <a:t>artificial neutrino beam.</a:t>
            </a:r>
          </a:p>
        </p:txBody>
      </p:sp>
      <p:sp>
        <p:nvSpPr>
          <p:cNvPr id="140293" name="テキスト ボックス 1"/>
          <p:cNvSpPr txBox="1">
            <a:spLocks noChangeArrowheads="1"/>
          </p:cNvSpPr>
          <p:nvPr/>
        </p:nvSpPr>
        <p:spPr bwMode="auto">
          <a:xfrm>
            <a:off x="4235450" y="5489575"/>
            <a:ext cx="4206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latin typeface="Arial Narrow" panose="020B0606020202030204" pitchFamily="34" charset="0"/>
              </a:rPr>
              <a:t>M.H.Ahn et al., Phys. Rev. D74, 072003 (2006)</a:t>
            </a:r>
            <a:endParaRPr lang="ja-JP" altLang="en-US" sz="1800" b="1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-19050" y="7938"/>
            <a:ext cx="5400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Contours by SK and K2K</a:t>
            </a:r>
          </a:p>
        </p:txBody>
      </p:sp>
      <p:sp>
        <p:nvSpPr>
          <p:cNvPr id="142339" name="Text Box 49"/>
          <p:cNvSpPr txBox="1">
            <a:spLocks noChangeArrowheads="1"/>
          </p:cNvSpPr>
          <p:nvPr/>
        </p:nvSpPr>
        <p:spPr bwMode="auto">
          <a:xfrm>
            <a:off x="71438" y="569913"/>
            <a:ext cx="5795962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shape of oscillation contours by two experiments are different.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Two experiments play complementary roles in determination of the oscillation parameters.</a:t>
            </a:r>
          </a:p>
        </p:txBody>
      </p:sp>
      <p:sp>
        <p:nvSpPr>
          <p:cNvPr id="142340" name="Text Box 51"/>
          <p:cNvSpPr txBox="1">
            <a:spLocks noChangeArrowheads="1"/>
          </p:cNvSpPr>
          <p:nvPr/>
        </p:nvSpPr>
        <p:spPr bwMode="auto">
          <a:xfrm>
            <a:off x="431800" y="1363663"/>
            <a:ext cx="5181600" cy="1938337"/>
          </a:xfrm>
          <a:prstGeom prst="rect">
            <a:avLst/>
          </a:prstGeom>
          <a:solidFill>
            <a:srgbClr val="C1C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SK atmospheric neutrino data is high statistics (~10000 events),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but poor L and E</a:t>
            </a:r>
            <a:r>
              <a:rPr lang="en-US" altLang="ja-JP" sz="2000" b="1" baseline="-2500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>
                <a:solidFill>
                  <a:srgbClr val="000000"/>
                </a:solidFill>
              </a:rPr>
              <a:t> determination.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High statistics measurement of </a:t>
            </a:r>
            <a:r>
              <a:rPr lang="en-US" altLang="ja-JP" sz="2000" b="1">
                <a:solidFill>
                  <a:srgbClr val="FF0000"/>
                </a:solidFill>
              </a:rPr>
              <a:t>reduction rate</a:t>
            </a:r>
            <a:r>
              <a:rPr lang="en-US" altLang="ja-JP" sz="2000" b="1">
                <a:solidFill>
                  <a:srgbClr val="000000"/>
                </a:solidFill>
              </a:rPr>
              <a:t> of upward-going 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>
                <a:solidFill>
                  <a:srgbClr val="000000"/>
                </a:solidFill>
              </a:rPr>
              <a:t> events gives precise determination of</a:t>
            </a:r>
            <a:r>
              <a:rPr lang="en-US" altLang="ja-JP" sz="2000" b="1">
                <a:solidFill>
                  <a:srgbClr val="FF0000"/>
                </a:solidFill>
              </a:rPr>
              <a:t> sin</a:t>
            </a:r>
            <a:r>
              <a:rPr lang="en-US" altLang="ja-JP" sz="2000" b="1" baseline="30000">
                <a:solidFill>
                  <a:srgbClr val="FF0000"/>
                </a:solidFill>
              </a:rPr>
              <a:t>2</a:t>
            </a:r>
            <a:r>
              <a:rPr lang="en-US" altLang="ja-JP" sz="2000" b="1">
                <a:solidFill>
                  <a:srgbClr val="FF0000"/>
                </a:solidFill>
              </a:rPr>
              <a:t>2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altLang="ja-JP" sz="2000" b="1" baseline="-25000">
                <a:solidFill>
                  <a:srgbClr val="FF0000"/>
                </a:solidFill>
                <a:cs typeface="Arial" panose="020B0604020202020204" pitchFamily="34" charset="0"/>
              </a:rPr>
              <a:t>23</a:t>
            </a:r>
            <a:r>
              <a:rPr lang="en-US" altLang="ja-JP" sz="20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2341" name="Text Box 53"/>
          <p:cNvSpPr txBox="1">
            <a:spLocks noChangeArrowheads="1"/>
          </p:cNvSpPr>
          <p:nvPr/>
        </p:nvSpPr>
        <p:spPr bwMode="auto">
          <a:xfrm>
            <a:off x="438150" y="3578225"/>
            <a:ext cx="5483225" cy="1630363"/>
          </a:xfrm>
          <a:prstGeom prst="rect">
            <a:avLst/>
          </a:prstGeom>
          <a:solidFill>
            <a:srgbClr val="A3F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</a:rPr>
              <a:t>K2K data is low statistics (~100 events), but L is constant and good E</a:t>
            </a:r>
            <a:r>
              <a:rPr lang="en-US" altLang="ja-JP" sz="2000" b="1" baseline="-2500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>
                <a:solidFill>
                  <a:srgbClr val="000000"/>
                </a:solidFill>
              </a:rPr>
              <a:t> determination.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000" b="1">
                <a:solidFill>
                  <a:srgbClr val="FF0000"/>
                </a:solidFill>
              </a:rPr>
              <a:t>m</a:t>
            </a:r>
            <a:r>
              <a:rPr lang="en-US" altLang="ja-JP" sz="2000" b="1" baseline="30000">
                <a:solidFill>
                  <a:srgbClr val="FF0000"/>
                </a:solidFill>
              </a:rPr>
              <a:t>2</a:t>
            </a:r>
            <a:r>
              <a:rPr lang="en-US" altLang="ja-JP" sz="2000" b="1" baseline="-25000">
                <a:solidFill>
                  <a:srgbClr val="FF0000"/>
                </a:solidFill>
              </a:rPr>
              <a:t>32</a:t>
            </a:r>
            <a:r>
              <a:rPr lang="en-US" altLang="ja-JP" sz="2000" b="1">
                <a:solidFill>
                  <a:srgbClr val="FF0000"/>
                </a:solidFill>
              </a:rPr>
              <a:t> </a:t>
            </a:r>
            <a:r>
              <a:rPr lang="en-US" altLang="ja-JP" sz="2000" b="1"/>
              <a:t>can be determined from </a:t>
            </a:r>
            <a:r>
              <a:rPr lang="en-US" altLang="ja-JP" sz="2000" b="1">
                <a:solidFill>
                  <a:srgbClr val="FF0000"/>
                </a:solidFill>
              </a:rPr>
              <a:t>neutrino energy </a:t>
            </a:r>
            <a:r>
              <a:rPr lang="en-US" altLang="ja-JP" sz="2000" b="1"/>
              <a:t>which provides maximum disappearance probability.</a:t>
            </a:r>
          </a:p>
        </p:txBody>
      </p:sp>
      <p:grpSp>
        <p:nvGrpSpPr>
          <p:cNvPr id="142342" name="グループ化 13"/>
          <p:cNvGrpSpPr>
            <a:grpSpLocks/>
          </p:cNvGrpSpPr>
          <p:nvPr/>
        </p:nvGrpSpPr>
        <p:grpSpPr bwMode="auto">
          <a:xfrm>
            <a:off x="6319838" y="90488"/>
            <a:ext cx="2479675" cy="2411412"/>
            <a:chOff x="6237185" y="165563"/>
            <a:chExt cx="2480230" cy="2410949"/>
          </a:xfrm>
        </p:grpSpPr>
        <p:grpSp>
          <p:nvGrpSpPr>
            <p:cNvPr id="142355" name="グループ化 2"/>
            <p:cNvGrpSpPr>
              <a:grpSpLocks/>
            </p:cNvGrpSpPr>
            <p:nvPr/>
          </p:nvGrpSpPr>
          <p:grpSpPr bwMode="auto">
            <a:xfrm>
              <a:off x="6237185" y="165563"/>
              <a:ext cx="2480230" cy="2410949"/>
              <a:chOff x="6237185" y="165563"/>
              <a:chExt cx="2480230" cy="2410949"/>
            </a:xfrm>
          </p:grpSpPr>
          <p:pic>
            <p:nvPicPr>
              <p:cNvPr id="142360" name="図 4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7185" y="165563"/>
                <a:ext cx="2480230" cy="2410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正方形/長方形 1"/>
              <p:cNvSpPr/>
              <p:nvPr/>
            </p:nvSpPr>
            <p:spPr>
              <a:xfrm>
                <a:off x="6732596" y="1628957"/>
                <a:ext cx="944773" cy="54917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7586862" y="1808310"/>
                <a:ext cx="946362" cy="26982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6686548" y="278253"/>
                <a:ext cx="1621201" cy="3396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4" name="テキスト ボックス 3"/>
            <p:cNvSpPr txBox="1"/>
            <p:nvPr/>
          </p:nvSpPr>
          <p:spPr>
            <a:xfrm>
              <a:off x="7334393" y="1649590"/>
              <a:ext cx="725650" cy="522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2800" b="1" dirty="0">
                  <a:solidFill>
                    <a:srgbClr val="0000FF"/>
                  </a:solidFill>
                  <a:latin typeface="+mn-lt"/>
                </a:rPr>
                <a:t>SK</a:t>
              </a:r>
              <a:endParaRPr lang="ja-JP" altLang="en-US" sz="28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6673845" y="178261"/>
              <a:ext cx="951126" cy="5221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2800" b="1" dirty="0">
                  <a:solidFill>
                    <a:srgbClr val="008000"/>
                  </a:solidFill>
                  <a:latin typeface="+mn-lt"/>
                </a:rPr>
                <a:t>K2K</a:t>
              </a:r>
              <a:endParaRPr lang="ja-JP" altLang="en-US" sz="2800" b="1" dirty="0">
                <a:solidFill>
                  <a:srgbClr val="008000"/>
                </a:solidFill>
                <a:latin typeface="+mn-lt"/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>
              <a:off x="7204188" y="609978"/>
              <a:ext cx="382674" cy="436478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/>
            <p:cNvCxnSpPr/>
            <p:nvPr/>
          </p:nvCxnSpPr>
          <p:spPr>
            <a:xfrm flipV="1">
              <a:off x="7867912" y="1643241"/>
              <a:ext cx="528756" cy="260300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2343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4578350"/>
            <a:ext cx="223837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図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2454275"/>
            <a:ext cx="251777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5" name="テキスト ボックス 2"/>
          <p:cNvSpPr txBox="1">
            <a:spLocks noChangeArrowheads="1"/>
          </p:cNvSpPr>
          <p:nvPr/>
        </p:nvSpPr>
        <p:spPr bwMode="auto">
          <a:xfrm>
            <a:off x="7950200" y="3265488"/>
            <a:ext cx="80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 b="1">
                <a:solidFill>
                  <a:srgbClr val="0000FF"/>
                </a:solidFill>
                <a:cs typeface="Arial" panose="020B0604020202020204" pitchFamily="34" charset="0"/>
              </a:rPr>
              <a:t>SK</a:t>
            </a:r>
            <a:endParaRPr lang="ja-JP" altLang="en-US" sz="2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42346" name="テキスト ボックス 31"/>
          <p:cNvSpPr txBox="1">
            <a:spLocks noChangeArrowheads="1"/>
          </p:cNvSpPr>
          <p:nvPr/>
        </p:nvSpPr>
        <p:spPr bwMode="auto">
          <a:xfrm>
            <a:off x="8216900" y="4795838"/>
            <a:ext cx="927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 b="1">
                <a:solidFill>
                  <a:srgbClr val="008000"/>
                </a:solidFill>
                <a:cs typeface="Arial" panose="020B0604020202020204" pitchFamily="34" charset="0"/>
              </a:rPr>
              <a:t>K2K</a:t>
            </a:r>
            <a:endParaRPr lang="ja-JP" altLang="en-US" sz="2800" b="1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grpSp>
        <p:nvGrpSpPr>
          <p:cNvPr id="142347" name="グループ化 10"/>
          <p:cNvGrpSpPr>
            <a:grpSpLocks/>
          </p:cNvGrpSpPr>
          <p:nvPr/>
        </p:nvGrpSpPr>
        <p:grpSpPr bwMode="auto">
          <a:xfrm>
            <a:off x="6840538" y="3132138"/>
            <a:ext cx="539750" cy="395287"/>
            <a:chOff x="6840000" y="3132000"/>
            <a:chExt cx="540000" cy="396000"/>
          </a:xfrm>
        </p:grpSpPr>
        <p:cxnSp>
          <p:nvCxnSpPr>
            <p:cNvPr id="8" name="直線コネクタ 7"/>
            <p:cNvCxnSpPr/>
            <p:nvPr/>
          </p:nvCxnSpPr>
          <p:spPr>
            <a:xfrm>
              <a:off x="6840000" y="3132000"/>
              <a:ext cx="54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6840000" y="3528000"/>
              <a:ext cx="54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>
              <a:off x="7136999" y="3132000"/>
              <a:ext cx="0" cy="3960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線矢印コネクタ 41"/>
          <p:cNvCxnSpPr/>
          <p:nvPr/>
        </p:nvCxnSpPr>
        <p:spPr>
          <a:xfrm>
            <a:off x="7092950" y="5238750"/>
            <a:ext cx="0" cy="755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6319838" y="6173788"/>
            <a:ext cx="773112" cy="3159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350" name="テキスト ボックス 14"/>
          <p:cNvSpPr txBox="1">
            <a:spLocks noChangeArrowheads="1"/>
          </p:cNvSpPr>
          <p:nvPr/>
        </p:nvSpPr>
        <p:spPr bwMode="auto">
          <a:xfrm>
            <a:off x="6870700" y="4589463"/>
            <a:ext cx="54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cs typeface="Arial" panose="020B0604020202020204" pitchFamily="34" charset="0"/>
              </a:rPr>
              <a:t>dip</a:t>
            </a:r>
            <a:endParaRPr lang="ja-JP" altLang="en-US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2351" name="テキスト ボックス 48"/>
          <p:cNvSpPr txBox="1">
            <a:spLocks noChangeArrowheads="1"/>
          </p:cNvSpPr>
          <p:nvPr/>
        </p:nvSpPr>
        <p:spPr bwMode="auto">
          <a:xfrm>
            <a:off x="5775325" y="5786438"/>
            <a:ext cx="103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r>
              <a:rPr lang="en-US" altLang="ja-JP" sz="1800" b="1" baseline="-2500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maxosc</a:t>
            </a:r>
            <a:endParaRPr lang="ja-JP" altLang="en-US" sz="1800" b="1" baseline="-2500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3"/>
          <p:cNvSpPr txBox="1">
            <a:spLocks noChangeArrowheads="1"/>
          </p:cNvSpPr>
          <p:nvPr/>
        </p:nvSpPr>
        <p:spPr bwMode="auto">
          <a:xfrm>
            <a:off x="0" y="-26988"/>
            <a:ext cx="9144000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GUTs (Grand Unified Theories)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025" y="414338"/>
            <a:ext cx="8909050" cy="643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At the beginning of </a:t>
            </a:r>
            <a:r>
              <a:rPr lang="en-US" altLang="ja-JP" b="1" dirty="0" err="1">
                <a:solidFill>
                  <a:srgbClr val="FF0000"/>
                </a:solidFill>
                <a:latin typeface="+mn-lt"/>
              </a:rPr>
              <a:t>Kamiokande</a:t>
            </a:r>
            <a:r>
              <a:rPr lang="ja-JP" alt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ja-JP" b="1" dirty="0">
                <a:latin typeface="+mn-lt"/>
              </a:rPr>
              <a:t>experiment,  the main purpose was examination of Grand Unified Theories.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In the end of 1970s, GUTs were proposed by many theorists.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What is GUTs…….. </a:t>
            </a: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i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r>
              <a:rPr lang="en-US" altLang="ja-JP" sz="1600" b="1" dirty="0">
                <a:latin typeface="+mn-lt"/>
              </a:rPr>
              <a:t>  </a:t>
            </a: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>
              <a:defRPr/>
            </a:pPr>
            <a:endParaRPr lang="en-US" altLang="ja-JP" sz="1600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+mn-lt"/>
              </a:rPr>
              <a:t>Accordingly, “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nucleon decay</a:t>
            </a:r>
            <a:r>
              <a:rPr lang="en-US" altLang="ja-JP" b="1" dirty="0">
                <a:latin typeface="+mn-lt"/>
              </a:rPr>
              <a:t>” is predicted by the GUTs. 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6863" y="2571750"/>
            <a:ext cx="8640762" cy="3692525"/>
          </a:xfrm>
          <a:prstGeom prst="rect">
            <a:avLst/>
          </a:prstGeom>
          <a:solidFill>
            <a:srgbClr val="FFC5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1" dirty="0">
                <a:latin typeface="+mn-lt"/>
              </a:rPr>
              <a:t>There might exist extremely rare interaction</a:t>
            </a:r>
            <a:r>
              <a:rPr lang="ja-JP" altLang="en-US" sz="1800" b="1" dirty="0">
                <a:latin typeface="+mn-lt"/>
              </a:rPr>
              <a:t> </a:t>
            </a:r>
            <a:r>
              <a:rPr lang="en-US" altLang="ja-JP" sz="1800" b="1" dirty="0">
                <a:latin typeface="+mn-lt"/>
              </a:rPr>
              <a:t>by which a quark convert to a lepton. Due to a Higgs mechanism, corresponding gauge boson is very heavy, M~10</a:t>
            </a:r>
            <a:r>
              <a:rPr lang="en-US" altLang="ja-JP" sz="1800" b="1" baseline="30000" dirty="0">
                <a:latin typeface="+mn-lt"/>
              </a:rPr>
              <a:t>15</a:t>
            </a:r>
            <a:r>
              <a:rPr lang="en-US" altLang="ja-JP" sz="1800" b="1" dirty="0">
                <a:latin typeface="+mn-lt"/>
              </a:rPr>
              <a:t>GeV.  Accordingly, the interaction might be suppressed.</a:t>
            </a:r>
          </a:p>
          <a:p>
            <a:pPr>
              <a:defRPr/>
            </a:pPr>
            <a:endParaRPr lang="en-US" altLang="ja-JP" sz="1800" b="1" dirty="0">
              <a:latin typeface="+mn-lt"/>
            </a:endParaRPr>
          </a:p>
          <a:p>
            <a:pPr>
              <a:defRPr/>
            </a:pPr>
            <a:r>
              <a:rPr lang="en-US" altLang="ja-JP" sz="1800" b="1" dirty="0">
                <a:latin typeface="+mn-lt"/>
              </a:rPr>
              <a:t>In the hot universe just after the big bang, such interaction was frequent. After the universe became cold, the interaction was suppressed, and leptons and quarks are isolated.</a:t>
            </a:r>
          </a:p>
          <a:p>
            <a:pPr>
              <a:defRPr/>
            </a:pPr>
            <a:endParaRPr lang="en-US" altLang="ja-JP" sz="1800" b="1" dirty="0">
              <a:latin typeface="+mn-lt"/>
            </a:endParaRPr>
          </a:p>
          <a:p>
            <a:pPr>
              <a:defRPr/>
            </a:pPr>
            <a:r>
              <a:rPr lang="en-US" altLang="ja-JP" sz="1800" b="1" dirty="0">
                <a:latin typeface="+mn-lt"/>
              </a:rPr>
              <a:t>It is an analogy or an extension of the GWS model in which neutrino interactions are weak (rare) because W and Z bosons are heavy (M~10</a:t>
            </a:r>
            <a:r>
              <a:rPr lang="en-US" altLang="ja-JP" sz="1800" b="1" baseline="30000" dirty="0">
                <a:latin typeface="+mn-lt"/>
              </a:rPr>
              <a:t>2</a:t>
            </a:r>
            <a:r>
              <a:rPr lang="en-US" altLang="ja-JP" sz="1800" b="1" dirty="0">
                <a:latin typeface="+mn-lt"/>
              </a:rPr>
              <a:t>GeV).</a:t>
            </a:r>
          </a:p>
          <a:p>
            <a:pPr>
              <a:defRPr/>
            </a:pPr>
            <a:endParaRPr lang="en-US" altLang="ja-JP" sz="1800" b="1" dirty="0">
              <a:latin typeface="+mn-lt"/>
            </a:endParaRPr>
          </a:p>
          <a:p>
            <a:pPr>
              <a:defRPr/>
            </a:pPr>
            <a:r>
              <a:rPr lang="en-US" altLang="ja-JP" sz="1800" b="1" dirty="0">
                <a:latin typeface="+mn-lt"/>
              </a:rPr>
              <a:t>If such extremely rare interactions occur between quarks in a nucleon, the nucleon decay into a lepton and a meson.</a:t>
            </a:r>
          </a:p>
        </p:txBody>
      </p:sp>
      <p:sp>
        <p:nvSpPr>
          <p:cNvPr id="35845" name="テキスト ボックス 1"/>
          <p:cNvSpPr txBox="1">
            <a:spLocks noChangeArrowheads="1"/>
          </p:cNvSpPr>
          <p:nvPr/>
        </p:nvSpPr>
        <p:spPr bwMode="auto">
          <a:xfrm>
            <a:off x="657225" y="2128838"/>
            <a:ext cx="755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GUTs within 100 words. (Do not ask any question about this.)</a:t>
            </a:r>
            <a:endParaRPr lang="ja-JP" altLang="en-US" sz="20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1630363" y="1588"/>
            <a:ext cx="5905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MINOS</a:t>
            </a:r>
            <a:r>
              <a:rPr lang="ja-JP" altLang="en-US" sz="2800" b="1" u="sng">
                <a:solidFill>
                  <a:srgbClr val="0000FF"/>
                </a:solidFill>
              </a:rPr>
              <a:t> </a:t>
            </a:r>
            <a:r>
              <a:rPr lang="en-US" altLang="ja-JP" sz="2800" b="1" u="sng">
                <a:solidFill>
                  <a:srgbClr val="0000FF"/>
                </a:solidFill>
              </a:rPr>
              <a:t>experiment (2005 - </a:t>
            </a:r>
            <a:r>
              <a:rPr lang="ja-JP" altLang="en-US" sz="2800" b="1" u="sng">
                <a:solidFill>
                  <a:srgbClr val="0000FF"/>
                </a:solidFill>
              </a:rPr>
              <a:t> </a:t>
            </a:r>
            <a:r>
              <a:rPr lang="en-US" altLang="ja-JP" sz="2800" b="1" u="sng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44387" name="Text Box 4"/>
          <p:cNvSpPr txBox="1">
            <a:spLocks noChangeArrowheads="1"/>
          </p:cNvSpPr>
          <p:nvPr/>
        </p:nvSpPr>
        <p:spPr bwMode="auto">
          <a:xfrm>
            <a:off x="36513" y="593725"/>
            <a:ext cx="5127625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Long-baseline neutrino-oscillation experiment using FNAL 120 GeV Main Injector (</a:t>
            </a:r>
            <a:r>
              <a:rPr lang="en-US" altLang="ja-JP" sz="2000" b="1">
                <a:solidFill>
                  <a:srgbClr val="FF0000"/>
                </a:solidFill>
              </a:rPr>
              <a:t>NuMI</a:t>
            </a:r>
            <a:r>
              <a:rPr lang="en-US" altLang="ja-JP" sz="2000" b="1">
                <a:solidFill>
                  <a:srgbClr val="000000"/>
                </a:solidFill>
              </a:rPr>
              <a:t>) and far detector in </a:t>
            </a:r>
            <a:r>
              <a:rPr lang="en-US" altLang="ja-JP" sz="2000" b="1">
                <a:solidFill>
                  <a:srgbClr val="FF0000"/>
                </a:solidFill>
              </a:rPr>
              <a:t>Soudan Mine</a:t>
            </a:r>
            <a:r>
              <a:rPr lang="en-US" altLang="ja-JP" sz="2000" b="1">
                <a:solidFill>
                  <a:srgbClr val="000000"/>
                </a:solidFill>
              </a:rPr>
              <a:t>, </a:t>
            </a:r>
            <a:r>
              <a:rPr lang="en-US" altLang="ja-JP" sz="2000" b="1">
                <a:solidFill>
                  <a:srgbClr val="FF0000"/>
                </a:solidFill>
              </a:rPr>
              <a:t>735</a:t>
            </a:r>
            <a:r>
              <a:rPr lang="en-US" altLang="ja-JP" sz="2000" b="1">
                <a:solidFill>
                  <a:srgbClr val="000000"/>
                </a:solidFill>
              </a:rPr>
              <a:t> km away.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far detector is a "sandwich" of </a:t>
            </a:r>
            <a:r>
              <a:rPr lang="en-US" altLang="ja-JP" sz="2000" b="1">
                <a:solidFill>
                  <a:srgbClr val="FF0000"/>
                </a:solidFill>
              </a:rPr>
              <a:t>iron plate </a:t>
            </a:r>
            <a:r>
              <a:rPr lang="en-US" altLang="ja-JP" sz="2000" b="1">
                <a:solidFill>
                  <a:srgbClr val="000000"/>
                </a:solidFill>
              </a:rPr>
              <a:t>of 2.54 cm thickness and </a:t>
            </a:r>
            <a:r>
              <a:rPr lang="en-US" altLang="ja-JP" sz="2000" b="1">
                <a:solidFill>
                  <a:srgbClr val="FF0000"/>
                </a:solidFill>
              </a:rPr>
              <a:t>scintillator</a:t>
            </a:r>
            <a:r>
              <a:rPr lang="en-US" altLang="ja-JP" sz="2000" b="1">
                <a:solidFill>
                  <a:srgbClr val="000000"/>
                </a:solidFill>
              </a:rPr>
              <a:t> of 1.00 cm thickness.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The total volume is </a:t>
            </a:r>
            <a:r>
              <a:rPr lang="en-US" altLang="ja-JP" sz="2000" b="1">
                <a:solidFill>
                  <a:srgbClr val="FF0000"/>
                </a:solidFill>
              </a:rPr>
              <a:t>5.4</a:t>
            </a:r>
            <a:r>
              <a:rPr lang="en-US" altLang="ja-JP" sz="2000" b="1">
                <a:solidFill>
                  <a:srgbClr val="000000"/>
                </a:solidFill>
              </a:rPr>
              <a:t> kton. They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are in </a:t>
            </a:r>
            <a:r>
              <a:rPr lang="en-US" altLang="ja-JP" sz="2000" b="1">
                <a:solidFill>
                  <a:srgbClr val="FF0000"/>
                </a:solidFill>
              </a:rPr>
              <a:t>1.3 </a:t>
            </a:r>
            <a:r>
              <a:rPr lang="en-US" altLang="ja-JP" sz="2000" b="1">
                <a:solidFill>
                  <a:srgbClr val="000000"/>
                </a:solidFill>
              </a:rPr>
              <a:t>Tesla of magnetic field.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A </a:t>
            </a:r>
            <a:r>
              <a:rPr lang="en-US" altLang="ja-JP" sz="2000" b="1">
                <a:solidFill>
                  <a:srgbClr val="FF0000"/>
                </a:solidFill>
              </a:rPr>
              <a:t>0.98</a:t>
            </a:r>
            <a:r>
              <a:rPr lang="en-US" altLang="ja-JP" sz="2000" b="1">
                <a:solidFill>
                  <a:srgbClr val="000000"/>
                </a:solidFill>
              </a:rPr>
              <a:t> kton near detector of similar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design is also constructed in FNAL.</a:t>
            </a:r>
          </a:p>
        </p:txBody>
      </p:sp>
      <p:grpSp>
        <p:nvGrpSpPr>
          <p:cNvPr id="144388" name="Group 13"/>
          <p:cNvGrpSpPr>
            <a:grpSpLocks/>
          </p:cNvGrpSpPr>
          <p:nvPr/>
        </p:nvGrpSpPr>
        <p:grpSpPr bwMode="auto">
          <a:xfrm>
            <a:off x="4837113" y="1628775"/>
            <a:ext cx="3725862" cy="4537075"/>
            <a:chOff x="4581" y="1952"/>
            <a:chExt cx="2133" cy="2597"/>
          </a:xfrm>
        </p:grpSpPr>
        <p:grpSp>
          <p:nvGrpSpPr>
            <p:cNvPr id="144392" name="Group 14"/>
            <p:cNvGrpSpPr>
              <a:grpSpLocks/>
            </p:cNvGrpSpPr>
            <p:nvPr/>
          </p:nvGrpSpPr>
          <p:grpSpPr bwMode="auto">
            <a:xfrm>
              <a:off x="4581" y="1952"/>
              <a:ext cx="2133" cy="2597"/>
              <a:chOff x="945" y="833"/>
              <a:chExt cx="2133" cy="2597"/>
            </a:xfrm>
          </p:grpSpPr>
          <p:pic>
            <p:nvPicPr>
              <p:cNvPr id="144397" name="Picture 1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687" y="1192"/>
                <a:ext cx="2496" cy="1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4398" name="Rectangle 16"/>
              <p:cNvSpPr>
                <a:spLocks noChangeArrowheads="1"/>
              </p:cNvSpPr>
              <p:nvPr/>
            </p:nvSpPr>
            <p:spPr bwMode="auto">
              <a:xfrm>
                <a:off x="2426" y="833"/>
                <a:ext cx="652" cy="3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4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4393" name="Line 17"/>
            <p:cNvSpPr>
              <a:spLocks noChangeShapeType="1"/>
            </p:cNvSpPr>
            <p:nvPr/>
          </p:nvSpPr>
          <p:spPr bwMode="auto">
            <a:xfrm flipH="1" flipV="1">
              <a:off x="5248" y="2504"/>
              <a:ext cx="536" cy="9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394" name="Text Box 18"/>
            <p:cNvSpPr txBox="1">
              <a:spLocks noChangeArrowheads="1"/>
            </p:cNvSpPr>
            <p:nvPr/>
          </p:nvSpPr>
          <p:spPr bwMode="auto">
            <a:xfrm>
              <a:off x="5464" y="3560"/>
              <a:ext cx="8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FFFF00"/>
                  </a:solidFill>
                </a:rPr>
                <a:t>Fermilab</a:t>
              </a:r>
            </a:p>
          </p:txBody>
        </p:sp>
        <p:sp>
          <p:nvSpPr>
            <p:cNvPr id="144395" name="Text Box 19"/>
            <p:cNvSpPr txBox="1">
              <a:spLocks noChangeArrowheads="1"/>
            </p:cNvSpPr>
            <p:nvPr/>
          </p:nvSpPr>
          <p:spPr bwMode="auto">
            <a:xfrm>
              <a:off x="4697" y="2321"/>
              <a:ext cx="8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FFFF00"/>
                  </a:solidFill>
                </a:rPr>
                <a:t>Soudan</a:t>
              </a:r>
            </a:p>
          </p:txBody>
        </p:sp>
        <p:sp>
          <p:nvSpPr>
            <p:cNvPr id="144396" name="Text Box 20"/>
            <p:cNvSpPr txBox="1">
              <a:spLocks noChangeArrowheads="1"/>
            </p:cNvSpPr>
            <p:nvPr/>
          </p:nvSpPr>
          <p:spPr bwMode="auto">
            <a:xfrm>
              <a:off x="4921" y="2833"/>
              <a:ext cx="5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b="1">
                  <a:solidFill>
                    <a:srgbClr val="FFFF00"/>
                  </a:solidFill>
                </a:rPr>
                <a:t>735km</a:t>
              </a:r>
            </a:p>
          </p:txBody>
        </p:sp>
      </p:grpSp>
      <p:pic>
        <p:nvPicPr>
          <p:cNvPr id="14438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923925"/>
            <a:ext cx="26622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0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4549775"/>
            <a:ext cx="285908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602163"/>
            <a:ext cx="4586288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2560638"/>
            <a:ext cx="6421437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ext Box 4"/>
          <p:cNvSpPr txBox="1">
            <a:spLocks noChangeArrowheads="1"/>
          </p:cNvSpPr>
          <p:nvPr/>
        </p:nvSpPr>
        <p:spPr bwMode="auto">
          <a:xfrm>
            <a:off x="684213" y="25400"/>
            <a:ext cx="77755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Muon neutrino disappearance by MINOS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36513" y="549275"/>
            <a:ext cx="8856662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/>
              <a:t>MINOS experiment published the first result of muon neutrino disappearance in </a:t>
            </a:r>
            <a:r>
              <a:rPr lang="en-US" altLang="ja-JP" sz="2000" b="1">
                <a:solidFill>
                  <a:srgbClr val="FF0000"/>
                </a:solidFill>
              </a:rPr>
              <a:t>2006</a:t>
            </a:r>
            <a:r>
              <a:rPr lang="en-US" altLang="ja-JP" sz="2000" b="1"/>
              <a:t>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/>
              <a:t>From </a:t>
            </a:r>
            <a:r>
              <a:rPr lang="en-US" altLang="ja-JP" sz="2000" b="1">
                <a:solidFill>
                  <a:srgbClr val="FF0000"/>
                </a:solidFill>
              </a:rPr>
              <a:t>1.27 x 10</a:t>
            </a:r>
            <a:r>
              <a:rPr lang="en-US" altLang="ja-JP" sz="2000" b="1" baseline="30000">
                <a:solidFill>
                  <a:srgbClr val="FF0000"/>
                </a:solidFill>
              </a:rPr>
              <a:t>20</a:t>
            </a:r>
            <a:r>
              <a:rPr lang="en-US" altLang="ja-JP" sz="2000" b="1">
                <a:solidFill>
                  <a:srgbClr val="FF0000"/>
                </a:solidFill>
              </a:rPr>
              <a:t> </a:t>
            </a:r>
            <a:r>
              <a:rPr lang="en-US" altLang="ja-JP" sz="2000" b="1"/>
              <a:t>POT data, </a:t>
            </a:r>
            <a:r>
              <a:rPr lang="en-US" altLang="ja-JP" sz="2000" b="1">
                <a:solidFill>
                  <a:srgbClr val="FF0000"/>
                </a:solidFill>
              </a:rPr>
              <a:t>215</a:t>
            </a:r>
            <a:r>
              <a:rPr lang="en-US" altLang="ja-JP" sz="2000" b="1"/>
              <a:t> muon neutrino events are found, where </a:t>
            </a:r>
            <a:r>
              <a:rPr lang="en-US" altLang="ja-JP" sz="2000" b="1">
                <a:solidFill>
                  <a:srgbClr val="FF0000"/>
                </a:solidFill>
              </a:rPr>
              <a:t>336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±</a:t>
            </a:r>
            <a:r>
              <a:rPr lang="en-US" altLang="ja-JP" sz="2000" b="1">
                <a:solidFill>
                  <a:srgbClr val="FF0000"/>
                </a:solidFill>
              </a:rPr>
              <a:t>14 </a:t>
            </a:r>
            <a:r>
              <a:rPr lang="en-US" altLang="ja-JP" sz="2000" b="1"/>
              <a:t>events are expected if no-oscillation is assumed.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/>
              <a:t>An distortion of the energy spectrum which is a strong indication of neutrino oscillation is also found.</a:t>
            </a:r>
          </a:p>
        </p:txBody>
      </p:sp>
      <p:sp>
        <p:nvSpPr>
          <p:cNvPr id="145413" name="テキスト ボックス 2"/>
          <p:cNvSpPr txBox="1">
            <a:spLocks noChangeArrowheads="1"/>
          </p:cNvSpPr>
          <p:nvPr/>
        </p:nvSpPr>
        <p:spPr bwMode="auto">
          <a:xfrm>
            <a:off x="2516188" y="2989263"/>
            <a:ext cx="4470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latin typeface="Arial Narrow" panose="020B0606020202030204" pitchFamily="34" charset="0"/>
              </a:rPr>
              <a:t>D. G. Michael et al., Phys. Rev. Lett. 97, 191801(2006)</a:t>
            </a:r>
            <a:endParaRPr lang="ja-JP" altLang="en-US" sz="1600" b="1">
              <a:latin typeface="Arial Narrow" panose="020B0606020202030204" pitchFamily="34" charset="0"/>
            </a:endParaRPr>
          </a:p>
        </p:txBody>
      </p:sp>
      <p:sp>
        <p:nvSpPr>
          <p:cNvPr id="145414" name="テキスト ボックス 1"/>
          <p:cNvSpPr txBox="1">
            <a:spLocks noChangeArrowheads="1"/>
          </p:cNvSpPr>
          <p:nvPr/>
        </p:nvSpPr>
        <p:spPr bwMode="auto">
          <a:xfrm>
            <a:off x="4932363" y="4821238"/>
            <a:ext cx="157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b="1">
                <a:solidFill>
                  <a:srgbClr val="FF0066"/>
                </a:solidFill>
                <a:cs typeface="Arial" panose="020B0604020202020204" pitchFamily="34" charset="0"/>
              </a:rPr>
              <a:t>MINOS</a:t>
            </a:r>
            <a:endParaRPr lang="ja-JP" altLang="en-US" b="1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4"/>
          <p:cNvSpPr txBox="1">
            <a:spLocks noChangeArrowheads="1"/>
          </p:cNvSpPr>
          <p:nvPr/>
        </p:nvSpPr>
        <p:spPr bwMode="auto">
          <a:xfrm>
            <a:off x="250825" y="25400"/>
            <a:ext cx="85963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Constraints on </a:t>
            </a:r>
            <a:r>
              <a:rPr lang="en-US" altLang="ja-JP" sz="2800" b="1" u="sng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800" b="1" u="sng">
                <a:solidFill>
                  <a:srgbClr val="0000FF"/>
                </a:solidFill>
              </a:rPr>
              <a:t>-</a:t>
            </a:r>
            <a:r>
              <a:rPr lang="en-US" altLang="ja-JP" sz="2800" b="1" u="sng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800" b="1" u="sng">
                <a:solidFill>
                  <a:srgbClr val="0000FF"/>
                </a:solidFill>
              </a:rPr>
              <a:t> oscillation from MINOS</a:t>
            </a:r>
          </a:p>
        </p:txBody>
      </p:sp>
      <p:sp>
        <p:nvSpPr>
          <p:cNvPr id="146435" name="Text Box 4"/>
          <p:cNvSpPr txBox="1">
            <a:spLocks noChangeArrowheads="1"/>
          </p:cNvSpPr>
          <p:nvPr/>
        </p:nvSpPr>
        <p:spPr bwMode="auto">
          <a:xfrm>
            <a:off x="26988" y="703263"/>
            <a:ext cx="8856662" cy="486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data are consistent with 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>
                <a:solidFill>
                  <a:srgbClr val="000000"/>
                </a:solidFill>
              </a:rPr>
              <a:t> disappearance via oscillations with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/>
            </a:r>
            <a:br>
              <a:rPr lang="en-US" altLang="ja-JP" sz="2000" b="1">
                <a:solidFill>
                  <a:srgbClr val="000000"/>
                </a:solidFill>
              </a:rPr>
            </a:b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The result is consistent with SK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and K2K.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FF0000"/>
                </a:solidFill>
              </a:rPr>
              <a:t>This is the first perfectly-</a:t>
            </a:r>
            <a:br>
              <a:rPr lang="en-US" altLang="ja-JP" sz="2000" b="1">
                <a:solidFill>
                  <a:srgbClr val="FF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</a:rPr>
              <a:t>independent and convincing</a:t>
            </a:r>
            <a:br>
              <a:rPr lang="en-US" altLang="ja-JP" sz="2000" b="1">
                <a:solidFill>
                  <a:srgbClr val="FF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</a:rPr>
              <a:t>confirmation of the 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>
                <a:solidFill>
                  <a:srgbClr val="FF0000"/>
                </a:solidFill>
              </a:rPr>
              <a:t>- 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>
                <a:solidFill>
                  <a:srgbClr val="FF0000"/>
                </a:solidFill>
              </a:rPr>
              <a:t/>
            </a:r>
            <a:br>
              <a:rPr lang="en-US" altLang="ja-JP" sz="2000" b="1">
                <a:solidFill>
                  <a:srgbClr val="FF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</a:rPr>
              <a:t>neutrino oscillation discovered</a:t>
            </a:r>
            <a:br>
              <a:rPr lang="en-US" altLang="ja-JP" sz="2000" b="1">
                <a:solidFill>
                  <a:srgbClr val="FF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</a:rPr>
              <a:t>by Super-Kamiokande. </a:t>
            </a:r>
          </a:p>
        </p:txBody>
      </p:sp>
      <p:grpSp>
        <p:nvGrpSpPr>
          <p:cNvPr id="146436" name="グループ化 5"/>
          <p:cNvGrpSpPr>
            <a:grpSpLocks/>
          </p:cNvGrpSpPr>
          <p:nvPr/>
        </p:nvGrpSpPr>
        <p:grpSpPr bwMode="auto">
          <a:xfrm>
            <a:off x="457200" y="1279525"/>
            <a:ext cx="3997325" cy="1479550"/>
            <a:chOff x="171450" y="4198938"/>
            <a:chExt cx="3997410" cy="1480312"/>
          </a:xfrm>
        </p:grpSpPr>
        <p:sp>
          <p:nvSpPr>
            <p:cNvPr id="10" name="正方形/長方形 9"/>
            <p:cNvSpPr/>
            <p:nvPr/>
          </p:nvSpPr>
          <p:spPr>
            <a:xfrm>
              <a:off x="171450" y="4198938"/>
              <a:ext cx="3997410" cy="1480312"/>
            </a:xfrm>
            <a:prstGeom prst="rect">
              <a:avLst/>
            </a:prstGeom>
            <a:solidFill>
              <a:srgbClr val="B6C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 bwMode="auto">
            <a:xfrm>
              <a:off x="244477" y="5099515"/>
              <a:ext cx="3605290" cy="4002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srgbClr val="000000"/>
                  </a:solidFill>
                  <a:latin typeface="+mn-lt"/>
                </a:rPr>
                <a:t>sin</a:t>
              </a:r>
              <a:r>
                <a:rPr lang="en-US" altLang="ja-JP" b="1" baseline="30000" dirty="0">
                  <a:solidFill>
                    <a:srgbClr val="000000"/>
                  </a:solidFill>
                  <a:latin typeface="+mn-lt"/>
                </a:rPr>
                <a:t>2</a:t>
              </a:r>
              <a:r>
                <a:rPr lang="en-US" altLang="ja-JP" b="1" dirty="0">
                  <a:solidFill>
                    <a:srgbClr val="000000"/>
                  </a:solidFill>
                  <a:latin typeface="+mn-lt"/>
                </a:rPr>
                <a:t>2</a:t>
              </a:r>
              <a:r>
                <a:rPr lang="en-US" altLang="ja-JP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q</a:t>
              </a:r>
              <a:r>
                <a:rPr lang="en-US" altLang="ja-JP" b="1" baseline="-25000" dirty="0">
                  <a:solidFill>
                    <a:srgbClr val="000000"/>
                  </a:solidFill>
                  <a:latin typeface="+mn-lt"/>
                </a:rPr>
                <a:t>23 </a:t>
              </a:r>
              <a:r>
                <a:rPr lang="en-US" altLang="ja-JP" b="1" dirty="0">
                  <a:solidFill>
                    <a:srgbClr val="000000"/>
                  </a:solidFill>
                  <a:latin typeface="+mn-lt"/>
                </a:rPr>
                <a:t>&gt; </a:t>
              </a:r>
              <a:r>
                <a:rPr lang="en-US" altLang="ja-JP" b="1" dirty="0">
                  <a:solidFill>
                    <a:srgbClr val="FF0000"/>
                  </a:solidFill>
                  <a:latin typeface="+mn-lt"/>
                </a:rPr>
                <a:t>0.87    </a:t>
              </a:r>
              <a:r>
                <a:rPr lang="en-US" altLang="ja-JP" b="1" dirty="0">
                  <a:latin typeface="+mn-lt"/>
                </a:rPr>
                <a:t>(68%C.L.). </a:t>
              </a:r>
              <a:r>
                <a:rPr lang="en-US" altLang="ja-JP" b="1" dirty="0"/>
                <a:t> </a:t>
              </a:r>
              <a:endParaRPr lang="ja-JP" altLang="en-US" b="1" dirty="0"/>
            </a:p>
          </p:txBody>
        </p:sp>
        <p:sp>
          <p:nvSpPr>
            <p:cNvPr id="16" name="テキスト ボックス 15"/>
            <p:cNvSpPr txBox="1"/>
            <p:nvPr/>
          </p:nvSpPr>
          <p:spPr bwMode="auto">
            <a:xfrm>
              <a:off x="247652" y="4275177"/>
              <a:ext cx="3784680" cy="4002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latin typeface="Symbol" panose="05050102010706020507" pitchFamily="18" charset="2"/>
                </a:rPr>
                <a:t>|D</a:t>
              </a:r>
              <a:r>
                <a:rPr lang="en-US" altLang="ja-JP" b="1" dirty="0">
                  <a:latin typeface="+mn-lt"/>
                </a:rPr>
                <a:t>m</a:t>
              </a:r>
              <a:r>
                <a:rPr lang="en-US" altLang="ja-JP" b="1" baseline="30000" dirty="0">
                  <a:latin typeface="+mn-lt"/>
                </a:rPr>
                <a:t>2</a:t>
              </a:r>
              <a:r>
                <a:rPr lang="en-US" altLang="ja-JP" b="1" baseline="-25000" dirty="0">
                  <a:latin typeface="+mn-lt"/>
                </a:rPr>
                <a:t>32</a:t>
              </a:r>
              <a:r>
                <a:rPr lang="en-US" altLang="ja-JP" b="1" dirty="0">
                  <a:latin typeface="+mn-lt"/>
                </a:rPr>
                <a:t>|	 = </a:t>
              </a:r>
              <a:r>
                <a:rPr lang="en-US" altLang="ja-JP" b="1" dirty="0">
                  <a:solidFill>
                    <a:srgbClr val="FF0000"/>
                  </a:solidFill>
                  <a:latin typeface="+mn-lt"/>
                </a:rPr>
                <a:t>(2.74         )x10</a:t>
              </a:r>
              <a:r>
                <a:rPr lang="en-US" altLang="ja-JP" b="1" baseline="30000" dirty="0">
                  <a:solidFill>
                    <a:srgbClr val="FF0000"/>
                  </a:solidFill>
                  <a:latin typeface="+mn-lt"/>
                </a:rPr>
                <a:t>-3 </a:t>
              </a:r>
              <a:r>
                <a:rPr lang="en-US" altLang="ja-JP" b="1" dirty="0">
                  <a:solidFill>
                    <a:srgbClr val="000000"/>
                  </a:solidFill>
                  <a:latin typeface="+mn-lt"/>
                </a:rPr>
                <a:t>eV</a:t>
              </a:r>
              <a:r>
                <a:rPr lang="en-US" altLang="ja-JP" b="1" baseline="30000" dirty="0">
                  <a:solidFill>
                    <a:srgbClr val="000000"/>
                  </a:solidFill>
                  <a:latin typeface="+mn-lt"/>
                </a:rPr>
                <a:t>2</a:t>
              </a:r>
              <a:endParaRPr lang="ja-JP" altLang="en-US" b="1" dirty="0"/>
            </a:p>
          </p:txBody>
        </p:sp>
        <p:sp>
          <p:nvSpPr>
            <p:cNvPr id="17" name="テキスト ボックス 16"/>
            <p:cNvSpPr txBox="1"/>
            <p:nvPr/>
          </p:nvSpPr>
          <p:spPr bwMode="auto">
            <a:xfrm>
              <a:off x="2081254" y="4232293"/>
              <a:ext cx="884256" cy="3383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r>
                <a:rPr lang="en-US" altLang="ja-JP" sz="1600" b="1" dirty="0">
                  <a:solidFill>
                    <a:srgbClr val="FF0000"/>
                  </a:solidFill>
                  <a:latin typeface="+mn-lt"/>
                </a:rPr>
                <a:t>0.44</a:t>
              </a:r>
              <a:endParaRPr lang="ja-JP" altLang="en-US" sz="1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 bwMode="auto">
            <a:xfrm>
              <a:off x="2081254" y="4403831"/>
              <a:ext cx="927120" cy="3399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en-US" altLang="ja-JP" sz="1600" b="1" dirty="0">
                  <a:solidFill>
                    <a:srgbClr val="FF0000"/>
                  </a:solidFill>
                  <a:latin typeface="+mn-lt"/>
                </a:rPr>
                <a:t>0.27</a:t>
              </a:r>
              <a:endParaRPr lang="ja-JP" altLang="en-US" sz="1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46446" name="テキスト ボックス 4"/>
            <p:cNvSpPr txBox="1">
              <a:spLocks noChangeArrowheads="1"/>
            </p:cNvSpPr>
            <p:nvPr/>
          </p:nvSpPr>
          <p:spPr bwMode="auto">
            <a:xfrm>
              <a:off x="737154" y="4694075"/>
              <a:ext cx="77417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b="1">
                  <a:cs typeface="Arial" panose="020B0604020202020204" pitchFamily="34" charset="0"/>
                </a:rPr>
                <a:t>and</a:t>
              </a:r>
              <a:endParaRPr lang="ja-JP" altLang="en-US" sz="2000" b="1">
                <a:cs typeface="Arial" panose="020B0604020202020204" pitchFamily="34" charset="0"/>
              </a:endParaRPr>
            </a:p>
          </p:txBody>
        </p:sp>
      </p:grpSp>
      <p:grpSp>
        <p:nvGrpSpPr>
          <p:cNvPr id="146437" name="グループ化 6"/>
          <p:cNvGrpSpPr>
            <a:grpSpLocks/>
          </p:cNvGrpSpPr>
          <p:nvPr/>
        </p:nvGrpSpPr>
        <p:grpSpPr bwMode="auto">
          <a:xfrm>
            <a:off x="4619625" y="1808163"/>
            <a:ext cx="5308600" cy="4422775"/>
            <a:chOff x="4619921" y="1808820"/>
            <a:chExt cx="5307674" cy="4422738"/>
          </a:xfrm>
        </p:grpSpPr>
        <p:pic>
          <p:nvPicPr>
            <p:cNvPr id="146438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921" y="1808820"/>
              <a:ext cx="4452579" cy="442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39" name="テキスト ボックス 2"/>
            <p:cNvSpPr txBox="1">
              <a:spLocks noChangeArrowheads="1"/>
            </p:cNvSpPr>
            <p:nvPr/>
          </p:nvSpPr>
          <p:spPr bwMode="auto">
            <a:xfrm>
              <a:off x="5457459" y="4959170"/>
              <a:ext cx="44701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latin typeface="Arial Narrow" panose="020B0606020202030204" pitchFamily="34" charset="0"/>
                </a:rPr>
                <a:t>D. G. Michael et al.,</a:t>
              </a:r>
              <a:br>
                <a:rPr lang="en-US" altLang="ja-JP" sz="1600" b="1">
                  <a:latin typeface="Arial Narrow" panose="020B0606020202030204" pitchFamily="34" charset="0"/>
                </a:rPr>
              </a:br>
              <a:r>
                <a:rPr lang="en-US" altLang="ja-JP" sz="1600" b="1">
                  <a:latin typeface="Arial Narrow" panose="020B0606020202030204" pitchFamily="34" charset="0"/>
                </a:rPr>
                <a:t>Phys. Rev. Lett. 97, 191801(2006)</a:t>
              </a:r>
              <a:endParaRPr lang="ja-JP" altLang="en-US" sz="1600" b="1">
                <a:latin typeface="Arial Narrow" panose="020B0606020202030204" pitchFamily="34" charset="0"/>
              </a:endParaRPr>
            </a:p>
          </p:txBody>
        </p:sp>
        <p:sp>
          <p:nvSpPr>
            <p:cNvPr id="146440" name="テキスト ボックス 21"/>
            <p:cNvSpPr txBox="1">
              <a:spLocks noChangeArrowheads="1"/>
            </p:cNvSpPr>
            <p:nvPr/>
          </p:nvSpPr>
          <p:spPr bwMode="auto">
            <a:xfrm>
              <a:off x="5697125" y="3293985"/>
              <a:ext cx="15751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b="1">
                  <a:solidFill>
                    <a:srgbClr val="FF0066"/>
                  </a:solidFill>
                  <a:cs typeface="Arial" panose="020B0604020202020204" pitchFamily="34" charset="0"/>
                </a:rPr>
                <a:t>MINOS</a:t>
              </a:r>
              <a:endParaRPr lang="ja-JP" altLang="en-US" b="1">
                <a:solidFill>
                  <a:srgbClr val="FF0066"/>
                </a:solidFill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3"/>
          <p:cNvSpPr txBox="1">
            <a:spLocks noChangeArrowheads="1"/>
          </p:cNvSpPr>
          <p:nvPr/>
        </p:nvSpPr>
        <p:spPr bwMode="auto">
          <a:xfrm>
            <a:off x="3281363" y="25400"/>
            <a:ext cx="2581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Nobel Prize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147459" name="テキスト ボックス 5"/>
          <p:cNvSpPr txBox="1">
            <a:spLocks noChangeArrowheads="1"/>
          </p:cNvSpPr>
          <p:nvPr/>
        </p:nvSpPr>
        <p:spPr bwMode="auto">
          <a:xfrm>
            <a:off x="0" y="823913"/>
            <a:ext cx="89820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</a:rPr>
              <a:t>Takaaki Kajita (Super-Kamiokande collaboration) shared the </a:t>
            </a:r>
            <a:r>
              <a:rPr lang="en-US" altLang="ja-JP" sz="2000" b="1">
                <a:solidFill>
                  <a:srgbClr val="FF0000"/>
                </a:solidFill>
              </a:rPr>
              <a:t>Nobel Prize</a:t>
            </a:r>
            <a:r>
              <a:rPr lang="en-US" altLang="ja-JP" sz="2000" b="1">
                <a:solidFill>
                  <a:srgbClr val="000000"/>
                </a:solidFill>
              </a:rPr>
              <a:t> in Physics for 2015 with Arthur B. McDonald (SNO collaboration).  The reason of the award is "</a:t>
            </a:r>
            <a:r>
              <a:rPr lang="en-US" altLang="ja-JP" sz="2000" b="1">
                <a:solidFill>
                  <a:srgbClr val="FF0000"/>
                </a:solidFill>
              </a:rPr>
              <a:t>for the discovery of neutrino oscillations, which shows that neutrinos have mass</a:t>
            </a:r>
            <a:r>
              <a:rPr lang="en-US" altLang="ja-JP" sz="2000" b="1"/>
              <a:t>"</a:t>
            </a:r>
          </a:p>
        </p:txBody>
      </p:sp>
      <p:pic>
        <p:nvPicPr>
          <p:cNvPr id="147460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3698875"/>
            <a:ext cx="20859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593975"/>
            <a:ext cx="2925762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52700"/>
            <a:ext cx="30083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テキスト ボックス 1"/>
          <p:cNvSpPr txBox="1">
            <a:spLocks noChangeArrowheads="1"/>
          </p:cNvSpPr>
          <p:nvPr/>
        </p:nvSpPr>
        <p:spPr bwMode="auto">
          <a:xfrm>
            <a:off x="107950" y="593725"/>
            <a:ext cx="87852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u="sng">
                <a:solidFill>
                  <a:srgbClr val="FF0000"/>
                </a:solidFill>
                <a:cs typeface="Arial" panose="020B0604020202020204" pitchFamily="34" charset="0"/>
              </a:rPr>
              <a:t>In 2008, Prof. Y.Totsuka (spokesperson at 1998) passed away</a:t>
            </a:r>
            <a:endParaRPr lang="ja-JP" altLang="en-US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2000" b="1" u="sng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u="sng">
                <a:solidFill>
                  <a:srgbClr val="FF0000"/>
                </a:solidFill>
                <a:cs typeface="Arial" panose="020B0604020202020204" pitchFamily="34" charset="0"/>
              </a:rPr>
              <a:t>In 1998, neutrino oscillation was discovered by Super-Kamiokande</a:t>
            </a:r>
            <a:endParaRPr lang="ja-JP" altLang="en-US" sz="2000" b="1" u="sng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Only one experiment claimed the discovery.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Confirmation by other experiments were needed.</a:t>
            </a:r>
            <a:endParaRPr lang="ja-JP" altLang="en-US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ja-JP" altLang="en-US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u="sng">
                <a:solidFill>
                  <a:srgbClr val="FF0000"/>
                </a:solidFill>
                <a:cs typeface="Arial" panose="020B0604020202020204" pitchFamily="34" charset="0"/>
              </a:rPr>
              <a:t>In 2004, </a:t>
            </a:r>
            <a:r>
              <a:rPr lang="ja-JP" altLang="en-US" sz="2000" b="1" u="sng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ja-JP" sz="2000" b="1" u="sng">
                <a:solidFill>
                  <a:srgbClr val="FF0000"/>
                </a:solidFill>
                <a:cs typeface="Arial" panose="020B0604020202020204" pitchFamily="34" charset="0"/>
              </a:rPr>
              <a:t>confirmation by K2K experiment</a:t>
            </a:r>
            <a:endParaRPr lang="ja-JP" altLang="en-US" sz="2000" b="1" u="sng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Far detector of K2K is Super-Kamiokande.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Member of the experiments are overlapped.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Two experiments are not independent.</a:t>
            </a:r>
            <a:r>
              <a:rPr lang="ja-JP" altLang="en-US" sz="2000" b="1">
                <a:solidFill>
                  <a:srgbClr val="000000"/>
                </a:solidFill>
                <a:cs typeface="Arial" panose="020B0604020202020204" pitchFamily="34" charset="0"/>
              </a:rPr>
              <a:t>　</a:t>
            </a: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u="sng">
                <a:solidFill>
                  <a:srgbClr val="FF0000"/>
                </a:solidFill>
                <a:cs typeface="Arial" panose="020B0604020202020204" pitchFamily="34" charset="0"/>
              </a:rPr>
              <a:t>In 2006, MINOS</a:t>
            </a:r>
            <a:r>
              <a:rPr lang="ja-JP" altLang="en-US" sz="2000" b="1" u="sng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ja-JP" sz="2000" b="1" u="sng">
                <a:solidFill>
                  <a:srgbClr val="FF0000"/>
                </a:solidFill>
                <a:cs typeface="Arial" panose="020B0604020202020204" pitchFamily="34" charset="0"/>
              </a:rPr>
              <a:t>confirmed neutrino oscillation</a:t>
            </a: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Detector, beam, member are independent from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Super-Kamiokande/K2K. Ready for Nobel Prize?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Only 2 years after the confirmation were too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short?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FF"/>
                </a:solidFill>
                <a:cs typeface="Arial" panose="020B0604020202020204" pitchFamily="34" charset="0"/>
              </a:rPr>
              <a:t>The discoverer must be alive and wait for</a:t>
            </a:r>
            <a:br>
              <a:rPr lang="en-US" altLang="ja-JP" sz="2000" b="1">
                <a:solidFill>
                  <a:srgbClr val="0000FF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FF"/>
                </a:solidFill>
                <a:cs typeface="Arial" panose="020B0604020202020204" pitchFamily="34" charset="0"/>
              </a:rPr>
              <a:t>the confirmation by an independent group to win the prize.</a:t>
            </a:r>
            <a:endParaRPr lang="ja-JP" altLang="en-US" sz="2000" b="1" baseline="300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49507" name="Text Box 4"/>
          <p:cNvSpPr txBox="1">
            <a:spLocks noChangeArrowheads="1"/>
          </p:cNvSpPr>
          <p:nvPr/>
        </p:nvSpPr>
        <p:spPr bwMode="auto">
          <a:xfrm>
            <a:off x="0" y="2540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000FF"/>
                </a:solidFill>
              </a:rPr>
              <a:t>Why Prof. Y. Totsuka could not win Nobel Prize ?</a:t>
            </a:r>
          </a:p>
        </p:txBody>
      </p:sp>
      <p:pic>
        <p:nvPicPr>
          <p:cNvPr id="149508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771650"/>
            <a:ext cx="253047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テキスト ボックス 2"/>
          <p:cNvSpPr txBox="1">
            <a:spLocks noChangeArrowheads="1"/>
          </p:cNvSpPr>
          <p:nvPr/>
        </p:nvSpPr>
        <p:spPr bwMode="auto">
          <a:xfrm>
            <a:off x="5967413" y="5416550"/>
            <a:ext cx="2817812" cy="584200"/>
          </a:xfrm>
          <a:prstGeom prst="rect">
            <a:avLst/>
          </a:prstGeom>
          <a:solidFill>
            <a:srgbClr val="FEE2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000000"/>
                </a:solidFill>
                <a:latin typeface="Calibri" panose="020F0502020204030204" pitchFamily="34" charset="0"/>
              </a:rPr>
              <a:t>This page is based on personal</a:t>
            </a:r>
            <a:br>
              <a:rPr lang="en-US" altLang="ja-JP" sz="1600" b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ja-JP" sz="1600" b="1">
                <a:solidFill>
                  <a:srgbClr val="000000"/>
                </a:solidFill>
                <a:latin typeface="Calibri" panose="020F0502020204030204" pitchFamily="34" charset="0"/>
              </a:rPr>
              <a:t>opinion of Y.O.</a:t>
            </a:r>
            <a:endParaRPr lang="ja-JP" altLang="en-US" sz="16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9510" name="テキスト ボックス 1"/>
          <p:cNvSpPr txBox="1">
            <a:spLocks noChangeArrowheads="1"/>
          </p:cNvSpPr>
          <p:nvPr/>
        </p:nvSpPr>
        <p:spPr bwMode="auto">
          <a:xfrm>
            <a:off x="6462713" y="4554538"/>
            <a:ext cx="193516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 b="1">
                <a:cs typeface="Arial" panose="020B0604020202020204" pitchFamily="34" charset="0"/>
              </a:rPr>
              <a:t>Prof. Yoji Totsuka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 b="1">
                <a:cs typeface="Arial" panose="020B0604020202020204" pitchFamily="34" charset="0"/>
              </a:rPr>
              <a:t>(1942-2008)</a:t>
            </a:r>
            <a:endParaRPr lang="ja-JP" altLang="en-US" sz="1600" b="1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3"/>
          <p:cNvSpPr txBox="1">
            <a:spLocks noChangeArrowheads="1"/>
          </p:cNvSpPr>
          <p:nvPr/>
        </p:nvSpPr>
        <p:spPr bwMode="auto">
          <a:xfrm>
            <a:off x="258763" y="25400"/>
            <a:ext cx="86169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SK atmospheric neutrino analysis after 1998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150531" name="テキスト ボックス 26"/>
          <p:cNvSpPr txBox="1">
            <a:spLocks noChangeArrowheads="1"/>
          </p:cNvSpPr>
          <p:nvPr/>
        </p:nvSpPr>
        <p:spPr bwMode="auto">
          <a:xfrm>
            <a:off x="215900" y="549275"/>
            <a:ext cx="89281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Although atmospheric neutrino “beam” have disadvantage,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huge statistics is definitely advantage of Super-Kamiokande.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Progress after the discovery of neutrino oscillation after 1998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are as follows.</a:t>
            </a:r>
          </a:p>
        </p:txBody>
      </p:sp>
      <p:sp>
        <p:nvSpPr>
          <p:cNvPr id="150532" name="テキスト ボックス 26"/>
          <p:cNvSpPr txBox="1">
            <a:spLocks noChangeArrowheads="1"/>
          </p:cNvSpPr>
          <p:nvPr/>
        </p:nvSpPr>
        <p:spPr bwMode="auto">
          <a:xfrm>
            <a:off x="296863" y="2298700"/>
            <a:ext cx="8505825" cy="3786188"/>
          </a:xfrm>
          <a:prstGeom prst="rect">
            <a:avLst/>
          </a:prstGeom>
          <a:solidFill>
            <a:srgbClr val="FFC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Improvement of the statistics by about 10 times.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latin typeface="Consolas" panose="020B0609020204030204" pitchFamily="49" charset="0"/>
              </a:rPr>
              <a:t>PDG2016 </a:t>
            </a:r>
            <a:r>
              <a:rPr lang="en-US" altLang="ja-JP" sz="2000" b="1">
                <a:solidFill>
                  <a:srgbClr val="000000"/>
                </a:solidFill>
              </a:rPr>
              <a:t>  </a:t>
            </a:r>
            <a:r>
              <a:rPr lang="en-US" altLang="ja-JP" sz="2000" b="1">
                <a:solidFill>
                  <a:srgbClr val="000000"/>
                </a:solidFill>
                <a:latin typeface="Consolas" panose="020B0609020204030204" pitchFamily="49" charset="0"/>
              </a:rPr>
              <a:t>http://pdg.lbl.gov/</a:t>
            </a: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E/L analysis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“</a:t>
            </a:r>
            <a:r>
              <a:rPr lang="en-US" altLang="ja-JP" sz="2000" b="1">
                <a:solidFill>
                  <a:srgbClr val="000000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Evidence for an oscillatory signature in atmospheric neutrino oscillation”</a:t>
            </a:r>
            <a:br>
              <a:rPr lang="en-US" altLang="ja-JP" sz="2000" b="1">
                <a:solidFill>
                  <a:srgbClr val="000000"/>
                </a:solidFill>
                <a:latin typeface="Consolas" panose="020B0609020204030204" pitchFamily="49" charset="0"/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Y.Ashie et al., Phys.Rev.Lett. 93,101801(2004)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en-US" altLang="ja-JP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Measurement of </a:t>
            </a:r>
            <a:r>
              <a:rPr lang="en-US" altLang="ja-JP" sz="2000" b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2000" b="1" baseline="-2500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 appearance</a:t>
            </a:r>
            <a:b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cs typeface="Arial" panose="020B0604020202020204" pitchFamily="34" charset="0"/>
              </a:rPr>
              <a:t>“</a:t>
            </a:r>
            <a:r>
              <a:rPr lang="en-US" altLang="ja-JP" sz="2000" b="1">
                <a:solidFill>
                  <a:srgbClr val="000000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Measurement of Atmospheric Neutrino Flux consistent with Tau Neutrino Appearance”</a:t>
            </a:r>
            <a:br>
              <a:rPr lang="en-US" altLang="ja-JP" sz="2000" b="1">
                <a:solidFill>
                  <a:srgbClr val="000000"/>
                </a:solidFill>
                <a:latin typeface="Consolas" panose="020B0609020204030204" pitchFamily="49" charset="0"/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000000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K.Abe et al., Phys.Rev.Lett. 97,171801(2006)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3"/>
          <p:cNvSpPr txBox="1">
            <a:spLocks noChangeArrowheads="1"/>
          </p:cNvSpPr>
          <p:nvPr/>
        </p:nvSpPr>
        <p:spPr bwMode="auto">
          <a:xfrm>
            <a:off x="258763" y="-26988"/>
            <a:ext cx="8616950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SK zenith angle distribution with 20 years data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grpSp>
        <p:nvGrpSpPr>
          <p:cNvPr id="152579" name="グループ化 4"/>
          <p:cNvGrpSpPr>
            <a:grpSpLocks/>
          </p:cNvGrpSpPr>
          <p:nvPr/>
        </p:nvGrpSpPr>
        <p:grpSpPr bwMode="auto">
          <a:xfrm>
            <a:off x="71438" y="1268413"/>
            <a:ext cx="7470775" cy="4687887"/>
            <a:chOff x="159027" y="824948"/>
            <a:chExt cx="9144000" cy="5739001"/>
          </a:xfrm>
        </p:grpSpPr>
        <p:pic>
          <p:nvPicPr>
            <p:cNvPr id="152618" name="図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27" y="989790"/>
              <a:ext cx="9144000" cy="557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正方形/長方形 3"/>
            <p:cNvSpPr/>
            <p:nvPr/>
          </p:nvSpPr>
          <p:spPr>
            <a:xfrm>
              <a:off x="4851496" y="824948"/>
              <a:ext cx="516852" cy="268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29380" name="テキスト ボックス 5"/>
          <p:cNvSpPr txBox="1">
            <a:spLocks noChangeArrowheads="1"/>
          </p:cNvSpPr>
          <p:nvPr/>
        </p:nvSpPr>
        <p:spPr bwMode="auto">
          <a:xfrm>
            <a:off x="296863" y="503238"/>
            <a:ext cx="83296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4654 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events</a:t>
            </a:r>
            <a:r>
              <a:rPr lang="ja-JP" altLang="en-US" sz="20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33</a:t>
            </a:r>
            <a:r>
              <a:rPr lang="ja-JP" altLang="en-US" sz="20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ja-JP" sz="2000" b="1" dirty="0" err="1" smtClean="0">
                <a:solidFill>
                  <a:srgbClr val="000000"/>
                </a:solidFill>
                <a:latin typeface="+mn-lt"/>
              </a:rPr>
              <a:t>kt</a:t>
            </a:r>
            <a:r>
              <a:rPr lang="ja-JP" altLang="en-US" sz="2000" b="1" dirty="0" smtClean="0">
                <a:solidFill>
                  <a:srgbClr val="000000"/>
                </a:solidFill>
                <a:latin typeface="+mn-lt"/>
              </a:rPr>
              <a:t>・</a:t>
            </a:r>
            <a:r>
              <a:rPr lang="en-US" altLang="ja-JP" sz="2000" b="1" dirty="0" err="1" smtClean="0">
                <a:solidFill>
                  <a:srgbClr val="000000"/>
                </a:solidFill>
                <a:latin typeface="+mn-lt"/>
              </a:rPr>
              <a:t>yr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, 1998)</a:t>
            </a:r>
            <a:r>
              <a:rPr lang="ja-JP" altLang="en-US" sz="2000" b="1" dirty="0" smtClean="0">
                <a:solidFill>
                  <a:srgbClr val="000000"/>
                </a:solidFill>
                <a:latin typeface="+mn-lt"/>
              </a:rPr>
              <a:t> → </a:t>
            </a:r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35326 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events (</a:t>
            </a:r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306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ja-JP" sz="2000" b="1" dirty="0" err="1" smtClean="0">
                <a:solidFill>
                  <a:srgbClr val="000000"/>
                </a:solidFill>
                <a:latin typeface="+mn-lt"/>
              </a:rPr>
              <a:t>kt</a:t>
            </a:r>
            <a:r>
              <a:rPr lang="ja-JP" altLang="en-US" sz="2000" b="1" dirty="0" smtClean="0">
                <a:solidFill>
                  <a:srgbClr val="000000"/>
                </a:solidFill>
                <a:latin typeface="+mn-lt"/>
              </a:rPr>
              <a:t>・</a:t>
            </a:r>
            <a:r>
              <a:rPr lang="en-US" altLang="ja-JP" sz="2000" b="1" dirty="0" err="1" smtClean="0">
                <a:solidFill>
                  <a:srgbClr val="000000"/>
                </a:solidFill>
                <a:latin typeface="+mn-lt"/>
              </a:rPr>
              <a:t>yr</a:t>
            </a:r>
            <a:r>
              <a:rPr lang="en-US" altLang="ja-JP" sz="2000" b="1" dirty="0" smtClean="0">
                <a:solidFill>
                  <a:srgbClr val="000000"/>
                </a:solidFill>
                <a:latin typeface="+mn-lt"/>
              </a:rPr>
              <a:t>, 2016)</a:t>
            </a:r>
            <a:br>
              <a:rPr lang="en-US" altLang="ja-JP" sz="2000" b="1" dirty="0" smtClean="0">
                <a:solidFill>
                  <a:srgbClr val="000000"/>
                </a:solidFill>
                <a:latin typeface="+mn-lt"/>
              </a:rPr>
            </a:br>
            <a:endParaRPr lang="en-US" altLang="ja-JP" sz="2000" b="1" dirty="0" smtClean="0">
              <a:solidFill>
                <a:srgbClr val="000000"/>
              </a:solidFill>
              <a:latin typeface="+mn-lt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“</a:t>
            </a:r>
            <a:r>
              <a:rPr lang="en-US" altLang="ja-JP" sz="20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UpStop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” and “</a:t>
            </a:r>
            <a:r>
              <a:rPr lang="en-US" altLang="ja-JP" sz="20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UpThrough</a:t>
            </a:r>
            <a: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” are included in the analysis.</a:t>
            </a:r>
            <a:br>
              <a:rPr lang="en-US" altLang="ja-JP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ja-JP" altLang="en-US" sz="20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52581" name="グループ化 146"/>
          <p:cNvGrpSpPr>
            <a:grpSpLocks/>
          </p:cNvGrpSpPr>
          <p:nvPr/>
        </p:nvGrpSpPr>
        <p:grpSpPr bwMode="auto">
          <a:xfrm>
            <a:off x="7686675" y="2162175"/>
            <a:ext cx="803275" cy="1093788"/>
            <a:chOff x="3187700" y="1770063"/>
            <a:chExt cx="2282825" cy="3113087"/>
          </a:xfrm>
        </p:grpSpPr>
        <p:sp>
          <p:nvSpPr>
            <p:cNvPr id="17" name="object 48"/>
            <p:cNvSpPr/>
            <p:nvPr/>
          </p:nvSpPr>
          <p:spPr>
            <a:xfrm>
              <a:off x="3363650" y="1950794"/>
              <a:ext cx="1930927" cy="27064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8" name="object 49"/>
            <p:cNvSpPr/>
            <p:nvPr/>
          </p:nvSpPr>
          <p:spPr>
            <a:xfrm>
              <a:off x="3413276" y="1977903"/>
              <a:ext cx="1836187" cy="2607041"/>
            </a:xfrm>
            <a:custGeom>
              <a:avLst/>
              <a:gdLst/>
              <a:ahLst/>
              <a:cxnLst/>
              <a:rect l="l" t="t" r="r" b="b"/>
              <a:pathLst>
                <a:path w="1831975" h="2607310">
                  <a:moveTo>
                    <a:pt x="915736" y="0"/>
                  </a:moveTo>
                  <a:lnTo>
                    <a:pt x="853039" y="1002"/>
                  </a:lnTo>
                  <a:lnTo>
                    <a:pt x="791476" y="3966"/>
                  </a:lnTo>
                  <a:lnTo>
                    <a:pt x="731183" y="8826"/>
                  </a:lnTo>
                  <a:lnTo>
                    <a:pt x="672297" y="15519"/>
                  </a:lnTo>
                  <a:lnTo>
                    <a:pt x="614953" y="23980"/>
                  </a:lnTo>
                  <a:lnTo>
                    <a:pt x="559290" y="34143"/>
                  </a:lnTo>
                  <a:lnTo>
                    <a:pt x="505442" y="45944"/>
                  </a:lnTo>
                  <a:lnTo>
                    <a:pt x="453546" y="59318"/>
                  </a:lnTo>
                  <a:lnTo>
                    <a:pt x="403739" y="74201"/>
                  </a:lnTo>
                  <a:lnTo>
                    <a:pt x="356157" y="90528"/>
                  </a:lnTo>
                  <a:lnTo>
                    <a:pt x="310936" y="108234"/>
                  </a:lnTo>
                  <a:lnTo>
                    <a:pt x="268212" y="127254"/>
                  </a:lnTo>
                  <a:lnTo>
                    <a:pt x="228123" y="147524"/>
                  </a:lnTo>
                  <a:lnTo>
                    <a:pt x="190805" y="168979"/>
                  </a:lnTo>
                  <a:lnTo>
                    <a:pt x="156393" y="191555"/>
                  </a:lnTo>
                  <a:lnTo>
                    <a:pt x="125024" y="215186"/>
                  </a:lnTo>
                  <a:lnTo>
                    <a:pt x="71963" y="265356"/>
                  </a:lnTo>
                  <a:lnTo>
                    <a:pt x="32710" y="318973"/>
                  </a:lnTo>
                  <a:lnTo>
                    <a:pt x="8359" y="375517"/>
                  </a:lnTo>
                  <a:lnTo>
                    <a:pt x="0" y="434473"/>
                  </a:lnTo>
                  <a:lnTo>
                    <a:pt x="0" y="2172368"/>
                  </a:lnTo>
                  <a:lnTo>
                    <a:pt x="8359" y="2231323"/>
                  </a:lnTo>
                  <a:lnTo>
                    <a:pt x="32710" y="2287868"/>
                  </a:lnTo>
                  <a:lnTo>
                    <a:pt x="71963" y="2341484"/>
                  </a:lnTo>
                  <a:lnTo>
                    <a:pt x="125024" y="2391655"/>
                  </a:lnTo>
                  <a:lnTo>
                    <a:pt x="156393" y="2415286"/>
                  </a:lnTo>
                  <a:lnTo>
                    <a:pt x="190805" y="2437862"/>
                  </a:lnTo>
                  <a:lnTo>
                    <a:pt x="228123" y="2459317"/>
                  </a:lnTo>
                  <a:lnTo>
                    <a:pt x="268212" y="2479587"/>
                  </a:lnTo>
                  <a:lnTo>
                    <a:pt x="310936" y="2498607"/>
                  </a:lnTo>
                  <a:lnTo>
                    <a:pt x="356157" y="2516313"/>
                  </a:lnTo>
                  <a:lnTo>
                    <a:pt x="403739" y="2532640"/>
                  </a:lnTo>
                  <a:lnTo>
                    <a:pt x="453546" y="2547523"/>
                  </a:lnTo>
                  <a:lnTo>
                    <a:pt x="505442" y="2560897"/>
                  </a:lnTo>
                  <a:lnTo>
                    <a:pt x="559290" y="2572698"/>
                  </a:lnTo>
                  <a:lnTo>
                    <a:pt x="614953" y="2582861"/>
                  </a:lnTo>
                  <a:lnTo>
                    <a:pt x="672297" y="2591321"/>
                  </a:lnTo>
                  <a:lnTo>
                    <a:pt x="731183" y="2598014"/>
                  </a:lnTo>
                  <a:lnTo>
                    <a:pt x="791476" y="2602875"/>
                  </a:lnTo>
                  <a:lnTo>
                    <a:pt x="853039" y="2605839"/>
                  </a:lnTo>
                  <a:lnTo>
                    <a:pt x="915736" y="2606841"/>
                  </a:lnTo>
                  <a:lnTo>
                    <a:pt x="978432" y="2605839"/>
                  </a:lnTo>
                  <a:lnTo>
                    <a:pt x="1039996" y="2602875"/>
                  </a:lnTo>
                  <a:lnTo>
                    <a:pt x="1100288" y="2598014"/>
                  </a:lnTo>
                  <a:lnTo>
                    <a:pt x="1159175" y="2591321"/>
                  </a:lnTo>
                  <a:lnTo>
                    <a:pt x="1216518" y="2582861"/>
                  </a:lnTo>
                  <a:lnTo>
                    <a:pt x="1272182" y="2572698"/>
                  </a:lnTo>
                  <a:lnTo>
                    <a:pt x="1326030" y="2560897"/>
                  </a:lnTo>
                  <a:lnTo>
                    <a:pt x="1377925" y="2547523"/>
                  </a:lnTo>
                  <a:lnTo>
                    <a:pt x="1427733" y="2532640"/>
                  </a:lnTo>
                  <a:lnTo>
                    <a:pt x="1475315" y="2516313"/>
                  </a:lnTo>
                  <a:lnTo>
                    <a:pt x="1520536" y="2498607"/>
                  </a:lnTo>
                  <a:lnTo>
                    <a:pt x="1563259" y="2479587"/>
                  </a:lnTo>
                  <a:lnTo>
                    <a:pt x="1603349" y="2459317"/>
                  </a:lnTo>
                  <a:lnTo>
                    <a:pt x="1640667" y="2437862"/>
                  </a:lnTo>
                  <a:lnTo>
                    <a:pt x="1675079" y="2415286"/>
                  </a:lnTo>
                  <a:lnTo>
                    <a:pt x="1706448" y="2391655"/>
                  </a:lnTo>
                  <a:lnTo>
                    <a:pt x="1759510" y="2341484"/>
                  </a:lnTo>
                  <a:lnTo>
                    <a:pt x="1798762" y="2287868"/>
                  </a:lnTo>
                  <a:lnTo>
                    <a:pt x="1823113" y="2231323"/>
                  </a:lnTo>
                  <a:lnTo>
                    <a:pt x="1831473" y="2172368"/>
                  </a:lnTo>
                  <a:lnTo>
                    <a:pt x="1831473" y="434473"/>
                  </a:lnTo>
                  <a:lnTo>
                    <a:pt x="1823113" y="375517"/>
                  </a:lnTo>
                  <a:lnTo>
                    <a:pt x="1798762" y="318973"/>
                  </a:lnTo>
                  <a:lnTo>
                    <a:pt x="1759510" y="265356"/>
                  </a:lnTo>
                  <a:lnTo>
                    <a:pt x="1706448" y="215186"/>
                  </a:lnTo>
                  <a:lnTo>
                    <a:pt x="1675079" y="191555"/>
                  </a:lnTo>
                  <a:lnTo>
                    <a:pt x="1640667" y="168979"/>
                  </a:lnTo>
                  <a:lnTo>
                    <a:pt x="1603349" y="147524"/>
                  </a:lnTo>
                  <a:lnTo>
                    <a:pt x="1563259" y="127254"/>
                  </a:lnTo>
                  <a:lnTo>
                    <a:pt x="1520536" y="108234"/>
                  </a:lnTo>
                  <a:lnTo>
                    <a:pt x="1475315" y="90528"/>
                  </a:lnTo>
                  <a:lnTo>
                    <a:pt x="1427733" y="74201"/>
                  </a:lnTo>
                  <a:lnTo>
                    <a:pt x="1377925" y="59318"/>
                  </a:lnTo>
                  <a:lnTo>
                    <a:pt x="1326030" y="45944"/>
                  </a:lnTo>
                  <a:lnTo>
                    <a:pt x="1272182" y="34143"/>
                  </a:lnTo>
                  <a:lnTo>
                    <a:pt x="1216518" y="23980"/>
                  </a:lnTo>
                  <a:lnTo>
                    <a:pt x="1159175" y="15519"/>
                  </a:lnTo>
                  <a:lnTo>
                    <a:pt x="1100288" y="8826"/>
                  </a:lnTo>
                  <a:lnTo>
                    <a:pt x="1039996" y="3966"/>
                  </a:lnTo>
                  <a:lnTo>
                    <a:pt x="978432" y="1002"/>
                  </a:lnTo>
                  <a:lnTo>
                    <a:pt x="915736" y="0"/>
                  </a:lnTo>
                  <a:close/>
                </a:path>
              </a:pathLst>
            </a:custGeom>
            <a:solidFill>
              <a:srgbClr val="A5C1D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9" name="object 50"/>
            <p:cNvSpPr/>
            <p:nvPr/>
          </p:nvSpPr>
          <p:spPr>
            <a:xfrm>
              <a:off x="3413276" y="2416177"/>
              <a:ext cx="1836187" cy="429234"/>
            </a:xfrm>
            <a:custGeom>
              <a:avLst/>
              <a:gdLst/>
              <a:ahLst/>
              <a:cxnLst/>
              <a:rect l="l" t="t" r="r" b="b"/>
              <a:pathLst>
                <a:path w="1831975" h="434975">
                  <a:moveTo>
                    <a:pt x="1831473" y="0"/>
                  </a:moveTo>
                  <a:lnTo>
                    <a:pt x="1823113" y="58955"/>
                  </a:lnTo>
                  <a:lnTo>
                    <a:pt x="1798762" y="115500"/>
                  </a:lnTo>
                  <a:lnTo>
                    <a:pt x="1759510" y="169116"/>
                  </a:lnTo>
                  <a:lnTo>
                    <a:pt x="1706448" y="219287"/>
                  </a:lnTo>
                  <a:lnTo>
                    <a:pt x="1675079" y="242918"/>
                  </a:lnTo>
                  <a:lnTo>
                    <a:pt x="1640668" y="265493"/>
                  </a:lnTo>
                  <a:lnTo>
                    <a:pt x="1603349" y="286949"/>
                  </a:lnTo>
                  <a:lnTo>
                    <a:pt x="1563260" y="307219"/>
                  </a:lnTo>
                  <a:lnTo>
                    <a:pt x="1520536" y="326239"/>
                  </a:lnTo>
                  <a:lnTo>
                    <a:pt x="1475315" y="343945"/>
                  </a:lnTo>
                  <a:lnTo>
                    <a:pt x="1427733" y="360272"/>
                  </a:lnTo>
                  <a:lnTo>
                    <a:pt x="1377926" y="375155"/>
                  </a:lnTo>
                  <a:lnTo>
                    <a:pt x="1326030" y="388529"/>
                  </a:lnTo>
                  <a:lnTo>
                    <a:pt x="1272182" y="400330"/>
                  </a:lnTo>
                  <a:lnTo>
                    <a:pt x="1216518" y="410493"/>
                  </a:lnTo>
                  <a:lnTo>
                    <a:pt x="1159175" y="418953"/>
                  </a:lnTo>
                  <a:lnTo>
                    <a:pt x="1100289" y="425646"/>
                  </a:lnTo>
                  <a:lnTo>
                    <a:pt x="1039996" y="430507"/>
                  </a:lnTo>
                  <a:lnTo>
                    <a:pt x="978433" y="433471"/>
                  </a:lnTo>
                  <a:lnTo>
                    <a:pt x="915736" y="434473"/>
                  </a:lnTo>
                  <a:lnTo>
                    <a:pt x="853039" y="433471"/>
                  </a:lnTo>
                  <a:lnTo>
                    <a:pt x="791476" y="430507"/>
                  </a:lnTo>
                  <a:lnTo>
                    <a:pt x="731183" y="425646"/>
                  </a:lnTo>
                  <a:lnTo>
                    <a:pt x="672297" y="418953"/>
                  </a:lnTo>
                  <a:lnTo>
                    <a:pt x="614954" y="410493"/>
                  </a:lnTo>
                  <a:lnTo>
                    <a:pt x="559290" y="400330"/>
                  </a:lnTo>
                  <a:lnTo>
                    <a:pt x="505442" y="388529"/>
                  </a:lnTo>
                  <a:lnTo>
                    <a:pt x="453546" y="375155"/>
                  </a:lnTo>
                  <a:lnTo>
                    <a:pt x="403739" y="360272"/>
                  </a:lnTo>
                  <a:lnTo>
                    <a:pt x="356157" y="343945"/>
                  </a:lnTo>
                  <a:lnTo>
                    <a:pt x="310936" y="326239"/>
                  </a:lnTo>
                  <a:lnTo>
                    <a:pt x="268213" y="307219"/>
                  </a:lnTo>
                  <a:lnTo>
                    <a:pt x="228123" y="286949"/>
                  </a:lnTo>
                  <a:lnTo>
                    <a:pt x="190805" y="265493"/>
                  </a:lnTo>
                  <a:lnTo>
                    <a:pt x="156393" y="242918"/>
                  </a:lnTo>
                  <a:lnTo>
                    <a:pt x="125024" y="219287"/>
                  </a:lnTo>
                  <a:lnTo>
                    <a:pt x="71963" y="169116"/>
                  </a:lnTo>
                  <a:lnTo>
                    <a:pt x="32710" y="115500"/>
                  </a:lnTo>
                  <a:lnTo>
                    <a:pt x="8359" y="58955"/>
                  </a:lnTo>
                  <a:lnTo>
                    <a:pt x="2112" y="29746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0" name="object 51"/>
            <p:cNvSpPr/>
            <p:nvPr/>
          </p:nvSpPr>
          <p:spPr>
            <a:xfrm>
              <a:off x="3413276" y="1977903"/>
              <a:ext cx="1836187" cy="2607041"/>
            </a:xfrm>
            <a:custGeom>
              <a:avLst/>
              <a:gdLst/>
              <a:ahLst/>
              <a:cxnLst/>
              <a:rect l="l" t="t" r="r" b="b"/>
              <a:pathLst>
                <a:path w="1831975" h="2607310">
                  <a:moveTo>
                    <a:pt x="0" y="434473"/>
                  </a:moveTo>
                  <a:lnTo>
                    <a:pt x="8359" y="375517"/>
                  </a:lnTo>
                  <a:lnTo>
                    <a:pt x="32710" y="318973"/>
                  </a:lnTo>
                  <a:lnTo>
                    <a:pt x="71963" y="265356"/>
                  </a:lnTo>
                  <a:lnTo>
                    <a:pt x="125024" y="215186"/>
                  </a:lnTo>
                  <a:lnTo>
                    <a:pt x="156393" y="191555"/>
                  </a:lnTo>
                  <a:lnTo>
                    <a:pt x="190805" y="168979"/>
                  </a:lnTo>
                  <a:lnTo>
                    <a:pt x="228123" y="147524"/>
                  </a:lnTo>
                  <a:lnTo>
                    <a:pt x="268213" y="127254"/>
                  </a:lnTo>
                  <a:lnTo>
                    <a:pt x="310936" y="108233"/>
                  </a:lnTo>
                  <a:lnTo>
                    <a:pt x="356157" y="90527"/>
                  </a:lnTo>
                  <a:lnTo>
                    <a:pt x="403739" y="74201"/>
                  </a:lnTo>
                  <a:lnTo>
                    <a:pt x="453546" y="59318"/>
                  </a:lnTo>
                  <a:lnTo>
                    <a:pt x="505442" y="45944"/>
                  </a:lnTo>
                  <a:lnTo>
                    <a:pt x="559290" y="34143"/>
                  </a:lnTo>
                  <a:lnTo>
                    <a:pt x="614954" y="23980"/>
                  </a:lnTo>
                  <a:lnTo>
                    <a:pt x="672297" y="15519"/>
                  </a:lnTo>
                  <a:lnTo>
                    <a:pt x="731183" y="8826"/>
                  </a:lnTo>
                  <a:lnTo>
                    <a:pt x="791476" y="3966"/>
                  </a:lnTo>
                  <a:lnTo>
                    <a:pt x="853039" y="1002"/>
                  </a:lnTo>
                  <a:lnTo>
                    <a:pt x="915736" y="0"/>
                  </a:lnTo>
                  <a:lnTo>
                    <a:pt x="978433" y="1002"/>
                  </a:lnTo>
                  <a:lnTo>
                    <a:pt x="1039996" y="3966"/>
                  </a:lnTo>
                  <a:lnTo>
                    <a:pt x="1100289" y="8826"/>
                  </a:lnTo>
                  <a:lnTo>
                    <a:pt x="1159175" y="15519"/>
                  </a:lnTo>
                  <a:lnTo>
                    <a:pt x="1216518" y="23980"/>
                  </a:lnTo>
                  <a:lnTo>
                    <a:pt x="1272182" y="34143"/>
                  </a:lnTo>
                  <a:lnTo>
                    <a:pt x="1326030" y="45944"/>
                  </a:lnTo>
                  <a:lnTo>
                    <a:pt x="1377926" y="59318"/>
                  </a:lnTo>
                  <a:lnTo>
                    <a:pt x="1427733" y="74201"/>
                  </a:lnTo>
                  <a:lnTo>
                    <a:pt x="1475315" y="90527"/>
                  </a:lnTo>
                  <a:lnTo>
                    <a:pt x="1520536" y="108233"/>
                  </a:lnTo>
                  <a:lnTo>
                    <a:pt x="1563260" y="127254"/>
                  </a:lnTo>
                  <a:lnTo>
                    <a:pt x="1603349" y="147524"/>
                  </a:lnTo>
                  <a:lnTo>
                    <a:pt x="1640668" y="168979"/>
                  </a:lnTo>
                  <a:lnTo>
                    <a:pt x="1675079" y="191555"/>
                  </a:lnTo>
                  <a:lnTo>
                    <a:pt x="1706448" y="215186"/>
                  </a:lnTo>
                  <a:lnTo>
                    <a:pt x="1759510" y="265356"/>
                  </a:lnTo>
                  <a:lnTo>
                    <a:pt x="1798762" y="318973"/>
                  </a:lnTo>
                  <a:lnTo>
                    <a:pt x="1823113" y="375517"/>
                  </a:lnTo>
                  <a:lnTo>
                    <a:pt x="1831473" y="434473"/>
                  </a:lnTo>
                  <a:lnTo>
                    <a:pt x="1831473" y="2172367"/>
                  </a:lnTo>
                  <a:lnTo>
                    <a:pt x="1823113" y="2231322"/>
                  </a:lnTo>
                  <a:lnTo>
                    <a:pt x="1798762" y="2287867"/>
                  </a:lnTo>
                  <a:lnTo>
                    <a:pt x="1759510" y="2341484"/>
                  </a:lnTo>
                  <a:lnTo>
                    <a:pt x="1706448" y="2391654"/>
                  </a:lnTo>
                  <a:lnTo>
                    <a:pt x="1675079" y="2415286"/>
                  </a:lnTo>
                  <a:lnTo>
                    <a:pt x="1640668" y="2437861"/>
                  </a:lnTo>
                  <a:lnTo>
                    <a:pt x="1603349" y="2459316"/>
                  </a:lnTo>
                  <a:lnTo>
                    <a:pt x="1563260" y="2479586"/>
                  </a:lnTo>
                  <a:lnTo>
                    <a:pt x="1520536" y="2498607"/>
                  </a:lnTo>
                  <a:lnTo>
                    <a:pt x="1475315" y="2516313"/>
                  </a:lnTo>
                  <a:lnTo>
                    <a:pt x="1427733" y="2532640"/>
                  </a:lnTo>
                  <a:lnTo>
                    <a:pt x="1377926" y="2547522"/>
                  </a:lnTo>
                  <a:lnTo>
                    <a:pt x="1326030" y="2560897"/>
                  </a:lnTo>
                  <a:lnTo>
                    <a:pt x="1272182" y="2572698"/>
                  </a:lnTo>
                  <a:lnTo>
                    <a:pt x="1216518" y="2582861"/>
                  </a:lnTo>
                  <a:lnTo>
                    <a:pt x="1159175" y="2591321"/>
                  </a:lnTo>
                  <a:lnTo>
                    <a:pt x="1100289" y="2598014"/>
                  </a:lnTo>
                  <a:lnTo>
                    <a:pt x="1039996" y="2602874"/>
                  </a:lnTo>
                  <a:lnTo>
                    <a:pt x="978433" y="2605838"/>
                  </a:lnTo>
                  <a:lnTo>
                    <a:pt x="915736" y="2606841"/>
                  </a:lnTo>
                  <a:lnTo>
                    <a:pt x="853039" y="2605838"/>
                  </a:lnTo>
                  <a:lnTo>
                    <a:pt x="791476" y="2602874"/>
                  </a:lnTo>
                  <a:lnTo>
                    <a:pt x="731183" y="2598014"/>
                  </a:lnTo>
                  <a:lnTo>
                    <a:pt x="672297" y="2591321"/>
                  </a:lnTo>
                  <a:lnTo>
                    <a:pt x="614954" y="2582861"/>
                  </a:lnTo>
                  <a:lnTo>
                    <a:pt x="559290" y="2572698"/>
                  </a:lnTo>
                  <a:lnTo>
                    <a:pt x="505442" y="2560897"/>
                  </a:lnTo>
                  <a:lnTo>
                    <a:pt x="453546" y="2547522"/>
                  </a:lnTo>
                  <a:lnTo>
                    <a:pt x="403739" y="2532640"/>
                  </a:lnTo>
                  <a:lnTo>
                    <a:pt x="356157" y="2516313"/>
                  </a:lnTo>
                  <a:lnTo>
                    <a:pt x="310936" y="2498607"/>
                  </a:lnTo>
                  <a:lnTo>
                    <a:pt x="268213" y="2479586"/>
                  </a:lnTo>
                  <a:lnTo>
                    <a:pt x="228123" y="2459316"/>
                  </a:lnTo>
                  <a:lnTo>
                    <a:pt x="190805" y="2437861"/>
                  </a:lnTo>
                  <a:lnTo>
                    <a:pt x="156393" y="2415286"/>
                  </a:lnTo>
                  <a:lnTo>
                    <a:pt x="125024" y="2391654"/>
                  </a:lnTo>
                  <a:lnTo>
                    <a:pt x="71963" y="2341484"/>
                  </a:lnTo>
                  <a:lnTo>
                    <a:pt x="32710" y="2287867"/>
                  </a:lnTo>
                  <a:lnTo>
                    <a:pt x="8359" y="2231322"/>
                  </a:lnTo>
                  <a:lnTo>
                    <a:pt x="0" y="2172367"/>
                  </a:lnTo>
                  <a:lnTo>
                    <a:pt x="0" y="434473"/>
                  </a:lnTo>
                  <a:close/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1" name="object 52"/>
            <p:cNvSpPr/>
            <p:nvPr/>
          </p:nvSpPr>
          <p:spPr>
            <a:xfrm>
              <a:off x="3187700" y="1770063"/>
              <a:ext cx="2282825" cy="31130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2" name="object 53"/>
            <p:cNvSpPr/>
            <p:nvPr/>
          </p:nvSpPr>
          <p:spPr>
            <a:xfrm>
              <a:off x="3237328" y="1797173"/>
              <a:ext cx="2183572" cy="301368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3" name="object 54"/>
            <p:cNvSpPr/>
            <p:nvPr/>
          </p:nvSpPr>
          <p:spPr>
            <a:xfrm>
              <a:off x="3237328" y="2298702"/>
              <a:ext cx="2183572" cy="506046"/>
            </a:xfrm>
            <a:custGeom>
              <a:avLst/>
              <a:gdLst/>
              <a:ahLst/>
              <a:cxnLst/>
              <a:rect l="l" t="t" r="r" b="b"/>
              <a:pathLst>
                <a:path w="2179320" h="502919">
                  <a:moveTo>
                    <a:pt x="2179050" y="0"/>
                  </a:moveTo>
                  <a:lnTo>
                    <a:pt x="2171720" y="58584"/>
                  </a:lnTo>
                  <a:lnTo>
                    <a:pt x="2150275" y="115184"/>
                  </a:lnTo>
                  <a:lnTo>
                    <a:pt x="2115532" y="169421"/>
                  </a:lnTo>
                  <a:lnTo>
                    <a:pt x="2068310" y="220920"/>
                  </a:lnTo>
                  <a:lnTo>
                    <a:pt x="2009424" y="269303"/>
                  </a:lnTo>
                  <a:lnTo>
                    <a:pt x="1975863" y="292208"/>
                  </a:lnTo>
                  <a:lnTo>
                    <a:pt x="1939694" y="314193"/>
                  </a:lnTo>
                  <a:lnTo>
                    <a:pt x="1901017" y="335211"/>
                  </a:lnTo>
                  <a:lnTo>
                    <a:pt x="1859936" y="355214"/>
                  </a:lnTo>
                  <a:lnTo>
                    <a:pt x="1816552" y="374156"/>
                  </a:lnTo>
                  <a:lnTo>
                    <a:pt x="1770967" y="391988"/>
                  </a:lnTo>
                  <a:lnTo>
                    <a:pt x="1723285" y="408665"/>
                  </a:lnTo>
                  <a:lnTo>
                    <a:pt x="1673606" y="424139"/>
                  </a:lnTo>
                  <a:lnTo>
                    <a:pt x="1622034" y="438363"/>
                  </a:lnTo>
                  <a:lnTo>
                    <a:pt x="1568670" y="451290"/>
                  </a:lnTo>
                  <a:lnTo>
                    <a:pt x="1513617" y="462872"/>
                  </a:lnTo>
                  <a:lnTo>
                    <a:pt x="1456977" y="473063"/>
                  </a:lnTo>
                  <a:lnTo>
                    <a:pt x="1398851" y="481815"/>
                  </a:lnTo>
                  <a:lnTo>
                    <a:pt x="1339343" y="489081"/>
                  </a:lnTo>
                  <a:lnTo>
                    <a:pt x="1278554" y="494815"/>
                  </a:lnTo>
                  <a:lnTo>
                    <a:pt x="1216586" y="498969"/>
                  </a:lnTo>
                  <a:lnTo>
                    <a:pt x="1153542" y="501496"/>
                  </a:lnTo>
                  <a:lnTo>
                    <a:pt x="1089524" y="502349"/>
                  </a:lnTo>
                  <a:lnTo>
                    <a:pt x="1025507" y="501496"/>
                  </a:lnTo>
                  <a:lnTo>
                    <a:pt x="962463" y="498969"/>
                  </a:lnTo>
                  <a:lnTo>
                    <a:pt x="900495" y="494815"/>
                  </a:lnTo>
                  <a:lnTo>
                    <a:pt x="839706" y="489081"/>
                  </a:lnTo>
                  <a:lnTo>
                    <a:pt x="780198" y="481815"/>
                  </a:lnTo>
                  <a:lnTo>
                    <a:pt x="722073" y="473063"/>
                  </a:lnTo>
                  <a:lnTo>
                    <a:pt x="665432" y="462872"/>
                  </a:lnTo>
                  <a:lnTo>
                    <a:pt x="610379" y="451290"/>
                  </a:lnTo>
                  <a:lnTo>
                    <a:pt x="557015" y="438363"/>
                  </a:lnTo>
                  <a:lnTo>
                    <a:pt x="505443" y="424139"/>
                  </a:lnTo>
                  <a:lnTo>
                    <a:pt x="455765" y="408665"/>
                  </a:lnTo>
                  <a:lnTo>
                    <a:pt x="408082" y="391988"/>
                  </a:lnTo>
                  <a:lnTo>
                    <a:pt x="362498" y="374156"/>
                  </a:lnTo>
                  <a:lnTo>
                    <a:pt x="319114" y="355214"/>
                  </a:lnTo>
                  <a:lnTo>
                    <a:pt x="278033" y="335211"/>
                  </a:lnTo>
                  <a:lnTo>
                    <a:pt x="239356" y="314193"/>
                  </a:lnTo>
                  <a:lnTo>
                    <a:pt x="203186" y="292208"/>
                  </a:lnTo>
                  <a:lnTo>
                    <a:pt x="169625" y="269303"/>
                  </a:lnTo>
                  <a:lnTo>
                    <a:pt x="138776" y="245525"/>
                  </a:lnTo>
                  <a:lnTo>
                    <a:pt x="85620" y="195537"/>
                  </a:lnTo>
                  <a:lnTo>
                    <a:pt x="44535" y="142621"/>
                  </a:lnTo>
                  <a:lnTo>
                    <a:pt x="16339" y="87156"/>
                  </a:lnTo>
                  <a:lnTo>
                    <a:pt x="1849" y="29516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4" name="object 55"/>
            <p:cNvSpPr/>
            <p:nvPr/>
          </p:nvSpPr>
          <p:spPr>
            <a:xfrm>
              <a:off x="3237328" y="1797173"/>
              <a:ext cx="2183572" cy="3013685"/>
            </a:xfrm>
            <a:custGeom>
              <a:avLst/>
              <a:gdLst/>
              <a:ahLst/>
              <a:cxnLst/>
              <a:rect l="l" t="t" r="r" b="b"/>
              <a:pathLst>
                <a:path w="2179320" h="3014345">
                  <a:moveTo>
                    <a:pt x="0" y="502349"/>
                  </a:moveTo>
                  <a:lnTo>
                    <a:pt x="7330" y="443764"/>
                  </a:lnTo>
                  <a:lnTo>
                    <a:pt x="28775" y="387165"/>
                  </a:lnTo>
                  <a:lnTo>
                    <a:pt x="63517" y="332927"/>
                  </a:lnTo>
                  <a:lnTo>
                    <a:pt x="110740" y="281428"/>
                  </a:lnTo>
                  <a:lnTo>
                    <a:pt x="169625" y="233045"/>
                  </a:lnTo>
                  <a:lnTo>
                    <a:pt x="203186" y="210140"/>
                  </a:lnTo>
                  <a:lnTo>
                    <a:pt x="239356" y="188155"/>
                  </a:lnTo>
                  <a:lnTo>
                    <a:pt x="278033" y="167137"/>
                  </a:lnTo>
                  <a:lnTo>
                    <a:pt x="319114" y="147134"/>
                  </a:lnTo>
                  <a:lnTo>
                    <a:pt x="362498" y="128193"/>
                  </a:lnTo>
                  <a:lnTo>
                    <a:pt x="408082" y="110360"/>
                  </a:lnTo>
                  <a:lnTo>
                    <a:pt x="455765" y="93683"/>
                  </a:lnTo>
                  <a:lnTo>
                    <a:pt x="505443" y="78209"/>
                  </a:lnTo>
                  <a:lnTo>
                    <a:pt x="557015" y="63985"/>
                  </a:lnTo>
                  <a:lnTo>
                    <a:pt x="610379" y="51059"/>
                  </a:lnTo>
                  <a:lnTo>
                    <a:pt x="665432" y="39477"/>
                  </a:lnTo>
                  <a:lnTo>
                    <a:pt x="722073" y="29286"/>
                  </a:lnTo>
                  <a:lnTo>
                    <a:pt x="780198" y="20534"/>
                  </a:lnTo>
                  <a:lnTo>
                    <a:pt x="839706" y="13267"/>
                  </a:lnTo>
                  <a:lnTo>
                    <a:pt x="900495" y="7533"/>
                  </a:lnTo>
                  <a:lnTo>
                    <a:pt x="962463" y="3379"/>
                  </a:lnTo>
                  <a:lnTo>
                    <a:pt x="1025507" y="852"/>
                  </a:lnTo>
                  <a:lnTo>
                    <a:pt x="1089524" y="0"/>
                  </a:lnTo>
                  <a:lnTo>
                    <a:pt x="1153542" y="852"/>
                  </a:lnTo>
                  <a:lnTo>
                    <a:pt x="1216586" y="3379"/>
                  </a:lnTo>
                  <a:lnTo>
                    <a:pt x="1278554" y="7533"/>
                  </a:lnTo>
                  <a:lnTo>
                    <a:pt x="1339343" y="13267"/>
                  </a:lnTo>
                  <a:lnTo>
                    <a:pt x="1398851" y="20534"/>
                  </a:lnTo>
                  <a:lnTo>
                    <a:pt x="1456977" y="29286"/>
                  </a:lnTo>
                  <a:lnTo>
                    <a:pt x="1513617" y="39477"/>
                  </a:lnTo>
                  <a:lnTo>
                    <a:pt x="1568670" y="51059"/>
                  </a:lnTo>
                  <a:lnTo>
                    <a:pt x="1622034" y="63985"/>
                  </a:lnTo>
                  <a:lnTo>
                    <a:pt x="1673606" y="78209"/>
                  </a:lnTo>
                  <a:lnTo>
                    <a:pt x="1723285" y="93683"/>
                  </a:lnTo>
                  <a:lnTo>
                    <a:pt x="1770967" y="110360"/>
                  </a:lnTo>
                  <a:lnTo>
                    <a:pt x="1816552" y="128193"/>
                  </a:lnTo>
                  <a:lnTo>
                    <a:pt x="1859936" y="147134"/>
                  </a:lnTo>
                  <a:lnTo>
                    <a:pt x="1901017" y="167137"/>
                  </a:lnTo>
                  <a:lnTo>
                    <a:pt x="1939694" y="188155"/>
                  </a:lnTo>
                  <a:lnTo>
                    <a:pt x="1975863" y="210140"/>
                  </a:lnTo>
                  <a:lnTo>
                    <a:pt x="2009424" y="233045"/>
                  </a:lnTo>
                  <a:lnTo>
                    <a:pt x="2040274" y="256824"/>
                  </a:lnTo>
                  <a:lnTo>
                    <a:pt x="2093430" y="306812"/>
                  </a:lnTo>
                  <a:lnTo>
                    <a:pt x="2134515" y="359727"/>
                  </a:lnTo>
                  <a:lnTo>
                    <a:pt x="2162711" y="415193"/>
                  </a:lnTo>
                  <a:lnTo>
                    <a:pt x="2177201" y="472832"/>
                  </a:lnTo>
                  <a:lnTo>
                    <a:pt x="2179050" y="502349"/>
                  </a:lnTo>
                  <a:lnTo>
                    <a:pt x="2179050" y="2511746"/>
                  </a:lnTo>
                  <a:lnTo>
                    <a:pt x="2171720" y="2570330"/>
                  </a:lnTo>
                  <a:lnTo>
                    <a:pt x="2150275" y="2626929"/>
                  </a:lnTo>
                  <a:lnTo>
                    <a:pt x="2115532" y="2681167"/>
                  </a:lnTo>
                  <a:lnTo>
                    <a:pt x="2068310" y="2732666"/>
                  </a:lnTo>
                  <a:lnTo>
                    <a:pt x="2009424" y="2781049"/>
                  </a:lnTo>
                  <a:lnTo>
                    <a:pt x="1975863" y="2803954"/>
                  </a:lnTo>
                  <a:lnTo>
                    <a:pt x="1939694" y="2825939"/>
                  </a:lnTo>
                  <a:lnTo>
                    <a:pt x="1901017" y="2846957"/>
                  </a:lnTo>
                  <a:lnTo>
                    <a:pt x="1859936" y="2866960"/>
                  </a:lnTo>
                  <a:lnTo>
                    <a:pt x="1816552" y="2885901"/>
                  </a:lnTo>
                  <a:lnTo>
                    <a:pt x="1770967" y="2903734"/>
                  </a:lnTo>
                  <a:lnTo>
                    <a:pt x="1723285" y="2920411"/>
                  </a:lnTo>
                  <a:lnTo>
                    <a:pt x="1673606" y="2935885"/>
                  </a:lnTo>
                  <a:lnTo>
                    <a:pt x="1622034" y="2950108"/>
                  </a:lnTo>
                  <a:lnTo>
                    <a:pt x="1568670" y="2963035"/>
                  </a:lnTo>
                  <a:lnTo>
                    <a:pt x="1513617" y="2974617"/>
                  </a:lnTo>
                  <a:lnTo>
                    <a:pt x="1456977" y="2984808"/>
                  </a:lnTo>
                  <a:lnTo>
                    <a:pt x="1398851" y="2993560"/>
                  </a:lnTo>
                  <a:lnTo>
                    <a:pt x="1339343" y="3000827"/>
                  </a:lnTo>
                  <a:lnTo>
                    <a:pt x="1278554" y="3006561"/>
                  </a:lnTo>
                  <a:lnTo>
                    <a:pt x="1216586" y="3010715"/>
                  </a:lnTo>
                  <a:lnTo>
                    <a:pt x="1153542" y="3013242"/>
                  </a:lnTo>
                  <a:lnTo>
                    <a:pt x="1089524" y="3014094"/>
                  </a:lnTo>
                  <a:lnTo>
                    <a:pt x="1025507" y="3013242"/>
                  </a:lnTo>
                  <a:lnTo>
                    <a:pt x="962463" y="3010715"/>
                  </a:lnTo>
                  <a:lnTo>
                    <a:pt x="900495" y="3006561"/>
                  </a:lnTo>
                  <a:lnTo>
                    <a:pt x="839706" y="3000827"/>
                  </a:lnTo>
                  <a:lnTo>
                    <a:pt x="780198" y="2993560"/>
                  </a:lnTo>
                  <a:lnTo>
                    <a:pt x="722073" y="2984808"/>
                  </a:lnTo>
                  <a:lnTo>
                    <a:pt x="665432" y="2974617"/>
                  </a:lnTo>
                  <a:lnTo>
                    <a:pt x="610379" y="2963035"/>
                  </a:lnTo>
                  <a:lnTo>
                    <a:pt x="557015" y="2950108"/>
                  </a:lnTo>
                  <a:lnTo>
                    <a:pt x="505443" y="2935885"/>
                  </a:lnTo>
                  <a:lnTo>
                    <a:pt x="455765" y="2920411"/>
                  </a:lnTo>
                  <a:lnTo>
                    <a:pt x="408082" y="2903734"/>
                  </a:lnTo>
                  <a:lnTo>
                    <a:pt x="362498" y="2885901"/>
                  </a:lnTo>
                  <a:lnTo>
                    <a:pt x="319114" y="2866960"/>
                  </a:lnTo>
                  <a:lnTo>
                    <a:pt x="278033" y="2846957"/>
                  </a:lnTo>
                  <a:lnTo>
                    <a:pt x="239356" y="2825939"/>
                  </a:lnTo>
                  <a:lnTo>
                    <a:pt x="203186" y="2803954"/>
                  </a:lnTo>
                  <a:lnTo>
                    <a:pt x="169625" y="2781049"/>
                  </a:lnTo>
                  <a:lnTo>
                    <a:pt x="138776" y="2757270"/>
                  </a:lnTo>
                  <a:lnTo>
                    <a:pt x="85620" y="2707282"/>
                  </a:lnTo>
                  <a:lnTo>
                    <a:pt x="44535" y="2654367"/>
                  </a:lnTo>
                  <a:lnTo>
                    <a:pt x="16339" y="2598901"/>
                  </a:lnTo>
                  <a:lnTo>
                    <a:pt x="1849" y="2541262"/>
                  </a:lnTo>
                  <a:lnTo>
                    <a:pt x="0" y="2511746"/>
                  </a:lnTo>
                  <a:lnTo>
                    <a:pt x="0" y="502349"/>
                  </a:lnTo>
                  <a:close/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cxnSp>
        <p:nvCxnSpPr>
          <p:cNvPr id="9" name="直線矢印コネクタ 8"/>
          <p:cNvCxnSpPr/>
          <p:nvPr/>
        </p:nvCxnSpPr>
        <p:spPr bwMode="auto">
          <a:xfrm flipH="1" flipV="1">
            <a:off x="8686800" y="2986088"/>
            <a:ext cx="341313" cy="225425"/>
          </a:xfrm>
          <a:prstGeom prst="straightConnector1">
            <a:avLst/>
          </a:prstGeom>
          <a:ln w="57150">
            <a:solidFill>
              <a:srgbClr val="EEB5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/>
          <p:cNvSpPr/>
          <p:nvPr/>
        </p:nvSpPr>
        <p:spPr bwMode="auto">
          <a:xfrm rot="17621310">
            <a:off x="7735888" y="2582862"/>
            <a:ext cx="490538" cy="138113"/>
          </a:xfrm>
          <a:prstGeom prst="ellipse">
            <a:avLst/>
          </a:prstGeom>
          <a:noFill/>
          <a:ln w="76200">
            <a:solidFill>
              <a:srgbClr val="FFF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2584" name="テキスト ボックス 3"/>
          <p:cNvSpPr txBox="1">
            <a:spLocks noChangeArrowheads="1"/>
          </p:cNvSpPr>
          <p:nvPr/>
        </p:nvSpPr>
        <p:spPr bwMode="auto">
          <a:xfrm>
            <a:off x="8751888" y="3076575"/>
            <a:ext cx="3206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 b="1">
                <a:latin typeface="Symbol" panose="05050102010706020507" pitchFamily="18" charset="2"/>
              </a:rPr>
              <a:t>n</a:t>
            </a:r>
            <a:endParaRPr lang="ja-JP" altLang="en-US" sz="2800" b="1">
              <a:latin typeface="Symbol" panose="05050102010706020507" pitchFamily="18" charset="2"/>
            </a:endParaRPr>
          </a:p>
        </p:txBody>
      </p:sp>
      <p:cxnSp>
        <p:nvCxnSpPr>
          <p:cNvPr id="12" name="直線矢印コネクタ 11"/>
          <p:cNvCxnSpPr>
            <a:endCxn id="10" idx="4"/>
          </p:cNvCxnSpPr>
          <p:nvPr/>
        </p:nvCxnSpPr>
        <p:spPr bwMode="auto">
          <a:xfrm flipH="1" flipV="1">
            <a:off x="8043863" y="2679700"/>
            <a:ext cx="642937" cy="320675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 bwMode="auto">
          <a:xfrm rot="19421310">
            <a:off x="8232775" y="2365375"/>
            <a:ext cx="0" cy="528638"/>
          </a:xfrm>
          <a:prstGeom prst="line">
            <a:avLst/>
          </a:prstGeom>
          <a:ln w="5715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 bwMode="auto">
          <a:xfrm rot="15821310" flipH="1">
            <a:off x="8135144" y="2594769"/>
            <a:ext cx="0" cy="528638"/>
          </a:xfrm>
          <a:prstGeom prst="line">
            <a:avLst/>
          </a:prstGeom>
          <a:ln w="5715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 bwMode="auto">
          <a:xfrm flipH="1">
            <a:off x="8040688" y="2644775"/>
            <a:ext cx="22225" cy="47625"/>
          </a:xfrm>
          <a:prstGeom prst="line">
            <a:avLst/>
          </a:prstGeom>
          <a:ln w="76200">
            <a:solidFill>
              <a:srgbClr val="FFF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爆発 2 25"/>
          <p:cNvSpPr/>
          <p:nvPr/>
        </p:nvSpPr>
        <p:spPr bwMode="auto">
          <a:xfrm rot="17247088">
            <a:off x="8353426" y="2803525"/>
            <a:ext cx="188912" cy="141287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52590" name="グループ化 5"/>
          <p:cNvGrpSpPr>
            <a:grpSpLocks/>
          </p:cNvGrpSpPr>
          <p:nvPr/>
        </p:nvGrpSpPr>
        <p:grpSpPr bwMode="auto">
          <a:xfrm>
            <a:off x="7451725" y="4241800"/>
            <a:ext cx="1576388" cy="1265238"/>
            <a:chOff x="7452321" y="4729909"/>
            <a:chExt cx="1575174" cy="1264376"/>
          </a:xfrm>
        </p:grpSpPr>
        <p:grpSp>
          <p:nvGrpSpPr>
            <p:cNvPr id="152592" name="グループ化 146"/>
            <p:cNvGrpSpPr>
              <a:grpSpLocks/>
            </p:cNvGrpSpPr>
            <p:nvPr/>
          </p:nvGrpSpPr>
          <p:grpSpPr bwMode="auto">
            <a:xfrm>
              <a:off x="7641627" y="4729909"/>
              <a:ext cx="802555" cy="1094414"/>
              <a:chOff x="3187700" y="1770063"/>
              <a:chExt cx="2282825" cy="3113087"/>
            </a:xfrm>
          </p:grpSpPr>
          <p:sp>
            <p:nvSpPr>
              <p:cNvPr id="28" name="object 48"/>
              <p:cNvSpPr/>
              <p:nvPr/>
            </p:nvSpPr>
            <p:spPr>
              <a:xfrm>
                <a:off x="3362138" y="1950567"/>
                <a:ext cx="1931170" cy="270756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9" name="object 49"/>
              <p:cNvSpPr/>
              <p:nvPr/>
            </p:nvSpPr>
            <p:spPr>
              <a:xfrm>
                <a:off x="3411772" y="1977643"/>
                <a:ext cx="1836415" cy="2608286"/>
              </a:xfrm>
              <a:custGeom>
                <a:avLst/>
                <a:gdLst/>
                <a:ahLst/>
                <a:cxnLst/>
                <a:rect l="l" t="t" r="r" b="b"/>
                <a:pathLst>
                  <a:path w="1831975" h="2607310">
                    <a:moveTo>
                      <a:pt x="915736" y="0"/>
                    </a:moveTo>
                    <a:lnTo>
                      <a:pt x="853039" y="1002"/>
                    </a:lnTo>
                    <a:lnTo>
                      <a:pt x="791476" y="3966"/>
                    </a:lnTo>
                    <a:lnTo>
                      <a:pt x="731183" y="8826"/>
                    </a:lnTo>
                    <a:lnTo>
                      <a:pt x="672297" y="15519"/>
                    </a:lnTo>
                    <a:lnTo>
                      <a:pt x="614953" y="23980"/>
                    </a:lnTo>
                    <a:lnTo>
                      <a:pt x="559290" y="34143"/>
                    </a:lnTo>
                    <a:lnTo>
                      <a:pt x="505442" y="45944"/>
                    </a:lnTo>
                    <a:lnTo>
                      <a:pt x="453546" y="59318"/>
                    </a:lnTo>
                    <a:lnTo>
                      <a:pt x="403739" y="74201"/>
                    </a:lnTo>
                    <a:lnTo>
                      <a:pt x="356157" y="90528"/>
                    </a:lnTo>
                    <a:lnTo>
                      <a:pt x="310936" y="108234"/>
                    </a:lnTo>
                    <a:lnTo>
                      <a:pt x="268212" y="127254"/>
                    </a:lnTo>
                    <a:lnTo>
                      <a:pt x="228123" y="147524"/>
                    </a:lnTo>
                    <a:lnTo>
                      <a:pt x="190805" y="168979"/>
                    </a:lnTo>
                    <a:lnTo>
                      <a:pt x="156393" y="191555"/>
                    </a:lnTo>
                    <a:lnTo>
                      <a:pt x="125024" y="215186"/>
                    </a:lnTo>
                    <a:lnTo>
                      <a:pt x="71963" y="265356"/>
                    </a:lnTo>
                    <a:lnTo>
                      <a:pt x="32710" y="318973"/>
                    </a:lnTo>
                    <a:lnTo>
                      <a:pt x="8359" y="375517"/>
                    </a:lnTo>
                    <a:lnTo>
                      <a:pt x="0" y="434473"/>
                    </a:lnTo>
                    <a:lnTo>
                      <a:pt x="0" y="2172368"/>
                    </a:lnTo>
                    <a:lnTo>
                      <a:pt x="8359" y="2231323"/>
                    </a:lnTo>
                    <a:lnTo>
                      <a:pt x="32710" y="2287868"/>
                    </a:lnTo>
                    <a:lnTo>
                      <a:pt x="71963" y="2341484"/>
                    </a:lnTo>
                    <a:lnTo>
                      <a:pt x="125024" y="2391655"/>
                    </a:lnTo>
                    <a:lnTo>
                      <a:pt x="156393" y="2415286"/>
                    </a:lnTo>
                    <a:lnTo>
                      <a:pt x="190805" y="2437862"/>
                    </a:lnTo>
                    <a:lnTo>
                      <a:pt x="228123" y="2459317"/>
                    </a:lnTo>
                    <a:lnTo>
                      <a:pt x="268212" y="2479587"/>
                    </a:lnTo>
                    <a:lnTo>
                      <a:pt x="310936" y="2498607"/>
                    </a:lnTo>
                    <a:lnTo>
                      <a:pt x="356157" y="2516313"/>
                    </a:lnTo>
                    <a:lnTo>
                      <a:pt x="403739" y="2532640"/>
                    </a:lnTo>
                    <a:lnTo>
                      <a:pt x="453546" y="2547523"/>
                    </a:lnTo>
                    <a:lnTo>
                      <a:pt x="505442" y="2560897"/>
                    </a:lnTo>
                    <a:lnTo>
                      <a:pt x="559290" y="2572698"/>
                    </a:lnTo>
                    <a:lnTo>
                      <a:pt x="614953" y="2582861"/>
                    </a:lnTo>
                    <a:lnTo>
                      <a:pt x="672297" y="2591321"/>
                    </a:lnTo>
                    <a:lnTo>
                      <a:pt x="731183" y="2598014"/>
                    </a:lnTo>
                    <a:lnTo>
                      <a:pt x="791476" y="2602875"/>
                    </a:lnTo>
                    <a:lnTo>
                      <a:pt x="853039" y="2605839"/>
                    </a:lnTo>
                    <a:lnTo>
                      <a:pt x="915736" y="2606841"/>
                    </a:lnTo>
                    <a:lnTo>
                      <a:pt x="978432" y="2605839"/>
                    </a:lnTo>
                    <a:lnTo>
                      <a:pt x="1039996" y="2602875"/>
                    </a:lnTo>
                    <a:lnTo>
                      <a:pt x="1100288" y="2598014"/>
                    </a:lnTo>
                    <a:lnTo>
                      <a:pt x="1159175" y="2591321"/>
                    </a:lnTo>
                    <a:lnTo>
                      <a:pt x="1216518" y="2582861"/>
                    </a:lnTo>
                    <a:lnTo>
                      <a:pt x="1272182" y="2572698"/>
                    </a:lnTo>
                    <a:lnTo>
                      <a:pt x="1326030" y="2560897"/>
                    </a:lnTo>
                    <a:lnTo>
                      <a:pt x="1377925" y="2547523"/>
                    </a:lnTo>
                    <a:lnTo>
                      <a:pt x="1427733" y="2532640"/>
                    </a:lnTo>
                    <a:lnTo>
                      <a:pt x="1475315" y="2516313"/>
                    </a:lnTo>
                    <a:lnTo>
                      <a:pt x="1520536" y="2498607"/>
                    </a:lnTo>
                    <a:lnTo>
                      <a:pt x="1563259" y="2479587"/>
                    </a:lnTo>
                    <a:lnTo>
                      <a:pt x="1603349" y="2459317"/>
                    </a:lnTo>
                    <a:lnTo>
                      <a:pt x="1640667" y="2437862"/>
                    </a:lnTo>
                    <a:lnTo>
                      <a:pt x="1675079" y="2415286"/>
                    </a:lnTo>
                    <a:lnTo>
                      <a:pt x="1706448" y="2391655"/>
                    </a:lnTo>
                    <a:lnTo>
                      <a:pt x="1759510" y="2341484"/>
                    </a:lnTo>
                    <a:lnTo>
                      <a:pt x="1798762" y="2287868"/>
                    </a:lnTo>
                    <a:lnTo>
                      <a:pt x="1823113" y="2231323"/>
                    </a:lnTo>
                    <a:lnTo>
                      <a:pt x="1831473" y="2172368"/>
                    </a:lnTo>
                    <a:lnTo>
                      <a:pt x="1831473" y="434473"/>
                    </a:lnTo>
                    <a:lnTo>
                      <a:pt x="1823113" y="375517"/>
                    </a:lnTo>
                    <a:lnTo>
                      <a:pt x="1798762" y="318973"/>
                    </a:lnTo>
                    <a:lnTo>
                      <a:pt x="1759510" y="265356"/>
                    </a:lnTo>
                    <a:lnTo>
                      <a:pt x="1706448" y="215186"/>
                    </a:lnTo>
                    <a:lnTo>
                      <a:pt x="1675079" y="191555"/>
                    </a:lnTo>
                    <a:lnTo>
                      <a:pt x="1640667" y="168979"/>
                    </a:lnTo>
                    <a:lnTo>
                      <a:pt x="1603349" y="147524"/>
                    </a:lnTo>
                    <a:lnTo>
                      <a:pt x="1563259" y="127254"/>
                    </a:lnTo>
                    <a:lnTo>
                      <a:pt x="1520536" y="108234"/>
                    </a:lnTo>
                    <a:lnTo>
                      <a:pt x="1475315" y="90528"/>
                    </a:lnTo>
                    <a:lnTo>
                      <a:pt x="1427733" y="74201"/>
                    </a:lnTo>
                    <a:lnTo>
                      <a:pt x="1377925" y="59318"/>
                    </a:lnTo>
                    <a:lnTo>
                      <a:pt x="1326030" y="45944"/>
                    </a:lnTo>
                    <a:lnTo>
                      <a:pt x="1272182" y="34143"/>
                    </a:lnTo>
                    <a:lnTo>
                      <a:pt x="1216518" y="23980"/>
                    </a:lnTo>
                    <a:lnTo>
                      <a:pt x="1159175" y="15519"/>
                    </a:lnTo>
                    <a:lnTo>
                      <a:pt x="1100288" y="8826"/>
                    </a:lnTo>
                    <a:lnTo>
                      <a:pt x="1039996" y="3966"/>
                    </a:lnTo>
                    <a:lnTo>
                      <a:pt x="978432" y="1002"/>
                    </a:lnTo>
                    <a:lnTo>
                      <a:pt x="915736" y="0"/>
                    </a:lnTo>
                    <a:close/>
                  </a:path>
                </a:pathLst>
              </a:custGeom>
              <a:solidFill>
                <a:srgbClr val="A5C1DF"/>
              </a:solid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0" name="object 50"/>
              <p:cNvSpPr/>
              <p:nvPr/>
            </p:nvSpPr>
            <p:spPr>
              <a:xfrm>
                <a:off x="3411772" y="2415367"/>
                <a:ext cx="1836415" cy="433210"/>
              </a:xfrm>
              <a:custGeom>
                <a:avLst/>
                <a:gdLst/>
                <a:ahLst/>
                <a:cxnLst/>
                <a:rect l="l" t="t" r="r" b="b"/>
                <a:pathLst>
                  <a:path w="1831975" h="434975">
                    <a:moveTo>
                      <a:pt x="1831473" y="0"/>
                    </a:moveTo>
                    <a:lnTo>
                      <a:pt x="1823113" y="58955"/>
                    </a:lnTo>
                    <a:lnTo>
                      <a:pt x="1798762" y="115500"/>
                    </a:lnTo>
                    <a:lnTo>
                      <a:pt x="1759510" y="169116"/>
                    </a:lnTo>
                    <a:lnTo>
                      <a:pt x="1706448" y="219287"/>
                    </a:lnTo>
                    <a:lnTo>
                      <a:pt x="1675079" y="242918"/>
                    </a:lnTo>
                    <a:lnTo>
                      <a:pt x="1640668" y="265493"/>
                    </a:lnTo>
                    <a:lnTo>
                      <a:pt x="1603349" y="286949"/>
                    </a:lnTo>
                    <a:lnTo>
                      <a:pt x="1563260" y="307219"/>
                    </a:lnTo>
                    <a:lnTo>
                      <a:pt x="1520536" y="326239"/>
                    </a:lnTo>
                    <a:lnTo>
                      <a:pt x="1475315" y="343945"/>
                    </a:lnTo>
                    <a:lnTo>
                      <a:pt x="1427733" y="360272"/>
                    </a:lnTo>
                    <a:lnTo>
                      <a:pt x="1377926" y="375155"/>
                    </a:lnTo>
                    <a:lnTo>
                      <a:pt x="1326030" y="388529"/>
                    </a:lnTo>
                    <a:lnTo>
                      <a:pt x="1272182" y="400330"/>
                    </a:lnTo>
                    <a:lnTo>
                      <a:pt x="1216518" y="410493"/>
                    </a:lnTo>
                    <a:lnTo>
                      <a:pt x="1159175" y="418953"/>
                    </a:lnTo>
                    <a:lnTo>
                      <a:pt x="1100289" y="425646"/>
                    </a:lnTo>
                    <a:lnTo>
                      <a:pt x="1039996" y="430507"/>
                    </a:lnTo>
                    <a:lnTo>
                      <a:pt x="978433" y="433471"/>
                    </a:lnTo>
                    <a:lnTo>
                      <a:pt x="915736" y="434473"/>
                    </a:lnTo>
                    <a:lnTo>
                      <a:pt x="853039" y="433471"/>
                    </a:lnTo>
                    <a:lnTo>
                      <a:pt x="791476" y="430507"/>
                    </a:lnTo>
                    <a:lnTo>
                      <a:pt x="731183" y="425646"/>
                    </a:lnTo>
                    <a:lnTo>
                      <a:pt x="672297" y="418953"/>
                    </a:lnTo>
                    <a:lnTo>
                      <a:pt x="614954" y="410493"/>
                    </a:lnTo>
                    <a:lnTo>
                      <a:pt x="559290" y="400330"/>
                    </a:lnTo>
                    <a:lnTo>
                      <a:pt x="505442" y="388529"/>
                    </a:lnTo>
                    <a:lnTo>
                      <a:pt x="453546" y="375155"/>
                    </a:lnTo>
                    <a:lnTo>
                      <a:pt x="403739" y="360272"/>
                    </a:lnTo>
                    <a:lnTo>
                      <a:pt x="356157" y="343945"/>
                    </a:lnTo>
                    <a:lnTo>
                      <a:pt x="310936" y="326239"/>
                    </a:lnTo>
                    <a:lnTo>
                      <a:pt x="268213" y="307219"/>
                    </a:lnTo>
                    <a:lnTo>
                      <a:pt x="228123" y="286949"/>
                    </a:lnTo>
                    <a:lnTo>
                      <a:pt x="190805" y="265493"/>
                    </a:lnTo>
                    <a:lnTo>
                      <a:pt x="156393" y="242918"/>
                    </a:lnTo>
                    <a:lnTo>
                      <a:pt x="125024" y="219287"/>
                    </a:lnTo>
                    <a:lnTo>
                      <a:pt x="71963" y="169116"/>
                    </a:lnTo>
                    <a:lnTo>
                      <a:pt x="32710" y="115500"/>
                    </a:lnTo>
                    <a:lnTo>
                      <a:pt x="8359" y="58955"/>
                    </a:lnTo>
                    <a:lnTo>
                      <a:pt x="2112" y="29746"/>
                    </a:ln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" name="object 51"/>
              <p:cNvSpPr/>
              <p:nvPr/>
            </p:nvSpPr>
            <p:spPr>
              <a:xfrm>
                <a:off x="3411772" y="1977643"/>
                <a:ext cx="1836415" cy="2608286"/>
              </a:xfrm>
              <a:custGeom>
                <a:avLst/>
                <a:gdLst/>
                <a:ahLst/>
                <a:cxnLst/>
                <a:rect l="l" t="t" r="r" b="b"/>
                <a:pathLst>
                  <a:path w="1831975" h="2607310">
                    <a:moveTo>
                      <a:pt x="0" y="434473"/>
                    </a:moveTo>
                    <a:lnTo>
                      <a:pt x="8359" y="375517"/>
                    </a:lnTo>
                    <a:lnTo>
                      <a:pt x="32710" y="318973"/>
                    </a:lnTo>
                    <a:lnTo>
                      <a:pt x="71963" y="265356"/>
                    </a:lnTo>
                    <a:lnTo>
                      <a:pt x="125024" y="215186"/>
                    </a:lnTo>
                    <a:lnTo>
                      <a:pt x="156393" y="191555"/>
                    </a:lnTo>
                    <a:lnTo>
                      <a:pt x="190805" y="168979"/>
                    </a:lnTo>
                    <a:lnTo>
                      <a:pt x="228123" y="147524"/>
                    </a:lnTo>
                    <a:lnTo>
                      <a:pt x="268213" y="127254"/>
                    </a:lnTo>
                    <a:lnTo>
                      <a:pt x="310936" y="108233"/>
                    </a:lnTo>
                    <a:lnTo>
                      <a:pt x="356157" y="90527"/>
                    </a:lnTo>
                    <a:lnTo>
                      <a:pt x="403739" y="74201"/>
                    </a:lnTo>
                    <a:lnTo>
                      <a:pt x="453546" y="59318"/>
                    </a:lnTo>
                    <a:lnTo>
                      <a:pt x="505442" y="45944"/>
                    </a:lnTo>
                    <a:lnTo>
                      <a:pt x="559290" y="34143"/>
                    </a:lnTo>
                    <a:lnTo>
                      <a:pt x="614954" y="23980"/>
                    </a:lnTo>
                    <a:lnTo>
                      <a:pt x="672297" y="15519"/>
                    </a:lnTo>
                    <a:lnTo>
                      <a:pt x="731183" y="8826"/>
                    </a:lnTo>
                    <a:lnTo>
                      <a:pt x="791476" y="3966"/>
                    </a:lnTo>
                    <a:lnTo>
                      <a:pt x="853039" y="1002"/>
                    </a:lnTo>
                    <a:lnTo>
                      <a:pt x="915736" y="0"/>
                    </a:lnTo>
                    <a:lnTo>
                      <a:pt x="978433" y="1002"/>
                    </a:lnTo>
                    <a:lnTo>
                      <a:pt x="1039996" y="3966"/>
                    </a:lnTo>
                    <a:lnTo>
                      <a:pt x="1100289" y="8826"/>
                    </a:lnTo>
                    <a:lnTo>
                      <a:pt x="1159175" y="15519"/>
                    </a:lnTo>
                    <a:lnTo>
                      <a:pt x="1216518" y="23980"/>
                    </a:lnTo>
                    <a:lnTo>
                      <a:pt x="1272182" y="34143"/>
                    </a:lnTo>
                    <a:lnTo>
                      <a:pt x="1326030" y="45944"/>
                    </a:lnTo>
                    <a:lnTo>
                      <a:pt x="1377926" y="59318"/>
                    </a:lnTo>
                    <a:lnTo>
                      <a:pt x="1427733" y="74201"/>
                    </a:lnTo>
                    <a:lnTo>
                      <a:pt x="1475315" y="90527"/>
                    </a:lnTo>
                    <a:lnTo>
                      <a:pt x="1520536" y="108233"/>
                    </a:lnTo>
                    <a:lnTo>
                      <a:pt x="1563260" y="127254"/>
                    </a:lnTo>
                    <a:lnTo>
                      <a:pt x="1603349" y="147524"/>
                    </a:lnTo>
                    <a:lnTo>
                      <a:pt x="1640668" y="168979"/>
                    </a:lnTo>
                    <a:lnTo>
                      <a:pt x="1675079" y="191555"/>
                    </a:lnTo>
                    <a:lnTo>
                      <a:pt x="1706448" y="215186"/>
                    </a:lnTo>
                    <a:lnTo>
                      <a:pt x="1759510" y="265356"/>
                    </a:lnTo>
                    <a:lnTo>
                      <a:pt x="1798762" y="318973"/>
                    </a:lnTo>
                    <a:lnTo>
                      <a:pt x="1823113" y="375517"/>
                    </a:lnTo>
                    <a:lnTo>
                      <a:pt x="1831473" y="434473"/>
                    </a:lnTo>
                    <a:lnTo>
                      <a:pt x="1831473" y="2172367"/>
                    </a:lnTo>
                    <a:lnTo>
                      <a:pt x="1823113" y="2231322"/>
                    </a:lnTo>
                    <a:lnTo>
                      <a:pt x="1798762" y="2287867"/>
                    </a:lnTo>
                    <a:lnTo>
                      <a:pt x="1759510" y="2341484"/>
                    </a:lnTo>
                    <a:lnTo>
                      <a:pt x="1706448" y="2391654"/>
                    </a:lnTo>
                    <a:lnTo>
                      <a:pt x="1675079" y="2415286"/>
                    </a:lnTo>
                    <a:lnTo>
                      <a:pt x="1640668" y="2437861"/>
                    </a:lnTo>
                    <a:lnTo>
                      <a:pt x="1603349" y="2459316"/>
                    </a:lnTo>
                    <a:lnTo>
                      <a:pt x="1563260" y="2479586"/>
                    </a:lnTo>
                    <a:lnTo>
                      <a:pt x="1520536" y="2498607"/>
                    </a:lnTo>
                    <a:lnTo>
                      <a:pt x="1475315" y="2516313"/>
                    </a:lnTo>
                    <a:lnTo>
                      <a:pt x="1427733" y="2532640"/>
                    </a:lnTo>
                    <a:lnTo>
                      <a:pt x="1377926" y="2547522"/>
                    </a:lnTo>
                    <a:lnTo>
                      <a:pt x="1326030" y="2560897"/>
                    </a:lnTo>
                    <a:lnTo>
                      <a:pt x="1272182" y="2572698"/>
                    </a:lnTo>
                    <a:lnTo>
                      <a:pt x="1216518" y="2582861"/>
                    </a:lnTo>
                    <a:lnTo>
                      <a:pt x="1159175" y="2591321"/>
                    </a:lnTo>
                    <a:lnTo>
                      <a:pt x="1100289" y="2598014"/>
                    </a:lnTo>
                    <a:lnTo>
                      <a:pt x="1039996" y="2602874"/>
                    </a:lnTo>
                    <a:lnTo>
                      <a:pt x="978433" y="2605838"/>
                    </a:lnTo>
                    <a:lnTo>
                      <a:pt x="915736" y="2606841"/>
                    </a:lnTo>
                    <a:lnTo>
                      <a:pt x="853039" y="2605838"/>
                    </a:lnTo>
                    <a:lnTo>
                      <a:pt x="791476" y="2602874"/>
                    </a:lnTo>
                    <a:lnTo>
                      <a:pt x="731183" y="2598014"/>
                    </a:lnTo>
                    <a:lnTo>
                      <a:pt x="672297" y="2591321"/>
                    </a:lnTo>
                    <a:lnTo>
                      <a:pt x="614954" y="2582861"/>
                    </a:lnTo>
                    <a:lnTo>
                      <a:pt x="559290" y="2572698"/>
                    </a:lnTo>
                    <a:lnTo>
                      <a:pt x="505442" y="2560897"/>
                    </a:lnTo>
                    <a:lnTo>
                      <a:pt x="453546" y="2547522"/>
                    </a:lnTo>
                    <a:lnTo>
                      <a:pt x="403739" y="2532640"/>
                    </a:lnTo>
                    <a:lnTo>
                      <a:pt x="356157" y="2516313"/>
                    </a:lnTo>
                    <a:lnTo>
                      <a:pt x="310936" y="2498607"/>
                    </a:lnTo>
                    <a:lnTo>
                      <a:pt x="268213" y="2479586"/>
                    </a:lnTo>
                    <a:lnTo>
                      <a:pt x="228123" y="2459316"/>
                    </a:lnTo>
                    <a:lnTo>
                      <a:pt x="190805" y="2437861"/>
                    </a:lnTo>
                    <a:lnTo>
                      <a:pt x="156393" y="2415286"/>
                    </a:lnTo>
                    <a:lnTo>
                      <a:pt x="125024" y="2391654"/>
                    </a:lnTo>
                    <a:lnTo>
                      <a:pt x="71963" y="2341484"/>
                    </a:lnTo>
                    <a:lnTo>
                      <a:pt x="32710" y="2287867"/>
                    </a:lnTo>
                    <a:lnTo>
                      <a:pt x="8359" y="2231322"/>
                    </a:lnTo>
                    <a:lnTo>
                      <a:pt x="0" y="2172367"/>
                    </a:lnTo>
                    <a:lnTo>
                      <a:pt x="0" y="434473"/>
                    </a:lnTo>
                    <a:close/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2" name="object 52"/>
              <p:cNvSpPr/>
              <p:nvPr/>
            </p:nvSpPr>
            <p:spPr>
              <a:xfrm>
                <a:off x="3186168" y="1770063"/>
                <a:ext cx="2283112" cy="311369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3" name="object 53"/>
              <p:cNvSpPr/>
              <p:nvPr/>
            </p:nvSpPr>
            <p:spPr>
              <a:xfrm>
                <a:off x="3235799" y="1797139"/>
                <a:ext cx="2183846" cy="3014421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4" name="object 54"/>
              <p:cNvSpPr/>
              <p:nvPr/>
            </p:nvSpPr>
            <p:spPr>
              <a:xfrm>
                <a:off x="3235799" y="2298039"/>
                <a:ext cx="2183846" cy="505412"/>
              </a:xfrm>
              <a:custGeom>
                <a:avLst/>
                <a:gdLst/>
                <a:ahLst/>
                <a:cxnLst/>
                <a:rect l="l" t="t" r="r" b="b"/>
                <a:pathLst>
                  <a:path w="2179320" h="502919">
                    <a:moveTo>
                      <a:pt x="2179050" y="0"/>
                    </a:moveTo>
                    <a:lnTo>
                      <a:pt x="2171720" y="58584"/>
                    </a:lnTo>
                    <a:lnTo>
                      <a:pt x="2150275" y="115184"/>
                    </a:lnTo>
                    <a:lnTo>
                      <a:pt x="2115532" y="169421"/>
                    </a:lnTo>
                    <a:lnTo>
                      <a:pt x="2068310" y="220920"/>
                    </a:lnTo>
                    <a:lnTo>
                      <a:pt x="2009424" y="269303"/>
                    </a:lnTo>
                    <a:lnTo>
                      <a:pt x="1975863" y="292208"/>
                    </a:lnTo>
                    <a:lnTo>
                      <a:pt x="1939694" y="314193"/>
                    </a:lnTo>
                    <a:lnTo>
                      <a:pt x="1901017" y="335211"/>
                    </a:lnTo>
                    <a:lnTo>
                      <a:pt x="1859936" y="355214"/>
                    </a:lnTo>
                    <a:lnTo>
                      <a:pt x="1816552" y="374156"/>
                    </a:lnTo>
                    <a:lnTo>
                      <a:pt x="1770967" y="391988"/>
                    </a:lnTo>
                    <a:lnTo>
                      <a:pt x="1723285" y="408665"/>
                    </a:lnTo>
                    <a:lnTo>
                      <a:pt x="1673606" y="424139"/>
                    </a:lnTo>
                    <a:lnTo>
                      <a:pt x="1622034" y="438363"/>
                    </a:lnTo>
                    <a:lnTo>
                      <a:pt x="1568670" y="451290"/>
                    </a:lnTo>
                    <a:lnTo>
                      <a:pt x="1513617" y="462872"/>
                    </a:lnTo>
                    <a:lnTo>
                      <a:pt x="1456977" y="473063"/>
                    </a:lnTo>
                    <a:lnTo>
                      <a:pt x="1398851" y="481815"/>
                    </a:lnTo>
                    <a:lnTo>
                      <a:pt x="1339343" y="489081"/>
                    </a:lnTo>
                    <a:lnTo>
                      <a:pt x="1278554" y="494815"/>
                    </a:lnTo>
                    <a:lnTo>
                      <a:pt x="1216586" y="498969"/>
                    </a:lnTo>
                    <a:lnTo>
                      <a:pt x="1153542" y="501496"/>
                    </a:lnTo>
                    <a:lnTo>
                      <a:pt x="1089524" y="502349"/>
                    </a:lnTo>
                    <a:lnTo>
                      <a:pt x="1025507" y="501496"/>
                    </a:lnTo>
                    <a:lnTo>
                      <a:pt x="962463" y="498969"/>
                    </a:lnTo>
                    <a:lnTo>
                      <a:pt x="900495" y="494815"/>
                    </a:lnTo>
                    <a:lnTo>
                      <a:pt x="839706" y="489081"/>
                    </a:lnTo>
                    <a:lnTo>
                      <a:pt x="780198" y="481815"/>
                    </a:lnTo>
                    <a:lnTo>
                      <a:pt x="722073" y="473063"/>
                    </a:lnTo>
                    <a:lnTo>
                      <a:pt x="665432" y="462872"/>
                    </a:lnTo>
                    <a:lnTo>
                      <a:pt x="610379" y="451290"/>
                    </a:lnTo>
                    <a:lnTo>
                      <a:pt x="557015" y="438363"/>
                    </a:lnTo>
                    <a:lnTo>
                      <a:pt x="505443" y="424139"/>
                    </a:lnTo>
                    <a:lnTo>
                      <a:pt x="455765" y="408665"/>
                    </a:lnTo>
                    <a:lnTo>
                      <a:pt x="408082" y="391988"/>
                    </a:lnTo>
                    <a:lnTo>
                      <a:pt x="362498" y="374156"/>
                    </a:lnTo>
                    <a:lnTo>
                      <a:pt x="319114" y="355214"/>
                    </a:lnTo>
                    <a:lnTo>
                      <a:pt x="278033" y="335211"/>
                    </a:lnTo>
                    <a:lnTo>
                      <a:pt x="239356" y="314193"/>
                    </a:lnTo>
                    <a:lnTo>
                      <a:pt x="203186" y="292208"/>
                    </a:lnTo>
                    <a:lnTo>
                      <a:pt x="169625" y="269303"/>
                    </a:lnTo>
                    <a:lnTo>
                      <a:pt x="138776" y="245525"/>
                    </a:lnTo>
                    <a:lnTo>
                      <a:pt x="85620" y="195537"/>
                    </a:lnTo>
                    <a:lnTo>
                      <a:pt x="44535" y="142621"/>
                    </a:lnTo>
                    <a:lnTo>
                      <a:pt x="16339" y="87156"/>
                    </a:lnTo>
                    <a:lnTo>
                      <a:pt x="1849" y="29516"/>
                    </a:ln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5" name="object 55"/>
              <p:cNvSpPr/>
              <p:nvPr/>
            </p:nvSpPr>
            <p:spPr>
              <a:xfrm>
                <a:off x="3235799" y="1797139"/>
                <a:ext cx="2183846" cy="3014421"/>
              </a:xfrm>
              <a:custGeom>
                <a:avLst/>
                <a:gdLst/>
                <a:ahLst/>
                <a:cxnLst/>
                <a:rect l="l" t="t" r="r" b="b"/>
                <a:pathLst>
                  <a:path w="2179320" h="3014345">
                    <a:moveTo>
                      <a:pt x="0" y="502349"/>
                    </a:moveTo>
                    <a:lnTo>
                      <a:pt x="7330" y="443764"/>
                    </a:lnTo>
                    <a:lnTo>
                      <a:pt x="28775" y="387165"/>
                    </a:lnTo>
                    <a:lnTo>
                      <a:pt x="63517" y="332927"/>
                    </a:lnTo>
                    <a:lnTo>
                      <a:pt x="110740" y="281428"/>
                    </a:lnTo>
                    <a:lnTo>
                      <a:pt x="169625" y="233045"/>
                    </a:lnTo>
                    <a:lnTo>
                      <a:pt x="203186" y="210140"/>
                    </a:lnTo>
                    <a:lnTo>
                      <a:pt x="239356" y="188155"/>
                    </a:lnTo>
                    <a:lnTo>
                      <a:pt x="278033" y="167137"/>
                    </a:lnTo>
                    <a:lnTo>
                      <a:pt x="319114" y="147134"/>
                    </a:lnTo>
                    <a:lnTo>
                      <a:pt x="362498" y="128193"/>
                    </a:lnTo>
                    <a:lnTo>
                      <a:pt x="408082" y="110360"/>
                    </a:lnTo>
                    <a:lnTo>
                      <a:pt x="455765" y="93683"/>
                    </a:lnTo>
                    <a:lnTo>
                      <a:pt x="505443" y="78209"/>
                    </a:lnTo>
                    <a:lnTo>
                      <a:pt x="557015" y="63985"/>
                    </a:lnTo>
                    <a:lnTo>
                      <a:pt x="610379" y="51059"/>
                    </a:lnTo>
                    <a:lnTo>
                      <a:pt x="665432" y="39477"/>
                    </a:lnTo>
                    <a:lnTo>
                      <a:pt x="722073" y="29286"/>
                    </a:lnTo>
                    <a:lnTo>
                      <a:pt x="780198" y="20534"/>
                    </a:lnTo>
                    <a:lnTo>
                      <a:pt x="839706" y="13267"/>
                    </a:lnTo>
                    <a:lnTo>
                      <a:pt x="900495" y="7533"/>
                    </a:lnTo>
                    <a:lnTo>
                      <a:pt x="962463" y="3379"/>
                    </a:lnTo>
                    <a:lnTo>
                      <a:pt x="1025507" y="852"/>
                    </a:lnTo>
                    <a:lnTo>
                      <a:pt x="1089524" y="0"/>
                    </a:lnTo>
                    <a:lnTo>
                      <a:pt x="1153542" y="852"/>
                    </a:lnTo>
                    <a:lnTo>
                      <a:pt x="1216586" y="3379"/>
                    </a:lnTo>
                    <a:lnTo>
                      <a:pt x="1278554" y="7533"/>
                    </a:lnTo>
                    <a:lnTo>
                      <a:pt x="1339343" y="13267"/>
                    </a:lnTo>
                    <a:lnTo>
                      <a:pt x="1398851" y="20534"/>
                    </a:lnTo>
                    <a:lnTo>
                      <a:pt x="1456977" y="29286"/>
                    </a:lnTo>
                    <a:lnTo>
                      <a:pt x="1513617" y="39477"/>
                    </a:lnTo>
                    <a:lnTo>
                      <a:pt x="1568670" y="51059"/>
                    </a:lnTo>
                    <a:lnTo>
                      <a:pt x="1622034" y="63985"/>
                    </a:lnTo>
                    <a:lnTo>
                      <a:pt x="1673606" y="78209"/>
                    </a:lnTo>
                    <a:lnTo>
                      <a:pt x="1723285" y="93683"/>
                    </a:lnTo>
                    <a:lnTo>
                      <a:pt x="1770967" y="110360"/>
                    </a:lnTo>
                    <a:lnTo>
                      <a:pt x="1816552" y="128193"/>
                    </a:lnTo>
                    <a:lnTo>
                      <a:pt x="1859936" y="147134"/>
                    </a:lnTo>
                    <a:lnTo>
                      <a:pt x="1901017" y="167137"/>
                    </a:lnTo>
                    <a:lnTo>
                      <a:pt x="1939694" y="188155"/>
                    </a:lnTo>
                    <a:lnTo>
                      <a:pt x="1975863" y="210140"/>
                    </a:lnTo>
                    <a:lnTo>
                      <a:pt x="2009424" y="233045"/>
                    </a:lnTo>
                    <a:lnTo>
                      <a:pt x="2040274" y="256824"/>
                    </a:lnTo>
                    <a:lnTo>
                      <a:pt x="2093430" y="306812"/>
                    </a:lnTo>
                    <a:lnTo>
                      <a:pt x="2134515" y="359727"/>
                    </a:lnTo>
                    <a:lnTo>
                      <a:pt x="2162711" y="415193"/>
                    </a:lnTo>
                    <a:lnTo>
                      <a:pt x="2177201" y="472832"/>
                    </a:lnTo>
                    <a:lnTo>
                      <a:pt x="2179050" y="502349"/>
                    </a:lnTo>
                    <a:lnTo>
                      <a:pt x="2179050" y="2511746"/>
                    </a:lnTo>
                    <a:lnTo>
                      <a:pt x="2171720" y="2570330"/>
                    </a:lnTo>
                    <a:lnTo>
                      <a:pt x="2150275" y="2626929"/>
                    </a:lnTo>
                    <a:lnTo>
                      <a:pt x="2115532" y="2681167"/>
                    </a:lnTo>
                    <a:lnTo>
                      <a:pt x="2068310" y="2732666"/>
                    </a:lnTo>
                    <a:lnTo>
                      <a:pt x="2009424" y="2781049"/>
                    </a:lnTo>
                    <a:lnTo>
                      <a:pt x="1975863" y="2803954"/>
                    </a:lnTo>
                    <a:lnTo>
                      <a:pt x="1939694" y="2825939"/>
                    </a:lnTo>
                    <a:lnTo>
                      <a:pt x="1901017" y="2846957"/>
                    </a:lnTo>
                    <a:lnTo>
                      <a:pt x="1859936" y="2866960"/>
                    </a:lnTo>
                    <a:lnTo>
                      <a:pt x="1816552" y="2885901"/>
                    </a:lnTo>
                    <a:lnTo>
                      <a:pt x="1770967" y="2903734"/>
                    </a:lnTo>
                    <a:lnTo>
                      <a:pt x="1723285" y="2920411"/>
                    </a:lnTo>
                    <a:lnTo>
                      <a:pt x="1673606" y="2935885"/>
                    </a:lnTo>
                    <a:lnTo>
                      <a:pt x="1622034" y="2950108"/>
                    </a:lnTo>
                    <a:lnTo>
                      <a:pt x="1568670" y="2963035"/>
                    </a:lnTo>
                    <a:lnTo>
                      <a:pt x="1513617" y="2974617"/>
                    </a:lnTo>
                    <a:lnTo>
                      <a:pt x="1456977" y="2984808"/>
                    </a:lnTo>
                    <a:lnTo>
                      <a:pt x="1398851" y="2993560"/>
                    </a:lnTo>
                    <a:lnTo>
                      <a:pt x="1339343" y="3000827"/>
                    </a:lnTo>
                    <a:lnTo>
                      <a:pt x="1278554" y="3006561"/>
                    </a:lnTo>
                    <a:lnTo>
                      <a:pt x="1216586" y="3010715"/>
                    </a:lnTo>
                    <a:lnTo>
                      <a:pt x="1153542" y="3013242"/>
                    </a:lnTo>
                    <a:lnTo>
                      <a:pt x="1089524" y="3014094"/>
                    </a:lnTo>
                    <a:lnTo>
                      <a:pt x="1025507" y="3013242"/>
                    </a:lnTo>
                    <a:lnTo>
                      <a:pt x="962463" y="3010715"/>
                    </a:lnTo>
                    <a:lnTo>
                      <a:pt x="900495" y="3006561"/>
                    </a:lnTo>
                    <a:lnTo>
                      <a:pt x="839706" y="3000827"/>
                    </a:lnTo>
                    <a:lnTo>
                      <a:pt x="780198" y="2993560"/>
                    </a:lnTo>
                    <a:lnTo>
                      <a:pt x="722073" y="2984808"/>
                    </a:lnTo>
                    <a:lnTo>
                      <a:pt x="665432" y="2974617"/>
                    </a:lnTo>
                    <a:lnTo>
                      <a:pt x="610379" y="2963035"/>
                    </a:lnTo>
                    <a:lnTo>
                      <a:pt x="557015" y="2950108"/>
                    </a:lnTo>
                    <a:lnTo>
                      <a:pt x="505443" y="2935885"/>
                    </a:lnTo>
                    <a:lnTo>
                      <a:pt x="455765" y="2920411"/>
                    </a:lnTo>
                    <a:lnTo>
                      <a:pt x="408082" y="2903734"/>
                    </a:lnTo>
                    <a:lnTo>
                      <a:pt x="362498" y="2885901"/>
                    </a:lnTo>
                    <a:lnTo>
                      <a:pt x="319114" y="2866960"/>
                    </a:lnTo>
                    <a:lnTo>
                      <a:pt x="278033" y="2846957"/>
                    </a:lnTo>
                    <a:lnTo>
                      <a:pt x="239356" y="2825939"/>
                    </a:lnTo>
                    <a:lnTo>
                      <a:pt x="203186" y="2803954"/>
                    </a:lnTo>
                    <a:lnTo>
                      <a:pt x="169625" y="2781049"/>
                    </a:lnTo>
                    <a:lnTo>
                      <a:pt x="138776" y="2757270"/>
                    </a:lnTo>
                    <a:lnTo>
                      <a:pt x="85620" y="2707282"/>
                    </a:lnTo>
                    <a:lnTo>
                      <a:pt x="44535" y="2654367"/>
                    </a:lnTo>
                    <a:lnTo>
                      <a:pt x="16339" y="2598901"/>
                    </a:lnTo>
                    <a:lnTo>
                      <a:pt x="1849" y="2541262"/>
                    </a:lnTo>
                    <a:lnTo>
                      <a:pt x="0" y="2511746"/>
                    </a:lnTo>
                    <a:lnTo>
                      <a:pt x="0" y="502349"/>
                    </a:lnTo>
                    <a:close/>
                  </a:path>
                </a:pathLst>
              </a:custGeom>
              <a:ln w="9524">
                <a:solidFill>
                  <a:srgbClr val="5B92C7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cxnSp>
          <p:nvCxnSpPr>
            <p:cNvPr id="36" name="直線矢印コネクタ 35"/>
            <p:cNvCxnSpPr/>
            <p:nvPr/>
          </p:nvCxnSpPr>
          <p:spPr bwMode="auto">
            <a:xfrm flipH="1" flipV="1">
              <a:off x="8640443" y="5554847"/>
              <a:ext cx="342636" cy="223686"/>
            </a:xfrm>
            <a:prstGeom prst="straightConnector1">
              <a:avLst/>
            </a:prstGeom>
            <a:ln w="57150">
              <a:solidFill>
                <a:srgbClr val="EEB5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楕円 36"/>
            <p:cNvSpPr/>
            <p:nvPr/>
          </p:nvSpPr>
          <p:spPr bwMode="auto">
            <a:xfrm rot="17621310">
              <a:off x="7690241" y="5150317"/>
              <a:ext cx="491790" cy="139592"/>
            </a:xfrm>
            <a:prstGeom prst="ellipse">
              <a:avLst/>
            </a:prstGeom>
            <a:noFill/>
            <a:ln w="76200">
              <a:solidFill>
                <a:srgbClr val="FFFF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52595" name="テキスト ボックス 3"/>
            <p:cNvSpPr txBox="1">
              <a:spLocks noChangeArrowheads="1"/>
            </p:cNvSpPr>
            <p:nvPr/>
          </p:nvSpPr>
          <p:spPr bwMode="auto">
            <a:xfrm>
              <a:off x="8707291" y="5644303"/>
              <a:ext cx="320204" cy="349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800" b="1">
                  <a:latin typeface="Symbol" panose="05050102010706020507" pitchFamily="18" charset="2"/>
                </a:rPr>
                <a:t>n</a:t>
              </a:r>
              <a:endParaRPr lang="ja-JP" altLang="en-US" sz="2800" b="1">
                <a:latin typeface="Symbol" panose="05050102010706020507" pitchFamily="18" charset="2"/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 bwMode="auto">
            <a:xfrm flipH="1" flipV="1">
              <a:off x="7452321" y="4967872"/>
              <a:ext cx="1188122" cy="599666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 bwMode="auto">
            <a:xfrm rot="19421310">
              <a:off x="8188354" y="4932971"/>
              <a:ext cx="0" cy="528278"/>
            </a:xfrm>
            <a:prstGeom prst="line">
              <a:avLst/>
            </a:prstGeom>
            <a:ln w="57150">
              <a:solidFill>
                <a:srgbClr val="FFF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 bwMode="auto">
            <a:xfrm rot="15821310" flipH="1">
              <a:off x="8090006" y="5161438"/>
              <a:ext cx="0" cy="529817"/>
            </a:xfrm>
            <a:prstGeom prst="line">
              <a:avLst/>
            </a:prstGeom>
            <a:ln w="57150">
              <a:solidFill>
                <a:srgbClr val="FFF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 bwMode="auto">
            <a:xfrm flipH="1">
              <a:off x="7996415" y="5212180"/>
              <a:ext cx="20621" cy="49179"/>
            </a:xfrm>
            <a:prstGeom prst="line">
              <a:avLst/>
            </a:prstGeom>
            <a:ln w="76200">
              <a:solidFill>
                <a:srgbClr val="FFF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爆発 2 42"/>
            <p:cNvSpPr/>
            <p:nvPr/>
          </p:nvSpPr>
          <p:spPr bwMode="auto">
            <a:xfrm rot="17247088">
              <a:off x="7597458" y="5011504"/>
              <a:ext cx="190370" cy="141178"/>
            </a:xfrm>
            <a:prstGeom prst="irregularSeal2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" name="爆発 2 43"/>
            <p:cNvSpPr/>
            <p:nvPr/>
          </p:nvSpPr>
          <p:spPr bwMode="auto">
            <a:xfrm rot="17247088">
              <a:off x="8308902" y="5372415"/>
              <a:ext cx="188784" cy="141178"/>
            </a:xfrm>
            <a:prstGeom prst="irregularSeal2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52591" name="テキスト ボックス 24"/>
          <p:cNvSpPr txBox="1">
            <a:spLocks noChangeArrowheads="1"/>
          </p:cNvSpPr>
          <p:nvPr/>
        </p:nvSpPr>
        <p:spPr bwMode="auto">
          <a:xfrm>
            <a:off x="611188" y="6224588"/>
            <a:ext cx="6030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00"/>
                </a:solidFill>
                <a:latin typeface="Consolas" panose="020B0609020204030204" pitchFamily="49" charset="0"/>
              </a:rPr>
              <a:t>PDG2016 </a:t>
            </a:r>
            <a:r>
              <a:rPr lang="en-US" altLang="ja-JP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ja-JP" sz="2000" b="1">
                <a:solidFill>
                  <a:srgbClr val="000000"/>
                </a:solidFill>
                <a:latin typeface="Consolas" panose="020B0609020204030204" pitchFamily="49" charset="0"/>
              </a:rPr>
              <a:t>http://pdg.lbl.gov/</a:t>
            </a:r>
            <a:endParaRPr lang="ja-JP" altLang="en-US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3"/>
          <p:cNvSpPr txBox="1">
            <a:spLocks noChangeArrowheads="1"/>
          </p:cNvSpPr>
          <p:nvPr/>
        </p:nvSpPr>
        <p:spPr bwMode="auto">
          <a:xfrm>
            <a:off x="3132138" y="-26988"/>
            <a:ext cx="2879725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ja-JP" sz="2800" b="1" u="sng">
                <a:solidFill>
                  <a:srgbClr val="0A0AD4"/>
                </a:solidFill>
                <a:latin typeface="Arial" panose="020B0604020202020204" pitchFamily="34" charset="0"/>
              </a:rPr>
              <a:t>L/E analysis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154627" name="テキスト ボックス 2"/>
          <p:cNvSpPr txBox="1">
            <a:spLocks noChangeArrowheads="1"/>
          </p:cNvSpPr>
          <p:nvPr/>
        </p:nvSpPr>
        <p:spPr bwMode="auto">
          <a:xfrm>
            <a:off x="115888" y="458788"/>
            <a:ext cx="8821737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The deficit of upward-going atmospheric muon neutrinos can be </a:t>
            </a:r>
            <a:b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explained not only by </a:t>
            </a:r>
            <a:r>
              <a:rPr lang="en-US" altLang="ja-JP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oscillations </a:t>
            </a: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but also by other exotic models such as </a:t>
            </a:r>
            <a:r>
              <a:rPr lang="en-US" altLang="ja-JP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decoherence </a:t>
            </a: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altLang="ja-JP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decay</a:t>
            </a: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Which is the right answer can be examined from neutrino survival probability as a function of L/E.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To keep high L/E</a:t>
            </a:r>
            <a:b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resolution (</a:t>
            </a:r>
            <a:r>
              <a:rPr lang="en-US" altLang="ja-JP" b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(L/E) &lt; 70%),</a:t>
            </a:r>
            <a:b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low energy events are</a:t>
            </a:r>
            <a:b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removed because the</a:t>
            </a:r>
            <a:b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correlation between</a:t>
            </a:r>
            <a:b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neutrino direction and</a:t>
            </a:r>
            <a:b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outgoing particle direction</a:t>
            </a:r>
            <a:b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are poor. Horizontal events</a:t>
            </a:r>
            <a:b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are also removed because</a:t>
            </a:r>
            <a:b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of large dL/d(cos </a:t>
            </a:r>
            <a:r>
              <a:rPr lang="en-US" altLang="ja-JP" b="1"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altLang="ja-JP" b="1" baseline="-2500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ja-JP" b="1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4628" name="グループ化 15"/>
          <p:cNvGrpSpPr>
            <a:grpSpLocks/>
          </p:cNvGrpSpPr>
          <p:nvPr/>
        </p:nvGrpSpPr>
        <p:grpSpPr bwMode="auto">
          <a:xfrm>
            <a:off x="3940175" y="2663825"/>
            <a:ext cx="5176838" cy="4111625"/>
            <a:chOff x="3940455" y="2663915"/>
            <a:chExt cx="5177050" cy="4110978"/>
          </a:xfrm>
        </p:grpSpPr>
        <p:grpSp>
          <p:nvGrpSpPr>
            <p:cNvPr id="154629" name="グループ化 5"/>
            <p:cNvGrpSpPr>
              <a:grpSpLocks/>
            </p:cNvGrpSpPr>
            <p:nvPr/>
          </p:nvGrpSpPr>
          <p:grpSpPr bwMode="auto">
            <a:xfrm>
              <a:off x="3940455" y="2663915"/>
              <a:ext cx="5177050" cy="4110978"/>
              <a:chOff x="3626895" y="2393885"/>
              <a:chExt cx="5517105" cy="4381008"/>
            </a:xfrm>
          </p:grpSpPr>
          <p:sp>
            <p:nvSpPr>
              <p:cNvPr id="154636" name="object 4"/>
              <p:cNvSpPr>
                <a:spLocks noChangeArrowheads="1"/>
              </p:cNvSpPr>
              <p:nvPr/>
            </p:nvSpPr>
            <p:spPr bwMode="auto">
              <a:xfrm>
                <a:off x="3626895" y="2498492"/>
                <a:ext cx="5445605" cy="4276401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endParaRPr lang="ja-JP" altLang="ja-JP"/>
              </a:p>
            </p:txBody>
          </p:sp>
          <p:sp>
            <p:nvSpPr>
              <p:cNvPr id="154637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4707015" y="2498492"/>
                <a:ext cx="3780419" cy="40011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/>
                <a:r>
                  <a:rPr lang="en-US" altLang="ja-JP" sz="1800" b="1">
                    <a:latin typeface="Arial" panose="020B0604020202020204" pitchFamily="34" charset="0"/>
                    <a:cs typeface="Arial" panose="020B0604020202020204" pitchFamily="34" charset="0"/>
                  </a:rPr>
                  <a:t>Neutrino survival probability</a:t>
                </a:r>
                <a:endParaRPr lang="ja-JP" altLang="en-US" sz="1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正方形/長方形 4"/>
              <p:cNvSpPr/>
              <p:nvPr/>
            </p:nvSpPr>
            <p:spPr>
              <a:xfrm>
                <a:off x="8758259" y="2393885"/>
                <a:ext cx="385741" cy="31952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cxnSp>
          <p:nvCxnSpPr>
            <p:cNvPr id="8" name="直線矢印コネクタ 7"/>
            <p:cNvCxnSpPr/>
            <p:nvPr/>
          </p:nvCxnSpPr>
          <p:spPr>
            <a:xfrm flipV="1">
              <a:off x="5921736" y="3794037"/>
              <a:ext cx="327038" cy="3285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V="1">
              <a:off x="6450396" y="4238467"/>
              <a:ext cx="461981" cy="552363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>
              <a:off x="7252116" y="3428970"/>
              <a:ext cx="425467" cy="31427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633" name="テキスト ボックス 11"/>
            <p:cNvSpPr txBox="1">
              <a:spLocks noChangeArrowheads="1"/>
            </p:cNvSpPr>
            <p:nvPr/>
          </p:nvSpPr>
          <p:spPr bwMode="auto">
            <a:xfrm>
              <a:off x="6498592" y="3104673"/>
              <a:ext cx="16651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oscillation</a:t>
              </a:r>
              <a:endParaRPr lang="ja-JP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634" name="テキスト ボックス 21"/>
            <p:cNvSpPr txBox="1">
              <a:spLocks noChangeArrowheads="1"/>
            </p:cNvSpPr>
            <p:nvPr/>
          </p:nvSpPr>
          <p:spPr bwMode="auto">
            <a:xfrm>
              <a:off x="4785768" y="4062669"/>
              <a:ext cx="16651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decoherence</a:t>
              </a:r>
              <a:endParaRPr lang="ja-JP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635" name="テキスト ボックス 22"/>
            <p:cNvSpPr txBox="1">
              <a:spLocks noChangeArrowheads="1"/>
            </p:cNvSpPr>
            <p:nvPr/>
          </p:nvSpPr>
          <p:spPr bwMode="auto">
            <a:xfrm>
              <a:off x="6000177" y="4768483"/>
              <a:ext cx="1126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8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decay</a:t>
              </a:r>
              <a:endParaRPr lang="ja-JP" altLang="en-US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3"/>
          <p:cNvSpPr txBox="1">
            <a:spLocks noChangeArrowheads="1"/>
          </p:cNvSpPr>
          <p:nvPr/>
        </p:nvSpPr>
        <p:spPr bwMode="auto">
          <a:xfrm>
            <a:off x="3132138" y="-26988"/>
            <a:ext cx="2879725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ja-JP" sz="2800" b="1" u="sng">
                <a:solidFill>
                  <a:srgbClr val="0A0AD4"/>
                </a:solidFill>
                <a:latin typeface="Arial" panose="020B0604020202020204" pitchFamily="34" charset="0"/>
              </a:rPr>
              <a:t>L/E analysis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pic>
        <p:nvPicPr>
          <p:cNvPr id="156675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484188"/>
            <a:ext cx="2727325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8172450" y="819150"/>
            <a:ext cx="225425" cy="1530350"/>
          </a:xfrm>
          <a:prstGeom prst="rect">
            <a:avLst/>
          </a:prstGeom>
          <a:solidFill>
            <a:srgbClr val="FFFA0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56677" name="グループ化 1"/>
          <p:cNvGrpSpPr>
            <a:grpSpLocks/>
          </p:cNvGrpSpPr>
          <p:nvPr/>
        </p:nvGrpSpPr>
        <p:grpSpPr bwMode="auto">
          <a:xfrm>
            <a:off x="3941763" y="2798763"/>
            <a:ext cx="5526087" cy="4086225"/>
            <a:chOff x="3681897" y="2807963"/>
            <a:chExt cx="5525618" cy="4086422"/>
          </a:xfrm>
        </p:grpSpPr>
        <p:pic>
          <p:nvPicPr>
            <p:cNvPr id="156710" name="図 8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1897" y="2807963"/>
              <a:ext cx="5525618" cy="408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11" name="テキスト ボックス 866"/>
            <p:cNvSpPr txBox="1">
              <a:spLocks noChangeArrowheads="1"/>
            </p:cNvSpPr>
            <p:nvPr/>
          </p:nvSpPr>
          <p:spPr bwMode="auto">
            <a:xfrm>
              <a:off x="4716925" y="5390213"/>
              <a:ext cx="2336830" cy="954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fr-FR" altLang="ja-JP" sz="14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Y.Ashie et al.,</a:t>
              </a:r>
              <a:br>
                <a:rPr lang="fr-FR" altLang="ja-JP" sz="1400" b="1">
                  <a:solidFill>
                    <a:srgbClr val="000000"/>
                  </a:solidFill>
                  <a:latin typeface="Arial Narrow" panose="020B0606020202030204" pitchFamily="34" charset="0"/>
                </a:rPr>
              </a:br>
              <a:r>
                <a:rPr lang="fr-FR" altLang="ja-JP" sz="14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Phys.Rev.Lett. 93,101801(2004) 1489 live-day data </a:t>
              </a:r>
              <a:br>
                <a:rPr lang="fr-FR" altLang="ja-JP" sz="1400" b="1">
                  <a:solidFill>
                    <a:srgbClr val="000000"/>
                  </a:solidFill>
                  <a:latin typeface="Arial Narrow" panose="020B0606020202030204" pitchFamily="34" charset="0"/>
                </a:rPr>
              </a:br>
              <a:endParaRPr lang="fr-FR" altLang="ja-JP" sz="1400" b="1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235554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1358900"/>
            <a:ext cx="1184275" cy="2593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9" name="テキスト ボックス 1"/>
          <p:cNvSpPr txBox="1">
            <a:spLocks noChangeArrowheads="1"/>
          </p:cNvSpPr>
          <p:nvPr/>
        </p:nvSpPr>
        <p:spPr bwMode="auto">
          <a:xfrm>
            <a:off x="53975" y="679450"/>
            <a:ext cx="61833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Font typeface="Wingdings" panose="05000000000000000000" pitchFamily="2" charset="2"/>
              <a:buChar char="l"/>
              <a:defRPr/>
            </a:pP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A clear dip corresponding to the first oscillation maximum</a:t>
            </a:r>
            <a:r>
              <a:rPr lang="ja-JP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be found. </a:t>
            </a:r>
            <a:b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Neutrino oscillation can well explain</a:t>
            </a:r>
            <a:b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data.</a:t>
            </a:r>
          </a:p>
          <a:p>
            <a:pPr>
              <a:buFont typeface="Wingdings" panose="05000000000000000000" pitchFamily="2" charset="2"/>
              <a:buChar char="l"/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Neutrino </a:t>
            </a:r>
            <a:r>
              <a:rPr lang="en-US" altLang="ja-JP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decoherence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neutrino decay are disfavored</a:t>
            </a:r>
            <a:b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more than </a:t>
            </a: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</a:t>
            </a:r>
            <a:r>
              <a:rPr lang="en-US" altLang="ja-JP" b="1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3" name="表 12"/>
          <p:cNvGraphicFramePr>
            <a:graphicFrameLocks noGrp="1"/>
          </p:cNvGraphicFramePr>
          <p:nvPr/>
        </p:nvGraphicFramePr>
        <p:xfrm>
          <a:off x="242888" y="2700338"/>
          <a:ext cx="3924301" cy="2124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074">
                  <a:extLst>
                    <a:ext uri="{9D8B030D-6E8A-4147-A177-3AD203B41FA5}">
                      <a16:colId xmlns:a16="http://schemas.microsoft.com/office/drawing/2014/main" val="722615995"/>
                    </a:ext>
                  </a:extLst>
                </a:gridCol>
                <a:gridCol w="1368105">
                  <a:extLst>
                    <a:ext uri="{9D8B030D-6E8A-4147-A177-3AD203B41FA5}">
                      <a16:colId xmlns:a16="http://schemas.microsoft.com/office/drawing/2014/main" val="3054192070"/>
                    </a:ext>
                  </a:extLst>
                </a:gridCol>
                <a:gridCol w="792061">
                  <a:extLst>
                    <a:ext uri="{9D8B030D-6E8A-4147-A177-3AD203B41FA5}">
                      <a16:colId xmlns:a16="http://schemas.microsoft.com/office/drawing/2014/main" val="2104676221"/>
                    </a:ext>
                  </a:extLst>
                </a:gridCol>
                <a:gridCol w="792061">
                  <a:extLst>
                    <a:ext uri="{9D8B030D-6E8A-4147-A177-3AD203B41FA5}">
                      <a16:colId xmlns:a16="http://schemas.microsoft.com/office/drawing/2014/main" val="1085092351"/>
                    </a:ext>
                  </a:extLst>
                </a:gridCol>
              </a:tblGrid>
              <a:tr h="370951">
                <a:tc gridSpan="2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91433" marR="91433" marT="45734" marB="45734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bin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bins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34" marB="45734"/>
                </a:tc>
                <a:extLst>
                  <a:ext uri="{0D108BD9-81ED-4DB2-BD59-A6C34878D82A}">
                    <a16:rowId xmlns:a16="http://schemas.microsoft.com/office/drawing/2014/main" val="2086290568"/>
                  </a:ext>
                </a:extLst>
              </a:tr>
              <a:tr h="370951">
                <a:tc rowSpan="3"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</a:t>
                      </a:r>
                      <a:endParaRPr kumimoji="1" lang="ja-JP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34" marB="45734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oscillation</a:t>
                      </a:r>
                      <a:endParaRPr kumimoji="1" lang="ja-JP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34" marB="45734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latin typeface="Consolas" panose="020B0609020204030204" pitchFamily="49" charset="0"/>
                        </a:rPr>
                        <a:t> ~20</a:t>
                      </a:r>
                      <a:endParaRPr kumimoji="1" lang="ja-JP" altLang="en-US" sz="1800" b="1" dirty="0">
                        <a:latin typeface="Consolas" panose="020B0609020204030204" pitchFamily="49" charset="0"/>
                      </a:endParaRPr>
                    </a:p>
                  </a:txBody>
                  <a:tcPr marL="91433" marR="91433" marT="45734" marB="45734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latin typeface="Consolas" panose="020B0609020204030204" pitchFamily="49" charset="0"/>
                        </a:rPr>
                        <a:t>~131</a:t>
                      </a:r>
                      <a:endParaRPr kumimoji="1" lang="ja-JP" altLang="en-US" sz="1800" b="1" dirty="0">
                        <a:latin typeface="Consolas" panose="020B0609020204030204" pitchFamily="49" charset="0"/>
                      </a:endParaRPr>
                    </a:p>
                  </a:txBody>
                  <a:tcPr marL="91433" marR="91433" marT="45734" marB="45734"/>
                </a:tc>
                <a:extLst>
                  <a:ext uri="{0D108BD9-81ED-4DB2-BD59-A6C34878D82A}">
                    <a16:rowId xmlns:a16="http://schemas.microsoft.com/office/drawing/2014/main" val="339450763"/>
                  </a:ext>
                </a:extLst>
              </a:tr>
              <a:tr h="640271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decoherence</a:t>
                      </a:r>
                      <a:r>
                        <a:rPr kumimoji="1" lang="en-US" altLang="ja-JP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br>
                        <a:rPr kumimoji="1" lang="en-US" altLang="ja-JP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decay</a:t>
                      </a:r>
                      <a:endParaRPr kumimoji="1" lang="ja-JP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34" marB="45734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latin typeface="Consolas" panose="020B0609020204030204" pitchFamily="49" charset="0"/>
                        </a:rPr>
                        <a:t> ~10</a:t>
                      </a:r>
                      <a:endParaRPr kumimoji="1" lang="ja-JP" altLang="en-US" sz="1800" b="1" dirty="0">
                        <a:latin typeface="Consolas" panose="020B0609020204030204" pitchFamily="49" charset="0"/>
                      </a:endParaRPr>
                    </a:p>
                  </a:txBody>
                  <a:tcPr marL="91433" marR="91433" marT="45734" marB="45734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latin typeface="Consolas" panose="020B0609020204030204" pitchFamily="49" charset="0"/>
                        </a:rPr>
                        <a:t> ~68</a:t>
                      </a:r>
                      <a:endParaRPr kumimoji="1" lang="ja-JP" altLang="en-US" sz="1800" b="1" dirty="0">
                        <a:latin typeface="Consolas" panose="020B0609020204030204" pitchFamily="49" charset="0"/>
                      </a:endParaRPr>
                    </a:p>
                  </a:txBody>
                  <a:tcPr marL="91433" marR="91433" marT="45734" marB="45734"/>
                </a:tc>
                <a:extLst>
                  <a:ext uri="{0D108BD9-81ED-4DB2-BD59-A6C34878D82A}">
                    <a16:rowId xmlns:a16="http://schemas.microsoft.com/office/drawing/2014/main" val="136156208"/>
                  </a:ext>
                </a:extLst>
              </a:tr>
              <a:tr h="370951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oscillation</a:t>
                      </a:r>
                      <a:endParaRPr kumimoji="1" lang="ja-JP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34" marB="45734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  ~7</a:t>
                      </a:r>
                      <a:endParaRPr kumimoji="1" lang="ja-JP" altLang="en-US" sz="18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33" marR="91433" marT="45734" marB="45734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 ~48</a:t>
                      </a:r>
                      <a:endParaRPr kumimoji="1" lang="ja-JP" altLang="en-US" sz="1800" b="1" dirty="0">
                        <a:solidFill>
                          <a:srgbClr val="0000FF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33" marR="91433" marT="45734" marB="45734"/>
                </a:tc>
                <a:extLst>
                  <a:ext uri="{0D108BD9-81ED-4DB2-BD59-A6C34878D82A}">
                    <a16:rowId xmlns:a16="http://schemas.microsoft.com/office/drawing/2014/main" val="2849276926"/>
                  </a:ext>
                </a:extLst>
              </a:tr>
              <a:tr h="370951">
                <a:tc gridSpan="2"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endParaRPr kumimoji="1" lang="ja-JP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34" marB="45734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   4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33" marR="91433" marT="45734" marB="45734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</a:rPr>
                        <a:t>  44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91433" marR="91433" marT="45734" marB="45734"/>
                </a:tc>
                <a:extLst>
                  <a:ext uri="{0D108BD9-81ED-4DB2-BD59-A6C34878D82A}">
                    <a16:rowId xmlns:a16="http://schemas.microsoft.com/office/drawing/2014/main" val="1263738502"/>
                  </a:ext>
                </a:extLst>
              </a:tr>
            </a:tbl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7362825" y="2979738"/>
            <a:ext cx="365125" cy="3194050"/>
          </a:xfrm>
          <a:prstGeom prst="rect">
            <a:avLst/>
          </a:prstGeom>
          <a:solidFill>
            <a:srgbClr val="FFFA0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6709" name="テキスト ボックス 2"/>
          <p:cNvSpPr txBox="1">
            <a:spLocks noChangeArrowheads="1"/>
          </p:cNvSpPr>
          <p:nvPr/>
        </p:nvSpPr>
        <p:spPr bwMode="auto">
          <a:xfrm>
            <a:off x="373063" y="2212975"/>
            <a:ext cx="3748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Number of events in the dip region</a:t>
            </a:r>
            <a:endParaRPr lang="ja-JP" altLang="en-US" b="1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2263" y="285750"/>
            <a:ext cx="8572500" cy="6429375"/>
          </a:xfrm>
          <a:custGeom>
            <a:avLst/>
            <a:gdLst/>
            <a:ahLst/>
            <a:cxnLst/>
            <a:rect l="l" t="t" r="r" b="b"/>
            <a:pathLst>
              <a:path w="12192000" h="9144000">
                <a:moveTo>
                  <a:pt x="0" y="0"/>
                </a:moveTo>
                <a:lnTo>
                  <a:pt x="12191998" y="0"/>
                </a:lnTo>
                <a:lnTo>
                  <a:pt x="12191998" y="9143998"/>
                </a:lnTo>
                <a:lnTo>
                  <a:pt x="0" y="91439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23" name="Text Box 23"/>
          <p:cNvSpPr txBox="1">
            <a:spLocks noChangeArrowheads="1"/>
          </p:cNvSpPr>
          <p:nvPr/>
        </p:nvSpPr>
        <p:spPr bwMode="auto">
          <a:xfrm>
            <a:off x="71438" y="25400"/>
            <a:ext cx="5715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ja-JP" sz="2800" b="1" u="sng">
                <a:solidFill>
                  <a:srgbClr val="0A0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of </a:t>
            </a:r>
            <a:r>
              <a:rPr lang="en-US" altLang="ja-JP" sz="2800" b="1" u="sng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A0AD4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800" b="1" u="sng">
                <a:solidFill>
                  <a:srgbClr val="0A0AD4"/>
                </a:solidFill>
                <a:latin typeface="Arial" panose="020B0604020202020204" pitchFamily="34" charset="0"/>
              </a:rPr>
              <a:t> appearance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pic>
        <p:nvPicPr>
          <p:cNvPr id="158724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105275"/>
            <a:ext cx="39798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3327400"/>
            <a:ext cx="3825875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41313" y="792163"/>
            <a:ext cx="8616950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When neutrino energy is larger than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b="1" baseline="-25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ja-JP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~3.5GeV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b="1" dirty="0" err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can produce 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by charged current interaction.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Such events are direct evidence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b="1" dirty="0" err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oscillation.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decay immediately, and high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multiplicity events are generated.</a:t>
            </a: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727" name="テキスト ボックス 9"/>
          <p:cNvSpPr txBox="1">
            <a:spLocks noChangeArrowheads="1"/>
          </p:cNvSpPr>
          <p:nvPr/>
        </p:nvSpPr>
        <p:spPr bwMode="auto">
          <a:xfrm>
            <a:off x="7315200" y="3744913"/>
            <a:ext cx="166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b="1">
                <a:latin typeface="Arial" panose="020B0604020202020204" pitchFamily="34" charset="0"/>
                <a:cs typeface="Arial" panose="020B0604020202020204" pitchFamily="34" charset="0"/>
              </a:rPr>
              <a:t>typical </a:t>
            </a:r>
            <a:r>
              <a:rPr lang="en-US" altLang="ja-JP" sz="1600" b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sz="1600" b="1" baseline="-2500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1600" b="1">
                <a:latin typeface="Arial" panose="020B0604020202020204" pitchFamily="34" charset="0"/>
                <a:cs typeface="Arial" panose="020B0604020202020204" pitchFamily="34" charset="0"/>
              </a:rPr>
              <a:t>CC event (MC)</a:t>
            </a:r>
            <a:endParaRPr lang="ja-JP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8728" name="グループ化 16"/>
          <p:cNvGrpSpPr>
            <a:grpSpLocks/>
          </p:cNvGrpSpPr>
          <p:nvPr/>
        </p:nvGrpSpPr>
        <p:grpSpPr bwMode="auto">
          <a:xfrm>
            <a:off x="5581650" y="30163"/>
            <a:ext cx="3149600" cy="3335337"/>
            <a:chOff x="5582007" y="30106"/>
            <a:chExt cx="3148964" cy="3335559"/>
          </a:xfrm>
        </p:grpSpPr>
        <p:grpSp>
          <p:nvGrpSpPr>
            <p:cNvPr id="158729" name="グループ化 3"/>
            <p:cNvGrpSpPr>
              <a:grpSpLocks/>
            </p:cNvGrpSpPr>
            <p:nvPr/>
          </p:nvGrpSpPr>
          <p:grpSpPr bwMode="auto">
            <a:xfrm>
              <a:off x="5582007" y="413665"/>
              <a:ext cx="2990573" cy="2952000"/>
              <a:chOff x="5582007" y="413665"/>
              <a:chExt cx="2990573" cy="2913320"/>
            </a:xfrm>
          </p:grpSpPr>
          <p:sp>
            <p:nvSpPr>
              <p:cNvPr id="7" name="object 14"/>
              <p:cNvSpPr/>
              <p:nvPr/>
            </p:nvSpPr>
            <p:spPr bwMode="auto">
              <a:xfrm>
                <a:off x="5582007" y="414299"/>
                <a:ext cx="2990246" cy="291268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8" name="object 15"/>
              <p:cNvSpPr txBox="1"/>
              <p:nvPr/>
            </p:nvSpPr>
            <p:spPr bwMode="auto">
              <a:xfrm>
                <a:off x="6669225" y="1952899"/>
                <a:ext cx="868187" cy="2303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rIns="0" bIns="0">
                <a:spAutoFit/>
              </a:bodyPr>
              <a:lstStyle/>
              <a:p>
                <a:pPr marL="90805" eaLnBrk="1" fontAlgn="auto" hangingPunct="1">
                  <a:spcBef>
                    <a:spcPts val="360"/>
                  </a:spcBef>
                  <a:spcAft>
                    <a:spcPts val="0"/>
                  </a:spcAft>
                  <a:defRPr/>
                </a:pPr>
                <a:r>
                  <a:rPr sz="1200" b="1" spc="-15" dirty="0">
                    <a:solidFill>
                      <a:srgbClr val="FF0000"/>
                    </a:solidFill>
                    <a:latin typeface="Arial"/>
                    <a:ea typeface="+mn-ea"/>
                    <a:cs typeface="Arial"/>
                  </a:rPr>
                  <a:t>HKKM11</a:t>
                </a:r>
                <a:endParaRPr sz="1200" dirty="0">
                  <a:solidFill>
                    <a:prstClr val="black"/>
                  </a:solidFill>
                  <a:latin typeface="Arial"/>
                  <a:ea typeface="+mn-ea"/>
                  <a:cs typeface="Arial"/>
                </a:endParaRPr>
              </a:p>
            </p:txBody>
          </p:sp>
        </p:grpSp>
        <p:cxnSp>
          <p:nvCxnSpPr>
            <p:cNvPr id="6" name="直線コネクタ 5"/>
            <p:cNvCxnSpPr/>
            <p:nvPr/>
          </p:nvCxnSpPr>
          <p:spPr>
            <a:xfrm>
              <a:off x="7477099" y="458760"/>
              <a:ext cx="0" cy="2376645"/>
            </a:xfrm>
            <a:prstGeom prst="line">
              <a:avLst/>
            </a:prstGeom>
            <a:ln w="19050">
              <a:solidFill>
                <a:srgbClr val="FF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731" name="テキスト ボックス 10"/>
            <p:cNvSpPr txBox="1">
              <a:spLocks noChangeArrowheads="1"/>
            </p:cNvSpPr>
            <p:nvPr/>
          </p:nvSpPr>
          <p:spPr bwMode="auto">
            <a:xfrm>
              <a:off x="5967155" y="30106"/>
              <a:ext cx="276381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latin typeface="Arial" panose="020B0604020202020204" pitchFamily="34" charset="0"/>
                  <a:cs typeface="Arial" panose="020B0604020202020204" pitchFamily="34" charset="0"/>
                </a:rPr>
                <a:t>atmospheric neutrino flux</a:t>
              </a:r>
              <a:endParaRPr lang="ja-JP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732" name="テキスト ボックス 11"/>
            <p:cNvSpPr txBox="1">
              <a:spLocks noChangeArrowheads="1"/>
            </p:cNvSpPr>
            <p:nvPr/>
          </p:nvSpPr>
          <p:spPr bwMode="auto">
            <a:xfrm>
              <a:off x="6346177" y="1583795"/>
              <a:ext cx="1022713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200" b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altLang="ja-JP" sz="1200" b="1" baseline="-2500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ja-JP" sz="1200" b="1">
                  <a:latin typeface="Arial" panose="020B0604020202020204" pitchFamily="34" charset="0"/>
                  <a:cs typeface="Arial" panose="020B0604020202020204" pitchFamily="34" charset="0"/>
                </a:rPr>
                <a:t>=3.5GeV</a:t>
              </a:r>
              <a:endParaRPr lang="ja-JP" alt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>
              <a:off x="7046974" y="1824100"/>
              <a:ext cx="430125" cy="1492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>
              <a:off x="7472338" y="684200"/>
              <a:ext cx="430125" cy="0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735" name="テキスト ボックス 15"/>
            <p:cNvSpPr txBox="1">
              <a:spLocks noChangeArrowheads="1"/>
            </p:cNvSpPr>
            <p:nvPr/>
          </p:nvSpPr>
          <p:spPr bwMode="auto">
            <a:xfrm>
              <a:off x="7812360" y="491953"/>
              <a:ext cx="85509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solidFill>
                    <a:srgbClr val="FF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n</a:t>
              </a:r>
              <a:r>
                <a:rPr lang="en-US" altLang="ja-JP" sz="1600" b="1" baseline="-25000">
                  <a:solidFill>
                    <a:srgbClr val="FF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t</a:t>
              </a:r>
              <a:r>
                <a:rPr lang="en-US" altLang="ja-JP" sz="1600" b="1">
                  <a:solidFill>
                    <a:srgbClr val="FF00FF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r>
                <a:rPr lang="en-US" altLang="ja-JP" sz="1600" b="1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</a:t>
              </a:r>
              <a:endParaRPr lang="ja-JP" altLang="en-US" sz="1600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ject 3"/>
          <p:cNvSpPr>
            <a:spLocks noChangeArrowheads="1"/>
          </p:cNvSpPr>
          <p:nvPr/>
        </p:nvSpPr>
        <p:spPr bwMode="auto">
          <a:xfrm>
            <a:off x="5613400" y="922338"/>
            <a:ext cx="3376613" cy="255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000">
              <a:latin typeface="Times New Roman" panose="02020603050405020304" pitchFamily="18" charset="0"/>
            </a:endParaRPr>
          </a:p>
        </p:txBody>
      </p:sp>
      <p:pic>
        <p:nvPicPr>
          <p:cNvPr id="36867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3844925"/>
            <a:ext cx="327183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3"/>
          <p:cNvSpPr txBox="1">
            <a:spLocks noChangeArrowheads="1"/>
          </p:cNvSpPr>
          <p:nvPr/>
        </p:nvSpPr>
        <p:spPr bwMode="auto">
          <a:xfrm>
            <a:off x="296863" y="-26988"/>
            <a:ext cx="8640762" cy="52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FF0000"/>
                </a:solidFill>
              </a:rPr>
              <a:t>Kamioka</a:t>
            </a:r>
            <a:r>
              <a:rPr lang="en-US" altLang="ja-JP" sz="2800" b="1" u="sng">
                <a:solidFill>
                  <a:srgbClr val="0A0AD4"/>
                </a:solidFill>
              </a:rPr>
              <a:t> </a:t>
            </a:r>
            <a:r>
              <a:rPr lang="en-US" altLang="ja-JP" sz="2800" b="1" u="sng">
                <a:solidFill>
                  <a:srgbClr val="FF0000"/>
                </a:solidFill>
              </a:rPr>
              <a:t>N</a:t>
            </a:r>
            <a:r>
              <a:rPr lang="en-US" altLang="ja-JP" sz="2800" b="1" u="sng">
                <a:solidFill>
                  <a:srgbClr val="0A0AD4"/>
                </a:solidFill>
              </a:rPr>
              <a:t>ucleon </a:t>
            </a:r>
            <a:r>
              <a:rPr lang="en-US" altLang="ja-JP" sz="2800" b="1" u="sng">
                <a:solidFill>
                  <a:srgbClr val="FF0000"/>
                </a:solidFill>
              </a:rPr>
              <a:t>D</a:t>
            </a:r>
            <a:r>
              <a:rPr lang="en-US" altLang="ja-JP" sz="2800" b="1" u="sng">
                <a:solidFill>
                  <a:srgbClr val="0A0AD4"/>
                </a:solidFill>
              </a:rPr>
              <a:t>ecay </a:t>
            </a:r>
            <a:r>
              <a:rPr lang="en-US" altLang="ja-JP" sz="2800" b="1" u="sng">
                <a:solidFill>
                  <a:srgbClr val="FF0000"/>
                </a:solidFill>
              </a:rPr>
              <a:t>E</a:t>
            </a:r>
            <a:r>
              <a:rPr lang="en-US" altLang="ja-JP" sz="2800" b="1" u="sng">
                <a:solidFill>
                  <a:srgbClr val="0A0AD4"/>
                </a:solidFill>
              </a:rPr>
              <a:t>xperiment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988" y="458788"/>
            <a:ext cx="8640762" cy="6370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900" b="1" dirty="0">
                <a:latin typeface="+mn-lt"/>
              </a:rPr>
              <a:t>To search for nucleon decay, huge number</a:t>
            </a:r>
            <a:br>
              <a:rPr lang="en-US" altLang="ja-JP" sz="1900" b="1" dirty="0">
                <a:latin typeface="+mn-lt"/>
              </a:rPr>
            </a:br>
            <a:r>
              <a:rPr lang="en-US" altLang="ja-JP" sz="1900" b="1" dirty="0">
                <a:latin typeface="+mn-lt"/>
              </a:rPr>
              <a:t>of nucleons must be 'viewed'.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19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900" b="1" dirty="0">
                <a:latin typeface="+mn-lt"/>
              </a:rPr>
              <a:t>Water Cherenkov detectors are one of</a:t>
            </a:r>
            <a:br>
              <a:rPr lang="en-US" altLang="ja-JP" sz="1900" b="1" dirty="0">
                <a:latin typeface="+mn-lt"/>
              </a:rPr>
            </a:br>
            <a:r>
              <a:rPr lang="en-US" altLang="ja-JP" sz="1900" b="1" dirty="0">
                <a:latin typeface="+mn-lt"/>
              </a:rPr>
              <a:t>best solutions for nucleon decay search. 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+mn-lt"/>
            </a:endParaRPr>
          </a:p>
          <a:p>
            <a:pPr>
              <a:defRPr/>
            </a:pPr>
            <a:endParaRPr lang="en-US" altLang="ja-JP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900" b="1" dirty="0">
                <a:latin typeface="+mn-lt"/>
              </a:rPr>
              <a:t>In February 1979, the first unofficial</a:t>
            </a:r>
            <a:br>
              <a:rPr lang="en-US" altLang="ja-JP" sz="1900" b="1" dirty="0">
                <a:latin typeface="+mn-lt"/>
              </a:rPr>
            </a:br>
            <a:r>
              <a:rPr lang="en-US" altLang="ja-JP" sz="1900" b="1" dirty="0">
                <a:latin typeface="+mn-lt"/>
              </a:rPr>
              <a:t>proposal of </a:t>
            </a:r>
            <a:r>
              <a:rPr lang="en-US" altLang="ja-JP" sz="1900" b="1" dirty="0" err="1">
                <a:latin typeface="+mn-lt"/>
              </a:rPr>
              <a:t>Kamiokande</a:t>
            </a:r>
            <a:r>
              <a:rPr lang="en-US" altLang="ja-JP" sz="1900" b="1" dirty="0">
                <a:latin typeface="+mn-lt"/>
              </a:rPr>
              <a:t> was presented.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19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900" b="1" dirty="0">
                <a:latin typeface="+mn-lt"/>
              </a:rPr>
              <a:t>In December 1980, the design of 20-inch</a:t>
            </a:r>
            <a:r>
              <a:rPr lang="en-US" altLang="ja-JP" sz="1900" b="1" dirty="0">
                <a:latin typeface="Symbol" panose="05050102010706020507" pitchFamily="18" charset="2"/>
              </a:rPr>
              <a:t>F</a:t>
            </a:r>
            <a:r>
              <a:rPr lang="en-US" altLang="ja-JP" sz="1900" b="1" dirty="0">
                <a:latin typeface="+mn-lt"/>
              </a:rPr>
              <a:t/>
            </a:r>
            <a:br>
              <a:rPr lang="en-US" altLang="ja-JP" sz="1900" b="1" dirty="0">
                <a:latin typeface="+mn-lt"/>
              </a:rPr>
            </a:br>
            <a:r>
              <a:rPr lang="en-US" altLang="ja-JP" sz="1900" b="1" dirty="0">
                <a:latin typeface="+mn-lt"/>
              </a:rPr>
              <a:t>photomultiplier tube (PMT) was fixed.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19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900" b="1" dirty="0">
                <a:latin typeface="+mn-lt"/>
              </a:rPr>
              <a:t>After ~1 year of construction, the experiment started in July 1983.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9550" y="2079625"/>
            <a:ext cx="5307013" cy="2432050"/>
          </a:xfrm>
          <a:prstGeom prst="rect">
            <a:avLst/>
          </a:prstGeom>
          <a:solidFill>
            <a:srgbClr val="C6E6A2"/>
          </a:solidFill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altLang="ja-JP" sz="1900" b="1" dirty="0">
                <a:latin typeface="+mn-lt"/>
              </a:rPr>
              <a:t>Water is very cheap and transparent.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altLang="ja-JP" sz="1900" b="1" dirty="0">
              <a:latin typeface="+mn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altLang="ja-JP" sz="1900" b="1" dirty="0">
                <a:latin typeface="+mn-lt"/>
              </a:rPr>
              <a:t>Assume that nominal size of the</a:t>
            </a:r>
            <a:br>
              <a:rPr lang="en-US" altLang="ja-JP" sz="1900" b="1" dirty="0">
                <a:latin typeface="+mn-lt"/>
              </a:rPr>
            </a:br>
            <a:r>
              <a:rPr lang="en-US" altLang="ja-JP" sz="1900" b="1" dirty="0">
                <a:latin typeface="+mn-lt"/>
              </a:rPr>
              <a:t>detector is R. The volume is in proportional to R</a:t>
            </a:r>
            <a:r>
              <a:rPr lang="en-US" altLang="ja-JP" sz="1900" b="1" baseline="30000" dirty="0">
                <a:latin typeface="+mn-lt"/>
              </a:rPr>
              <a:t>3</a:t>
            </a:r>
            <a:r>
              <a:rPr lang="en-US" altLang="ja-JP" sz="1900" b="1" dirty="0">
                <a:latin typeface="+mn-lt"/>
              </a:rPr>
              <a:t>, but number of photo sensor on the wall is in proportional to R</a:t>
            </a:r>
            <a:r>
              <a:rPr lang="en-US" altLang="ja-JP" sz="1900" b="1" baseline="30000" dirty="0">
                <a:latin typeface="+mn-lt"/>
              </a:rPr>
              <a:t>2</a:t>
            </a:r>
            <a:r>
              <a:rPr lang="en-US" altLang="ja-JP" sz="1900" b="1" dirty="0">
                <a:latin typeface="+mn-lt"/>
              </a:rPr>
              <a:t>. It is effectively cheaper for larger detector.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71438" y="530225"/>
            <a:ext cx="8550275" cy="624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ja-JP" b="1" dirty="0" err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selection algorithm was developed. Note that most of the selected events are not </a:t>
            </a:r>
            <a:r>
              <a:rPr lang="en-US" altLang="ja-JP" b="1" dirty="0" err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events but 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interactions.</a:t>
            </a: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Zenith angle distribution of “</a:t>
            </a:r>
            <a:r>
              <a:rPr lang="en-US" altLang="ja-JP" b="1" dirty="0" err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-like” events are examined.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data well agree with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expected </a:t>
            </a:r>
            <a:r>
              <a:rPr lang="en-US" altLang="ja-JP" b="1" dirty="0" err="1"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b="1" dirty="0">
                <a:latin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signal for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oscillation parameters</a:t>
            </a:r>
            <a:b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obtained from other results.</a:t>
            </a: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 </a:t>
            </a:r>
            <a:r>
              <a:rPr lang="en-US" altLang="ja-JP" b="1" dirty="0" err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altLang="ja-JP" b="1" baseline="-25000" dirty="0" err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appearance hypothesis” is disfavored by 2.4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747" name="Text Box 23"/>
          <p:cNvSpPr txBox="1">
            <a:spLocks noChangeArrowheads="1"/>
          </p:cNvSpPr>
          <p:nvPr/>
        </p:nvSpPr>
        <p:spPr bwMode="auto">
          <a:xfrm>
            <a:off x="1736725" y="25400"/>
            <a:ext cx="5715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ja-JP" sz="2800" b="1" u="sng">
                <a:solidFill>
                  <a:srgbClr val="0A0A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of </a:t>
            </a:r>
            <a:r>
              <a:rPr lang="en-US" altLang="ja-JP" sz="2800" b="1" u="sng">
                <a:solidFill>
                  <a:srgbClr val="0A0AD4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u="sng" baseline="-25000">
                <a:solidFill>
                  <a:srgbClr val="0A0AD4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800" b="1" u="sng">
                <a:solidFill>
                  <a:srgbClr val="0A0AD4"/>
                </a:solidFill>
                <a:latin typeface="Arial" panose="020B0604020202020204" pitchFamily="34" charset="0"/>
              </a:rPr>
              <a:t> appearance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grpSp>
        <p:nvGrpSpPr>
          <p:cNvPr id="159748" name="グループ化 16"/>
          <p:cNvGrpSpPr>
            <a:grpSpLocks/>
          </p:cNvGrpSpPr>
          <p:nvPr/>
        </p:nvGrpSpPr>
        <p:grpSpPr bwMode="auto">
          <a:xfrm>
            <a:off x="3851275" y="2033588"/>
            <a:ext cx="5129213" cy="3978275"/>
            <a:chOff x="3749790" y="3816016"/>
            <a:chExt cx="5127948" cy="3978469"/>
          </a:xfrm>
        </p:grpSpPr>
        <p:grpSp>
          <p:nvGrpSpPr>
            <p:cNvPr id="159753" name="グループ化 10"/>
            <p:cNvGrpSpPr>
              <a:grpSpLocks/>
            </p:cNvGrpSpPr>
            <p:nvPr/>
          </p:nvGrpSpPr>
          <p:grpSpPr bwMode="auto">
            <a:xfrm>
              <a:off x="3749790" y="3816016"/>
              <a:ext cx="5127948" cy="3978469"/>
              <a:chOff x="3749790" y="3816016"/>
              <a:chExt cx="5127948" cy="3978469"/>
            </a:xfrm>
          </p:grpSpPr>
          <p:pic>
            <p:nvPicPr>
              <p:cNvPr id="159761" name="図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790" y="3880719"/>
                <a:ext cx="5127948" cy="391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9762" name="テキスト ボックス 4"/>
              <p:cNvSpPr txBox="1">
                <a:spLocks noChangeArrowheads="1"/>
              </p:cNvSpPr>
              <p:nvPr/>
            </p:nvSpPr>
            <p:spPr bwMode="auto">
              <a:xfrm>
                <a:off x="4647268" y="3816016"/>
                <a:ext cx="4005444" cy="35394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/>
                <a:r>
                  <a:rPr lang="en-US" altLang="ja-JP" sz="1700" b="1">
                    <a:latin typeface="Arial Narrow" panose="020B0606020202030204" pitchFamily="34" charset="0"/>
                    <a:cs typeface="Arial" panose="020B0604020202020204" pitchFamily="34" charset="0"/>
                  </a:rPr>
                  <a:t>zenith angle distribution of “</a:t>
                </a:r>
                <a:r>
                  <a:rPr lang="en-US" altLang="ja-JP" sz="1700" b="1">
                    <a:latin typeface="Symbol" panose="05050102010706020507" pitchFamily="18" charset="2"/>
                    <a:cs typeface="Arial" panose="020B0604020202020204" pitchFamily="34" charset="0"/>
                  </a:rPr>
                  <a:t>n</a:t>
                </a:r>
                <a:r>
                  <a:rPr lang="en-US" altLang="ja-JP" sz="1700" b="1" baseline="-25000">
                    <a:latin typeface="Symbol" panose="05050102010706020507" pitchFamily="18" charset="2"/>
                    <a:cs typeface="Arial" panose="020B0604020202020204" pitchFamily="34" charset="0"/>
                  </a:rPr>
                  <a:t>t</a:t>
                </a:r>
                <a:r>
                  <a:rPr lang="en-US" altLang="ja-JP" sz="1700" b="1">
                    <a:latin typeface="Arial Narrow" panose="020B0606020202030204" pitchFamily="34" charset="0"/>
                    <a:cs typeface="Arial" panose="020B0604020202020204" pitchFamily="34" charset="0"/>
                  </a:rPr>
                  <a:t>-like” events</a:t>
                </a:r>
                <a:endParaRPr lang="ja-JP" altLang="en-US" sz="1700" b="1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763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4773101" y="6696744"/>
                <a:ext cx="3889377" cy="353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/>
                <a:r>
                  <a:rPr lang="en-US" altLang="ja-JP" sz="1700" b="1">
                    <a:latin typeface="Arial Narrow" panose="020B0606020202030204" pitchFamily="34" charset="0"/>
                  </a:rPr>
                  <a:t>K.Abe et al., Phys.Rev.Lett. 97,171801(2006) </a:t>
                </a:r>
              </a:p>
            </p:txBody>
          </p:sp>
        </p:grpSp>
        <p:cxnSp>
          <p:nvCxnSpPr>
            <p:cNvPr id="14" name="直線コネクタ 13"/>
            <p:cNvCxnSpPr/>
            <p:nvPr/>
          </p:nvCxnSpPr>
          <p:spPr>
            <a:xfrm>
              <a:off x="5592423" y="6219608"/>
              <a:ext cx="431694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正方形/長方形 15"/>
            <p:cNvSpPr/>
            <p:nvPr/>
          </p:nvSpPr>
          <p:spPr>
            <a:xfrm>
              <a:off x="5592423" y="6445044"/>
              <a:ext cx="404712" cy="228611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楕円 12"/>
            <p:cNvSpPr/>
            <p:nvPr/>
          </p:nvSpPr>
          <p:spPr>
            <a:xfrm>
              <a:off x="5771766" y="5903680"/>
              <a:ext cx="90466" cy="904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59757" name="テキスト ボックス 14"/>
            <p:cNvSpPr txBox="1">
              <a:spLocks noChangeArrowheads="1"/>
            </p:cNvSpPr>
            <p:nvPr/>
          </p:nvSpPr>
          <p:spPr bwMode="auto">
            <a:xfrm>
              <a:off x="6136511" y="5803065"/>
              <a:ext cx="9378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  <a:endParaRPr lang="ja-JP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758" name="テキスト ボックス 18"/>
            <p:cNvSpPr txBox="1">
              <a:spLocks noChangeArrowheads="1"/>
            </p:cNvSpPr>
            <p:nvPr/>
          </p:nvSpPr>
          <p:spPr bwMode="auto">
            <a:xfrm>
              <a:off x="6132433" y="6039290"/>
              <a:ext cx="138739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latin typeface="Symbol" panose="05050102010706020507" pitchFamily="18" charset="2"/>
                  <a:cs typeface="Arial" panose="020B0604020202020204" pitchFamily="34" charset="0"/>
                </a:rPr>
                <a:t>n</a:t>
              </a:r>
              <a:r>
                <a:rPr lang="en-US" altLang="ja-JP" sz="1600" b="1" baseline="-2500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altLang="ja-JP" sz="1600" b="1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ja-JP" sz="1600" b="1">
                  <a:latin typeface="Symbol" panose="05050102010706020507" pitchFamily="18" charset="2"/>
                  <a:cs typeface="Arial" panose="020B0604020202020204" pitchFamily="34" charset="0"/>
                </a:rPr>
                <a:t>n</a:t>
              </a:r>
              <a:r>
                <a:rPr lang="en-US" altLang="ja-JP" sz="1600" b="1" baseline="-25000"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altLang="ja-JP" sz="1600" b="1">
                  <a:latin typeface="Arial" panose="020B0604020202020204" pitchFamily="34" charset="0"/>
                  <a:cs typeface="Arial" panose="020B0604020202020204" pitchFamily="34" charset="0"/>
                </a:rPr>
                <a:t> only</a:t>
              </a:r>
              <a:endParaRPr lang="ja-JP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759" name="テキスト ボックス 19"/>
            <p:cNvSpPr txBox="1">
              <a:spLocks noChangeArrowheads="1"/>
            </p:cNvSpPr>
            <p:nvPr/>
          </p:nvSpPr>
          <p:spPr bwMode="auto">
            <a:xfrm>
              <a:off x="6154406" y="6354325"/>
              <a:ext cx="20482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latin typeface="Arial" panose="020B0604020202020204" pitchFamily="34" charset="0"/>
                  <a:cs typeface="Arial" panose="020B0604020202020204" pitchFamily="34" charset="0"/>
                </a:rPr>
                <a:t>excess (best fit)</a:t>
              </a:r>
              <a:endParaRPr lang="ja-JP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760" name="テキスト ボックス 21"/>
            <p:cNvSpPr txBox="1">
              <a:spLocks noChangeArrowheads="1"/>
            </p:cNvSpPr>
            <p:nvPr/>
          </p:nvSpPr>
          <p:spPr bwMode="auto">
            <a:xfrm>
              <a:off x="4541506" y="4182602"/>
              <a:ext cx="21017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latin typeface="Arial" panose="020B0604020202020204" pitchFamily="34" charset="0"/>
                  <a:cs typeface="Arial" panose="020B0604020202020204" pitchFamily="34" charset="0"/>
                </a:rPr>
                <a:t>Super-Kamiokande</a:t>
              </a:r>
              <a:br>
                <a:rPr lang="en-US" altLang="ja-JP" sz="1600" b="1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ja-JP" sz="1600" b="1">
                  <a:latin typeface="Arial" panose="020B0604020202020204" pitchFamily="34" charset="0"/>
                  <a:cs typeface="Arial" panose="020B0604020202020204" pitchFamily="34" charset="0"/>
                </a:rPr>
                <a:t>1489.2 days data</a:t>
              </a:r>
              <a:endParaRPr lang="ja-JP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749" name="グループ化 22"/>
          <p:cNvGrpSpPr>
            <a:grpSpLocks/>
          </p:cNvGrpSpPr>
          <p:nvPr/>
        </p:nvGrpSpPr>
        <p:grpSpPr bwMode="auto">
          <a:xfrm>
            <a:off x="428625" y="2303463"/>
            <a:ext cx="3240088" cy="1846262"/>
            <a:chOff x="387350" y="2752471"/>
            <a:chExt cx="3239545" cy="1846659"/>
          </a:xfrm>
        </p:grpSpPr>
        <p:sp>
          <p:nvSpPr>
            <p:cNvPr id="159750" name="テキスト ボックス 23"/>
            <p:cNvSpPr txBox="1">
              <a:spLocks noChangeArrowheads="1"/>
            </p:cNvSpPr>
            <p:nvPr/>
          </p:nvSpPr>
          <p:spPr bwMode="auto">
            <a:xfrm>
              <a:off x="387350" y="2752471"/>
              <a:ext cx="3239545" cy="1846659"/>
            </a:xfrm>
            <a:prstGeom prst="rect">
              <a:avLst/>
            </a:prstGeom>
            <a:solidFill>
              <a:srgbClr val="D8E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>
                  <a:latin typeface="Arial" panose="020B0604020202020204" pitchFamily="34" charset="0"/>
                  <a:cs typeface="Arial" panose="020B0604020202020204" pitchFamily="34" charset="0"/>
                </a:rPr>
                <a:t>Best fit excess</a:t>
              </a:r>
            </a:p>
            <a:p>
              <a:r>
                <a:rPr lang="en-US" altLang="ja-JP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138±48(stat.)     (syst.)</a:t>
              </a:r>
            </a:p>
            <a:p>
              <a:endParaRPr lang="en-US" altLang="ja-JP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ja-JP" b="1">
                  <a:latin typeface="Arial" panose="020B0604020202020204" pitchFamily="34" charset="0"/>
                  <a:cs typeface="Arial" panose="020B0604020202020204" pitchFamily="34" charset="0"/>
                </a:rPr>
                <a:t>Expected </a:t>
              </a:r>
              <a:r>
                <a:rPr lang="en-US" altLang="ja-JP" b="1">
                  <a:latin typeface="Symbol" panose="05050102010706020507" pitchFamily="18" charset="2"/>
                  <a:cs typeface="Arial" panose="020B0604020202020204" pitchFamily="34" charset="0"/>
                </a:rPr>
                <a:t>n</a:t>
              </a:r>
              <a:r>
                <a:rPr lang="en-US" altLang="ja-JP" b="1" baseline="-25000">
                  <a:latin typeface="Symbol" panose="05050102010706020507" pitchFamily="18" charset="2"/>
                  <a:cs typeface="Arial" panose="020B0604020202020204" pitchFamily="34" charset="0"/>
                </a:rPr>
                <a:t>t </a:t>
              </a:r>
              <a:r>
                <a:rPr lang="en-US" altLang="ja-JP" b="1">
                  <a:latin typeface="Arial" panose="020B0604020202020204" pitchFamily="34" charset="0"/>
                  <a:cs typeface="Arial" panose="020B0604020202020204" pitchFamily="34" charset="0"/>
                </a:rPr>
                <a:t>signal</a:t>
              </a:r>
              <a:br>
                <a:rPr lang="en-US" altLang="ja-JP" b="1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ja-JP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78±26(syst.)</a:t>
              </a:r>
              <a:endParaRPr lang="ja-JP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a-DK" altLang="ja-JP" sz="1400" b="1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a-DK" altLang="ja-JP" sz="1400" b="1"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  <a:r>
                <a:rPr lang="da-DK" altLang="ja-JP" sz="1400" b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da-DK" altLang="ja-JP" sz="14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a-DK" altLang="ja-JP" sz="1400" b="1">
                  <a:latin typeface="Arial" panose="020B0604020202020204" pitchFamily="34" charset="0"/>
                  <a:cs typeface="Arial" panose="020B0604020202020204" pitchFamily="34" charset="0"/>
                </a:rPr>
                <a:t>=2.4x10</a:t>
              </a:r>
              <a:r>
                <a:rPr lang="da-DK" altLang="ja-JP" sz="14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-3 </a:t>
              </a:r>
              <a:r>
                <a:rPr lang="da-DK" altLang="ja-JP" sz="1400" b="1">
                  <a:latin typeface="Arial" panose="020B0604020202020204" pitchFamily="34" charset="0"/>
                  <a:cs typeface="Arial" panose="020B0604020202020204" pitchFamily="34" charset="0"/>
                </a:rPr>
                <a:t>eV</a:t>
              </a:r>
              <a:r>
                <a:rPr lang="da-DK" altLang="ja-JP" sz="14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a-DK" altLang="ja-JP" sz="1400" b="1">
                  <a:latin typeface="Arial" panose="020B0604020202020204" pitchFamily="34" charset="0"/>
                  <a:cs typeface="Arial" panose="020B0604020202020204" pitchFamily="34" charset="0"/>
                </a:rPr>
                <a:t> and sin</a:t>
              </a:r>
              <a:r>
                <a:rPr lang="da-DK" altLang="ja-JP" sz="14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a-DK" altLang="ja-JP" sz="14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a-DK" altLang="ja-JP" sz="1400" b="1">
                  <a:latin typeface="Symbol" panose="05050102010706020507" pitchFamily="18" charset="2"/>
                  <a:cs typeface="Arial" panose="020B0604020202020204" pitchFamily="34" charset="0"/>
                </a:rPr>
                <a:t>q</a:t>
              </a:r>
              <a:r>
                <a:rPr lang="da-DK" altLang="ja-JP" sz="1400" b="1">
                  <a:latin typeface="Arial" panose="020B0604020202020204" pitchFamily="34" charset="0"/>
                  <a:cs typeface="Arial" panose="020B0604020202020204" pitchFamily="34" charset="0"/>
                </a:rPr>
                <a:t>=1.0.)</a:t>
              </a:r>
              <a:endParaRPr lang="ja-JP" alt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751" name="テキスト ボックス 24"/>
            <p:cNvSpPr txBox="1">
              <a:spLocks noChangeArrowheads="1"/>
            </p:cNvSpPr>
            <p:nvPr/>
          </p:nvSpPr>
          <p:spPr bwMode="auto">
            <a:xfrm>
              <a:off x="2022577" y="3007835"/>
              <a:ext cx="88423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+15</a:t>
              </a:r>
              <a:endParaRPr lang="ja-JP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752" name="テキスト ボックス 25"/>
            <p:cNvSpPr txBox="1">
              <a:spLocks noChangeArrowheads="1"/>
            </p:cNvSpPr>
            <p:nvPr/>
          </p:nvSpPr>
          <p:spPr bwMode="auto">
            <a:xfrm>
              <a:off x="2022577" y="3180873"/>
              <a:ext cx="7651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en-US" altLang="ja-JP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  <a:endParaRPr lang="ja-JP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3"/>
          <p:cNvSpPr txBox="1">
            <a:spLocks noChangeArrowheads="1"/>
          </p:cNvSpPr>
          <p:nvPr/>
        </p:nvSpPr>
        <p:spPr bwMode="auto">
          <a:xfrm>
            <a:off x="20638" y="14288"/>
            <a:ext cx="91440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750" b="1" u="sng" dirty="0" smtClean="0">
                <a:solidFill>
                  <a:srgbClr val="0A0AD4"/>
                </a:solidFill>
              </a:rPr>
              <a:t>Status of neutrino oscillations</a:t>
            </a:r>
            <a:br>
              <a:rPr lang="en-US" altLang="ja-JP" sz="2750" b="1" u="sng" dirty="0" smtClean="0">
                <a:solidFill>
                  <a:srgbClr val="0A0AD4"/>
                </a:solidFill>
              </a:rPr>
            </a:br>
            <a:r>
              <a:rPr lang="en-US" altLang="ja-JP" sz="2750" b="1" u="sng" dirty="0" smtClean="0">
                <a:solidFill>
                  <a:srgbClr val="0A0AD4"/>
                </a:solidFill>
              </a:rPr>
              <a:t>in the middle of  2000s</a:t>
            </a:r>
            <a:endParaRPr lang="en-US" altLang="ja-JP" sz="2750" b="1" u="sng" dirty="0" smtClean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61795" name="Text Box 7"/>
          <p:cNvSpPr txBox="1">
            <a:spLocks noChangeArrowheads="1"/>
          </p:cNvSpPr>
          <p:nvPr/>
        </p:nvSpPr>
        <p:spPr bwMode="auto">
          <a:xfrm>
            <a:off x="-19050" y="1074738"/>
            <a:ext cx="9153525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/>
              <a:t>The </a:t>
            </a:r>
            <a:r>
              <a:rPr lang="en-US" altLang="ja-JP" sz="2000" b="1">
                <a:solidFill>
                  <a:srgbClr val="FF0000"/>
                </a:solidFill>
              </a:rPr>
              <a:t>neutrino mixing between 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>
                <a:solidFill>
                  <a:srgbClr val="FF0000"/>
                </a:solidFill>
              </a:rPr>
              <a:t> and 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>
                <a:solidFill>
                  <a:srgbClr val="FF0000"/>
                </a:solidFill>
              </a:rPr>
              <a:t> </a:t>
            </a:r>
            <a:r>
              <a:rPr lang="en-US" altLang="ja-JP" sz="2000" b="1"/>
              <a:t>(between 2</a:t>
            </a:r>
            <a:r>
              <a:rPr lang="en-US" altLang="ja-JP" sz="2000" b="1" baseline="30000"/>
              <a:t>nd</a:t>
            </a:r>
            <a:r>
              <a:rPr lang="en-US" altLang="ja-JP" sz="2000" b="1"/>
              <a:t> and 3</a:t>
            </a:r>
            <a:r>
              <a:rPr lang="en-US" altLang="ja-JP" sz="2000" b="1" baseline="30000"/>
              <a:t>rd</a:t>
            </a:r>
            <a:r>
              <a:rPr lang="en-US" altLang="ja-JP" sz="2000" b="1"/>
              <a:t> generation) was discovered with atmospheric neutrinos by </a:t>
            </a:r>
            <a:r>
              <a:rPr lang="en-US" altLang="ja-JP" sz="2000" b="1">
                <a:solidFill>
                  <a:srgbClr val="FF0000"/>
                </a:solidFill>
              </a:rPr>
              <a:t>Super-Kamiokande</a:t>
            </a:r>
            <a:r>
              <a:rPr lang="en-US" altLang="ja-JP" sz="2000" b="1"/>
              <a:t> in 1998.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1000" b="1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/>
              <a:t>The </a:t>
            </a:r>
            <a:r>
              <a:rPr lang="en-US" altLang="ja-JP" sz="2000" b="1"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latin typeface="Symbol" panose="05050102010706020507" pitchFamily="18" charset="2"/>
              </a:rPr>
              <a:t>m</a:t>
            </a:r>
            <a:r>
              <a:rPr lang="en-US" altLang="ja-JP" sz="2000" b="1"/>
              <a:t>-</a:t>
            </a:r>
            <a:r>
              <a:rPr lang="en-US" altLang="ja-JP" sz="2000" b="1"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latin typeface="Symbol" panose="05050102010706020507" pitchFamily="18" charset="2"/>
              </a:rPr>
              <a:t>t</a:t>
            </a:r>
            <a:r>
              <a:rPr lang="en-US" altLang="ja-JP" sz="2000" b="1"/>
              <a:t>  oscillation was confirmed with artificial neutrino beam</a:t>
            </a:r>
            <a:br>
              <a:rPr lang="en-US" altLang="ja-JP" sz="2000" b="1"/>
            </a:br>
            <a:r>
              <a:rPr lang="en-US" altLang="ja-JP" sz="2000" b="1"/>
              <a:t>by </a:t>
            </a:r>
            <a:r>
              <a:rPr lang="en-US" altLang="ja-JP" sz="2000" b="1">
                <a:solidFill>
                  <a:srgbClr val="FF0000"/>
                </a:solidFill>
              </a:rPr>
              <a:t>K2K</a:t>
            </a:r>
            <a:r>
              <a:rPr lang="en-US" altLang="ja-JP" sz="2000" b="1"/>
              <a:t> experiment in 2004.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1000" b="1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/>
              <a:t>The </a:t>
            </a:r>
            <a:r>
              <a:rPr lang="en-US" altLang="ja-JP" sz="2000" b="1"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latin typeface="Symbol" panose="05050102010706020507" pitchFamily="18" charset="2"/>
              </a:rPr>
              <a:t>m</a:t>
            </a:r>
            <a:r>
              <a:rPr lang="en-US" altLang="ja-JP" sz="2000" b="1"/>
              <a:t>-</a:t>
            </a:r>
            <a:r>
              <a:rPr lang="en-US" altLang="ja-JP" sz="2000" b="1"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latin typeface="Symbol" panose="05050102010706020507" pitchFamily="18" charset="2"/>
              </a:rPr>
              <a:t>t</a:t>
            </a:r>
            <a:r>
              <a:rPr lang="en-US" altLang="ja-JP" sz="2000" b="1"/>
              <a:t>  oscillation was also confirmed with </a:t>
            </a:r>
            <a:r>
              <a:rPr lang="en-US" altLang="ja-JP" sz="2000" b="1">
                <a:solidFill>
                  <a:srgbClr val="FF0000"/>
                </a:solidFill>
              </a:rPr>
              <a:t>MINOS</a:t>
            </a:r>
            <a:r>
              <a:rPr lang="en-US" altLang="ja-JP" sz="2000" b="1"/>
              <a:t> experiment in 2006. It was first perfectly-independent confirmation of the Super-Kamiokande results.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1000" b="1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/>
              <a:t>Around 2000,  the </a:t>
            </a:r>
            <a:r>
              <a:rPr lang="en-US" altLang="ja-JP" sz="2000" b="1">
                <a:solidFill>
                  <a:srgbClr val="FF0000"/>
                </a:solidFill>
              </a:rPr>
              <a:t>neutrino mixing between 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</a:rPr>
              <a:t>e</a:t>
            </a:r>
            <a:r>
              <a:rPr lang="en-US" altLang="ja-JP" sz="2000" b="1">
                <a:solidFill>
                  <a:srgbClr val="FF0000"/>
                </a:solidFill>
              </a:rPr>
              <a:t> and 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baseline="-2500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b="1">
                <a:solidFill>
                  <a:srgbClr val="FF0000"/>
                </a:solidFill>
              </a:rPr>
              <a:t> </a:t>
            </a:r>
            <a:r>
              <a:rPr lang="en-US" altLang="ja-JP" sz="2000" b="1"/>
              <a:t>(between 1</a:t>
            </a:r>
            <a:r>
              <a:rPr lang="en-US" altLang="ja-JP" sz="2000" b="1" baseline="30000"/>
              <a:t>st</a:t>
            </a:r>
            <a:r>
              <a:rPr lang="en-US" altLang="ja-JP" sz="2000" b="1"/>
              <a:t> and 2</a:t>
            </a:r>
            <a:r>
              <a:rPr lang="en-US" altLang="ja-JP" sz="2000" b="1" baseline="30000"/>
              <a:t>nd</a:t>
            </a:r>
            <a:r>
              <a:rPr lang="en-US" altLang="ja-JP" sz="2000" b="1"/>
              <a:t>  generation) was also established with solar/reactor neutrinos.</a:t>
            </a:r>
            <a:br>
              <a:rPr lang="en-US" altLang="ja-JP" sz="2000" b="1"/>
            </a:br>
            <a:r>
              <a:rPr lang="en-US" altLang="ja-JP" sz="2000" b="1"/>
              <a:t>There were contributions from </a:t>
            </a:r>
            <a:r>
              <a:rPr lang="en-US" altLang="ja-JP" sz="2000" b="1">
                <a:solidFill>
                  <a:srgbClr val="FF0000"/>
                </a:solidFill>
              </a:rPr>
              <a:t>Homestake</a:t>
            </a:r>
            <a:r>
              <a:rPr lang="en-US" altLang="ja-JP" sz="2000" b="1"/>
              <a:t>, </a:t>
            </a:r>
            <a:r>
              <a:rPr lang="en-US" altLang="ja-JP" sz="2000" b="1">
                <a:solidFill>
                  <a:srgbClr val="FF0000"/>
                </a:solidFill>
              </a:rPr>
              <a:t>Kamiokande</a:t>
            </a:r>
            <a:r>
              <a:rPr lang="en-US" altLang="ja-JP" sz="2000" b="1"/>
              <a:t>, </a:t>
            </a:r>
            <a:r>
              <a:rPr lang="en-US" altLang="ja-JP" sz="2000" b="1">
                <a:solidFill>
                  <a:srgbClr val="FF0000"/>
                </a:solidFill>
              </a:rPr>
              <a:t>Super-Kamiokande</a:t>
            </a:r>
            <a:r>
              <a:rPr lang="en-US" altLang="ja-JP" sz="2000" b="1"/>
              <a:t>, </a:t>
            </a:r>
            <a:r>
              <a:rPr lang="en-US" altLang="ja-JP" sz="2000" b="1">
                <a:solidFill>
                  <a:srgbClr val="FF0000"/>
                </a:solidFill>
              </a:rPr>
              <a:t>Gallex</a:t>
            </a:r>
            <a:r>
              <a:rPr lang="en-US" altLang="ja-JP" sz="2000" b="1"/>
              <a:t>, </a:t>
            </a:r>
            <a:r>
              <a:rPr lang="en-US" altLang="ja-JP" sz="2000" b="1">
                <a:solidFill>
                  <a:srgbClr val="FF0000"/>
                </a:solidFill>
              </a:rPr>
              <a:t>SAGE</a:t>
            </a:r>
            <a:r>
              <a:rPr lang="en-US" altLang="ja-JP" sz="2000" b="1"/>
              <a:t>, </a:t>
            </a:r>
            <a:r>
              <a:rPr lang="en-US" altLang="ja-JP" sz="2000" b="1">
                <a:solidFill>
                  <a:srgbClr val="FF0000"/>
                </a:solidFill>
              </a:rPr>
              <a:t>SNO</a:t>
            </a:r>
            <a:r>
              <a:rPr lang="en-US" altLang="ja-JP" sz="2000" b="1"/>
              <a:t> and </a:t>
            </a:r>
            <a:r>
              <a:rPr lang="en-US" altLang="ja-JP" sz="2000" b="1">
                <a:solidFill>
                  <a:srgbClr val="FF0000"/>
                </a:solidFill>
              </a:rPr>
              <a:t>Kamland</a:t>
            </a:r>
            <a:r>
              <a:rPr lang="en-US" altLang="ja-JP" sz="2000" b="1"/>
              <a:t>. </a:t>
            </a:r>
            <a:br>
              <a:rPr lang="en-US" altLang="ja-JP" sz="2000" b="1"/>
            </a:br>
            <a:r>
              <a:rPr lang="en-US" altLang="ja-JP" sz="2000" b="1"/>
              <a:t>(This is out of scope of today’s lecture)</a:t>
            </a:r>
            <a:br>
              <a:rPr lang="en-US" altLang="ja-JP" sz="2000" b="1"/>
            </a:br>
            <a:r>
              <a:rPr lang="en-US" altLang="ja-JP" sz="1000" b="1"/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/>
              <a:t>Experimental study of neutrino oscillations moved to new phase:</a:t>
            </a:r>
            <a:br>
              <a:rPr lang="en-US" altLang="ja-JP" sz="2000" b="1"/>
            </a:br>
            <a:r>
              <a:rPr lang="en-US" altLang="ja-JP" sz="2000" b="1">
                <a:solidFill>
                  <a:srgbClr val="FF0000"/>
                </a:solidFill>
              </a:rPr>
              <a:t>Three flavor oscillation</a:t>
            </a:r>
            <a:r>
              <a:rPr lang="en-US" altLang="ja-JP" sz="2000" b="1"/>
              <a:t>.</a:t>
            </a:r>
            <a:br>
              <a:rPr lang="en-US" altLang="ja-JP" sz="2000" b="1"/>
            </a:br>
            <a:endParaRPr lang="en-US" altLang="ja-JP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9"/>
          <p:cNvSpPr txBox="1">
            <a:spLocks noChangeArrowheads="1"/>
          </p:cNvSpPr>
          <p:nvPr/>
        </p:nvSpPr>
        <p:spPr bwMode="auto">
          <a:xfrm>
            <a:off x="250825" y="53975"/>
            <a:ext cx="8642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History of Discoveries by neutrino experiments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988" y="638175"/>
            <a:ext cx="9045575" cy="549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750" b="1" dirty="0">
                <a:latin typeface="+mn-lt"/>
              </a:rPr>
              <a:t>1956 </a:t>
            </a:r>
            <a:r>
              <a:rPr lang="en-US" altLang="ja-JP" sz="1800" b="1" dirty="0">
                <a:solidFill>
                  <a:srgbClr val="000000"/>
                </a:solidFill>
                <a:latin typeface="Arial" panose="020B0604020202020204" pitchFamily="34" charset="0"/>
              </a:rPr>
              <a:t>Discovery of </a:t>
            </a:r>
            <a:r>
              <a:rPr lang="en-US" altLang="ja-JP" sz="1800" b="1" dirty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8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altLang="ja-JP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by </a:t>
            </a:r>
            <a:r>
              <a:rPr lang="en-US" altLang="ja-JP" sz="1800" b="1" dirty="0">
                <a:latin typeface="Arial" panose="020B0604020202020204" pitchFamily="34" charset="0"/>
              </a:rPr>
              <a:t>Savannah River</a:t>
            </a:r>
            <a:r>
              <a:rPr lang="ja-JP" altLang="en-US" sz="1800" b="1" dirty="0">
                <a:latin typeface="Arial" panose="020B0604020202020204" pitchFamily="34" charset="0"/>
              </a:rPr>
              <a:t> </a:t>
            </a:r>
            <a:r>
              <a:rPr lang="en-US" altLang="ja-JP" sz="1800" b="1" dirty="0">
                <a:latin typeface="Arial" panose="020B0604020202020204" pitchFamily="34" charset="0"/>
              </a:rPr>
              <a:t>reactor experiment</a:t>
            </a:r>
            <a:r>
              <a:rPr lang="en-US" altLang="ja-JP" sz="1750" b="1" dirty="0">
                <a:latin typeface="+mn-lt"/>
              </a:rPr>
              <a:t> (N)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1962 Discovery of muon neutrinos by AGS neutrino experiment in BNL (N)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1965 Observation of atmospheric neutrinos by KGF experiment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</a:t>
            </a:r>
            <a:r>
              <a:rPr lang="en-US" altLang="ja-JP" sz="1800" b="1" dirty="0">
                <a:latin typeface="+mn-lt"/>
              </a:rPr>
              <a:t>968</a:t>
            </a:r>
            <a:r>
              <a:rPr lang="en-US" altLang="ja-JP" sz="1750" b="1" dirty="0">
                <a:latin typeface="+mn-lt"/>
              </a:rPr>
              <a:t> Solar neutrino deficit claimed by </a:t>
            </a:r>
            <a:r>
              <a:rPr lang="en-US" altLang="ja-JP" sz="1750" b="1" dirty="0" err="1">
                <a:latin typeface="+mn-lt"/>
              </a:rPr>
              <a:t>Homestake</a:t>
            </a:r>
            <a:r>
              <a:rPr lang="en-US" altLang="ja-JP" sz="1750" b="1" dirty="0">
                <a:latin typeface="+mn-lt"/>
              </a:rPr>
              <a:t> experiment (N)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1973 Discovery of neutral current interactions by </a:t>
            </a:r>
            <a:r>
              <a:rPr lang="en-US" altLang="ja-JP" sz="1750" b="1" dirty="0" err="1">
                <a:latin typeface="+mn-lt"/>
              </a:rPr>
              <a:t>Gargamelle</a:t>
            </a:r>
            <a:r>
              <a:rPr lang="en-US" altLang="ja-JP" sz="1750" b="1" dirty="0">
                <a:latin typeface="+mn-lt"/>
              </a:rPr>
              <a:t> experiment</a:t>
            </a:r>
          </a:p>
          <a:p>
            <a:pPr>
              <a:defRPr/>
            </a:pPr>
            <a:r>
              <a:rPr lang="en-US" altLang="ja-JP" sz="1750" b="1" dirty="0">
                <a:solidFill>
                  <a:srgbClr val="FF25FF"/>
                </a:solidFill>
                <a:latin typeface="+mn-lt"/>
              </a:rPr>
              <a:t>1987</a:t>
            </a:r>
            <a:r>
              <a:rPr lang="en-US" altLang="ja-JP" sz="1750" b="1" dirty="0">
                <a:latin typeface="+mn-lt"/>
              </a:rPr>
              <a:t> </a:t>
            </a:r>
            <a:r>
              <a:rPr lang="en-US" altLang="ja-JP" sz="1750" b="1" dirty="0" err="1">
                <a:latin typeface="+mn-lt"/>
              </a:rPr>
              <a:t>Kamiokande</a:t>
            </a:r>
            <a:r>
              <a:rPr lang="en-US" altLang="ja-JP" sz="1750" b="1" dirty="0">
                <a:latin typeface="+mn-lt"/>
              </a:rPr>
              <a:t> and IMB detected neutrinos from supernova SN1987A (N)</a:t>
            </a:r>
          </a:p>
          <a:p>
            <a:pPr>
              <a:defRPr/>
            </a:pPr>
            <a:r>
              <a:rPr lang="en-US" altLang="ja-JP" sz="1750" b="1" dirty="0">
                <a:solidFill>
                  <a:srgbClr val="FF0000"/>
                </a:solidFill>
                <a:latin typeface="+mn-lt"/>
              </a:rPr>
              <a:t>1988</a:t>
            </a:r>
            <a:r>
              <a:rPr lang="en-US" altLang="ja-JP" sz="1750" b="1" dirty="0">
                <a:latin typeface="+mn-lt"/>
              </a:rPr>
              <a:t> </a:t>
            </a:r>
            <a:r>
              <a:rPr lang="en-US" altLang="ja-JP" sz="1750" b="1" dirty="0" err="1">
                <a:latin typeface="+mn-lt"/>
              </a:rPr>
              <a:t>Kamiokande</a:t>
            </a:r>
            <a:r>
              <a:rPr lang="en-US" altLang="ja-JP" sz="1750" b="1" dirty="0">
                <a:latin typeface="+mn-lt"/>
              </a:rPr>
              <a:t> claimed atmospheric muon neutrino deficit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1989 </a:t>
            </a:r>
            <a:r>
              <a:rPr lang="en-US" altLang="ja-JP" sz="1750" b="1" dirty="0" err="1">
                <a:latin typeface="+mn-lt"/>
              </a:rPr>
              <a:t>Kamiokande</a:t>
            </a:r>
            <a:r>
              <a:rPr lang="en-US" altLang="ja-JP" sz="1750" b="1" dirty="0">
                <a:latin typeface="+mn-lt"/>
              </a:rPr>
              <a:t> confirmed the solar neutrino deficit</a:t>
            </a:r>
          </a:p>
          <a:p>
            <a:pPr>
              <a:defRPr/>
            </a:pPr>
            <a:r>
              <a:rPr lang="en-US" altLang="ja-JP" sz="1750" b="1" dirty="0">
                <a:solidFill>
                  <a:srgbClr val="FF0000"/>
                </a:solidFill>
                <a:latin typeface="+mn-lt"/>
              </a:rPr>
              <a:t>1998</a:t>
            </a:r>
            <a:r>
              <a:rPr lang="en-US" altLang="ja-JP" sz="1750" b="1" dirty="0">
                <a:latin typeface="+mn-lt"/>
              </a:rPr>
              <a:t> Super-</a:t>
            </a:r>
            <a:r>
              <a:rPr lang="en-US" altLang="ja-JP" sz="1750" b="1" dirty="0" err="1">
                <a:latin typeface="+mn-lt"/>
              </a:rPr>
              <a:t>Kamiokande</a:t>
            </a:r>
            <a:r>
              <a:rPr lang="en-US" altLang="ja-JP" sz="1750" b="1" dirty="0">
                <a:latin typeface="+mn-lt"/>
              </a:rPr>
              <a:t> observed atmospheric neutrino oscillation (N)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1998 Super-</a:t>
            </a:r>
            <a:r>
              <a:rPr lang="en-US" altLang="ja-JP" sz="1750" b="1" dirty="0" err="1">
                <a:latin typeface="+mn-lt"/>
              </a:rPr>
              <a:t>Kamiokande</a:t>
            </a:r>
            <a:r>
              <a:rPr lang="en-US" altLang="ja-JP" sz="1750" b="1" dirty="0">
                <a:latin typeface="+mn-lt"/>
              </a:rPr>
              <a:t> confirmed solar neutrino deficit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2000 DONUT observed tau neutrino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2001 SNO confirmed solar neutrino oscillation by neutral current measurement (N)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2002 </a:t>
            </a:r>
            <a:r>
              <a:rPr lang="en-US" altLang="ja-JP" sz="1750" b="1" dirty="0" err="1">
                <a:latin typeface="+mn-lt"/>
              </a:rPr>
              <a:t>Kamland</a:t>
            </a:r>
            <a:r>
              <a:rPr lang="en-US" altLang="ja-JP" sz="1750" b="1" dirty="0">
                <a:latin typeface="+mn-lt"/>
              </a:rPr>
              <a:t> observed deficit of reactor neutrinos </a:t>
            </a:r>
          </a:p>
          <a:p>
            <a:pPr>
              <a:defRPr/>
            </a:pPr>
            <a:r>
              <a:rPr lang="en-US" altLang="ja-JP" sz="1750" b="1" dirty="0">
                <a:solidFill>
                  <a:srgbClr val="FF0000"/>
                </a:solidFill>
                <a:latin typeface="+mn-lt"/>
              </a:rPr>
              <a:t>2004</a:t>
            </a:r>
            <a:r>
              <a:rPr lang="en-US" altLang="ja-JP" sz="1750" b="1" dirty="0">
                <a:latin typeface="+mn-lt"/>
              </a:rPr>
              <a:t> K2K confirmed atmospheric neutrino oscillation by artificial neutrino beam</a:t>
            </a:r>
          </a:p>
          <a:p>
            <a:pPr>
              <a:defRPr/>
            </a:pPr>
            <a:r>
              <a:rPr lang="en-US" altLang="ja-JP" sz="1750" b="1" dirty="0">
                <a:solidFill>
                  <a:srgbClr val="FF25FF"/>
                </a:solidFill>
                <a:latin typeface="+mn-lt"/>
              </a:rPr>
              <a:t>2006</a:t>
            </a:r>
            <a:r>
              <a:rPr lang="en-US" altLang="ja-JP" sz="1750" b="1" dirty="0">
                <a:latin typeface="+mn-lt"/>
              </a:rPr>
              <a:t> Completely independent confirmation of </a:t>
            </a:r>
            <a:r>
              <a:rPr lang="en-US" altLang="ja-JP" sz="1750" b="1" dirty="0">
                <a:latin typeface="Symbol" panose="05050102010706020507" pitchFamily="18" charset="2"/>
              </a:rPr>
              <a:t>n</a:t>
            </a:r>
            <a:r>
              <a:rPr lang="en-US" altLang="ja-JP" sz="1750" b="1" baseline="-25000" dirty="0">
                <a:latin typeface="Symbol" panose="05050102010706020507" pitchFamily="18" charset="2"/>
              </a:rPr>
              <a:t>m</a:t>
            </a:r>
            <a:r>
              <a:rPr lang="en-US" altLang="ja-JP" sz="1750" b="1" dirty="0">
                <a:latin typeface="+mn-lt"/>
              </a:rPr>
              <a:t>-</a:t>
            </a:r>
            <a:r>
              <a:rPr lang="en-US" altLang="ja-JP" sz="1750" b="1" dirty="0" err="1">
                <a:latin typeface="Symbol" panose="05050102010706020507" pitchFamily="18" charset="2"/>
              </a:rPr>
              <a:t>n</a:t>
            </a:r>
            <a:r>
              <a:rPr lang="en-US" altLang="ja-JP" sz="1750" b="1" baseline="-25000" dirty="0" err="1">
                <a:latin typeface="Symbol" panose="05050102010706020507" pitchFamily="18" charset="2"/>
              </a:rPr>
              <a:t>t</a:t>
            </a:r>
            <a:r>
              <a:rPr lang="en-US" altLang="ja-JP" sz="1750" b="1" baseline="-25000" dirty="0">
                <a:latin typeface="+mn-lt"/>
              </a:rPr>
              <a:t> </a:t>
            </a:r>
            <a:r>
              <a:rPr lang="en-US" altLang="ja-JP" sz="1750" b="1" dirty="0">
                <a:latin typeface="+mn-lt"/>
              </a:rPr>
              <a:t>oscillation by MINOS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2011 First indication of non-zero </a:t>
            </a:r>
            <a:r>
              <a:rPr lang="en-US" altLang="ja-JP" sz="1750" b="1" dirty="0">
                <a:latin typeface="Symbol" panose="05050102010706020507" pitchFamily="18" charset="2"/>
              </a:rPr>
              <a:t>q</a:t>
            </a:r>
            <a:r>
              <a:rPr lang="en-US" altLang="ja-JP" sz="1750" b="1" baseline="-25000" dirty="0">
                <a:latin typeface="+mn-lt"/>
              </a:rPr>
              <a:t>13</a:t>
            </a:r>
            <a:r>
              <a:rPr lang="en-US" altLang="ja-JP" sz="1750" b="1" dirty="0">
                <a:latin typeface="+mn-lt"/>
              </a:rPr>
              <a:t> by T2K</a:t>
            </a:r>
          </a:p>
          <a:p>
            <a:pPr>
              <a:defRPr/>
            </a:pPr>
            <a:r>
              <a:rPr lang="en-US" altLang="ja-JP" sz="1750" b="1" dirty="0">
                <a:latin typeface="Arial"/>
              </a:rPr>
              <a:t>2012</a:t>
            </a:r>
            <a:r>
              <a:rPr lang="en-US" altLang="ja-JP" sz="1750" b="1" dirty="0">
                <a:latin typeface="+mn-lt"/>
              </a:rPr>
              <a:t> Non-zero </a:t>
            </a:r>
            <a:r>
              <a:rPr lang="en-US" altLang="ja-JP" sz="1750" b="1" dirty="0">
                <a:latin typeface="Symbol" panose="05050102010706020507" pitchFamily="18" charset="2"/>
              </a:rPr>
              <a:t>q</a:t>
            </a:r>
            <a:r>
              <a:rPr lang="en-US" altLang="ja-JP" sz="1750" b="1" baseline="-25000" dirty="0">
                <a:latin typeface="+mn-lt"/>
              </a:rPr>
              <a:t>13</a:t>
            </a:r>
            <a:r>
              <a:rPr lang="en-US" altLang="ja-JP" sz="1750" b="1" dirty="0">
                <a:latin typeface="+mn-lt"/>
              </a:rPr>
              <a:t> was confirmed by 3 reactor experiments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2013 Evidence of non-zero </a:t>
            </a:r>
            <a:r>
              <a:rPr lang="en-US" altLang="ja-JP" sz="1750" b="1" dirty="0">
                <a:latin typeface="Symbol" panose="05050102010706020507" pitchFamily="18" charset="2"/>
              </a:rPr>
              <a:t>q</a:t>
            </a:r>
            <a:r>
              <a:rPr lang="en-US" altLang="ja-JP" sz="1750" b="1" baseline="-25000" dirty="0">
                <a:latin typeface="+mn-lt"/>
              </a:rPr>
              <a:t>13</a:t>
            </a:r>
            <a:r>
              <a:rPr lang="en-US" altLang="ja-JP" sz="1750" b="1" dirty="0">
                <a:latin typeface="+mn-lt"/>
              </a:rPr>
              <a:t> by T2K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2015 Hints toward negative </a:t>
            </a:r>
            <a:r>
              <a:rPr lang="en-US" altLang="ja-JP" sz="1750" b="1" dirty="0" err="1">
                <a:latin typeface="Symbol" panose="05050102010706020507" pitchFamily="18" charset="2"/>
              </a:rPr>
              <a:t>d</a:t>
            </a:r>
            <a:r>
              <a:rPr lang="en-US" altLang="ja-JP" sz="1750" b="1" baseline="-25000" dirty="0" err="1">
                <a:latin typeface="+mn-lt"/>
              </a:rPr>
              <a:t>CP</a:t>
            </a:r>
            <a:r>
              <a:rPr lang="en-US" altLang="ja-JP" sz="1750" b="1" baseline="-25000" dirty="0">
                <a:latin typeface="+mn-lt"/>
              </a:rPr>
              <a:t> </a:t>
            </a:r>
            <a:r>
              <a:rPr lang="en-US" altLang="ja-JP" sz="1750" b="1" dirty="0">
                <a:latin typeface="+mn-lt"/>
              </a:rPr>
              <a:t>by T2K</a:t>
            </a:r>
          </a:p>
          <a:p>
            <a:pPr>
              <a:defRPr/>
            </a:pPr>
            <a:r>
              <a:rPr lang="en-US" altLang="ja-JP" sz="1750" b="1" dirty="0">
                <a:latin typeface="+mn-lt"/>
              </a:rPr>
              <a:t>2015 Discovery of </a:t>
            </a:r>
            <a:r>
              <a:rPr lang="en-US" altLang="ja-JP" sz="1750" b="1" dirty="0" err="1">
                <a:latin typeface="Symbol" panose="05050102010706020507" pitchFamily="18" charset="2"/>
              </a:rPr>
              <a:t>n</a:t>
            </a:r>
            <a:r>
              <a:rPr lang="en-US" altLang="ja-JP" sz="1750" b="1" baseline="-25000" dirty="0" err="1">
                <a:latin typeface="Symbol" panose="05050102010706020507" pitchFamily="18" charset="2"/>
              </a:rPr>
              <a:t>t</a:t>
            </a:r>
            <a:r>
              <a:rPr lang="en-US" altLang="ja-JP" sz="1750" b="1" dirty="0">
                <a:latin typeface="+mn-lt"/>
              </a:rPr>
              <a:t> signal from </a:t>
            </a:r>
            <a:r>
              <a:rPr lang="en-US" altLang="ja-JP" sz="1750" b="1" dirty="0">
                <a:latin typeface="Symbol" panose="05050102010706020507" pitchFamily="18" charset="2"/>
              </a:rPr>
              <a:t>n</a:t>
            </a:r>
            <a:r>
              <a:rPr lang="en-US" altLang="ja-JP" sz="1750" b="1" baseline="-25000" dirty="0">
                <a:latin typeface="Symbol" panose="05050102010706020507" pitchFamily="18" charset="2"/>
              </a:rPr>
              <a:t>m</a:t>
            </a:r>
            <a:r>
              <a:rPr lang="en-US" altLang="ja-JP" sz="1750" b="1" dirty="0"/>
              <a:t>-</a:t>
            </a:r>
            <a:r>
              <a:rPr lang="en-US" altLang="ja-JP" sz="1750" b="1" dirty="0" err="1">
                <a:latin typeface="Symbol" panose="05050102010706020507" pitchFamily="18" charset="2"/>
              </a:rPr>
              <a:t>n</a:t>
            </a:r>
            <a:r>
              <a:rPr lang="en-US" altLang="ja-JP" sz="1750" b="1" baseline="-25000" dirty="0" err="1">
                <a:latin typeface="Symbol" panose="05050102010706020507" pitchFamily="18" charset="2"/>
              </a:rPr>
              <a:t>t</a:t>
            </a:r>
            <a:r>
              <a:rPr lang="en-US" altLang="ja-JP" sz="1750" b="1" dirty="0">
                <a:latin typeface="+mn-lt"/>
              </a:rPr>
              <a:t> oscillation by OPERA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7225" y="6069013"/>
            <a:ext cx="70199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FF0000"/>
                </a:solidFill>
                <a:latin typeface="+mn-lt"/>
              </a:rPr>
              <a:t>Main topics of my lecture, and will be presented precisely. </a:t>
            </a:r>
            <a:r>
              <a:rPr lang="en-US" altLang="ja-JP" sz="1800" b="1" dirty="0">
                <a:latin typeface="+mn-lt"/>
              </a:rPr>
              <a:t> </a:t>
            </a:r>
          </a:p>
          <a:p>
            <a:pPr>
              <a:defRPr/>
            </a:pPr>
            <a:r>
              <a:rPr lang="en-US" altLang="ja-JP" sz="1800" b="1" dirty="0">
                <a:solidFill>
                  <a:srgbClr val="FF25FF"/>
                </a:solidFill>
                <a:latin typeface="+mn-lt"/>
              </a:rPr>
              <a:t>Related to main topics, and will be mentioned briefly. </a:t>
            </a:r>
            <a:r>
              <a:rPr lang="en-US" altLang="ja-JP" sz="1800" b="1" dirty="0">
                <a:solidFill>
                  <a:srgbClr val="DEA900"/>
                </a:solidFill>
                <a:latin typeface="Arial"/>
              </a:rPr>
              <a:t> </a:t>
            </a:r>
            <a:endParaRPr lang="en-US" altLang="ja-JP" sz="18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2097088" y="755650"/>
            <a:ext cx="1428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9"/>
          <p:cNvSpPr txBox="1">
            <a:spLocks noChangeArrowheads="1"/>
          </p:cNvSpPr>
          <p:nvPr/>
        </p:nvSpPr>
        <p:spPr bwMode="auto">
          <a:xfrm>
            <a:off x="250825" y="53975"/>
            <a:ext cx="8642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Summary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7175" y="1179513"/>
            <a:ext cx="8370888" cy="26765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2400" b="1" dirty="0">
                <a:latin typeface="+mn-lt"/>
              </a:rPr>
              <a:t>Neutrino physics made great progress in recent several decades guided by many experiments. 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24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24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24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2400" b="1" dirty="0">
                <a:latin typeface="+mn-lt"/>
              </a:rPr>
              <a:t>Experiments in </a:t>
            </a:r>
            <a:r>
              <a:rPr lang="en-US" altLang="ja-JP" sz="2400" b="1" dirty="0" err="1">
                <a:latin typeface="+mn-lt"/>
              </a:rPr>
              <a:t>Kamioka</a:t>
            </a:r>
            <a:r>
              <a:rPr lang="en-US" altLang="ja-JP" sz="2400" b="1" dirty="0">
                <a:latin typeface="+mn-lt"/>
              </a:rPr>
              <a:t> contributed to the progress significantly.</a:t>
            </a:r>
            <a:endParaRPr lang="en-US" altLang="ja-JP" sz="2400" b="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863" y="2336800"/>
            <a:ext cx="8612187" cy="15414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sz="3600" b="1" smtClean="0">
                <a:solidFill>
                  <a:srgbClr val="F10341"/>
                </a:solidFill>
              </a:rPr>
              <a:t>   Appendix:</a:t>
            </a:r>
            <a:r>
              <a:rPr lang="en-US" altLang="ja-JP" sz="5400" b="1" smtClean="0">
                <a:solidFill>
                  <a:srgbClr val="F10341"/>
                </a:solidFill>
              </a:rPr>
              <a:t/>
            </a:r>
            <a:br>
              <a:rPr lang="en-US" altLang="ja-JP" sz="5400" b="1" smtClean="0">
                <a:solidFill>
                  <a:srgbClr val="F10341"/>
                </a:solidFill>
              </a:rPr>
            </a:br>
            <a:r>
              <a:rPr lang="en-US" altLang="ja-JP" sz="5400" b="1" smtClean="0">
                <a:solidFill>
                  <a:srgbClr val="F10341"/>
                </a:solidFill>
              </a:rPr>
              <a:t>The birth of Kamiokande</a:t>
            </a:r>
          </a:p>
        </p:txBody>
      </p:sp>
      <p:sp>
        <p:nvSpPr>
          <p:cNvPr id="167939" name="テキスト ボックス 1"/>
          <p:cNvSpPr txBox="1">
            <a:spLocks noChangeArrowheads="1"/>
          </p:cNvSpPr>
          <p:nvPr/>
        </p:nvSpPr>
        <p:spPr bwMode="auto">
          <a:xfrm>
            <a:off x="927100" y="4689475"/>
            <a:ext cx="7981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FF"/>
                </a:solidFill>
                <a:cs typeface="Arial" panose="020B0604020202020204" pitchFamily="34" charset="0"/>
              </a:rPr>
              <a:t>This is not a physics session, but a kind of business session…..</a:t>
            </a:r>
            <a:endParaRPr lang="ja-JP" altLang="en-US" sz="20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3"/>
          <p:cNvSpPr txBox="1">
            <a:spLocks noChangeArrowheads="1"/>
          </p:cNvSpPr>
          <p:nvPr/>
        </p:nvSpPr>
        <p:spPr bwMode="auto">
          <a:xfrm>
            <a:off x="3132138" y="7938"/>
            <a:ext cx="2835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Introduction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988" y="503238"/>
            <a:ext cx="8982075" cy="369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err="1">
                <a:latin typeface="+mn-lt"/>
              </a:rPr>
              <a:t>Kamiokande</a:t>
            </a:r>
            <a:r>
              <a:rPr lang="en-US" altLang="ja-JP" sz="1800" b="1" dirty="0">
                <a:latin typeface="+mn-lt"/>
              </a:rPr>
              <a:t> (1983 - 1996) was the first Nobel Prize experiment outside of Europe and America in the field of high energy physics.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18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 err="1">
                <a:latin typeface="+mn-lt"/>
              </a:rPr>
              <a:t>Kamiokande</a:t>
            </a:r>
            <a:r>
              <a:rPr lang="en-US" altLang="ja-JP" sz="1800" b="1" dirty="0">
                <a:latin typeface="+mn-lt"/>
              </a:rPr>
              <a:t> was small manpower / small budget experiment.</a:t>
            </a:r>
            <a:br>
              <a:rPr lang="en-US" altLang="ja-JP" sz="1800" b="1" dirty="0">
                <a:latin typeface="+mn-lt"/>
              </a:rPr>
            </a:br>
            <a:r>
              <a:rPr lang="en-US" altLang="ja-JP" sz="1800" b="1" dirty="0">
                <a:latin typeface="+mn-lt"/>
              </a:rPr>
              <a:t>In the first </a:t>
            </a:r>
            <a:r>
              <a:rPr lang="en-US" altLang="ja-JP" sz="1800" b="1" dirty="0" err="1">
                <a:latin typeface="+mn-lt"/>
              </a:rPr>
              <a:t>Kamiokande</a:t>
            </a:r>
            <a:r>
              <a:rPr lang="en-US" altLang="ja-JP" sz="1800" b="1" dirty="0">
                <a:latin typeface="+mn-lt"/>
              </a:rPr>
              <a:t> paper in 1985, only </a:t>
            </a:r>
            <a:r>
              <a:rPr lang="en-US" altLang="ja-JP" sz="1800" b="1" dirty="0">
                <a:solidFill>
                  <a:srgbClr val="FF0000"/>
                </a:solidFill>
                <a:latin typeface="+mn-lt"/>
              </a:rPr>
              <a:t>12 authors</a:t>
            </a:r>
            <a:r>
              <a:rPr lang="en-US" altLang="ja-JP" sz="1800" b="1" dirty="0">
                <a:latin typeface="+mn-lt"/>
              </a:rPr>
              <a:t>. They are</a:t>
            </a:r>
            <a:br>
              <a:rPr lang="en-US" altLang="ja-JP" sz="1800" b="1" dirty="0">
                <a:latin typeface="+mn-lt"/>
              </a:rPr>
            </a:br>
            <a:r>
              <a:rPr lang="en-US" altLang="ja-JP" sz="1800" b="1" dirty="0">
                <a:latin typeface="+mn-lt"/>
              </a:rPr>
              <a:t>7 staffs (about 5 Full Time Equivalent) and 5 graduate students.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18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>
                <a:latin typeface="+mn-lt"/>
              </a:rPr>
              <a:t>The initial budget for the experiment was </a:t>
            </a:r>
            <a:r>
              <a:rPr lang="en-US" altLang="ja-JP" sz="1800" b="1" dirty="0">
                <a:solidFill>
                  <a:srgbClr val="FF0000"/>
                </a:solidFill>
                <a:latin typeface="+mn-lt"/>
              </a:rPr>
              <a:t>5 Oku-yen </a:t>
            </a:r>
            <a:r>
              <a:rPr lang="en-US" altLang="ja-JP" sz="1800" b="1" dirty="0">
                <a:latin typeface="+mn-lt"/>
              </a:rPr>
              <a:t>and additional running cost was about </a:t>
            </a:r>
            <a:r>
              <a:rPr lang="en-US" altLang="ja-JP" sz="1800" b="1" dirty="0">
                <a:solidFill>
                  <a:srgbClr val="FF0000"/>
                </a:solidFill>
                <a:latin typeface="+mn-lt"/>
              </a:rPr>
              <a:t>1 Oku-yen/year</a:t>
            </a:r>
            <a:r>
              <a:rPr lang="en-US" altLang="ja-JP" sz="1800" b="1" dirty="0">
                <a:latin typeface="+mn-lt"/>
              </a:rPr>
              <a:t>. It was quite small budget.</a:t>
            </a:r>
            <a:br>
              <a:rPr lang="en-US" altLang="ja-JP" sz="1800" b="1" dirty="0">
                <a:latin typeface="+mn-lt"/>
              </a:rPr>
            </a:br>
            <a:r>
              <a:rPr lang="en-US" altLang="ja-JP" sz="1800" b="1" dirty="0">
                <a:latin typeface="+mn-lt"/>
              </a:rPr>
              <a:t>(1 Oku-yen ~ 0.5 Million US dollars in early 1980s.) 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ja-JP" sz="18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sz="1800" b="1" dirty="0">
                <a:latin typeface="+mn-lt"/>
              </a:rPr>
              <a:t>Reporting why </a:t>
            </a:r>
            <a:r>
              <a:rPr lang="en-US" altLang="ja-JP" sz="1800" b="1" dirty="0" err="1">
                <a:latin typeface="+mn-lt"/>
              </a:rPr>
              <a:t>Kamiokande</a:t>
            </a:r>
            <a:r>
              <a:rPr lang="en-US" altLang="ja-JP" sz="1800" b="1" dirty="0">
                <a:latin typeface="+mn-lt"/>
              </a:rPr>
              <a:t> experiment succeeded with small manpower / small budget will be very instructive.</a:t>
            </a:r>
          </a:p>
        </p:txBody>
      </p:sp>
      <p:pic>
        <p:nvPicPr>
          <p:cNvPr id="169988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365625"/>
            <a:ext cx="5040313" cy="24034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9" name="object 3"/>
          <p:cNvSpPr>
            <a:spLocks noChangeArrowheads="1"/>
          </p:cNvSpPr>
          <p:nvPr/>
        </p:nvSpPr>
        <p:spPr bwMode="auto">
          <a:xfrm>
            <a:off x="5292725" y="3971925"/>
            <a:ext cx="3692525" cy="27924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3698875"/>
            <a:ext cx="495935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1" name="Picture 2" descr="http://www.mit.edu/~hasell/IMAGES/PETRA_H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559050"/>
            <a:ext cx="4378325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4" descr="DESY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19375"/>
            <a:ext cx="8286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1"/>
          <p:cNvSpPr txBox="1">
            <a:spLocks noChangeArrowheads="1"/>
          </p:cNvSpPr>
          <p:nvPr/>
        </p:nvSpPr>
        <p:spPr bwMode="auto">
          <a:xfrm>
            <a:off x="115888" y="506413"/>
            <a:ext cx="86868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smtClean="0">
                <a:latin typeface="+mn-lt"/>
              </a:rPr>
              <a:t>Before </a:t>
            </a:r>
            <a:r>
              <a:rPr lang="en-US" altLang="ja-JP" sz="2000" b="1" dirty="0" err="1" smtClean="0">
                <a:latin typeface="+mn-lt"/>
              </a:rPr>
              <a:t>Kamiokande</a:t>
            </a:r>
            <a:r>
              <a:rPr lang="en-US" altLang="ja-JP" sz="2000" b="1" dirty="0" smtClean="0">
                <a:latin typeface="+mn-lt"/>
              </a:rPr>
              <a:t> experiment, </a:t>
            </a:r>
            <a:r>
              <a:rPr lang="en-US" altLang="ja-JP" sz="2000" b="1" dirty="0" err="1" smtClean="0">
                <a:latin typeface="+mn-lt"/>
              </a:rPr>
              <a:t>Koshiba's</a:t>
            </a:r>
            <a:r>
              <a:rPr lang="en-US" altLang="ja-JP" sz="2000" b="1" dirty="0" smtClean="0">
                <a:latin typeface="+mn-lt"/>
              </a:rPr>
              <a:t> group in department of physics, University of Tokyo participated in </a:t>
            </a:r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JADE Experiment </a:t>
            </a:r>
            <a:r>
              <a:rPr lang="en-US" altLang="ja-JP" sz="2000" b="1" dirty="0" smtClean="0">
                <a:latin typeface="+mn-lt"/>
              </a:rPr>
              <a:t>(1977-1986) in PETRA Ring in DESY, Hamburg.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endParaRPr lang="en-US" altLang="ja-JP" sz="2000" b="1" dirty="0" smtClean="0">
              <a:latin typeface="+mn-lt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 err="1" smtClean="0">
                <a:latin typeface="+mn-lt"/>
              </a:rPr>
              <a:t>Kamiokande</a:t>
            </a:r>
            <a:r>
              <a:rPr lang="en-US" altLang="ja-JP" sz="2000" b="1" dirty="0" smtClean="0">
                <a:latin typeface="+mn-lt"/>
              </a:rPr>
              <a:t> was the second and local experiment of the group.</a:t>
            </a:r>
            <a:br>
              <a:rPr lang="en-US" altLang="ja-JP" sz="2000" b="1" dirty="0" smtClean="0">
                <a:latin typeface="+mn-lt"/>
              </a:rPr>
            </a:br>
            <a:r>
              <a:rPr lang="en-US" altLang="ja-JP" sz="2000" b="1" dirty="0" smtClean="0">
                <a:latin typeface="+mn-lt"/>
              </a:rPr>
              <a:t>It was planned just after the JADE experiment started successfully.</a:t>
            </a:r>
          </a:p>
        </p:txBody>
      </p:sp>
      <p:sp>
        <p:nvSpPr>
          <p:cNvPr id="171014" name="Text Box 23"/>
          <p:cNvSpPr txBox="1">
            <a:spLocks noChangeArrowheads="1"/>
          </p:cNvSpPr>
          <p:nvPr/>
        </p:nvSpPr>
        <p:spPr bwMode="auto">
          <a:xfrm>
            <a:off x="296863" y="7938"/>
            <a:ext cx="85963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Before Kamiokande experiment…..</a:t>
            </a:r>
            <a:endParaRPr lang="en-US" altLang="ja-JP" sz="2800" b="1" u="sng">
              <a:solidFill>
                <a:srgbClr val="0A0AD4"/>
              </a:solidFill>
              <a:latin typeface="Symbol" panose="05050102010706020507" pitchFamily="18" charset="2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876925" y="3498850"/>
            <a:ext cx="2295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latin typeface="+mn-lt"/>
              </a:rPr>
              <a:t>JADE detector</a:t>
            </a:r>
            <a:endParaRPr lang="ja-JP" altLang="en-US" b="1" dirty="0">
              <a:latin typeface="+mn-lt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14388" y="5889625"/>
            <a:ext cx="27447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latin typeface="+mn-lt"/>
              </a:rPr>
              <a:t>PETRA Ring in DESY</a:t>
            </a:r>
            <a:endParaRPr lang="ja-JP" altLang="en-US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9"/>
          <p:cNvSpPr txBox="1">
            <a:spLocks noChangeArrowheads="1"/>
          </p:cNvSpPr>
          <p:nvPr/>
        </p:nvSpPr>
        <p:spPr bwMode="auto">
          <a:xfrm>
            <a:off x="1016000" y="7938"/>
            <a:ext cx="7156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JADE experiment</a:t>
            </a:r>
          </a:p>
        </p:txBody>
      </p:sp>
      <p:sp>
        <p:nvSpPr>
          <p:cNvPr id="172035" name="object 6"/>
          <p:cNvSpPr>
            <a:spLocks noChangeArrowheads="1"/>
          </p:cNvSpPr>
          <p:nvPr/>
        </p:nvSpPr>
        <p:spPr bwMode="auto">
          <a:xfrm>
            <a:off x="26988" y="3349625"/>
            <a:ext cx="4383087" cy="33797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000">
              <a:latin typeface="Times New Roman" panose="02020603050405020304" pitchFamily="18" charset="0"/>
            </a:endParaRPr>
          </a:p>
        </p:txBody>
      </p:sp>
      <p:sp>
        <p:nvSpPr>
          <p:cNvPr id="172036" name="object 7"/>
          <p:cNvSpPr>
            <a:spLocks noChangeArrowheads="1"/>
          </p:cNvSpPr>
          <p:nvPr/>
        </p:nvSpPr>
        <p:spPr bwMode="auto">
          <a:xfrm>
            <a:off x="4672013" y="3349625"/>
            <a:ext cx="4400550" cy="33972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000">
              <a:latin typeface="Times New Roman" panose="02020603050405020304" pitchFamily="18" charset="0"/>
            </a:endParaRPr>
          </a:p>
        </p:txBody>
      </p:sp>
      <p:sp>
        <p:nvSpPr>
          <p:cNvPr id="172037" name="テキスト ボックス 2"/>
          <p:cNvSpPr txBox="1">
            <a:spLocks noChangeArrowheads="1"/>
          </p:cNvSpPr>
          <p:nvPr/>
        </p:nvSpPr>
        <p:spPr bwMode="auto">
          <a:xfrm>
            <a:off x="134938" y="642938"/>
            <a:ext cx="88931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JA</a:t>
            </a:r>
            <a:r>
              <a:rPr lang="en-US" altLang="ja-JP" sz="2000" b="1">
                <a:cs typeface="Arial" panose="020B0604020202020204" pitchFamily="34" charset="0"/>
              </a:rPr>
              <a:t>pan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D</a:t>
            </a:r>
            <a:r>
              <a:rPr lang="en-US" altLang="ja-JP" sz="2000" b="1">
                <a:cs typeface="Arial" panose="020B0604020202020204" pitchFamily="34" charset="0"/>
              </a:rPr>
              <a:t>eutschland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r>
              <a:rPr lang="en-US" altLang="ja-JP" sz="2000" b="1">
                <a:cs typeface="Arial" panose="020B0604020202020204" pitchFamily="34" charset="0"/>
              </a:rPr>
              <a:t>ngland collaboration.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cs typeface="Arial" panose="020B0604020202020204" pitchFamily="34" charset="0"/>
              </a:rPr>
              <a:t>The main purpose of the experiment was observation of heavier new quarks. Unfortunately, it was not succeeded.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cs typeface="Arial" panose="020B0604020202020204" pitchFamily="34" charset="0"/>
              </a:rPr>
              <a:t>Instead, 3 jet events which directly show existence of 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gluons</a:t>
            </a:r>
            <a:r>
              <a:rPr lang="en-US" altLang="ja-JP" sz="2000" b="1">
                <a:cs typeface="Arial" panose="020B0604020202020204" pitchFamily="34" charset="0"/>
              </a:rPr>
              <a:t> were discovered together with other 3 experiments in PETRA. </a:t>
            </a:r>
          </a:p>
        </p:txBody>
      </p:sp>
      <p:sp>
        <p:nvSpPr>
          <p:cNvPr id="172038" name="テキスト ボックス 2"/>
          <p:cNvSpPr txBox="1">
            <a:spLocks noChangeArrowheads="1"/>
          </p:cNvSpPr>
          <p:nvPr/>
        </p:nvSpPr>
        <p:spPr bwMode="auto">
          <a:xfrm>
            <a:off x="5908675" y="2938463"/>
            <a:ext cx="194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 b="1">
                <a:cs typeface="Arial" panose="020B0604020202020204" pitchFamily="34" charset="0"/>
              </a:rPr>
              <a:t>gluon event </a:t>
            </a:r>
          </a:p>
        </p:txBody>
      </p:sp>
      <p:sp>
        <p:nvSpPr>
          <p:cNvPr id="172039" name="テキスト ボックス 2"/>
          <p:cNvSpPr txBox="1">
            <a:spLocks noChangeArrowheads="1"/>
          </p:cNvSpPr>
          <p:nvPr/>
        </p:nvSpPr>
        <p:spPr bwMode="auto">
          <a:xfrm>
            <a:off x="1241425" y="2933700"/>
            <a:ext cx="194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 b="1">
                <a:cs typeface="Arial" panose="020B0604020202020204" pitchFamily="34" charset="0"/>
              </a:rPr>
              <a:t>JADE detector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9"/>
          <p:cNvSpPr txBox="1">
            <a:spLocks noChangeArrowheads="1"/>
          </p:cNvSpPr>
          <p:nvPr/>
        </p:nvSpPr>
        <p:spPr bwMode="auto">
          <a:xfrm>
            <a:off x="0" y="5397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Lead glass counter and photomultiplier tubes (PMT)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4938" y="642938"/>
            <a:ext cx="8893175" cy="624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In JADE experiment, </a:t>
            </a:r>
            <a:r>
              <a:rPr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Koshiba's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group took charge of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glass counters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. It is a calorimeter to measure energy of electro-magnetic showers. Basically, it consists of a total of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2712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photomultiplier tubes (PMTs) and lead glasses.</a:t>
            </a: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At that time, the leading company of the PMTs was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Philips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in Nederland. PMTs made by Philips and made by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Hamamatsu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were compared and obviously Philips PMTs were much </a:t>
            </a:r>
            <a:r>
              <a:rPr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better than Hamamatsu </a:t>
            </a:r>
            <a:r>
              <a:rPr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PMTs.</a:t>
            </a: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084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619375"/>
            <a:ext cx="4384675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2978150"/>
            <a:ext cx="40957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6" name="テキスト ボックス 2"/>
          <p:cNvSpPr txBox="1">
            <a:spLocks noChangeArrowheads="1"/>
          </p:cNvSpPr>
          <p:nvPr/>
        </p:nvSpPr>
        <p:spPr bwMode="auto">
          <a:xfrm>
            <a:off x="4841875" y="2079625"/>
            <a:ext cx="4230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 b="1">
                <a:cs typeface="Arial" panose="020B0604020202020204" pitchFamily="34" charset="0"/>
              </a:rPr>
              <a:t>Lead glass and PMT for OPAL experiment</a:t>
            </a:r>
            <a:br>
              <a:rPr lang="en-US" altLang="ja-JP" sz="1600" b="1">
                <a:cs typeface="Arial" panose="020B0604020202020204" pitchFamily="34" charset="0"/>
              </a:rPr>
            </a:br>
            <a:r>
              <a:rPr lang="en-US" altLang="ja-JP" sz="1600" b="1">
                <a:cs typeface="Arial" panose="020B0604020202020204" pitchFamily="34" charset="0"/>
              </a:rPr>
              <a:t>(sorry! I could not find that of JADE)</a:t>
            </a:r>
          </a:p>
        </p:txBody>
      </p:sp>
      <p:sp>
        <p:nvSpPr>
          <p:cNvPr id="174087" name="テキスト ボックス 2"/>
          <p:cNvSpPr txBox="1">
            <a:spLocks noChangeArrowheads="1"/>
          </p:cNvSpPr>
          <p:nvPr/>
        </p:nvSpPr>
        <p:spPr bwMode="auto">
          <a:xfrm>
            <a:off x="385763" y="2100263"/>
            <a:ext cx="4232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 b="1">
                <a:cs typeface="Arial" panose="020B0604020202020204" pitchFamily="34" charset="0"/>
              </a:rPr>
              <a:t>Assembling JADE Lead glass counter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1985963"/>
            <a:ext cx="274478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Text Box 9"/>
          <p:cNvSpPr txBox="1">
            <a:spLocks noChangeArrowheads="1"/>
          </p:cNvSpPr>
          <p:nvPr/>
        </p:nvSpPr>
        <p:spPr bwMode="auto">
          <a:xfrm>
            <a:off x="0" y="5397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800" b="1" u="sng">
                <a:solidFill>
                  <a:srgbClr val="0A0AD4"/>
                </a:solidFill>
              </a:rPr>
              <a:t>Hamamatsu PMTs ! </a:t>
            </a:r>
          </a:p>
        </p:txBody>
      </p:sp>
      <p:sp>
        <p:nvSpPr>
          <p:cNvPr id="175108" name="テキスト ボックス 2"/>
          <p:cNvSpPr txBox="1">
            <a:spLocks noChangeArrowheads="1"/>
          </p:cNvSpPr>
          <p:nvPr/>
        </p:nvSpPr>
        <p:spPr bwMode="auto">
          <a:xfrm>
            <a:off x="134938" y="642938"/>
            <a:ext cx="88931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cs typeface="Arial" panose="020B0604020202020204" pitchFamily="34" charset="0"/>
              </a:rPr>
              <a:t>Koshiba decided to use Hamamatsu PMTs although all other collaborators strongly opposed it. Koshiba said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"Our research budget is funded by the Japanese government.</a:t>
            </a:r>
            <a:b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For the critical and high-technology component of the detector,</a:t>
            </a:r>
            <a:b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we must purchase Japanese products as much as possible.“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cs typeface="Arial" panose="020B0604020202020204" pitchFamily="34" charset="0"/>
              </a:rPr>
              <a:t>Hamamatsu developed new PMTs for JADE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lead glass counters with cooperation of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Japanese JADE members. Hamamatsu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accumulated experience in the design of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PMTs thanks to Koshiba's decision.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ja-JP" sz="20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ja-JP" sz="2000" b="1">
                <a:cs typeface="Arial" panose="020B0604020202020204" pitchFamily="34" charset="0"/>
              </a:rPr>
              <a:t>It was real “</a:t>
            </a:r>
            <a:r>
              <a:rPr lang="en-US" altLang="ja-JP" sz="2000" b="1">
                <a:solidFill>
                  <a:srgbClr val="FF0000"/>
                </a:solidFill>
                <a:cs typeface="Arial" panose="020B0604020202020204" pitchFamily="34" charset="0"/>
              </a:rPr>
              <a:t>first step</a:t>
            </a:r>
            <a:r>
              <a:rPr lang="en-US" altLang="ja-JP" sz="2000" b="1">
                <a:cs typeface="Arial" panose="020B0604020202020204" pitchFamily="34" charset="0"/>
              </a:rPr>
              <a:t>” for the Kamiokande</a:t>
            </a:r>
            <a:br>
              <a:rPr lang="en-US" altLang="ja-JP" sz="2000" b="1">
                <a:cs typeface="Arial" panose="020B0604020202020204" pitchFamily="34" charset="0"/>
              </a:rPr>
            </a:br>
            <a:r>
              <a:rPr lang="en-US" altLang="ja-JP" sz="2000" b="1">
                <a:cs typeface="Arial" panose="020B0604020202020204" pitchFamily="34" charset="0"/>
              </a:rPr>
              <a:t>experiment.</a:t>
            </a:r>
          </a:p>
        </p:txBody>
      </p:sp>
      <p:sp>
        <p:nvSpPr>
          <p:cNvPr id="175109" name="テキスト ボックス 4"/>
          <p:cNvSpPr txBox="1">
            <a:spLocks noChangeArrowheads="1"/>
          </p:cNvSpPr>
          <p:nvPr/>
        </p:nvSpPr>
        <p:spPr bwMode="auto">
          <a:xfrm>
            <a:off x="3941763" y="5319713"/>
            <a:ext cx="2744787" cy="646112"/>
          </a:xfrm>
          <a:prstGeom prst="rect">
            <a:avLst/>
          </a:prstGeom>
          <a:solidFill>
            <a:srgbClr val="C1C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cs typeface="Arial" panose="020B0604020202020204" pitchFamily="34" charset="0"/>
              </a:rPr>
              <a:t>Hamamatsu R594 PMT</a:t>
            </a:r>
            <a:br>
              <a:rPr lang="en-US" altLang="ja-JP" sz="1800" b="1">
                <a:cs typeface="Arial" panose="020B0604020202020204" pitchFamily="34" charset="0"/>
              </a:rPr>
            </a:br>
            <a:r>
              <a:rPr lang="en-US" altLang="ja-JP" sz="1800" b="1">
                <a:cs typeface="Arial" panose="020B0604020202020204" pitchFamily="34" charset="0"/>
              </a:rPr>
              <a:t>for JADE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159348</TotalTime>
  <Words>9876</Words>
  <Application>Microsoft Office PowerPoint</Application>
  <PresentationFormat>画面に合わせる (4:3)</PresentationFormat>
  <Paragraphs>1329</Paragraphs>
  <Slides>104</Slides>
  <Notes>52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14</vt:i4>
      </vt:variant>
      <vt:variant>
        <vt:lpstr>スライド タイトル</vt:lpstr>
      </vt:variant>
      <vt:variant>
        <vt:i4>104</vt:i4>
      </vt:variant>
    </vt:vector>
  </HeadingPairs>
  <TitlesOfParts>
    <vt:vector size="136" baseType="lpstr">
      <vt:lpstr>HGP創英角ﾎﾟｯﾌﾟ体</vt:lpstr>
      <vt:lpstr>ＭＳ Ｐゴシック</vt:lpstr>
      <vt:lpstr>ＭＳ Ｐ明朝</vt:lpstr>
      <vt:lpstr>ふみゴシック</vt:lpstr>
      <vt:lpstr>殴り書きクレヨン</vt:lpstr>
      <vt:lpstr>AR CHRISTY</vt:lpstr>
      <vt:lpstr>Arial</vt:lpstr>
      <vt:lpstr>Arial Narrow</vt:lpstr>
      <vt:lpstr>Calibri</vt:lpstr>
      <vt:lpstr>Comic Sans MS</vt:lpstr>
      <vt:lpstr>Consolas</vt:lpstr>
      <vt:lpstr>Courier New</vt:lpstr>
      <vt:lpstr>Gill Sans MT</vt:lpstr>
      <vt:lpstr>Microsoft Tai Le</vt:lpstr>
      <vt:lpstr>Segoe UI Black</vt:lpstr>
      <vt:lpstr>Symbol</vt:lpstr>
      <vt:lpstr>Times New Roman</vt:lpstr>
      <vt:lpstr>Wingdings</vt:lpstr>
      <vt:lpstr>標準デザイン</vt:lpstr>
      <vt:lpstr>Office Theme</vt:lpstr>
      <vt:lpstr>2_Office Theme</vt:lpstr>
      <vt:lpstr>1_標準デザイン</vt:lpstr>
      <vt:lpstr>2_標準デザイン</vt:lpstr>
      <vt:lpstr>3_標準デザイン</vt:lpstr>
      <vt:lpstr>5_標準デザイン</vt:lpstr>
      <vt:lpstr>6_標準デザイン</vt:lpstr>
      <vt:lpstr>7_標準デザイン</vt:lpstr>
      <vt:lpstr>8_標準デザイン</vt:lpstr>
      <vt:lpstr>10_標準デザイン</vt:lpstr>
      <vt:lpstr>11_標準デザイン</vt:lpstr>
      <vt:lpstr>12_標準デザイン</vt:lpstr>
      <vt:lpstr>3_Office Theme</vt:lpstr>
      <vt:lpstr>From Kamiokande to K2K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“Experimental study of the atmospheric neutrino flux” The first Kamiokande paper : K.S.Hirata et al., Phys. Lett B205, 416(1988) </vt:lpstr>
      <vt:lpstr>“Observation of a Small nm/ne Ratio in Kamiokande” The second Kamiokande paper : K.S.Hirata et al., Phys. Lett B280, 146(1992)</vt:lpstr>
      <vt:lpstr>“Observation of a Small nm/ne ……” (continued) </vt:lpstr>
      <vt:lpstr>PowerPoint プレゼンテーション</vt:lpstr>
      <vt:lpstr>PowerPoint プレゼンテーション</vt:lpstr>
      <vt:lpstr>PowerPoint プレゼンテーション</vt:lpstr>
      <vt:lpstr>“Atmospheric nm/ne ratio in the multi-GeV energy range” The third Kamiokande paper : K.S.Hirata et al., Phys. Lett. B335, 237(1994)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KEK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Yuichi　Oyama</dc:creator>
  <cp:lastModifiedBy>Yuichi</cp:lastModifiedBy>
  <cp:revision>3609</cp:revision>
  <cp:lastPrinted>2017-03-29T02:24:23Z</cp:lastPrinted>
  <dcterms:created xsi:type="dcterms:W3CDTF">2003-03-12T00:08:59Z</dcterms:created>
  <dcterms:modified xsi:type="dcterms:W3CDTF">2020-12-10T22:44:00Z</dcterms:modified>
</cp:coreProperties>
</file>