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464" r:id="rId1"/>
    <p:sldMasterId id="2147485466" r:id="rId2"/>
    <p:sldMasterId id="2147485469" r:id="rId3"/>
  </p:sldMasterIdLst>
  <p:notesMasterIdLst>
    <p:notesMasterId r:id="rId11"/>
  </p:notesMasterIdLst>
  <p:sldIdLst>
    <p:sldId id="347" r:id="rId4"/>
    <p:sldId id="352" r:id="rId5"/>
    <p:sldId id="378" r:id="rId6"/>
    <p:sldId id="380" r:id="rId7"/>
    <p:sldId id="379" r:id="rId8"/>
    <p:sldId id="371" r:id="rId9"/>
    <p:sldId id="353" r:id="rId10"/>
  </p:sldIdLst>
  <p:sldSz cx="9144000" cy="6858000" type="screen4x3"/>
  <p:notesSz cx="6794500" cy="99187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E0F4"/>
    <a:srgbClr val="0000FF"/>
    <a:srgbClr val="FFFF89"/>
    <a:srgbClr val="95CFD3"/>
    <a:srgbClr val="A6A6A6"/>
    <a:srgbClr val="51B0B7"/>
    <a:srgbClr val="275B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11" autoAdjust="0"/>
    <p:restoredTop sz="95355" autoAdjust="0"/>
  </p:normalViewPr>
  <p:slideViewPr>
    <p:cSldViewPr snapToGrid="0">
      <p:cViewPr varScale="1">
        <p:scale>
          <a:sx n="87" d="100"/>
          <a:sy n="87" d="100"/>
        </p:scale>
        <p:origin x="1286" y="7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BAF0AD6-43D3-4047-A587-78CB6A5E5BB0}" type="datetimeFigureOut">
              <a:rPr lang="ja-JP" altLang="en-US"/>
              <a:pPr>
                <a:defRPr/>
              </a:pPr>
              <a:t>2020/12/7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4050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3613"/>
            <a:ext cx="5435600" cy="39052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181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8100" y="942181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225EA3F-3551-40E8-94C4-6B22D5311D8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9490198-D107-42D5-8A26-63146F007A61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00FAE6-42BD-43E6-9929-8CDAADD33731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3095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8856F8-B19D-4563-BFF7-1F80AE208614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079907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8856F8-B19D-4563-BFF7-1F80AE208614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579886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253D0-1B26-420D-8F7F-64908B44CB68}" type="datetimeFigureOut">
              <a:rPr lang="ja-JP" altLang="en-US"/>
              <a:pPr>
                <a:defRPr/>
              </a:pPr>
              <a:t>2020/12/7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BD706-2F8D-4674-9BE7-BD81FA201F7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19807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AC210-8725-4A65-81DA-40CBFD5C00ED}" type="datetimeFigureOut">
              <a:rPr lang="ja-JP" altLang="en-US"/>
              <a:pPr>
                <a:defRPr/>
              </a:pPr>
              <a:t>2020/12/7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5ACE0-FBEE-4191-B790-C8AEAB78140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3538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4E1FA0-60B2-4261-B346-5D9622453F5B}" type="datetimeFigureOut"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2020/12/7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1478F02-EC1E-494C-BF82-8A8C2D45DED2}" type="slidenum"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2193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15CA24B-B216-4025-BA41-B583E91EF520}" type="datetimeFigureOut">
              <a:rPr lang="ja-JP" altLang="en-US"/>
              <a:pPr>
                <a:defRPr/>
              </a:pPr>
              <a:t>2020/12/7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079F3AA-21C2-4EC2-B6EF-95F515F5022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67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</a:p>
        </p:txBody>
      </p:sp>
      <p:sp>
        <p:nvSpPr>
          <p:cNvPr id="2051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09E7A33-F82D-4CDE-8D08-4193045EF093}" type="datetimeFigureOut">
              <a:rPr lang="ja-JP" altLang="en-US"/>
              <a:pPr>
                <a:defRPr/>
              </a:pPr>
              <a:t>2020/12/7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0DE88D6-281C-4950-8362-A6A03715CB8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68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</a:p>
        </p:txBody>
      </p:sp>
      <p:sp>
        <p:nvSpPr>
          <p:cNvPr id="2051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68C304A-68D9-4FDD-BBF2-07991E8A0924}" type="datetimeFigureOut">
              <a:rPr lang="ja-JP" altLang="en-US"/>
              <a:pPr>
                <a:defRPr/>
              </a:pPr>
              <a:t>2020/12/7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D6F7847-D42B-4C0F-850A-ED805A9757B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44948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470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2"/>
          <p:cNvSpPr txBox="1">
            <a:spLocks noChangeArrowheads="1"/>
          </p:cNvSpPr>
          <p:nvPr/>
        </p:nvSpPr>
        <p:spPr bwMode="auto">
          <a:xfrm>
            <a:off x="3512411" y="1866900"/>
            <a:ext cx="208743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Dec-7-2020</a:t>
            </a:r>
            <a:endParaRPr lang="en-US" altLang="ja-JP" sz="2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99" name="テキスト ボックス 3"/>
          <p:cNvSpPr txBox="1">
            <a:spLocks noChangeArrowheads="1"/>
          </p:cNvSpPr>
          <p:nvPr/>
        </p:nvSpPr>
        <p:spPr bwMode="auto">
          <a:xfrm>
            <a:off x="5176838" y="5459413"/>
            <a:ext cx="35417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Presented by Yuichi Oyama</a:t>
            </a:r>
            <a:endParaRPr lang="ja-JP" altLang="en-US" sz="20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0" name="テキスト ボックス 1"/>
          <p:cNvSpPr txBox="1">
            <a:spLocks noChangeArrowheads="1"/>
          </p:cNvSpPr>
          <p:nvPr/>
        </p:nvSpPr>
        <p:spPr bwMode="auto">
          <a:xfrm>
            <a:off x="365125" y="2676525"/>
            <a:ext cx="8424863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>
                <a:latin typeface="Arial" panose="020B0604020202020204" pitchFamily="34" charset="0"/>
                <a:cs typeface="Arial" panose="020B0604020202020204" pitchFamily="34" charset="0"/>
              </a:rPr>
              <a:t>Yuichi Oyama		(KEK/J-PARC)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>
                <a:latin typeface="Arial" panose="020B0604020202020204" pitchFamily="34" charset="0"/>
                <a:cs typeface="Arial" panose="020B0604020202020204" pitchFamily="34" charset="0"/>
              </a:rPr>
              <a:t>Makoto Miura		(Kamioka Observatory, ICRR, Univ. of Tokyo)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>
                <a:latin typeface="Arial" panose="020B0604020202020204" pitchFamily="34" charset="0"/>
                <a:cs typeface="Arial" panose="020B0604020202020204" pitchFamily="34" charset="0"/>
              </a:rPr>
              <a:t>Atsumu Suzuki	(Kobe Univ.)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>
                <a:latin typeface="Arial" panose="020B0604020202020204" pitchFamily="34" charset="0"/>
                <a:cs typeface="Arial" panose="020B0604020202020204" pitchFamily="34" charset="0"/>
              </a:rPr>
              <a:t>Tsuyoshi Nakaya	(Kyoto Univ.)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>
                <a:latin typeface="Arial" panose="020B0604020202020204" pitchFamily="34" charset="0"/>
                <a:cs typeface="Arial" panose="020B0604020202020204" pitchFamily="34" charset="0"/>
              </a:rPr>
              <a:t>Son Cao 		(KEK/J-PARC)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>
                <a:latin typeface="Arial" panose="020B0604020202020204" pitchFamily="34" charset="0"/>
                <a:cs typeface="Arial" panose="020B0604020202020204" pitchFamily="34" charset="0"/>
              </a:rPr>
              <a:t>Nguyen Thi Hong Van	(IFIRSE &amp; IOP, Hanoi)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>
                <a:latin typeface="Arial" panose="020B0604020202020204" pitchFamily="34" charset="0"/>
                <a:cs typeface="Arial" panose="020B0604020202020204" pitchFamily="34" charset="0"/>
              </a:rPr>
              <a:t>Le Duc Ninh		(IFIRSE)	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>
                <a:latin typeface="Arial" panose="020B0604020202020204" pitchFamily="34" charset="0"/>
                <a:cs typeface="Arial" panose="020B0604020202020204" pitchFamily="34" charset="0"/>
              </a:rPr>
              <a:t>Jean Tran Thanh Van	(Rencontres du Vietnam)</a:t>
            </a:r>
            <a:endParaRPr lang="ja-JP" altLang="en-US" sz="2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1" name="テキスト ボックス 2"/>
          <p:cNvSpPr txBox="1">
            <a:spLocks noChangeArrowheads="1"/>
          </p:cNvSpPr>
          <p:nvPr/>
        </p:nvSpPr>
        <p:spPr bwMode="auto">
          <a:xfrm>
            <a:off x="100013" y="841375"/>
            <a:ext cx="89217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Welcome to “Vietnam School on Neutrino”!</a:t>
            </a:r>
          </a:p>
        </p:txBody>
      </p:sp>
      <p:sp>
        <p:nvSpPr>
          <p:cNvPr id="4102" name="テキスト ボックス 1"/>
          <p:cNvSpPr txBox="1">
            <a:spLocks noChangeArrowheads="1"/>
          </p:cNvSpPr>
          <p:nvPr/>
        </p:nvSpPr>
        <p:spPr bwMode="auto">
          <a:xfrm>
            <a:off x="406400" y="5888038"/>
            <a:ext cx="861536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24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 me present the background, the feature and the program of this neutrino school.</a:t>
            </a:r>
            <a:endParaRPr lang="ja-JP" altLang="en-US" sz="2400" b="1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3"/>
          <p:cNvSpPr txBox="1">
            <a:spLocks noChangeArrowheads="1"/>
          </p:cNvSpPr>
          <p:nvPr/>
        </p:nvSpPr>
        <p:spPr bwMode="auto">
          <a:xfrm>
            <a:off x="9525" y="528638"/>
            <a:ext cx="8902700" cy="578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experimental neutrino group 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was created in </a:t>
            </a:r>
            <a:r>
              <a:rPr lang="en-US" altLang="ja-JP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Quy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Nhon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on July 17, 2017.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US" altLang="ja-JP" sz="1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project was proceeded with an strong leadership of Prof. Jean Tran </a:t>
            </a:r>
            <a:r>
              <a:rPr lang="en-US" altLang="ja-JP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Thanh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Van, who is the president of Rencontres du Vietnam.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l"/>
              <a:defRPr/>
            </a:pPr>
            <a:endParaRPr lang="en-US" altLang="ja-JP" sz="1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Since no high energy</a:t>
            </a:r>
            <a:b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experimental group</a:t>
            </a:r>
            <a:b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existed in Vietnam</a:t>
            </a:r>
            <a:b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at that time, Japanese</a:t>
            </a:r>
            <a:b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physicists working</a:t>
            </a:r>
            <a:b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 Super-</a:t>
            </a:r>
            <a:r>
              <a:rPr lang="en-US" altLang="ja-JP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Kamiokande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and T2K helped the</a:t>
            </a:r>
            <a:b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formation of the group.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l"/>
              <a:defRPr/>
            </a:pPr>
            <a:endParaRPr lang="en-US" altLang="ja-JP" sz="1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Vietnam neutrino</a:t>
            </a:r>
            <a:b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group successfully</a:t>
            </a:r>
            <a:b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joined in the T2K</a:t>
            </a:r>
            <a:b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collaboration in</a:t>
            </a:r>
            <a:b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October 2017.</a:t>
            </a:r>
          </a:p>
        </p:txBody>
      </p:sp>
      <p:sp>
        <p:nvSpPr>
          <p:cNvPr id="5123" name="テキスト ボックス 2"/>
          <p:cNvSpPr txBox="1">
            <a:spLocks noChangeArrowheads="1"/>
          </p:cNvSpPr>
          <p:nvPr/>
        </p:nvSpPr>
        <p:spPr bwMode="auto">
          <a:xfrm>
            <a:off x="1404938" y="11113"/>
            <a:ext cx="6334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b="1" u="sng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 of this Neutrino School</a:t>
            </a:r>
            <a:endParaRPr lang="ja-JP" altLang="en-US" sz="2800" b="1" u="sng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4" name="図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5350" y="2305050"/>
            <a:ext cx="5622925" cy="393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テキスト ボックス 1"/>
          <p:cNvSpPr txBox="1">
            <a:spLocks noChangeArrowheads="1"/>
          </p:cNvSpPr>
          <p:nvPr/>
        </p:nvSpPr>
        <p:spPr bwMode="auto">
          <a:xfrm>
            <a:off x="3684588" y="2454275"/>
            <a:ext cx="51244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1800" b="1">
                <a:solidFill>
                  <a:schemeClr val="bg1"/>
                </a:solidFill>
              </a:rPr>
              <a:t>July 17, 2018</a:t>
            </a:r>
            <a:br>
              <a:rPr lang="en-US" altLang="ja-JP" sz="1800" b="1">
                <a:solidFill>
                  <a:schemeClr val="bg1"/>
                </a:solidFill>
              </a:rPr>
            </a:br>
            <a:r>
              <a:rPr lang="en-US" altLang="ja-JP" sz="1800" b="1">
                <a:solidFill>
                  <a:schemeClr val="bg1"/>
                </a:solidFill>
              </a:rPr>
              <a:t>Opening Ceremony of the</a:t>
            </a:r>
            <a:r>
              <a:rPr lang="ja-JP" altLang="en-US" sz="1800" b="1">
                <a:solidFill>
                  <a:schemeClr val="bg1"/>
                </a:solidFill>
              </a:rPr>
              <a:t> </a:t>
            </a:r>
            <a:r>
              <a:rPr lang="en-US" altLang="ja-JP" sz="1800" b="1">
                <a:solidFill>
                  <a:schemeClr val="bg1"/>
                </a:solidFill>
              </a:rPr>
              <a:t>Vietnam neutrino group</a:t>
            </a:r>
            <a:endParaRPr lang="ja-JP" altLang="en-US" sz="18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図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6300" y="3849688"/>
            <a:ext cx="4191000" cy="289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テキスト ボックス 3"/>
          <p:cNvSpPr txBox="1">
            <a:spLocks noChangeArrowheads="1"/>
          </p:cNvSpPr>
          <p:nvPr/>
        </p:nvSpPr>
        <p:spPr bwMode="auto">
          <a:xfrm>
            <a:off x="87313" y="679450"/>
            <a:ext cx="8902700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VSoN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started with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formation</a:t>
            </a:r>
            <a:b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the neutrino group in 2017.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has been held every year.</a:t>
            </a:r>
            <a:endParaRPr lang="en-US" altLang="ja-JP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Japanese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physicists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</a:t>
            </a:r>
            <a:b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contributed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Vietnam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neutrino</a:t>
            </a:r>
            <a:b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group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also organize the school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Unfortunately,</a:t>
            </a:r>
            <a:r>
              <a:rPr kumimoji="1" lang="en-US" altLang="ja-JP" sz="20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VSoN2020 is held</a:t>
            </a:r>
            <a:br>
              <a:rPr kumimoji="1" lang="en-US" altLang="ja-JP" sz="20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</a:br>
            <a:r>
              <a:rPr kumimoji="1" lang="en-US" altLang="ja-JP" sz="20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by online because of coronavirus.</a:t>
            </a:r>
            <a:r>
              <a:rPr kumimoji="1" lang="en-US" altLang="ja-JP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/>
            </a:r>
            <a:br>
              <a:rPr kumimoji="1" lang="en-US" altLang="ja-JP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</a:br>
            <a:endParaRPr kumimoji="1" lang="en-US" altLang="ja-JP" sz="20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7172" name="テキスト ボックス 2"/>
          <p:cNvSpPr txBox="1">
            <a:spLocks noChangeArrowheads="1"/>
          </p:cNvSpPr>
          <p:nvPr/>
        </p:nvSpPr>
        <p:spPr bwMode="auto">
          <a:xfrm>
            <a:off x="1059695" y="7938"/>
            <a:ext cx="702461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The Vietnam School on Neutrino (</a:t>
            </a:r>
            <a:r>
              <a:rPr kumimoji="1" lang="en-US" altLang="ja-JP" sz="2800" b="1" i="0" u="sng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VSoN</a:t>
            </a:r>
            <a:r>
              <a:rPr kumimoji="1" lang="en-US" altLang="ja-JP" sz="28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)</a:t>
            </a:r>
            <a:endParaRPr kumimoji="1" lang="ja-JP" altLang="en-US" sz="2800" b="1" i="0" u="sng" strike="noStrike" kern="120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pic>
        <p:nvPicPr>
          <p:cNvPr id="7173" name="図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6300" y="739775"/>
            <a:ext cx="4311650" cy="285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テキスト ボックス 1"/>
          <p:cNvSpPr txBox="1">
            <a:spLocks noChangeArrowheads="1"/>
          </p:cNvSpPr>
          <p:nvPr/>
        </p:nvSpPr>
        <p:spPr bwMode="auto">
          <a:xfrm>
            <a:off x="4802188" y="809625"/>
            <a:ext cx="1179512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rPr>
              <a:t>VSoN2017</a:t>
            </a:r>
            <a:endParaRPr kumimoji="1" lang="ja-JP" altLang="en-US" sz="1800" b="1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7175" name="テキスト ボックス 1"/>
          <p:cNvSpPr txBox="1">
            <a:spLocks noChangeArrowheads="1"/>
          </p:cNvSpPr>
          <p:nvPr/>
        </p:nvSpPr>
        <p:spPr bwMode="auto">
          <a:xfrm>
            <a:off x="4826000" y="3946525"/>
            <a:ext cx="1203325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rPr>
              <a:t>VSoN2019</a:t>
            </a:r>
            <a:endParaRPr kumimoji="1" lang="ja-JP" altLang="en-US" sz="1800" b="1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pic>
        <p:nvPicPr>
          <p:cNvPr id="7176" name="図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8" y="3883025"/>
            <a:ext cx="4587875" cy="285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7" name="テキスト ボックス 1"/>
          <p:cNvSpPr txBox="1">
            <a:spLocks noChangeArrowheads="1"/>
          </p:cNvSpPr>
          <p:nvPr/>
        </p:nvSpPr>
        <p:spPr bwMode="auto">
          <a:xfrm>
            <a:off x="241300" y="3937000"/>
            <a:ext cx="1203325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rPr>
              <a:t>VSoN2018</a:t>
            </a:r>
            <a:endParaRPr kumimoji="1" lang="ja-JP" altLang="en-US" sz="1800" b="1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4103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テキスト ボックス 3"/>
          <p:cNvSpPr txBox="1">
            <a:spLocks noChangeArrowheads="1"/>
          </p:cNvSpPr>
          <p:nvPr/>
        </p:nvSpPr>
        <p:spPr bwMode="auto">
          <a:xfrm>
            <a:off x="0" y="553975"/>
            <a:ext cx="9144000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 program mainly focus on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experimental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neutrino physics.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About 2/3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lectures are given by experimental 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physicists</a:t>
            </a: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One of the school purpose is</a:t>
            </a: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Invitation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experimental neutrino </a:t>
            </a: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physics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Students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have a chance to join the Vietnam neutrino group and to participate in Japanese neutrino 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experiments.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read Curriculum Vitae of students, and we found that most of them are studying theoretical particle physics.  We hope that some of them will change their research field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 theory to experiment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, and become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pioneer of the Vietnamese high energy experiment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ja-JP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19" name="テキスト ボックス 2"/>
          <p:cNvSpPr txBox="1">
            <a:spLocks noChangeArrowheads="1"/>
          </p:cNvSpPr>
          <p:nvPr/>
        </p:nvSpPr>
        <p:spPr bwMode="auto">
          <a:xfrm>
            <a:off x="2183369" y="26988"/>
            <a:ext cx="477726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About </a:t>
            </a:r>
            <a:r>
              <a:rPr lang="en-US" altLang="ja-JP" sz="2800" b="1" u="sng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school </a:t>
            </a:r>
            <a:r>
              <a:rPr lang="en-US" altLang="ja-JP" sz="2800" b="1" u="sng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</a:t>
            </a:r>
            <a:endParaRPr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110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テキスト ボックス 3"/>
          <p:cNvSpPr txBox="1">
            <a:spLocks noChangeArrowheads="1"/>
          </p:cNvSpPr>
          <p:nvPr/>
        </p:nvSpPr>
        <p:spPr bwMode="auto">
          <a:xfrm>
            <a:off x="0" y="553975"/>
            <a:ext cx="9144000" cy="2708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have </a:t>
            </a: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36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students in 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total.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Only </a:t>
            </a: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students join the school from ICISE.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Hardware training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will be held for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them. </a:t>
            </a:r>
            <a:endParaRPr lang="en-US" altLang="ja-JP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About half of the students attend not only lectures but also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software </a:t>
            </a: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training and 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group work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altLang="ja-JP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Other students 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hoped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to join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only </a:t>
            </a: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lectures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They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can attend any lectures they 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like. There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is no restriction about their attendance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19" name="テキスト ボックス 2"/>
          <p:cNvSpPr txBox="1">
            <a:spLocks noChangeArrowheads="1"/>
          </p:cNvSpPr>
          <p:nvPr/>
        </p:nvSpPr>
        <p:spPr bwMode="auto">
          <a:xfrm>
            <a:off x="3710224" y="26988"/>
            <a:ext cx="172354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b="1" u="sng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Students</a:t>
            </a:r>
            <a:endParaRPr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3205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テキスト ボックス 1"/>
          <p:cNvSpPr txBox="1">
            <a:spLocks noChangeArrowheads="1"/>
          </p:cNvSpPr>
          <p:nvPr/>
        </p:nvSpPr>
        <p:spPr bwMode="auto">
          <a:xfrm>
            <a:off x="384175" y="3040063"/>
            <a:ext cx="8015288" cy="1446212"/>
          </a:xfrm>
          <a:prstGeom prst="rect">
            <a:avLst/>
          </a:prstGeom>
          <a:solidFill>
            <a:srgbClr val="D0E0F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  <a:t>Even though a great theorist propose a fantastic and beautiful theoretical model, we can easily reject it, saying “No! it does not agree with our experiment!”.</a:t>
            </a:r>
            <a:b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  <a:t>In physics, the experimental result is everything.</a:t>
            </a:r>
          </a:p>
        </p:txBody>
      </p:sp>
      <p:sp>
        <p:nvSpPr>
          <p:cNvPr id="11267" name="テキスト ボックス 2"/>
          <p:cNvSpPr txBox="1">
            <a:spLocks noChangeArrowheads="1"/>
          </p:cNvSpPr>
          <p:nvPr/>
        </p:nvSpPr>
        <p:spPr bwMode="auto">
          <a:xfrm>
            <a:off x="414338" y="109538"/>
            <a:ext cx="48593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2800" b="1" u="sng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Experiments are important!</a:t>
            </a:r>
            <a:endParaRPr lang="ja-JP" altLang="en-US" sz="2800" b="1" u="sng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1"/>
          <p:cNvSpPr txBox="1">
            <a:spLocks noChangeArrowheads="1"/>
          </p:cNvSpPr>
          <p:nvPr/>
        </p:nvSpPr>
        <p:spPr bwMode="auto">
          <a:xfrm>
            <a:off x="385763" y="4986338"/>
            <a:ext cx="8013700" cy="1106487"/>
          </a:xfrm>
          <a:prstGeom prst="rect">
            <a:avLst/>
          </a:prstGeom>
          <a:solidFill>
            <a:srgbClr val="D0E0F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  <a:t>Straightforwardly speaking, I am a detector</a:t>
            </a:r>
            <a:r>
              <a:rPr lang="ja-JP" altLang="en-US" sz="22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  <a:t>physicist.</a:t>
            </a:r>
            <a:b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  <a:t>I can make the best detector in the world,</a:t>
            </a:r>
            <a:b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  <a:t>and I can explore the most advanced physics in the world</a:t>
            </a:r>
            <a:r>
              <a:rPr lang="en-US" altLang="ja-JP" sz="2200"/>
              <a:t>.</a:t>
            </a:r>
          </a:p>
        </p:txBody>
      </p:sp>
      <p:sp>
        <p:nvSpPr>
          <p:cNvPr id="11269" name="テキスト ボックス 1"/>
          <p:cNvSpPr txBox="1">
            <a:spLocks noChangeArrowheads="1"/>
          </p:cNvSpPr>
          <p:nvPr/>
        </p:nvSpPr>
        <p:spPr bwMode="auto">
          <a:xfrm>
            <a:off x="163513" y="750888"/>
            <a:ext cx="5399087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 typeface="Wingdings" panose="05000000000000000000" pitchFamily="2" charset="2"/>
              <a:buChar char="l"/>
            </a:pPr>
            <a:r>
              <a:rPr lang="en-US" altLang="ja-JP" sz="2200" b="1" dirty="0">
                <a:latin typeface="Arial" panose="020B0604020202020204" pitchFamily="34" charset="0"/>
                <a:cs typeface="Arial" panose="020B0604020202020204" pitchFamily="34" charset="0"/>
              </a:rPr>
              <a:t>To invite students to experiments, let me introduce some words from Prof. Totsuka who was the first spokesperson of the Super-</a:t>
            </a:r>
            <a:r>
              <a:rPr lang="en-US" altLang="ja-JP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Kamiokande</a:t>
            </a:r>
            <a:r>
              <a:rPr lang="en-US" altLang="ja-JP" sz="2200" b="1" dirty="0">
                <a:latin typeface="Arial" panose="020B0604020202020204" pitchFamily="34" charset="0"/>
                <a:cs typeface="Arial" panose="020B0604020202020204" pitchFamily="34" charset="0"/>
              </a:rPr>
              <a:t> experiment. </a:t>
            </a:r>
          </a:p>
        </p:txBody>
      </p:sp>
      <p:pic>
        <p:nvPicPr>
          <p:cNvPr id="11270" name="図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9788" y="203200"/>
            <a:ext cx="1909762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1" name="テキスト ボックス 1"/>
          <p:cNvSpPr txBox="1">
            <a:spLocks noChangeArrowheads="1"/>
          </p:cNvSpPr>
          <p:nvPr/>
        </p:nvSpPr>
        <p:spPr bwMode="auto">
          <a:xfrm>
            <a:off x="6048375" y="2268538"/>
            <a:ext cx="1671638" cy="523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400" b="1">
                <a:latin typeface="Arial" panose="020B0604020202020204" pitchFamily="34" charset="0"/>
                <a:cs typeface="Arial" panose="020B0604020202020204" pitchFamily="34" charset="0"/>
              </a:rPr>
              <a:t>Prof. Yoji Totsuka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400" b="1">
                <a:latin typeface="Arial" panose="020B0604020202020204" pitchFamily="34" charset="0"/>
                <a:cs typeface="Arial" panose="020B0604020202020204" pitchFamily="34" charset="0"/>
              </a:rPr>
              <a:t>(1942-2008)</a:t>
            </a:r>
            <a:endParaRPr lang="ja-JP" altLang="en-US" sz="1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テキスト ボックス 2"/>
          <p:cNvSpPr txBox="1">
            <a:spLocks noChangeArrowheads="1"/>
          </p:cNvSpPr>
          <p:nvPr/>
        </p:nvSpPr>
        <p:spPr bwMode="auto">
          <a:xfrm>
            <a:off x="0" y="1033463"/>
            <a:ext cx="9144000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31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Welcome to the world of neutrino experiments !</a:t>
            </a: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2413000" y="1646238"/>
            <a:ext cx="4333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31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least, for 2 weeks,</a:t>
            </a:r>
          </a:p>
        </p:txBody>
      </p:sp>
      <p:sp>
        <p:nvSpPr>
          <p:cNvPr id="4" name="テキスト ボックス 3"/>
          <p:cNvSpPr txBox="1">
            <a:spLocks noChangeArrowheads="1"/>
          </p:cNvSpPr>
          <p:nvPr/>
        </p:nvSpPr>
        <p:spPr bwMode="auto">
          <a:xfrm>
            <a:off x="3138488" y="2251075"/>
            <a:ext cx="2874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31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hopefully,</a:t>
            </a:r>
          </a:p>
        </p:txBody>
      </p:sp>
      <p:sp>
        <p:nvSpPr>
          <p:cNvPr id="5" name="テキスト ボックス 4"/>
          <p:cNvSpPr txBox="1">
            <a:spLocks noChangeArrowheads="1"/>
          </p:cNvSpPr>
          <p:nvPr/>
        </p:nvSpPr>
        <p:spPr bwMode="auto">
          <a:xfrm>
            <a:off x="328613" y="3771900"/>
            <a:ext cx="84296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Enjoy !</a:t>
            </a:r>
          </a:p>
        </p:txBody>
      </p:sp>
      <p:sp>
        <p:nvSpPr>
          <p:cNvPr id="6" name="テキスト ボックス 5"/>
          <p:cNvSpPr txBox="1">
            <a:spLocks noChangeArrowheads="1"/>
          </p:cNvSpPr>
          <p:nvPr/>
        </p:nvSpPr>
        <p:spPr bwMode="auto">
          <a:xfrm>
            <a:off x="971550" y="2855913"/>
            <a:ext cx="72247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31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the rest of your research life.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5818</TotalTime>
  <Words>579</Words>
  <Application>Microsoft Office PowerPoint</Application>
  <PresentationFormat>画面に合わせる (4:3)</PresentationFormat>
  <Paragraphs>52</Paragraphs>
  <Slides>7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7</vt:i4>
      </vt:variant>
    </vt:vector>
  </HeadingPairs>
  <TitlesOfParts>
    <vt:vector size="14" baseType="lpstr">
      <vt:lpstr>ＭＳ Ｐゴシック</vt:lpstr>
      <vt:lpstr>Arial</vt:lpstr>
      <vt:lpstr>Calibri</vt:lpstr>
      <vt:lpstr>Wingdings</vt:lpstr>
      <vt:lpstr>Office ​​テーマ</vt:lpstr>
      <vt:lpstr>1_Office ​​テーマ</vt:lpstr>
      <vt:lpstr>2_Office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Yuichi Oyama</dc:creator>
  <cp:lastModifiedBy>Yuichi</cp:lastModifiedBy>
  <cp:revision>372</cp:revision>
  <cp:lastPrinted>2016-09-22T23:44:42Z</cp:lastPrinted>
  <dcterms:created xsi:type="dcterms:W3CDTF">2016-01-12T02:22:37Z</dcterms:created>
  <dcterms:modified xsi:type="dcterms:W3CDTF">2020-12-06T23:13:15Z</dcterms:modified>
</cp:coreProperties>
</file>