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6" r:id="rId2"/>
    <p:sldMasterId id="2147485471" r:id="rId3"/>
  </p:sldMasterIdLst>
  <p:notesMasterIdLst>
    <p:notesMasterId r:id="rId22"/>
  </p:notesMasterIdLst>
  <p:sldIdLst>
    <p:sldId id="1512" r:id="rId4"/>
    <p:sldId id="1505" r:id="rId5"/>
    <p:sldId id="1511" r:id="rId6"/>
    <p:sldId id="371" r:id="rId7"/>
    <p:sldId id="379" r:id="rId8"/>
    <p:sldId id="1508" r:id="rId9"/>
    <p:sldId id="1510" r:id="rId10"/>
    <p:sldId id="1513" r:id="rId11"/>
    <p:sldId id="1498" r:id="rId12"/>
    <p:sldId id="1192" r:id="rId13"/>
    <p:sldId id="1190" r:id="rId14"/>
    <p:sldId id="1500" r:id="rId15"/>
    <p:sldId id="1501" r:id="rId16"/>
    <p:sldId id="1394" r:id="rId17"/>
    <p:sldId id="1193" r:id="rId18"/>
    <p:sldId id="1503" r:id="rId19"/>
    <p:sldId id="1499" r:id="rId20"/>
    <p:sldId id="1507" r:id="rId21"/>
  </p:sldIdLst>
  <p:sldSz cx="9144000" cy="6858000" type="screen4x3"/>
  <p:notesSz cx="6794500" cy="99187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E3EEF9"/>
    <a:srgbClr val="F5F9FD"/>
    <a:srgbClr val="0000FF"/>
    <a:srgbClr val="D0E0F4"/>
    <a:srgbClr val="FFFF89"/>
    <a:srgbClr val="95CFD3"/>
    <a:srgbClr val="A6A6A6"/>
    <a:srgbClr val="51B0B7"/>
    <a:srgbClr val="275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1" autoAdjust="0"/>
    <p:restoredTop sz="95355" autoAdjust="0"/>
  </p:normalViewPr>
  <p:slideViewPr>
    <p:cSldViewPr snapToGrid="0">
      <p:cViewPr varScale="1">
        <p:scale>
          <a:sx n="88" d="100"/>
          <a:sy n="88" d="100"/>
        </p:scale>
        <p:origin x="114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AF0AD6-43D3-4047-A587-78CB6A5E5BB0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3613"/>
            <a:ext cx="543560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25EA3F-3551-40E8-94C4-6B22D5311D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649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756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798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942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026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0A3D9-DC2B-4779-A4BF-7620F5148044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362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7715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14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986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C5592-FE15-46E8-BE26-2B3B9358306F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9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678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53D0-1B26-420D-8F7F-64908B44CB68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D706-2F8D-4674-9BE7-BD81FA201F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980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C210-8725-4A65-81DA-40CBFD5C00ED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ACE0-FBEE-4191-B790-C8AEAB7814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35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D0EB3-8552-43E0-9292-AC46B2DA36F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98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1779B-18BA-465C-B599-72FED8616EE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5CA24B-B216-4025-BA41-B583E91EF520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79F3AA-21C2-4EC2-B6EF-95F515F502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9E7A33-F82D-4CDE-8D08-4193045EF093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DE88D6-281C-4950-8362-A6A03715CB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D4FE32-DF60-4295-9884-2C90FCE546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40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テキスト ボックス 3"/>
          <p:cNvSpPr txBox="1">
            <a:spLocks noChangeArrowheads="1"/>
          </p:cNvSpPr>
          <p:nvPr/>
        </p:nvSpPr>
        <p:spPr bwMode="auto">
          <a:xfrm>
            <a:off x="3285225" y="1152792"/>
            <a:ext cx="2540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Yuichi Oyama</a:t>
            </a:r>
            <a:b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Mar-7-2022</a:t>
            </a:r>
            <a:endParaRPr lang="ja-JP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テキスト ボックス 1"/>
          <p:cNvSpPr txBox="1">
            <a:spLocks noChangeArrowheads="1"/>
          </p:cNvSpPr>
          <p:nvPr/>
        </p:nvSpPr>
        <p:spPr bwMode="auto">
          <a:xfrm>
            <a:off x="498749" y="4343166"/>
            <a:ext cx="8449309" cy="2308324"/>
          </a:xfrm>
          <a:prstGeom prst="rect">
            <a:avLst/>
          </a:prstGeom>
          <a:solidFill>
            <a:srgbClr val="E3EEF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Son Cao 			(IFIRSE)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Nguyen </a:t>
            </a:r>
            <a:r>
              <a:rPr lang="en-US" altLang="ja-JP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 Dung		(Univ. of Science, Vietnam National Univ., Hanoi)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Dong Van </a:t>
            </a:r>
            <a:r>
              <a:rPr lang="en-US" altLang="ja-JP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		(</a:t>
            </a:r>
            <a:r>
              <a:rPr lang="en-US" altLang="ja-JP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 Tan Univ., Hanoi)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Nguyen Hoang </a:t>
            </a:r>
            <a:r>
              <a:rPr lang="en-US" altLang="ja-JP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 Thanh	(IFIRSE)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Tran Van Ngoc		(IFIRSE)</a:t>
            </a:r>
            <a:b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Yuichi Oyama		(KEK/J-PARC, remote)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Tsuyoshi </a:t>
            </a:r>
            <a:r>
              <a:rPr lang="en-US" altLang="ja-JP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Nakaya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		(Kyoto Univ., remote)</a:t>
            </a:r>
            <a:b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Tran </a:t>
            </a:r>
            <a:r>
              <a:rPr lang="en-US" altLang="ja-JP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Hoai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 Nam		(Boston Univ., remote)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Jennifer Thomas	 	(Univ. College London, remote)</a:t>
            </a:r>
          </a:p>
        </p:txBody>
      </p:sp>
      <p:sp>
        <p:nvSpPr>
          <p:cNvPr id="4101" name="テキスト ボックス 2"/>
          <p:cNvSpPr txBox="1">
            <a:spLocks noChangeArrowheads="1"/>
          </p:cNvSpPr>
          <p:nvPr/>
        </p:nvSpPr>
        <p:spPr bwMode="auto">
          <a:xfrm>
            <a:off x="100013" y="54089"/>
            <a:ext cx="8921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“Hardware Camp for Fast and Low-Light detection”!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992724A4-95E2-4FF0-8823-82FAD581A64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AAA0C673-C9D5-4C80-B366-535DADBD4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5682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My “welcome address” includes: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-About the program of this hardware camp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-Importance of experiment in physics, and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importance of invention of detectors in experimental physics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-Birth of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Organizers of the hardware camp are:</a:t>
            </a:r>
          </a:p>
        </p:txBody>
      </p:sp>
    </p:spTree>
    <p:extLst>
      <p:ext uri="{BB962C8B-B14F-4D97-AF65-F5344CB8AC3E}">
        <p14:creationId xmlns:p14="http://schemas.microsoft.com/office/powerpoint/2010/main" val="84090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698875"/>
            <a:ext cx="49593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2" descr="http://www.mit.edu/~hasell/IMAGES/PETRA_H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59050"/>
            <a:ext cx="43783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4" descr="DES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19375"/>
            <a:ext cx="828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115888" y="506413"/>
            <a:ext cx="8686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Before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group in department of physics, University of Tokyo participated in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Experiment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(1977-1986) in PETRA Ring in DESY, Hamburg.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the second and local experiment of the group.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It was planned just after the JADE experiment started successfully.</a:t>
            </a:r>
          </a:p>
        </p:txBody>
      </p:sp>
      <p:sp>
        <p:nvSpPr>
          <p:cNvPr id="171014" name="Text Box 23"/>
          <p:cNvSpPr txBox="1">
            <a:spLocks noChangeArrowheads="1"/>
          </p:cNvSpPr>
          <p:nvPr/>
        </p:nvSpPr>
        <p:spPr bwMode="auto">
          <a:xfrm>
            <a:off x="296863" y="7938"/>
            <a:ext cx="8596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Before Kamiokande experiment…..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76925" y="3498850"/>
            <a:ext cx="2295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detector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4388" y="5889625"/>
            <a:ext cx="2744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PETRA Ring in DESY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11F8549D-A7DA-4BBD-8602-178F24EDC55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7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9"/>
          <p:cNvSpPr txBox="1">
            <a:spLocks noChangeArrowheads="1"/>
          </p:cNvSpPr>
          <p:nvPr/>
        </p:nvSpPr>
        <p:spPr bwMode="auto">
          <a:xfrm>
            <a:off x="1016000" y="7938"/>
            <a:ext cx="7156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JADE experiment</a:t>
            </a:r>
          </a:p>
        </p:txBody>
      </p:sp>
      <p:sp>
        <p:nvSpPr>
          <p:cNvPr id="172035" name="object 6"/>
          <p:cNvSpPr>
            <a:spLocks noChangeArrowheads="1"/>
          </p:cNvSpPr>
          <p:nvPr/>
        </p:nvSpPr>
        <p:spPr bwMode="auto">
          <a:xfrm>
            <a:off x="26988" y="3349625"/>
            <a:ext cx="4383087" cy="3379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6" name="object 7"/>
          <p:cNvSpPr>
            <a:spLocks noChangeArrowheads="1"/>
          </p:cNvSpPr>
          <p:nvPr/>
        </p:nvSpPr>
        <p:spPr bwMode="auto">
          <a:xfrm>
            <a:off x="4672013" y="3349625"/>
            <a:ext cx="4400550" cy="3397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7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eutschland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ngland collaboration.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main purpose of the experiment was observation of heavier new quarks. Unfortunately, it was not succeeded.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Instead, 3 jet events which directly show existence of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gluons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discovered together with other 3 experiments in PETRA. </a:t>
            </a:r>
          </a:p>
        </p:txBody>
      </p:sp>
      <p:sp>
        <p:nvSpPr>
          <p:cNvPr id="172038" name="テキスト ボックス 2"/>
          <p:cNvSpPr txBox="1">
            <a:spLocks noChangeArrowheads="1"/>
          </p:cNvSpPr>
          <p:nvPr/>
        </p:nvSpPr>
        <p:spPr bwMode="auto">
          <a:xfrm>
            <a:off x="5908675" y="2938463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 event </a:t>
            </a:r>
          </a:p>
        </p:txBody>
      </p:sp>
      <p:sp>
        <p:nvSpPr>
          <p:cNvPr id="172039" name="テキスト ボックス 2"/>
          <p:cNvSpPr txBox="1">
            <a:spLocks noChangeArrowheads="1"/>
          </p:cNvSpPr>
          <p:nvPr/>
        </p:nvSpPr>
        <p:spPr bwMode="auto">
          <a:xfrm>
            <a:off x="1241425" y="2933700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detector 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479BB23B-FC30-4BD5-BB79-B894FB0D93E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94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Lead glass counter and photomultiplier tubes (PMT)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938" y="642938"/>
            <a:ext cx="8893175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JADE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group took charge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It is a calorimeter to measure energy of electro-magnetic showers. Basically, it consists of a total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2712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photomultiplier tubes (PMTs) and lead glasses.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 that time, the leading company of the PMTs was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Philips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Nederland. PMTs made by Philips and made by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compared and obviously Philips PMTs were much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much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better than Hamamatsu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PMTs.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7408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19375"/>
            <a:ext cx="43846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978150"/>
            <a:ext cx="4095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テキスト ボックス 2"/>
          <p:cNvSpPr txBox="1">
            <a:spLocks noChangeArrowheads="1"/>
          </p:cNvSpPr>
          <p:nvPr/>
        </p:nvSpPr>
        <p:spPr bwMode="auto">
          <a:xfrm>
            <a:off x="4841875" y="2079625"/>
            <a:ext cx="423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and PMT for OPAL experiment</a:t>
            </a:r>
            <a:b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(sorry! I could not find that of JADE)</a:t>
            </a:r>
          </a:p>
        </p:txBody>
      </p:sp>
      <p:sp>
        <p:nvSpPr>
          <p:cNvPr id="174087" name="テキスト ボックス 2"/>
          <p:cNvSpPr txBox="1">
            <a:spLocks noChangeArrowheads="1"/>
          </p:cNvSpPr>
          <p:nvPr/>
        </p:nvSpPr>
        <p:spPr bwMode="auto">
          <a:xfrm>
            <a:off x="385763" y="2100263"/>
            <a:ext cx="423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Assembling JADE Lead glass counter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2F105E4-005C-4898-A926-800D4CA2FEE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0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985963"/>
            <a:ext cx="274478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Hamamatsu PMTs ! </a:t>
            </a:r>
          </a:p>
        </p:txBody>
      </p:sp>
      <p:sp>
        <p:nvSpPr>
          <p:cNvPr id="175108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 decided to use Hamamatsu PMTs although all other collaborators strongly opposed it. Koshiba said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"Our research budget is funded by the Japanese government.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the critical and high-technology component of the detector,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 must purchase Japanese products as much as possible.“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developed new PMTs for JADE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 with cooperation of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Japanese JADE members. Hamamatsu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accumulated experience in the design of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 thanks to Koshiba's decision.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was real “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first step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” for the Kamiokande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experiment.</a:t>
            </a:r>
          </a:p>
        </p:txBody>
      </p:sp>
      <p:sp>
        <p:nvSpPr>
          <p:cNvPr id="175109" name="テキスト ボックス 4"/>
          <p:cNvSpPr txBox="1">
            <a:spLocks noChangeArrowheads="1"/>
          </p:cNvSpPr>
          <p:nvPr/>
        </p:nvSpPr>
        <p:spPr bwMode="auto">
          <a:xfrm>
            <a:off x="3941763" y="5319713"/>
            <a:ext cx="2744787" cy="646112"/>
          </a:xfrm>
          <a:prstGeom prst="rect">
            <a:avLst/>
          </a:prstGeom>
          <a:solidFill>
            <a:srgbClr val="C1C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R594 PMT</a:t>
            </a:r>
            <a:b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JADE experiment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CFFE23C8-A677-40E3-8D2C-C4CC9FB8A6F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0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Development of 20-inch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131" name="テキスト ボックス 5"/>
          <p:cNvSpPr txBox="1">
            <a:spLocks noChangeArrowheads="1"/>
          </p:cNvSpPr>
          <p:nvPr/>
        </p:nvSpPr>
        <p:spPr bwMode="auto">
          <a:xfrm>
            <a:off x="0" y="503238"/>
            <a:ext cx="89820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When the planning of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experiment started around 1979,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IMB group have already started similar project independently in USA.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The IMB detector is larger and the start of the experiment is earlier.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seems there is no advantage in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“Ask Hamamatsu to make new PMTs which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have large diameter. They cannot reject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my request. They succeeded as a PMT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company after we selected Hamamatsu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PMTs for JADE experiment!”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20-inch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are developed, and precise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measurement became possible with large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photo collection.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led to the success of the experiment.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613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284663"/>
            <a:ext cx="36734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508000" y="2124075"/>
          <a:ext cx="7620000" cy="148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1790">
                  <a:extLst>
                    <a:ext uri="{9D8B030D-6E8A-4147-A177-3AD203B41FA5}">
                      <a16:colId xmlns:a16="http://schemas.microsoft.com/office/drawing/2014/main" val="558236954"/>
                    </a:ext>
                  </a:extLst>
                </a:gridCol>
                <a:gridCol w="2398210">
                  <a:extLst>
                    <a:ext uri="{9D8B030D-6E8A-4147-A177-3AD203B41FA5}">
                      <a16:colId xmlns:a16="http://schemas.microsoft.com/office/drawing/2014/main" val="12311345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31385291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IMB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latin typeface="+mn-lt"/>
                        </a:rPr>
                        <a:t>Kamiokande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508688008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Total (Fiducial)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Volume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8000 ton (3300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3000 ton (1000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039897409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Start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1982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1983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53584785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PMTs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(size x number)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2048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20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1000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3000457964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13B87411-AE6B-4915-9B14-0BDD83E06D2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7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79" name="Picture 7" descr="「DEC pdp-11/60 画像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425825"/>
            <a:ext cx="3149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8" name="テキスト ボックス 1"/>
          <p:cNvSpPr txBox="1">
            <a:spLocks noChangeArrowheads="1"/>
          </p:cNvSpPr>
          <p:nvPr/>
        </p:nvSpPr>
        <p:spPr bwMode="auto">
          <a:xfrm>
            <a:off x="-36513" y="608013"/>
            <a:ext cx="537368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tank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including PMT support structure was designed and constructed by Mitsui Engineering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Shipbuilding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Co.,Ltd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company also designed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structure of the JADE lead glass counter. The group had enough experience of communication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with the company.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 was used 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on-line data-taking computer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 group asked how to use it to a JADE member since PDP 11 series was used in JADE.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For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readout electronics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high voltage power supplies and distributors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 ready-made electronics were purchased. For some of the component, second-hand modules were used.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8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19150"/>
            <a:ext cx="4267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2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16563" y="6354763"/>
            <a:ext cx="2070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3E667BFD-FDAE-4899-BC67-27654A6372F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62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9203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841375"/>
            <a:ext cx="301466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テキスト ボックス 1"/>
          <p:cNvSpPr txBox="1">
            <a:spLocks noChangeArrowheads="1"/>
          </p:cNvSpPr>
          <p:nvPr/>
        </p:nvSpPr>
        <p:spPr bwMode="auto">
          <a:xfrm>
            <a:off x="155575" y="654050"/>
            <a:ext cx="89614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off-line analysis computer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an IBM-type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mainframe computer, FACOM M-190 for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experiment was used without any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charge. Kamiokande members were just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USERS of the computer, and did not care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any maintenance and management.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the analysis computer, all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utility software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JADE experiment were used. They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include data structure or event display.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Monte Carlo simulation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program, lead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glasses were replaced with water, and only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geometry was changed.</a:t>
            </a:r>
          </a:p>
        </p:txBody>
      </p:sp>
      <p:sp>
        <p:nvSpPr>
          <p:cNvPr id="179205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206" name="テキスト ボックス 1"/>
          <p:cNvSpPr txBox="1">
            <a:spLocks noChangeArrowheads="1"/>
          </p:cNvSpPr>
          <p:nvPr/>
        </p:nvSpPr>
        <p:spPr bwMode="auto">
          <a:xfrm>
            <a:off x="746125" y="5229225"/>
            <a:ext cx="8012113" cy="1323975"/>
          </a:xfrm>
          <a:prstGeom prst="rect">
            <a:avLst/>
          </a:prstGeom>
          <a:solidFill>
            <a:srgbClr val="E5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 summarize, Kamiokande borrow (or steal) almost everything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from JADE experiment. In that sense, Kamiokande is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(JADE)'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first stage.  That is one reason why Kamiokande started with small manpower and small budget.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6B5A60A1-C9A5-47BE-9315-1E64326FEC8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7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3"/>
          <p:cNvSpPr txBox="1">
            <a:spLocks noChangeArrowheads="1"/>
          </p:cNvSpPr>
          <p:nvPr/>
        </p:nvSpPr>
        <p:spPr bwMode="auto">
          <a:xfrm>
            <a:off x="0" y="2381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What we can learn from the </a:t>
            </a:r>
            <a:r>
              <a:rPr kumimoji="1" lang="en-US" altLang="ja-JP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experience?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227" name="テキスト ボックス 2"/>
          <p:cNvSpPr txBox="1">
            <a:spLocks noChangeArrowheads="1"/>
          </p:cNvSpPr>
          <p:nvPr/>
        </p:nvSpPr>
        <p:spPr bwMode="auto">
          <a:xfrm>
            <a:off x="115888" y="1113677"/>
            <a:ext cx="886660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Vietnamese high energy experimental groups/physicists will join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(or already joined) a large international collaboration.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Keep in mind following…….</a:t>
            </a: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444500" y="2409077"/>
            <a:ext cx="8145463" cy="1630363"/>
          </a:xfrm>
          <a:prstGeom prst="rect">
            <a:avLst/>
          </a:prstGeom>
          <a:solidFill>
            <a:srgbClr val="FFF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critical and high-technology components of the detector, 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purchase your own national products.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would contribute to technology upgrade of your national companies, and would be the "first step" of your future experiments.</a:t>
            </a: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476250" y="4490290"/>
            <a:ext cx="8145463" cy="1323975"/>
          </a:xfrm>
          <a:prstGeom prst="rect">
            <a:avLst/>
          </a:prstGeom>
          <a:solidFill>
            <a:srgbClr val="C6E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 should consider to imitate a detector component and start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your own experiment in your own country. You can borrow (or steal) every property/experience/technology/software/hardware/ manpower from your international collaboration.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F7D7F90-AD2D-421A-803E-934836AAFD6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26368"/>
            <a:ext cx="9144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Let me emphasize again. Experiment is important in physics.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 of detectors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are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first hand-on experience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to study a detector of high energy experiment.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We hope that this experience become a trigger, and some of you will change your research field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become a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 of the Vietnamese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the most advanced detector in Vietnam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420891" y="26988"/>
            <a:ext cx="230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Finally……</a:t>
            </a:r>
            <a:endParaRPr lang="ja-JP" alt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0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camp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planned as a supplementary exercise course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Vietnam School on Neutrino 2021 (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VSoN2021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, Aug. 29 - Sep. 9, 2021).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VSoN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has been organized by the Vietnam neutrino group and Japanese experimental physicists working in Super-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and T2K.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It started in 2017 and it has been held every year.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VSoN2020 and VSoN2021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were held remotely because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coronavirus problem.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Students did not have a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chance to study hardware of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high energy experiments.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This time,12 students are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invited to ICISE,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Nhon.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Hand-on experiences of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hardware is provided.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222645" y="26988"/>
            <a:ext cx="4698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1">
            <a:extLst>
              <a:ext uri="{FF2B5EF4-FFF2-40B4-BE49-F238E27FC236}">
                <a16:creationId xmlns:a16="http://schemas.microsoft.com/office/drawing/2014/main" id="{4F83614E-D343-45B1-9564-2406ED3E3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20" y="2780967"/>
            <a:ext cx="502138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15E48EF2-E659-44E7-80BB-079F5BF5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695" y="6024245"/>
            <a:ext cx="515438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VSoN2019: Last onsite Vietnam School on Neutrino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9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participants will study/experience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basic and common components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 energy experiments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goes smoothly.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They are;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-photoproduction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 charged particles in matter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-photosensor with high voltage power supply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-analog signal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-trigger logic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-digitization of analog signal by readout electronics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acquisition (DAQ) by online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analysis using offline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-Monte Carlo simulation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program focus on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for high energy experiments.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High energy physics itself is not the direct scope of this program.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Most of the participants might be studying theoretical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It would be the first hand-on experience to study a detector of high energy experiment for most of students.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This camp is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invitation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high energy physics.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954671" y="26988"/>
            <a:ext cx="7234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program of the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4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1"/>
          <p:cNvSpPr txBox="1">
            <a:spLocks noChangeArrowheads="1"/>
          </p:cNvSpPr>
          <p:nvPr/>
        </p:nvSpPr>
        <p:spPr bwMode="auto">
          <a:xfrm>
            <a:off x="384175" y="3040063"/>
            <a:ext cx="8015288" cy="1446212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Even though a great theorist propose a fantastic and beautiful theoretical model, we can easily reject it, saying “No! it does not agree with our experiment!”.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In physics, the experimental result is everything.</a:t>
            </a:r>
          </a:p>
        </p:txBody>
      </p:sp>
      <p:sp>
        <p:nvSpPr>
          <p:cNvPr id="11267" name="テキスト ボックス 2"/>
          <p:cNvSpPr txBox="1">
            <a:spLocks noChangeArrowheads="1"/>
          </p:cNvSpPr>
          <p:nvPr/>
        </p:nvSpPr>
        <p:spPr bwMode="auto">
          <a:xfrm>
            <a:off x="414338" y="109538"/>
            <a:ext cx="485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8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are important!</a:t>
            </a:r>
            <a:endParaRPr lang="ja-JP" altLang="en-US" sz="2800" b="1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385763" y="4986338"/>
            <a:ext cx="8013700" cy="1106487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Straightforwardly speaking, I am a detector</a:t>
            </a:r>
            <a:r>
              <a:rPr lang="ja-JP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physicist.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 can make the best detector in the world,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and I can explore the most advanced physics in the world</a:t>
            </a:r>
            <a:r>
              <a:rPr lang="en-US" altLang="ja-JP" sz="2200"/>
              <a:t>.</a:t>
            </a:r>
          </a:p>
        </p:txBody>
      </p:sp>
      <p:sp>
        <p:nvSpPr>
          <p:cNvPr id="11269" name="テキスト ボックス 1"/>
          <p:cNvSpPr txBox="1">
            <a:spLocks noChangeArrowheads="1"/>
          </p:cNvSpPr>
          <p:nvPr/>
        </p:nvSpPr>
        <p:spPr bwMode="auto">
          <a:xfrm>
            <a:off x="163513" y="750888"/>
            <a:ext cx="53990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To invite students to experiments, let me introduce some words from Prof. Totsuka who was the first spokesperson of the Super-</a:t>
            </a:r>
            <a:r>
              <a:rPr lang="en-US" altLang="ja-JP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 experiment. </a:t>
            </a:r>
          </a:p>
        </p:txBody>
      </p:sp>
      <p:pic>
        <p:nvPicPr>
          <p:cNvPr id="1127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03200"/>
            <a:ext cx="19097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テキスト ボックス 1"/>
          <p:cNvSpPr txBox="1">
            <a:spLocks noChangeArrowheads="1"/>
          </p:cNvSpPr>
          <p:nvPr/>
        </p:nvSpPr>
        <p:spPr bwMode="auto">
          <a:xfrm>
            <a:off x="6048375" y="2268538"/>
            <a:ext cx="16716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Prof. Yoji Totsuka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(1942-2008)</a:t>
            </a:r>
            <a:endParaRPr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B4E32EED-3FEE-44B1-952A-243A77D4013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 is important in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fact, the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awarded not only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discoveries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, but also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  Let me show you examples ………..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540838" y="26988"/>
            <a:ext cx="4062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detectors!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0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62128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Maynard Stuart Blackett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chamber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method, and his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discoveries therewith in the fields of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nuclear physics and cosmic radiation” 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 Frank Powell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photographic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studying nuclear processes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and his discoveries regarding mesons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made with this method”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John Douglas Cockcroft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Ernest Thomas Sinton 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their pioneer work on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transmutation of atomic nuclei by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artificially accelerated atomic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particles”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Cockcroft-Walton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for particle acceleration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AF4EA5-76D6-42EE-A21F-BEFF7DE79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14" y="967841"/>
            <a:ext cx="2590918" cy="18576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4A703A-FDA8-4879-AF11-3EFC8AFBF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1113495"/>
            <a:ext cx="1084536" cy="16297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F4F1AE-2535-49CF-9802-793B646B2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3013267"/>
            <a:ext cx="1133774" cy="160348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C9DAB9-D62D-4EA6-8D95-BC7322DBF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43" y="3126661"/>
            <a:ext cx="2529644" cy="55220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734E4C-9985-4130-BB61-9A3D0D6E5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68" y="4412609"/>
            <a:ext cx="1732268" cy="23088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0AA9EA1-E6E6-4F4B-AF20-55D56500EE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83" y="4794590"/>
            <a:ext cx="1084536" cy="162680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7C2C515-54A9-40BC-A610-989430568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83" y="4763315"/>
            <a:ext cx="1087902" cy="163185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2EEB4C-DEE0-42C1-8F70-788C4C344359}"/>
              </a:ext>
            </a:extLst>
          </p:cNvPr>
          <p:cNvSpPr txBox="1"/>
          <p:nvPr/>
        </p:nvSpPr>
        <p:spPr>
          <a:xfrm>
            <a:off x="5113151" y="2402100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Blackett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73C5979-8868-412C-8738-079C4F3A856F}"/>
              </a:ext>
            </a:extLst>
          </p:cNvPr>
          <p:cNvSpPr txBox="1"/>
          <p:nvPr/>
        </p:nvSpPr>
        <p:spPr>
          <a:xfrm>
            <a:off x="5131327" y="4301652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Powell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150C3AC-EF10-4BE5-A833-5818AC7B3C2E}"/>
              </a:ext>
            </a:extLst>
          </p:cNvPr>
          <p:cNvSpPr txBox="1"/>
          <p:nvPr/>
        </p:nvSpPr>
        <p:spPr>
          <a:xfrm>
            <a:off x="4612828" y="6089664"/>
            <a:ext cx="10148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Cockcroft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024C5D-8183-4EE1-BB8A-28FF322CFC0C}"/>
              </a:ext>
            </a:extLst>
          </p:cNvPr>
          <p:cNvSpPr txBox="1"/>
          <p:nvPr/>
        </p:nvSpPr>
        <p:spPr>
          <a:xfrm>
            <a:off x="6073913" y="6091062"/>
            <a:ext cx="8156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Walton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2B7365-A2C1-47AB-A4D8-5B12591A954F}"/>
              </a:ext>
            </a:extLst>
          </p:cNvPr>
          <p:cNvSpPr txBox="1"/>
          <p:nvPr/>
        </p:nvSpPr>
        <p:spPr>
          <a:xfrm>
            <a:off x="6800738" y="2449603"/>
            <a:ext cx="16721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Cloud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C8379F-39DF-462E-82EF-53155BDEF4DA}"/>
              </a:ext>
            </a:extLst>
          </p:cNvPr>
          <p:cNvSpPr txBox="1"/>
          <p:nvPr/>
        </p:nvSpPr>
        <p:spPr>
          <a:xfrm>
            <a:off x="7238364" y="6226051"/>
            <a:ext cx="16200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Cockcroft-Walton Generator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27752F8-F28E-4033-B279-0F535FC05439}"/>
              </a:ext>
            </a:extLst>
          </p:cNvPr>
          <p:cNvSpPr txBox="1"/>
          <p:nvPr/>
        </p:nvSpPr>
        <p:spPr>
          <a:xfrm>
            <a:off x="6273629" y="3608683"/>
            <a:ext cx="284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Symbol" panose="05050102010706020507" pitchFamily="18" charset="2"/>
              </a:rPr>
              <a:t>p</a:t>
            </a:r>
            <a:r>
              <a:rPr lang="en-US" altLang="ja-JP" sz="1600" b="1" baseline="30000" dirty="0">
                <a:latin typeface="Arial Narrow" panose="020B0606020202030204" pitchFamily="34" charset="0"/>
              </a:rPr>
              <a:t>+</a:t>
            </a:r>
            <a:r>
              <a:rPr lang="en-US" altLang="ja-JP" sz="1600" b="1" dirty="0">
                <a:latin typeface="Arial Narrow" panose="020B0606020202030204" pitchFamily="34" charset="0"/>
              </a:rPr>
              <a:t> track by photographic</a:t>
            </a:r>
            <a:br>
              <a:rPr lang="en-US" altLang="ja-JP" sz="1600" b="1" dirty="0">
                <a:latin typeface="Arial Narrow" panose="020B0606020202030204" pitchFamily="34" charset="0"/>
              </a:rPr>
            </a:br>
            <a:r>
              <a:rPr lang="en-US" altLang="ja-JP" sz="1600" b="1" dirty="0">
                <a:latin typeface="Arial Narrow" panose="020B0606020202030204" pitchFamily="34" charset="0"/>
              </a:rPr>
              <a:t>method (emulsion)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D768BD-1F8D-41CF-B6CB-11C9B592A34E}"/>
              </a:ext>
            </a:extLst>
          </p:cNvPr>
          <p:cNvSpPr txBox="1"/>
          <p:nvPr/>
        </p:nvSpPr>
        <p:spPr>
          <a:xfrm>
            <a:off x="278675" y="6499771"/>
            <a:ext cx="5908712" cy="307777"/>
          </a:xfrm>
          <a:prstGeom prst="rect">
            <a:avLst/>
          </a:prstGeom>
          <a:solidFill>
            <a:srgbClr val="FFFFB3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 Narrow" panose="020B0606020202030204" pitchFamily="34" charset="0"/>
              </a:rPr>
              <a:t>Reasons for the award are cited from the official website of the Nobel Foundation.</a:t>
            </a:r>
            <a:endParaRPr kumimoji="1" lang="ja-JP" alt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923091"/>
            <a:ext cx="9144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Arthur Glaser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bubble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 Rubbia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Simon van der Meer 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their decisive contributions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large project, which led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discovery of the field particles W and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Z, communicators of weak interaction”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-&gt;Simon van der Meer provided an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idea of stochastic cooling. It was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applied in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Antiproton Accumulator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which supplied antiprotons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Proton-Antiproton Collider.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Georges </a:t>
            </a:r>
            <a:r>
              <a:rPr lang="en-US" altLang="ja-JP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Charpak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his invention and development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particle detectors, in particular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multiwire proportional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54A432-3DF6-4E40-A314-E9E49D1BD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8" y="1062020"/>
            <a:ext cx="1087902" cy="16318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A8817D6-1E1F-4734-AD7B-741519937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12" y="2906689"/>
            <a:ext cx="1087902" cy="16318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AB3809A-9E40-4815-9E28-4849C6EB9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69" y="2950218"/>
            <a:ext cx="1087902" cy="16318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28B4FF4-F6A1-439B-817B-6F23A92EC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2" y="2900130"/>
            <a:ext cx="1624603" cy="164101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D1F3E7F-44D9-4740-8202-2F4D55562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0" y="4959592"/>
            <a:ext cx="1087902" cy="163185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70AED25-FF60-4FF0-8751-2F16BB7683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35" y="4843275"/>
            <a:ext cx="1342317" cy="187906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D267C20-F356-4A97-8318-2DC2966EAB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79" y="1066042"/>
            <a:ext cx="1466252" cy="164101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4A4BC0-7EE7-4FFC-A8CD-43CD77E39597}"/>
              </a:ext>
            </a:extLst>
          </p:cNvPr>
          <p:cNvSpPr txBox="1"/>
          <p:nvPr/>
        </p:nvSpPr>
        <p:spPr>
          <a:xfrm>
            <a:off x="6069497" y="2364315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Glaser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8BFF50-56CD-4CEE-97AF-3A5511F795DA}"/>
              </a:ext>
            </a:extLst>
          </p:cNvPr>
          <p:cNvSpPr txBox="1"/>
          <p:nvPr/>
        </p:nvSpPr>
        <p:spPr>
          <a:xfrm>
            <a:off x="4854490" y="4261627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Rubbia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4F592C8-CABD-4BD7-962A-8AA6E0520A0F}"/>
              </a:ext>
            </a:extLst>
          </p:cNvPr>
          <p:cNvSpPr txBox="1"/>
          <p:nvPr/>
        </p:nvSpPr>
        <p:spPr>
          <a:xfrm>
            <a:off x="4805554" y="6267996"/>
            <a:ext cx="8486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err="1">
                <a:latin typeface="Arial Narrow" panose="020B0606020202030204" pitchFamily="34" charset="0"/>
              </a:rPr>
              <a:t>Charpak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2950061-F75E-43B6-9A09-8BABD07A57B7}"/>
              </a:ext>
            </a:extLst>
          </p:cNvPr>
          <p:cNvSpPr txBox="1"/>
          <p:nvPr/>
        </p:nvSpPr>
        <p:spPr>
          <a:xfrm>
            <a:off x="5790531" y="4239256"/>
            <a:ext cx="12648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van der Meer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2B2553C-B7A8-40CA-93C8-C5AF93254F6E}"/>
              </a:ext>
            </a:extLst>
          </p:cNvPr>
          <p:cNvSpPr txBox="1"/>
          <p:nvPr/>
        </p:nvSpPr>
        <p:spPr>
          <a:xfrm>
            <a:off x="7371190" y="2441214"/>
            <a:ext cx="15156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Bubble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488A3FF-D28F-48B9-B9FF-B3B085CB44ED}"/>
              </a:ext>
            </a:extLst>
          </p:cNvPr>
          <p:cNvSpPr txBox="1"/>
          <p:nvPr/>
        </p:nvSpPr>
        <p:spPr>
          <a:xfrm>
            <a:off x="7330643" y="4103634"/>
            <a:ext cx="15156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Antiproton Accumulator 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5950FBF-8BBE-4F25-B4CA-2E3AC7B11D65}"/>
              </a:ext>
            </a:extLst>
          </p:cNvPr>
          <p:cNvSpPr txBox="1"/>
          <p:nvPr/>
        </p:nvSpPr>
        <p:spPr>
          <a:xfrm>
            <a:off x="7778083" y="5436999"/>
            <a:ext cx="117834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Multiwire proportional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6C062B-04FE-42D2-B182-E48B5BF4AEAB}"/>
              </a:ext>
            </a:extLst>
          </p:cNvPr>
          <p:cNvSpPr txBox="1"/>
          <p:nvPr/>
        </p:nvSpPr>
        <p:spPr>
          <a:xfrm>
            <a:off x="2183365" y="20601"/>
            <a:ext cx="4777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birth of </a:t>
            </a:r>
            <a:r>
              <a:rPr lang="en-US" altLang="ja-JP" sz="28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ja-JP" alt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4D9F34-2E2F-4D78-93CF-262621B18C33}"/>
              </a:ext>
            </a:extLst>
          </p:cNvPr>
          <p:cNvSpPr txBox="1"/>
          <p:nvPr/>
        </p:nvSpPr>
        <p:spPr>
          <a:xfrm>
            <a:off x="9330" y="543821"/>
            <a:ext cx="91346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Let's me present the efforts to construct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detector.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 have participated in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experiment since I was a master's student.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This story was requested by Dr.  Son Cao, although it was already presented in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VSoN2021 last summer. I am sorry if you hear this more than once…..</a:t>
            </a: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5" y="1976842"/>
            <a:ext cx="4442663" cy="305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FDC8A718-8D88-4D98-AFCE-74B54A58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" y="2020384"/>
            <a:ext cx="4451170" cy="29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98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3"/>
          <p:cNvSpPr txBox="1">
            <a:spLocks noChangeArrowheads="1"/>
          </p:cNvSpPr>
          <p:nvPr/>
        </p:nvSpPr>
        <p:spPr bwMode="auto">
          <a:xfrm>
            <a:off x="3132138" y="7938"/>
            <a:ext cx="2835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Introduction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88" y="503238"/>
            <a:ext cx="89820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(1983 - 1996) was the first Nobel Prize experiment outside of Europe and America in the field of high energy physics.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small manpower / small budget experiment.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 the first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paper in 1985, only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12 authors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They are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7 staffs (about 5 Full Time Equivalent) and 5 graduate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initial budget for the experiment was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5 Oku-yen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additional running cost was about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 Oku-yen/year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It was quite small budget.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 Oku-yen ~ 0.5 Million US dollars in early 1980s.)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Reporting why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 succeeded with small manpower / small budget will be very instructive.</a:t>
            </a:r>
          </a:p>
        </p:txBody>
      </p:sp>
      <p:pic>
        <p:nvPicPr>
          <p:cNvPr id="169988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365625"/>
            <a:ext cx="5040313" cy="2403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object 3"/>
          <p:cNvSpPr>
            <a:spLocks noChangeArrowheads="1"/>
          </p:cNvSpPr>
          <p:nvPr/>
        </p:nvSpPr>
        <p:spPr bwMode="auto">
          <a:xfrm>
            <a:off x="5292725" y="3971925"/>
            <a:ext cx="3692525" cy="279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CB7E4F0-F42E-46B2-8E07-66CA8BC5C5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6749</TotalTime>
  <Words>2027</Words>
  <Application>Microsoft Office PowerPoint</Application>
  <PresentationFormat>画面に合わせる (4:3)</PresentationFormat>
  <Paragraphs>184</Paragraphs>
  <Slides>18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Modern No. 20</vt:lpstr>
      <vt:lpstr>Symbol</vt:lpstr>
      <vt:lpstr>Times New Roman</vt:lpstr>
      <vt:lpstr>Wingdings</vt:lpstr>
      <vt:lpstr>Office ​​テーマ</vt:lpstr>
      <vt:lpstr>1_Office ​​テーマ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Yuichi Oyama</dc:creator>
  <cp:lastModifiedBy>Oyama Yuichi</cp:lastModifiedBy>
  <cp:revision>401</cp:revision>
  <cp:lastPrinted>2016-09-22T23:44:42Z</cp:lastPrinted>
  <dcterms:created xsi:type="dcterms:W3CDTF">2016-01-12T02:22:37Z</dcterms:created>
  <dcterms:modified xsi:type="dcterms:W3CDTF">2022-03-07T12:05:31Z</dcterms:modified>
</cp:coreProperties>
</file>