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9" r:id="rId1"/>
    <p:sldMasterId id="2147485471" r:id="rId2"/>
    <p:sldMasterId id="2147485474" r:id="rId3"/>
    <p:sldMasterId id="2147485528" r:id="rId4"/>
    <p:sldMasterId id="2147485532" r:id="rId5"/>
    <p:sldMasterId id="2147485542" r:id="rId6"/>
    <p:sldMasterId id="2147486398" r:id="rId7"/>
    <p:sldMasterId id="2147487422" r:id="rId8"/>
  </p:sldMasterIdLst>
  <p:notesMasterIdLst>
    <p:notesMasterId r:id="rId86"/>
  </p:notesMasterIdLst>
  <p:sldIdLst>
    <p:sldId id="404" r:id="rId9"/>
    <p:sldId id="556" r:id="rId10"/>
    <p:sldId id="377" r:id="rId11"/>
    <p:sldId id="378" r:id="rId12"/>
    <p:sldId id="379" r:id="rId13"/>
    <p:sldId id="380" r:id="rId14"/>
    <p:sldId id="381" r:id="rId15"/>
    <p:sldId id="382" r:id="rId16"/>
    <p:sldId id="620" r:id="rId17"/>
    <p:sldId id="384" r:id="rId18"/>
    <p:sldId id="439" r:id="rId19"/>
    <p:sldId id="385" r:id="rId20"/>
    <p:sldId id="622" r:id="rId21"/>
    <p:sldId id="421" r:id="rId22"/>
    <p:sldId id="557" r:id="rId23"/>
    <p:sldId id="403" r:id="rId24"/>
    <p:sldId id="565" r:id="rId25"/>
    <p:sldId id="632" r:id="rId26"/>
    <p:sldId id="387" r:id="rId27"/>
    <p:sldId id="386" r:id="rId28"/>
    <p:sldId id="393" r:id="rId29"/>
    <p:sldId id="400" r:id="rId30"/>
    <p:sldId id="401" r:id="rId31"/>
    <p:sldId id="560" r:id="rId32"/>
    <p:sldId id="479" r:id="rId33"/>
    <p:sldId id="544" r:id="rId34"/>
    <p:sldId id="553" r:id="rId35"/>
    <p:sldId id="624" r:id="rId36"/>
    <p:sldId id="437" r:id="rId37"/>
    <p:sldId id="537" r:id="rId38"/>
    <p:sldId id="545" r:id="rId39"/>
    <p:sldId id="625" r:id="rId40"/>
    <p:sldId id="626" r:id="rId41"/>
    <p:sldId id="564" r:id="rId42"/>
    <p:sldId id="551" r:id="rId43"/>
    <p:sldId id="442" r:id="rId44"/>
    <p:sldId id="555" r:id="rId45"/>
    <p:sldId id="566" r:id="rId46"/>
    <p:sldId id="581" r:id="rId47"/>
    <p:sldId id="1708" r:id="rId48"/>
    <p:sldId id="592" r:id="rId49"/>
    <p:sldId id="631" r:id="rId50"/>
    <p:sldId id="605" r:id="rId51"/>
    <p:sldId id="493" r:id="rId52"/>
    <p:sldId id="612" r:id="rId53"/>
    <p:sldId id="597" r:id="rId54"/>
    <p:sldId id="568" r:id="rId55"/>
    <p:sldId id="593" r:id="rId56"/>
    <p:sldId id="600" r:id="rId57"/>
    <p:sldId id="574" r:id="rId58"/>
    <p:sldId id="429" r:id="rId59"/>
    <p:sldId id="524" r:id="rId60"/>
    <p:sldId id="527" r:id="rId61"/>
    <p:sldId id="531" r:id="rId62"/>
    <p:sldId id="530" r:id="rId63"/>
    <p:sldId id="635" r:id="rId64"/>
    <p:sldId id="497" r:id="rId65"/>
    <p:sldId id="618" r:id="rId66"/>
    <p:sldId id="607" r:id="rId67"/>
    <p:sldId id="611" r:id="rId68"/>
    <p:sldId id="636" r:id="rId69"/>
    <p:sldId id="575" r:id="rId70"/>
    <p:sldId id="634" r:id="rId71"/>
    <p:sldId id="498" r:id="rId72"/>
    <p:sldId id="628" r:id="rId73"/>
    <p:sldId id="388" r:id="rId74"/>
    <p:sldId id="633" r:id="rId75"/>
    <p:sldId id="390" r:id="rId76"/>
    <p:sldId id="391" r:id="rId77"/>
    <p:sldId id="392" r:id="rId78"/>
    <p:sldId id="613" r:id="rId79"/>
    <p:sldId id="614" r:id="rId80"/>
    <p:sldId id="615" r:id="rId81"/>
    <p:sldId id="616" r:id="rId82"/>
    <p:sldId id="623" r:id="rId83"/>
    <p:sldId id="453" r:id="rId84"/>
    <p:sldId id="474" r:id="rId85"/>
  </p:sldIdLst>
  <p:sldSz cx="9144000" cy="6858000" type="screen4x3"/>
  <p:notesSz cx="6802438" cy="9934575"/>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FFFF05"/>
    <a:srgbClr val="0000FF"/>
    <a:srgbClr val="FFE389"/>
    <a:srgbClr val="ABFFD1"/>
    <a:srgbClr val="C1FFDD"/>
    <a:srgbClr val="00AF50"/>
    <a:srgbClr val="DEA900"/>
    <a:srgbClr val="4EC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4" autoAdjust="0"/>
    <p:restoredTop sz="94782" autoAdjust="0"/>
  </p:normalViewPr>
  <p:slideViewPr>
    <p:cSldViewPr snapToGrid="0">
      <p:cViewPr varScale="1">
        <p:scale>
          <a:sx n="86" d="100"/>
          <a:sy n="86" d="100"/>
        </p:scale>
        <p:origin x="1358"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3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568" tIns="45784" rIns="91568" bIns="4578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2863" y="0"/>
            <a:ext cx="2947987" cy="498475"/>
          </a:xfrm>
          <a:prstGeom prst="rect">
            <a:avLst/>
          </a:prstGeom>
        </p:spPr>
        <p:txBody>
          <a:bodyPr vert="horz" lIns="91568" tIns="45784" rIns="91568" bIns="45784" rtlCol="0"/>
          <a:lstStyle>
            <a:lvl1pPr algn="r" eaLnBrk="1" fontAlgn="auto" hangingPunct="1">
              <a:spcBef>
                <a:spcPts val="0"/>
              </a:spcBef>
              <a:spcAft>
                <a:spcPts val="0"/>
              </a:spcAft>
              <a:defRPr sz="1200">
                <a:latin typeface="+mn-lt"/>
                <a:ea typeface="+mn-ea"/>
              </a:defRPr>
            </a:lvl1pPr>
          </a:lstStyle>
          <a:p>
            <a:pPr>
              <a:defRPr/>
            </a:pPr>
            <a:fld id="{F0529F57-F9B8-4141-BB83-920C6FAF87E2}" type="datetimeFigureOut">
              <a:rPr lang="ja-JP" altLang="en-US"/>
              <a:pPr>
                <a:defRPr/>
              </a:pPr>
              <a:t>2021/9/8</a:t>
            </a:fld>
            <a:endParaRPr lang="ja-JP" altLang="en-US"/>
          </a:p>
        </p:txBody>
      </p:sp>
      <p:sp>
        <p:nvSpPr>
          <p:cNvPr id="4" name="スライド イメージ プレースホルダー 3"/>
          <p:cNvSpPr>
            <a:spLocks noGrp="1" noRot="1" noChangeAspect="1"/>
          </p:cNvSpPr>
          <p:nvPr>
            <p:ph type="sldImg" idx="2"/>
          </p:nvPr>
        </p:nvSpPr>
        <p:spPr>
          <a:xfrm>
            <a:off x="1165225" y="1241425"/>
            <a:ext cx="4471988" cy="3354388"/>
          </a:xfrm>
          <a:prstGeom prst="rect">
            <a:avLst/>
          </a:prstGeom>
          <a:noFill/>
          <a:ln w="12700">
            <a:solidFill>
              <a:prstClr val="black"/>
            </a:solidFill>
          </a:ln>
        </p:spPr>
        <p:txBody>
          <a:bodyPr vert="horz" lIns="91568" tIns="45784" rIns="91568" bIns="45784" rtlCol="0" anchor="ctr"/>
          <a:lstStyle/>
          <a:p>
            <a:pPr lvl="0"/>
            <a:endParaRPr lang="ja-JP" altLang="en-US" noProof="0"/>
          </a:p>
        </p:txBody>
      </p:sp>
      <p:sp>
        <p:nvSpPr>
          <p:cNvPr id="5" name="ノート プレースホルダー 4"/>
          <p:cNvSpPr>
            <a:spLocks noGrp="1"/>
          </p:cNvSpPr>
          <p:nvPr>
            <p:ph type="body" sz="quarter" idx="3"/>
          </p:nvPr>
        </p:nvSpPr>
        <p:spPr>
          <a:xfrm>
            <a:off x="681038" y="4781550"/>
            <a:ext cx="5441950" cy="3911600"/>
          </a:xfrm>
          <a:prstGeom prst="rect">
            <a:avLst/>
          </a:prstGeom>
        </p:spPr>
        <p:txBody>
          <a:bodyPr vert="horz" lIns="91568" tIns="45784" rIns="91568" bIns="4578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36100"/>
            <a:ext cx="2947988" cy="498475"/>
          </a:xfrm>
          <a:prstGeom prst="rect">
            <a:avLst/>
          </a:prstGeom>
        </p:spPr>
        <p:txBody>
          <a:bodyPr vert="horz" lIns="91568" tIns="45784" rIns="91568" bIns="4578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2863" y="9436100"/>
            <a:ext cx="2947987" cy="498475"/>
          </a:xfrm>
          <a:prstGeom prst="rect">
            <a:avLst/>
          </a:prstGeom>
        </p:spPr>
        <p:txBody>
          <a:bodyPr vert="horz" lIns="91568" tIns="45784" rIns="91568" bIns="45784" rtlCol="0" anchor="b"/>
          <a:lstStyle>
            <a:lvl1pPr algn="r" eaLnBrk="1" fontAlgn="auto" hangingPunct="1">
              <a:spcBef>
                <a:spcPts val="0"/>
              </a:spcBef>
              <a:spcAft>
                <a:spcPts val="0"/>
              </a:spcAft>
              <a:defRPr sz="1200">
                <a:latin typeface="+mn-lt"/>
                <a:ea typeface="+mn-ea"/>
              </a:defRPr>
            </a:lvl1pPr>
          </a:lstStyle>
          <a:p>
            <a:pPr>
              <a:defRPr/>
            </a:pPr>
            <a:fld id="{FD60D816-F3BE-45E9-B473-E4F8C5F71750}" type="slidenum">
              <a:rPr lang="ja-JP" altLang="en-US"/>
              <a:pPr>
                <a:defRPr/>
              </a:pPr>
              <a:t>‹#›</a:t>
            </a:fld>
            <a:endParaRPr lang="ja-JP" altLang="en-US"/>
          </a:p>
        </p:txBody>
      </p:sp>
    </p:spTree>
    <p:extLst>
      <p:ext uri="{BB962C8B-B14F-4D97-AF65-F5344CB8AC3E}">
        <p14:creationId xmlns:p14="http://schemas.microsoft.com/office/powerpoint/2010/main" val="803984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FB2F1A0-FA40-444C-AC02-A18097555A81}" type="slidenum">
              <a:rPr lang="en-US" altLang="ja-JP" sz="1300" smtClean="0">
                <a:solidFill>
                  <a:srgbClr val="000000"/>
                </a:solidFill>
                <a:latin typeface="Arial" panose="020B0604020202020204" pitchFamily="34" charset="0"/>
              </a:rPr>
              <a:pPr fontAlgn="base">
                <a:spcBef>
                  <a:spcPct val="0"/>
                </a:spcBef>
                <a:spcAft>
                  <a:spcPct val="0"/>
                </a:spcAft>
              </a:pPr>
              <a:t>1</a:t>
            </a:fld>
            <a:endParaRPr lang="en-US" altLang="ja-JP" sz="130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147206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914204-56F7-4D14-9194-13D8D5578F40}" type="slidenum">
              <a:rPr lang="en-US" altLang="ja-JP" sz="1300" smtClean="0">
                <a:solidFill>
                  <a:srgbClr val="000000"/>
                </a:solidFill>
                <a:latin typeface="Arial" panose="020B0604020202020204" pitchFamily="34" charset="0"/>
              </a:rPr>
              <a:pPr fontAlgn="base">
                <a:spcBef>
                  <a:spcPct val="0"/>
                </a:spcBef>
                <a:spcAft>
                  <a:spcPct val="0"/>
                </a:spcAft>
              </a:pPr>
              <a:t>19</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236764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04E674-400A-4DE8-BB01-39DFA7DAAD03}" type="slidenum">
              <a:rPr lang="en-US" altLang="ja-JP" sz="1300" smtClean="0">
                <a:solidFill>
                  <a:srgbClr val="000000"/>
                </a:solidFill>
                <a:latin typeface="Arial" panose="020B0604020202020204" pitchFamily="34" charset="0"/>
              </a:rPr>
              <a:pPr fontAlgn="base">
                <a:spcBef>
                  <a:spcPct val="0"/>
                </a:spcBef>
                <a:spcAft>
                  <a:spcPct val="0"/>
                </a:spcAft>
              </a:pPr>
              <a:t>22</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325075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529F101-0897-4123-AD02-CD8FEDB8C7D7}" type="slidenum">
              <a:rPr lang="en-US" altLang="ja-JP" sz="1300" smtClean="0">
                <a:solidFill>
                  <a:srgbClr val="000000"/>
                </a:solidFill>
                <a:latin typeface="Arial" panose="020B0604020202020204" pitchFamily="34" charset="0"/>
              </a:rPr>
              <a:pPr fontAlgn="base">
                <a:spcBef>
                  <a:spcPct val="0"/>
                </a:spcBef>
                <a:spcAft>
                  <a:spcPct val="0"/>
                </a:spcAft>
              </a:pPr>
              <a:t>23</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108249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375" indent="-273050"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3313"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46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91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63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5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07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179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pPr>
            <a:fld id="{8B89E680-68A7-4F87-B9DD-988DC4E66A4D}" type="slidenum">
              <a:rPr lang="en-US" altLang="ja-JP" sz="1300" smtClean="0">
                <a:solidFill>
                  <a:srgbClr val="000000"/>
                </a:solidFill>
                <a:latin typeface="Arial" panose="020B0604020202020204" pitchFamily="34" charset="0"/>
              </a:rPr>
              <a:pPr eaLnBrk="0" fontAlgn="base" hangingPunct="0">
                <a:spcBef>
                  <a:spcPct val="0"/>
                </a:spcBef>
                <a:spcAft>
                  <a:spcPct val="0"/>
                </a:spcAft>
              </a:pPr>
              <a:t>25</a:t>
            </a:fld>
            <a:endParaRPr lang="en-US" altLang="ja-JP" sz="1300">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347723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375" indent="-273050"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3313"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46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91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63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5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07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179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pPr>
            <a:fld id="{A08D6A28-A95F-484F-B3FC-B32387625371}" type="slidenum">
              <a:rPr lang="en-US" altLang="ja-JP" sz="1300" smtClean="0">
                <a:solidFill>
                  <a:srgbClr val="000000"/>
                </a:solidFill>
                <a:latin typeface="Arial" panose="020B0604020202020204" pitchFamily="34" charset="0"/>
              </a:rPr>
              <a:pPr eaLnBrk="0" fontAlgn="base" hangingPunct="0">
                <a:spcBef>
                  <a:spcPct val="0"/>
                </a:spcBef>
                <a:spcAft>
                  <a:spcPct val="0"/>
                </a:spcAft>
              </a:pPr>
              <a:t>27</a:t>
            </a:fld>
            <a:endParaRPr lang="en-US" altLang="ja-JP" sz="1300">
              <a:solidFill>
                <a:srgbClr val="000000"/>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143673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2162FC6-48B0-45B6-811A-2024AD767CA9}" type="slidenum">
              <a:rPr lang="ja-JP" altLang="en-US" smtClean="0"/>
              <a:pPr>
                <a:defRPr/>
              </a:pPr>
              <a:t>30</a:t>
            </a:fld>
            <a:endParaRPr lang="ja-JP" altLang="en-US"/>
          </a:p>
        </p:txBody>
      </p:sp>
    </p:spTree>
    <p:extLst>
      <p:ext uri="{BB962C8B-B14F-4D97-AF65-F5344CB8AC3E}">
        <p14:creationId xmlns:p14="http://schemas.microsoft.com/office/powerpoint/2010/main" val="174440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26F1E77-A124-4701-80F8-87705FD20BF6}" type="slidenum">
              <a:rPr lang="en-US" altLang="ja-JP" sz="1300" smtClean="0">
                <a:solidFill>
                  <a:srgbClr val="000000"/>
                </a:solidFill>
                <a:latin typeface="Arial" panose="020B0604020202020204" pitchFamily="34" charset="0"/>
              </a:rPr>
              <a:pPr fontAlgn="base">
                <a:spcBef>
                  <a:spcPct val="0"/>
                </a:spcBef>
                <a:spcAft>
                  <a:spcPct val="0"/>
                </a:spcAft>
              </a:pPr>
              <a:t>63</a:t>
            </a:fld>
            <a:endParaRPr lang="en-US" altLang="ja-JP" sz="1300">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336798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44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303BDA-E71E-41BA-AAD1-C6869336777E}" type="slidenum">
              <a:rPr lang="en-US" altLang="ja-JP" sz="1300" smtClean="0">
                <a:latin typeface="Arial" panose="020B0604020202020204" pitchFamily="34" charset="0"/>
              </a:rPr>
              <a:pPr fontAlgn="base">
                <a:spcBef>
                  <a:spcPct val="0"/>
                </a:spcBef>
                <a:spcAft>
                  <a:spcPct val="0"/>
                </a:spcAft>
              </a:pPr>
              <a:t>67</a:t>
            </a:fld>
            <a:endParaRPr lang="en-US" altLang="ja-JP" sz="1300">
              <a:latin typeface="Arial" panose="020B0604020202020204" pitchFamily="34" charset="0"/>
            </a:endParaRPr>
          </a:p>
        </p:txBody>
      </p:sp>
    </p:spTree>
    <p:extLst>
      <p:ext uri="{BB962C8B-B14F-4D97-AF65-F5344CB8AC3E}">
        <p14:creationId xmlns:p14="http://schemas.microsoft.com/office/powerpoint/2010/main" val="2146275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0BC72AC-EB92-49D6-9A72-BCE1D1CAC721}" type="slidenum">
              <a:rPr lang="ja-JP" altLang="en-US" smtClean="0"/>
              <a:pPr>
                <a:defRPr/>
              </a:pPr>
              <a:t>75</a:t>
            </a:fld>
            <a:endParaRPr lang="ja-JP" altLang="en-US"/>
          </a:p>
        </p:txBody>
      </p:sp>
    </p:spTree>
    <p:extLst>
      <p:ext uri="{BB962C8B-B14F-4D97-AF65-F5344CB8AC3E}">
        <p14:creationId xmlns:p14="http://schemas.microsoft.com/office/powerpoint/2010/main" val="4292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26F1E77-A124-4701-80F8-87705FD20BF6}" type="slidenum">
              <a:rPr lang="en-US" altLang="ja-JP" sz="1300" smtClean="0">
                <a:solidFill>
                  <a:srgbClr val="000000"/>
                </a:solidFill>
                <a:latin typeface="Arial" panose="020B0604020202020204" pitchFamily="34" charset="0"/>
              </a:rPr>
              <a:pPr fontAlgn="base">
                <a:spcBef>
                  <a:spcPct val="0"/>
                </a:spcBef>
                <a:spcAft>
                  <a:spcPct val="0"/>
                </a:spcAft>
              </a:pPr>
              <a:t>2</a:t>
            </a:fld>
            <a:endParaRPr lang="en-US" altLang="ja-JP" sz="1300">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233756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46D7D2D-718F-47B9-94E6-621450614C70}" type="slidenum">
              <a:rPr lang="en-US" altLang="ja-JP" sz="1300" smtClean="0">
                <a:solidFill>
                  <a:srgbClr val="000000"/>
                </a:solidFill>
                <a:latin typeface="Arial" panose="020B0604020202020204" pitchFamily="34" charset="0"/>
              </a:rPr>
              <a:pPr fontAlgn="base">
                <a:spcBef>
                  <a:spcPct val="0"/>
                </a:spcBef>
                <a:spcAft>
                  <a:spcPct val="0"/>
                </a:spcAft>
              </a:pPr>
              <a:t>3</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30373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15963" indent="-274638" defTabSz="919163">
              <a:defRPr kumimoji="1">
                <a:solidFill>
                  <a:schemeClr val="tx1"/>
                </a:solidFill>
                <a:latin typeface="Calibri" panose="020F0502020204030204" pitchFamily="34" charset="0"/>
                <a:ea typeface="ＭＳ Ｐゴシック" panose="020B0600070205080204" pitchFamily="50" charset="-128"/>
              </a:defRPr>
            </a:lvl2pPr>
            <a:lvl3pPr marL="1103313" indent="-220663" defTabSz="919163">
              <a:defRPr kumimoji="1">
                <a:solidFill>
                  <a:schemeClr val="tx1"/>
                </a:solidFill>
                <a:latin typeface="Calibri" panose="020F0502020204030204" pitchFamily="34" charset="0"/>
                <a:ea typeface="ＭＳ Ｐゴシック" panose="020B0600070205080204" pitchFamily="50" charset="-128"/>
              </a:defRPr>
            </a:lvl3pPr>
            <a:lvl4pPr marL="1546225" indent="-220663" defTabSz="919163">
              <a:defRPr kumimoji="1">
                <a:solidFill>
                  <a:schemeClr val="tx1"/>
                </a:solidFill>
                <a:latin typeface="Calibri" panose="020F0502020204030204" pitchFamily="34" charset="0"/>
                <a:ea typeface="ＭＳ Ｐゴシック" panose="020B0600070205080204" pitchFamily="50" charset="-128"/>
              </a:defRPr>
            </a:lvl4pPr>
            <a:lvl5pPr marL="1987550" indent="-220663" defTabSz="919163">
              <a:defRPr kumimoji="1">
                <a:solidFill>
                  <a:schemeClr val="tx1"/>
                </a:solidFill>
                <a:latin typeface="Calibri" panose="020F0502020204030204" pitchFamily="34" charset="0"/>
                <a:ea typeface="ＭＳ Ｐゴシック" panose="020B0600070205080204" pitchFamily="50" charset="-128"/>
              </a:defRPr>
            </a:lvl5pPr>
            <a:lvl6pPr marL="24447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019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591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163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5F69561-9925-4E2C-AF70-BBBC05E07025}" type="slidenum">
              <a:rPr lang="en-US" altLang="ja-JP" sz="1300" smtClean="0">
                <a:solidFill>
                  <a:srgbClr val="000000"/>
                </a:solidFill>
                <a:latin typeface="Arial" panose="020B0604020202020204" pitchFamily="34" charset="0"/>
              </a:rPr>
              <a:pPr fontAlgn="base">
                <a:spcBef>
                  <a:spcPct val="0"/>
                </a:spcBef>
                <a:spcAft>
                  <a:spcPct val="0"/>
                </a:spcAft>
              </a:pPr>
              <a:t>4</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414589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A186981-9D86-4031-9B85-336DFCAFE3D8}" type="slidenum">
              <a:rPr lang="en-US" altLang="ja-JP" sz="1300" smtClean="0">
                <a:solidFill>
                  <a:srgbClr val="000000"/>
                </a:solidFill>
                <a:latin typeface="Arial" panose="020B0604020202020204" pitchFamily="34" charset="0"/>
              </a:rPr>
              <a:pPr fontAlgn="base">
                <a:spcBef>
                  <a:spcPct val="0"/>
                </a:spcBef>
                <a:spcAft>
                  <a:spcPct val="0"/>
                </a:spcAft>
              </a:pPr>
              <a:t>9</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363431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00696A3-1F09-4B59-A8BF-C62371650971}"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75320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40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D9F4F24-8D4A-40A4-8568-0A70649334BB}" type="slidenum">
              <a:rPr lang="en-US" altLang="ja-JP" sz="1300" smtClean="0">
                <a:solidFill>
                  <a:srgbClr val="000000"/>
                </a:solidFill>
                <a:latin typeface="Arial" panose="020B0604020202020204" pitchFamily="34" charset="0"/>
              </a:rPr>
              <a:pPr fontAlgn="base">
                <a:spcBef>
                  <a:spcPct val="0"/>
                </a:spcBef>
                <a:spcAft>
                  <a:spcPct val="0"/>
                </a:spcAft>
              </a:pPr>
              <a:t>16</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29136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942C129-6E5D-4296-AFC9-FA16B62F400A}" type="slidenum">
              <a:rPr lang="en-US" altLang="ja-JP" sz="1300" smtClean="0">
                <a:solidFill>
                  <a:srgbClr val="000000"/>
                </a:solidFill>
                <a:latin typeface="Arial" panose="020B0604020202020204" pitchFamily="34" charset="0"/>
              </a:rPr>
              <a:pPr fontAlgn="base">
                <a:spcBef>
                  <a:spcPct val="0"/>
                </a:spcBef>
                <a:spcAft>
                  <a:spcPct val="0"/>
                </a:spcAft>
              </a:pPr>
              <a:t>17</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129513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2EF1CB2-AE48-4035-9501-C51FDBB8E6DC}" type="slidenum">
              <a:rPr lang="en-US" altLang="ja-JP" sz="1300" smtClean="0">
                <a:solidFill>
                  <a:srgbClr val="000000"/>
                </a:solidFill>
                <a:latin typeface="Arial" panose="020B0604020202020204" pitchFamily="34" charset="0"/>
              </a:rPr>
              <a:pPr fontAlgn="base">
                <a:spcBef>
                  <a:spcPct val="0"/>
                </a:spcBef>
                <a:spcAft>
                  <a:spcPct val="0"/>
                </a:spcAft>
              </a:pPr>
              <a:t>18</a:t>
            </a:fld>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66541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90191D16-E479-4704-8941-E9D827C8F3A6}" type="slidenum">
              <a:rPr lang="en-US" altLang="ja-JP"/>
              <a:pPr>
                <a:defRPr/>
              </a:pPr>
              <a:t>‹#›</a:t>
            </a:fld>
            <a:endParaRPr lang="en-US" altLang="ja-JP"/>
          </a:p>
        </p:txBody>
      </p:sp>
    </p:spTree>
    <p:extLst>
      <p:ext uri="{BB962C8B-B14F-4D97-AF65-F5344CB8AC3E}">
        <p14:creationId xmlns:p14="http://schemas.microsoft.com/office/powerpoint/2010/main" val="184857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INSS 2016, Quy Nhon,</a:t>
            </a:r>
            <a:r>
              <a:rPr spc="-95"/>
              <a:t> </a:t>
            </a:r>
            <a:r>
              <a:rPr spc="-15"/>
              <a:t>Vietnam</a:t>
            </a:r>
          </a:p>
        </p:txBody>
      </p:sp>
      <p:sp>
        <p:nvSpPr>
          <p:cNvPr id="5" name="Holder 5"/>
          <p:cNvSpPr>
            <a:spLocks noGrp="1"/>
          </p:cNvSpPr>
          <p:nvPr>
            <p:ph type="dt" sz="half" idx="11"/>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J. Raaf</a:t>
            </a:r>
            <a:r>
              <a:rPr spc="-100"/>
              <a:t> </a:t>
            </a:r>
            <a:r>
              <a:t>(FNAL)</a:t>
            </a:r>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fld id="{730A52B4-068A-4463-B174-36A5EFE86635}" type="slidenum">
              <a:rPr/>
              <a:pPr>
                <a:defRPr/>
              </a:pPr>
              <a:t>‹#›</a:t>
            </a:fld>
            <a:endParaRPr/>
          </a:p>
        </p:txBody>
      </p:sp>
    </p:spTree>
    <p:extLst>
      <p:ext uri="{BB962C8B-B14F-4D97-AF65-F5344CB8AC3E}">
        <p14:creationId xmlns:p14="http://schemas.microsoft.com/office/powerpoint/2010/main" val="92741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u="heavy">
                <a:solidFill>
                  <a:schemeClr val="hlink"/>
                </a:solidFill>
                <a:latin typeface="Arial"/>
                <a:cs typeface="Arial"/>
              </a:defRPr>
            </a:lvl1pPr>
          </a:lstStyle>
          <a:p>
            <a:endParaRPr/>
          </a:p>
        </p:txBody>
      </p:sp>
      <p:sp>
        <p:nvSpPr>
          <p:cNvPr id="3" name="Holder 3"/>
          <p:cNvSpPr>
            <a:spLocks noGrp="1"/>
          </p:cNvSpPr>
          <p:nvPr>
            <p:ph type="body" idx="1"/>
          </p:nvPr>
        </p:nvSpPr>
        <p:spPr/>
        <p:txBody>
          <a:bodyPr/>
          <a:lstStyle>
            <a:lvl1pPr>
              <a:defRPr sz="1600" b="1" i="0">
                <a:solidFill>
                  <a:srgbClr val="CC3300"/>
                </a:solidFill>
                <a:latin typeface="Arial"/>
                <a:cs typeface="Arial"/>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9F450850-3114-4C81-A796-3956F09660C8}" type="datetimeFigureOut">
              <a:rPr lang="en-US"/>
              <a:pPr>
                <a:defRPr/>
              </a:pPr>
              <a:t>9/8/2021</a:t>
            </a:fld>
            <a:endParaRPr lang="en-US"/>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prstClr val="black"/>
                </a:solidFill>
                <a:latin typeface="Arial"/>
                <a:ea typeface="+mn-ea"/>
                <a:cs typeface="Arial"/>
              </a:defRPr>
            </a:lvl1pPr>
          </a:lstStyle>
          <a:p>
            <a:pPr>
              <a:defRPr/>
            </a:pPr>
            <a:fld id="{06CBE0B5-A660-4111-B647-7598B74B5792}" type="slidenum">
              <a:rPr/>
              <a:pPr>
                <a:defRPr/>
              </a:pPr>
              <a:t>‹#›</a:t>
            </a:fld>
            <a:endParaRPr/>
          </a:p>
        </p:txBody>
      </p:sp>
    </p:spTree>
    <p:extLst>
      <p:ext uri="{BB962C8B-B14F-4D97-AF65-F5344CB8AC3E}">
        <p14:creationId xmlns:p14="http://schemas.microsoft.com/office/powerpoint/2010/main" val="414138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400" b="1" i="0" u="heavy">
                <a:solidFill>
                  <a:srgbClr val="1F487C"/>
                </a:solidFill>
                <a:latin typeface="Calibri"/>
                <a:cs typeface="Calibri"/>
              </a:defRPr>
            </a:lvl1pPr>
          </a:lstStyle>
          <a:p>
            <a:endParaRPr/>
          </a:p>
        </p:txBody>
      </p:sp>
      <p:sp>
        <p:nvSpPr>
          <p:cNvPr id="3" name="Holder 3"/>
          <p:cNvSpPr>
            <a:spLocks noGrp="1"/>
          </p:cNvSpPr>
          <p:nvPr>
            <p:ph type="body" idx="1"/>
          </p:nvPr>
        </p:nvSpPr>
        <p:spPr/>
        <p:txBody>
          <a:bodyPr/>
          <a:lstStyle>
            <a:lvl1pPr>
              <a:defRPr sz="3000" b="1" i="0">
                <a:solidFill>
                  <a:srgbClr val="006FC0"/>
                </a:solidFill>
                <a:latin typeface="Calibri"/>
                <a:cs typeface="Calibri"/>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AC85A9CB-DF0C-47FD-8637-9521C22F2AFB}" type="datetimeFigureOut">
              <a:rPr lang="en-US"/>
              <a:pPr>
                <a:defRPr/>
              </a:pPr>
              <a:t>9/8/2021</a:t>
            </a:fld>
            <a:endParaRPr lang="en-US"/>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88888"/>
                </a:solidFill>
                <a:latin typeface="Calibri"/>
                <a:ea typeface="+mn-ea"/>
                <a:cs typeface="Calibri"/>
              </a:defRPr>
            </a:lvl1pPr>
          </a:lstStyle>
          <a:p>
            <a:pPr>
              <a:defRPr/>
            </a:pPr>
            <a:fld id="{828668D3-9801-42D2-8960-A697D013B76C}" type="slidenum">
              <a:rPr/>
              <a:pPr>
                <a:defRPr/>
              </a:pPr>
              <a:t>‹#›</a:t>
            </a:fld>
            <a:endParaRPr/>
          </a:p>
        </p:txBody>
      </p:sp>
    </p:spTree>
    <p:extLst>
      <p:ext uri="{BB962C8B-B14F-4D97-AF65-F5344CB8AC3E}">
        <p14:creationId xmlns:p14="http://schemas.microsoft.com/office/powerpoint/2010/main" val="368657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2F8C7A9F-7432-4E81-BB7F-8B44758CF284}" type="datetimeFigureOut">
              <a:rPr lang="en-US"/>
              <a:pPr>
                <a:defRPr/>
              </a:pPr>
              <a:t>9/8/2021</a:t>
            </a:fld>
            <a:endParaRPr lang="en-US"/>
          </a:p>
        </p:txBody>
      </p:sp>
      <p:sp>
        <p:nvSpPr>
          <p:cNvPr id="6" name="Holder 6"/>
          <p:cNvSpPr>
            <a:spLocks noGrp="1"/>
          </p:cNvSpPr>
          <p:nvPr>
            <p:ph type="sldNum" sz="quarter" idx="12"/>
          </p:nvPr>
        </p:nvSpPr>
        <p:spPr/>
        <p:txBody>
          <a:bodyPr/>
          <a:lstStyle>
            <a:lvl1pPr algn="r" eaLnBrk="1" fontAlgn="auto" hangingPunct="1">
              <a:spcBef>
                <a:spcPts val="0"/>
              </a:spcBef>
              <a:spcAft>
                <a:spcPts val="0"/>
              </a:spcAft>
              <a:defRPr>
                <a:solidFill>
                  <a:prstClr val="black">
                    <a:tint val="75000"/>
                  </a:prstClr>
                </a:solidFill>
                <a:latin typeface="Calibri"/>
                <a:ea typeface="+mn-ea"/>
              </a:defRPr>
            </a:lvl1pPr>
          </a:lstStyle>
          <a:p>
            <a:pPr>
              <a:defRPr/>
            </a:pPr>
            <a:fld id="{2186F3D7-1A4D-40EB-96EB-13A99B063357}" type="slidenum">
              <a:rPr/>
              <a:pPr>
                <a:defRPr/>
              </a:pPr>
              <a:t>‹#›</a:t>
            </a:fld>
            <a:endParaRPr/>
          </a:p>
        </p:txBody>
      </p:sp>
    </p:spTree>
    <p:extLst>
      <p:ext uri="{BB962C8B-B14F-4D97-AF65-F5344CB8AC3E}">
        <p14:creationId xmlns:p14="http://schemas.microsoft.com/office/powerpoint/2010/main" val="273101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8F90B708-7267-4DAA-889A-868A16F1B9A1}" type="slidenum">
              <a:rPr lang="en-US" altLang="ja-JP"/>
              <a:pPr>
                <a:defRPr/>
              </a:pPr>
              <a:t>‹#›</a:t>
            </a:fld>
            <a:endParaRPr lang="en-US" altLang="ja-JP"/>
          </a:p>
        </p:txBody>
      </p:sp>
    </p:spTree>
    <p:extLst>
      <p:ext uri="{BB962C8B-B14F-4D97-AF65-F5344CB8AC3E}">
        <p14:creationId xmlns:p14="http://schemas.microsoft.com/office/powerpoint/2010/main" val="120559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5008995" y="2330270"/>
            <a:ext cx="3391534" cy="3578860"/>
          </a:xfrm>
          <a:prstGeom prst="rect">
            <a:avLst/>
          </a:prstGeom>
        </p:spPr>
        <p:txBody>
          <a:bodyPr lIns="0" tIns="0" rIns="0" bIns="0">
            <a:spAutoFit/>
          </a:bodyPr>
          <a:lstStyle>
            <a:lvl1pPr>
              <a:defRPr sz="2200" b="0" i="0">
                <a:solidFill>
                  <a:schemeClr val="tx1"/>
                </a:solidFill>
                <a:latin typeface="Times New Roman"/>
                <a:cs typeface="Times New Roman"/>
              </a:defRPr>
            </a:lvl1pPr>
          </a:lstStyle>
          <a:p>
            <a:endParaRPr/>
          </a:p>
        </p:txBody>
      </p:sp>
      <p:sp>
        <p:nvSpPr>
          <p:cNvPr id="5" name="Holder 5"/>
          <p:cNvSpPr>
            <a:spLocks noGrp="1"/>
          </p:cNvSpPr>
          <p:nvPr>
            <p:ph type="ftr" sz="quarter" idx="10"/>
          </p:nvPr>
        </p:nvSpPr>
        <p:spPr/>
        <p:txBody>
          <a:bodyPr lIns="0" tIns="0" rIns="0" bIns="0"/>
          <a:lstStyle>
            <a:lvl1pPr marL="12700">
              <a:lnSpc>
                <a:spcPts val="1410"/>
              </a:lnSpc>
              <a:defRPr sz="1200" b="0" i="0" spc="-15">
                <a:solidFill>
                  <a:srgbClr val="898989"/>
                </a:solidFill>
                <a:latin typeface="Times New Roman"/>
                <a:cs typeface="Times New Roman"/>
              </a:defRPr>
            </a:lvl1pPr>
          </a:lstStyle>
          <a:p>
            <a:pPr>
              <a:defRPr/>
            </a:pPr>
            <a:endParaRPr/>
          </a:p>
        </p:txBody>
      </p:sp>
      <p:sp>
        <p:nvSpPr>
          <p:cNvPr id="6" name="Holder 6"/>
          <p:cNvSpPr>
            <a:spLocks noGrp="1"/>
          </p:cNvSpPr>
          <p:nvPr>
            <p:ph type="dt" sz="half" idx="11"/>
          </p:nvPr>
        </p:nvSpPr>
        <p:spPr/>
        <p:txBody>
          <a:bodyPr lIns="0" tIns="0" rIns="0" bIns="0"/>
          <a:lstStyle>
            <a:lvl1pPr marL="12700">
              <a:lnSpc>
                <a:spcPts val="1410"/>
              </a:lnSpc>
              <a:defRPr sz="1200" b="0" i="0">
                <a:solidFill>
                  <a:srgbClr val="898989"/>
                </a:solidFill>
                <a:latin typeface="Times New Roman"/>
                <a:cs typeface="Times New Roman"/>
              </a:defRPr>
            </a:lvl1pPr>
          </a:lstStyle>
          <a:p>
            <a:pPr>
              <a:defRPr/>
            </a:pPr>
            <a:endParaRPr/>
          </a:p>
        </p:txBody>
      </p:sp>
      <p:sp>
        <p:nvSpPr>
          <p:cNvPr id="7" name="Holder 7"/>
          <p:cNvSpPr>
            <a:spLocks noGrp="1"/>
          </p:cNvSpPr>
          <p:nvPr>
            <p:ph type="sldNum" sz="quarter" idx="12"/>
          </p:nvPr>
        </p:nvSpPr>
        <p:spPr/>
        <p:txBody>
          <a:bodyPr lIns="0" tIns="0" rIns="0" bIns="0"/>
          <a:lstStyle>
            <a:lvl1pPr marL="101600">
              <a:lnSpc>
                <a:spcPts val="1410"/>
              </a:lnSpc>
              <a:defRPr sz="1200" b="0" i="0">
                <a:solidFill>
                  <a:srgbClr val="898989"/>
                </a:solidFill>
                <a:latin typeface="Times New Roman"/>
                <a:cs typeface="Times New Roman"/>
              </a:defRPr>
            </a:lvl1pPr>
          </a:lstStyle>
          <a:p>
            <a:pPr>
              <a:defRPr/>
            </a:pPr>
            <a:fld id="{1F4CD015-56DE-4141-BBAB-68051A98557F}" type="slidenum">
              <a:rPr/>
              <a:pPr>
                <a:defRPr/>
              </a:pPr>
              <a:t>‹#›</a:t>
            </a:fld>
            <a:endParaRPr/>
          </a:p>
        </p:txBody>
      </p:sp>
    </p:spTree>
    <p:extLst>
      <p:ext uri="{BB962C8B-B14F-4D97-AF65-F5344CB8AC3E}">
        <p14:creationId xmlns:p14="http://schemas.microsoft.com/office/powerpoint/2010/main" val="37247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B1721F88-9316-4E80-BC19-0103832ED64B}" type="slidenum">
              <a:rPr lang="en-US" altLang="ja-JP"/>
              <a:pPr>
                <a:defRPr/>
              </a:pPr>
              <a:t>‹#›</a:t>
            </a:fld>
            <a:endParaRPr lang="en-US" altLang="ja-JP"/>
          </a:p>
        </p:txBody>
      </p:sp>
    </p:spTree>
    <p:extLst>
      <p:ext uri="{BB962C8B-B14F-4D97-AF65-F5344CB8AC3E}">
        <p14:creationId xmlns:p14="http://schemas.microsoft.com/office/powerpoint/2010/main" val="144512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76E6D91-91F0-4832-8B40-6B0E0B85C62C}" type="datetimeFigureOut">
              <a:rPr lang="en-US"/>
              <a:pPr>
                <a:defRPr/>
              </a:pPr>
              <a:t>9/8/2021</a:t>
            </a:fld>
            <a:endParaRPr lang="en-US"/>
          </a:p>
        </p:txBody>
      </p:sp>
      <p:sp>
        <p:nvSpPr>
          <p:cNvPr id="4" name="Holder 4"/>
          <p:cNvSpPr>
            <a:spLocks noGrp="1"/>
          </p:cNvSpPr>
          <p:nvPr>
            <p:ph type="sldNum" sz="quarter" idx="12"/>
          </p:nvPr>
        </p:nvSpPr>
        <p:spPr/>
        <p:txBody>
          <a:bodyPr lIns="0" tIns="0" rIns="0" bIns="0"/>
          <a:lstStyle>
            <a:lvl1pPr marL="102235">
              <a:lnSpc>
                <a:spcPts val="1240"/>
              </a:lnSpc>
              <a:defRPr sz="1200" b="0" i="0">
                <a:solidFill>
                  <a:srgbClr val="888888"/>
                </a:solidFill>
                <a:latin typeface="Calibri"/>
                <a:cs typeface="Calibri"/>
              </a:defRPr>
            </a:lvl1pPr>
          </a:lstStyle>
          <a:p>
            <a:pPr>
              <a:defRPr/>
            </a:pPr>
            <a:fld id="{1BE2A742-A69E-4285-8013-AA3D983FD24E}" type="slidenum">
              <a:rPr/>
              <a:pPr>
                <a:defRPr/>
              </a:pPr>
              <a:t>‹#›</a:t>
            </a:fld>
            <a:endParaRPr/>
          </a:p>
        </p:txBody>
      </p:sp>
    </p:spTree>
    <p:extLst>
      <p:ext uri="{BB962C8B-B14F-4D97-AF65-F5344CB8AC3E}">
        <p14:creationId xmlns:p14="http://schemas.microsoft.com/office/powerpoint/2010/main" val="267045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93156" y="285750"/>
            <a:ext cx="4358580" cy="692497"/>
          </a:xfrm>
        </p:spPr>
        <p:txBody>
          <a:bodyPr/>
          <a:lstStyle>
            <a:lvl1pPr>
              <a:defRPr sz="45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535781" y="1893094"/>
            <a:ext cx="7998321" cy="432747"/>
          </a:xfrm>
        </p:spPr>
        <p:txBody>
          <a:bodyPr/>
          <a:lstStyle>
            <a:lvl1pPr>
              <a:defRPr sz="2812" b="0" i="0">
                <a:solidFill>
                  <a:schemeClr val="tx1"/>
                </a:solidFill>
                <a:latin typeface="Gill Sans MT"/>
                <a:cs typeface="Gill Sans MT"/>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ja-JP" altLang="en-US"/>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C3365CAB-10E5-4969-9CD0-73071DBEB2AF}" type="slidenum">
              <a:rPr lang="en-US" altLang="ja-JP"/>
              <a:pPr>
                <a:defRPr/>
              </a:pPr>
              <a:t>‹#›</a:t>
            </a:fld>
            <a:endParaRPr lang="en-US" altLang="ja-JP" dirty="0"/>
          </a:p>
        </p:txBody>
      </p:sp>
    </p:spTree>
    <p:extLst>
      <p:ext uri="{BB962C8B-B14F-4D97-AF65-F5344CB8AC3E}">
        <p14:creationId xmlns:p14="http://schemas.microsoft.com/office/powerpoint/2010/main" val="1120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FBA6B0EC-0A75-4755-BDD6-DF2173A06E70}" type="slidenum">
              <a:rPr/>
              <a:pPr>
                <a:defRPr/>
              </a:pPr>
              <a:t>‹#›</a:t>
            </a:fld>
            <a:endParaRPr/>
          </a:p>
        </p:txBody>
      </p:sp>
    </p:spTree>
    <p:extLst>
      <p:ext uri="{BB962C8B-B14F-4D97-AF65-F5344CB8AC3E}">
        <p14:creationId xmlns:p14="http://schemas.microsoft.com/office/powerpoint/2010/main" val="349875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ED167B40-6EF6-4044-BDB5-3E088B59A789}" type="slidenum">
              <a:rPr lang="en-US" altLang="ja-JP"/>
              <a:pPr>
                <a:defRPr/>
              </a:pPr>
              <a:t>‹#›</a:t>
            </a:fld>
            <a:endParaRPr lang="en-US" altLang="ja-JP"/>
          </a:p>
        </p:txBody>
      </p:sp>
    </p:spTree>
    <p:extLst>
      <p:ext uri="{BB962C8B-B14F-4D97-AF65-F5344CB8AC3E}">
        <p14:creationId xmlns:p14="http://schemas.microsoft.com/office/powerpoint/2010/main" val="349039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INSS 2016, Quy Nhon,</a:t>
            </a:r>
            <a:r>
              <a:rPr spc="-95"/>
              <a:t> </a:t>
            </a:r>
            <a:r>
              <a:rPr spc="-15"/>
              <a:t>Vietnam</a:t>
            </a:r>
          </a:p>
        </p:txBody>
      </p:sp>
      <p:sp>
        <p:nvSpPr>
          <p:cNvPr id="5" name="Holder 5"/>
          <p:cNvSpPr>
            <a:spLocks noGrp="1"/>
          </p:cNvSpPr>
          <p:nvPr>
            <p:ph type="dt" sz="half" idx="11"/>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J. Raaf</a:t>
            </a:r>
            <a:r>
              <a:rPr spc="-100"/>
              <a:t> </a:t>
            </a:r>
            <a:r>
              <a:t>(FNAL)</a:t>
            </a:r>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fld id="{6F84F87D-7494-4FFD-A0FD-5F6F818C75ED}" type="slidenum">
              <a:rPr/>
              <a:pPr>
                <a:defRPr/>
              </a:pPr>
              <a:t>‹#›</a:t>
            </a:fld>
            <a:endParaRPr/>
          </a:p>
        </p:txBody>
      </p:sp>
    </p:spTree>
    <p:extLst>
      <p:ext uri="{BB962C8B-B14F-4D97-AF65-F5344CB8AC3E}">
        <p14:creationId xmlns:p14="http://schemas.microsoft.com/office/powerpoint/2010/main" val="465588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CE97E474-E494-43FE-BFE3-EBD83A1E6F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9255" r:id="rId1"/>
    <p:sldLayoutId id="2147489256" r:id="rId2"/>
    <p:sldLayoutId id="2147489257" r:id="rId3"/>
    <p:sldLayoutId id="2147489258" r:id="rId4"/>
    <p:sldLayoutId id="2147489259" r:id="rId5"/>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2392363" y="285750"/>
            <a:ext cx="4359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2051" name="Holder 3"/>
          <p:cNvSpPr>
            <a:spLocks noGrp="1"/>
          </p:cNvSpPr>
          <p:nvPr>
            <p:ph type="body" idx="1"/>
          </p:nvPr>
        </p:nvSpPr>
        <p:spPr bwMode="auto">
          <a:xfrm>
            <a:off x="534988" y="1893888"/>
            <a:ext cx="79994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3108325" y="6378575"/>
            <a:ext cx="2927350" cy="193675"/>
          </a:xfrm>
          <a:prstGeom prst="rect">
            <a:avLst/>
          </a:prstGeom>
        </p:spPr>
        <p:txBody>
          <a:bodyPr wrap="square" lIns="0" tIns="0" rIns="0" bIns="0">
            <a:spAutoFit/>
          </a:bodyPr>
          <a:lstStyle>
            <a:lvl1pPr algn="ctr" defTabSz="642915" eaLnBrk="1" fontAlgn="auto" hangingPunct="1">
              <a:spcBef>
                <a:spcPts val="0"/>
              </a:spcBef>
              <a:spcAft>
                <a:spcPts val="0"/>
              </a:spcAft>
              <a:defRPr sz="1266">
                <a:solidFill>
                  <a:prstClr val="black">
                    <a:tint val="75000"/>
                  </a:prstClr>
                </a:solidFill>
                <a:latin typeface="Calibri"/>
                <a:ea typeface="+mn-ea"/>
              </a:defRPr>
            </a:lvl1pPr>
          </a:lstStyle>
          <a:p>
            <a:pPr>
              <a:defRPr/>
            </a:pPr>
            <a:endParaRPr lang="ja-JP" altLang="en-US"/>
          </a:p>
        </p:txBody>
      </p:sp>
      <p:sp>
        <p:nvSpPr>
          <p:cNvPr id="5" name="Holder 5"/>
          <p:cNvSpPr>
            <a:spLocks noGrp="1"/>
          </p:cNvSpPr>
          <p:nvPr>
            <p:ph type="dt" sz="half" idx="6"/>
          </p:nvPr>
        </p:nvSpPr>
        <p:spPr>
          <a:xfrm>
            <a:off x="457200" y="6378575"/>
            <a:ext cx="2103438" cy="193675"/>
          </a:xfrm>
          <a:prstGeom prst="rect">
            <a:avLst/>
          </a:prstGeom>
        </p:spPr>
        <p:txBody>
          <a:bodyPr wrap="square" lIns="0" tIns="0" rIns="0" bIns="0">
            <a:spAutoFit/>
          </a:bodyPr>
          <a:lstStyle>
            <a:lvl1pPr algn="l" defTabSz="642915" eaLnBrk="1" fontAlgn="auto" hangingPunct="1">
              <a:spcBef>
                <a:spcPts val="0"/>
              </a:spcBef>
              <a:spcAft>
                <a:spcPts val="0"/>
              </a:spcAft>
              <a:defRPr sz="1266">
                <a:solidFill>
                  <a:prstClr val="black">
                    <a:tint val="75000"/>
                  </a:prstClr>
                </a:solidFill>
                <a:latin typeface="Calibri"/>
                <a:ea typeface="+mn-ea"/>
              </a:defRPr>
            </a:lvl1pPr>
          </a:lstStyle>
          <a:p>
            <a:pPr>
              <a:defRPr/>
            </a:pPr>
            <a:endParaRPr lang="en-US"/>
          </a:p>
        </p:txBody>
      </p:sp>
      <p:sp>
        <p:nvSpPr>
          <p:cNvPr id="6" name="Holder 6"/>
          <p:cNvSpPr>
            <a:spLocks noGrp="1"/>
          </p:cNvSpPr>
          <p:nvPr>
            <p:ph type="sldNum" sz="quarter" idx="7"/>
          </p:nvPr>
        </p:nvSpPr>
        <p:spPr>
          <a:xfrm>
            <a:off x="8715375" y="6575425"/>
            <a:ext cx="179388" cy="333375"/>
          </a:xfrm>
          <a:prstGeom prst="rect">
            <a:avLst/>
          </a:prstGeom>
        </p:spPr>
        <p:txBody>
          <a:bodyPr wrap="square" lIns="0" tIns="0" rIns="0" bIns="0">
            <a:spAutoFit/>
          </a:bodyPr>
          <a:lstStyle>
            <a:lvl1pPr marL="17859" defTabSz="642915" eaLnBrk="1" fontAlgn="auto" hangingPunct="1">
              <a:lnSpc>
                <a:spcPts val="1328"/>
              </a:lnSpc>
              <a:spcBef>
                <a:spcPts val="0"/>
              </a:spcBef>
              <a:spcAft>
                <a:spcPts val="0"/>
              </a:spcAft>
              <a:defRPr sz="1125" b="0" i="0">
                <a:solidFill>
                  <a:prstClr val="black"/>
                </a:solidFill>
                <a:latin typeface="Gill Sans MT"/>
                <a:ea typeface="+mn-ea"/>
                <a:cs typeface="Gill Sans MT"/>
              </a:defRPr>
            </a:lvl1pPr>
          </a:lstStyle>
          <a:p>
            <a:pPr>
              <a:defRPr/>
            </a:pPr>
            <a:fld id="{43F9DBCC-2501-48EC-958D-BBB779E4103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9253" r:id="rId1"/>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20675" algn="l" rtl="0" eaLnBrk="0" fontAlgn="base" hangingPunct="0">
        <a:spcBef>
          <a:spcPct val="20000"/>
        </a:spcBef>
        <a:spcAft>
          <a:spcPct val="0"/>
        </a:spcAft>
        <a:defRPr>
          <a:solidFill>
            <a:schemeClr val="tx1"/>
          </a:solidFill>
          <a:latin typeface="+mn-lt"/>
          <a:ea typeface="+mn-ea"/>
          <a:cs typeface="+mn-cs"/>
        </a:defRPr>
      </a:lvl2pPr>
      <a:lvl3pPr marL="641350" algn="l" rtl="0" eaLnBrk="0" fontAlgn="base" hangingPunct="0">
        <a:spcBef>
          <a:spcPct val="20000"/>
        </a:spcBef>
        <a:spcAft>
          <a:spcPct val="0"/>
        </a:spcAft>
        <a:defRPr>
          <a:solidFill>
            <a:schemeClr val="tx1"/>
          </a:solidFill>
          <a:latin typeface="+mn-lt"/>
          <a:ea typeface="+mn-ea"/>
          <a:cs typeface="+mn-cs"/>
        </a:defRPr>
      </a:lvl3pPr>
      <a:lvl4pPr marL="963613" algn="l" rtl="0" eaLnBrk="0" fontAlgn="base" hangingPunct="0">
        <a:spcBef>
          <a:spcPct val="20000"/>
        </a:spcBef>
        <a:spcAft>
          <a:spcPct val="0"/>
        </a:spcAft>
        <a:defRPr>
          <a:solidFill>
            <a:schemeClr val="tx1"/>
          </a:solidFill>
          <a:latin typeface="+mn-lt"/>
          <a:ea typeface="+mn-ea"/>
          <a:cs typeface="+mn-cs"/>
        </a:defRPr>
      </a:lvl4pPr>
      <a:lvl5pPr marL="1284288" algn="l" rtl="0" eaLnBrk="0" fontAlgn="base" hangingPunct="0">
        <a:spcBef>
          <a:spcPct val="20000"/>
        </a:spcBef>
        <a:spcAft>
          <a:spcPct val="0"/>
        </a:spcAft>
        <a:defRPr>
          <a:solidFill>
            <a:schemeClr val="tx1"/>
          </a:solidFill>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340451B0-6B57-4F2D-8536-81CB3CB94CC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54" r:id="rId1"/>
    <p:sldLayoutId id="2147489260"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099"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INSS 2016, Quy Nhon,</a:t>
            </a:r>
            <a:r>
              <a:rPr spc="-95"/>
              <a:t> </a:t>
            </a:r>
            <a:r>
              <a:rPr spc="-15"/>
              <a:t>Vietnam</a:t>
            </a: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J. Raaf</a:t>
            </a:r>
            <a:r>
              <a:rPr spc="-100"/>
              <a:t> </a:t>
            </a:r>
            <a:r>
              <a:t>(FNAL)</a:t>
            </a: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a:lnSpc>
                <a:spcPts val="1410"/>
              </a:lnSpc>
              <a:defRPr sz="1200" b="0" i="0">
                <a:solidFill>
                  <a:srgbClr val="898989"/>
                </a:solidFill>
                <a:latin typeface="Times New Roman"/>
                <a:cs typeface="Times New Roman"/>
              </a:defRPr>
            </a:lvl1pPr>
          </a:lstStyle>
          <a:p>
            <a:pPr>
              <a:defRPr/>
            </a:pPr>
            <a:fld id="{2E6884FE-C53D-4B6A-8E2A-5E72A039D2A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1"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5123"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INSS 2016, Quy Nhon,</a:t>
            </a:r>
            <a:r>
              <a:rPr spc="-95"/>
              <a:t> </a:t>
            </a:r>
            <a:r>
              <a:rPr spc="-15"/>
              <a:t>Vietnam</a:t>
            </a: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J. Raaf</a:t>
            </a:r>
            <a:r>
              <a:rPr spc="-100"/>
              <a:t> </a:t>
            </a:r>
            <a:r>
              <a:t>(FNAL)</a:t>
            </a: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a:lnSpc>
                <a:spcPts val="1410"/>
              </a:lnSpc>
              <a:defRPr sz="1200" b="0" i="0">
                <a:solidFill>
                  <a:srgbClr val="898989"/>
                </a:solidFill>
                <a:latin typeface="Times New Roman"/>
                <a:cs typeface="Times New Roman"/>
              </a:defRPr>
            </a:lvl1pPr>
          </a:lstStyle>
          <a:p>
            <a:pPr>
              <a:defRPr/>
            </a:pPr>
            <a:fld id="{13CD6816-BB8C-4258-A382-9402359D5F0F}"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2"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25650" y="-31750"/>
            <a:ext cx="4943475" cy="628650"/>
          </a:xfrm>
          <a:prstGeom prst="rect">
            <a:avLst/>
          </a:prstGeom>
        </p:spPr>
        <p:txBody>
          <a:bodyPr wrap="square" lIns="0" tIns="0" rIns="0" bIns="0">
            <a:spAutoFit/>
          </a:bodyPr>
          <a:lstStyle>
            <a:lvl1pPr>
              <a:defRPr sz="4000" b="0" i="0" u="heavy">
                <a:solidFill>
                  <a:schemeClr val="hlink"/>
                </a:solidFill>
                <a:latin typeface="Arial"/>
                <a:cs typeface="Arial"/>
              </a:defRPr>
            </a:lvl1pPr>
          </a:lstStyle>
          <a:p>
            <a:endParaRPr/>
          </a:p>
        </p:txBody>
      </p:sp>
      <p:sp>
        <p:nvSpPr>
          <p:cNvPr id="6147" name="Holder 3"/>
          <p:cNvSpPr>
            <a:spLocks noGrp="1"/>
          </p:cNvSpPr>
          <p:nvPr>
            <p:ph type="body" idx="1"/>
          </p:nvPr>
        </p:nvSpPr>
        <p:spPr bwMode="auto">
          <a:xfrm>
            <a:off x="1309688" y="2676525"/>
            <a:ext cx="60055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E22EA87F-FD6E-4652-9049-0F76879A2B0E}" type="datetimeFigureOut">
              <a:rPr lang="en-US"/>
              <a:pPr>
                <a:defRPr/>
              </a:pPr>
              <a:t>9/8/2021</a:t>
            </a:fld>
            <a:endParaRPr lang="en-US"/>
          </a:p>
        </p:txBody>
      </p:sp>
      <p:sp>
        <p:nvSpPr>
          <p:cNvPr id="6" name="Holder 6"/>
          <p:cNvSpPr>
            <a:spLocks noGrp="1"/>
          </p:cNvSpPr>
          <p:nvPr>
            <p:ph type="sldNum" sz="quarter" idx="7"/>
          </p:nvPr>
        </p:nvSpPr>
        <p:spPr>
          <a:xfrm>
            <a:off x="8856663" y="6583363"/>
            <a:ext cx="220662" cy="241300"/>
          </a:xfrm>
          <a:prstGeom prst="rect">
            <a:avLst/>
          </a:prstGeom>
        </p:spPr>
        <p:txBody>
          <a:bodyPr wrap="square" lIns="0" tIns="0" rIns="0" bIns="0">
            <a:spAutoFit/>
          </a:bodyPr>
          <a:lstStyle>
            <a:lvl1pPr marL="25400">
              <a:lnSpc>
                <a:spcPts val="1425"/>
              </a:lnSpc>
              <a:defRPr sz="1200" b="0" i="0" spc="-5">
                <a:solidFill>
                  <a:schemeClr val="tx1"/>
                </a:solidFill>
                <a:latin typeface="Arial"/>
                <a:cs typeface="Arial"/>
              </a:defRPr>
            </a:lvl1pPr>
          </a:lstStyle>
          <a:p>
            <a:pPr>
              <a:defRPr/>
            </a:pPr>
            <a:fld id="{2D9F1E5F-A147-4254-87B1-1CB361AF4284}"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3"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2900" y="69850"/>
            <a:ext cx="5918200" cy="711200"/>
          </a:xfrm>
          <a:prstGeom prst="rect">
            <a:avLst/>
          </a:prstGeom>
        </p:spPr>
        <p:txBody>
          <a:bodyPr wrap="square" lIns="0" tIns="0" rIns="0" bIns="0">
            <a:spAutoFit/>
          </a:bodyPr>
          <a:lstStyle>
            <a:lvl1pPr>
              <a:defRPr sz="4400" b="1" i="0" u="heavy">
                <a:solidFill>
                  <a:srgbClr val="1F487C"/>
                </a:solidFill>
                <a:latin typeface="Calibri"/>
                <a:cs typeface="Calibri"/>
              </a:defRPr>
            </a:lvl1pPr>
          </a:lstStyle>
          <a:p>
            <a:endParaRPr/>
          </a:p>
        </p:txBody>
      </p:sp>
      <p:sp>
        <p:nvSpPr>
          <p:cNvPr id="7171" name="Holder 3"/>
          <p:cNvSpPr>
            <a:spLocks noGrp="1"/>
          </p:cNvSpPr>
          <p:nvPr>
            <p:ph type="body" idx="1"/>
          </p:nvPr>
        </p:nvSpPr>
        <p:spPr bwMode="auto">
          <a:xfrm>
            <a:off x="185738" y="2565400"/>
            <a:ext cx="59991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98274B5C-F825-4710-A698-D28279C6352D}" type="datetimeFigureOut">
              <a:rPr lang="en-US"/>
              <a:pPr>
                <a:defRPr/>
              </a:pPr>
              <a:t>9/8/2021</a:t>
            </a:fld>
            <a:endParaRPr lang="en-US"/>
          </a:p>
        </p:txBody>
      </p:sp>
      <p:sp>
        <p:nvSpPr>
          <p:cNvPr id="6" name="Holder 6"/>
          <p:cNvSpPr>
            <a:spLocks noGrp="1"/>
          </p:cNvSpPr>
          <p:nvPr>
            <p:ph type="sldNum" sz="quarter" idx="7"/>
          </p:nvPr>
        </p:nvSpPr>
        <p:spPr>
          <a:xfrm>
            <a:off x="8415338" y="6619875"/>
            <a:ext cx="204787" cy="177800"/>
          </a:xfrm>
          <a:prstGeom prst="rect">
            <a:avLst/>
          </a:prstGeom>
        </p:spPr>
        <p:txBody>
          <a:bodyPr wrap="square" lIns="0" tIns="0" rIns="0" bIns="0">
            <a:spAutoFit/>
          </a:bodyPr>
          <a:lstStyle>
            <a:lvl1pPr marL="102235">
              <a:lnSpc>
                <a:spcPts val="1240"/>
              </a:lnSpc>
              <a:defRPr sz="1200" b="0" i="0">
                <a:solidFill>
                  <a:srgbClr val="888888"/>
                </a:solidFill>
                <a:latin typeface="Calibri"/>
                <a:cs typeface="Calibri"/>
              </a:defRPr>
            </a:lvl1pPr>
          </a:lstStyle>
          <a:p>
            <a:pPr>
              <a:defRPr/>
            </a:pPr>
            <a:fld id="{48C49FDD-0BF2-4EA9-9169-D99DFA939E4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4"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Holder 2"/>
          <p:cNvSpPr>
            <a:spLocks noGrp="1"/>
          </p:cNvSpPr>
          <p:nvPr>
            <p:ph type="title"/>
          </p:nvPr>
        </p:nvSpPr>
        <p:spPr bwMode="auto">
          <a:xfrm>
            <a:off x="481013" y="122238"/>
            <a:ext cx="16779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8195" name="Holder 3"/>
          <p:cNvSpPr>
            <a:spLocks noGrp="1"/>
          </p:cNvSpPr>
          <p:nvPr>
            <p:ph type="body" idx="1"/>
          </p:nvPr>
        </p:nvSpPr>
        <p:spPr bwMode="auto">
          <a:xfrm>
            <a:off x="288925" y="2424113"/>
            <a:ext cx="86010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2C57A06C-80A8-43B3-A2D9-D0E0F6FCE856}" type="datetimeFigureOut">
              <a:rPr lang="en-US"/>
              <a:pPr>
                <a:defRPr/>
              </a:pPr>
              <a:t>9/8/2021</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a:defRPr>
                <a:solidFill>
                  <a:schemeClr val="tx1">
                    <a:tint val="75000"/>
                  </a:schemeClr>
                </a:solidFill>
              </a:defRPr>
            </a:lvl1pPr>
          </a:lstStyle>
          <a:p>
            <a:pPr>
              <a:defRPr/>
            </a:pPr>
            <a:fld id="{2EB254CE-4C27-46A2-8A90-A2B88C1946FB}"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5"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emf"/><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6.jpeg"/><Relationship Id="rId10" Type="http://schemas.openxmlformats.org/officeDocument/2006/relationships/image" Target="../media/image26.png"/><Relationship Id="rId4" Type="http://schemas.openxmlformats.org/officeDocument/2006/relationships/image" Target="../media/image34.emf"/><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5.jpeg"/><Relationship Id="rId4" Type="http://schemas.openxmlformats.org/officeDocument/2006/relationships/image" Target="../media/image58.jpeg"/></Relationships>
</file>

<file path=ppt/slides/_rels/slide7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7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58763" y="1530350"/>
            <a:ext cx="8621712" cy="596900"/>
          </a:xfrm>
        </p:spPr>
        <p:txBody>
          <a:bodyPr/>
          <a:lstStyle/>
          <a:p>
            <a:pPr eaLnBrk="1" hangingPunct="1"/>
            <a:r>
              <a:rPr lang="en-US" altLang="ja-JP" b="1">
                <a:solidFill>
                  <a:srgbClr val="FF0000"/>
                </a:solidFill>
              </a:rPr>
              <a:t>Solar neutrino experiments</a:t>
            </a:r>
          </a:p>
        </p:txBody>
      </p:sp>
      <p:sp>
        <p:nvSpPr>
          <p:cNvPr id="21507" name="Text Box 4"/>
          <p:cNvSpPr txBox="1">
            <a:spLocks noChangeArrowheads="1"/>
          </p:cNvSpPr>
          <p:nvPr/>
        </p:nvSpPr>
        <p:spPr bwMode="auto">
          <a:xfrm>
            <a:off x="573088" y="3163888"/>
            <a:ext cx="80089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kumimoji="0" lang="en-US" altLang="ja-JP" sz="4400" b="1">
                <a:solidFill>
                  <a:srgbClr val="0A0AD4"/>
                </a:solidFill>
              </a:rPr>
              <a:t>Yuichi Oyama</a:t>
            </a:r>
            <a:br>
              <a:rPr kumimoji="0" lang="en-US" altLang="ja-JP" sz="4400" b="1">
                <a:solidFill>
                  <a:srgbClr val="0A0AD4"/>
                </a:solidFill>
              </a:rPr>
            </a:br>
            <a:r>
              <a:rPr kumimoji="0" lang="en-US" altLang="ja-JP" sz="3600" b="1">
                <a:solidFill>
                  <a:srgbClr val="0A0AD4"/>
                </a:solidFill>
              </a:rPr>
              <a:t>(KEK/J-PARC)</a:t>
            </a:r>
            <a:endParaRPr kumimoji="0" lang="en-US" altLang="ja-JP" sz="2800" b="1">
              <a:solidFill>
                <a:srgbClr val="0A0AD4"/>
              </a:solidFill>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BC08276D-04B2-4CA4-AAAA-A61DC7E9DE04}"/>
              </a:ext>
            </a:extLst>
          </p:cNvPr>
          <p:cNvSpPr txBox="1">
            <a:spLocks noChangeArrowheads="1"/>
          </p:cNvSpPr>
          <p:nvPr/>
        </p:nvSpPr>
        <p:spPr bwMode="auto">
          <a:xfrm>
            <a:off x="258763" y="5175250"/>
            <a:ext cx="86217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August 29-September 9 2021</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2021(online)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73025" y="4014788"/>
            <a:ext cx="3106738" cy="419100"/>
          </a:xfrm>
          <a:prstGeom prst="rect">
            <a:avLst/>
          </a:prstGeom>
          <a:solidFill>
            <a:srgbClr val="BDBD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 name="正方形/長方形 2"/>
          <p:cNvSpPr/>
          <p:nvPr/>
        </p:nvSpPr>
        <p:spPr>
          <a:xfrm>
            <a:off x="74613" y="1268413"/>
            <a:ext cx="3106737" cy="419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5844" name="テキスト ボックス 1"/>
          <p:cNvSpPr txBox="1">
            <a:spLocks noChangeArrowheads="1"/>
          </p:cNvSpPr>
          <p:nvPr/>
        </p:nvSpPr>
        <p:spPr bwMode="auto">
          <a:xfrm>
            <a:off x="134938" y="503238"/>
            <a:ext cx="8942387" cy="708025"/>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Homestake experiment claimed solar neutrino deficit for over 15 years. However, we did not consider the result seriously until middle of 1980s.</a:t>
            </a: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Solar neutrino oscillation?</a:t>
            </a:r>
            <a:endParaRPr sz="2800" b="1" u="sng" spc="-5" dirty="0">
              <a:solidFill>
                <a:srgbClr val="0A0AD4"/>
              </a:solidFill>
            </a:endParaRPr>
          </a:p>
        </p:txBody>
      </p:sp>
      <p:sp>
        <p:nvSpPr>
          <p:cNvPr id="6" name="テキスト ボックス 5"/>
          <p:cNvSpPr txBox="1"/>
          <p:nvPr/>
        </p:nvSpPr>
        <p:spPr>
          <a:xfrm>
            <a:off x="1588" y="1330325"/>
            <a:ext cx="9131300" cy="4400550"/>
          </a:xfrm>
          <a:prstGeom prst="rect">
            <a:avLst/>
          </a:prstGeom>
          <a:noFill/>
        </p:spPr>
        <p:txBody>
          <a:bodyPr>
            <a:spAutoFit/>
          </a:bodyPr>
          <a:lstStyle/>
          <a:p>
            <a:pPr>
              <a:defRPr/>
            </a:pPr>
            <a:r>
              <a:rPr lang="en-US" altLang="ja-JP" sz="2000" b="1" dirty="0">
                <a:solidFill>
                  <a:prstClr val="black"/>
                </a:solidFill>
                <a:latin typeface="Arial" panose="020B0604020202020204" pitchFamily="34" charset="0"/>
                <a:cs typeface="Arial" panose="020B0604020202020204" pitchFamily="34" charset="0"/>
              </a:rPr>
              <a:t>SSM calculation</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Total neutrino flux seems to be certainly robust.</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It can be directly evaluated from the solar luminosity.</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However, </a:t>
            </a:r>
            <a:r>
              <a:rPr lang="en-US" altLang="ja-JP" sz="2000" b="1" dirty="0" err="1">
                <a:solidFill>
                  <a:prstClr val="black"/>
                </a:solidFill>
                <a:latin typeface="Arial" panose="020B0604020202020204" pitchFamily="34" charset="0"/>
                <a:cs typeface="Arial" panose="020B0604020202020204" pitchFamily="34" charset="0"/>
              </a:rPr>
              <a:t>Homestake</a:t>
            </a:r>
            <a:r>
              <a:rPr lang="en-US" altLang="ja-JP" sz="2000" b="1" dirty="0">
                <a:solidFill>
                  <a:prstClr val="black"/>
                </a:solidFill>
                <a:latin typeface="Arial" panose="020B0604020202020204" pitchFamily="34" charset="0"/>
                <a:cs typeface="Arial" panose="020B0604020202020204" pitchFamily="34" charset="0"/>
              </a:rPr>
              <a:t> experiment does not measure pp neutrino.</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Other neutrino components are small fractions and not robust.</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It strongly depend on core temperature, chemical composition,</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cross sections, opacity of the Sun, etc.</a:t>
            </a:r>
          </a:p>
          <a:p>
            <a:pPr marL="342900" indent="-342900">
              <a:buFont typeface="Wingdings" panose="05000000000000000000" pitchFamily="2" charset="2"/>
              <a:buChar char="l"/>
              <a:defRPr/>
            </a:pPr>
            <a:endParaRPr lang="en-US" altLang="ja-JP" sz="2000" b="1" dirty="0">
              <a:solidFill>
                <a:prstClr val="black"/>
              </a:solidFill>
              <a:latin typeface="Arial" panose="020B0604020202020204" pitchFamily="34" charset="0"/>
              <a:cs typeface="Arial" panose="020B0604020202020204" pitchFamily="34" charset="0"/>
            </a:endParaRPr>
          </a:p>
          <a:p>
            <a:pPr>
              <a:defRPr/>
            </a:pPr>
            <a:endParaRPr lang="en-US" altLang="ja-JP" sz="2000" b="1" dirty="0">
              <a:solidFill>
                <a:prstClr val="black"/>
              </a:solidFill>
              <a:latin typeface="Arial" panose="020B0604020202020204" pitchFamily="34" charset="0"/>
              <a:cs typeface="Arial" panose="020B0604020202020204" pitchFamily="34" charset="0"/>
            </a:endParaRPr>
          </a:p>
          <a:p>
            <a:pPr>
              <a:defRPr/>
            </a:pPr>
            <a:r>
              <a:rPr lang="en-US" altLang="ja-JP" sz="2000" b="1" dirty="0" err="1">
                <a:solidFill>
                  <a:prstClr val="black"/>
                </a:solidFill>
                <a:latin typeface="Arial" panose="020B0604020202020204" pitchFamily="34" charset="0"/>
                <a:cs typeface="Arial" panose="020B0604020202020204" pitchFamily="34" charset="0"/>
              </a:rPr>
              <a:t>Homestake</a:t>
            </a:r>
            <a:r>
              <a:rPr lang="en-US" altLang="ja-JP" sz="2000" b="1" dirty="0">
                <a:solidFill>
                  <a:prstClr val="black"/>
                </a:solidFill>
                <a:latin typeface="Arial" panose="020B0604020202020204" pitchFamily="34" charset="0"/>
                <a:cs typeface="Arial" panose="020B0604020202020204" pitchFamily="34" charset="0"/>
              </a:rPr>
              <a:t> experiment</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Experiments in ~1MeV energy range are not territory of high energy physicists. Neutrino oscillation is territory of high energy physics.</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Radiochemical method is not common technology for high energy physicists. R. Davis Jr. was not a physicist, but a chemist. </a:t>
            </a:r>
          </a:p>
        </p:txBody>
      </p:sp>
      <p:sp>
        <p:nvSpPr>
          <p:cNvPr id="35847" name="テキスト ボックス 1"/>
          <p:cNvSpPr txBox="1">
            <a:spLocks noChangeArrowheads="1"/>
          </p:cNvSpPr>
          <p:nvPr/>
        </p:nvSpPr>
        <p:spPr bwMode="auto">
          <a:xfrm>
            <a:off x="466725" y="5724525"/>
            <a:ext cx="733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FF0000"/>
                </a:solidFill>
                <a:latin typeface="Arial" panose="020B0604020202020204" pitchFamily="34" charset="0"/>
                <a:cs typeface="Arial" panose="020B0604020202020204" pitchFamily="34" charset="0"/>
              </a:rPr>
              <a:t>We cannot imagine the experiment ! </a:t>
            </a:r>
          </a:p>
        </p:txBody>
      </p:sp>
      <p:sp>
        <p:nvSpPr>
          <p:cNvPr id="35848" name="テキスト ボックス 1"/>
          <p:cNvSpPr txBox="1">
            <a:spLocks noChangeArrowheads="1"/>
          </p:cNvSpPr>
          <p:nvPr/>
        </p:nvSpPr>
        <p:spPr bwMode="auto">
          <a:xfrm>
            <a:off x="431800" y="3563938"/>
            <a:ext cx="7367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FF0000"/>
                </a:solidFill>
                <a:latin typeface="Arial" panose="020B0604020202020204" pitchFamily="34" charset="0"/>
                <a:cs typeface="Arial" panose="020B0604020202020204" pitchFamily="34" charset="0"/>
              </a:rPr>
              <a:t>We cannot believe the calculation !</a:t>
            </a:r>
          </a:p>
        </p:txBody>
      </p:sp>
      <p:sp>
        <p:nvSpPr>
          <p:cNvPr id="35849" name="テキスト ボックス 1"/>
          <p:cNvSpPr txBox="1">
            <a:spLocks noChangeArrowheads="1"/>
          </p:cNvSpPr>
          <p:nvPr/>
        </p:nvSpPr>
        <p:spPr bwMode="auto">
          <a:xfrm>
            <a:off x="1466850" y="6219825"/>
            <a:ext cx="562610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solidFill>
                  <a:srgbClr val="0000FF"/>
                </a:solidFill>
                <a:latin typeface="Arial" panose="020B0604020202020204" pitchFamily="34" charset="0"/>
                <a:cs typeface="Arial" panose="020B0604020202020204" pitchFamily="34" charset="0"/>
              </a:rPr>
              <a:t>No experiment followed Homestake.</a:t>
            </a:r>
            <a:endParaRPr lang="ja-JP" altLang="en-US" sz="2400" b="1">
              <a:solidFill>
                <a:srgbClr val="0000FF"/>
              </a:solidFill>
              <a:latin typeface="Arial" panose="020B0604020202020204" pitchFamily="34" charset="0"/>
              <a:cs typeface="Arial" panose="020B0604020202020204" pitchFamily="34" charset="0"/>
            </a:endParaRP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テキスト ボックス 1"/>
          <p:cNvSpPr txBox="1">
            <a:spLocks noChangeArrowheads="1"/>
          </p:cNvSpPr>
          <p:nvPr/>
        </p:nvSpPr>
        <p:spPr bwMode="auto">
          <a:xfrm>
            <a:off x="134938" y="808038"/>
            <a:ext cx="89423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In the middle of 1980s, there were two big progress in the solar neutrino physics.</a:t>
            </a:r>
          </a:p>
          <a:p>
            <a:pPr>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a:solidFill>
                  <a:srgbClr val="000000"/>
                </a:solidFill>
                <a:latin typeface="Arial" panose="020B0604020202020204" pitchFamily="34" charset="0"/>
                <a:cs typeface="Arial" panose="020B0604020202020204" pitchFamily="34" charset="0"/>
              </a:rPr>
              <a:t>In </a:t>
            </a:r>
            <a:r>
              <a:rPr lang="en-US" altLang="ja-JP" sz="2000" b="1" dirty="0">
                <a:solidFill>
                  <a:srgbClr val="FF0000"/>
                </a:solidFill>
                <a:latin typeface="Arial" panose="020B0604020202020204" pitchFamily="34" charset="0"/>
                <a:cs typeface="Arial" panose="020B0604020202020204" pitchFamily="34" charset="0"/>
              </a:rPr>
              <a:t>1985</a:t>
            </a:r>
            <a:r>
              <a:rPr lang="en-US" altLang="ja-JP" sz="2000" b="1" dirty="0">
                <a:solidFill>
                  <a:srgbClr val="000000"/>
                </a:solidFill>
                <a:latin typeface="Arial" panose="020B0604020202020204" pitchFamily="34" charset="0"/>
                <a:cs typeface="Arial" panose="020B0604020202020204" pitchFamily="34" charset="0"/>
              </a:rPr>
              <a:t>, resonant enhancement of neutrino oscillation from the core of the Sun was predicted. It is known as </a:t>
            </a:r>
            <a:r>
              <a:rPr lang="en-US" altLang="ja-JP" sz="2000" b="1" dirty="0">
                <a:solidFill>
                  <a:srgbClr val="FF0000"/>
                </a:solidFill>
                <a:latin typeface="Arial" panose="020B0604020202020204" pitchFamily="34" charset="0"/>
                <a:cs typeface="Arial" panose="020B0604020202020204" pitchFamily="34" charset="0"/>
              </a:rPr>
              <a:t>MSW effect</a:t>
            </a:r>
            <a:r>
              <a:rPr lang="en-US" altLang="ja-JP" sz="2000" b="1" dirty="0">
                <a:solidFill>
                  <a:srgbClr val="000000"/>
                </a:solidFill>
                <a:latin typeface="Arial" panose="020B0604020202020204" pitchFamily="34" charset="0"/>
                <a:cs typeface="Arial" panose="020B0604020202020204" pitchFamily="34" charset="0"/>
              </a:rPr>
              <a:t>.</a:t>
            </a:r>
          </a:p>
          <a:p>
            <a:pPr marL="457200" indent="-457200">
              <a:buFont typeface="+mj-lt"/>
              <a:buAutoNum type="arabicPeriod"/>
              <a:defRPr/>
            </a:pPr>
            <a:endParaRPr lang="en-US" altLang="ja-JP" sz="2000" b="1" dirty="0">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err="1">
                <a:solidFill>
                  <a:srgbClr val="FF0000"/>
                </a:solidFill>
                <a:latin typeface="Arial" panose="020B0604020202020204" pitchFamily="34" charset="0"/>
                <a:cs typeface="Arial" panose="020B0604020202020204" pitchFamily="34" charset="0"/>
              </a:rPr>
              <a:t>Kamiokande</a:t>
            </a:r>
            <a:r>
              <a:rPr lang="en-US" altLang="ja-JP" sz="2000" b="1" dirty="0">
                <a:solidFill>
                  <a:srgbClr val="000000"/>
                </a:solidFill>
                <a:latin typeface="Arial" panose="020B0604020202020204" pitchFamily="34" charset="0"/>
                <a:cs typeface="Arial" panose="020B0604020202020204" pitchFamily="34" charset="0"/>
              </a:rPr>
              <a:t> experiment started an upgrade of  the detector to observe solar neutrinos in 1984. The detection of solar neutrinos was succeeded in </a:t>
            </a:r>
            <a:r>
              <a:rPr lang="en-US" altLang="ja-JP" sz="2000" b="1" dirty="0">
                <a:solidFill>
                  <a:srgbClr val="FF0000"/>
                </a:solidFill>
                <a:latin typeface="Arial" panose="020B0604020202020204" pitchFamily="34" charset="0"/>
                <a:cs typeface="Arial" panose="020B0604020202020204" pitchFamily="34" charset="0"/>
              </a:rPr>
              <a:t>1989</a:t>
            </a:r>
            <a:r>
              <a:rPr lang="en-US" altLang="ja-JP" sz="2000" b="1" dirty="0">
                <a:solidFill>
                  <a:srgbClr val="000000"/>
                </a:solidFill>
                <a:latin typeface="Arial" panose="020B0604020202020204" pitchFamily="34" charset="0"/>
                <a:cs typeface="Arial" panose="020B0604020202020204" pitchFamily="34" charset="0"/>
              </a:rPr>
              <a:t>.</a:t>
            </a: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In 1980s</a:t>
            </a:r>
            <a:endParaRPr sz="2800" b="1" u="sng" spc="-5" dirty="0">
              <a:solidFill>
                <a:srgbClr val="0A0AD4"/>
              </a:solidFil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62050" y="109538"/>
            <a:ext cx="6884988" cy="430212"/>
          </a:xfrm>
        </p:spPr>
        <p:txBody>
          <a:bodyPr rtlCol="0"/>
          <a:lstStyle/>
          <a:p>
            <a:pPr marL="12700" eaLnBrk="1" fontAlgn="auto" hangingPunct="1">
              <a:spcBef>
                <a:spcPts val="0"/>
              </a:spcBef>
              <a:spcAft>
                <a:spcPts val="0"/>
              </a:spcAft>
              <a:defRPr/>
            </a:pPr>
            <a:r>
              <a:rPr lang="en-US" sz="2800" b="1" u="sng" spc="-5" dirty="0">
                <a:solidFill>
                  <a:srgbClr val="0A0AD4"/>
                </a:solidFill>
              </a:rPr>
              <a:t>MSW effect</a:t>
            </a:r>
            <a:endParaRPr sz="2800" b="1" u="sng" spc="-5" dirty="0">
              <a:solidFill>
                <a:srgbClr val="0A0AD4"/>
              </a:solidFill>
            </a:endParaRPr>
          </a:p>
        </p:txBody>
      </p:sp>
      <p:grpSp>
        <p:nvGrpSpPr>
          <p:cNvPr id="37891" name="グループ化 2"/>
          <p:cNvGrpSpPr>
            <a:grpSpLocks/>
          </p:cNvGrpSpPr>
          <p:nvPr/>
        </p:nvGrpSpPr>
        <p:grpSpPr bwMode="auto">
          <a:xfrm>
            <a:off x="925513" y="3817938"/>
            <a:ext cx="7366000" cy="2982912"/>
            <a:chOff x="892372" y="3387724"/>
            <a:chExt cx="7365591" cy="2982827"/>
          </a:xfrm>
        </p:grpSpPr>
        <p:pic>
          <p:nvPicPr>
            <p:cNvPr id="37897"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72" y="3387724"/>
              <a:ext cx="2235908" cy="298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6860" y="3387725"/>
              <a:ext cx="21812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8151" y="3387725"/>
              <a:ext cx="23798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テキスト ボックス 1"/>
            <p:cNvSpPr txBox="1">
              <a:spLocks noChangeArrowheads="1"/>
            </p:cNvSpPr>
            <p:nvPr/>
          </p:nvSpPr>
          <p:spPr bwMode="auto">
            <a:xfrm>
              <a:off x="6087556" y="5849956"/>
              <a:ext cx="196100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L. Wolfenstein</a:t>
              </a:r>
              <a:endParaRPr lang="ja-JP" altLang="en-US" sz="2000" b="1">
                <a:solidFill>
                  <a:srgbClr val="000000"/>
                </a:solidFill>
                <a:latin typeface="Arial" panose="020B0604020202020204" pitchFamily="34" charset="0"/>
                <a:cs typeface="Arial" panose="020B0604020202020204" pitchFamily="34" charset="0"/>
              </a:endParaRPr>
            </a:p>
          </p:txBody>
        </p:sp>
        <p:sp>
          <p:nvSpPr>
            <p:cNvPr id="37901" name="テキスト ボックス 8"/>
            <p:cNvSpPr txBox="1">
              <a:spLocks noChangeArrowheads="1"/>
            </p:cNvSpPr>
            <p:nvPr/>
          </p:nvSpPr>
          <p:spPr bwMode="auto">
            <a:xfrm>
              <a:off x="3794206" y="5837101"/>
              <a:ext cx="157100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solidFill>
                    <a:srgbClr val="000000"/>
                  </a:solidFill>
                  <a:latin typeface="Arial" panose="020B0604020202020204" pitchFamily="34" charset="0"/>
                  <a:cs typeface="Arial" panose="020B0604020202020204" pitchFamily="34" charset="0"/>
                </a:rPr>
                <a:t>A. Smirnov</a:t>
              </a:r>
              <a:endParaRPr lang="ja-JP" altLang="en-US" sz="2000" b="1">
                <a:solidFill>
                  <a:srgbClr val="000000"/>
                </a:solidFill>
                <a:latin typeface="Arial" panose="020B0604020202020204" pitchFamily="34" charset="0"/>
                <a:cs typeface="Arial" panose="020B0604020202020204" pitchFamily="34" charset="0"/>
              </a:endParaRPr>
            </a:p>
          </p:txBody>
        </p:sp>
        <p:sp>
          <p:nvSpPr>
            <p:cNvPr id="37902" name="テキスト ボックス 9"/>
            <p:cNvSpPr txBox="1">
              <a:spLocks noChangeArrowheads="1"/>
            </p:cNvSpPr>
            <p:nvPr/>
          </p:nvSpPr>
          <p:spPr bwMode="auto">
            <a:xfrm>
              <a:off x="1205239" y="5859135"/>
              <a:ext cx="163711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S. Mikheyev</a:t>
              </a:r>
              <a:endParaRPr lang="ja-JP" altLang="en-US" sz="2000" b="1">
                <a:solidFill>
                  <a:srgbClr val="000000"/>
                </a:solidFill>
                <a:latin typeface="Arial" panose="020B0604020202020204" pitchFamily="34" charset="0"/>
                <a:cs typeface="Arial" panose="020B0604020202020204" pitchFamily="34" charset="0"/>
              </a:endParaRPr>
            </a:p>
          </p:txBody>
        </p:sp>
      </p:grpSp>
      <p:sp>
        <p:nvSpPr>
          <p:cNvPr id="37892" name="テキスト ボックス 3"/>
          <p:cNvSpPr txBox="1">
            <a:spLocks noChangeArrowheads="1"/>
          </p:cNvSpPr>
          <p:nvPr/>
        </p:nvSpPr>
        <p:spPr bwMode="auto">
          <a:xfrm>
            <a:off x="0" y="969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When electron neutrinos travels in matter, they seem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to have additional mass. It is due to charged-current</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forward-scattering with electrons in matter.</a:t>
            </a:r>
            <a:br>
              <a:rPr lang="en-US" altLang="ja-JP" sz="2000" b="1">
                <a:solidFill>
                  <a:srgbClr val="000000"/>
                </a:solidFill>
                <a:latin typeface="Arial" panose="020B0604020202020204" pitchFamily="34" charset="0"/>
                <a:cs typeface="Arial" panose="020B0604020202020204" pitchFamily="34" charset="0"/>
              </a:rPr>
            </a:br>
            <a:endParaRPr lang="ja-JP" altLang="en-US"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It is analogy of light in medium. Speed of light in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medium is slower than speed of light</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in vacuum.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is due to forward scattering of light by medium.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seems that light have mass.</a:t>
            </a:r>
          </a:p>
        </p:txBody>
      </p:sp>
      <p:grpSp>
        <p:nvGrpSpPr>
          <p:cNvPr id="37893" name="グループ化 2"/>
          <p:cNvGrpSpPr>
            <a:grpSpLocks/>
          </p:cNvGrpSpPr>
          <p:nvPr/>
        </p:nvGrpSpPr>
        <p:grpSpPr bwMode="auto">
          <a:xfrm>
            <a:off x="6872288" y="1617663"/>
            <a:ext cx="1917700" cy="1814512"/>
            <a:chOff x="6752001" y="717993"/>
            <a:chExt cx="1917700" cy="1814357"/>
          </a:xfrm>
        </p:grpSpPr>
        <p:pic>
          <p:nvPicPr>
            <p:cNvPr id="37895" name="図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5548" y="717993"/>
              <a:ext cx="1310826" cy="116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テキスト ボックス 13"/>
            <p:cNvSpPr txBox="1">
              <a:spLocks noChangeArrowheads="1"/>
            </p:cNvSpPr>
            <p:nvPr/>
          </p:nvSpPr>
          <p:spPr bwMode="auto">
            <a:xfrm>
              <a:off x="6752001" y="1886019"/>
              <a:ext cx="191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b="1">
                  <a:solidFill>
                    <a:srgbClr val="FF0000"/>
                  </a:solidFill>
                  <a:latin typeface="Arial Narrow" panose="020B0606020202030204" pitchFamily="34" charset="0"/>
                </a:rPr>
                <a:t>charged current</a:t>
              </a:r>
              <a:br>
                <a:rPr lang="en-US" altLang="ja-JP" b="1">
                  <a:solidFill>
                    <a:srgbClr val="FF0000"/>
                  </a:solidFill>
                  <a:latin typeface="Arial Narrow" panose="020B0606020202030204" pitchFamily="34" charset="0"/>
                </a:rPr>
              </a:br>
              <a:r>
                <a:rPr lang="en-US" altLang="ja-JP" b="1">
                  <a:solidFill>
                    <a:srgbClr val="FF0000"/>
                  </a:solidFill>
                  <a:latin typeface="Arial Narrow" panose="020B0606020202030204" pitchFamily="34" charset="0"/>
                </a:rPr>
                <a:t>forward scattering</a:t>
              </a:r>
              <a:endParaRPr lang="ja-JP" altLang="en-US" b="1">
                <a:solidFill>
                  <a:srgbClr val="FF0000"/>
                </a:solidFill>
                <a:latin typeface="Arial Narrow" panose="020B0606020202030204" pitchFamily="34" charset="0"/>
              </a:endParaRPr>
            </a:p>
          </p:txBody>
        </p:sp>
      </p:grpSp>
      <p:sp>
        <p:nvSpPr>
          <p:cNvPr id="37894" name="テキスト ボックス 1"/>
          <p:cNvSpPr txBox="1">
            <a:spLocks noChangeArrowheads="1"/>
          </p:cNvSpPr>
          <p:nvPr/>
        </p:nvSpPr>
        <p:spPr bwMode="auto">
          <a:xfrm>
            <a:off x="466725" y="606425"/>
            <a:ext cx="350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u="sng">
                <a:solidFill>
                  <a:srgbClr val="FF0000"/>
                </a:solidFill>
                <a:latin typeface="Arial" panose="020B0604020202020204" pitchFamily="34" charset="0"/>
                <a:cs typeface="Arial" panose="020B0604020202020204" pitchFamily="34" charset="0"/>
              </a:rPr>
              <a:t>L. Wolfenstein in 1978</a:t>
            </a:r>
            <a:endParaRPr lang="ja-JP" altLang="en-US" sz="2000" u="sng">
              <a:solidFill>
                <a:srgbClr val="FF0000"/>
              </a:solidFill>
            </a:endParaRPr>
          </a:p>
        </p:txBody>
      </p:sp>
      <p:sp>
        <p:nvSpPr>
          <p:cNvPr id="1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3"/>
          <p:cNvSpPr txBox="1">
            <a:spLocks noChangeArrowheads="1"/>
          </p:cNvSpPr>
          <p:nvPr/>
        </p:nvSpPr>
        <p:spPr bwMode="auto">
          <a:xfrm>
            <a:off x="274638" y="12700"/>
            <a:ext cx="8604250"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In the Sun……</a:t>
            </a:r>
            <a:endParaRPr lang="en-US" altLang="ja-JP" sz="2800" b="1" u="sng">
              <a:solidFill>
                <a:srgbClr val="0A0AD4"/>
              </a:solidFill>
              <a:latin typeface="Symbol" panose="05050102010706020507" pitchFamily="18" charset="2"/>
            </a:endParaRPr>
          </a:p>
        </p:txBody>
      </p:sp>
      <p:sp>
        <p:nvSpPr>
          <p:cNvPr id="39939" name="テキスト ボックス 1"/>
          <p:cNvSpPr txBox="1">
            <a:spLocks noChangeArrowheads="1"/>
          </p:cNvSpPr>
          <p:nvPr/>
        </p:nvSpPr>
        <p:spPr bwMode="auto">
          <a:xfrm>
            <a:off x="7938" y="795338"/>
            <a:ext cx="91360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In the core of the Sun, matter density is high and electron neutrinos have large additional masses. </a:t>
            </a:r>
            <a:r>
              <a:rPr lang="en-US" altLang="ja-JP" sz="2000" b="1">
                <a:solidFill>
                  <a:srgbClr val="0000FF"/>
                </a:solidFill>
                <a:cs typeface="Arial" panose="020B0604020202020204" pitchFamily="34" charset="0"/>
              </a:rPr>
              <a:t>Electron neutrinos may have larger mass than muon neutrinos.</a:t>
            </a:r>
            <a:br>
              <a:rPr lang="en-US" altLang="ja-JP" sz="2000" b="1">
                <a:cs typeface="Arial" panose="020B0604020202020204" pitchFamily="34" charset="0"/>
              </a:rPr>
            </a:br>
            <a:r>
              <a:rPr lang="en-US" altLang="ja-JP" sz="8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When solar neutrinos travel away from the Sun, matter density is small. </a:t>
            </a:r>
            <a:r>
              <a:rPr lang="en-US" altLang="ja-JP" sz="2000" b="1">
                <a:solidFill>
                  <a:srgbClr val="0000FF"/>
                </a:solidFill>
                <a:cs typeface="Arial" panose="020B0604020202020204" pitchFamily="34" charset="0"/>
              </a:rPr>
              <a:t>Electron neutrinos have smaller masses than muon neutrinos.</a:t>
            </a:r>
            <a:br>
              <a:rPr lang="en-US" altLang="ja-JP" sz="2000" b="1">
                <a:cs typeface="Arial" panose="020B0604020202020204" pitchFamily="34" charset="0"/>
              </a:rPr>
            </a:br>
            <a:r>
              <a:rPr lang="en-US" altLang="ja-JP" sz="8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Because of the change of the masses, neutrino mixing can be resonantly enhanced when the mass levels are inverted.</a:t>
            </a:r>
          </a:p>
        </p:txBody>
      </p:sp>
      <p:grpSp>
        <p:nvGrpSpPr>
          <p:cNvPr id="39940" name="グループ化 6"/>
          <p:cNvGrpSpPr>
            <a:grpSpLocks/>
          </p:cNvGrpSpPr>
          <p:nvPr/>
        </p:nvGrpSpPr>
        <p:grpSpPr bwMode="auto">
          <a:xfrm>
            <a:off x="1882775" y="3398838"/>
            <a:ext cx="5270500" cy="3371850"/>
            <a:chOff x="1355598" y="2155932"/>
            <a:chExt cx="5207367" cy="3329705"/>
          </a:xfrm>
        </p:grpSpPr>
        <p:pic>
          <p:nvPicPr>
            <p:cNvPr id="39946"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598" y="2155932"/>
              <a:ext cx="5207367" cy="33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テキスト ボックス 5"/>
            <p:cNvSpPr txBox="1">
              <a:spLocks noChangeArrowheads="1"/>
            </p:cNvSpPr>
            <p:nvPr/>
          </p:nvSpPr>
          <p:spPr bwMode="auto">
            <a:xfrm>
              <a:off x="2664199" y="2193273"/>
              <a:ext cx="2816458" cy="334444"/>
            </a:xfrm>
            <a:prstGeom prst="rect">
              <a:avLst/>
            </a:prstGeom>
            <a:solidFill>
              <a:srgbClr val="FFFFFF"/>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600" b="1">
                  <a:solidFill>
                    <a:srgbClr val="FF0000"/>
                  </a:solidFill>
                  <a:cs typeface="Arial" panose="020B0604020202020204" pitchFamily="34" charset="0"/>
                </a:rPr>
                <a:t>electron density in the Sun</a:t>
              </a:r>
              <a:endParaRPr lang="ja-JP" altLang="en-US" sz="1600">
                <a:solidFill>
                  <a:srgbClr val="FF0000"/>
                </a:solidFill>
                <a:latin typeface="Calibri" panose="020F0502020204030204" pitchFamily="34" charset="0"/>
              </a:endParaRPr>
            </a:p>
          </p:txBody>
        </p:sp>
      </p:grpSp>
      <p:sp>
        <p:nvSpPr>
          <p:cNvPr id="39941" name="テキスト ボックス 16"/>
          <p:cNvSpPr txBox="1">
            <a:spLocks noChangeArrowheads="1"/>
          </p:cNvSpPr>
          <p:nvPr/>
        </p:nvSpPr>
        <p:spPr bwMode="auto">
          <a:xfrm>
            <a:off x="274638" y="446088"/>
            <a:ext cx="457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u="sng">
                <a:solidFill>
                  <a:srgbClr val="FF0000"/>
                </a:solidFill>
                <a:cs typeface="Arial" panose="020B0604020202020204" pitchFamily="34" charset="0"/>
              </a:rPr>
              <a:t>A.Smirnov and S.Mikheyev in 1985</a:t>
            </a:r>
            <a:endParaRPr lang="ja-JP" altLang="en-US" sz="2000" u="sng">
              <a:solidFill>
                <a:srgbClr val="FF0000"/>
              </a:solidFill>
              <a:latin typeface="Calibri" panose="020F0502020204030204" pitchFamily="34" charset="0"/>
            </a:endParaRPr>
          </a:p>
        </p:txBody>
      </p:sp>
      <p:sp>
        <p:nvSpPr>
          <p:cNvPr id="39942" name="テキスト ボックス 2"/>
          <p:cNvSpPr txBox="1">
            <a:spLocks noChangeArrowheads="1"/>
          </p:cNvSpPr>
          <p:nvPr/>
        </p:nvSpPr>
        <p:spPr bwMode="auto">
          <a:xfrm>
            <a:off x="2541588" y="42830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Core</a:t>
            </a:r>
            <a:endParaRPr lang="ja-JP" altLang="en-US" sz="1800" b="1">
              <a:cs typeface="Arial" panose="020B0604020202020204" pitchFamily="34" charset="0"/>
            </a:endParaRPr>
          </a:p>
        </p:txBody>
      </p:sp>
      <p:sp>
        <p:nvSpPr>
          <p:cNvPr id="39943" name="テキスト ボックス 26"/>
          <p:cNvSpPr txBox="1">
            <a:spLocks noChangeArrowheads="1"/>
          </p:cNvSpPr>
          <p:nvPr/>
        </p:nvSpPr>
        <p:spPr bwMode="auto">
          <a:xfrm>
            <a:off x="6240463" y="5527675"/>
            <a:ext cx="12668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Outside</a:t>
            </a:r>
            <a:endParaRPr lang="ja-JP" altLang="en-US" sz="1800" b="1">
              <a:cs typeface="Arial" panose="020B0604020202020204" pitchFamily="34" charset="0"/>
            </a:endParaRPr>
          </a:p>
        </p:txBody>
      </p:sp>
      <p:sp>
        <p:nvSpPr>
          <p:cNvPr id="16" name="左中かっこ 15"/>
          <p:cNvSpPr/>
          <p:nvPr/>
        </p:nvSpPr>
        <p:spPr>
          <a:xfrm rot="7285866">
            <a:off x="3959225" y="4130675"/>
            <a:ext cx="414338" cy="706438"/>
          </a:xfrm>
          <a:prstGeom prst="leftBrace">
            <a:avLst/>
          </a:prstGeom>
          <a:ln w="38100">
            <a:solidFill>
              <a:srgbClr val="DEA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945" name="テキスト ボックス 32"/>
          <p:cNvSpPr txBox="1">
            <a:spLocks noChangeArrowheads="1"/>
          </p:cNvSpPr>
          <p:nvPr/>
        </p:nvSpPr>
        <p:spPr bwMode="auto">
          <a:xfrm>
            <a:off x="4368800" y="3822700"/>
            <a:ext cx="2652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cs typeface="Arial" panose="020B0604020202020204" pitchFamily="34" charset="0"/>
              </a:rPr>
              <a:t>Neutrino mixing can be resonantly enhanced around here</a:t>
            </a:r>
            <a:endParaRPr lang="ja-JP" altLang="en-US" sz="1600" b="1">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3"/>
          <p:cNvSpPr txBox="1">
            <a:spLocks noChangeArrowheads="1"/>
          </p:cNvSpPr>
          <p:nvPr/>
        </p:nvSpPr>
        <p:spPr bwMode="auto">
          <a:xfrm>
            <a:off x="274638" y="12700"/>
            <a:ext cx="86042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An example of matter oscillation in the Sun</a:t>
            </a:r>
            <a:endParaRPr lang="en-US" altLang="ja-JP" sz="2800" b="1" u="sng">
              <a:solidFill>
                <a:srgbClr val="0A0AD4"/>
              </a:solidFill>
              <a:latin typeface="Symbol" panose="05050102010706020507" pitchFamily="18" charset="2"/>
            </a:endParaRPr>
          </a:p>
        </p:txBody>
      </p:sp>
      <p:pic>
        <p:nvPicPr>
          <p:cNvPr id="4096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62088"/>
            <a:ext cx="524986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テキスト ボックス 3"/>
          <p:cNvSpPr txBox="1">
            <a:spLocks noChangeArrowheads="1"/>
          </p:cNvSpPr>
          <p:nvPr/>
        </p:nvSpPr>
        <p:spPr bwMode="auto">
          <a:xfrm>
            <a:off x="65088" y="565150"/>
            <a:ext cx="89836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Very small mixing angle is assumed, and the survival probability of electron neutrinos is simulated.</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Although the mixing angle is </a:t>
            </a:r>
            <a:r>
              <a:rPr lang="en-US" altLang="ja-JP" sz="2000" b="1" dirty="0">
                <a:solidFill>
                  <a:srgbClr val="FF0000"/>
                </a:solidFill>
                <a:latin typeface="Arial" panose="020B0604020202020204" pitchFamily="34" charset="0"/>
                <a:cs typeface="Arial" panose="020B0604020202020204" pitchFamily="34" charset="0"/>
              </a:rPr>
              <a:t>sin</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Symbol" panose="05050102010706020507" pitchFamily="18" charset="2"/>
                <a:cs typeface="Arial" panose="020B0604020202020204" pitchFamily="34" charset="0"/>
              </a:rPr>
              <a:t>q</a:t>
            </a:r>
            <a:r>
              <a:rPr lang="en-US" altLang="ja-JP" sz="2000" b="1" dirty="0">
                <a:solidFill>
                  <a:srgbClr val="FF0000"/>
                </a:solidFill>
                <a:latin typeface="Arial" panose="020B0604020202020204" pitchFamily="34" charset="0"/>
                <a:cs typeface="Arial" panose="020B0604020202020204" pitchFamily="34" charset="0"/>
              </a:rPr>
              <a:t>=0.001</a:t>
            </a:r>
            <a:r>
              <a:rPr lang="en-US" altLang="ja-JP" sz="2000" b="1" dirty="0">
                <a:latin typeface="Arial" panose="020B0604020202020204" pitchFamily="34" charset="0"/>
                <a:cs typeface="Arial" panose="020B0604020202020204" pitchFamily="34" charset="0"/>
              </a:rPr>
              <a:t>, about </a:t>
            </a:r>
            <a:r>
              <a:rPr lang="en-US" altLang="ja-JP" sz="2000" b="1" dirty="0">
                <a:solidFill>
                  <a:srgbClr val="FF0000"/>
                </a:solidFill>
                <a:latin typeface="Arial" panose="020B0604020202020204" pitchFamily="34" charset="0"/>
                <a:cs typeface="Arial" panose="020B0604020202020204" pitchFamily="34" charset="0"/>
              </a:rPr>
              <a:t>35% </a:t>
            </a:r>
            <a:r>
              <a:rPr lang="en-US" altLang="ja-JP" sz="2000" b="1" dirty="0">
                <a:latin typeface="Arial" panose="020B0604020202020204" pitchFamily="34" charset="0"/>
                <a:cs typeface="Arial" panose="020B0604020202020204" pitchFamily="34" charset="0"/>
              </a:rPr>
              <a:t>of electron neutrinos convert to other flavors.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MSW effect shed light on “neutrino oscillations as a solution</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for solar neutrino problem”</a:t>
            </a:r>
            <a:endParaRPr lang="ja-JP" altLang="en-US" sz="2000" b="1"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ja-JP" altLang="en-US" sz="2000" b="1" dirty="0">
              <a:latin typeface="Arial" panose="020B0604020202020204" pitchFamily="34" charset="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3"/>
          <p:cNvSpPr txBox="1">
            <a:spLocks noChangeArrowheads="1"/>
          </p:cNvSpPr>
          <p:nvPr/>
        </p:nvSpPr>
        <p:spPr bwMode="auto">
          <a:xfrm>
            <a:off x="274638" y="12700"/>
            <a:ext cx="8604250"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Why the MSW effect is so attractive…..</a:t>
            </a:r>
            <a:endParaRPr lang="en-US" altLang="ja-JP" sz="2800" b="1" u="sng">
              <a:solidFill>
                <a:srgbClr val="0A0AD4"/>
              </a:solidFill>
              <a:latin typeface="Symbol" panose="05050102010706020507" pitchFamily="18" charset="2"/>
            </a:endParaRPr>
          </a:p>
        </p:txBody>
      </p:sp>
      <p:sp>
        <p:nvSpPr>
          <p:cNvPr id="41987" name="テキスト ボックス 1"/>
          <p:cNvSpPr txBox="1">
            <a:spLocks noChangeArrowheads="1"/>
          </p:cNvSpPr>
          <p:nvPr/>
        </p:nvSpPr>
        <p:spPr bwMode="auto">
          <a:xfrm>
            <a:off x="25400" y="658813"/>
            <a:ext cx="9007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In the quark sector, </a:t>
            </a:r>
            <a:r>
              <a:rPr lang="en-US" altLang="ja-JP" sz="2000" b="1">
                <a:latin typeface="Arial" panose="020B0604020202020204" pitchFamily="34" charset="0"/>
                <a:cs typeface="Arial" panose="020B0604020202020204" pitchFamily="34" charset="0"/>
              </a:rPr>
              <a:t>the relation between the mass eigenstate and the flavor eigenstate was written with </a:t>
            </a:r>
            <a:r>
              <a:rPr lang="en-US" altLang="ja-JP" sz="2000" b="1">
                <a:solidFill>
                  <a:srgbClr val="FF0000"/>
                </a:solidFill>
                <a:latin typeface="Arial" panose="020B0604020202020204" pitchFamily="34" charset="0"/>
                <a:cs typeface="Arial" panose="020B0604020202020204" pitchFamily="34" charset="0"/>
              </a:rPr>
              <a:t>Kobayashi-Maskawa matrix</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br>
              <a:rPr lang="en-US" altLang="ja-JP" sz="2000" b="1">
                <a:latin typeface="Arial" panose="020B0604020202020204" pitchFamily="34" charset="0"/>
                <a:cs typeface="Arial" panose="020B0604020202020204" pitchFamily="34" charset="0"/>
              </a:rPr>
            </a:br>
            <a:br>
              <a:rPr lang="en-US" altLang="ja-JP" sz="2000" b="1">
                <a:latin typeface="Arial" panose="020B0604020202020204" pitchFamily="34" charset="0"/>
                <a:cs typeface="Arial" panose="020B0604020202020204" pitchFamily="34" charset="0"/>
              </a:rPr>
            </a:br>
            <a:br>
              <a:rPr lang="en-US" altLang="ja-JP" sz="2000" b="1">
                <a:latin typeface="Arial" panose="020B0604020202020204" pitchFamily="34" charset="0"/>
                <a:cs typeface="Arial" panose="020B0604020202020204" pitchFamily="34" charset="0"/>
              </a:rPr>
            </a:br>
            <a:br>
              <a:rPr lang="en-US" altLang="ja-JP" sz="2000" b="1">
                <a:latin typeface="Arial" panose="020B0604020202020204" pitchFamily="34" charset="0"/>
                <a:cs typeface="Arial" panose="020B0604020202020204" pitchFamily="34" charset="0"/>
              </a:rPr>
            </a:b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mixing angles are very small</a:t>
            </a:r>
            <a:r>
              <a:rPr lang="en-US" altLang="ja-JP" sz="2000" b="1">
                <a:latin typeface="Arial" panose="020B0604020202020204" pitchFamily="34" charset="0"/>
                <a:cs typeface="Arial" panose="020B0604020202020204" pitchFamily="34" charset="0"/>
              </a:rPr>
              <a:t>, and  d’~d, s’~s and b’~b.</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In the lepton sector, </a:t>
            </a:r>
            <a:r>
              <a:rPr lang="en-US" altLang="ja-JP" sz="2000" b="1">
                <a:latin typeface="Arial" panose="020B0604020202020204" pitchFamily="34" charset="0"/>
                <a:cs typeface="Arial" panose="020B0604020202020204" pitchFamily="34" charset="0"/>
              </a:rPr>
              <a:t>there were strong </a:t>
            </a:r>
            <a:r>
              <a:rPr lang="en-US" altLang="ja-JP" sz="2000" b="1">
                <a:solidFill>
                  <a:srgbClr val="FF0000"/>
                </a:solidFill>
                <a:latin typeface="Arial" panose="020B0604020202020204" pitchFamily="34" charset="0"/>
                <a:cs typeface="Arial" panose="020B0604020202020204" pitchFamily="34" charset="0"/>
              </a:rPr>
              <a:t>prejudice</a:t>
            </a:r>
            <a:r>
              <a:rPr lang="en-US" altLang="ja-JP" sz="2000" b="1">
                <a:latin typeface="Arial" panose="020B0604020202020204" pitchFamily="34" charset="0"/>
                <a:cs typeface="Arial" panose="020B0604020202020204" pitchFamily="34" charset="0"/>
              </a:rPr>
              <a:t> that the mixing angles must be also small from an analogy of the quark sector.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~2/3 reduction of solar neutrino flux by neutrino oscillation cannot be believed.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The MSW effect suggested that even if the true mixing angle is small, large flavor mixing can occur when resonant condition is satisfied. </a:t>
            </a:r>
            <a:endParaRPr lang="ja-JP" altLang="en-US" sz="2000" b="1">
              <a:solidFill>
                <a:srgbClr val="FF0000"/>
              </a:solidFill>
              <a:latin typeface="Arial" panose="020B0604020202020204" pitchFamily="34" charset="0"/>
              <a:cs typeface="Arial" panose="020B0604020202020204" pitchFamily="34" charset="0"/>
            </a:endParaRPr>
          </a:p>
        </p:txBody>
      </p:sp>
      <p:pic>
        <p:nvPicPr>
          <p:cNvPr id="4198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417638"/>
            <a:ext cx="6856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テキスト ボックス 2"/>
          <p:cNvSpPr txBox="1">
            <a:spLocks noChangeArrowheads="1"/>
          </p:cNvSpPr>
          <p:nvPr/>
        </p:nvSpPr>
        <p:spPr bwMode="auto">
          <a:xfrm>
            <a:off x="7569200" y="1382713"/>
            <a:ext cx="157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Numbers from</a:t>
            </a:r>
            <a:br>
              <a:rPr lang="en-US" altLang="ja-JP" b="1">
                <a:solidFill>
                  <a:srgbClr val="0000EE"/>
                </a:solidFill>
                <a:latin typeface="Arial Narrow" panose="020B0606020202030204" pitchFamily="34" charset="0"/>
              </a:rPr>
            </a:br>
            <a:r>
              <a:rPr lang="en-US" altLang="ja-JP" b="1">
                <a:solidFill>
                  <a:srgbClr val="0000EE"/>
                </a:solidFill>
                <a:latin typeface="Arial Narrow" panose="020B0606020202030204" pitchFamily="34" charset="0"/>
              </a:rPr>
              <a:t>Particle data</a:t>
            </a:r>
            <a:br>
              <a:rPr lang="en-US" altLang="ja-JP" b="1">
                <a:solidFill>
                  <a:srgbClr val="0000EE"/>
                </a:solidFill>
                <a:latin typeface="Arial Narrow" panose="020B0606020202030204" pitchFamily="34" charset="0"/>
              </a:rPr>
            </a:br>
            <a:r>
              <a:rPr lang="en-US" altLang="ja-JP" b="1">
                <a:solidFill>
                  <a:srgbClr val="0000EE"/>
                </a:solidFill>
                <a:latin typeface="Arial Narrow" panose="020B0606020202030204" pitchFamily="34" charset="0"/>
              </a:rPr>
              <a:t>book 1984</a:t>
            </a:r>
            <a:endParaRPr lang="ja-JP" altLang="en-US" b="1">
              <a:solidFill>
                <a:srgbClr val="0000EE"/>
              </a:solidFill>
              <a:latin typeface="Arial Narrow" panose="020B0606020202030204" pitchFamily="34" charset="0"/>
            </a:endParaRPr>
          </a:p>
        </p:txBody>
      </p:sp>
      <p:sp>
        <p:nvSpPr>
          <p:cNvPr id="41990" name="テキスト ボックス 2"/>
          <p:cNvSpPr txBox="1">
            <a:spLocks noChangeArrowheads="1"/>
          </p:cNvSpPr>
          <p:nvPr/>
        </p:nvSpPr>
        <p:spPr bwMode="auto">
          <a:xfrm>
            <a:off x="274638" y="235426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Mass eigenstate</a:t>
            </a:r>
            <a:endParaRPr lang="ja-JP" altLang="en-US" b="1">
              <a:solidFill>
                <a:srgbClr val="0000EE"/>
              </a:solidFill>
              <a:latin typeface="Arial Narrow" panose="020B0606020202030204" pitchFamily="34" charset="0"/>
            </a:endParaRPr>
          </a:p>
        </p:txBody>
      </p:sp>
      <p:sp>
        <p:nvSpPr>
          <p:cNvPr id="41991" name="テキスト ボックス 2"/>
          <p:cNvSpPr txBox="1">
            <a:spLocks noChangeArrowheads="1"/>
          </p:cNvSpPr>
          <p:nvPr/>
        </p:nvSpPr>
        <p:spPr bwMode="auto">
          <a:xfrm>
            <a:off x="6383338" y="2354263"/>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Flavor eigenstate</a:t>
            </a:r>
            <a:endParaRPr lang="ja-JP" altLang="en-US" b="1">
              <a:solidFill>
                <a:srgbClr val="0000EE"/>
              </a:solidFill>
              <a:latin typeface="Arial Narrow" panose="020B060602020203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3"/>
          <p:cNvSpPr txBox="1">
            <a:spLocks noChangeArrowheads="1"/>
          </p:cNvSpPr>
          <p:nvPr/>
        </p:nvSpPr>
        <p:spPr bwMode="auto">
          <a:xfrm>
            <a:off x="1835150" y="-26988"/>
            <a:ext cx="5545138"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Kamiokande(1983-1996)</a:t>
            </a:r>
            <a:endParaRPr lang="en-US" altLang="ja-JP" sz="2800" b="1" u="sng">
              <a:solidFill>
                <a:srgbClr val="0A0AD4"/>
              </a:solidFill>
              <a:latin typeface="Symbol" panose="05050102010706020507" pitchFamily="18" charset="2"/>
            </a:endParaRPr>
          </a:p>
        </p:txBody>
      </p:sp>
      <p:sp>
        <p:nvSpPr>
          <p:cNvPr id="43011" name="テキスト ボックス 7"/>
          <p:cNvSpPr txBox="1">
            <a:spLocks noChangeArrowheads="1"/>
          </p:cNvSpPr>
          <p:nvPr/>
        </p:nvSpPr>
        <p:spPr bwMode="auto">
          <a:xfrm>
            <a:off x="63500" y="620713"/>
            <a:ext cx="90360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A large water Cherenkov detector constructed at </a:t>
            </a:r>
            <a:r>
              <a:rPr lang="en-US" altLang="ja-JP" sz="2000" b="1">
                <a:solidFill>
                  <a:srgbClr val="FF0000"/>
                </a:solidFill>
                <a:cs typeface="Arial" panose="020B0604020202020204" pitchFamily="34" charset="0"/>
              </a:rPr>
              <a:t>1000</a:t>
            </a:r>
            <a:r>
              <a:rPr lang="en-US" altLang="ja-JP" sz="2000" b="1">
                <a:solidFill>
                  <a:srgbClr val="000000"/>
                </a:solidFill>
                <a:cs typeface="Arial" panose="020B0604020202020204" pitchFamily="34" charset="0"/>
              </a:rPr>
              <a:t> m</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(2400 meter water equivalent) underground in Kamioka mine, Japan. </a:t>
            </a:r>
          </a:p>
          <a:p>
            <a:pPr>
              <a:spcBef>
                <a:spcPct val="0"/>
              </a:spcBef>
              <a:buFont typeface="Wingdings" panose="05000000000000000000" pitchFamily="2" charset="2"/>
              <a:buChar char="l"/>
            </a:pPr>
            <a:endParaRPr lang="ja-JP" altLang="en-US"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3000 </a:t>
            </a:r>
            <a:r>
              <a:rPr lang="en-US" altLang="ja-JP" sz="2000" b="1">
                <a:solidFill>
                  <a:srgbClr val="000000"/>
                </a:solidFill>
                <a:cs typeface="Arial" panose="020B0604020202020204" pitchFamily="34" charset="0"/>
              </a:rPr>
              <a:t>tons of pure water are viewed by </a:t>
            </a:r>
            <a:r>
              <a:rPr lang="en-US" altLang="ja-JP" sz="2000" b="1">
                <a:solidFill>
                  <a:srgbClr val="FF0000"/>
                </a:solidFill>
                <a:cs typeface="Arial" panose="020B0604020202020204" pitchFamily="34" charset="0"/>
              </a:rPr>
              <a:t>1000</a:t>
            </a:r>
            <a:r>
              <a:rPr lang="ja-JP" altLang="en-US" sz="2000" b="1">
                <a:solidFill>
                  <a:srgbClr val="FF0000"/>
                </a:solidFill>
                <a:cs typeface="Arial" panose="020B0604020202020204" pitchFamily="34" charset="0"/>
              </a:rPr>
              <a:t> </a:t>
            </a:r>
            <a:r>
              <a:rPr lang="en-US" altLang="ja-JP" sz="2000" b="1">
                <a:solidFill>
                  <a:srgbClr val="FF0000"/>
                </a:solidFill>
                <a:cs typeface="Arial" panose="020B0604020202020204" pitchFamily="34" charset="0"/>
              </a:rPr>
              <a:t>20-inch</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cs typeface="Arial" panose="020B0604020202020204" pitchFamily="34" charset="0"/>
              </a:rPr>
              <a:t> </a:t>
            </a:r>
            <a:r>
              <a:rPr lang="en-US" altLang="ja-JP" sz="2000" b="1">
                <a:solidFill>
                  <a:srgbClr val="000000"/>
                </a:solidFill>
                <a:cs typeface="Arial" panose="020B0604020202020204" pitchFamily="34" charset="0"/>
              </a:rPr>
              <a:t>PMTs. </a:t>
            </a:r>
          </a:p>
        </p:txBody>
      </p:sp>
      <p:pic>
        <p:nvPicPr>
          <p:cNvPr id="4301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2266950"/>
            <a:ext cx="70056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object 8"/>
          <p:cNvSpPr>
            <a:spLocks noChangeArrowheads="1"/>
          </p:cNvSpPr>
          <p:nvPr/>
        </p:nvSpPr>
        <p:spPr bwMode="auto">
          <a:xfrm>
            <a:off x="-107950" y="3206750"/>
            <a:ext cx="2892425" cy="37719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Calibri" panose="020F050202020403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3"/>
          <p:cNvSpPr txBox="1">
            <a:spLocks noChangeArrowheads="1"/>
          </p:cNvSpPr>
          <p:nvPr/>
        </p:nvSpPr>
        <p:spPr bwMode="auto">
          <a:xfrm>
            <a:off x="0" y="23813"/>
            <a:ext cx="74580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a:t>
            </a:r>
            <a:r>
              <a:rPr lang="en-US" altLang="ja-JP" sz="2800" b="1" u="sng">
                <a:solidFill>
                  <a:srgbClr val="FF0000"/>
                </a:solidFill>
              </a:rPr>
              <a:t>Kamioka N</a:t>
            </a:r>
            <a:r>
              <a:rPr lang="en-US" altLang="ja-JP" sz="2800" b="1" u="sng">
                <a:solidFill>
                  <a:srgbClr val="0A0AD4"/>
                </a:solidFill>
              </a:rPr>
              <a:t>ucleon </a:t>
            </a:r>
            <a:r>
              <a:rPr lang="en-US" altLang="ja-JP" sz="2800" b="1" u="sng">
                <a:solidFill>
                  <a:srgbClr val="FF0000"/>
                </a:solidFill>
              </a:rPr>
              <a:t>D</a:t>
            </a:r>
            <a:r>
              <a:rPr lang="en-US" altLang="ja-JP" sz="2800" b="1" u="sng">
                <a:solidFill>
                  <a:srgbClr val="0A0AD4"/>
                </a:solidFill>
              </a:rPr>
              <a:t>ecay </a:t>
            </a:r>
            <a:r>
              <a:rPr lang="en-US" altLang="ja-JP" sz="2800" b="1" u="sng">
                <a:solidFill>
                  <a:srgbClr val="FF0000"/>
                </a:solidFill>
              </a:rPr>
              <a:t>E</a:t>
            </a:r>
            <a:r>
              <a:rPr lang="en-US" altLang="ja-JP" sz="2800" b="1" u="sng">
                <a:solidFill>
                  <a:srgbClr val="0A0AD4"/>
                </a:solidFill>
              </a:rPr>
              <a:t>xperiment” to           </a:t>
            </a:r>
          </a:p>
        </p:txBody>
      </p:sp>
      <p:sp>
        <p:nvSpPr>
          <p:cNvPr id="45059" name="テキスト ボックス 5"/>
          <p:cNvSpPr txBox="1">
            <a:spLocks noChangeArrowheads="1"/>
          </p:cNvSpPr>
          <p:nvPr/>
        </p:nvSpPr>
        <p:spPr bwMode="auto">
          <a:xfrm>
            <a:off x="98425" y="1027113"/>
            <a:ext cx="8869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1800" b="1" dirty="0">
                <a:solidFill>
                  <a:srgbClr val="000000"/>
                </a:solidFill>
              </a:rPr>
              <a:t>After </a:t>
            </a:r>
            <a:r>
              <a:rPr lang="en-US" altLang="ja-JP" sz="1800" b="1" dirty="0">
                <a:solidFill>
                  <a:srgbClr val="FF0000"/>
                </a:solidFill>
                <a:ea typeface="殴り書きクレヨン" panose="02000600000000000000" pitchFamily="2" charset="-128"/>
              </a:rPr>
              <a:t>successful</a:t>
            </a:r>
            <a:r>
              <a:rPr lang="en-US" altLang="ja-JP" sz="1800" b="1" dirty="0">
                <a:solidFill>
                  <a:srgbClr val="000000"/>
                </a:solidFill>
                <a:ea typeface="殴り書きクレヨン" panose="02000600000000000000" pitchFamily="2" charset="-128"/>
              </a:rPr>
              <a:t> </a:t>
            </a:r>
            <a:r>
              <a:rPr lang="en-US" altLang="ja-JP" sz="1800" b="1" dirty="0">
                <a:solidFill>
                  <a:srgbClr val="000000"/>
                </a:solidFill>
              </a:rPr>
              <a:t>exclusions of most of Grand Unified Theories…..,</a:t>
            </a:r>
            <a:br>
              <a:rPr lang="en-US" altLang="ja-JP" sz="1800" b="1" dirty="0">
                <a:solidFill>
                  <a:srgbClr val="000000"/>
                </a:solidFill>
              </a:rPr>
            </a:br>
            <a:r>
              <a:rPr lang="en-US" altLang="ja-JP" sz="1800" b="1" dirty="0">
                <a:solidFill>
                  <a:srgbClr val="000000"/>
                </a:solidFill>
              </a:rPr>
              <a:t>main subjects became </a:t>
            </a:r>
            <a:r>
              <a:rPr lang="en-US" altLang="ja-JP" sz="1800" b="1" dirty="0">
                <a:solidFill>
                  <a:srgbClr val="FF0000"/>
                </a:solidFill>
              </a:rPr>
              <a:t>Solar Neutrinos </a:t>
            </a:r>
            <a:r>
              <a:rPr lang="en-US" altLang="ja-JP" sz="1800" b="1" dirty="0">
                <a:solidFill>
                  <a:srgbClr val="000000"/>
                </a:solidFill>
              </a:rPr>
              <a:t>and </a:t>
            </a:r>
            <a:r>
              <a:rPr lang="en-US" altLang="ja-JP" sz="1800" b="1" dirty="0">
                <a:solidFill>
                  <a:srgbClr val="FF0000"/>
                </a:solidFill>
              </a:rPr>
              <a:t>Atmospheric Neutrinos</a:t>
            </a:r>
            <a:r>
              <a:rPr lang="en-US" altLang="ja-JP" sz="1800" b="1" dirty="0">
                <a:solidFill>
                  <a:srgbClr val="000000"/>
                </a:solidFill>
              </a:rPr>
              <a:t>.</a:t>
            </a:r>
          </a:p>
        </p:txBody>
      </p:sp>
      <p:sp>
        <p:nvSpPr>
          <p:cNvPr id="45060" name="Text Box 23"/>
          <p:cNvSpPr txBox="1">
            <a:spLocks noChangeArrowheads="1"/>
          </p:cNvSpPr>
          <p:nvPr/>
        </p:nvSpPr>
        <p:spPr bwMode="auto">
          <a:xfrm>
            <a:off x="1617663" y="525463"/>
            <a:ext cx="7437437" cy="5222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a:t>
            </a:r>
            <a:r>
              <a:rPr lang="en-US" altLang="ja-JP" sz="2800" b="1" u="sng">
                <a:solidFill>
                  <a:srgbClr val="FF0000"/>
                </a:solidFill>
              </a:rPr>
              <a:t>Kamioka N</a:t>
            </a:r>
            <a:r>
              <a:rPr lang="en-US" altLang="ja-JP" sz="2800" b="1" u="sng">
                <a:solidFill>
                  <a:srgbClr val="0A0AD4"/>
                </a:solidFill>
              </a:rPr>
              <a:t>eutrino </a:t>
            </a:r>
            <a:r>
              <a:rPr lang="en-US" altLang="ja-JP" sz="2800" b="1" u="sng">
                <a:solidFill>
                  <a:srgbClr val="FF0000"/>
                </a:solidFill>
              </a:rPr>
              <a:t>D</a:t>
            </a:r>
            <a:r>
              <a:rPr lang="en-US" altLang="ja-JP" sz="2800" b="1" u="sng">
                <a:solidFill>
                  <a:srgbClr val="0A0AD4"/>
                </a:solidFill>
              </a:rPr>
              <a:t>etection </a:t>
            </a:r>
            <a:r>
              <a:rPr lang="en-US" altLang="ja-JP" sz="2800" b="1" u="sng">
                <a:solidFill>
                  <a:srgbClr val="FF0000"/>
                </a:solidFill>
              </a:rPr>
              <a:t>E</a:t>
            </a:r>
            <a:r>
              <a:rPr lang="en-US" altLang="ja-JP" sz="2800" b="1" u="sng">
                <a:solidFill>
                  <a:srgbClr val="0A0AD4"/>
                </a:solidFill>
              </a:rPr>
              <a:t>xperiment”</a:t>
            </a:r>
          </a:p>
        </p:txBody>
      </p:sp>
      <p:sp>
        <p:nvSpPr>
          <p:cNvPr id="45061" name="object 3"/>
          <p:cNvSpPr>
            <a:spLocks noChangeArrowheads="1"/>
          </p:cNvSpPr>
          <p:nvPr/>
        </p:nvSpPr>
        <p:spPr bwMode="auto">
          <a:xfrm>
            <a:off x="1285875" y="1800225"/>
            <a:ext cx="6262688" cy="49418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Calibri" panose="020F0502020204030204" pitchFamily="34" charset="0"/>
            </a:endParaRPr>
          </a:p>
        </p:txBody>
      </p:sp>
      <p:sp>
        <p:nvSpPr>
          <p:cNvPr id="45062" name="テキスト ボックス 2"/>
          <p:cNvSpPr txBox="1">
            <a:spLocks noChangeArrowheads="1"/>
          </p:cNvSpPr>
          <p:nvPr/>
        </p:nvSpPr>
        <p:spPr bwMode="auto">
          <a:xfrm>
            <a:off x="2460625" y="5543550"/>
            <a:ext cx="286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cs typeface="Arial" panose="020B0604020202020204" pitchFamily="34" charset="0"/>
              </a:rPr>
              <a:t>http://arxiv.org/abs/1207.4952</a:t>
            </a:r>
            <a:endParaRPr lang="ja-JP" altLang="en-US" sz="1400" b="1">
              <a:solidFill>
                <a:srgbClr val="000000"/>
              </a:solidFill>
              <a:cs typeface="Arial" panose="020B0604020202020204" pitchFamily="34" charset="0"/>
            </a:endParaRPr>
          </a:p>
        </p:txBody>
      </p:sp>
      <p:sp>
        <p:nvSpPr>
          <p:cNvPr id="45063" name="Text Box 23"/>
          <p:cNvSpPr txBox="1">
            <a:spLocks noChangeArrowheads="1"/>
          </p:cNvSpPr>
          <p:nvPr/>
        </p:nvSpPr>
        <p:spPr bwMode="auto">
          <a:xfrm>
            <a:off x="4706938" y="2133600"/>
            <a:ext cx="3086100" cy="431800"/>
          </a:xfrm>
          <a:prstGeom prst="rect">
            <a:avLst/>
          </a:prstGeom>
          <a:solidFill>
            <a:srgbClr val="B1D9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200" b="1">
                <a:solidFill>
                  <a:srgbClr val="0A0AD4"/>
                </a:solidFill>
              </a:rPr>
              <a:t>Sources of Neutrinos</a:t>
            </a:r>
            <a:endParaRPr lang="en-US" altLang="ja-JP" sz="2200" b="1">
              <a:solidFill>
                <a:srgbClr val="0A0AD4"/>
              </a:solidFill>
              <a:latin typeface="Symbol" panose="05050102010706020507" pitchFamily="18" charset="2"/>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8425" y="3519488"/>
            <a:ext cx="8869363" cy="2205037"/>
          </a:xfrm>
          <a:prstGeom prst="rect">
            <a:avLst/>
          </a:prstGeom>
          <a:solidFill>
            <a:srgbClr val="C1FF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2" name="正方形/長方形 1"/>
          <p:cNvSpPr/>
          <p:nvPr/>
        </p:nvSpPr>
        <p:spPr>
          <a:xfrm>
            <a:off x="98425" y="892175"/>
            <a:ext cx="8869363" cy="2144713"/>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47108" name="Text Box 23"/>
          <p:cNvSpPr txBox="1">
            <a:spLocks noChangeArrowheads="1"/>
          </p:cNvSpPr>
          <p:nvPr/>
        </p:nvSpPr>
        <p:spPr bwMode="auto">
          <a:xfrm>
            <a:off x="522288" y="7938"/>
            <a:ext cx="79914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 and Atmospheric neutrino</a:t>
            </a:r>
          </a:p>
        </p:txBody>
      </p:sp>
      <p:sp>
        <p:nvSpPr>
          <p:cNvPr id="98307" name="テキスト ボックス 5"/>
          <p:cNvSpPr txBox="1">
            <a:spLocks noChangeArrowheads="1"/>
          </p:cNvSpPr>
          <p:nvPr/>
        </p:nvSpPr>
        <p:spPr bwMode="auto">
          <a:xfrm>
            <a:off x="98425" y="906463"/>
            <a:ext cx="897413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ts val="600"/>
              </a:spcBef>
              <a:buFontTx/>
              <a:buNone/>
              <a:defRPr/>
            </a:pPr>
            <a:r>
              <a:rPr lang="en-US" altLang="ja-JP" sz="2400" b="1" dirty="0">
                <a:solidFill>
                  <a:srgbClr val="FF0000"/>
                </a:solidFill>
              </a:rPr>
              <a:t>Solar Neutrino</a:t>
            </a:r>
            <a:endParaRPr lang="en-US" altLang="ja-JP" sz="1800" b="1" dirty="0">
              <a:solidFill>
                <a:srgbClr val="000000"/>
              </a:solidFill>
            </a:endParaRPr>
          </a:p>
          <a:p>
            <a:pPr eaLnBrk="1" hangingPunct="1">
              <a:spcBef>
                <a:spcPts val="600"/>
              </a:spcBef>
              <a:spcAft>
                <a:spcPts val="600"/>
              </a:spcAft>
              <a:buFont typeface="Wingdings" panose="05000000000000000000" pitchFamily="2" charset="2"/>
              <a:buChar char="l"/>
              <a:defRPr/>
            </a:pPr>
            <a:r>
              <a:rPr lang="en-US" altLang="ja-JP" sz="2000" b="1" dirty="0">
                <a:solidFill>
                  <a:srgbClr val="FF0000"/>
                </a:solidFill>
              </a:rPr>
              <a:t>E~10 MeV </a:t>
            </a:r>
            <a:r>
              <a:rPr lang="en-US" altLang="ja-JP" sz="2000" b="1" dirty="0">
                <a:solidFill>
                  <a:srgbClr val="000000"/>
                </a:solidFill>
              </a:rPr>
              <a:t>energy range. (“Low energy” in </a:t>
            </a:r>
            <a:r>
              <a:rPr lang="en-US" altLang="ja-JP" sz="2000" b="1" dirty="0" err="1">
                <a:solidFill>
                  <a:srgbClr val="000000"/>
                </a:solidFill>
              </a:rPr>
              <a:t>Kamioka</a:t>
            </a:r>
            <a:r>
              <a:rPr lang="en-US" altLang="ja-JP" sz="2000" b="1" dirty="0">
                <a:solidFill>
                  <a:srgbClr val="000000"/>
                </a:solidFill>
              </a:rPr>
              <a:t> terminology)</a:t>
            </a:r>
          </a:p>
          <a:p>
            <a:pPr eaLnBrk="1" hangingPunct="1">
              <a:spcBef>
                <a:spcPts val="0"/>
              </a:spcBef>
              <a:spcAft>
                <a:spcPts val="600"/>
              </a:spcAft>
              <a:buFont typeface="Wingdings" panose="05000000000000000000" pitchFamily="2" charset="2"/>
              <a:buChar char="l"/>
              <a:defRPr/>
            </a:pPr>
            <a:r>
              <a:rPr lang="en-US" altLang="ja-JP" sz="2000" b="1" dirty="0">
                <a:solidFill>
                  <a:srgbClr val="000000"/>
                </a:solidFill>
              </a:rPr>
              <a:t>Energies of supernova neutrinos are also in this range.</a:t>
            </a:r>
            <a:br>
              <a:rPr lang="en-US" altLang="ja-JP" sz="2000" b="1" dirty="0">
                <a:solidFill>
                  <a:srgbClr val="000000"/>
                </a:solidFill>
              </a:rPr>
            </a:br>
            <a:r>
              <a:rPr lang="en-US" altLang="ja-JP" sz="2000" b="1" dirty="0">
                <a:solidFill>
                  <a:srgbClr val="000000"/>
                </a:solidFill>
              </a:rPr>
              <a:t>Reactor neutrinos have slightly smaller energy.</a:t>
            </a:r>
          </a:p>
          <a:p>
            <a:pPr eaLnBrk="1" hangingPunct="1">
              <a:spcBef>
                <a:spcPts val="0"/>
              </a:spcBef>
              <a:spcAft>
                <a:spcPts val="600"/>
              </a:spcAft>
              <a:buFont typeface="Wingdings" panose="05000000000000000000" pitchFamily="2" charset="2"/>
              <a:buChar char="l"/>
              <a:defRPr/>
            </a:pPr>
            <a:r>
              <a:rPr lang="en-US" altLang="ja-JP" sz="2000" b="1" dirty="0">
                <a:solidFill>
                  <a:srgbClr val="FF0000"/>
                </a:solidFill>
                <a:latin typeface="Symbol" panose="05050102010706020507" pitchFamily="18" charset="2"/>
              </a:rPr>
              <a:t>n</a:t>
            </a:r>
            <a:r>
              <a:rPr lang="en-US" altLang="ja-JP" sz="2000" b="1" baseline="-25000" dirty="0">
                <a:solidFill>
                  <a:srgbClr val="FF0000"/>
                </a:solidFill>
              </a:rPr>
              <a:t>e</a:t>
            </a:r>
            <a:r>
              <a:rPr lang="en-US" altLang="ja-JP" sz="2000" b="1" dirty="0">
                <a:solidFill>
                  <a:srgbClr val="FF0000"/>
                </a:solidFill>
              </a:rPr>
              <a:t>-</a:t>
            </a:r>
            <a:r>
              <a:rPr lang="en-US" altLang="ja-JP" sz="2000" b="1" dirty="0">
                <a:solidFill>
                  <a:srgbClr val="FF0000"/>
                </a:solidFill>
                <a:latin typeface="Symbol" panose="05050102010706020507" pitchFamily="18" charset="2"/>
              </a:rPr>
              <a:t>n</a:t>
            </a:r>
            <a:r>
              <a:rPr lang="en-US" altLang="ja-JP" sz="2000" b="1" baseline="-25000" dirty="0">
                <a:solidFill>
                  <a:srgbClr val="FF0000"/>
                </a:solidFill>
                <a:latin typeface="Symbol" panose="05050102010706020507" pitchFamily="18" charset="2"/>
              </a:rPr>
              <a:t>m</a:t>
            </a:r>
            <a:r>
              <a:rPr lang="en-US" altLang="ja-JP" sz="2000" b="1" dirty="0">
                <a:solidFill>
                  <a:srgbClr val="FF0000"/>
                </a:solidFill>
              </a:rPr>
              <a:t> oscillation </a:t>
            </a:r>
            <a:r>
              <a:rPr lang="en-US" altLang="ja-JP" sz="2000" b="1" dirty="0">
                <a:solidFill>
                  <a:srgbClr val="000000"/>
                </a:solidFill>
              </a:rPr>
              <a:t>was studied with these neutrinos.</a:t>
            </a:r>
          </a:p>
          <a:p>
            <a:pPr marL="0" indent="0" eaLnBrk="1" hangingPunct="1">
              <a:spcBef>
                <a:spcPts val="0"/>
              </a:spcBef>
              <a:spcAft>
                <a:spcPts val="600"/>
              </a:spcAft>
              <a:buFontTx/>
              <a:buNone/>
              <a:defRPr/>
            </a:pPr>
            <a:endParaRPr lang="en-US" altLang="ja-JP" sz="2000" b="1" dirty="0">
              <a:solidFill>
                <a:srgbClr val="000000"/>
              </a:solidFill>
            </a:endParaRPr>
          </a:p>
          <a:p>
            <a:pPr marL="0" indent="0" eaLnBrk="1" hangingPunct="1">
              <a:spcBef>
                <a:spcPts val="0"/>
              </a:spcBef>
              <a:spcAft>
                <a:spcPts val="600"/>
              </a:spcAft>
              <a:buFontTx/>
              <a:buNone/>
              <a:defRPr/>
            </a:pPr>
            <a:endParaRPr lang="en-US" altLang="ja-JP" sz="2000" b="1" dirty="0">
              <a:solidFill>
                <a:srgbClr val="000000"/>
              </a:solidFill>
            </a:endParaRPr>
          </a:p>
          <a:p>
            <a:pPr marL="0" indent="0" eaLnBrk="1" hangingPunct="1">
              <a:spcBef>
                <a:spcPts val="0"/>
              </a:spcBef>
              <a:spcAft>
                <a:spcPts val="600"/>
              </a:spcAft>
              <a:buFontTx/>
              <a:buNone/>
              <a:defRPr/>
            </a:pPr>
            <a:r>
              <a:rPr lang="en-US" altLang="ja-JP" sz="2400" b="1" dirty="0">
                <a:solidFill>
                  <a:srgbClr val="FF0000"/>
                </a:solidFill>
              </a:rPr>
              <a:t>Atmospheric neutrino</a:t>
            </a:r>
          </a:p>
          <a:p>
            <a:pPr eaLnBrk="1" hangingPunct="1">
              <a:spcBef>
                <a:spcPts val="0"/>
              </a:spcBef>
              <a:spcAft>
                <a:spcPts val="600"/>
              </a:spcAft>
              <a:buFont typeface="Wingdings" panose="05000000000000000000" pitchFamily="2" charset="2"/>
              <a:buChar char="l"/>
              <a:defRPr/>
            </a:pPr>
            <a:r>
              <a:rPr lang="en-US" altLang="ja-JP" sz="2000" b="1" dirty="0">
                <a:solidFill>
                  <a:srgbClr val="FF0000"/>
                </a:solidFill>
              </a:rPr>
              <a:t>E~1 GeV </a:t>
            </a:r>
            <a:r>
              <a:rPr lang="en-US" altLang="ja-JP" sz="2000" b="1" dirty="0">
                <a:solidFill>
                  <a:srgbClr val="000000"/>
                </a:solidFill>
              </a:rPr>
              <a:t>energy range. (“ATMPD” in </a:t>
            </a:r>
            <a:r>
              <a:rPr lang="en-US" altLang="ja-JP" sz="2000" b="1" dirty="0" err="1">
                <a:solidFill>
                  <a:srgbClr val="000000"/>
                </a:solidFill>
              </a:rPr>
              <a:t>Kamioka</a:t>
            </a:r>
            <a:r>
              <a:rPr lang="en-US" altLang="ja-JP" sz="2000" b="1" dirty="0">
                <a:solidFill>
                  <a:srgbClr val="000000"/>
                </a:solidFill>
              </a:rPr>
              <a:t> terminology)</a:t>
            </a:r>
          </a:p>
          <a:p>
            <a:pPr eaLnBrk="1" hangingPunct="1">
              <a:spcBef>
                <a:spcPts val="0"/>
              </a:spcBef>
              <a:spcAft>
                <a:spcPts val="600"/>
              </a:spcAft>
              <a:buFont typeface="Wingdings" panose="05000000000000000000" pitchFamily="2" charset="2"/>
              <a:buChar char="l"/>
              <a:defRPr/>
            </a:pPr>
            <a:r>
              <a:rPr lang="en-US" altLang="ja-JP" sz="2000" b="1" dirty="0">
                <a:solidFill>
                  <a:srgbClr val="000000"/>
                </a:solidFill>
              </a:rPr>
              <a:t>Accelerator neutrino beam have similar energies.</a:t>
            </a:r>
            <a:br>
              <a:rPr lang="en-US" altLang="ja-JP" sz="2000" b="1" dirty="0">
                <a:solidFill>
                  <a:srgbClr val="000000"/>
                </a:solidFill>
              </a:rPr>
            </a:br>
            <a:r>
              <a:rPr lang="en-US" altLang="ja-JP" sz="2000" b="1" dirty="0">
                <a:solidFill>
                  <a:srgbClr val="000000"/>
                </a:solidFill>
              </a:rPr>
              <a:t>Nucleon decays are also in this energy range (if exist).</a:t>
            </a:r>
          </a:p>
          <a:p>
            <a:pPr eaLnBrk="1" hangingPunct="1">
              <a:spcBef>
                <a:spcPts val="0"/>
              </a:spcBef>
              <a:spcAft>
                <a:spcPts val="600"/>
              </a:spcAft>
              <a:buFont typeface="Wingdings" panose="05000000000000000000" pitchFamily="2" charset="2"/>
              <a:buChar char="l"/>
              <a:defRPr/>
            </a:pPr>
            <a:r>
              <a:rPr lang="en-US" altLang="ja-JP" sz="2000" b="1" dirty="0">
                <a:solidFill>
                  <a:srgbClr val="FF0000"/>
                </a:solidFill>
                <a:latin typeface="Symbol" panose="05050102010706020507" pitchFamily="18" charset="2"/>
              </a:rPr>
              <a:t>n</a:t>
            </a:r>
            <a:r>
              <a:rPr lang="en-US" altLang="ja-JP" sz="2000" b="1" baseline="-25000" dirty="0">
                <a:solidFill>
                  <a:srgbClr val="FF0000"/>
                </a:solidFill>
                <a:latin typeface="Symbol" panose="05050102010706020507" pitchFamily="18" charset="2"/>
              </a:rPr>
              <a:t>m</a:t>
            </a:r>
            <a:r>
              <a:rPr lang="en-US" altLang="ja-JP" sz="2000" b="1" dirty="0">
                <a:solidFill>
                  <a:srgbClr val="FF0000"/>
                </a:solidFill>
              </a:rPr>
              <a:t>-</a:t>
            </a:r>
            <a:r>
              <a:rPr lang="en-US" altLang="ja-JP" sz="2000" b="1" dirty="0" err="1">
                <a:solidFill>
                  <a:srgbClr val="FF0000"/>
                </a:solidFill>
                <a:latin typeface="Symbol" panose="05050102010706020507" pitchFamily="18" charset="2"/>
              </a:rPr>
              <a:t>n</a:t>
            </a:r>
            <a:r>
              <a:rPr lang="en-US" altLang="ja-JP" sz="2000" b="1" baseline="-25000" dirty="0" err="1">
                <a:solidFill>
                  <a:srgbClr val="FF0000"/>
                </a:solidFill>
                <a:latin typeface="Symbol" panose="05050102010706020507" pitchFamily="18" charset="2"/>
              </a:rPr>
              <a:t>t</a:t>
            </a:r>
            <a:r>
              <a:rPr lang="en-US" altLang="ja-JP" sz="2000" b="1" dirty="0">
                <a:solidFill>
                  <a:srgbClr val="FF0000"/>
                </a:solidFill>
              </a:rPr>
              <a:t> oscillation </a:t>
            </a:r>
            <a:r>
              <a:rPr lang="en-US" altLang="ja-JP" sz="2000" b="1" dirty="0">
                <a:solidFill>
                  <a:srgbClr val="000000"/>
                </a:solidFill>
              </a:rPr>
              <a:t>was studied using neutrinos in this energy range</a:t>
            </a: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3"/>
          <p:cNvSpPr txBox="1">
            <a:spLocks noChangeArrowheads="1"/>
          </p:cNvSpPr>
          <p:nvPr/>
        </p:nvSpPr>
        <p:spPr bwMode="auto">
          <a:xfrm>
            <a:off x="850900" y="31750"/>
            <a:ext cx="74580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rPr>
              <a:t>Kamiokande-II         </a:t>
            </a:r>
            <a:r>
              <a:rPr lang="en-US" altLang="ja-JP" sz="2800" b="1" u="sng">
                <a:solidFill>
                  <a:srgbClr val="0A0AD4"/>
                </a:solidFill>
              </a:rPr>
              <a:t>  </a:t>
            </a:r>
          </a:p>
        </p:txBody>
      </p:sp>
      <p:sp>
        <p:nvSpPr>
          <p:cNvPr id="118787" name="テキスト ボックス 5"/>
          <p:cNvSpPr txBox="1">
            <a:spLocks noChangeArrowheads="1"/>
          </p:cNvSpPr>
          <p:nvPr/>
        </p:nvSpPr>
        <p:spPr bwMode="auto">
          <a:xfrm>
            <a:off x="144463" y="503238"/>
            <a:ext cx="8869362"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solidFill>
                  <a:srgbClr val="000000"/>
                </a:solidFill>
              </a:rPr>
              <a:t>When </a:t>
            </a:r>
            <a:r>
              <a:rPr lang="en-US" altLang="ja-JP" sz="2000" b="1" dirty="0" err="1">
                <a:solidFill>
                  <a:srgbClr val="000000"/>
                </a:solidFill>
              </a:rPr>
              <a:t>Kamiokande</a:t>
            </a:r>
            <a:r>
              <a:rPr lang="en-US" altLang="ja-JP" sz="2000" b="1" dirty="0">
                <a:solidFill>
                  <a:srgbClr val="000000"/>
                </a:solidFill>
              </a:rPr>
              <a:t> experiment started, the trigger threshold of the detector was </a:t>
            </a:r>
            <a:r>
              <a:rPr lang="en-US" altLang="ja-JP" sz="2000" b="1" dirty="0">
                <a:solidFill>
                  <a:srgbClr val="FF0000"/>
                </a:solidFill>
              </a:rPr>
              <a:t>~29 MeV</a:t>
            </a:r>
            <a:r>
              <a:rPr lang="en-US" altLang="ja-JP" sz="2000" b="1" dirty="0">
                <a:solidFill>
                  <a:srgbClr val="000000"/>
                </a:solidFill>
              </a:rPr>
              <a:t>. This threshold was low enough to detect nucleon decay mode p-&gt;</a:t>
            </a:r>
            <a:r>
              <a:rPr lang="en-US" altLang="ja-JP" sz="2000" b="1" dirty="0" err="1">
                <a:solidFill>
                  <a:srgbClr val="000000"/>
                </a:solidFill>
                <a:latin typeface="Symbol" panose="05050102010706020507" pitchFamily="18" charset="2"/>
              </a:rPr>
              <a:t>n</a:t>
            </a:r>
            <a:r>
              <a:rPr lang="en-US" altLang="ja-JP" sz="2000" b="1" dirty="0" err="1">
                <a:solidFill>
                  <a:srgbClr val="000000"/>
                </a:solidFill>
              </a:rPr>
              <a:t>K</a:t>
            </a:r>
            <a:r>
              <a:rPr lang="en-US" altLang="ja-JP" sz="2000" b="1" baseline="30000" dirty="0">
                <a:solidFill>
                  <a:srgbClr val="000000"/>
                </a:solidFill>
              </a:rPr>
              <a:t>+</a:t>
            </a:r>
            <a:r>
              <a:rPr lang="en-US" altLang="ja-JP" sz="2000" b="1" dirty="0">
                <a:solidFill>
                  <a:srgbClr val="000000"/>
                </a:solidFill>
              </a:rPr>
              <a:t>(</a:t>
            </a:r>
            <a:r>
              <a:rPr lang="en-US" altLang="ja-JP" sz="2000" b="1" dirty="0" err="1">
                <a:solidFill>
                  <a:srgbClr val="000000"/>
                </a:solidFill>
                <a:latin typeface="Symbol" panose="05050102010706020507" pitchFamily="18" charset="2"/>
              </a:rPr>
              <a:t>m</a:t>
            </a:r>
            <a:r>
              <a:rPr lang="en-US" altLang="ja-JP" sz="2000" b="1" baseline="30000" dirty="0" err="1">
                <a:solidFill>
                  <a:srgbClr val="000000"/>
                </a:solidFill>
              </a:rPr>
              <a:t>+</a:t>
            </a:r>
            <a:r>
              <a:rPr lang="en-US" altLang="ja-JP" sz="2000" b="1" dirty="0" err="1">
                <a:solidFill>
                  <a:srgbClr val="000000"/>
                </a:solidFill>
                <a:latin typeface="Symbol" panose="05050102010706020507" pitchFamily="18" charset="2"/>
              </a:rPr>
              <a:t>n</a:t>
            </a:r>
            <a:r>
              <a:rPr lang="en-US" altLang="ja-JP" sz="2000" b="1" dirty="0">
                <a:solidFill>
                  <a:srgbClr val="000000"/>
                </a:solidFill>
              </a:rPr>
              <a:t>), which records the smallest energy deposit in the detector.</a:t>
            </a:r>
            <a:br>
              <a:rPr lang="en-US" altLang="ja-JP" sz="2000" b="1" dirty="0">
                <a:solidFill>
                  <a:srgbClr val="000000"/>
                </a:solidFill>
              </a:rPr>
            </a:br>
            <a:endParaRPr lang="en-US" altLang="ja-JP" sz="2000" b="1" dirty="0">
              <a:solidFill>
                <a:srgbClr val="000000"/>
              </a:solidFill>
            </a:endParaRPr>
          </a:p>
          <a:p>
            <a:pPr eaLnBrk="1" hangingPunct="1">
              <a:spcBef>
                <a:spcPct val="0"/>
              </a:spcBef>
              <a:buFont typeface="Wingdings" panose="05000000000000000000" pitchFamily="2" charset="2"/>
              <a:buChar char="l"/>
              <a:defRPr/>
            </a:pPr>
            <a:r>
              <a:rPr lang="en-US" altLang="ja-JP" sz="2000" b="1" dirty="0">
                <a:solidFill>
                  <a:srgbClr val="000000"/>
                </a:solidFill>
              </a:rPr>
              <a:t>To detector </a:t>
            </a:r>
            <a:r>
              <a:rPr lang="en-US" altLang="ja-JP" sz="2000" b="1" baseline="30000" dirty="0">
                <a:solidFill>
                  <a:srgbClr val="FF0000"/>
                </a:solidFill>
              </a:rPr>
              <a:t>8</a:t>
            </a:r>
            <a:r>
              <a:rPr lang="en-US" altLang="ja-JP" sz="2000" b="1" dirty="0">
                <a:solidFill>
                  <a:srgbClr val="FF0000"/>
                </a:solidFill>
              </a:rPr>
              <a:t>B</a:t>
            </a:r>
            <a:r>
              <a:rPr lang="en-US" altLang="ja-JP" sz="2000" b="1" dirty="0">
                <a:solidFill>
                  <a:srgbClr val="000000"/>
                </a:solidFill>
              </a:rPr>
              <a:t> </a:t>
            </a:r>
            <a:r>
              <a:rPr lang="en-US" altLang="ja-JP" sz="2000" b="1" dirty="0">
                <a:solidFill>
                  <a:srgbClr val="FF0000"/>
                </a:solidFill>
              </a:rPr>
              <a:t>solar neutrinos</a:t>
            </a:r>
            <a:r>
              <a:rPr lang="en-US" altLang="ja-JP" sz="2000" b="1" dirty="0">
                <a:solidFill>
                  <a:srgbClr val="000000"/>
                </a:solidFill>
              </a:rPr>
              <a:t>, the trigger threshold of the detector should be reduced to be around </a:t>
            </a:r>
            <a:r>
              <a:rPr lang="en-US" altLang="ja-JP" sz="2000" b="1" dirty="0">
                <a:solidFill>
                  <a:srgbClr val="FF0000"/>
                </a:solidFill>
              </a:rPr>
              <a:t>~8 MeV</a:t>
            </a:r>
            <a:r>
              <a:rPr lang="en-US" altLang="ja-JP" sz="2000" b="1" dirty="0">
                <a:solidFill>
                  <a:srgbClr val="000000"/>
                </a:solidFill>
              </a:rPr>
              <a:t>.</a:t>
            </a:r>
            <a:br>
              <a:rPr lang="en-US" altLang="ja-JP" sz="2000" b="1" dirty="0">
                <a:solidFill>
                  <a:srgbClr val="000000"/>
                </a:solidFill>
              </a:rPr>
            </a:br>
            <a:endParaRPr lang="en-US" altLang="ja-JP" sz="2000" b="1" dirty="0">
              <a:solidFill>
                <a:srgbClr val="000000"/>
              </a:solidFill>
            </a:endParaRPr>
          </a:p>
          <a:p>
            <a:pPr eaLnBrk="1" hangingPunct="1">
              <a:spcBef>
                <a:spcPct val="0"/>
              </a:spcBef>
              <a:buFont typeface="Wingdings" panose="05000000000000000000" pitchFamily="2" charset="2"/>
              <a:buChar char="l"/>
              <a:defRPr/>
            </a:pPr>
            <a:r>
              <a:rPr lang="en-US" altLang="ja-JP" sz="2000" b="1" dirty="0">
                <a:solidFill>
                  <a:srgbClr val="000000"/>
                </a:solidFill>
              </a:rPr>
              <a:t>In addition to the trigger threshold, background events in the low energy range should be reduced.</a:t>
            </a: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r>
              <a:rPr lang="en-US" altLang="ja-JP" sz="2000" b="1" dirty="0">
                <a:solidFill>
                  <a:srgbClr val="FF0000"/>
                </a:solidFill>
              </a:rPr>
              <a:t>From fall 1984 to end of 1986</a:t>
            </a:r>
            <a:r>
              <a:rPr lang="en-US" altLang="ja-JP" sz="2000" b="1" dirty="0">
                <a:solidFill>
                  <a:srgbClr val="000000"/>
                </a:solidFill>
              </a:rPr>
              <a:t>, many detector upgrade to observe</a:t>
            </a:r>
            <a:br>
              <a:rPr lang="en-US" altLang="ja-JP" sz="2000" b="1" dirty="0">
                <a:solidFill>
                  <a:srgbClr val="000000"/>
                </a:solidFill>
              </a:rPr>
            </a:br>
            <a:r>
              <a:rPr lang="en-US" altLang="ja-JP" sz="2000" b="1" baseline="30000" dirty="0">
                <a:solidFill>
                  <a:srgbClr val="000000"/>
                </a:solidFill>
              </a:rPr>
              <a:t>8</a:t>
            </a:r>
            <a:r>
              <a:rPr lang="en-US" altLang="ja-JP" sz="2000" b="1" dirty="0">
                <a:solidFill>
                  <a:srgbClr val="000000"/>
                </a:solidFill>
              </a:rPr>
              <a:t>B solar neutrinos were done. They are: </a:t>
            </a: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marL="0" indent="0" eaLnBrk="1" hangingPunct="1">
              <a:spcBef>
                <a:spcPct val="0"/>
              </a:spcBef>
              <a:buFontTx/>
              <a:buNone/>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endParaRPr lang="en-US" altLang="ja-JP" sz="2000" b="1" dirty="0">
              <a:solidFill>
                <a:srgbClr val="000000"/>
              </a:solidFill>
            </a:endParaRPr>
          </a:p>
          <a:p>
            <a:pPr eaLnBrk="1" hangingPunct="1">
              <a:spcBef>
                <a:spcPct val="0"/>
              </a:spcBef>
              <a:buFont typeface="Wingdings" panose="05000000000000000000" pitchFamily="2" charset="2"/>
              <a:buChar char="l"/>
              <a:defRPr/>
            </a:pPr>
            <a:r>
              <a:rPr lang="en-US" altLang="ja-JP" sz="2000" b="1" dirty="0">
                <a:solidFill>
                  <a:srgbClr val="000000"/>
                </a:solidFill>
              </a:rPr>
              <a:t>After these upgrade, namely, </a:t>
            </a:r>
            <a:r>
              <a:rPr lang="en-US" altLang="ja-JP" sz="2000" b="1" dirty="0" err="1">
                <a:solidFill>
                  <a:srgbClr val="FF0000"/>
                </a:solidFill>
              </a:rPr>
              <a:t>Kamiokande</a:t>
            </a:r>
            <a:r>
              <a:rPr lang="en-US" altLang="ja-JP" sz="2000" b="1" dirty="0">
                <a:solidFill>
                  <a:srgbClr val="FF0000"/>
                </a:solidFill>
              </a:rPr>
              <a:t>-II </a:t>
            </a:r>
            <a:r>
              <a:rPr lang="en-US" altLang="ja-JP" sz="2000" b="1" dirty="0">
                <a:solidFill>
                  <a:srgbClr val="000000"/>
                </a:solidFill>
              </a:rPr>
              <a:t>started in early 1987.</a:t>
            </a:r>
          </a:p>
          <a:p>
            <a:pPr eaLnBrk="1" hangingPunct="1">
              <a:spcBef>
                <a:spcPct val="0"/>
              </a:spcBef>
              <a:buFont typeface="Wingdings" panose="05000000000000000000" pitchFamily="2" charset="2"/>
              <a:buChar char="l"/>
              <a:defRPr/>
            </a:pPr>
            <a:endParaRPr lang="en-US" altLang="ja-JP" sz="1800" b="1" dirty="0">
              <a:solidFill>
                <a:srgbClr val="000000"/>
              </a:solidFill>
            </a:endParaRPr>
          </a:p>
        </p:txBody>
      </p:sp>
      <p:sp>
        <p:nvSpPr>
          <p:cNvPr id="49156" name="テキスト ボックス 1"/>
          <p:cNvSpPr txBox="1">
            <a:spLocks noChangeArrowheads="1"/>
          </p:cNvSpPr>
          <p:nvPr/>
        </p:nvSpPr>
        <p:spPr bwMode="auto">
          <a:xfrm>
            <a:off x="611188" y="4549775"/>
            <a:ext cx="59261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en-US" altLang="ja-JP" sz="2000" b="1">
                <a:solidFill>
                  <a:srgbClr val="0000FF"/>
                </a:solidFill>
              </a:rPr>
              <a:t>Removal of radioactive sources in water </a:t>
            </a:r>
          </a:p>
          <a:p>
            <a:pPr eaLnBrk="1" hangingPunct="1">
              <a:spcBef>
                <a:spcPct val="0"/>
              </a:spcBef>
              <a:buFontTx/>
              <a:buAutoNum type="arabicPeriod"/>
            </a:pPr>
            <a:endParaRPr lang="en-US" altLang="ja-JP" sz="2000" b="1">
              <a:solidFill>
                <a:srgbClr val="0000FF"/>
              </a:solidFill>
            </a:endParaRPr>
          </a:p>
          <a:p>
            <a:pPr eaLnBrk="1" hangingPunct="1">
              <a:spcBef>
                <a:spcPct val="0"/>
              </a:spcBef>
              <a:buFontTx/>
              <a:buAutoNum type="arabicPeriod"/>
            </a:pPr>
            <a:r>
              <a:rPr lang="en-US" altLang="ja-JP" sz="2000" b="1">
                <a:solidFill>
                  <a:srgbClr val="0000FF"/>
                </a:solidFill>
              </a:rPr>
              <a:t>Construction of anticounter</a:t>
            </a:r>
          </a:p>
          <a:p>
            <a:pPr eaLnBrk="1" hangingPunct="1">
              <a:spcBef>
                <a:spcPct val="0"/>
              </a:spcBef>
              <a:buFontTx/>
              <a:buAutoNum type="arabicPeriod"/>
            </a:pPr>
            <a:endParaRPr lang="en-US" altLang="ja-JP" sz="2000" b="1">
              <a:solidFill>
                <a:srgbClr val="0000FF"/>
              </a:solidFill>
            </a:endParaRPr>
          </a:p>
          <a:p>
            <a:pPr eaLnBrk="1" hangingPunct="1">
              <a:spcBef>
                <a:spcPct val="0"/>
              </a:spcBef>
              <a:buFontTx/>
              <a:buAutoNum type="arabicPeriod"/>
            </a:pPr>
            <a:r>
              <a:rPr lang="en-US" altLang="ja-JP" sz="2000" b="1">
                <a:solidFill>
                  <a:srgbClr val="0000FF"/>
                </a:solidFill>
              </a:rPr>
              <a:t>Installation of New electronics</a:t>
            </a:r>
          </a:p>
        </p:txBody>
      </p:sp>
      <p:sp>
        <p:nvSpPr>
          <p:cNvPr id="5" name="スライド番号プレースホルダー 1"/>
          <p:cNvSpPr txBox="1">
            <a:spLocks/>
          </p:cNvSpPr>
          <p:nvPr/>
        </p:nvSpPr>
        <p:spPr>
          <a:xfrm>
            <a:off x="6864096"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250825" y="5397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solar neutrino physics </a:t>
            </a:r>
          </a:p>
        </p:txBody>
      </p:sp>
      <p:sp>
        <p:nvSpPr>
          <p:cNvPr id="2" name="テキスト ボックス 1"/>
          <p:cNvSpPr txBox="1"/>
          <p:nvPr/>
        </p:nvSpPr>
        <p:spPr>
          <a:xfrm>
            <a:off x="26988" y="776288"/>
            <a:ext cx="9045575" cy="4555093"/>
          </a:xfrm>
          <a:prstGeom prst="rect">
            <a:avLst/>
          </a:prstGeom>
          <a:noFill/>
        </p:spPr>
        <p:txBody>
          <a:bodyPr>
            <a:spAutoFit/>
          </a:bodyPr>
          <a:lstStyle/>
          <a:p>
            <a:pPr>
              <a:defRPr/>
            </a:pPr>
            <a:r>
              <a:rPr lang="en-US" altLang="ja-JP" sz="1750" b="1" dirty="0">
                <a:solidFill>
                  <a:srgbClr val="000000"/>
                </a:solidFill>
                <a:latin typeface="Arial"/>
              </a:rPr>
              <a:t>1938 Energy production in the Sun was proposed by </a:t>
            </a:r>
            <a:r>
              <a:rPr lang="en-US" altLang="ja-JP" sz="1750" b="1" dirty="0" err="1">
                <a:solidFill>
                  <a:srgbClr val="000000"/>
                </a:solidFill>
                <a:latin typeface="Arial"/>
              </a:rPr>
              <a:t>H.A.Bethe</a:t>
            </a:r>
            <a:r>
              <a:rPr lang="en-US" altLang="ja-JP" sz="1750" b="1" dirty="0">
                <a:solidFill>
                  <a:srgbClr val="000000"/>
                </a:solidFill>
                <a:latin typeface="Arial"/>
              </a:rPr>
              <a:t> (N)</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1968 Solar neutrino deficit claimed by </a:t>
            </a:r>
            <a:r>
              <a:rPr lang="en-US" altLang="ja-JP" sz="1750" b="1" dirty="0" err="1">
                <a:solidFill>
                  <a:srgbClr val="000000"/>
                </a:solidFill>
                <a:latin typeface="Arial"/>
              </a:rPr>
              <a:t>Homestake</a:t>
            </a:r>
            <a:r>
              <a:rPr lang="en-US" altLang="ja-JP" sz="1750" b="1" dirty="0">
                <a:solidFill>
                  <a:srgbClr val="000000"/>
                </a:solidFill>
                <a:latin typeface="Arial"/>
              </a:rPr>
              <a:t> experiment (N)</a:t>
            </a:r>
          </a:p>
          <a:p>
            <a:pPr>
              <a:defRPr/>
            </a:pPr>
            <a:r>
              <a:rPr lang="en-US" altLang="ja-JP" sz="1750" b="1" dirty="0">
                <a:solidFill>
                  <a:srgbClr val="000000"/>
                </a:solidFill>
                <a:latin typeface="Arial"/>
              </a:rPr>
              <a:t>1968 First calculation of solar neutrino flux by </a:t>
            </a:r>
            <a:r>
              <a:rPr lang="en-US" altLang="ja-JP" sz="1750" b="1" dirty="0" err="1">
                <a:solidFill>
                  <a:srgbClr val="000000"/>
                </a:solidFill>
                <a:latin typeface="Arial"/>
              </a:rPr>
              <a:t>J.N.Bahcall</a:t>
            </a:r>
            <a:endParaRPr lang="en-US" altLang="ja-JP" sz="1750" b="1" dirty="0">
              <a:solidFill>
                <a:srgbClr val="000000"/>
              </a:solidFill>
              <a:latin typeface="Arial"/>
            </a:endParaRP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1985 Resonantly enhancement of solar neutrino (MSW effect) was proposed</a:t>
            </a:r>
          </a:p>
          <a:p>
            <a:pPr>
              <a:defRPr/>
            </a:pPr>
            <a:r>
              <a:rPr lang="en-US" altLang="ja-JP" sz="1750" b="1" dirty="0">
                <a:solidFill>
                  <a:srgbClr val="000000"/>
                </a:solidFill>
                <a:latin typeface="Arial"/>
              </a:rPr>
              <a:t>1989 First real-time directional observation of solar neutrino by </a:t>
            </a:r>
            <a:r>
              <a:rPr lang="en-US" altLang="ja-JP" sz="1750" b="1" dirty="0" err="1">
                <a:solidFill>
                  <a:srgbClr val="000000"/>
                </a:solidFill>
                <a:latin typeface="Arial"/>
              </a:rPr>
              <a:t>Kamiokande</a:t>
            </a:r>
            <a:r>
              <a:rPr lang="en-US" altLang="ja-JP" sz="1750" b="1" dirty="0">
                <a:solidFill>
                  <a:srgbClr val="000000"/>
                </a:solidFill>
                <a:latin typeface="Arial"/>
              </a:rPr>
              <a:t>-II</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1998 Super-</a:t>
            </a:r>
            <a:r>
              <a:rPr lang="en-US" altLang="ja-JP" sz="1750" b="1" dirty="0" err="1">
                <a:solidFill>
                  <a:srgbClr val="000000"/>
                </a:solidFill>
                <a:latin typeface="Arial"/>
              </a:rPr>
              <a:t>Kamiokande</a:t>
            </a:r>
            <a:r>
              <a:rPr lang="en-US" altLang="ja-JP" sz="1750" b="1" dirty="0">
                <a:solidFill>
                  <a:srgbClr val="000000"/>
                </a:solidFill>
                <a:latin typeface="Arial"/>
              </a:rPr>
              <a:t> confirmed solar neutrino deficit</a:t>
            </a:r>
          </a:p>
          <a:p>
            <a:pPr>
              <a:defRPr/>
            </a:pPr>
            <a:r>
              <a:rPr lang="en-US" altLang="ja-JP" sz="1750" b="1" dirty="0">
                <a:solidFill>
                  <a:srgbClr val="000000"/>
                </a:solidFill>
                <a:latin typeface="Arial"/>
              </a:rPr>
              <a:t>1999 </a:t>
            </a:r>
            <a:r>
              <a:rPr lang="en-US" altLang="ja-JP" sz="1750" b="1" dirty="0" err="1">
                <a:solidFill>
                  <a:srgbClr val="000000"/>
                </a:solidFill>
                <a:latin typeface="Arial"/>
              </a:rPr>
              <a:t>Gallex</a:t>
            </a:r>
            <a:r>
              <a:rPr lang="en-US" altLang="ja-JP" sz="1750" b="1" dirty="0">
                <a:solidFill>
                  <a:srgbClr val="000000"/>
                </a:solidFill>
                <a:latin typeface="Arial"/>
              </a:rPr>
              <a:t> and SAGE confirmed solar neutrino deficit  </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2001 SNO confirmed solar neutrino oscillation by neutral current measurement (N)</a:t>
            </a:r>
          </a:p>
          <a:p>
            <a:pPr>
              <a:defRPr/>
            </a:pPr>
            <a:r>
              <a:rPr lang="en-US" altLang="ja-JP" sz="1750" b="1" dirty="0">
                <a:solidFill>
                  <a:srgbClr val="000000"/>
                </a:solidFill>
                <a:latin typeface="Arial"/>
              </a:rPr>
              <a:t>2002 (</a:t>
            </a:r>
            <a:r>
              <a:rPr lang="en-US" altLang="ja-JP" sz="1750" b="1" dirty="0" err="1">
                <a:solidFill>
                  <a:srgbClr val="000000"/>
                </a:solidFill>
                <a:latin typeface="Arial"/>
              </a:rPr>
              <a:t>KamLAND</a:t>
            </a:r>
            <a:r>
              <a:rPr lang="en-US" altLang="ja-JP" sz="1750" b="1" dirty="0">
                <a:solidFill>
                  <a:srgbClr val="000000"/>
                </a:solidFill>
                <a:latin typeface="Arial"/>
              </a:rPr>
              <a:t> claimed LMA solution from reactor neutrino measurement)</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2013 First indication of terrestrial matter effect by Super-</a:t>
            </a:r>
            <a:r>
              <a:rPr lang="en-US" altLang="ja-JP" sz="1750" b="1" dirty="0" err="1">
                <a:solidFill>
                  <a:srgbClr val="000000"/>
                </a:solidFill>
                <a:latin typeface="Arial"/>
              </a:rPr>
              <a:t>Kamiokande</a:t>
            </a:r>
            <a:endParaRPr lang="en-US" altLang="ja-JP" sz="1750" b="1" dirty="0">
              <a:solidFill>
                <a:srgbClr val="000000"/>
              </a:solidFill>
              <a:latin typeface="Arial"/>
            </a:endParaRPr>
          </a:p>
          <a:p>
            <a:pPr>
              <a:defRPr/>
            </a:pPr>
            <a:r>
              <a:rPr lang="en-US" altLang="ja-JP" sz="1750" b="1" dirty="0">
                <a:solidFill>
                  <a:srgbClr val="000000"/>
                </a:solidFill>
                <a:latin typeface="Arial"/>
              </a:rPr>
              <a:t>2014 </a:t>
            </a:r>
            <a:r>
              <a:rPr lang="en-US" altLang="ja-JP" sz="1750" b="1" dirty="0" err="1">
                <a:solidFill>
                  <a:srgbClr val="000000"/>
                </a:solidFill>
                <a:latin typeface="Arial"/>
              </a:rPr>
              <a:t>Borexino</a:t>
            </a:r>
            <a:r>
              <a:rPr lang="en-US" altLang="ja-JP" sz="1750" b="1" dirty="0">
                <a:solidFill>
                  <a:srgbClr val="000000"/>
                </a:solidFill>
                <a:latin typeface="Arial"/>
              </a:rPr>
              <a:t> claimed that pp, pep, </a:t>
            </a:r>
            <a:r>
              <a:rPr lang="en-US" altLang="ja-JP" sz="1750" b="1" baseline="30000" dirty="0">
                <a:solidFill>
                  <a:srgbClr val="000000"/>
                </a:solidFill>
                <a:latin typeface="Arial"/>
              </a:rPr>
              <a:t>7</a:t>
            </a:r>
            <a:r>
              <a:rPr lang="en-US" altLang="ja-JP" sz="1750" b="1" dirty="0">
                <a:solidFill>
                  <a:srgbClr val="000000"/>
                </a:solidFill>
                <a:latin typeface="Arial"/>
              </a:rPr>
              <a:t>Be, </a:t>
            </a:r>
            <a:r>
              <a:rPr lang="en-US" altLang="ja-JP" sz="1750" b="1" baseline="30000" dirty="0">
                <a:solidFill>
                  <a:srgbClr val="000000"/>
                </a:solidFill>
                <a:latin typeface="Arial"/>
              </a:rPr>
              <a:t>8</a:t>
            </a:r>
            <a:r>
              <a:rPr lang="en-US" altLang="ja-JP" sz="1750" b="1" dirty="0">
                <a:solidFill>
                  <a:srgbClr val="000000"/>
                </a:solidFill>
                <a:latin typeface="Arial"/>
              </a:rPr>
              <a:t>B solar neutrino fluxes are separately</a:t>
            </a:r>
          </a:p>
          <a:p>
            <a:pPr>
              <a:defRPr/>
            </a:pPr>
            <a:r>
              <a:rPr lang="en-US" altLang="ja-JP" sz="1750" b="1" dirty="0">
                <a:solidFill>
                  <a:srgbClr val="000000"/>
                </a:solidFill>
                <a:latin typeface="Arial"/>
              </a:rPr>
              <a:t>         measured by a single experiment</a:t>
            </a:r>
          </a:p>
          <a:p>
            <a:pPr>
              <a:defRPr/>
            </a:pPr>
            <a:r>
              <a:rPr lang="en-US" altLang="ja-JP" sz="1750" b="1" dirty="0">
                <a:solidFill>
                  <a:srgbClr val="000000"/>
                </a:solidFill>
                <a:latin typeface="Arial"/>
              </a:rPr>
              <a:t>2020 </a:t>
            </a:r>
            <a:r>
              <a:rPr lang="en-US" altLang="ja-JP" sz="1750" b="1" dirty="0" err="1">
                <a:solidFill>
                  <a:srgbClr val="000000"/>
                </a:solidFill>
                <a:latin typeface="Arial"/>
              </a:rPr>
              <a:t>Borexino</a:t>
            </a:r>
            <a:r>
              <a:rPr lang="en-US" altLang="ja-JP" sz="1750" b="1" dirty="0">
                <a:solidFill>
                  <a:srgbClr val="000000"/>
                </a:solidFill>
                <a:latin typeface="Arial"/>
              </a:rPr>
              <a:t> observed solar neutrinos from CNO cycle</a:t>
            </a:r>
          </a:p>
          <a:p>
            <a:pPr>
              <a:defRPr/>
            </a:pPr>
            <a:endParaRPr lang="en-US" altLang="ja-JP" sz="1750" b="1" dirty="0">
              <a:solidFill>
                <a:srgbClr val="000000"/>
              </a:solidFill>
              <a:latin typeface="Aria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bject 4"/>
          <p:cNvSpPr>
            <a:spLocks/>
          </p:cNvSpPr>
          <p:nvPr/>
        </p:nvSpPr>
        <p:spPr bwMode="auto">
          <a:xfrm>
            <a:off x="5700713" y="4175125"/>
            <a:ext cx="1273175" cy="1365250"/>
          </a:xfrm>
          <a:custGeom>
            <a:avLst/>
            <a:gdLst>
              <a:gd name="T0" fmla="*/ 0 w 1272539"/>
              <a:gd name="T1" fmla="*/ 0 h 1364614"/>
              <a:gd name="T2" fmla="*/ 1431979 w 1272539"/>
              <a:gd name="T3" fmla="*/ 0 h 1364614"/>
              <a:gd name="T4" fmla="*/ 1431979 w 1272539"/>
              <a:gd name="T5" fmla="*/ 1523320 h 1364614"/>
              <a:gd name="T6" fmla="*/ 0 w 1272539"/>
              <a:gd name="T7" fmla="*/ 1523320 h 1364614"/>
              <a:gd name="T8" fmla="*/ 0 w 1272539"/>
              <a:gd name="T9" fmla="*/ 0 h 1364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2539" h="1364614">
                <a:moveTo>
                  <a:pt x="0" y="0"/>
                </a:moveTo>
                <a:lnTo>
                  <a:pt x="1272061" y="0"/>
                </a:lnTo>
                <a:lnTo>
                  <a:pt x="1272061" y="1364053"/>
                </a:lnTo>
                <a:lnTo>
                  <a:pt x="0" y="1364053"/>
                </a:lnTo>
                <a:lnTo>
                  <a:pt x="0"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3" name="object 5"/>
          <p:cNvSpPr>
            <a:spLocks/>
          </p:cNvSpPr>
          <p:nvPr/>
        </p:nvSpPr>
        <p:spPr bwMode="auto">
          <a:xfrm>
            <a:off x="5681663" y="4173538"/>
            <a:ext cx="1273175" cy="1365250"/>
          </a:xfrm>
          <a:custGeom>
            <a:avLst/>
            <a:gdLst>
              <a:gd name="T0" fmla="*/ 0 w 1272539"/>
              <a:gd name="T1" fmla="*/ 0 h 1364614"/>
              <a:gd name="T2" fmla="*/ 1431979 w 1272539"/>
              <a:gd name="T3" fmla="*/ 0 h 1364614"/>
              <a:gd name="T4" fmla="*/ 1431979 w 1272539"/>
              <a:gd name="T5" fmla="*/ 1523320 h 1364614"/>
              <a:gd name="T6" fmla="*/ 0 w 1272539"/>
              <a:gd name="T7" fmla="*/ 1523320 h 1364614"/>
              <a:gd name="T8" fmla="*/ 0 w 1272539"/>
              <a:gd name="T9" fmla="*/ 0 h 1364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2539" h="1364614">
                <a:moveTo>
                  <a:pt x="0" y="0"/>
                </a:moveTo>
                <a:lnTo>
                  <a:pt x="1272061" y="0"/>
                </a:lnTo>
                <a:lnTo>
                  <a:pt x="1272061" y="1364054"/>
                </a:lnTo>
                <a:lnTo>
                  <a:pt x="0" y="1364054"/>
                </a:lnTo>
                <a:lnTo>
                  <a:pt x="0" y="0"/>
                </a:lnTo>
                <a:close/>
              </a:path>
            </a:pathLst>
          </a:custGeom>
          <a:noFill/>
          <a:ln w="1600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4" name="object 6"/>
          <p:cNvSpPr>
            <a:spLocks/>
          </p:cNvSpPr>
          <p:nvPr/>
        </p:nvSpPr>
        <p:spPr bwMode="auto">
          <a:xfrm>
            <a:off x="5681663" y="3990975"/>
            <a:ext cx="1268412" cy="363538"/>
          </a:xfrm>
          <a:custGeom>
            <a:avLst/>
            <a:gdLst>
              <a:gd name="T0" fmla="*/ 672743 w 1268095"/>
              <a:gd name="T1" fmla="*/ 0 h 363219"/>
              <a:gd name="T2" fmla="*/ 615409 w 1268095"/>
              <a:gd name="T3" fmla="*/ 893 h 363219"/>
              <a:gd name="T4" fmla="*/ 558412 w 1268095"/>
              <a:gd name="T5" fmla="*/ 3225 h 363219"/>
              <a:gd name="T6" fmla="*/ 502079 w 1268095"/>
              <a:gd name="T7" fmla="*/ 7257 h 363219"/>
              <a:gd name="T8" fmla="*/ 446764 w 1268095"/>
              <a:gd name="T9" fmla="*/ 12925 h 363219"/>
              <a:gd name="T10" fmla="*/ 392788 w 1268095"/>
              <a:gd name="T11" fmla="*/ 20204 h 363219"/>
              <a:gd name="T12" fmla="*/ 340499 w 1268095"/>
              <a:gd name="T13" fmla="*/ 29092 h 363219"/>
              <a:gd name="T14" fmla="*/ 290213 w 1268095"/>
              <a:gd name="T15" fmla="*/ 39600 h 363219"/>
              <a:gd name="T16" fmla="*/ 242285 w 1268095"/>
              <a:gd name="T17" fmla="*/ 51720 h 363219"/>
              <a:gd name="T18" fmla="*/ 197049 w 1268095"/>
              <a:gd name="T19" fmla="*/ 65461 h 363219"/>
              <a:gd name="T20" fmla="*/ 136843 w 1268095"/>
              <a:gd name="T21" fmla="*/ 88347 h 363219"/>
              <a:gd name="T22" fmla="*/ 87583 w 1268095"/>
              <a:gd name="T23" fmla="*/ 113123 h 363219"/>
              <a:gd name="T24" fmla="*/ 49270 w 1268095"/>
              <a:gd name="T25" fmla="*/ 139400 h 363219"/>
              <a:gd name="T26" fmla="*/ 5395 w 1268095"/>
              <a:gd name="T27" fmla="*/ 194966 h 363219"/>
              <a:gd name="T28" fmla="*/ 0 w 1268095"/>
              <a:gd name="T29" fmla="*/ 223507 h 363219"/>
              <a:gd name="T30" fmla="*/ 5395 w 1268095"/>
              <a:gd name="T31" fmla="*/ 252047 h 363219"/>
              <a:gd name="T32" fmla="*/ 49270 w 1268095"/>
              <a:gd name="T33" fmla="*/ 307613 h 363219"/>
              <a:gd name="T34" fmla="*/ 87583 w 1268095"/>
              <a:gd name="T35" fmla="*/ 333887 h 363219"/>
              <a:gd name="T36" fmla="*/ 136843 w 1268095"/>
              <a:gd name="T37" fmla="*/ 358667 h 363219"/>
              <a:gd name="T38" fmla="*/ 197049 w 1268095"/>
              <a:gd name="T39" fmla="*/ 381550 h 363219"/>
              <a:gd name="T40" fmla="*/ 242285 w 1268095"/>
              <a:gd name="T41" fmla="*/ 395291 h 363219"/>
              <a:gd name="T42" fmla="*/ 290213 w 1268095"/>
              <a:gd name="T43" fmla="*/ 407411 h 363219"/>
              <a:gd name="T44" fmla="*/ 340499 w 1268095"/>
              <a:gd name="T45" fmla="*/ 417916 h 363219"/>
              <a:gd name="T46" fmla="*/ 392788 w 1268095"/>
              <a:gd name="T47" fmla="*/ 426809 h 363219"/>
              <a:gd name="T48" fmla="*/ 446764 w 1268095"/>
              <a:gd name="T49" fmla="*/ 434087 h 363219"/>
              <a:gd name="T50" fmla="*/ 502079 w 1268095"/>
              <a:gd name="T51" fmla="*/ 439740 h 363219"/>
              <a:gd name="T52" fmla="*/ 558412 w 1268095"/>
              <a:gd name="T53" fmla="*/ 443778 h 363219"/>
              <a:gd name="T54" fmla="*/ 615409 w 1268095"/>
              <a:gd name="T55" fmla="*/ 446200 h 363219"/>
              <a:gd name="T56" fmla="*/ 672743 w 1268095"/>
              <a:gd name="T57" fmla="*/ 447009 h 363219"/>
              <a:gd name="T58" fmla="*/ 730080 w 1268095"/>
              <a:gd name="T59" fmla="*/ 446200 h 363219"/>
              <a:gd name="T60" fmla="*/ 787074 w 1268095"/>
              <a:gd name="T61" fmla="*/ 443778 h 363219"/>
              <a:gd name="T62" fmla="*/ 843405 w 1268095"/>
              <a:gd name="T63" fmla="*/ 439740 h 363219"/>
              <a:gd name="T64" fmla="*/ 898722 w 1268095"/>
              <a:gd name="T65" fmla="*/ 434087 h 363219"/>
              <a:gd name="T66" fmla="*/ 952696 w 1268095"/>
              <a:gd name="T67" fmla="*/ 426809 h 363219"/>
              <a:gd name="T68" fmla="*/ 1004996 w 1268095"/>
              <a:gd name="T69" fmla="*/ 417916 h 363219"/>
              <a:gd name="T70" fmla="*/ 1055276 w 1268095"/>
              <a:gd name="T71" fmla="*/ 407411 h 363219"/>
              <a:gd name="T72" fmla="*/ 1103204 w 1268095"/>
              <a:gd name="T73" fmla="*/ 395291 h 363219"/>
              <a:gd name="T74" fmla="*/ 1148446 w 1268095"/>
              <a:gd name="T75" fmla="*/ 381550 h 363219"/>
              <a:gd name="T76" fmla="*/ 1208653 w 1268095"/>
              <a:gd name="T77" fmla="*/ 358667 h 363219"/>
              <a:gd name="T78" fmla="*/ 1257911 w 1268095"/>
              <a:gd name="T79" fmla="*/ 333887 h 363219"/>
              <a:gd name="T80" fmla="*/ 1296227 w 1268095"/>
              <a:gd name="T81" fmla="*/ 307613 h 363219"/>
              <a:gd name="T82" fmla="*/ 1340012 w 1268095"/>
              <a:gd name="T83" fmla="*/ 252047 h 363219"/>
              <a:gd name="T84" fmla="*/ 1345489 w 1268095"/>
              <a:gd name="T85" fmla="*/ 223507 h 363219"/>
              <a:gd name="T86" fmla="*/ 1340012 w 1268095"/>
              <a:gd name="T87" fmla="*/ 194966 h 363219"/>
              <a:gd name="T88" fmla="*/ 1296227 w 1268095"/>
              <a:gd name="T89" fmla="*/ 139400 h 363219"/>
              <a:gd name="T90" fmla="*/ 1257911 w 1268095"/>
              <a:gd name="T91" fmla="*/ 113123 h 363219"/>
              <a:gd name="T92" fmla="*/ 1208653 w 1268095"/>
              <a:gd name="T93" fmla="*/ 88347 h 363219"/>
              <a:gd name="T94" fmla="*/ 1148446 w 1268095"/>
              <a:gd name="T95" fmla="*/ 65461 h 363219"/>
              <a:gd name="T96" fmla="*/ 1103204 w 1268095"/>
              <a:gd name="T97" fmla="*/ 51720 h 363219"/>
              <a:gd name="T98" fmla="*/ 1055276 w 1268095"/>
              <a:gd name="T99" fmla="*/ 39600 h 363219"/>
              <a:gd name="T100" fmla="*/ 1004996 w 1268095"/>
              <a:gd name="T101" fmla="*/ 29092 h 363219"/>
              <a:gd name="T102" fmla="*/ 952696 w 1268095"/>
              <a:gd name="T103" fmla="*/ 20204 h 363219"/>
              <a:gd name="T104" fmla="*/ 898722 w 1268095"/>
              <a:gd name="T105" fmla="*/ 12925 h 363219"/>
              <a:gd name="T106" fmla="*/ 843405 w 1268095"/>
              <a:gd name="T107" fmla="*/ 7257 h 363219"/>
              <a:gd name="T108" fmla="*/ 787074 w 1268095"/>
              <a:gd name="T109" fmla="*/ 3225 h 363219"/>
              <a:gd name="T110" fmla="*/ 730080 w 1268095"/>
              <a:gd name="T111" fmla="*/ 893 h 363219"/>
              <a:gd name="T112" fmla="*/ 672743 w 1268095"/>
              <a:gd name="T113" fmla="*/ 0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634033" y="0"/>
                </a:moveTo>
                <a:lnTo>
                  <a:pt x="579998" y="656"/>
                </a:lnTo>
                <a:lnTo>
                  <a:pt x="526280" y="2625"/>
                </a:lnTo>
                <a:lnTo>
                  <a:pt x="473194" y="5907"/>
                </a:lnTo>
                <a:lnTo>
                  <a:pt x="421059" y="10502"/>
                </a:lnTo>
                <a:lnTo>
                  <a:pt x="370189" y="16410"/>
                </a:lnTo>
                <a:lnTo>
                  <a:pt x="320902" y="23631"/>
                </a:lnTo>
                <a:lnTo>
                  <a:pt x="273515" y="32165"/>
                </a:lnTo>
                <a:lnTo>
                  <a:pt x="228343" y="42011"/>
                </a:lnTo>
                <a:lnTo>
                  <a:pt x="185704" y="53171"/>
                </a:lnTo>
                <a:lnTo>
                  <a:pt x="128961" y="71761"/>
                </a:lnTo>
                <a:lnTo>
                  <a:pt x="82535" y="91881"/>
                </a:lnTo>
                <a:lnTo>
                  <a:pt x="46426" y="113225"/>
                </a:lnTo>
                <a:lnTo>
                  <a:pt x="5158" y="158359"/>
                </a:lnTo>
                <a:lnTo>
                  <a:pt x="0" y="181538"/>
                </a:lnTo>
                <a:lnTo>
                  <a:pt x="5158" y="204717"/>
                </a:lnTo>
                <a:lnTo>
                  <a:pt x="46426" y="249852"/>
                </a:lnTo>
                <a:lnTo>
                  <a:pt x="82535" y="271195"/>
                </a:lnTo>
                <a:lnTo>
                  <a:pt x="128961" y="291316"/>
                </a:lnTo>
                <a:lnTo>
                  <a:pt x="185704" y="309906"/>
                </a:lnTo>
                <a:lnTo>
                  <a:pt x="228343" y="321066"/>
                </a:lnTo>
                <a:lnTo>
                  <a:pt x="273515" y="330912"/>
                </a:lnTo>
                <a:lnTo>
                  <a:pt x="320902" y="339446"/>
                </a:lnTo>
                <a:lnTo>
                  <a:pt x="370189" y="346667"/>
                </a:lnTo>
                <a:lnTo>
                  <a:pt x="421059" y="352575"/>
                </a:lnTo>
                <a:lnTo>
                  <a:pt x="473194" y="357170"/>
                </a:lnTo>
                <a:lnTo>
                  <a:pt x="526280" y="360452"/>
                </a:lnTo>
                <a:lnTo>
                  <a:pt x="579998" y="362421"/>
                </a:lnTo>
                <a:lnTo>
                  <a:pt x="634033" y="363078"/>
                </a:lnTo>
                <a:lnTo>
                  <a:pt x="688069" y="362421"/>
                </a:lnTo>
                <a:lnTo>
                  <a:pt x="741787" y="360452"/>
                </a:lnTo>
                <a:lnTo>
                  <a:pt x="794873" y="357170"/>
                </a:lnTo>
                <a:lnTo>
                  <a:pt x="847008" y="352575"/>
                </a:lnTo>
                <a:lnTo>
                  <a:pt x="897878" y="346667"/>
                </a:lnTo>
                <a:lnTo>
                  <a:pt x="947165" y="339446"/>
                </a:lnTo>
                <a:lnTo>
                  <a:pt x="994552" y="330912"/>
                </a:lnTo>
                <a:lnTo>
                  <a:pt x="1039724" y="321066"/>
                </a:lnTo>
                <a:lnTo>
                  <a:pt x="1082363" y="309906"/>
                </a:lnTo>
                <a:lnTo>
                  <a:pt x="1139106" y="291316"/>
                </a:lnTo>
                <a:lnTo>
                  <a:pt x="1185532" y="271195"/>
                </a:lnTo>
                <a:lnTo>
                  <a:pt x="1221641" y="249852"/>
                </a:lnTo>
                <a:lnTo>
                  <a:pt x="1262908" y="204717"/>
                </a:lnTo>
                <a:lnTo>
                  <a:pt x="1268066" y="181538"/>
                </a:lnTo>
                <a:lnTo>
                  <a:pt x="1262908" y="158359"/>
                </a:lnTo>
                <a:lnTo>
                  <a:pt x="1221641" y="113225"/>
                </a:lnTo>
                <a:lnTo>
                  <a:pt x="1185532" y="91881"/>
                </a:lnTo>
                <a:lnTo>
                  <a:pt x="1139106" y="71761"/>
                </a:lnTo>
                <a:lnTo>
                  <a:pt x="1082363" y="53171"/>
                </a:lnTo>
                <a:lnTo>
                  <a:pt x="1039724" y="42011"/>
                </a:lnTo>
                <a:lnTo>
                  <a:pt x="994552" y="32165"/>
                </a:lnTo>
                <a:lnTo>
                  <a:pt x="947165" y="23631"/>
                </a:lnTo>
                <a:lnTo>
                  <a:pt x="897878" y="16410"/>
                </a:lnTo>
                <a:lnTo>
                  <a:pt x="847008" y="10502"/>
                </a:lnTo>
                <a:lnTo>
                  <a:pt x="794873" y="5907"/>
                </a:lnTo>
                <a:lnTo>
                  <a:pt x="741787" y="2625"/>
                </a:lnTo>
                <a:lnTo>
                  <a:pt x="688069" y="656"/>
                </a:lnTo>
                <a:lnTo>
                  <a:pt x="634033"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5" name="object 7"/>
          <p:cNvSpPr>
            <a:spLocks/>
          </p:cNvSpPr>
          <p:nvPr/>
        </p:nvSpPr>
        <p:spPr bwMode="auto">
          <a:xfrm>
            <a:off x="5681663" y="3990975"/>
            <a:ext cx="1268412" cy="363538"/>
          </a:xfrm>
          <a:custGeom>
            <a:avLst/>
            <a:gdLst>
              <a:gd name="T0" fmla="*/ 1148445 w 1268095"/>
              <a:gd name="T1" fmla="*/ 65461 h 363219"/>
              <a:gd name="T2" fmla="*/ 1208652 w 1268095"/>
              <a:gd name="T3" fmla="*/ 88348 h 363219"/>
              <a:gd name="T4" fmla="*/ 1257910 w 1268095"/>
              <a:gd name="T5" fmla="*/ 113124 h 363219"/>
              <a:gd name="T6" fmla="*/ 1296226 w 1268095"/>
              <a:gd name="T7" fmla="*/ 139400 h 363219"/>
              <a:gd name="T8" fmla="*/ 1340012 w 1268095"/>
              <a:gd name="T9" fmla="*/ 194966 h 363219"/>
              <a:gd name="T10" fmla="*/ 1345489 w 1268095"/>
              <a:gd name="T11" fmla="*/ 223507 h 363219"/>
              <a:gd name="T12" fmla="*/ 1340012 w 1268095"/>
              <a:gd name="T13" fmla="*/ 252047 h 363219"/>
              <a:gd name="T14" fmla="*/ 1296226 w 1268095"/>
              <a:gd name="T15" fmla="*/ 307612 h 363219"/>
              <a:gd name="T16" fmla="*/ 1257910 w 1268095"/>
              <a:gd name="T17" fmla="*/ 333887 h 363219"/>
              <a:gd name="T18" fmla="*/ 1208652 w 1268095"/>
              <a:gd name="T19" fmla="*/ 358666 h 363219"/>
              <a:gd name="T20" fmla="*/ 1148445 w 1268095"/>
              <a:gd name="T21" fmla="*/ 381549 h 363219"/>
              <a:gd name="T22" fmla="*/ 1103203 w 1268095"/>
              <a:gd name="T23" fmla="*/ 395290 h 363219"/>
              <a:gd name="T24" fmla="*/ 1055275 w 1268095"/>
              <a:gd name="T25" fmla="*/ 407410 h 363219"/>
              <a:gd name="T26" fmla="*/ 1004995 w 1268095"/>
              <a:gd name="T27" fmla="*/ 417915 h 363219"/>
              <a:gd name="T28" fmla="*/ 952695 w 1268095"/>
              <a:gd name="T29" fmla="*/ 426808 h 363219"/>
              <a:gd name="T30" fmla="*/ 898722 w 1268095"/>
              <a:gd name="T31" fmla="*/ 434086 h 363219"/>
              <a:gd name="T32" fmla="*/ 843404 w 1268095"/>
              <a:gd name="T33" fmla="*/ 439739 h 363219"/>
              <a:gd name="T34" fmla="*/ 787073 w 1268095"/>
              <a:gd name="T35" fmla="*/ 443777 h 363219"/>
              <a:gd name="T36" fmla="*/ 730079 w 1268095"/>
              <a:gd name="T37" fmla="*/ 446200 h 363219"/>
              <a:gd name="T38" fmla="*/ 672743 w 1268095"/>
              <a:gd name="T39" fmla="*/ 447008 h 363219"/>
              <a:gd name="T40" fmla="*/ 615409 w 1268095"/>
              <a:gd name="T41" fmla="*/ 446200 h 363219"/>
              <a:gd name="T42" fmla="*/ 558411 w 1268095"/>
              <a:gd name="T43" fmla="*/ 443777 h 363219"/>
              <a:gd name="T44" fmla="*/ 502079 w 1268095"/>
              <a:gd name="T45" fmla="*/ 439739 h 363219"/>
              <a:gd name="T46" fmla="*/ 446763 w 1268095"/>
              <a:gd name="T47" fmla="*/ 434086 h 363219"/>
              <a:gd name="T48" fmla="*/ 392788 w 1268095"/>
              <a:gd name="T49" fmla="*/ 426808 h 363219"/>
              <a:gd name="T50" fmla="*/ 340499 w 1268095"/>
              <a:gd name="T51" fmla="*/ 417915 h 363219"/>
              <a:gd name="T52" fmla="*/ 290212 w 1268095"/>
              <a:gd name="T53" fmla="*/ 407410 h 363219"/>
              <a:gd name="T54" fmla="*/ 242285 w 1268095"/>
              <a:gd name="T55" fmla="*/ 395290 h 363219"/>
              <a:gd name="T56" fmla="*/ 197049 w 1268095"/>
              <a:gd name="T57" fmla="*/ 381549 h 363219"/>
              <a:gd name="T58" fmla="*/ 136843 w 1268095"/>
              <a:gd name="T59" fmla="*/ 358666 h 363219"/>
              <a:gd name="T60" fmla="*/ 87583 w 1268095"/>
              <a:gd name="T61" fmla="*/ 333887 h 363219"/>
              <a:gd name="T62" fmla="*/ 49270 w 1268095"/>
              <a:gd name="T63" fmla="*/ 307612 h 363219"/>
              <a:gd name="T64" fmla="*/ 5395 w 1268095"/>
              <a:gd name="T65" fmla="*/ 252047 h 363219"/>
              <a:gd name="T66" fmla="*/ 0 w 1268095"/>
              <a:gd name="T67" fmla="*/ 223507 h 363219"/>
              <a:gd name="T68" fmla="*/ 5395 w 1268095"/>
              <a:gd name="T69" fmla="*/ 194966 h 363219"/>
              <a:gd name="T70" fmla="*/ 49270 w 1268095"/>
              <a:gd name="T71" fmla="*/ 139400 h 363219"/>
              <a:gd name="T72" fmla="*/ 87583 w 1268095"/>
              <a:gd name="T73" fmla="*/ 113124 h 363219"/>
              <a:gd name="T74" fmla="*/ 136843 w 1268095"/>
              <a:gd name="T75" fmla="*/ 88348 h 363219"/>
              <a:gd name="T76" fmla="*/ 197049 w 1268095"/>
              <a:gd name="T77" fmla="*/ 65461 h 363219"/>
              <a:gd name="T78" fmla="*/ 242285 w 1268095"/>
              <a:gd name="T79" fmla="*/ 51721 h 363219"/>
              <a:gd name="T80" fmla="*/ 290212 w 1268095"/>
              <a:gd name="T81" fmla="*/ 39600 h 363219"/>
              <a:gd name="T82" fmla="*/ 340499 w 1268095"/>
              <a:gd name="T83" fmla="*/ 29092 h 363219"/>
              <a:gd name="T84" fmla="*/ 392788 w 1268095"/>
              <a:gd name="T85" fmla="*/ 20204 h 363219"/>
              <a:gd name="T86" fmla="*/ 446763 w 1268095"/>
              <a:gd name="T87" fmla="*/ 12926 h 363219"/>
              <a:gd name="T88" fmla="*/ 502079 w 1268095"/>
              <a:gd name="T89" fmla="*/ 7257 h 363219"/>
              <a:gd name="T90" fmla="*/ 558411 w 1268095"/>
              <a:gd name="T91" fmla="*/ 3225 h 363219"/>
              <a:gd name="T92" fmla="*/ 615409 w 1268095"/>
              <a:gd name="T93" fmla="*/ 893 h 363219"/>
              <a:gd name="T94" fmla="*/ 672743 w 1268095"/>
              <a:gd name="T95" fmla="*/ 0 h 363219"/>
              <a:gd name="T96" fmla="*/ 730079 w 1268095"/>
              <a:gd name="T97" fmla="*/ 893 h 363219"/>
              <a:gd name="T98" fmla="*/ 787073 w 1268095"/>
              <a:gd name="T99" fmla="*/ 3225 h 363219"/>
              <a:gd name="T100" fmla="*/ 843404 w 1268095"/>
              <a:gd name="T101" fmla="*/ 7257 h 363219"/>
              <a:gd name="T102" fmla="*/ 898722 w 1268095"/>
              <a:gd name="T103" fmla="*/ 12926 h 363219"/>
              <a:gd name="T104" fmla="*/ 952695 w 1268095"/>
              <a:gd name="T105" fmla="*/ 20204 h 363219"/>
              <a:gd name="T106" fmla="*/ 1004995 w 1268095"/>
              <a:gd name="T107" fmla="*/ 29092 h 363219"/>
              <a:gd name="T108" fmla="*/ 1055275 w 1268095"/>
              <a:gd name="T109" fmla="*/ 39600 h 363219"/>
              <a:gd name="T110" fmla="*/ 1103203 w 1268095"/>
              <a:gd name="T111" fmla="*/ 51721 h 363219"/>
              <a:gd name="T112" fmla="*/ 1148445 w 1268095"/>
              <a:gd name="T113" fmla="*/ 65461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1082362" y="53171"/>
                </a:moveTo>
                <a:lnTo>
                  <a:pt x="1139105" y="71762"/>
                </a:lnTo>
                <a:lnTo>
                  <a:pt x="1185531" y="91882"/>
                </a:lnTo>
                <a:lnTo>
                  <a:pt x="1221640" y="113225"/>
                </a:lnTo>
                <a:lnTo>
                  <a:pt x="1262908" y="158359"/>
                </a:lnTo>
                <a:lnTo>
                  <a:pt x="1268066" y="181538"/>
                </a:lnTo>
                <a:lnTo>
                  <a:pt x="1262908" y="204717"/>
                </a:lnTo>
                <a:lnTo>
                  <a:pt x="1221640" y="249851"/>
                </a:lnTo>
                <a:lnTo>
                  <a:pt x="1185531" y="271195"/>
                </a:lnTo>
                <a:lnTo>
                  <a:pt x="1139105" y="291315"/>
                </a:lnTo>
                <a:lnTo>
                  <a:pt x="1082362" y="309905"/>
                </a:lnTo>
                <a:lnTo>
                  <a:pt x="1039723" y="321065"/>
                </a:lnTo>
                <a:lnTo>
                  <a:pt x="994551" y="330911"/>
                </a:lnTo>
                <a:lnTo>
                  <a:pt x="947164" y="339445"/>
                </a:lnTo>
                <a:lnTo>
                  <a:pt x="897877" y="346666"/>
                </a:lnTo>
                <a:lnTo>
                  <a:pt x="847008" y="352574"/>
                </a:lnTo>
                <a:lnTo>
                  <a:pt x="794872" y="357169"/>
                </a:lnTo>
                <a:lnTo>
                  <a:pt x="741786" y="360451"/>
                </a:lnTo>
                <a:lnTo>
                  <a:pt x="688068" y="362421"/>
                </a:lnTo>
                <a:lnTo>
                  <a:pt x="634033" y="363077"/>
                </a:lnTo>
                <a:lnTo>
                  <a:pt x="579998" y="362421"/>
                </a:lnTo>
                <a:lnTo>
                  <a:pt x="526279" y="360451"/>
                </a:lnTo>
                <a:lnTo>
                  <a:pt x="473194" y="357169"/>
                </a:lnTo>
                <a:lnTo>
                  <a:pt x="421058" y="352574"/>
                </a:lnTo>
                <a:lnTo>
                  <a:pt x="370189" y="346666"/>
                </a:lnTo>
                <a:lnTo>
                  <a:pt x="320902" y="339445"/>
                </a:lnTo>
                <a:lnTo>
                  <a:pt x="273514" y="330911"/>
                </a:lnTo>
                <a:lnTo>
                  <a:pt x="228343" y="321065"/>
                </a:lnTo>
                <a:lnTo>
                  <a:pt x="185704" y="309905"/>
                </a:lnTo>
                <a:lnTo>
                  <a:pt x="128961" y="291315"/>
                </a:lnTo>
                <a:lnTo>
                  <a:pt x="82535" y="271195"/>
                </a:lnTo>
                <a:lnTo>
                  <a:pt x="46426" y="249851"/>
                </a:lnTo>
                <a:lnTo>
                  <a:pt x="5158" y="204717"/>
                </a:lnTo>
                <a:lnTo>
                  <a:pt x="0" y="181538"/>
                </a:lnTo>
                <a:lnTo>
                  <a:pt x="5158" y="158359"/>
                </a:lnTo>
                <a:lnTo>
                  <a:pt x="46426" y="113225"/>
                </a:lnTo>
                <a:lnTo>
                  <a:pt x="82535" y="91882"/>
                </a:lnTo>
                <a:lnTo>
                  <a:pt x="128961" y="71762"/>
                </a:lnTo>
                <a:lnTo>
                  <a:pt x="185704" y="53171"/>
                </a:lnTo>
                <a:lnTo>
                  <a:pt x="228343" y="42012"/>
                </a:lnTo>
                <a:lnTo>
                  <a:pt x="273514" y="32165"/>
                </a:lnTo>
                <a:lnTo>
                  <a:pt x="320902" y="23631"/>
                </a:lnTo>
                <a:lnTo>
                  <a:pt x="370189" y="16410"/>
                </a:lnTo>
                <a:lnTo>
                  <a:pt x="421058" y="10503"/>
                </a:lnTo>
                <a:lnTo>
                  <a:pt x="473194" y="5907"/>
                </a:lnTo>
                <a:lnTo>
                  <a:pt x="526279" y="2625"/>
                </a:lnTo>
                <a:lnTo>
                  <a:pt x="579998" y="656"/>
                </a:lnTo>
                <a:lnTo>
                  <a:pt x="634033" y="0"/>
                </a:lnTo>
                <a:lnTo>
                  <a:pt x="688068" y="656"/>
                </a:lnTo>
                <a:lnTo>
                  <a:pt x="741786" y="2625"/>
                </a:lnTo>
                <a:lnTo>
                  <a:pt x="794872" y="5907"/>
                </a:lnTo>
                <a:lnTo>
                  <a:pt x="847008" y="10503"/>
                </a:lnTo>
                <a:lnTo>
                  <a:pt x="897877" y="16410"/>
                </a:lnTo>
                <a:lnTo>
                  <a:pt x="947164" y="23631"/>
                </a:lnTo>
                <a:lnTo>
                  <a:pt x="994551" y="32165"/>
                </a:lnTo>
                <a:lnTo>
                  <a:pt x="1039723" y="42012"/>
                </a:lnTo>
                <a:lnTo>
                  <a:pt x="1082362" y="53171"/>
                </a:lnTo>
              </a:path>
            </a:pathLst>
          </a:custGeom>
          <a:noFill/>
          <a:ln w="160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6" name="object 8"/>
          <p:cNvSpPr>
            <a:spLocks/>
          </p:cNvSpPr>
          <p:nvPr/>
        </p:nvSpPr>
        <p:spPr bwMode="auto">
          <a:xfrm>
            <a:off x="5681663" y="5354638"/>
            <a:ext cx="1268412" cy="363537"/>
          </a:xfrm>
          <a:custGeom>
            <a:avLst/>
            <a:gdLst>
              <a:gd name="T0" fmla="*/ 672743 w 1268095"/>
              <a:gd name="T1" fmla="*/ 0 h 363219"/>
              <a:gd name="T2" fmla="*/ 615409 w 1268095"/>
              <a:gd name="T3" fmla="*/ 893 h 363219"/>
              <a:gd name="T4" fmla="*/ 558412 w 1268095"/>
              <a:gd name="T5" fmla="*/ 3220 h 363219"/>
              <a:gd name="T6" fmla="*/ 502079 w 1268095"/>
              <a:gd name="T7" fmla="*/ 7253 h 363219"/>
              <a:gd name="T8" fmla="*/ 446764 w 1268095"/>
              <a:gd name="T9" fmla="*/ 12916 h 363219"/>
              <a:gd name="T10" fmla="*/ 392788 w 1268095"/>
              <a:gd name="T11" fmla="*/ 20196 h 363219"/>
              <a:gd name="T12" fmla="*/ 340499 w 1268095"/>
              <a:gd name="T13" fmla="*/ 29074 h 363219"/>
              <a:gd name="T14" fmla="*/ 290213 w 1268095"/>
              <a:gd name="T15" fmla="*/ 39578 h 363219"/>
              <a:gd name="T16" fmla="*/ 242285 w 1268095"/>
              <a:gd name="T17" fmla="*/ 51697 h 363219"/>
              <a:gd name="T18" fmla="*/ 197049 w 1268095"/>
              <a:gd name="T19" fmla="*/ 65432 h 363219"/>
              <a:gd name="T20" fmla="*/ 136843 w 1268095"/>
              <a:gd name="T21" fmla="*/ 88311 h 363219"/>
              <a:gd name="T22" fmla="*/ 87583 w 1268095"/>
              <a:gd name="T23" fmla="*/ 113072 h 363219"/>
              <a:gd name="T24" fmla="*/ 49270 w 1268095"/>
              <a:gd name="T25" fmla="*/ 139334 h 363219"/>
              <a:gd name="T26" fmla="*/ 5395 w 1268095"/>
              <a:gd name="T27" fmla="*/ 194872 h 363219"/>
              <a:gd name="T28" fmla="*/ 0 w 1268095"/>
              <a:gd name="T29" fmla="*/ 223400 h 363219"/>
              <a:gd name="T30" fmla="*/ 5395 w 1268095"/>
              <a:gd name="T31" fmla="*/ 251918 h 363219"/>
              <a:gd name="T32" fmla="*/ 49270 w 1268095"/>
              <a:gd name="T33" fmla="*/ 307468 h 363219"/>
              <a:gd name="T34" fmla="*/ 87583 w 1268095"/>
              <a:gd name="T35" fmla="*/ 333729 h 363219"/>
              <a:gd name="T36" fmla="*/ 136843 w 1268095"/>
              <a:gd name="T37" fmla="*/ 358491 h 363219"/>
              <a:gd name="T38" fmla="*/ 197049 w 1268095"/>
              <a:gd name="T39" fmla="*/ 381368 h 363219"/>
              <a:gd name="T40" fmla="*/ 242285 w 1268095"/>
              <a:gd name="T41" fmla="*/ 395098 h 363219"/>
              <a:gd name="T42" fmla="*/ 290213 w 1268095"/>
              <a:gd name="T43" fmla="*/ 407219 h 363219"/>
              <a:gd name="T44" fmla="*/ 340499 w 1268095"/>
              <a:gd name="T45" fmla="*/ 417717 h 363219"/>
              <a:gd name="T46" fmla="*/ 392788 w 1268095"/>
              <a:gd name="T47" fmla="*/ 426605 h 363219"/>
              <a:gd name="T48" fmla="*/ 446764 w 1268095"/>
              <a:gd name="T49" fmla="*/ 433875 h 363219"/>
              <a:gd name="T50" fmla="*/ 502079 w 1268095"/>
              <a:gd name="T51" fmla="*/ 439525 h 363219"/>
              <a:gd name="T52" fmla="*/ 558412 w 1268095"/>
              <a:gd name="T53" fmla="*/ 443567 h 363219"/>
              <a:gd name="T54" fmla="*/ 615409 w 1268095"/>
              <a:gd name="T55" fmla="*/ 445990 h 363219"/>
              <a:gd name="T56" fmla="*/ 672743 w 1268095"/>
              <a:gd name="T57" fmla="*/ 446798 h 363219"/>
              <a:gd name="T58" fmla="*/ 730080 w 1268095"/>
              <a:gd name="T59" fmla="*/ 445990 h 363219"/>
              <a:gd name="T60" fmla="*/ 787074 w 1268095"/>
              <a:gd name="T61" fmla="*/ 443567 h 363219"/>
              <a:gd name="T62" fmla="*/ 843405 w 1268095"/>
              <a:gd name="T63" fmla="*/ 439525 h 363219"/>
              <a:gd name="T64" fmla="*/ 898722 w 1268095"/>
              <a:gd name="T65" fmla="*/ 433875 h 363219"/>
              <a:gd name="T66" fmla="*/ 952696 w 1268095"/>
              <a:gd name="T67" fmla="*/ 426605 h 363219"/>
              <a:gd name="T68" fmla="*/ 1004996 w 1268095"/>
              <a:gd name="T69" fmla="*/ 417717 h 363219"/>
              <a:gd name="T70" fmla="*/ 1055276 w 1268095"/>
              <a:gd name="T71" fmla="*/ 407219 h 363219"/>
              <a:gd name="T72" fmla="*/ 1103204 w 1268095"/>
              <a:gd name="T73" fmla="*/ 395098 h 363219"/>
              <a:gd name="T74" fmla="*/ 1148446 w 1268095"/>
              <a:gd name="T75" fmla="*/ 381368 h 363219"/>
              <a:gd name="T76" fmla="*/ 1208653 w 1268095"/>
              <a:gd name="T77" fmla="*/ 358491 h 363219"/>
              <a:gd name="T78" fmla="*/ 1257911 w 1268095"/>
              <a:gd name="T79" fmla="*/ 333729 h 363219"/>
              <a:gd name="T80" fmla="*/ 1296227 w 1268095"/>
              <a:gd name="T81" fmla="*/ 307468 h 363219"/>
              <a:gd name="T82" fmla="*/ 1340012 w 1268095"/>
              <a:gd name="T83" fmla="*/ 251918 h 363219"/>
              <a:gd name="T84" fmla="*/ 1345489 w 1268095"/>
              <a:gd name="T85" fmla="*/ 223400 h 363219"/>
              <a:gd name="T86" fmla="*/ 1340012 w 1268095"/>
              <a:gd name="T87" fmla="*/ 194872 h 363219"/>
              <a:gd name="T88" fmla="*/ 1296227 w 1268095"/>
              <a:gd name="T89" fmla="*/ 139334 h 363219"/>
              <a:gd name="T90" fmla="*/ 1257911 w 1268095"/>
              <a:gd name="T91" fmla="*/ 113072 h 363219"/>
              <a:gd name="T92" fmla="*/ 1208653 w 1268095"/>
              <a:gd name="T93" fmla="*/ 88311 h 363219"/>
              <a:gd name="T94" fmla="*/ 1148446 w 1268095"/>
              <a:gd name="T95" fmla="*/ 65432 h 363219"/>
              <a:gd name="T96" fmla="*/ 1103204 w 1268095"/>
              <a:gd name="T97" fmla="*/ 51697 h 363219"/>
              <a:gd name="T98" fmla="*/ 1055276 w 1268095"/>
              <a:gd name="T99" fmla="*/ 39578 h 363219"/>
              <a:gd name="T100" fmla="*/ 1004996 w 1268095"/>
              <a:gd name="T101" fmla="*/ 29074 h 363219"/>
              <a:gd name="T102" fmla="*/ 952696 w 1268095"/>
              <a:gd name="T103" fmla="*/ 20196 h 363219"/>
              <a:gd name="T104" fmla="*/ 898722 w 1268095"/>
              <a:gd name="T105" fmla="*/ 12916 h 363219"/>
              <a:gd name="T106" fmla="*/ 843405 w 1268095"/>
              <a:gd name="T107" fmla="*/ 7253 h 363219"/>
              <a:gd name="T108" fmla="*/ 787074 w 1268095"/>
              <a:gd name="T109" fmla="*/ 3220 h 363219"/>
              <a:gd name="T110" fmla="*/ 730080 w 1268095"/>
              <a:gd name="T111" fmla="*/ 893 h 363219"/>
              <a:gd name="T112" fmla="*/ 672743 w 1268095"/>
              <a:gd name="T113" fmla="*/ 0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634033" y="0"/>
                </a:moveTo>
                <a:lnTo>
                  <a:pt x="579998" y="656"/>
                </a:lnTo>
                <a:lnTo>
                  <a:pt x="526280" y="2625"/>
                </a:lnTo>
                <a:lnTo>
                  <a:pt x="473194" y="5907"/>
                </a:lnTo>
                <a:lnTo>
                  <a:pt x="421059" y="10502"/>
                </a:lnTo>
                <a:lnTo>
                  <a:pt x="370189" y="16410"/>
                </a:lnTo>
                <a:lnTo>
                  <a:pt x="320902" y="23631"/>
                </a:lnTo>
                <a:lnTo>
                  <a:pt x="273515" y="32165"/>
                </a:lnTo>
                <a:lnTo>
                  <a:pt x="228343" y="42011"/>
                </a:lnTo>
                <a:lnTo>
                  <a:pt x="185704" y="53171"/>
                </a:lnTo>
                <a:lnTo>
                  <a:pt x="128961" y="71762"/>
                </a:lnTo>
                <a:lnTo>
                  <a:pt x="82535" y="91882"/>
                </a:lnTo>
                <a:lnTo>
                  <a:pt x="46426" y="113226"/>
                </a:lnTo>
                <a:lnTo>
                  <a:pt x="5158" y="158360"/>
                </a:lnTo>
                <a:lnTo>
                  <a:pt x="0" y="181539"/>
                </a:lnTo>
                <a:lnTo>
                  <a:pt x="5158" y="204718"/>
                </a:lnTo>
                <a:lnTo>
                  <a:pt x="46426" y="249853"/>
                </a:lnTo>
                <a:lnTo>
                  <a:pt x="82535" y="271197"/>
                </a:lnTo>
                <a:lnTo>
                  <a:pt x="128961" y="291317"/>
                </a:lnTo>
                <a:lnTo>
                  <a:pt x="185704" y="309908"/>
                </a:lnTo>
                <a:lnTo>
                  <a:pt x="228343" y="321067"/>
                </a:lnTo>
                <a:lnTo>
                  <a:pt x="273515" y="330914"/>
                </a:lnTo>
                <a:lnTo>
                  <a:pt x="320902" y="339447"/>
                </a:lnTo>
                <a:lnTo>
                  <a:pt x="370189" y="346668"/>
                </a:lnTo>
                <a:lnTo>
                  <a:pt x="421059" y="352576"/>
                </a:lnTo>
                <a:lnTo>
                  <a:pt x="473194" y="357171"/>
                </a:lnTo>
                <a:lnTo>
                  <a:pt x="526280" y="360453"/>
                </a:lnTo>
                <a:lnTo>
                  <a:pt x="579998" y="362423"/>
                </a:lnTo>
                <a:lnTo>
                  <a:pt x="634033" y="363079"/>
                </a:lnTo>
                <a:lnTo>
                  <a:pt x="688069" y="362423"/>
                </a:lnTo>
                <a:lnTo>
                  <a:pt x="741787" y="360453"/>
                </a:lnTo>
                <a:lnTo>
                  <a:pt x="794873" y="357171"/>
                </a:lnTo>
                <a:lnTo>
                  <a:pt x="847008" y="352576"/>
                </a:lnTo>
                <a:lnTo>
                  <a:pt x="897878" y="346668"/>
                </a:lnTo>
                <a:lnTo>
                  <a:pt x="947165" y="339447"/>
                </a:lnTo>
                <a:lnTo>
                  <a:pt x="994552" y="330914"/>
                </a:lnTo>
                <a:lnTo>
                  <a:pt x="1039724" y="321067"/>
                </a:lnTo>
                <a:lnTo>
                  <a:pt x="1082363" y="309908"/>
                </a:lnTo>
                <a:lnTo>
                  <a:pt x="1139106" y="291317"/>
                </a:lnTo>
                <a:lnTo>
                  <a:pt x="1185532" y="271197"/>
                </a:lnTo>
                <a:lnTo>
                  <a:pt x="1221641" y="249853"/>
                </a:lnTo>
                <a:lnTo>
                  <a:pt x="1262908" y="204718"/>
                </a:lnTo>
                <a:lnTo>
                  <a:pt x="1268066" y="181539"/>
                </a:lnTo>
                <a:lnTo>
                  <a:pt x="1262908" y="158360"/>
                </a:lnTo>
                <a:lnTo>
                  <a:pt x="1221641" y="113226"/>
                </a:lnTo>
                <a:lnTo>
                  <a:pt x="1185532" y="91882"/>
                </a:lnTo>
                <a:lnTo>
                  <a:pt x="1139106" y="71762"/>
                </a:lnTo>
                <a:lnTo>
                  <a:pt x="1082363" y="53171"/>
                </a:lnTo>
                <a:lnTo>
                  <a:pt x="1039724" y="42011"/>
                </a:lnTo>
                <a:lnTo>
                  <a:pt x="994552" y="32165"/>
                </a:lnTo>
                <a:lnTo>
                  <a:pt x="947165" y="23631"/>
                </a:lnTo>
                <a:lnTo>
                  <a:pt x="897878" y="16410"/>
                </a:lnTo>
                <a:lnTo>
                  <a:pt x="847008" y="10502"/>
                </a:lnTo>
                <a:lnTo>
                  <a:pt x="794873" y="5907"/>
                </a:lnTo>
                <a:lnTo>
                  <a:pt x="741787" y="2625"/>
                </a:lnTo>
                <a:lnTo>
                  <a:pt x="688069" y="656"/>
                </a:lnTo>
                <a:lnTo>
                  <a:pt x="634033"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7" name="object 9"/>
          <p:cNvSpPr>
            <a:spLocks/>
          </p:cNvSpPr>
          <p:nvPr/>
        </p:nvSpPr>
        <p:spPr bwMode="auto">
          <a:xfrm>
            <a:off x="5681663" y="5354638"/>
            <a:ext cx="1268412" cy="363537"/>
          </a:xfrm>
          <a:custGeom>
            <a:avLst/>
            <a:gdLst>
              <a:gd name="T0" fmla="*/ 1148445 w 1268095"/>
              <a:gd name="T1" fmla="*/ 65432 h 363219"/>
              <a:gd name="T2" fmla="*/ 1208652 w 1268095"/>
              <a:gd name="T3" fmla="*/ 88311 h 363219"/>
              <a:gd name="T4" fmla="*/ 1257910 w 1268095"/>
              <a:gd name="T5" fmla="*/ 113072 h 363219"/>
              <a:gd name="T6" fmla="*/ 1296226 w 1268095"/>
              <a:gd name="T7" fmla="*/ 139331 h 363219"/>
              <a:gd name="T8" fmla="*/ 1340012 w 1268095"/>
              <a:gd name="T9" fmla="*/ 194871 h 363219"/>
              <a:gd name="T10" fmla="*/ 1345489 w 1268095"/>
              <a:gd name="T11" fmla="*/ 223399 h 363219"/>
              <a:gd name="T12" fmla="*/ 1340012 w 1268095"/>
              <a:gd name="T13" fmla="*/ 251917 h 363219"/>
              <a:gd name="T14" fmla="*/ 1296226 w 1268095"/>
              <a:gd name="T15" fmla="*/ 307466 h 363219"/>
              <a:gd name="T16" fmla="*/ 1257910 w 1268095"/>
              <a:gd name="T17" fmla="*/ 333727 h 363219"/>
              <a:gd name="T18" fmla="*/ 1208652 w 1268095"/>
              <a:gd name="T19" fmla="*/ 358489 h 363219"/>
              <a:gd name="T20" fmla="*/ 1148445 w 1268095"/>
              <a:gd name="T21" fmla="*/ 381364 h 363219"/>
              <a:gd name="T22" fmla="*/ 1103203 w 1268095"/>
              <a:gd name="T23" fmla="*/ 395096 h 363219"/>
              <a:gd name="T24" fmla="*/ 1055275 w 1268095"/>
              <a:gd name="T25" fmla="*/ 407215 h 363219"/>
              <a:gd name="T26" fmla="*/ 1004995 w 1268095"/>
              <a:gd name="T27" fmla="*/ 417715 h 363219"/>
              <a:gd name="T28" fmla="*/ 952695 w 1268095"/>
              <a:gd name="T29" fmla="*/ 426602 h 363219"/>
              <a:gd name="T30" fmla="*/ 898722 w 1268095"/>
              <a:gd name="T31" fmla="*/ 433873 h 363219"/>
              <a:gd name="T32" fmla="*/ 843404 w 1268095"/>
              <a:gd name="T33" fmla="*/ 439523 h 363219"/>
              <a:gd name="T34" fmla="*/ 787073 w 1268095"/>
              <a:gd name="T35" fmla="*/ 443565 h 363219"/>
              <a:gd name="T36" fmla="*/ 730079 w 1268095"/>
              <a:gd name="T37" fmla="*/ 445987 h 363219"/>
              <a:gd name="T38" fmla="*/ 672743 w 1268095"/>
              <a:gd name="T39" fmla="*/ 446794 h 363219"/>
              <a:gd name="T40" fmla="*/ 615409 w 1268095"/>
              <a:gd name="T41" fmla="*/ 445987 h 363219"/>
              <a:gd name="T42" fmla="*/ 558411 w 1268095"/>
              <a:gd name="T43" fmla="*/ 443565 h 363219"/>
              <a:gd name="T44" fmla="*/ 502079 w 1268095"/>
              <a:gd name="T45" fmla="*/ 439523 h 363219"/>
              <a:gd name="T46" fmla="*/ 446763 w 1268095"/>
              <a:gd name="T47" fmla="*/ 433873 h 363219"/>
              <a:gd name="T48" fmla="*/ 392788 w 1268095"/>
              <a:gd name="T49" fmla="*/ 426602 h 363219"/>
              <a:gd name="T50" fmla="*/ 340499 w 1268095"/>
              <a:gd name="T51" fmla="*/ 417715 h 363219"/>
              <a:gd name="T52" fmla="*/ 290212 w 1268095"/>
              <a:gd name="T53" fmla="*/ 407215 h 363219"/>
              <a:gd name="T54" fmla="*/ 242285 w 1268095"/>
              <a:gd name="T55" fmla="*/ 395096 h 363219"/>
              <a:gd name="T56" fmla="*/ 197049 w 1268095"/>
              <a:gd name="T57" fmla="*/ 381364 h 363219"/>
              <a:gd name="T58" fmla="*/ 136843 w 1268095"/>
              <a:gd name="T59" fmla="*/ 358489 h 363219"/>
              <a:gd name="T60" fmla="*/ 87583 w 1268095"/>
              <a:gd name="T61" fmla="*/ 333727 h 363219"/>
              <a:gd name="T62" fmla="*/ 49270 w 1268095"/>
              <a:gd name="T63" fmla="*/ 307466 h 363219"/>
              <a:gd name="T64" fmla="*/ 5395 w 1268095"/>
              <a:gd name="T65" fmla="*/ 251917 h 363219"/>
              <a:gd name="T66" fmla="*/ 0 w 1268095"/>
              <a:gd name="T67" fmla="*/ 223399 h 363219"/>
              <a:gd name="T68" fmla="*/ 5395 w 1268095"/>
              <a:gd name="T69" fmla="*/ 194871 h 363219"/>
              <a:gd name="T70" fmla="*/ 49270 w 1268095"/>
              <a:gd name="T71" fmla="*/ 139331 h 363219"/>
              <a:gd name="T72" fmla="*/ 87583 w 1268095"/>
              <a:gd name="T73" fmla="*/ 113072 h 363219"/>
              <a:gd name="T74" fmla="*/ 136843 w 1268095"/>
              <a:gd name="T75" fmla="*/ 88311 h 363219"/>
              <a:gd name="T76" fmla="*/ 197049 w 1268095"/>
              <a:gd name="T77" fmla="*/ 65432 h 363219"/>
              <a:gd name="T78" fmla="*/ 242285 w 1268095"/>
              <a:gd name="T79" fmla="*/ 51698 h 363219"/>
              <a:gd name="T80" fmla="*/ 290212 w 1268095"/>
              <a:gd name="T81" fmla="*/ 39578 h 363219"/>
              <a:gd name="T82" fmla="*/ 340499 w 1268095"/>
              <a:gd name="T83" fmla="*/ 29074 h 363219"/>
              <a:gd name="T84" fmla="*/ 392788 w 1268095"/>
              <a:gd name="T85" fmla="*/ 20196 h 363219"/>
              <a:gd name="T86" fmla="*/ 446763 w 1268095"/>
              <a:gd name="T87" fmla="*/ 12918 h 363219"/>
              <a:gd name="T88" fmla="*/ 502079 w 1268095"/>
              <a:gd name="T89" fmla="*/ 7253 h 363219"/>
              <a:gd name="T90" fmla="*/ 558411 w 1268095"/>
              <a:gd name="T91" fmla="*/ 3220 h 363219"/>
              <a:gd name="T92" fmla="*/ 615409 w 1268095"/>
              <a:gd name="T93" fmla="*/ 893 h 363219"/>
              <a:gd name="T94" fmla="*/ 672743 w 1268095"/>
              <a:gd name="T95" fmla="*/ 0 h 363219"/>
              <a:gd name="T96" fmla="*/ 730079 w 1268095"/>
              <a:gd name="T97" fmla="*/ 893 h 363219"/>
              <a:gd name="T98" fmla="*/ 787073 w 1268095"/>
              <a:gd name="T99" fmla="*/ 3220 h 363219"/>
              <a:gd name="T100" fmla="*/ 843404 w 1268095"/>
              <a:gd name="T101" fmla="*/ 7253 h 363219"/>
              <a:gd name="T102" fmla="*/ 898722 w 1268095"/>
              <a:gd name="T103" fmla="*/ 12918 h 363219"/>
              <a:gd name="T104" fmla="*/ 952695 w 1268095"/>
              <a:gd name="T105" fmla="*/ 20196 h 363219"/>
              <a:gd name="T106" fmla="*/ 1004995 w 1268095"/>
              <a:gd name="T107" fmla="*/ 29074 h 363219"/>
              <a:gd name="T108" fmla="*/ 1055275 w 1268095"/>
              <a:gd name="T109" fmla="*/ 39578 h 363219"/>
              <a:gd name="T110" fmla="*/ 1103203 w 1268095"/>
              <a:gd name="T111" fmla="*/ 51698 h 363219"/>
              <a:gd name="T112" fmla="*/ 1148445 w 1268095"/>
              <a:gd name="T113" fmla="*/ 65432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1082362" y="53171"/>
                </a:moveTo>
                <a:lnTo>
                  <a:pt x="1139105" y="71762"/>
                </a:lnTo>
                <a:lnTo>
                  <a:pt x="1185531" y="91882"/>
                </a:lnTo>
                <a:lnTo>
                  <a:pt x="1221640" y="113225"/>
                </a:lnTo>
                <a:lnTo>
                  <a:pt x="1262908" y="158359"/>
                </a:lnTo>
                <a:lnTo>
                  <a:pt x="1268066" y="181538"/>
                </a:lnTo>
                <a:lnTo>
                  <a:pt x="1262908" y="204717"/>
                </a:lnTo>
                <a:lnTo>
                  <a:pt x="1221640" y="249851"/>
                </a:lnTo>
                <a:lnTo>
                  <a:pt x="1185531" y="271195"/>
                </a:lnTo>
                <a:lnTo>
                  <a:pt x="1139105" y="291315"/>
                </a:lnTo>
                <a:lnTo>
                  <a:pt x="1082362" y="309905"/>
                </a:lnTo>
                <a:lnTo>
                  <a:pt x="1039723" y="321065"/>
                </a:lnTo>
                <a:lnTo>
                  <a:pt x="994551" y="330911"/>
                </a:lnTo>
                <a:lnTo>
                  <a:pt x="947164" y="339445"/>
                </a:lnTo>
                <a:lnTo>
                  <a:pt x="897877" y="346666"/>
                </a:lnTo>
                <a:lnTo>
                  <a:pt x="847008" y="352574"/>
                </a:lnTo>
                <a:lnTo>
                  <a:pt x="794872" y="357169"/>
                </a:lnTo>
                <a:lnTo>
                  <a:pt x="741786" y="360451"/>
                </a:lnTo>
                <a:lnTo>
                  <a:pt x="688068" y="362421"/>
                </a:lnTo>
                <a:lnTo>
                  <a:pt x="634033" y="363077"/>
                </a:lnTo>
                <a:lnTo>
                  <a:pt x="579998" y="362421"/>
                </a:lnTo>
                <a:lnTo>
                  <a:pt x="526279" y="360451"/>
                </a:lnTo>
                <a:lnTo>
                  <a:pt x="473194" y="357169"/>
                </a:lnTo>
                <a:lnTo>
                  <a:pt x="421058" y="352574"/>
                </a:lnTo>
                <a:lnTo>
                  <a:pt x="370189" y="346666"/>
                </a:lnTo>
                <a:lnTo>
                  <a:pt x="320902" y="339445"/>
                </a:lnTo>
                <a:lnTo>
                  <a:pt x="273514" y="330911"/>
                </a:lnTo>
                <a:lnTo>
                  <a:pt x="228343" y="321065"/>
                </a:lnTo>
                <a:lnTo>
                  <a:pt x="185704" y="309905"/>
                </a:lnTo>
                <a:lnTo>
                  <a:pt x="128961" y="291315"/>
                </a:lnTo>
                <a:lnTo>
                  <a:pt x="82535" y="271195"/>
                </a:lnTo>
                <a:lnTo>
                  <a:pt x="46426" y="249851"/>
                </a:lnTo>
                <a:lnTo>
                  <a:pt x="5158" y="204717"/>
                </a:lnTo>
                <a:lnTo>
                  <a:pt x="0" y="181538"/>
                </a:lnTo>
                <a:lnTo>
                  <a:pt x="5158" y="158359"/>
                </a:lnTo>
                <a:lnTo>
                  <a:pt x="46426" y="113225"/>
                </a:lnTo>
                <a:lnTo>
                  <a:pt x="82535" y="91882"/>
                </a:lnTo>
                <a:lnTo>
                  <a:pt x="128961" y="71762"/>
                </a:lnTo>
                <a:lnTo>
                  <a:pt x="185704" y="53171"/>
                </a:lnTo>
                <a:lnTo>
                  <a:pt x="228343" y="42012"/>
                </a:lnTo>
                <a:lnTo>
                  <a:pt x="273514" y="32165"/>
                </a:lnTo>
                <a:lnTo>
                  <a:pt x="320902" y="23631"/>
                </a:lnTo>
                <a:lnTo>
                  <a:pt x="370189" y="16410"/>
                </a:lnTo>
                <a:lnTo>
                  <a:pt x="421058" y="10503"/>
                </a:lnTo>
                <a:lnTo>
                  <a:pt x="473194" y="5907"/>
                </a:lnTo>
                <a:lnTo>
                  <a:pt x="526279" y="2625"/>
                </a:lnTo>
                <a:lnTo>
                  <a:pt x="579998" y="656"/>
                </a:lnTo>
                <a:lnTo>
                  <a:pt x="634033" y="0"/>
                </a:lnTo>
                <a:lnTo>
                  <a:pt x="688068" y="656"/>
                </a:lnTo>
                <a:lnTo>
                  <a:pt x="741786" y="2625"/>
                </a:lnTo>
                <a:lnTo>
                  <a:pt x="794872" y="5907"/>
                </a:lnTo>
                <a:lnTo>
                  <a:pt x="847008" y="10503"/>
                </a:lnTo>
                <a:lnTo>
                  <a:pt x="897877" y="16410"/>
                </a:lnTo>
                <a:lnTo>
                  <a:pt x="947164" y="23631"/>
                </a:lnTo>
                <a:lnTo>
                  <a:pt x="994551" y="32165"/>
                </a:lnTo>
                <a:lnTo>
                  <a:pt x="1039723" y="42012"/>
                </a:lnTo>
                <a:lnTo>
                  <a:pt x="1082362" y="53171"/>
                </a:lnTo>
              </a:path>
            </a:pathLst>
          </a:custGeom>
          <a:noFill/>
          <a:ln w="160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8" name="object 10"/>
          <p:cNvSpPr>
            <a:spLocks/>
          </p:cNvSpPr>
          <p:nvPr/>
        </p:nvSpPr>
        <p:spPr bwMode="auto">
          <a:xfrm>
            <a:off x="6135688" y="4992688"/>
            <a:ext cx="2082800" cy="546100"/>
          </a:xfrm>
          <a:custGeom>
            <a:avLst/>
            <a:gdLst>
              <a:gd name="T0" fmla="*/ 1937658 w 2083435"/>
              <a:gd name="T1" fmla="*/ 545621 h 546100"/>
              <a:gd name="T2" fmla="*/ 0 w 2083435"/>
              <a:gd name="T3" fmla="*/ 0 h 546100"/>
              <a:gd name="T4" fmla="*/ 0 60000 65536"/>
              <a:gd name="T5" fmla="*/ 0 60000 65536"/>
            </a:gdLst>
            <a:ahLst/>
            <a:cxnLst>
              <a:cxn ang="T4">
                <a:pos x="T0" y="T1"/>
              </a:cxn>
              <a:cxn ang="T5">
                <a:pos x="T2" y="T3"/>
              </a:cxn>
            </a:cxnLst>
            <a:rect l="0" t="0" r="r" b="b"/>
            <a:pathLst>
              <a:path w="2083435" h="546100">
                <a:moveTo>
                  <a:pt x="2082825" y="545621"/>
                </a:moveTo>
                <a:lnTo>
                  <a:pt x="0" y="0"/>
                </a:lnTo>
              </a:path>
            </a:pathLst>
          </a:custGeom>
          <a:noFill/>
          <a:ln w="16043">
            <a:solidFill>
              <a:srgbClr val="7B36FF"/>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9" name="object 11"/>
          <p:cNvSpPr>
            <a:spLocks/>
          </p:cNvSpPr>
          <p:nvPr/>
        </p:nvSpPr>
        <p:spPr bwMode="auto">
          <a:xfrm>
            <a:off x="6275388" y="4846638"/>
            <a:ext cx="349250" cy="261937"/>
          </a:xfrm>
          <a:custGeom>
            <a:avLst/>
            <a:gdLst>
              <a:gd name="T0" fmla="*/ 348799 w 349250"/>
              <a:gd name="T1" fmla="*/ 111046 h 262889"/>
              <a:gd name="T2" fmla="*/ 6400 w 349250"/>
              <a:gd name="T3" fmla="*/ 2039 h 262889"/>
              <a:gd name="T4" fmla="*/ 0 w 349250"/>
              <a:gd name="T5" fmla="*/ 0 h 262889"/>
              <a:gd name="T6" fmla="*/ 0 60000 65536"/>
              <a:gd name="T7" fmla="*/ 0 60000 65536"/>
              <a:gd name="T8" fmla="*/ 0 60000 65536"/>
            </a:gdLst>
            <a:ahLst/>
            <a:cxnLst>
              <a:cxn ang="T6">
                <a:pos x="T0" y="T1"/>
              </a:cxn>
              <a:cxn ang="T7">
                <a:pos x="T2" y="T3"/>
              </a:cxn>
              <a:cxn ang="T8">
                <a:pos x="T4" y="T5"/>
              </a:cxn>
            </a:cxnLst>
            <a:rect l="0" t="0" r="r" b="b"/>
            <a:pathLst>
              <a:path w="349250" h="262889">
                <a:moveTo>
                  <a:pt x="348799" y="262339"/>
                </a:moveTo>
                <a:lnTo>
                  <a:pt x="6400" y="4814"/>
                </a:lnTo>
                <a:lnTo>
                  <a:pt x="0" y="0"/>
                </a:lnTo>
              </a:path>
            </a:pathLst>
          </a:custGeom>
          <a:noFill/>
          <a:ln w="16021">
            <a:solidFill>
              <a:srgbClr val="FF4C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0" name="object 12"/>
          <p:cNvSpPr>
            <a:spLocks/>
          </p:cNvSpPr>
          <p:nvPr/>
        </p:nvSpPr>
        <p:spPr bwMode="auto">
          <a:xfrm>
            <a:off x="6226175" y="4810125"/>
            <a:ext cx="76200" cy="68263"/>
          </a:xfrm>
          <a:custGeom>
            <a:avLst/>
            <a:gdLst>
              <a:gd name="T0" fmla="*/ 0 w 75565"/>
              <a:gd name="T1" fmla="*/ 0 h 69214"/>
              <a:gd name="T2" fmla="*/ 250004 w 75565"/>
              <a:gd name="T3" fmla="*/ 2598 h 69214"/>
              <a:gd name="T4" fmla="*/ 549165 w 75565"/>
              <a:gd name="T5" fmla="*/ 517 h 69214"/>
              <a:gd name="T6" fmla="*/ 0 w 75565"/>
              <a:gd name="T7" fmla="*/ 0 h 69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565" h="69214">
                <a:moveTo>
                  <a:pt x="0" y="0"/>
                </a:moveTo>
                <a:lnTo>
                  <a:pt x="34403" y="68976"/>
                </a:lnTo>
                <a:lnTo>
                  <a:pt x="75576" y="13738"/>
                </a:lnTo>
                <a:lnTo>
                  <a:pt x="0" y="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11" name="object 13"/>
          <p:cNvSpPr>
            <a:spLocks/>
          </p:cNvSpPr>
          <p:nvPr/>
        </p:nvSpPr>
        <p:spPr bwMode="auto">
          <a:xfrm>
            <a:off x="6288088" y="4927600"/>
            <a:ext cx="98425" cy="98425"/>
          </a:xfrm>
          <a:custGeom>
            <a:avLst/>
            <a:gdLst>
              <a:gd name="T0" fmla="*/ 98100 w 98425"/>
              <a:gd name="T1" fmla="*/ 1803 h 99060"/>
              <a:gd name="T2" fmla="*/ 70018 w 98425"/>
              <a:gd name="T3" fmla="*/ 638 h 99060"/>
              <a:gd name="T4" fmla="*/ 44182 w 98425"/>
              <a:gd name="T5" fmla="*/ 0 h 99060"/>
              <a:gd name="T6" fmla="*/ 22840 w 98425"/>
              <a:gd name="T7" fmla="*/ 269 h 99060"/>
              <a:gd name="T8" fmla="*/ 8237 w 98425"/>
              <a:gd name="T9" fmla="*/ 1803 h 99060"/>
              <a:gd name="T10" fmla="*/ 1216 w 98425"/>
              <a:gd name="T11" fmla="*/ 4997 h 99060"/>
              <a:gd name="T12" fmla="*/ 0 w 98425"/>
              <a:gd name="T13" fmla="*/ 9666 h 99060"/>
              <a:gd name="T14" fmla="*/ 2901 w 98425"/>
              <a:gd name="T15" fmla="*/ 15323 h 99060"/>
              <a:gd name="T16" fmla="*/ 8237 w 98425"/>
              <a:gd name="T17" fmla="*/ 21463 h 99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25" h="99060">
                <a:moveTo>
                  <a:pt x="98100" y="8274"/>
                </a:moveTo>
                <a:lnTo>
                  <a:pt x="70018" y="2914"/>
                </a:lnTo>
                <a:lnTo>
                  <a:pt x="44182" y="0"/>
                </a:lnTo>
                <a:lnTo>
                  <a:pt x="22840" y="1222"/>
                </a:lnTo>
                <a:lnTo>
                  <a:pt x="8237" y="8274"/>
                </a:lnTo>
                <a:lnTo>
                  <a:pt x="1216" y="22943"/>
                </a:lnTo>
                <a:lnTo>
                  <a:pt x="0" y="44381"/>
                </a:lnTo>
                <a:lnTo>
                  <a:pt x="2901" y="70334"/>
                </a:lnTo>
                <a:lnTo>
                  <a:pt x="8237" y="98542"/>
                </a:lnTo>
              </a:path>
            </a:pathLst>
          </a:custGeom>
          <a:noFill/>
          <a:ln w="1601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2" name="object 14"/>
          <p:cNvSpPr>
            <a:spLocks noChangeArrowheads="1"/>
          </p:cNvSpPr>
          <p:nvPr/>
        </p:nvSpPr>
        <p:spPr bwMode="auto">
          <a:xfrm>
            <a:off x="8310563" y="5364163"/>
            <a:ext cx="442912" cy="4429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2000">
              <a:solidFill>
                <a:srgbClr val="000000"/>
              </a:solidFill>
              <a:latin typeface="Times New Roman" panose="02020603050405020304" pitchFamily="18" charset="0"/>
            </a:endParaRPr>
          </a:p>
        </p:txBody>
      </p:sp>
      <p:sp>
        <p:nvSpPr>
          <p:cNvPr id="15" name="object 15"/>
          <p:cNvSpPr txBox="1"/>
          <p:nvPr/>
        </p:nvSpPr>
        <p:spPr>
          <a:xfrm>
            <a:off x="6030913" y="4702175"/>
            <a:ext cx="141287" cy="301625"/>
          </a:xfrm>
          <a:prstGeom prst="rect">
            <a:avLst/>
          </a:prstGeom>
        </p:spPr>
        <p:txBody>
          <a:bodyPr lIns="0" tIns="0" rIns="0" bIns="0">
            <a:spAutoFit/>
          </a:bodyPr>
          <a:lstStyle/>
          <a:p>
            <a:pPr marL="12700">
              <a:defRPr/>
            </a:pPr>
            <a:r>
              <a:rPr sz="1750" spc="5" dirty="0">
                <a:solidFill>
                  <a:srgbClr val="000000"/>
                </a:solidFill>
                <a:latin typeface="Symbol"/>
                <a:cs typeface="Symbol"/>
              </a:rPr>
              <a:t></a:t>
            </a:r>
            <a:endParaRPr sz="1750">
              <a:solidFill>
                <a:srgbClr val="000000"/>
              </a:solidFill>
              <a:latin typeface="Symbol"/>
              <a:cs typeface="Symbol"/>
            </a:endParaRPr>
          </a:p>
        </p:txBody>
      </p:sp>
      <p:sp>
        <p:nvSpPr>
          <p:cNvPr id="16" name="object 16"/>
          <p:cNvSpPr txBox="1"/>
          <p:nvPr/>
        </p:nvSpPr>
        <p:spPr>
          <a:xfrm>
            <a:off x="6237288" y="4481513"/>
            <a:ext cx="168275" cy="320675"/>
          </a:xfrm>
          <a:prstGeom prst="rect">
            <a:avLst/>
          </a:prstGeom>
        </p:spPr>
        <p:txBody>
          <a:bodyPr lIns="0" tIns="0" rIns="0" bIns="0">
            <a:spAutoFit/>
          </a:bodyPr>
          <a:lstStyle/>
          <a:p>
            <a:pPr marL="12700">
              <a:defRPr/>
            </a:pPr>
            <a:r>
              <a:rPr sz="2000" spc="5" dirty="0">
                <a:solidFill>
                  <a:srgbClr val="000000"/>
                </a:solidFill>
                <a:latin typeface="Arial"/>
                <a:cs typeface="Arial"/>
              </a:rPr>
              <a:t>e</a:t>
            </a:r>
            <a:endParaRPr sz="2000">
              <a:solidFill>
                <a:srgbClr val="000000"/>
              </a:solidFill>
              <a:latin typeface="Arial"/>
              <a:cs typeface="Arial"/>
            </a:endParaRPr>
          </a:p>
        </p:txBody>
      </p:sp>
      <p:sp>
        <p:nvSpPr>
          <p:cNvPr id="19" name="object 2"/>
          <p:cNvSpPr txBox="1">
            <a:spLocks/>
          </p:cNvSpPr>
          <p:nvPr/>
        </p:nvSpPr>
        <p:spPr bwMode="auto">
          <a:xfrm>
            <a:off x="236538" y="33338"/>
            <a:ext cx="86614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eaLnBrk="1" fontAlgn="auto" hangingPunct="1">
              <a:spcBef>
                <a:spcPts val="0"/>
              </a:spcBef>
              <a:spcAft>
                <a:spcPts val="0"/>
              </a:spcAft>
              <a:defRPr/>
            </a:pPr>
            <a:r>
              <a:rPr lang="en-US" sz="2800" b="1" u="sng" kern="0" spc="-5" dirty="0">
                <a:solidFill>
                  <a:srgbClr val="0A0AD4"/>
                </a:solidFill>
              </a:rPr>
              <a:t>Solar neutrinos in water Cherenkov detector</a:t>
            </a:r>
          </a:p>
        </p:txBody>
      </p:sp>
      <p:sp>
        <p:nvSpPr>
          <p:cNvPr id="51216" name="テキスト ボックス 3"/>
          <p:cNvSpPr txBox="1">
            <a:spLocks noChangeArrowheads="1"/>
          </p:cNvSpPr>
          <p:nvPr/>
        </p:nvSpPr>
        <p:spPr bwMode="auto">
          <a:xfrm>
            <a:off x="896938" y="2863850"/>
            <a:ext cx="357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a:solidFill>
                  <a:srgbClr val="000000"/>
                </a:solidFill>
                <a:latin typeface="Symbol" panose="05050102010706020507" pitchFamily="18" charset="2"/>
              </a:rPr>
              <a:t>n</a:t>
            </a:r>
            <a:r>
              <a:rPr lang="en-US" altLang="ja-JP" sz="2800" b="1" baseline="-25000">
                <a:solidFill>
                  <a:srgbClr val="000000"/>
                </a:solidFill>
              </a:rPr>
              <a:t>e</a:t>
            </a:r>
            <a:r>
              <a:rPr lang="en-US" altLang="ja-JP" sz="2800" b="1">
                <a:solidFill>
                  <a:srgbClr val="000000"/>
                </a:solidFill>
              </a:rPr>
              <a:t> + e  -&gt;  </a:t>
            </a:r>
            <a:r>
              <a:rPr lang="en-US" altLang="ja-JP" sz="2800" b="1">
                <a:solidFill>
                  <a:srgbClr val="000000"/>
                </a:solidFill>
                <a:latin typeface="Symbol" panose="05050102010706020507" pitchFamily="18" charset="2"/>
              </a:rPr>
              <a:t>n</a:t>
            </a:r>
            <a:r>
              <a:rPr lang="en-US" altLang="ja-JP" sz="2800" b="1" baseline="-25000">
                <a:solidFill>
                  <a:srgbClr val="000000"/>
                </a:solidFill>
              </a:rPr>
              <a:t>e</a:t>
            </a:r>
            <a:r>
              <a:rPr lang="en-US" altLang="ja-JP" sz="2800" b="1">
                <a:solidFill>
                  <a:srgbClr val="000000"/>
                </a:solidFill>
              </a:rPr>
              <a:t> + e</a:t>
            </a:r>
            <a:endParaRPr lang="ja-JP" altLang="en-US" sz="2800" b="1">
              <a:solidFill>
                <a:srgbClr val="000000"/>
              </a:solidFill>
            </a:endParaRPr>
          </a:p>
        </p:txBody>
      </p:sp>
      <p:sp>
        <p:nvSpPr>
          <p:cNvPr id="51217" name="テキスト ボックス 4"/>
          <p:cNvSpPr txBox="1">
            <a:spLocks noChangeArrowheads="1"/>
          </p:cNvSpPr>
          <p:nvPr/>
        </p:nvSpPr>
        <p:spPr bwMode="auto">
          <a:xfrm>
            <a:off x="0" y="830263"/>
            <a:ext cx="77565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water Cherenkov detector, only</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 </a:t>
            </a:r>
            <a:r>
              <a:rPr lang="en-US" altLang="ja-JP" sz="2000" b="1" baseline="30000">
                <a:solidFill>
                  <a:srgbClr val="FF0000"/>
                </a:solidFill>
                <a:cs typeface="Arial" panose="020B0604020202020204" pitchFamily="34" charset="0"/>
              </a:rPr>
              <a:t>8</a:t>
            </a:r>
            <a:r>
              <a:rPr lang="en-US" altLang="ja-JP" sz="2000" b="1">
                <a:solidFill>
                  <a:srgbClr val="FF0000"/>
                </a:solidFill>
                <a:cs typeface="Arial" panose="020B0604020202020204" pitchFamily="34" charset="0"/>
              </a:rPr>
              <a:t>B</a:t>
            </a:r>
            <a:r>
              <a:rPr lang="en-US" altLang="ja-JP" sz="2000" b="1">
                <a:solidFill>
                  <a:srgbClr val="000000"/>
                </a:solidFill>
                <a:cs typeface="Arial" panose="020B0604020202020204" pitchFamily="34" charset="0"/>
              </a:rPr>
              <a:t> </a:t>
            </a:r>
            <a:r>
              <a:rPr lang="en-US" altLang="ja-JP" sz="2000" b="1">
                <a:solidFill>
                  <a:srgbClr val="FF0000"/>
                </a:solidFill>
                <a:cs typeface="Arial" panose="020B0604020202020204" pitchFamily="34" charset="0"/>
              </a:rPr>
              <a:t>neutrinos </a:t>
            </a:r>
            <a:r>
              <a:rPr lang="en-US" altLang="ja-JP" sz="2000" b="1">
                <a:solidFill>
                  <a:srgbClr val="000000"/>
                </a:solidFill>
                <a:cs typeface="Arial" panose="020B0604020202020204" pitchFamily="34" charset="0"/>
              </a:rPr>
              <a:t>whose nominal energy is</a:t>
            </a:r>
            <a:br>
              <a:rPr lang="en-US" altLang="ja-JP" sz="2000" b="1">
                <a:solidFill>
                  <a:srgbClr val="000000"/>
                </a:solidFill>
                <a:cs typeface="Arial" panose="020B0604020202020204" pitchFamily="34" charset="0"/>
              </a:rPr>
            </a:br>
            <a:r>
              <a:rPr lang="en-US" altLang="ja-JP" sz="2000" b="1">
                <a:solidFill>
                  <a:srgbClr val="FF0000"/>
                </a:solidFill>
                <a:cs typeface="Arial" panose="020B0604020202020204" pitchFamily="34" charset="0"/>
              </a:rPr>
              <a:t>~8 MeV </a:t>
            </a:r>
            <a:r>
              <a:rPr lang="en-US" altLang="ja-JP" sz="2000" b="1">
                <a:solidFill>
                  <a:srgbClr val="000000"/>
                </a:solidFill>
                <a:cs typeface="Arial" panose="020B0604020202020204" pitchFamily="34" charset="0"/>
              </a:rPr>
              <a:t>can be detected.</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Elastic scattering between neutrinos</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and orbital electrons are employed.</a:t>
            </a:r>
            <a:br>
              <a:rPr lang="en-US" altLang="ja-JP" sz="2000" b="1">
                <a:solidFill>
                  <a:srgbClr val="000000"/>
                </a:solidFill>
                <a:cs typeface="Arial" panose="020B0604020202020204" pitchFamily="34" charset="0"/>
              </a:rPr>
            </a:br>
            <a:br>
              <a:rPr lang="en-US" altLang="ja-JP" sz="2000" b="1">
                <a:solidFill>
                  <a:srgbClr val="000000"/>
                </a:solidFill>
                <a:cs typeface="Arial" panose="020B0604020202020204" pitchFamily="34" charset="0"/>
              </a:rPr>
            </a:br>
            <a:br>
              <a:rPr lang="en-US" altLang="ja-JP" sz="2000" b="1">
                <a:solidFill>
                  <a:srgbClr val="000000"/>
                </a:solidFill>
                <a:cs typeface="Arial" panose="020B0604020202020204" pitchFamily="34" charset="0"/>
              </a:rPr>
            </a:b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Recoil electrons keep energy and</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directional information of initial neutrinos</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Interactions with hydrogen and oxygen</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nuclei do not occur because the energy</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of solar neutrinos are too low.</a:t>
            </a:r>
          </a:p>
        </p:txBody>
      </p:sp>
      <p:grpSp>
        <p:nvGrpSpPr>
          <p:cNvPr id="51218" name="グループ化 955"/>
          <p:cNvGrpSpPr>
            <a:grpSpLocks/>
          </p:cNvGrpSpPr>
          <p:nvPr/>
        </p:nvGrpSpPr>
        <p:grpSpPr bwMode="auto">
          <a:xfrm>
            <a:off x="5370513" y="1101725"/>
            <a:ext cx="3552825" cy="2466975"/>
            <a:chOff x="143219" y="1035586"/>
            <a:chExt cx="8383836" cy="5822414"/>
          </a:xfrm>
        </p:grpSpPr>
        <p:grpSp>
          <p:nvGrpSpPr>
            <p:cNvPr id="51220" name="グループ化 951"/>
            <p:cNvGrpSpPr>
              <a:grpSpLocks/>
            </p:cNvGrpSpPr>
            <p:nvPr/>
          </p:nvGrpSpPr>
          <p:grpSpPr bwMode="auto">
            <a:xfrm>
              <a:off x="143219" y="1035586"/>
              <a:ext cx="8383836" cy="5822414"/>
              <a:chOff x="-110169" y="1035586"/>
              <a:chExt cx="8383836" cy="5822414"/>
            </a:xfrm>
          </p:grpSpPr>
          <p:pic>
            <p:nvPicPr>
              <p:cNvPr id="51223" name="図 9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7966484" y="1035586"/>
                <a:ext cx="307183" cy="194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pic>
          <p:nvPicPr>
            <p:cNvPr id="51221" name="図 9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6358045" y="3534654"/>
              <a:ext cx="1232478" cy="50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cxnSp>
        <p:nvCxnSpPr>
          <p:cNvPr id="7" name="直線矢印コネクタ 6"/>
          <p:cNvCxnSpPr/>
          <p:nvPr/>
        </p:nvCxnSpPr>
        <p:spPr>
          <a:xfrm flipH="1">
            <a:off x="8086725" y="2068513"/>
            <a:ext cx="160338" cy="312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title"/>
          </p:nvPr>
        </p:nvSpPr>
        <p:spPr>
          <a:xfrm>
            <a:off x="0" y="38100"/>
            <a:ext cx="9144000" cy="430213"/>
          </a:xfrm>
        </p:spPr>
        <p:txBody>
          <a:bodyPr rtlCol="0"/>
          <a:lstStyle/>
          <a:p>
            <a:pPr marL="12700" eaLnBrk="1" fontAlgn="auto" hangingPunct="1">
              <a:spcBef>
                <a:spcPts val="0"/>
              </a:spcBef>
              <a:spcAft>
                <a:spcPts val="0"/>
              </a:spcAft>
              <a:defRPr/>
            </a:pPr>
            <a:r>
              <a:rPr lang="en-US" sz="2800" b="1" u="sng" spc="-5" dirty="0">
                <a:solidFill>
                  <a:srgbClr val="0A0AD4"/>
                </a:solidFill>
              </a:rPr>
              <a:t>Observation of solar neutrinos in </a:t>
            </a:r>
            <a:r>
              <a:rPr lang="en-US" sz="2800" b="1" u="sng" spc="-5" dirty="0" err="1">
                <a:solidFill>
                  <a:srgbClr val="0A0AD4"/>
                </a:solidFill>
              </a:rPr>
              <a:t>Kamiokande</a:t>
            </a:r>
            <a:r>
              <a:rPr lang="en-US" sz="2800" b="1" u="sng" spc="-5" dirty="0">
                <a:solidFill>
                  <a:srgbClr val="0A0AD4"/>
                </a:solidFill>
              </a:rPr>
              <a:t>-II</a:t>
            </a:r>
            <a:endParaRPr sz="2800" b="1" u="sng" spc="-5" dirty="0">
              <a:solidFill>
                <a:srgbClr val="0A0AD4"/>
              </a:solidFill>
            </a:endParaRPr>
          </a:p>
        </p:txBody>
      </p:sp>
      <p:pic>
        <p:nvPicPr>
          <p:cNvPr id="52227"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638175"/>
            <a:ext cx="4465637"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bwMode="auto">
          <a:xfrm>
            <a:off x="4678363" y="525463"/>
            <a:ext cx="1779587" cy="32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52229" name="テキスト ボックス 1"/>
          <p:cNvSpPr txBox="1">
            <a:spLocks noChangeArrowheads="1"/>
          </p:cNvSpPr>
          <p:nvPr/>
        </p:nvSpPr>
        <p:spPr bwMode="auto">
          <a:xfrm>
            <a:off x="5292725" y="660400"/>
            <a:ext cx="38512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latin typeface="Arial Narrow" panose="020B0606020202030204" pitchFamily="34" charset="0"/>
              </a:rPr>
              <a:t>K.S.Hirata et al., Phys. Rev. Lett. 63, 16(1989)</a:t>
            </a:r>
            <a:endParaRPr lang="ja-JP" altLang="en-US" sz="1600" b="1">
              <a:solidFill>
                <a:srgbClr val="000000"/>
              </a:solidFill>
              <a:latin typeface="Arial Narrow" panose="020B0606020202030204" pitchFamily="34" charset="0"/>
            </a:endParaRPr>
          </a:p>
        </p:txBody>
      </p:sp>
      <p:pic>
        <p:nvPicPr>
          <p:cNvPr id="5223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4103688"/>
            <a:ext cx="15668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5346700" y="5256213"/>
            <a:ext cx="3563938" cy="630237"/>
          </a:xfrm>
          <a:prstGeom prst="rect">
            <a:avLst/>
          </a:prstGeom>
          <a:solidFill>
            <a:srgbClr val="BBE0E3">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5" name="テキスト ボックス 4"/>
          <p:cNvSpPr txBox="1"/>
          <p:nvPr/>
        </p:nvSpPr>
        <p:spPr>
          <a:xfrm>
            <a:off x="6416675" y="5486400"/>
            <a:ext cx="2695575" cy="392113"/>
          </a:xfrm>
          <a:prstGeom prst="rect">
            <a:avLst/>
          </a:prstGeom>
          <a:noFill/>
        </p:spPr>
        <p:txBody>
          <a:bodyPr>
            <a:spAutoFit/>
          </a:bodyPr>
          <a:lstStyle/>
          <a:p>
            <a:pPr>
              <a:defRPr/>
            </a:pPr>
            <a:r>
              <a:rPr lang="en-US" altLang="ja-JP" sz="1950" dirty="0">
                <a:solidFill>
                  <a:srgbClr val="2C666A"/>
                </a:solidFill>
                <a:latin typeface="Times New Roman" panose="02020603050405020304" pitchFamily="18" charset="0"/>
              </a:rPr>
              <a:t>Background</a:t>
            </a:r>
            <a:endParaRPr lang="ja-JP" altLang="en-US" sz="1950" dirty="0">
              <a:solidFill>
                <a:srgbClr val="2C666A"/>
              </a:solidFill>
              <a:latin typeface="Times New Roman" panose="02020603050405020304" pitchFamily="18" charset="0"/>
            </a:endParaRPr>
          </a:p>
        </p:txBody>
      </p:sp>
      <p:sp>
        <p:nvSpPr>
          <p:cNvPr id="10" name="テキスト ボックス 9"/>
          <p:cNvSpPr txBox="1"/>
          <p:nvPr/>
        </p:nvSpPr>
        <p:spPr>
          <a:xfrm>
            <a:off x="77788" y="571500"/>
            <a:ext cx="4505325" cy="6278563"/>
          </a:xfrm>
          <a:prstGeom prst="rect">
            <a:avLst/>
          </a:prstGeom>
          <a:noFill/>
        </p:spPr>
        <p:txBody>
          <a:bodyPr>
            <a:spAutoFit/>
          </a:bodyPr>
          <a:lstStyle/>
          <a:p>
            <a:pPr marL="342900" indent="-342900">
              <a:buFont typeface="Wingdings" panose="05000000000000000000" pitchFamily="2" charset="2"/>
              <a:buChar char="l"/>
              <a:defRPr/>
            </a:pPr>
            <a:r>
              <a:rPr lang="en-US" altLang="ja-JP" sz="1900" b="1" dirty="0">
                <a:latin typeface="+mn-lt"/>
              </a:rPr>
              <a:t>Based on </a:t>
            </a:r>
            <a:r>
              <a:rPr lang="en-US" altLang="ja-JP" sz="1900" b="1" dirty="0">
                <a:solidFill>
                  <a:srgbClr val="FF0000"/>
                </a:solidFill>
                <a:latin typeface="+mn-lt"/>
              </a:rPr>
              <a:t>450 days </a:t>
            </a:r>
            <a:r>
              <a:rPr lang="en-US" altLang="ja-JP" sz="1900" b="1" dirty="0">
                <a:latin typeface="+mn-lt"/>
              </a:rPr>
              <a:t>of data, the </a:t>
            </a:r>
            <a:r>
              <a:rPr lang="en-US" altLang="ja-JP" sz="1900" b="1" dirty="0">
                <a:solidFill>
                  <a:srgbClr val="FF0000"/>
                </a:solidFill>
                <a:latin typeface="+mn-lt"/>
              </a:rPr>
              <a:t>first real-time</a:t>
            </a:r>
            <a:r>
              <a:rPr lang="en-US" altLang="ja-JP" sz="1900" b="1" dirty="0">
                <a:latin typeface="+mn-lt"/>
              </a:rPr>
              <a:t>,</a:t>
            </a:r>
            <a:r>
              <a:rPr lang="en-US" altLang="ja-JP" sz="1900" b="1" dirty="0">
                <a:solidFill>
                  <a:srgbClr val="FF0000"/>
                </a:solidFill>
                <a:latin typeface="+mn-lt"/>
              </a:rPr>
              <a:t> directional </a:t>
            </a:r>
            <a:r>
              <a:rPr lang="en-US" altLang="ja-JP" sz="1900" b="1" dirty="0">
                <a:latin typeface="+mn-lt"/>
              </a:rPr>
              <a:t>neutrino signal from the direction of the Sun was found.</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The observed neutrino flux is</a:t>
            </a:r>
            <a:br>
              <a:rPr lang="en-US" altLang="ja-JP" sz="1900" b="1" dirty="0">
                <a:latin typeface="+mn-lt"/>
              </a:rPr>
            </a:br>
            <a:r>
              <a:rPr lang="en-US" altLang="ja-JP" sz="1900" b="1" dirty="0">
                <a:latin typeface="+mn-lt"/>
              </a:rPr>
              <a:t>   </a:t>
            </a:r>
            <a:r>
              <a:rPr lang="en-US" altLang="ja-JP" sz="1900" b="1" dirty="0">
                <a:solidFill>
                  <a:srgbClr val="FF0000"/>
                </a:solidFill>
                <a:latin typeface="+mn-lt"/>
              </a:rPr>
              <a:t>0.46 ± 0.13(stat.) ± 0.08(sys.)</a:t>
            </a:r>
            <a:br>
              <a:rPr lang="en-US" altLang="ja-JP" sz="1900" b="1" dirty="0">
                <a:latin typeface="+mn-lt"/>
              </a:rPr>
            </a:br>
            <a:r>
              <a:rPr lang="en-US" altLang="ja-JP" sz="1900" b="1" dirty="0">
                <a:latin typeface="+mn-lt"/>
              </a:rPr>
              <a:t>of SSM prediction.</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The observation is certainly smaller than the SSM prediction. However, the discrepancy is</a:t>
            </a:r>
            <a:br>
              <a:rPr lang="en-US" altLang="ja-JP" sz="1900" b="1" dirty="0">
                <a:latin typeface="+mn-lt"/>
              </a:rPr>
            </a:br>
            <a:r>
              <a:rPr lang="en-US" altLang="ja-JP" sz="1900" b="1" dirty="0">
                <a:latin typeface="+mn-lt"/>
              </a:rPr>
              <a:t>not consistent with </a:t>
            </a:r>
            <a:r>
              <a:rPr lang="en-US" altLang="ja-JP" sz="1900" b="1" dirty="0" err="1">
                <a:latin typeface="+mn-lt"/>
              </a:rPr>
              <a:t>Homestake</a:t>
            </a:r>
            <a:r>
              <a:rPr lang="en-US" altLang="ja-JP" sz="1900" b="1" dirty="0">
                <a:latin typeface="+mn-lt"/>
              </a:rPr>
              <a:t>.</a:t>
            </a:r>
            <a:br>
              <a:rPr lang="en-US" altLang="ja-JP" sz="1900" b="1" dirty="0">
                <a:latin typeface="+mn-lt"/>
              </a:rPr>
            </a:br>
            <a:br>
              <a:rPr lang="en-US" altLang="ja-JP" sz="1900" b="1" dirty="0">
                <a:latin typeface="+mn-lt"/>
              </a:rPr>
            </a:br>
            <a:r>
              <a:rPr lang="en-US" altLang="ja-JP" sz="1900" b="1" dirty="0" err="1">
                <a:latin typeface="+mn-lt"/>
              </a:rPr>
              <a:t>Homestake</a:t>
            </a:r>
            <a:r>
              <a:rPr lang="en-US" altLang="ja-JP" sz="1900" b="1" dirty="0">
                <a:latin typeface="+mn-lt"/>
              </a:rPr>
              <a:t>      : ~ 1/3 of SSM</a:t>
            </a:r>
            <a:br>
              <a:rPr lang="en-US" altLang="ja-JP" sz="1900" b="1" dirty="0">
                <a:latin typeface="+mn-lt"/>
              </a:rPr>
            </a:br>
            <a:r>
              <a:rPr lang="en-US" altLang="ja-JP" sz="1900" b="1" dirty="0" err="1">
                <a:latin typeface="+mn-lt"/>
              </a:rPr>
              <a:t>Kamiokande</a:t>
            </a:r>
            <a:r>
              <a:rPr lang="en-US" altLang="ja-JP" sz="1900" b="1" dirty="0">
                <a:latin typeface="+mn-lt"/>
              </a:rPr>
              <a:t>-II : ~ 1/2 of SSM</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After </a:t>
            </a:r>
            <a:r>
              <a:rPr lang="en-US" altLang="ja-JP" sz="1900" b="1" dirty="0" err="1">
                <a:latin typeface="+mn-lt"/>
              </a:rPr>
              <a:t>Kamiokande</a:t>
            </a:r>
            <a:r>
              <a:rPr lang="en-US" altLang="ja-JP" sz="1900" b="1" dirty="0">
                <a:latin typeface="+mn-lt"/>
              </a:rPr>
              <a:t>-II observation, measurements with different energy threshold became key issue for other new experiments</a:t>
            </a:r>
            <a:r>
              <a:rPr lang="en-US" altLang="ja-JP" b="1" dirty="0">
                <a:latin typeface="+mn-lt"/>
              </a:rPr>
              <a:t>.</a:t>
            </a:r>
          </a:p>
        </p:txBody>
      </p:sp>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3"/>
          <p:cNvSpPr txBox="1">
            <a:spLocks noChangeArrowheads="1"/>
          </p:cNvSpPr>
          <p:nvPr/>
        </p:nvSpPr>
        <p:spPr bwMode="auto">
          <a:xfrm>
            <a:off x="0" y="23813"/>
            <a:ext cx="91440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neutrino/Reactor neutrino experiments</a:t>
            </a:r>
            <a:endParaRPr lang="en-US" altLang="ja-JP" sz="2800" b="1" u="sng">
              <a:solidFill>
                <a:srgbClr val="0A0AD4"/>
              </a:solidFill>
              <a:latin typeface="Symbol" panose="05050102010706020507" pitchFamily="18" charset="2"/>
            </a:endParaRPr>
          </a:p>
        </p:txBody>
      </p:sp>
      <p:pic>
        <p:nvPicPr>
          <p:cNvPr id="5325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1720850"/>
            <a:ext cx="21145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4370388"/>
            <a:ext cx="16716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4370388"/>
            <a:ext cx="1855788"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2075" y="4811713"/>
            <a:ext cx="17081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96175" y="4445000"/>
            <a:ext cx="14478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0225" y="4832350"/>
            <a:ext cx="177323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28"/>
          <p:cNvSpPr txBox="1">
            <a:spLocks noChangeArrowheads="1"/>
          </p:cNvSpPr>
          <p:nvPr/>
        </p:nvSpPr>
        <p:spPr bwMode="auto">
          <a:xfrm>
            <a:off x="7443788" y="4427538"/>
            <a:ext cx="15525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Double Chooz</a:t>
            </a:r>
          </a:p>
        </p:txBody>
      </p:sp>
      <p:sp>
        <p:nvSpPr>
          <p:cNvPr id="53258" name="Text Box 29"/>
          <p:cNvSpPr txBox="1">
            <a:spLocks noChangeArrowheads="1"/>
          </p:cNvSpPr>
          <p:nvPr/>
        </p:nvSpPr>
        <p:spPr bwMode="auto">
          <a:xfrm>
            <a:off x="6151563" y="4595813"/>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RENO</a:t>
            </a:r>
          </a:p>
        </p:txBody>
      </p:sp>
      <p:sp>
        <p:nvSpPr>
          <p:cNvPr id="53259" name="Text Box 30"/>
          <p:cNvSpPr txBox="1">
            <a:spLocks noChangeArrowheads="1"/>
          </p:cNvSpPr>
          <p:nvPr/>
        </p:nvSpPr>
        <p:spPr bwMode="auto">
          <a:xfrm>
            <a:off x="4200525" y="4597400"/>
            <a:ext cx="1143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Daya Bay</a:t>
            </a:r>
          </a:p>
        </p:txBody>
      </p:sp>
      <p:pic>
        <p:nvPicPr>
          <p:cNvPr id="53260"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375" y="2044700"/>
            <a:ext cx="22447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図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03475" y="2055813"/>
            <a:ext cx="22860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図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9813" y="1498600"/>
            <a:ext cx="180498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 Box 30"/>
          <p:cNvSpPr txBox="1">
            <a:spLocks noChangeArrowheads="1"/>
          </p:cNvSpPr>
          <p:nvPr/>
        </p:nvSpPr>
        <p:spPr bwMode="auto">
          <a:xfrm>
            <a:off x="766763" y="2124075"/>
            <a:ext cx="7810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SAGE</a:t>
            </a:r>
          </a:p>
        </p:txBody>
      </p:sp>
      <p:sp>
        <p:nvSpPr>
          <p:cNvPr id="53264" name="Text Box 30"/>
          <p:cNvSpPr txBox="1">
            <a:spLocks noChangeArrowheads="1"/>
          </p:cNvSpPr>
          <p:nvPr/>
        </p:nvSpPr>
        <p:spPr bwMode="auto">
          <a:xfrm>
            <a:off x="2879725" y="2055813"/>
            <a:ext cx="13208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Gallex/GNO</a:t>
            </a:r>
          </a:p>
        </p:txBody>
      </p:sp>
      <p:sp>
        <p:nvSpPr>
          <p:cNvPr id="53265" name="Text Box 30"/>
          <p:cNvSpPr txBox="1">
            <a:spLocks noChangeArrowheads="1"/>
          </p:cNvSpPr>
          <p:nvPr/>
        </p:nvSpPr>
        <p:spPr bwMode="auto">
          <a:xfrm>
            <a:off x="4699000" y="1708150"/>
            <a:ext cx="2055813"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Super-Kamiokande</a:t>
            </a:r>
          </a:p>
        </p:txBody>
      </p:sp>
      <p:sp>
        <p:nvSpPr>
          <p:cNvPr id="53266" name="Text Box 30"/>
          <p:cNvSpPr txBox="1">
            <a:spLocks noChangeArrowheads="1"/>
          </p:cNvSpPr>
          <p:nvPr/>
        </p:nvSpPr>
        <p:spPr bwMode="auto">
          <a:xfrm>
            <a:off x="8089900" y="1770063"/>
            <a:ext cx="6556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SNO</a:t>
            </a:r>
          </a:p>
        </p:txBody>
      </p:sp>
      <p:sp>
        <p:nvSpPr>
          <p:cNvPr id="53267" name="Text Box 30"/>
          <p:cNvSpPr txBox="1">
            <a:spLocks noChangeArrowheads="1"/>
          </p:cNvSpPr>
          <p:nvPr/>
        </p:nvSpPr>
        <p:spPr bwMode="auto">
          <a:xfrm>
            <a:off x="239713" y="4405313"/>
            <a:ext cx="150653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KamLAND</a:t>
            </a:r>
          </a:p>
        </p:txBody>
      </p:sp>
      <p:sp>
        <p:nvSpPr>
          <p:cNvPr id="53268" name="Text Box 30"/>
          <p:cNvSpPr txBox="1">
            <a:spLocks noChangeArrowheads="1"/>
          </p:cNvSpPr>
          <p:nvPr/>
        </p:nvSpPr>
        <p:spPr bwMode="auto">
          <a:xfrm>
            <a:off x="2490788" y="4440238"/>
            <a:ext cx="106838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Borexino</a:t>
            </a:r>
          </a:p>
        </p:txBody>
      </p:sp>
      <p:sp>
        <p:nvSpPr>
          <p:cNvPr id="53269" name="テキスト ボックス 5"/>
          <p:cNvSpPr txBox="1">
            <a:spLocks noChangeArrowheads="1"/>
          </p:cNvSpPr>
          <p:nvPr/>
        </p:nvSpPr>
        <p:spPr bwMode="auto">
          <a:xfrm>
            <a:off x="171450" y="588963"/>
            <a:ext cx="816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Solar neutrino observation became an active research subject, and many solar/reactor experiments followed.</a:t>
            </a:r>
            <a:endParaRPr lang="ja-JP" altLang="en-US" sz="2000" b="1">
              <a:solidFill>
                <a:srgbClr val="000000"/>
              </a:solidFill>
              <a:cs typeface="Arial" panose="020B0604020202020204" pitchFamily="34" charset="0"/>
            </a:endParaRPr>
          </a:p>
        </p:txBody>
      </p:sp>
      <p:sp>
        <p:nvSpPr>
          <p:cNvPr id="2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3"/>
          <p:cNvSpPr txBox="1">
            <a:spLocks noChangeArrowheads="1"/>
          </p:cNvSpPr>
          <p:nvPr/>
        </p:nvSpPr>
        <p:spPr bwMode="auto">
          <a:xfrm>
            <a:off x="0" y="23813"/>
            <a:ext cx="91440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neutrino/Reactor neutrino experiments</a:t>
            </a:r>
            <a:endParaRPr lang="en-US" altLang="ja-JP" sz="2800" b="1" u="sng">
              <a:solidFill>
                <a:srgbClr val="0A0AD4"/>
              </a:solidFill>
              <a:latin typeface="Symbol" panose="05050102010706020507" pitchFamily="18" charset="2"/>
            </a:endParaRPr>
          </a:p>
        </p:txBody>
      </p:sp>
      <p:pic>
        <p:nvPicPr>
          <p:cNvPr id="5529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0" y="4075113"/>
            <a:ext cx="175577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3" y="5165725"/>
            <a:ext cx="12604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2638" y="3924300"/>
            <a:ext cx="15303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1925" y="5165725"/>
            <a:ext cx="12398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91163" y="4194175"/>
            <a:ext cx="13731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67275" y="5562600"/>
            <a:ext cx="11795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81888" y="4130675"/>
            <a:ext cx="1489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8013" y="5408613"/>
            <a:ext cx="1095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テキスト ボックス 1"/>
          <p:cNvSpPr txBox="1">
            <a:spLocks noChangeArrowheads="1"/>
          </p:cNvSpPr>
          <p:nvPr/>
        </p:nvSpPr>
        <p:spPr bwMode="auto">
          <a:xfrm>
            <a:off x="1106488" y="5875338"/>
            <a:ext cx="15700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Y.Totsuka/</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Super-Kamiokande</a:t>
            </a:r>
            <a:endParaRPr lang="ja-JP" altLang="en-US" sz="1400" b="1">
              <a:solidFill>
                <a:srgbClr val="000000"/>
              </a:solidFill>
              <a:latin typeface="Arial Narrow" panose="020B0606020202030204" pitchFamily="34" charset="0"/>
            </a:endParaRPr>
          </a:p>
        </p:txBody>
      </p:sp>
      <p:sp>
        <p:nvSpPr>
          <p:cNvPr id="55308" name="テキスト ボックス 12"/>
          <p:cNvSpPr txBox="1">
            <a:spLocks noChangeArrowheads="1"/>
          </p:cNvSpPr>
          <p:nvPr/>
        </p:nvSpPr>
        <p:spPr bwMode="auto">
          <a:xfrm>
            <a:off x="3868738" y="5875338"/>
            <a:ext cx="9985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A.Suzuki/</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KamLAND</a:t>
            </a:r>
            <a:endParaRPr lang="ja-JP" altLang="en-US" sz="1400" b="1">
              <a:solidFill>
                <a:srgbClr val="000000"/>
              </a:solidFill>
              <a:latin typeface="Arial Narrow" panose="020B0606020202030204" pitchFamily="34" charset="0"/>
            </a:endParaRPr>
          </a:p>
        </p:txBody>
      </p:sp>
      <p:sp>
        <p:nvSpPr>
          <p:cNvPr id="55309" name="テキスト ボックス 13"/>
          <p:cNvSpPr txBox="1">
            <a:spLocks noChangeArrowheads="1"/>
          </p:cNvSpPr>
          <p:nvPr/>
        </p:nvSpPr>
        <p:spPr bwMode="auto">
          <a:xfrm>
            <a:off x="5938838" y="5903913"/>
            <a:ext cx="882650" cy="52387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S.B.Kim/</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Reno</a:t>
            </a:r>
            <a:endParaRPr lang="ja-JP" altLang="en-US" sz="1400" b="1">
              <a:solidFill>
                <a:srgbClr val="000000"/>
              </a:solidFill>
              <a:latin typeface="Arial Narrow" panose="020B0606020202030204" pitchFamily="34" charset="0"/>
            </a:endParaRPr>
          </a:p>
        </p:txBody>
      </p:sp>
      <p:sp>
        <p:nvSpPr>
          <p:cNvPr id="55310" name="テキスト ボックス 14"/>
          <p:cNvSpPr txBox="1">
            <a:spLocks noChangeArrowheads="1"/>
          </p:cNvSpPr>
          <p:nvPr/>
        </p:nvSpPr>
        <p:spPr bwMode="auto">
          <a:xfrm>
            <a:off x="8053388" y="5903913"/>
            <a:ext cx="917575" cy="52387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E.W.Beier/</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SNO</a:t>
            </a:r>
            <a:endParaRPr lang="ja-JP" altLang="en-US" sz="1400" b="1">
              <a:solidFill>
                <a:srgbClr val="000000"/>
              </a:solidFill>
              <a:latin typeface="Arial Narrow" panose="020B0606020202030204" pitchFamily="34" charset="0"/>
            </a:endParaRPr>
          </a:p>
        </p:txBody>
      </p:sp>
      <p:sp>
        <p:nvSpPr>
          <p:cNvPr id="55311" name="テキスト ボックス 1"/>
          <p:cNvSpPr txBox="1">
            <a:spLocks noChangeArrowheads="1"/>
          </p:cNvSpPr>
          <p:nvPr/>
        </p:nvSpPr>
        <p:spPr bwMode="auto">
          <a:xfrm>
            <a:off x="-19050" y="573088"/>
            <a:ext cx="89566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err="1">
                <a:cs typeface="Arial" panose="020B0604020202020204" pitchFamily="34" charset="0"/>
              </a:rPr>
              <a:t>Kamiokande</a:t>
            </a:r>
            <a:r>
              <a:rPr lang="en-US" altLang="ja-JP" sz="1800" b="1" dirty="0">
                <a:cs typeface="Arial" panose="020B0604020202020204" pitchFamily="34" charset="0"/>
              </a:rPr>
              <a:t>-II became a historical </a:t>
            </a:r>
            <a:r>
              <a:rPr lang="en-US" altLang="ja-JP" sz="1800" b="1" dirty="0">
                <a:solidFill>
                  <a:srgbClr val="FF0000"/>
                </a:solidFill>
                <a:cs typeface="Arial" panose="020B0604020202020204" pitchFamily="34" charset="0"/>
              </a:rPr>
              <a:t>prototype</a:t>
            </a:r>
            <a:r>
              <a:rPr lang="en-US" altLang="ja-JP" sz="1800" b="1" dirty="0">
                <a:cs typeface="Arial" panose="020B0604020202020204" pitchFamily="34" charset="0"/>
              </a:rPr>
              <a:t> for some of other solar/reactor neutrino detectors. Radioactivity-free-liquid (water,  heavy water or liquid scintillator) are target materials.  They are stored in a large tank and viewed by large diameter </a:t>
            </a:r>
            <a:r>
              <a:rPr lang="en-US" altLang="ja-JP" sz="1800" b="1" dirty="0" err="1">
                <a:cs typeface="Arial" panose="020B0604020202020204" pitchFamily="34" charset="0"/>
              </a:rPr>
              <a:t>PMTs.</a:t>
            </a:r>
            <a:r>
              <a:rPr lang="en-US" altLang="ja-JP" sz="1800" b="1" dirty="0">
                <a:cs typeface="Arial" panose="020B0604020202020204" pitchFamily="34" charset="0"/>
              </a:rPr>
              <a:t> The inner detector is surrounded by 4</a:t>
            </a:r>
            <a:r>
              <a:rPr lang="en-US" altLang="ja-JP" sz="1800" b="1" dirty="0">
                <a:latin typeface="Symbol" panose="05050102010706020507" pitchFamily="18" charset="2"/>
                <a:cs typeface="Arial" panose="020B0604020202020204" pitchFamily="34" charset="0"/>
              </a:rPr>
              <a:t>p</a:t>
            </a:r>
            <a:r>
              <a:rPr lang="en-US" altLang="ja-JP" sz="1800" b="1" dirty="0">
                <a:cs typeface="Arial" panose="020B0604020202020204" pitchFamily="34" charset="0"/>
              </a:rPr>
              <a:t> </a:t>
            </a:r>
            <a:r>
              <a:rPr lang="en-US" altLang="ja-JP" sz="1800" b="1" dirty="0" err="1">
                <a:cs typeface="Arial" panose="020B0604020202020204" pitchFamily="34" charset="0"/>
              </a:rPr>
              <a:t>anticounter</a:t>
            </a:r>
            <a:r>
              <a:rPr lang="en-US" altLang="ja-JP" sz="1800" b="1" dirty="0">
                <a:cs typeface="Arial" panose="020B0604020202020204" pitchFamily="34" charset="0"/>
              </a:rPr>
              <a:t>.</a:t>
            </a:r>
            <a:br>
              <a:rPr lang="en-US" altLang="ja-JP" sz="1800" b="1" dirty="0">
                <a:cs typeface="Arial" panose="020B0604020202020204" pitchFamily="34" charset="0"/>
              </a:rPr>
            </a:br>
            <a:endParaRPr lang="en-US" altLang="ja-JP" sz="1800" b="1" dirty="0">
              <a:cs typeface="Arial" panose="020B0604020202020204" pitchFamily="34" charset="0"/>
            </a:endParaRPr>
          </a:p>
          <a:p>
            <a:pPr>
              <a:spcBef>
                <a:spcPct val="0"/>
              </a:spcBef>
              <a:buFont typeface="Wingdings" panose="05000000000000000000" pitchFamily="2" charset="2"/>
              <a:buChar char="l"/>
            </a:pPr>
            <a:r>
              <a:rPr lang="en-US" altLang="ja-JP" sz="1800" b="1" dirty="0">
                <a:cs typeface="Arial" panose="020B0604020202020204" pitchFamily="34" charset="0"/>
              </a:rPr>
              <a:t>Members of </a:t>
            </a:r>
            <a:r>
              <a:rPr lang="en-US" altLang="ja-JP" sz="1800" b="1" dirty="0" err="1">
                <a:cs typeface="Arial" panose="020B0604020202020204" pitchFamily="34" charset="0"/>
              </a:rPr>
              <a:t>Kamiokande</a:t>
            </a:r>
            <a:r>
              <a:rPr lang="en-US" altLang="ja-JP" sz="1800" b="1" dirty="0">
                <a:cs typeface="Arial" panose="020B0604020202020204" pitchFamily="34" charset="0"/>
              </a:rPr>
              <a:t>-II became leaders in other experiments:</a:t>
            </a:r>
            <a:br>
              <a:rPr lang="en-US" altLang="ja-JP" sz="1800" b="1" dirty="0">
                <a:cs typeface="Arial" panose="020B0604020202020204" pitchFamily="34" charset="0"/>
              </a:rPr>
            </a:br>
            <a:r>
              <a:rPr lang="en-US" altLang="ja-JP" sz="1800" b="1" dirty="0">
                <a:cs typeface="Arial" panose="020B0604020202020204" pitchFamily="34" charset="0"/>
              </a:rPr>
              <a:t>- Spokespersons of Super-</a:t>
            </a:r>
            <a:r>
              <a:rPr lang="en-US" altLang="ja-JP" sz="1800" b="1" dirty="0" err="1">
                <a:cs typeface="Arial" panose="020B0604020202020204" pitchFamily="34" charset="0"/>
              </a:rPr>
              <a:t>Kamiokande</a:t>
            </a:r>
            <a:r>
              <a:rPr lang="en-US" altLang="ja-JP" sz="1800" b="1" dirty="0">
                <a:cs typeface="Arial" panose="020B0604020202020204" pitchFamily="34" charset="0"/>
              </a:rPr>
              <a:t>, </a:t>
            </a:r>
            <a:r>
              <a:rPr lang="en-US" altLang="ja-JP" sz="1800" b="1" dirty="0" err="1">
                <a:cs typeface="Arial" panose="020B0604020202020204" pitchFamily="34" charset="0"/>
              </a:rPr>
              <a:t>KamLAND</a:t>
            </a:r>
            <a:r>
              <a:rPr lang="en-US" altLang="ja-JP" sz="1800" b="1" dirty="0">
                <a:cs typeface="Arial" panose="020B0604020202020204" pitchFamily="34" charset="0"/>
              </a:rPr>
              <a:t> and</a:t>
            </a:r>
            <a:r>
              <a:rPr lang="ja-JP" altLang="en-US" sz="1800" b="1" dirty="0">
                <a:cs typeface="Arial" panose="020B0604020202020204" pitchFamily="34" charset="0"/>
              </a:rPr>
              <a:t> </a:t>
            </a:r>
            <a:r>
              <a:rPr lang="en-US" altLang="ja-JP" sz="1800" b="1" dirty="0">
                <a:cs typeface="Arial" panose="020B0604020202020204" pitchFamily="34" charset="0"/>
              </a:rPr>
              <a:t>Reno were</a:t>
            </a:r>
            <a:br>
              <a:rPr lang="en-US" altLang="ja-JP" sz="1800" b="1" dirty="0">
                <a:cs typeface="Arial" panose="020B0604020202020204" pitchFamily="34" charset="0"/>
              </a:rPr>
            </a:br>
            <a:r>
              <a:rPr lang="en-US" altLang="ja-JP" sz="1800" b="1" dirty="0">
                <a:cs typeface="Arial" panose="020B0604020202020204" pitchFamily="34" charset="0"/>
              </a:rPr>
              <a:t>  members of</a:t>
            </a:r>
            <a:r>
              <a:rPr lang="ja-JP" altLang="en-US" sz="1800" b="1" dirty="0">
                <a:cs typeface="Arial" panose="020B0604020202020204" pitchFamily="34" charset="0"/>
              </a:rPr>
              <a:t> </a:t>
            </a:r>
            <a:r>
              <a:rPr lang="en-US" altLang="ja-JP" sz="1800" b="1" dirty="0" err="1">
                <a:cs typeface="Arial" panose="020B0604020202020204" pitchFamily="34" charset="0"/>
              </a:rPr>
              <a:t>Kamiokande</a:t>
            </a:r>
            <a:r>
              <a:rPr lang="en-US" altLang="ja-JP" sz="1800" b="1" dirty="0">
                <a:cs typeface="Arial" panose="020B0604020202020204" pitchFamily="34" charset="0"/>
              </a:rPr>
              <a:t>-II.</a:t>
            </a:r>
            <a:br>
              <a:rPr lang="en-US" altLang="ja-JP" sz="1800" b="1" dirty="0">
                <a:cs typeface="Arial" panose="020B0604020202020204" pitchFamily="34" charset="0"/>
              </a:rPr>
            </a:br>
            <a:r>
              <a:rPr lang="en-US" altLang="ja-JP" sz="1800" b="1" dirty="0">
                <a:cs typeface="Arial" panose="020B0604020202020204" pitchFamily="34" charset="0"/>
              </a:rPr>
              <a:t>- University of Pennsylvania group joined SNO experiment and designed the</a:t>
            </a:r>
            <a:br>
              <a:rPr lang="en-US" altLang="ja-JP" sz="1800" b="1" dirty="0">
                <a:cs typeface="Arial" panose="020B0604020202020204" pitchFamily="34" charset="0"/>
              </a:rPr>
            </a:br>
            <a:r>
              <a:rPr lang="en-US" altLang="ja-JP" sz="1800" b="1" dirty="0">
                <a:cs typeface="Arial" panose="020B0604020202020204" pitchFamily="34" charset="0"/>
              </a:rPr>
              <a:t>  SNO electronics. The co-spokesperson of the SNO experiment was a</a:t>
            </a:r>
            <a:br>
              <a:rPr lang="en-US" altLang="ja-JP" sz="1800" b="1" dirty="0">
                <a:cs typeface="Arial" panose="020B0604020202020204" pitchFamily="34" charset="0"/>
              </a:rPr>
            </a:br>
            <a:r>
              <a:rPr lang="en-US" altLang="ja-JP" sz="1800" b="1" dirty="0">
                <a:cs typeface="Arial" panose="020B0604020202020204" pitchFamily="34" charset="0"/>
              </a:rPr>
              <a:t>  member of </a:t>
            </a:r>
            <a:r>
              <a:rPr lang="en-US" altLang="ja-JP" sz="1800" b="1" dirty="0" err="1">
                <a:cs typeface="Arial" panose="020B0604020202020204" pitchFamily="34" charset="0"/>
              </a:rPr>
              <a:t>Kamiokande</a:t>
            </a:r>
            <a:r>
              <a:rPr lang="en-US" altLang="ja-JP" sz="1800" b="1" dirty="0">
                <a:cs typeface="Arial" panose="020B0604020202020204" pitchFamily="34" charset="0"/>
              </a:rPr>
              <a:t>-II. </a:t>
            </a:r>
            <a:endParaRPr lang="ja-JP" altLang="en-US" sz="1800" b="1" dirty="0">
              <a:cs typeface="Arial" panose="020B0604020202020204" pitchFamily="34" charset="0"/>
            </a:endParaRPr>
          </a:p>
        </p:txBody>
      </p:sp>
      <p:sp>
        <p:nvSpPr>
          <p:cNvPr id="1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テキスト ボックス 1"/>
          <p:cNvSpPr txBox="1">
            <a:spLocks noChangeArrowheads="1"/>
          </p:cNvSpPr>
          <p:nvPr/>
        </p:nvSpPr>
        <p:spPr bwMode="auto">
          <a:xfrm>
            <a:off x="134938" y="790575"/>
            <a:ext cx="8942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Around the end of 1990s, three experiments reported</a:t>
            </a:r>
            <a:r>
              <a:rPr lang="ja-JP" altLang="en-US" sz="2000" b="1"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the solar neutrino deficit.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a:solidFill>
                  <a:srgbClr val="000000"/>
                </a:solidFill>
                <a:latin typeface="Arial" panose="020B0604020202020204" pitchFamily="34" charset="0"/>
                <a:cs typeface="Arial" panose="020B0604020202020204" pitchFamily="34" charset="0"/>
              </a:rPr>
              <a:t>In 1998, </a:t>
            </a:r>
            <a:r>
              <a:rPr lang="en-US" altLang="ja-JP" sz="2000" b="1" dirty="0">
                <a:solidFill>
                  <a:srgbClr val="FF0000"/>
                </a:solidFill>
                <a:latin typeface="Arial" panose="020B0604020202020204" pitchFamily="34" charset="0"/>
                <a:cs typeface="Arial" panose="020B0604020202020204" pitchFamily="34" charset="0"/>
              </a:rPr>
              <a:t>Super-</a:t>
            </a:r>
            <a:r>
              <a:rPr lang="en-US" altLang="ja-JP" sz="2000" b="1" dirty="0" err="1">
                <a:solidFill>
                  <a:srgbClr val="FF0000"/>
                </a:solidFill>
                <a:latin typeface="Arial" panose="020B0604020202020204" pitchFamily="34" charset="0"/>
                <a:cs typeface="Arial" panose="020B0604020202020204" pitchFamily="34" charset="0"/>
              </a:rPr>
              <a:t>Kamiokande</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confirmed the </a:t>
            </a:r>
            <a:r>
              <a:rPr lang="en-US" altLang="ja-JP" sz="2000" b="1" baseline="30000" dirty="0">
                <a:solidFill>
                  <a:srgbClr val="000000"/>
                </a:solidFill>
                <a:latin typeface="Arial" panose="020B0604020202020204" pitchFamily="34" charset="0"/>
                <a:cs typeface="Arial" panose="020B0604020202020204" pitchFamily="34" charset="0"/>
              </a:rPr>
              <a:t>8</a:t>
            </a:r>
            <a:r>
              <a:rPr lang="en-US" altLang="ja-JP" sz="2000" b="1" dirty="0">
                <a:solidFill>
                  <a:srgbClr val="000000"/>
                </a:solidFill>
                <a:latin typeface="Arial" panose="020B0604020202020204" pitchFamily="34" charset="0"/>
                <a:cs typeface="Arial" panose="020B0604020202020204" pitchFamily="34" charset="0"/>
              </a:rPr>
              <a:t>B solar neutrino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deficit with high statistics.</a:t>
            </a: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a:solidFill>
                  <a:srgbClr val="000000"/>
                </a:solidFill>
                <a:latin typeface="Arial" panose="020B0604020202020204" pitchFamily="34" charset="0"/>
                <a:cs typeface="Arial" panose="020B0604020202020204" pitchFamily="34" charset="0"/>
              </a:rPr>
              <a:t>In 1999, two gallium experiments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err="1">
                <a:solidFill>
                  <a:srgbClr val="FF0000"/>
                </a:solidFill>
                <a:latin typeface="Arial" panose="020B0604020202020204" pitchFamily="34" charset="0"/>
                <a:cs typeface="Arial" panose="020B0604020202020204" pitchFamily="34" charset="0"/>
              </a:rPr>
              <a:t>Gallex</a:t>
            </a:r>
            <a:r>
              <a:rPr lang="en-US" altLang="ja-JP" sz="2000" b="1" dirty="0">
                <a:solidFill>
                  <a:srgbClr val="000000"/>
                </a:solidFill>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SAGE</a:t>
            </a:r>
            <a:r>
              <a:rPr lang="en-US" altLang="ja-JP" sz="2000" b="1" dirty="0">
                <a:solidFill>
                  <a:srgbClr val="000000"/>
                </a:solidFill>
                <a:latin typeface="Arial" panose="020B0604020202020204" pitchFamily="34" charset="0"/>
                <a:cs typeface="Arial" panose="020B0604020202020204" pitchFamily="34" charset="0"/>
              </a:rPr>
              <a:t> reported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 deficit at lower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a:t>
            </a:r>
          </a:p>
          <a:p>
            <a:pPr>
              <a:defRPr/>
            </a:pPr>
            <a:endParaRPr lang="en-US" altLang="ja-JP" sz="2000" b="1" dirty="0">
              <a:solidFill>
                <a:srgbClr val="000000"/>
              </a:solidFill>
              <a:latin typeface="Arial" panose="020B0604020202020204" pitchFamily="34" charset="0"/>
              <a:cs typeface="Arial" panose="020B0604020202020204" pitchFamily="34" charset="0"/>
            </a:endParaRP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In 1990s</a:t>
            </a:r>
            <a:endParaRPr sz="2800" b="1" u="sng" spc="-5" dirty="0">
              <a:solidFill>
                <a:srgbClr val="0A0AD4"/>
              </a:solidFill>
            </a:endParaRPr>
          </a:p>
        </p:txBody>
      </p:sp>
      <p:grpSp>
        <p:nvGrpSpPr>
          <p:cNvPr id="57348" name="グループ化 955"/>
          <p:cNvGrpSpPr>
            <a:grpSpLocks/>
          </p:cNvGrpSpPr>
          <p:nvPr/>
        </p:nvGrpSpPr>
        <p:grpSpPr bwMode="auto">
          <a:xfrm>
            <a:off x="4660900" y="1392238"/>
            <a:ext cx="4489450" cy="3117850"/>
            <a:chOff x="143219" y="1035586"/>
            <a:chExt cx="8383836" cy="5822414"/>
          </a:xfrm>
        </p:grpSpPr>
        <p:grpSp>
          <p:nvGrpSpPr>
            <p:cNvPr id="57351" name="グループ化 951"/>
            <p:cNvGrpSpPr>
              <a:grpSpLocks/>
            </p:cNvGrpSpPr>
            <p:nvPr/>
          </p:nvGrpSpPr>
          <p:grpSpPr bwMode="auto">
            <a:xfrm>
              <a:off x="143219" y="1035586"/>
              <a:ext cx="8383836" cy="5822414"/>
              <a:chOff x="-110169" y="1035586"/>
              <a:chExt cx="8383836" cy="5822414"/>
            </a:xfrm>
          </p:grpSpPr>
          <p:pic>
            <p:nvPicPr>
              <p:cNvPr id="57354" name="図 94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7968316" y="1035586"/>
                <a:ext cx="305351" cy="194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pic>
          <p:nvPicPr>
            <p:cNvPr id="57352" name="図 9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6356981" y="3534717"/>
              <a:ext cx="1233266" cy="50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sp>
        <p:nvSpPr>
          <p:cNvPr id="2" name="楕円 1"/>
          <p:cNvSpPr/>
          <p:nvPr/>
        </p:nvSpPr>
        <p:spPr>
          <a:xfrm>
            <a:off x="6005513" y="4116388"/>
            <a:ext cx="584200" cy="393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7269163" y="2035175"/>
            <a:ext cx="1470025" cy="349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k_de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387600"/>
            <a:ext cx="7067550" cy="4805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1"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Super-Kamiokande </a:t>
            </a:r>
            <a:r>
              <a:rPr lang="en-US" altLang="ja-JP" sz="2800" b="1" u="sng">
                <a:solidFill>
                  <a:srgbClr val="0000EE"/>
                </a:solidFill>
              </a:rPr>
              <a:t>(1996 - )</a:t>
            </a:r>
          </a:p>
        </p:txBody>
      </p:sp>
      <p:sp>
        <p:nvSpPr>
          <p:cNvPr id="58372" name="Text Box 12"/>
          <p:cNvSpPr txBox="1">
            <a:spLocks noChangeArrowheads="1"/>
          </p:cNvSpPr>
          <p:nvPr/>
        </p:nvSpPr>
        <p:spPr bwMode="auto">
          <a:xfrm>
            <a:off x="103188" y="698500"/>
            <a:ext cx="879951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l"/>
            </a:pPr>
            <a:r>
              <a:rPr kumimoji="0" lang="en-US" altLang="ja-JP" sz="2000" b="1">
                <a:solidFill>
                  <a:srgbClr val="FF0000"/>
                </a:solidFill>
              </a:rPr>
              <a:t>50 kt</a:t>
            </a:r>
            <a:r>
              <a:rPr kumimoji="0" lang="en-US" altLang="ja-JP" sz="2000" b="1">
                <a:solidFill>
                  <a:srgbClr val="000000"/>
                </a:solidFill>
              </a:rPr>
              <a:t> water Cherenkov detector with </a:t>
            </a:r>
            <a:r>
              <a:rPr kumimoji="0" lang="en-US" altLang="ja-JP" sz="2000" b="1">
                <a:solidFill>
                  <a:srgbClr val="FF0000"/>
                </a:solidFill>
              </a:rPr>
              <a:t>11146 20-inch </a:t>
            </a:r>
            <a:r>
              <a:rPr kumimoji="0" lang="en-US" altLang="ja-JP" sz="2000" b="1">
                <a:solidFill>
                  <a:srgbClr val="000000"/>
                </a:solidFill>
                <a:latin typeface="Symbol" panose="05050102010706020507" pitchFamily="18" charset="2"/>
              </a:rPr>
              <a:t>F</a:t>
            </a:r>
            <a:r>
              <a:rPr kumimoji="0" lang="en-US" altLang="ja-JP" sz="2000" b="1">
                <a:solidFill>
                  <a:srgbClr val="000000"/>
                </a:solidFill>
              </a:rPr>
              <a:t> PMTs.</a:t>
            </a:r>
            <a:br>
              <a:rPr kumimoji="0" lang="en-US" altLang="ja-JP" sz="2000" b="1">
                <a:solidFill>
                  <a:srgbClr val="000000"/>
                </a:solidFill>
              </a:rPr>
            </a:br>
            <a:r>
              <a:rPr kumimoji="0" lang="en-US" altLang="ja-JP" sz="2000" b="1">
                <a:solidFill>
                  <a:srgbClr val="000000"/>
                </a:solidFill>
              </a:rPr>
              <a:t>The fiducial volume is </a:t>
            </a:r>
            <a:r>
              <a:rPr kumimoji="0" lang="en-US" altLang="ja-JP" sz="2000" b="1">
                <a:solidFill>
                  <a:srgbClr val="FF0000"/>
                </a:solidFill>
              </a:rPr>
              <a:t>22.5 kt</a:t>
            </a:r>
            <a:r>
              <a:rPr kumimoji="0" lang="en-US" altLang="ja-JP" sz="2000" b="1">
                <a:solidFill>
                  <a:srgbClr val="000000"/>
                </a:solidFill>
              </a:rPr>
              <a:t>.</a:t>
            </a:r>
          </a:p>
          <a:p>
            <a:pPr eaLnBrk="1" hangingPunct="1">
              <a:spcBef>
                <a:spcPct val="50000"/>
              </a:spcBef>
              <a:buFont typeface="Wingdings" panose="05000000000000000000" pitchFamily="2" charset="2"/>
              <a:buChar char="l"/>
            </a:pPr>
            <a:r>
              <a:rPr kumimoji="0" lang="en-US" altLang="ja-JP" sz="2000" b="1">
                <a:solidFill>
                  <a:srgbClr val="000000"/>
                </a:solidFill>
              </a:rPr>
              <a:t>Located at </a:t>
            </a:r>
            <a:r>
              <a:rPr kumimoji="0" lang="en-US" altLang="ja-JP" sz="2000" b="1">
                <a:solidFill>
                  <a:srgbClr val="FF0000"/>
                </a:solidFill>
              </a:rPr>
              <a:t>1000</a:t>
            </a:r>
            <a:r>
              <a:rPr kumimoji="0" lang="ja-JP" altLang="en-US" sz="2000" b="1">
                <a:solidFill>
                  <a:srgbClr val="FF0000"/>
                </a:solidFill>
              </a:rPr>
              <a:t> </a:t>
            </a:r>
            <a:r>
              <a:rPr kumimoji="0" lang="en-US" altLang="ja-JP" sz="2000" b="1">
                <a:solidFill>
                  <a:srgbClr val="000000"/>
                </a:solidFill>
              </a:rPr>
              <a:t>m underground in Kamioka mine, Japan</a:t>
            </a:r>
          </a:p>
          <a:p>
            <a:pPr eaLnBrk="1" hangingPunct="1">
              <a:spcBef>
                <a:spcPct val="50000"/>
              </a:spcBef>
              <a:buFont typeface="Wingdings" panose="05000000000000000000" pitchFamily="2" charset="2"/>
              <a:buChar char="l"/>
            </a:pPr>
            <a:r>
              <a:rPr kumimoji="0" lang="en-US" altLang="ja-JP" sz="2000" b="1">
                <a:solidFill>
                  <a:srgbClr val="000000"/>
                </a:solidFill>
              </a:rPr>
              <a:t>Operation since </a:t>
            </a:r>
            <a:r>
              <a:rPr kumimoji="0" lang="en-US" altLang="ja-JP" sz="2000" b="1">
                <a:solidFill>
                  <a:srgbClr val="FF0000"/>
                </a:solidFill>
              </a:rPr>
              <a:t>April 1996</a:t>
            </a:r>
            <a:r>
              <a:rPr kumimoji="0" lang="en-US" altLang="ja-JP" sz="2000" b="1">
                <a:solidFill>
                  <a:srgbClr val="000000"/>
                </a:solidFill>
              </a:rPr>
              <a:t>.</a:t>
            </a:r>
          </a:p>
        </p:txBody>
      </p:sp>
      <p:pic>
        <p:nvPicPr>
          <p:cNvPr id="58373" name="Picture 21" descr="DSC_0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2611438"/>
            <a:ext cx="616267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207963" y="12700"/>
            <a:ext cx="87217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Typical Low energy event in Super-Kamiokande</a:t>
            </a:r>
          </a:p>
        </p:txBody>
      </p:sp>
      <p:pic>
        <p:nvPicPr>
          <p:cNvPr id="6041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798513"/>
            <a:ext cx="52593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テキスト ボックス 39"/>
          <p:cNvSpPr txBox="1">
            <a:spLocks noChangeArrowheads="1"/>
          </p:cNvSpPr>
          <p:nvPr/>
        </p:nvSpPr>
        <p:spPr bwMode="auto">
          <a:xfrm>
            <a:off x="76200" y="650875"/>
            <a:ext cx="89741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 vertex position is obtained</a:t>
            </a:r>
            <a:br>
              <a:rPr lang="en-US" altLang="ja-JP" sz="2000" b="1">
                <a:cs typeface="Arial" panose="020B0604020202020204" pitchFamily="34" charset="0"/>
              </a:rPr>
            </a:br>
            <a:r>
              <a:rPr lang="en-US" altLang="ja-JP" sz="2000" b="1">
                <a:cs typeface="Arial" panose="020B0604020202020204" pitchFamily="34" charset="0"/>
              </a:rPr>
              <a:t>from the timing information</a:t>
            </a:r>
            <a:br>
              <a:rPr lang="en-US" altLang="ja-JP" sz="2000" b="1">
                <a:cs typeface="Arial" panose="020B0604020202020204" pitchFamily="34" charset="0"/>
              </a:rPr>
            </a:br>
            <a:r>
              <a:rPr lang="en-US" altLang="ja-JP" sz="2000" b="1">
                <a:cs typeface="Arial" panose="020B0604020202020204" pitchFamily="34" charset="0"/>
              </a:rPr>
              <a:t>of PMTs, which is shown by</a:t>
            </a:r>
            <a:br>
              <a:rPr lang="en-US" altLang="ja-JP" sz="2000" b="1">
                <a:cs typeface="Arial" panose="020B0604020202020204" pitchFamily="34" charset="0"/>
              </a:rPr>
            </a:br>
            <a:r>
              <a:rPr lang="en-US" altLang="ja-JP" sz="2000" b="1">
                <a:cs typeface="Arial" panose="020B0604020202020204" pitchFamily="34" charset="0"/>
              </a:rPr>
              <a:t>the color in the display.</a:t>
            </a:r>
            <a:br>
              <a:rPr lang="en-US" altLang="ja-JP" sz="2000" b="1">
                <a:cs typeface="Arial" panose="020B0604020202020204" pitchFamily="34" charset="0"/>
              </a:rPr>
            </a:br>
            <a:r>
              <a:rPr lang="en-US" altLang="ja-JP" sz="2000" b="1">
                <a:cs typeface="Arial" panose="020B0604020202020204" pitchFamily="34" charset="0"/>
              </a:rPr>
              <a:t>The vertex resolution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87cm</a:t>
            </a:r>
            <a:r>
              <a:rPr lang="en-US" altLang="ja-JP" sz="2000" b="1">
                <a:cs typeface="Arial" panose="020B0604020202020204" pitchFamily="34" charset="0"/>
              </a:rPr>
              <a:t> for 10 MeV electron.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electron travel</a:t>
            </a:r>
            <a:br>
              <a:rPr lang="en-US" altLang="ja-JP" sz="2000" b="1">
                <a:cs typeface="Arial" panose="020B0604020202020204" pitchFamily="34" charset="0"/>
              </a:rPr>
            </a:br>
            <a:r>
              <a:rPr lang="en-US" altLang="ja-JP" sz="2000" b="1">
                <a:cs typeface="Arial" panose="020B0604020202020204" pitchFamily="34" charset="0"/>
              </a:rPr>
              <a:t>direction can be calculated</a:t>
            </a:r>
            <a:br>
              <a:rPr lang="en-US" altLang="ja-JP" sz="2000" b="1">
                <a:cs typeface="Arial" panose="020B0604020202020204" pitchFamily="34" charset="0"/>
              </a:rPr>
            </a:br>
            <a:r>
              <a:rPr lang="en-US" altLang="ja-JP" sz="2000" b="1">
                <a:cs typeface="Arial" panose="020B0604020202020204" pitchFamily="34" charset="0"/>
              </a:rPr>
              <a:t>from the ring pattern.</a:t>
            </a:r>
            <a:br>
              <a:rPr lang="en-US" altLang="ja-JP" sz="2000" b="1">
                <a:cs typeface="Arial" panose="020B0604020202020204" pitchFamily="34" charset="0"/>
              </a:rPr>
            </a:br>
            <a:r>
              <a:rPr lang="en-US" altLang="ja-JP" sz="2000" b="1">
                <a:cs typeface="Arial" panose="020B0604020202020204" pitchFamily="34" charset="0"/>
              </a:rPr>
              <a:t>The angular resolution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26</a:t>
            </a:r>
            <a:r>
              <a:rPr lang="en-US" altLang="ja-JP" sz="2000" b="1" baseline="30000">
                <a:solidFill>
                  <a:srgbClr val="FF0000"/>
                </a:solidFill>
                <a:cs typeface="Arial" panose="020B0604020202020204" pitchFamily="34" charset="0"/>
              </a:rPr>
              <a:t>o</a:t>
            </a:r>
            <a:r>
              <a:rPr lang="en-US" altLang="ja-JP" sz="2000" b="1">
                <a:solidFill>
                  <a:srgbClr val="FF0000"/>
                </a:solidFill>
                <a:cs typeface="Arial" panose="020B0604020202020204" pitchFamily="34" charset="0"/>
              </a:rPr>
              <a:t> </a:t>
            </a:r>
            <a:r>
              <a:rPr lang="en-US" altLang="ja-JP" sz="2000" b="1">
                <a:cs typeface="Arial" panose="020B0604020202020204" pitchFamily="34" charset="0"/>
              </a:rPr>
              <a:t>for 10 MeV electron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electron energy is calculated</a:t>
            </a:r>
            <a:br>
              <a:rPr lang="en-US" altLang="ja-JP" sz="2000" b="1">
                <a:cs typeface="Arial" panose="020B0604020202020204" pitchFamily="34" charset="0"/>
              </a:rPr>
            </a:br>
            <a:r>
              <a:rPr lang="en-US" altLang="ja-JP" sz="2000" b="1">
                <a:cs typeface="Arial" panose="020B0604020202020204" pitchFamily="34" charset="0"/>
              </a:rPr>
              <a:t>from number of hit PMTs.</a:t>
            </a:r>
            <a:br>
              <a:rPr lang="en-US" altLang="ja-JP" sz="2000" b="1">
                <a:cs typeface="Arial" panose="020B0604020202020204" pitchFamily="34" charset="0"/>
              </a:rPr>
            </a:br>
            <a:r>
              <a:rPr lang="en-US" altLang="ja-JP" sz="2000" b="1">
                <a:cs typeface="Arial" panose="020B0604020202020204" pitchFamily="34" charset="0"/>
              </a:rPr>
              <a:t>The number of hit PMT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~6 hits/MeV</a:t>
            </a:r>
            <a:r>
              <a:rPr lang="en-US" altLang="ja-JP" sz="2000" b="1">
                <a:cs typeface="Arial" panose="020B0604020202020204" pitchFamily="34" charset="0"/>
              </a:rPr>
              <a:t>. The energy resolution</a:t>
            </a:r>
            <a:br>
              <a:rPr lang="en-US" altLang="ja-JP" sz="2000" b="1">
                <a:cs typeface="Arial" panose="020B0604020202020204" pitchFamily="34" charset="0"/>
              </a:rPr>
            </a:br>
            <a:r>
              <a:rPr lang="en-US" altLang="ja-JP" sz="2000" b="1">
                <a:cs typeface="Arial" panose="020B0604020202020204" pitchFamily="34" charset="0"/>
              </a:rPr>
              <a:t>for 10 MeV electron is </a:t>
            </a:r>
            <a:r>
              <a:rPr lang="en-US" altLang="ja-JP" sz="2000" b="1">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0338" y="527050"/>
            <a:ext cx="5110162"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テキスト ボックス 1"/>
          <p:cNvSpPr txBox="1">
            <a:spLocks noChangeArrowheads="1"/>
          </p:cNvSpPr>
          <p:nvPr/>
        </p:nvSpPr>
        <p:spPr bwMode="auto">
          <a:xfrm>
            <a:off x="5000625" y="1179513"/>
            <a:ext cx="3829050" cy="3381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Y.Fukuda et al., Phys. Rev. Lett. 81, 1158(1998)</a:t>
            </a:r>
          </a:p>
        </p:txBody>
      </p:sp>
      <p:sp>
        <p:nvSpPr>
          <p:cNvPr id="61444"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The first result from Super-Kamiokande</a:t>
            </a:r>
          </a:p>
        </p:txBody>
      </p:sp>
      <p:sp>
        <p:nvSpPr>
          <p:cNvPr id="61445" name="Text Box 12"/>
          <p:cNvSpPr txBox="1">
            <a:spLocks noChangeArrowheads="1"/>
          </p:cNvSpPr>
          <p:nvPr/>
        </p:nvSpPr>
        <p:spPr bwMode="auto">
          <a:xfrm>
            <a:off x="122238" y="571500"/>
            <a:ext cx="8828087" cy="593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l"/>
            </a:pPr>
            <a:r>
              <a:rPr kumimoji="0" lang="en-US" altLang="ja-JP" sz="2000" b="1">
                <a:solidFill>
                  <a:srgbClr val="000000"/>
                </a:solidFill>
              </a:rPr>
              <a:t>The first result on solar</a:t>
            </a:r>
            <a:br>
              <a:rPr kumimoji="0" lang="en-US" altLang="ja-JP" sz="2000" b="1">
                <a:solidFill>
                  <a:srgbClr val="000000"/>
                </a:solidFill>
              </a:rPr>
            </a:br>
            <a:r>
              <a:rPr kumimoji="0" lang="en-US" altLang="ja-JP" sz="2000" b="1">
                <a:solidFill>
                  <a:srgbClr val="000000"/>
                </a:solidFill>
              </a:rPr>
              <a:t>neutrino was published</a:t>
            </a:r>
            <a:br>
              <a:rPr kumimoji="0" lang="en-US" altLang="ja-JP" sz="2000" b="1">
                <a:solidFill>
                  <a:srgbClr val="000000"/>
                </a:solidFill>
              </a:rPr>
            </a:br>
            <a:r>
              <a:rPr kumimoji="0" lang="en-US" altLang="ja-JP" sz="2000" b="1">
                <a:solidFill>
                  <a:srgbClr val="000000"/>
                </a:solidFill>
              </a:rPr>
              <a:t>in 1998.</a:t>
            </a:r>
            <a:br>
              <a:rPr kumimoji="0" lang="en-US" altLang="ja-JP" sz="2000" b="1">
                <a:solidFill>
                  <a:srgbClr val="000000"/>
                </a:solidFill>
              </a:rPr>
            </a:br>
            <a:r>
              <a:rPr kumimoji="0" lang="en-US" altLang="ja-JP" sz="2000" b="1">
                <a:solidFill>
                  <a:srgbClr val="000000"/>
                </a:solidFill>
              </a:rPr>
              <a:t>The analysis was based</a:t>
            </a:r>
            <a:br>
              <a:rPr kumimoji="0" lang="en-US" altLang="ja-JP" sz="2000" b="1">
                <a:solidFill>
                  <a:srgbClr val="000000"/>
                </a:solidFill>
              </a:rPr>
            </a:br>
            <a:r>
              <a:rPr kumimoji="0" lang="en-US" altLang="ja-JP" sz="2000" b="1">
                <a:solidFill>
                  <a:srgbClr val="000000"/>
                </a:solidFill>
              </a:rPr>
              <a:t>on </a:t>
            </a:r>
            <a:r>
              <a:rPr kumimoji="0" lang="en-US" altLang="ja-JP" sz="2000" b="1">
                <a:solidFill>
                  <a:srgbClr val="FF0000"/>
                </a:solidFill>
              </a:rPr>
              <a:t>297.4</a:t>
            </a:r>
            <a:r>
              <a:rPr kumimoji="0" lang="en-US" altLang="ja-JP" sz="2000" b="1">
                <a:solidFill>
                  <a:srgbClr val="000000"/>
                </a:solidFill>
              </a:rPr>
              <a:t> days data from</a:t>
            </a:r>
            <a:br>
              <a:rPr kumimoji="0" lang="en-US" altLang="ja-JP" sz="2000" b="1">
                <a:solidFill>
                  <a:srgbClr val="000000"/>
                </a:solidFill>
              </a:rPr>
            </a:br>
            <a:r>
              <a:rPr kumimoji="0" lang="en-US" altLang="ja-JP" sz="2000" b="1">
                <a:solidFill>
                  <a:srgbClr val="000000"/>
                </a:solidFill>
              </a:rPr>
              <a:t>May 1996 to June 1997.</a:t>
            </a:r>
          </a:p>
          <a:p>
            <a:pPr eaLnBrk="1" hangingPunct="1">
              <a:spcBef>
                <a:spcPct val="50000"/>
              </a:spcBef>
              <a:buFont typeface="Wingdings" panose="05000000000000000000" pitchFamily="2" charset="2"/>
              <a:buChar char="l"/>
            </a:pPr>
            <a:r>
              <a:rPr kumimoji="0" lang="en-US" altLang="ja-JP" sz="2000" b="1">
                <a:solidFill>
                  <a:srgbClr val="000000"/>
                </a:solidFill>
              </a:rPr>
              <a:t>Angular correlation between</a:t>
            </a:r>
            <a:br>
              <a:rPr kumimoji="0" lang="en-US" altLang="ja-JP" sz="2000" b="1">
                <a:solidFill>
                  <a:srgbClr val="000000"/>
                </a:solidFill>
              </a:rPr>
            </a:br>
            <a:r>
              <a:rPr kumimoji="0" lang="en-US" altLang="ja-JP" sz="2000" b="1">
                <a:solidFill>
                  <a:srgbClr val="000000"/>
                </a:solidFill>
              </a:rPr>
              <a:t>low energy events and the</a:t>
            </a:r>
            <a:br>
              <a:rPr kumimoji="0" lang="en-US" altLang="ja-JP" sz="2000" b="1">
                <a:solidFill>
                  <a:srgbClr val="000000"/>
                </a:solidFill>
              </a:rPr>
            </a:br>
            <a:r>
              <a:rPr kumimoji="0" lang="en-US" altLang="ja-JP" sz="2000" b="1">
                <a:solidFill>
                  <a:srgbClr val="000000"/>
                </a:solidFill>
              </a:rPr>
              <a:t>solar direction was plotted.</a:t>
            </a:r>
            <a:br>
              <a:rPr kumimoji="0" lang="en-US" altLang="ja-JP" sz="2000" b="1">
                <a:solidFill>
                  <a:srgbClr val="000000"/>
                </a:solidFill>
              </a:rPr>
            </a:br>
            <a:r>
              <a:rPr kumimoji="0" lang="en-US" altLang="ja-JP" sz="2000" b="1">
                <a:solidFill>
                  <a:srgbClr val="000000"/>
                </a:solidFill>
              </a:rPr>
              <a:t>Clear excess from the Sun</a:t>
            </a:r>
            <a:br>
              <a:rPr kumimoji="0" lang="en-US" altLang="ja-JP" sz="2000" b="1">
                <a:solidFill>
                  <a:srgbClr val="000000"/>
                </a:solidFill>
              </a:rPr>
            </a:br>
            <a:r>
              <a:rPr kumimoji="0" lang="en-US" altLang="ja-JP" sz="2000" b="1">
                <a:solidFill>
                  <a:srgbClr val="000000"/>
                </a:solidFill>
              </a:rPr>
              <a:t>was found.</a:t>
            </a:r>
          </a:p>
          <a:p>
            <a:pPr eaLnBrk="1" hangingPunct="1">
              <a:spcBef>
                <a:spcPct val="50000"/>
              </a:spcBef>
              <a:buFont typeface="Wingdings" panose="05000000000000000000" pitchFamily="2" charset="2"/>
              <a:buChar char="l"/>
            </a:pPr>
            <a:r>
              <a:rPr kumimoji="0" lang="en-US" altLang="ja-JP" sz="2000" b="1">
                <a:solidFill>
                  <a:srgbClr val="000000"/>
                </a:solidFill>
              </a:rPr>
              <a:t>Number of excess events was </a:t>
            </a:r>
            <a:r>
              <a:rPr kumimoji="0" lang="en-US" altLang="ja-JP" sz="2000" b="1">
                <a:solidFill>
                  <a:srgbClr val="FF0000"/>
                </a:solidFill>
              </a:rPr>
              <a:t>4017±105 (stat)        (syst) </a:t>
            </a:r>
            <a:r>
              <a:rPr kumimoji="0" lang="en-US" altLang="ja-JP" sz="2000" b="1">
                <a:solidFill>
                  <a:srgbClr val="000000"/>
                </a:solidFill>
              </a:rPr>
              <a:t>in</a:t>
            </a:r>
            <a:br>
              <a:rPr kumimoji="0" lang="en-US" altLang="ja-JP" sz="2000" b="1">
                <a:solidFill>
                  <a:srgbClr val="000000"/>
                </a:solidFill>
              </a:rPr>
            </a:br>
            <a:r>
              <a:rPr kumimoji="0" lang="en-US" altLang="ja-JP" sz="2000" b="1">
                <a:solidFill>
                  <a:srgbClr val="000000"/>
                </a:solidFill>
              </a:rPr>
              <a:t>energy range between </a:t>
            </a:r>
            <a:r>
              <a:rPr kumimoji="0" lang="en-US" altLang="ja-JP" sz="2000" b="1">
                <a:solidFill>
                  <a:srgbClr val="FF0000"/>
                </a:solidFill>
              </a:rPr>
              <a:t>6.5 MeV </a:t>
            </a:r>
            <a:r>
              <a:rPr kumimoji="0" lang="en-US" altLang="ja-JP" sz="2000" b="1">
                <a:solidFill>
                  <a:srgbClr val="000000"/>
                </a:solidFill>
              </a:rPr>
              <a:t>and 20 MeV.</a:t>
            </a:r>
            <a:br>
              <a:rPr kumimoji="0" lang="en-US" altLang="ja-JP" sz="2000" b="1">
                <a:solidFill>
                  <a:srgbClr val="000000"/>
                </a:solidFill>
              </a:rPr>
            </a:br>
            <a:r>
              <a:rPr kumimoji="0" lang="en-US" altLang="ja-JP" sz="2000" b="1">
                <a:solidFill>
                  <a:srgbClr val="000000"/>
                </a:solidFill>
              </a:rPr>
              <a:t>It corresponds to </a:t>
            </a:r>
            <a:r>
              <a:rPr kumimoji="0" lang="en-US" altLang="ja-JP" sz="2000" b="1">
                <a:solidFill>
                  <a:srgbClr val="FF0000"/>
                </a:solidFill>
              </a:rPr>
              <a:t>~13.5 events/day</a:t>
            </a:r>
            <a:r>
              <a:rPr kumimoji="0" lang="en-US" altLang="ja-JP" sz="2000" b="1">
                <a:solidFill>
                  <a:srgbClr val="000000"/>
                </a:solidFill>
              </a:rPr>
              <a:t>.</a:t>
            </a:r>
          </a:p>
          <a:p>
            <a:pPr eaLnBrk="1" hangingPunct="1">
              <a:spcBef>
                <a:spcPct val="50000"/>
              </a:spcBef>
              <a:buFont typeface="Wingdings" panose="05000000000000000000" pitchFamily="2" charset="2"/>
              <a:buChar char="l"/>
            </a:pPr>
            <a:r>
              <a:rPr kumimoji="0" lang="en-US" altLang="ja-JP" sz="2000" b="1">
                <a:solidFill>
                  <a:srgbClr val="000000"/>
                </a:solidFill>
              </a:rPr>
              <a:t>The solar neutrino signal was certainly smaller than the Standard Solar Model (SSM) prediction, and consistent with Kamiokande.</a:t>
            </a:r>
          </a:p>
          <a:p>
            <a:pPr eaLnBrk="1" hangingPunct="1">
              <a:spcBef>
                <a:spcPct val="50000"/>
              </a:spcBef>
              <a:buFont typeface="Wingdings" panose="05000000000000000000" pitchFamily="2" charset="2"/>
              <a:buChar char="l"/>
            </a:pPr>
            <a:endParaRPr kumimoji="0" lang="en-US" altLang="ja-JP" sz="2000" b="1">
              <a:solidFill>
                <a:srgbClr val="000000"/>
              </a:solidFill>
            </a:endParaRPr>
          </a:p>
        </p:txBody>
      </p:sp>
      <p:pic>
        <p:nvPicPr>
          <p:cNvPr id="61446"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619250"/>
            <a:ext cx="15668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テキスト ボックス 8"/>
          <p:cNvSpPr txBox="1">
            <a:spLocks noChangeArrowheads="1"/>
          </p:cNvSpPr>
          <p:nvPr/>
        </p:nvSpPr>
        <p:spPr bwMode="auto">
          <a:xfrm>
            <a:off x="6107113" y="4205288"/>
            <a:ext cx="922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+161</a:t>
            </a:r>
            <a:endParaRPr lang="ja-JP" altLang="en-US" sz="1600" b="1">
              <a:solidFill>
                <a:srgbClr val="FF0000"/>
              </a:solidFill>
              <a:cs typeface="Arial" panose="020B0604020202020204" pitchFamily="34" charset="0"/>
            </a:endParaRPr>
          </a:p>
        </p:txBody>
      </p:sp>
      <p:sp>
        <p:nvSpPr>
          <p:cNvPr id="61448" name="テキスト ボックス 9"/>
          <p:cNvSpPr txBox="1">
            <a:spLocks noChangeArrowheads="1"/>
          </p:cNvSpPr>
          <p:nvPr/>
        </p:nvSpPr>
        <p:spPr bwMode="auto">
          <a:xfrm>
            <a:off x="6153150" y="4391025"/>
            <a:ext cx="966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-116</a:t>
            </a:r>
            <a:endParaRPr lang="ja-JP" altLang="en-US" sz="1600" b="1">
              <a:solidFill>
                <a:srgbClr val="FF0000"/>
              </a:solidFill>
              <a:cs typeface="Arial" panose="020B0604020202020204" pitchFamily="34" charset="0"/>
            </a:endParaRPr>
          </a:p>
        </p:txBody>
      </p:sp>
      <p:grpSp>
        <p:nvGrpSpPr>
          <p:cNvPr id="61449" name="グループ化 4"/>
          <p:cNvGrpSpPr>
            <a:grpSpLocks/>
          </p:cNvGrpSpPr>
          <p:nvPr/>
        </p:nvGrpSpPr>
        <p:grpSpPr bwMode="auto">
          <a:xfrm>
            <a:off x="1082675" y="5959475"/>
            <a:ext cx="6296025" cy="533400"/>
            <a:chOff x="1858963" y="6117273"/>
            <a:chExt cx="6296025" cy="533010"/>
          </a:xfrm>
        </p:grpSpPr>
        <p:sp>
          <p:nvSpPr>
            <p:cNvPr id="61450" name="テキスト ボックス 1"/>
            <p:cNvSpPr txBox="1">
              <a:spLocks noChangeArrowheads="1"/>
            </p:cNvSpPr>
            <p:nvPr/>
          </p:nvSpPr>
          <p:spPr bwMode="auto">
            <a:xfrm>
              <a:off x="1858963" y="6202403"/>
              <a:ext cx="6296025" cy="4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cs typeface="Arial" panose="020B0604020202020204" pitchFamily="34" charset="0"/>
                </a:rPr>
                <a:t>Data/SSM = 0.358          (stat)           (syst) </a:t>
              </a:r>
              <a:endParaRPr lang="ja-JP" altLang="en-US" sz="1800" b="1">
                <a:cs typeface="Arial" panose="020B0604020202020204" pitchFamily="34" charset="0"/>
              </a:endParaRPr>
            </a:p>
          </p:txBody>
        </p:sp>
        <p:sp>
          <p:nvSpPr>
            <p:cNvPr id="61451" name="テキスト ボックス 8"/>
            <p:cNvSpPr txBox="1">
              <a:spLocks noChangeArrowheads="1"/>
            </p:cNvSpPr>
            <p:nvPr/>
          </p:nvSpPr>
          <p:spPr bwMode="auto">
            <a:xfrm>
              <a:off x="3969900" y="6126408"/>
              <a:ext cx="922298"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+0.009</a:t>
              </a:r>
              <a:endParaRPr lang="ja-JP" altLang="en-US" sz="1600" b="1">
                <a:solidFill>
                  <a:srgbClr val="FF0000"/>
                </a:solidFill>
                <a:cs typeface="Arial" panose="020B0604020202020204" pitchFamily="34" charset="0"/>
              </a:endParaRPr>
            </a:p>
          </p:txBody>
        </p:sp>
        <p:sp>
          <p:nvSpPr>
            <p:cNvPr id="61452" name="テキスト ボックス 9"/>
            <p:cNvSpPr txBox="1">
              <a:spLocks noChangeArrowheads="1"/>
            </p:cNvSpPr>
            <p:nvPr/>
          </p:nvSpPr>
          <p:spPr bwMode="auto">
            <a:xfrm>
              <a:off x="4015034" y="6311208"/>
              <a:ext cx="966745"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-0.008</a:t>
              </a:r>
              <a:endParaRPr lang="ja-JP" altLang="en-US" sz="1600" b="1">
                <a:solidFill>
                  <a:srgbClr val="FF0000"/>
                </a:solidFill>
                <a:cs typeface="Arial" panose="020B0604020202020204" pitchFamily="34" charset="0"/>
              </a:endParaRPr>
            </a:p>
          </p:txBody>
        </p:sp>
        <p:sp>
          <p:nvSpPr>
            <p:cNvPr id="61453" name="テキスト ボックス 8"/>
            <p:cNvSpPr txBox="1">
              <a:spLocks noChangeArrowheads="1"/>
            </p:cNvSpPr>
            <p:nvPr/>
          </p:nvSpPr>
          <p:spPr bwMode="auto">
            <a:xfrm>
              <a:off x="5304493" y="6117273"/>
              <a:ext cx="922298"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+0.014</a:t>
              </a:r>
              <a:endParaRPr lang="ja-JP" altLang="en-US" sz="1600" b="1">
                <a:solidFill>
                  <a:srgbClr val="FF0000"/>
                </a:solidFill>
                <a:cs typeface="Arial" panose="020B0604020202020204" pitchFamily="34" charset="0"/>
              </a:endParaRPr>
            </a:p>
          </p:txBody>
        </p:sp>
        <p:sp>
          <p:nvSpPr>
            <p:cNvPr id="61454" name="テキスト ボックス 9"/>
            <p:cNvSpPr txBox="1">
              <a:spLocks noChangeArrowheads="1"/>
            </p:cNvSpPr>
            <p:nvPr/>
          </p:nvSpPr>
          <p:spPr bwMode="auto">
            <a:xfrm>
              <a:off x="5349627" y="6302073"/>
              <a:ext cx="966745"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-0.010</a:t>
              </a:r>
              <a:endParaRPr lang="ja-JP" altLang="en-US" sz="1600" b="1">
                <a:solidFill>
                  <a:srgbClr val="FF0000"/>
                </a:solidFill>
                <a:cs typeface="Arial" panose="020B0604020202020204" pitchFamily="34" charset="0"/>
              </a:endParaRPr>
            </a:p>
          </p:txBody>
        </p:sp>
      </p:grpSp>
      <p:sp>
        <p:nvSpPr>
          <p:cNvPr id="1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1"/>
          <p:cNvSpPr txBox="1">
            <a:spLocks noChangeArrowheads="1"/>
          </p:cNvSpPr>
          <p:nvPr/>
        </p:nvSpPr>
        <p:spPr bwMode="auto">
          <a:xfrm>
            <a:off x="11113" y="557213"/>
            <a:ext cx="9132887"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Gallex</a:t>
            </a:r>
            <a:r>
              <a:rPr lang="en-US" altLang="ja-JP" sz="2000" b="1">
                <a:latin typeface="Arial" panose="020B0604020202020204" pitchFamily="34" charset="0"/>
                <a:cs typeface="Arial" panose="020B0604020202020204" pitchFamily="34" charset="0"/>
              </a:rPr>
              <a:t> is a radio-chemical experiment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using </a:t>
            </a:r>
            <a:r>
              <a:rPr lang="en-US" altLang="ja-JP" sz="2000" b="1">
                <a:solidFill>
                  <a:srgbClr val="FF0000"/>
                </a:solidFill>
                <a:latin typeface="Arial" panose="020B0604020202020204" pitchFamily="34" charset="0"/>
                <a:cs typeface="Arial" panose="020B0604020202020204" pitchFamily="34" charset="0"/>
              </a:rPr>
              <a:t>30.3 tons </a:t>
            </a:r>
            <a:r>
              <a:rPr lang="en-US" altLang="ja-JP" sz="2000" b="1">
                <a:latin typeface="Arial" panose="020B0604020202020204" pitchFamily="34" charset="0"/>
                <a:cs typeface="Arial" panose="020B0604020202020204" pitchFamily="34" charset="0"/>
              </a:rPr>
              <a:t>of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in GaCl</a:t>
            </a:r>
            <a:r>
              <a:rPr lang="en-US" altLang="ja-JP" sz="2000" b="1" baseline="-25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It is located at </a:t>
            </a:r>
            <a:r>
              <a:rPr lang="en-US" altLang="ja-JP" sz="2000" b="1">
                <a:solidFill>
                  <a:srgbClr val="FF0000"/>
                </a:solidFill>
                <a:latin typeface="Arial" panose="020B0604020202020204" pitchFamily="34" charset="0"/>
                <a:cs typeface="Arial" panose="020B0604020202020204" pitchFamily="34" charset="0"/>
              </a:rPr>
              <a:t>3400 </a:t>
            </a:r>
            <a:r>
              <a:rPr lang="en-US" altLang="ja-JP" sz="2000" b="1">
                <a:latin typeface="Arial" panose="020B0604020202020204" pitchFamily="34" charset="0"/>
                <a:cs typeface="Arial" panose="020B0604020202020204" pitchFamily="34" charset="0"/>
              </a:rPr>
              <a:t>m.w.e. underground </a:t>
            </a:r>
            <a:r>
              <a:rPr lang="it-IT" altLang="ja-JP" sz="2000" b="1">
                <a:solidFill>
                  <a:srgbClr val="FF0000"/>
                </a:solidFill>
                <a:latin typeface="Arial" panose="020B0604020202020204" pitchFamily="34" charset="0"/>
                <a:cs typeface="Arial" panose="020B0604020202020204" pitchFamily="34" charset="0"/>
              </a:rPr>
              <a:t>Laboratori Nazionali del Gran Sasso</a:t>
            </a:r>
            <a:r>
              <a:rPr lang="en-US" altLang="ja-JP" sz="2000" b="1">
                <a:latin typeface="Arial" panose="020B0604020202020204" pitchFamily="34" charset="0"/>
                <a:cs typeface="Arial" panose="020B0604020202020204" pitchFamily="34" charset="0"/>
              </a:rPr>
              <a:t>, Italy. In 1998, the total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was increased to 100 tons, and the experiment was renamed to </a:t>
            </a:r>
            <a:r>
              <a:rPr lang="en-US" altLang="ja-JP" sz="2000" b="1">
                <a:solidFill>
                  <a:srgbClr val="FF0000"/>
                </a:solidFill>
                <a:latin typeface="Arial" panose="020B0604020202020204" pitchFamily="34" charset="0"/>
                <a:cs typeface="Arial" panose="020B0604020202020204" pitchFamily="34" charset="0"/>
              </a:rPr>
              <a:t>GNO</a:t>
            </a:r>
            <a:r>
              <a:rPr lang="en-US" altLang="ja-JP" sz="2000" b="1">
                <a:latin typeface="Arial" panose="020B0604020202020204" pitchFamily="34" charset="0"/>
                <a:cs typeface="Arial" panose="020B0604020202020204" pitchFamily="34" charset="0"/>
              </a:rPr>
              <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From an 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Ga +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baseline="-25000">
                <a:solidFill>
                  <a:srgbClr val="FF0000"/>
                </a:solidFill>
                <a:latin typeface="Arial" panose="020B0604020202020204" pitchFamily="34" charset="0"/>
                <a:cs typeface="Arial" panose="020B0604020202020204" pitchFamily="34" charset="0"/>
              </a:rPr>
              <a:t>e</a:t>
            </a:r>
            <a:r>
              <a:rPr lang="en-US" altLang="ja-JP" sz="2000" b="1">
                <a:solidFill>
                  <a:srgbClr val="FF0000"/>
                </a:solidFill>
                <a:latin typeface="Arial" panose="020B0604020202020204" pitchFamily="34" charset="0"/>
                <a:cs typeface="Arial" panose="020B0604020202020204" pitchFamily="34" charset="0"/>
              </a:rPr>
              <a:t> -&gt;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 + e</a:t>
            </a:r>
            <a:r>
              <a:rPr lang="en-US" altLang="ja-JP" sz="2000" b="1" baseline="30000">
                <a:solidFill>
                  <a:srgbClr val="FF0000"/>
                </a:solidFill>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reaction,</a:t>
            </a:r>
            <a:br>
              <a:rPr lang="en-US" altLang="ja-JP" sz="2000" b="1">
                <a:latin typeface="Arial" panose="020B0604020202020204" pitchFamily="34" charset="0"/>
                <a:cs typeface="Arial" panose="020B0604020202020204" pitchFamily="34" charset="0"/>
              </a:rPr>
            </a:b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is generated and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extracted every ~20 days.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decay through electron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capture with </a:t>
            </a:r>
            <a:r>
              <a:rPr lang="en-US" altLang="ja-JP" sz="2000" b="1">
                <a:solidFill>
                  <a:srgbClr val="FF0000"/>
                </a:solidFill>
                <a:latin typeface="Symbol" panose="05050102010706020507" pitchFamily="18" charset="2"/>
                <a:cs typeface="Arial" panose="020B0604020202020204" pitchFamily="34" charset="0"/>
              </a:rPr>
              <a:t>t</a:t>
            </a:r>
            <a:r>
              <a:rPr lang="en-US" altLang="ja-JP" sz="2000" b="1" baseline="-25000">
                <a:solidFill>
                  <a:srgbClr val="FF0000"/>
                </a:solidFill>
                <a:latin typeface="Arial" panose="020B0604020202020204" pitchFamily="34" charset="0"/>
                <a:cs typeface="Arial" panose="020B0604020202020204" pitchFamily="34" charset="0"/>
              </a:rPr>
              <a:t>1/2 </a:t>
            </a:r>
            <a:r>
              <a:rPr lang="en-US" altLang="ja-JP" sz="2000" b="1">
                <a:solidFill>
                  <a:srgbClr val="FF0000"/>
                </a:solidFill>
                <a:latin typeface="Arial" panose="020B0604020202020204" pitchFamily="34" charset="0"/>
                <a:cs typeface="Arial" panose="020B0604020202020204" pitchFamily="34" charset="0"/>
              </a:rPr>
              <a:t>=11.43 days</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This decay is measured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proportional counters.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threshold for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reaction is</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0.233 MeV</a:t>
            </a:r>
            <a:r>
              <a:rPr lang="en-US" altLang="ja-JP" sz="2000" b="1">
                <a:latin typeface="Arial" panose="020B0604020202020204" pitchFamily="34" charset="0"/>
                <a:cs typeface="Arial" panose="020B0604020202020204" pitchFamily="34" charset="0"/>
              </a:rPr>
              <a:t>. The measurement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sensitive to </a:t>
            </a:r>
            <a:r>
              <a:rPr lang="en-US" altLang="ja-JP" sz="2000" b="1">
                <a:solidFill>
                  <a:srgbClr val="FF0000"/>
                </a:solidFill>
                <a:latin typeface="Arial" panose="020B0604020202020204" pitchFamily="34" charset="0"/>
                <a:cs typeface="Arial" panose="020B0604020202020204" pitchFamily="34" charset="0"/>
              </a:rPr>
              <a:t>all solar neutrinos</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including </a:t>
            </a:r>
            <a:r>
              <a:rPr lang="en-US" altLang="ja-JP" sz="2000" b="1">
                <a:solidFill>
                  <a:srgbClr val="FF0000"/>
                </a:solidFill>
                <a:latin typeface="Arial" panose="020B0604020202020204" pitchFamily="34" charset="0"/>
                <a:cs typeface="Arial" panose="020B0604020202020204" pitchFamily="34" charset="0"/>
              </a:rPr>
              <a:t>pp neutrinos</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5"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err="1">
                <a:solidFill>
                  <a:srgbClr val="FF0000"/>
                </a:solidFill>
                <a:latin typeface="Arial" panose="020B0604020202020204" pitchFamily="34" charset="0"/>
                <a:cs typeface="Arial" panose="020B0604020202020204" pitchFamily="34" charset="0"/>
              </a:rPr>
              <a:t>Gallex</a:t>
            </a:r>
            <a:r>
              <a:rPr lang="en-US" sz="2800" b="1" u="sng" spc="-60" dirty="0">
                <a:solidFill>
                  <a:srgbClr val="FF0000"/>
                </a:solidFill>
                <a:latin typeface="Arial" panose="020B0604020202020204" pitchFamily="34" charset="0"/>
                <a:cs typeface="Arial" panose="020B0604020202020204" pitchFamily="34" charset="0"/>
              </a:rPr>
              <a:t> </a:t>
            </a:r>
            <a:r>
              <a:rPr lang="en-US" sz="2800" b="1" u="sng" spc="-60" dirty="0">
                <a:solidFill>
                  <a:srgbClr val="0000EE"/>
                </a:solidFill>
                <a:latin typeface="Arial" panose="020B0604020202020204" pitchFamily="34" charset="0"/>
                <a:cs typeface="Arial" panose="020B0604020202020204" pitchFamily="34" charset="0"/>
              </a:rPr>
              <a:t>(1991-1997) and </a:t>
            </a:r>
            <a:r>
              <a:rPr lang="en-US" sz="2800" b="1" u="sng" spc="-60" dirty="0">
                <a:solidFill>
                  <a:srgbClr val="FF0000"/>
                </a:solidFill>
                <a:latin typeface="Arial" panose="020B0604020202020204" pitchFamily="34" charset="0"/>
                <a:cs typeface="Arial" panose="020B0604020202020204" pitchFamily="34" charset="0"/>
              </a:rPr>
              <a:t>GNO </a:t>
            </a:r>
            <a:r>
              <a:rPr lang="en-US" sz="2800" b="1" u="sng" spc="-60" dirty="0">
                <a:solidFill>
                  <a:srgbClr val="0000EE"/>
                </a:solidFill>
                <a:latin typeface="Arial" panose="020B0604020202020204" pitchFamily="34" charset="0"/>
                <a:cs typeface="Arial" panose="020B0604020202020204" pitchFamily="34" charset="0"/>
              </a:rPr>
              <a:t>(1998-2003) </a:t>
            </a:r>
            <a:endParaRPr sz="2800" b="1" u="sng" dirty="0">
              <a:solidFill>
                <a:srgbClr val="0000EE"/>
              </a:solidFill>
              <a:latin typeface="Arial" panose="020B0604020202020204" pitchFamily="34" charset="0"/>
              <a:cs typeface="Arial" panose="020B0604020202020204" pitchFamily="34" charset="0"/>
            </a:endParaRPr>
          </a:p>
        </p:txBody>
      </p:sp>
      <p:pic>
        <p:nvPicPr>
          <p:cNvPr id="6349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1163" y="2090738"/>
            <a:ext cx="4826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514" name="グループ化 15"/>
          <p:cNvGrpSpPr>
            <a:grpSpLocks/>
          </p:cNvGrpSpPr>
          <p:nvPr/>
        </p:nvGrpSpPr>
        <p:grpSpPr bwMode="auto">
          <a:xfrm>
            <a:off x="215900" y="2286000"/>
            <a:ext cx="6081713" cy="3500438"/>
            <a:chOff x="487363" y="2901950"/>
            <a:chExt cx="5618162" cy="3233738"/>
          </a:xfrm>
        </p:grpSpPr>
        <p:sp>
          <p:nvSpPr>
            <p:cNvPr id="2" name="object 2"/>
            <p:cNvSpPr/>
            <p:nvPr/>
          </p:nvSpPr>
          <p:spPr>
            <a:xfrm>
              <a:off x="487363" y="2901950"/>
              <a:ext cx="5618162" cy="3233738"/>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a:solidFill>
                  <a:prstClr val="black"/>
                </a:solidFill>
                <a:latin typeface="Calibri"/>
                <a:ea typeface="+mn-ea"/>
              </a:endParaRPr>
            </a:p>
          </p:txBody>
        </p:sp>
        <p:sp>
          <p:nvSpPr>
            <p:cNvPr id="8" name="object 8"/>
            <p:cNvSpPr txBox="1"/>
            <p:nvPr/>
          </p:nvSpPr>
          <p:spPr>
            <a:xfrm>
              <a:off x="1898136" y="3211392"/>
              <a:ext cx="1218662" cy="382768"/>
            </a:xfrm>
            <a:prstGeom prst="rect">
              <a:avLst/>
            </a:prstGeom>
          </p:spPr>
          <p:txBody>
            <a:bodyPr lIns="0" tIns="0" rIns="0" bIns="0">
              <a:spAutoFit/>
            </a:bodyPr>
            <a:lstStyle/>
            <a:p>
              <a:pPr marL="12700" eaLnBrk="1" fontAlgn="auto" hangingPunct="1">
                <a:spcBef>
                  <a:spcPts val="0"/>
                </a:spcBef>
                <a:spcAft>
                  <a:spcPts val="0"/>
                </a:spcAft>
                <a:defRPr/>
              </a:pPr>
              <a:r>
                <a:rPr sz="2400" dirty="0">
                  <a:solidFill>
                    <a:srgbClr val="002060"/>
                  </a:solidFill>
                  <a:latin typeface="Arial"/>
                  <a:ea typeface="+mn-ea"/>
                  <a:cs typeface="Arial"/>
                </a:rPr>
                <a:t>GALLEX</a:t>
              </a:r>
              <a:endParaRPr sz="2400" dirty="0">
                <a:solidFill>
                  <a:prstClr val="black"/>
                </a:solidFill>
                <a:latin typeface="Arial"/>
                <a:ea typeface="+mn-ea"/>
                <a:cs typeface="Arial"/>
              </a:endParaRPr>
            </a:p>
          </p:txBody>
        </p:sp>
        <p:sp>
          <p:nvSpPr>
            <p:cNvPr id="9" name="object 9"/>
            <p:cNvSpPr txBox="1"/>
            <p:nvPr/>
          </p:nvSpPr>
          <p:spPr>
            <a:xfrm>
              <a:off x="4360390" y="3214325"/>
              <a:ext cx="720051" cy="382768"/>
            </a:xfrm>
            <a:prstGeom prst="rect">
              <a:avLst/>
            </a:prstGeom>
          </p:spPr>
          <p:txBody>
            <a:bodyPr lIns="0" tIns="0" rIns="0" bIns="0">
              <a:spAutoFit/>
            </a:bodyPr>
            <a:lstStyle/>
            <a:p>
              <a:pPr marL="12700" eaLnBrk="1" fontAlgn="auto" hangingPunct="1">
                <a:spcBef>
                  <a:spcPts val="0"/>
                </a:spcBef>
                <a:spcAft>
                  <a:spcPts val="0"/>
                </a:spcAft>
                <a:defRPr/>
              </a:pPr>
              <a:r>
                <a:rPr sz="2400" dirty="0">
                  <a:solidFill>
                    <a:srgbClr val="002060"/>
                  </a:solidFill>
                  <a:latin typeface="Arial"/>
                  <a:ea typeface="+mn-ea"/>
                  <a:cs typeface="Arial"/>
                </a:rPr>
                <a:t>G</a:t>
              </a:r>
              <a:r>
                <a:rPr sz="2400" spc="-5" dirty="0">
                  <a:solidFill>
                    <a:srgbClr val="002060"/>
                  </a:solidFill>
                  <a:latin typeface="Arial"/>
                  <a:ea typeface="+mn-ea"/>
                  <a:cs typeface="Arial"/>
                </a:rPr>
                <a:t>NO</a:t>
              </a:r>
              <a:endParaRPr sz="2400" dirty="0">
                <a:solidFill>
                  <a:prstClr val="black"/>
                </a:solidFill>
                <a:latin typeface="Arial"/>
                <a:ea typeface="+mn-ea"/>
                <a:cs typeface="Arial"/>
              </a:endParaRPr>
            </a:p>
          </p:txBody>
        </p:sp>
      </p:grpSp>
      <p:sp>
        <p:nvSpPr>
          <p:cNvPr id="23"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err="1">
                <a:solidFill>
                  <a:srgbClr val="0000FF"/>
                </a:solidFill>
                <a:latin typeface="Arial" panose="020B0604020202020204" pitchFamily="34" charset="0"/>
                <a:cs typeface="Arial" panose="020B0604020202020204" pitchFamily="34" charset="0"/>
              </a:rPr>
              <a:t>Gallex</a:t>
            </a:r>
            <a:r>
              <a:rPr lang="en-US" sz="2800" b="1" u="sng" spc="-60" dirty="0">
                <a:solidFill>
                  <a:srgbClr val="0000FF"/>
                </a:solidFill>
                <a:latin typeface="Arial" panose="020B0604020202020204" pitchFamily="34" charset="0"/>
                <a:cs typeface="Arial" panose="020B0604020202020204" pitchFamily="34" charset="0"/>
              </a:rPr>
              <a:t>/GNO results </a:t>
            </a:r>
            <a:endParaRPr sz="2800" b="1" u="sng" dirty="0">
              <a:solidFill>
                <a:srgbClr val="0000FF"/>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254000" y="442913"/>
            <a:ext cx="8726350" cy="5940088"/>
          </a:xfrm>
          <a:prstGeom prst="rect">
            <a:avLst/>
          </a:prstGeom>
          <a:noFill/>
        </p:spPr>
        <p:txBody>
          <a:bodyPr wrap="square">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averaged neutrino capture rate in the </a:t>
            </a:r>
            <a:r>
              <a:rPr lang="en-US" altLang="ja-JP" sz="2000" b="1" dirty="0" err="1">
                <a:latin typeface="Arial" panose="020B0604020202020204" pitchFamily="34" charset="0"/>
                <a:cs typeface="Arial" panose="020B0604020202020204" pitchFamily="34" charset="0"/>
              </a:rPr>
              <a:t>Gallex</a:t>
            </a:r>
            <a:r>
              <a:rPr lang="en-US" altLang="ja-JP" sz="2000" b="1" dirty="0">
                <a:latin typeface="Arial" panose="020B0604020202020204" pitchFamily="34" charset="0"/>
                <a:cs typeface="Arial" panose="020B0604020202020204" pitchFamily="34" charset="0"/>
              </a:rPr>
              <a:t> period is</a:t>
            </a: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capture rate in the GNO period is</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average of </a:t>
            </a:r>
            <a:r>
              <a:rPr lang="en-US" altLang="ja-JP" sz="2000" b="1" dirty="0" err="1">
                <a:latin typeface="Arial" panose="020B0604020202020204" pitchFamily="34" charset="0"/>
                <a:cs typeface="Arial" panose="020B0604020202020204" pitchFamily="34" charset="0"/>
              </a:rPr>
              <a:t>Gallex</a:t>
            </a:r>
            <a:r>
              <a:rPr lang="en-US" altLang="ja-JP" sz="2000" b="1" dirty="0">
                <a:latin typeface="Arial" panose="020B0604020202020204" pitchFamily="34" charset="0"/>
                <a:cs typeface="Arial" panose="020B0604020202020204" pitchFamily="34" charset="0"/>
              </a:rPr>
              <a:t> and GNO is significantly smaller than SSM.</a:t>
            </a:r>
          </a:p>
          <a:p>
            <a:pPr>
              <a:defRPr/>
            </a:pPr>
            <a:endParaRPr lang="en-US" altLang="ja-JP" sz="2000" b="1" dirty="0">
              <a:latin typeface="Arial" panose="020B0604020202020204" pitchFamily="34" charset="0"/>
              <a:cs typeface="Arial" panose="020B0604020202020204" pitchFamily="34" charset="0"/>
            </a:endParaRPr>
          </a:p>
        </p:txBody>
      </p:sp>
      <p:sp>
        <p:nvSpPr>
          <p:cNvPr id="64517" name="テキスト ボックス 18"/>
          <p:cNvSpPr txBox="1">
            <a:spLocks noChangeArrowheads="1"/>
          </p:cNvSpPr>
          <p:nvPr/>
        </p:nvSpPr>
        <p:spPr bwMode="auto">
          <a:xfrm>
            <a:off x="6575425" y="1225550"/>
            <a:ext cx="2409825"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W.Hampel et al., </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Phys.Lett. B447, 127 (1999) </a:t>
            </a:r>
          </a:p>
        </p:txBody>
      </p:sp>
      <p:sp>
        <p:nvSpPr>
          <p:cNvPr id="64518" name="テキスト ボックス 18"/>
          <p:cNvSpPr txBox="1">
            <a:spLocks noChangeArrowheads="1"/>
          </p:cNvSpPr>
          <p:nvPr/>
        </p:nvSpPr>
        <p:spPr bwMode="auto">
          <a:xfrm>
            <a:off x="6610350" y="2173288"/>
            <a:ext cx="2408238"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nb-NO" altLang="ja-JP" sz="1600" b="1">
                <a:latin typeface="Arial Narrow" panose="020B0606020202030204" pitchFamily="34" charset="0"/>
                <a:cs typeface="Arial" panose="020B0604020202020204" pitchFamily="34" charset="0"/>
              </a:rPr>
              <a:t>M. Altmann et al.,</a:t>
            </a:r>
            <a:br>
              <a:rPr lang="nb-NO" altLang="ja-JP" sz="1600" b="1">
                <a:latin typeface="Arial Narrow" panose="020B0606020202030204" pitchFamily="34" charset="0"/>
                <a:cs typeface="Arial" panose="020B0604020202020204" pitchFamily="34" charset="0"/>
              </a:rPr>
            </a:br>
            <a:r>
              <a:rPr lang="nb-NO" altLang="ja-JP" sz="1600" b="1">
                <a:latin typeface="Arial Narrow" panose="020B0606020202030204" pitchFamily="34" charset="0"/>
                <a:cs typeface="Arial" panose="020B0604020202020204" pitchFamily="34" charset="0"/>
              </a:rPr>
              <a:t>Phys.Lett. B616, 174(2005)</a:t>
            </a:r>
            <a:r>
              <a:rPr lang="en-US" altLang="ja-JP" sz="1600" b="1">
                <a:latin typeface="Arial Narrow" panose="020B0606020202030204" pitchFamily="34" charset="0"/>
                <a:cs typeface="Arial" panose="020B0604020202020204" pitchFamily="34" charset="0"/>
              </a:rPr>
              <a:t> </a:t>
            </a:r>
          </a:p>
        </p:txBody>
      </p:sp>
      <p:grpSp>
        <p:nvGrpSpPr>
          <p:cNvPr id="64519" name="グループ化 31"/>
          <p:cNvGrpSpPr>
            <a:grpSpLocks/>
          </p:cNvGrpSpPr>
          <p:nvPr/>
        </p:nvGrpSpPr>
        <p:grpSpPr bwMode="auto">
          <a:xfrm>
            <a:off x="1076325" y="766763"/>
            <a:ext cx="6296025" cy="523875"/>
            <a:chOff x="1331913" y="1105088"/>
            <a:chExt cx="6296025" cy="522699"/>
          </a:xfrm>
        </p:grpSpPr>
        <p:sp>
          <p:nvSpPr>
            <p:cNvPr id="64528" name="テキスト ボックス 1"/>
            <p:cNvSpPr txBox="1">
              <a:spLocks noChangeArrowheads="1"/>
            </p:cNvSpPr>
            <p:nvPr/>
          </p:nvSpPr>
          <p:spPr bwMode="auto">
            <a:xfrm>
              <a:off x="1331913" y="1167664"/>
              <a:ext cx="6296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(77.5±6.2(stat)       (syst)) SNU  </a:t>
              </a:r>
              <a:r>
                <a:rPr lang="en-US" altLang="ja-JP" b="1">
                  <a:latin typeface="Arial" panose="020B0604020202020204" pitchFamily="34" charset="0"/>
                  <a:cs typeface="Arial" panose="020B0604020202020204" pitchFamily="34" charset="0"/>
                </a:rPr>
                <a:t>(May 1991-Jan.1997)</a:t>
              </a:r>
              <a:endParaRPr lang="ja-JP" altLang="en-US" b="1">
                <a:latin typeface="Arial" panose="020B0604020202020204" pitchFamily="34" charset="0"/>
                <a:cs typeface="Arial" panose="020B0604020202020204" pitchFamily="34" charset="0"/>
              </a:endParaRPr>
            </a:p>
          </p:txBody>
        </p:sp>
        <p:sp>
          <p:nvSpPr>
            <p:cNvPr id="64529" name="テキスト ボックス 8"/>
            <p:cNvSpPr txBox="1">
              <a:spLocks noChangeArrowheads="1"/>
            </p:cNvSpPr>
            <p:nvPr/>
          </p:nvSpPr>
          <p:spPr bwMode="auto">
            <a:xfrm>
              <a:off x="3136397" y="1105088"/>
              <a:ext cx="922298"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+4.3</a:t>
              </a:r>
              <a:endParaRPr lang="ja-JP" altLang="en-US" sz="1600" b="1">
                <a:solidFill>
                  <a:srgbClr val="FF0000"/>
                </a:solidFill>
                <a:latin typeface="Arial" panose="020B0604020202020204" pitchFamily="34" charset="0"/>
                <a:cs typeface="Arial" panose="020B0604020202020204" pitchFamily="34" charset="0"/>
              </a:endParaRPr>
            </a:p>
          </p:txBody>
        </p:sp>
        <p:sp>
          <p:nvSpPr>
            <p:cNvPr id="64530" name="テキスト ボックス 9"/>
            <p:cNvSpPr txBox="1">
              <a:spLocks noChangeArrowheads="1"/>
            </p:cNvSpPr>
            <p:nvPr/>
          </p:nvSpPr>
          <p:spPr bwMode="auto">
            <a:xfrm>
              <a:off x="3181531" y="1289473"/>
              <a:ext cx="966745"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-4.7</a:t>
              </a:r>
              <a:endParaRPr lang="ja-JP" altLang="en-US" sz="1600" b="1">
                <a:solidFill>
                  <a:srgbClr val="FF0000"/>
                </a:solidFill>
                <a:latin typeface="Arial" panose="020B0604020202020204" pitchFamily="34" charset="0"/>
                <a:cs typeface="Arial" panose="020B0604020202020204" pitchFamily="34" charset="0"/>
              </a:endParaRPr>
            </a:p>
          </p:txBody>
        </p:sp>
      </p:grpSp>
      <p:grpSp>
        <p:nvGrpSpPr>
          <p:cNvPr id="64520" name="グループ化 36"/>
          <p:cNvGrpSpPr>
            <a:grpSpLocks/>
          </p:cNvGrpSpPr>
          <p:nvPr/>
        </p:nvGrpSpPr>
        <p:grpSpPr bwMode="auto">
          <a:xfrm>
            <a:off x="1085850" y="1700213"/>
            <a:ext cx="6296025" cy="523875"/>
            <a:chOff x="1484313" y="6331982"/>
            <a:chExt cx="6296025" cy="522699"/>
          </a:xfrm>
        </p:grpSpPr>
        <p:sp>
          <p:nvSpPr>
            <p:cNvPr id="64525" name="テキスト ボックス 1"/>
            <p:cNvSpPr txBox="1">
              <a:spLocks noChangeArrowheads="1"/>
            </p:cNvSpPr>
            <p:nvPr/>
          </p:nvSpPr>
          <p:spPr bwMode="auto">
            <a:xfrm>
              <a:off x="1484313" y="6394558"/>
              <a:ext cx="6296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(62.9       (stat)±2.5(syst)) SNU  </a:t>
              </a:r>
              <a:r>
                <a:rPr lang="en-US" altLang="ja-JP" b="1">
                  <a:latin typeface="Arial" panose="020B0604020202020204" pitchFamily="34" charset="0"/>
                  <a:cs typeface="Arial" panose="020B0604020202020204" pitchFamily="34" charset="0"/>
                </a:rPr>
                <a:t>(May 1998-Apr.2003)</a:t>
              </a:r>
              <a:endParaRPr lang="ja-JP" altLang="en-US" b="1">
                <a:latin typeface="Arial" panose="020B0604020202020204" pitchFamily="34" charset="0"/>
                <a:cs typeface="Arial" panose="020B0604020202020204" pitchFamily="34" charset="0"/>
              </a:endParaRPr>
            </a:p>
          </p:txBody>
        </p:sp>
        <p:sp>
          <p:nvSpPr>
            <p:cNvPr id="64526" name="テキスト ボックス 8"/>
            <p:cNvSpPr txBox="1">
              <a:spLocks noChangeArrowheads="1"/>
            </p:cNvSpPr>
            <p:nvPr/>
          </p:nvSpPr>
          <p:spPr bwMode="auto">
            <a:xfrm>
              <a:off x="2086067" y="6331982"/>
              <a:ext cx="922298"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+5.5</a:t>
              </a:r>
              <a:endParaRPr lang="ja-JP" altLang="en-US" sz="1600" b="1">
                <a:solidFill>
                  <a:srgbClr val="FF0000"/>
                </a:solidFill>
                <a:latin typeface="Arial" panose="020B0604020202020204" pitchFamily="34" charset="0"/>
                <a:cs typeface="Arial" panose="020B0604020202020204" pitchFamily="34" charset="0"/>
              </a:endParaRPr>
            </a:p>
          </p:txBody>
        </p:sp>
        <p:sp>
          <p:nvSpPr>
            <p:cNvPr id="64527" name="テキスト ボックス 9"/>
            <p:cNvSpPr txBox="1">
              <a:spLocks noChangeArrowheads="1"/>
            </p:cNvSpPr>
            <p:nvPr/>
          </p:nvSpPr>
          <p:spPr bwMode="auto">
            <a:xfrm>
              <a:off x="2131201" y="6516367"/>
              <a:ext cx="966745"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-5.3</a:t>
              </a:r>
              <a:endParaRPr lang="ja-JP" altLang="en-US" sz="1600" b="1">
                <a:solidFill>
                  <a:srgbClr val="FF0000"/>
                </a:solidFill>
                <a:latin typeface="Arial" panose="020B0604020202020204" pitchFamily="34" charset="0"/>
                <a:cs typeface="Arial" panose="020B0604020202020204" pitchFamily="34" charset="0"/>
              </a:endParaRPr>
            </a:p>
          </p:txBody>
        </p:sp>
      </p:grpSp>
      <p:sp>
        <p:nvSpPr>
          <p:cNvPr id="64521" name="テキスト ボックス 1"/>
          <p:cNvSpPr txBox="1">
            <a:spLocks noChangeArrowheads="1"/>
          </p:cNvSpPr>
          <p:nvPr/>
        </p:nvSpPr>
        <p:spPr bwMode="auto">
          <a:xfrm>
            <a:off x="1089025" y="6021388"/>
            <a:ext cx="629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(69.3±5.5(stat+syst)) SNU  </a:t>
            </a:r>
            <a:r>
              <a:rPr lang="en-US" altLang="ja-JP" b="1">
                <a:latin typeface="Arial" panose="020B0604020202020204" pitchFamily="34" charset="0"/>
                <a:cs typeface="Arial" panose="020B0604020202020204" pitchFamily="34" charset="0"/>
              </a:rPr>
              <a:t>(May 1991-Apr.2003)</a:t>
            </a:r>
            <a:endParaRPr lang="ja-JP" altLang="en-US" b="1">
              <a:latin typeface="Arial" panose="020B0604020202020204" pitchFamily="34" charset="0"/>
              <a:cs typeface="Arial" panose="020B0604020202020204" pitchFamily="34" charset="0"/>
            </a:endParaRPr>
          </a:p>
        </p:txBody>
      </p:sp>
      <p:sp>
        <p:nvSpPr>
          <p:cNvPr id="64522" name="テキスト ボックス 2"/>
          <p:cNvSpPr txBox="1">
            <a:spLocks noChangeArrowheads="1"/>
          </p:cNvSpPr>
          <p:nvPr/>
        </p:nvSpPr>
        <p:spPr bwMode="auto">
          <a:xfrm>
            <a:off x="6335713" y="3946525"/>
            <a:ext cx="2776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latin typeface="Arial" panose="020B0604020202020204" pitchFamily="34" charset="0"/>
                <a:cs typeface="Arial" panose="020B0604020202020204" pitchFamily="34" charset="0"/>
              </a:rPr>
              <a:t>The SSM expectation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a:t>
            </a:r>
            <a:r>
              <a:rPr lang="en-US" altLang="ja-JP" sz="2000" b="1">
                <a:solidFill>
                  <a:srgbClr val="FF0000"/>
                </a:solidFill>
                <a:latin typeface="Arial" panose="020B0604020202020204" pitchFamily="34" charset="0"/>
                <a:cs typeface="Arial" panose="020B0604020202020204" pitchFamily="34" charset="0"/>
              </a:rPr>
              <a:t>129 SNU</a:t>
            </a:r>
            <a:r>
              <a:rPr lang="en-US" altLang="ja-JP" sz="2000" b="1">
                <a:latin typeface="Arial" panose="020B0604020202020204" pitchFamily="34" charset="0"/>
                <a:cs typeface="Arial" panose="020B0604020202020204" pitchFamily="34" charset="0"/>
              </a:rPr>
              <a:t>.</a:t>
            </a:r>
            <a:endParaRPr lang="ja-JP" altLang="en-US" sz="2000" b="1">
              <a:latin typeface="Arial" panose="020B0604020202020204" pitchFamily="34" charset="0"/>
              <a:cs typeface="Arial" panose="020B0604020202020204" pitchFamily="34" charset="0"/>
            </a:endParaRPr>
          </a:p>
        </p:txBody>
      </p:sp>
      <p:sp>
        <p:nvSpPr>
          <p:cNvPr id="64523" name="テキスト ボックス 23"/>
          <p:cNvSpPr txBox="1">
            <a:spLocks noChangeArrowheads="1"/>
          </p:cNvSpPr>
          <p:nvPr/>
        </p:nvSpPr>
        <p:spPr bwMode="auto">
          <a:xfrm>
            <a:off x="6575425" y="4795838"/>
            <a:ext cx="2181225"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BP98: J. N. Bahcall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Lett. B433, 1 (1998) </a:t>
            </a:r>
            <a:endParaRPr lang="ja-JP" altLang="en-US" sz="1600"/>
          </a:p>
        </p:txBody>
      </p:sp>
      <p:sp>
        <p:nvSpPr>
          <p:cNvPr id="3" name="正方形/長方形 2"/>
          <p:cNvSpPr/>
          <p:nvPr/>
        </p:nvSpPr>
        <p:spPr>
          <a:xfrm>
            <a:off x="6335713" y="3757613"/>
            <a:ext cx="2776537" cy="180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2"/>
          <p:cNvSpPr txBox="1">
            <a:spLocks noChangeArrowheads="1"/>
          </p:cNvSpPr>
          <p:nvPr/>
        </p:nvSpPr>
        <p:spPr bwMode="auto">
          <a:xfrm>
            <a:off x="128588" y="601663"/>
            <a:ext cx="8786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1938, </a:t>
            </a:r>
            <a:r>
              <a:rPr lang="en-US" altLang="ja-JP" sz="2000" b="1">
                <a:solidFill>
                  <a:srgbClr val="FF0000"/>
                </a:solidFill>
                <a:cs typeface="Arial" panose="020B0604020202020204" pitchFamily="34" charset="0"/>
              </a:rPr>
              <a:t>Hans A. Bethe </a:t>
            </a:r>
            <a:r>
              <a:rPr lang="en-US" altLang="ja-JP" sz="2000" b="1">
                <a:solidFill>
                  <a:srgbClr val="000000"/>
                </a:solidFill>
                <a:cs typeface="Arial" panose="020B0604020202020204" pitchFamily="34" charset="0"/>
              </a:rPr>
              <a:t>proposed that the energy production in the Sun can be explained by the fusion process. It was before the discovery of neutrinos.</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“the reaction </a:t>
            </a:r>
            <a:r>
              <a:rPr lang="en-US" altLang="ja-JP" sz="2000" b="1">
                <a:solidFill>
                  <a:srgbClr val="FF0000"/>
                </a:solidFill>
                <a:cs typeface="Arial" panose="020B0604020202020204" pitchFamily="34" charset="0"/>
              </a:rPr>
              <a:t>H + H = D + e</a:t>
            </a:r>
            <a:r>
              <a:rPr lang="en-US" altLang="ja-JP" sz="2000" b="1" baseline="30000">
                <a:solidFill>
                  <a:srgbClr val="FF0000"/>
                </a:solidFill>
                <a:cs typeface="Arial" panose="020B0604020202020204" pitchFamily="34" charset="0"/>
              </a:rPr>
              <a:t>+</a:t>
            </a:r>
            <a:r>
              <a:rPr lang="en-US" altLang="ja-JP" sz="2000" b="1">
                <a:solidFill>
                  <a:srgbClr val="FF0000"/>
                </a:solidFill>
                <a:cs typeface="Arial" panose="020B0604020202020204" pitchFamily="34" charset="0"/>
              </a:rPr>
              <a:t> </a:t>
            </a:r>
            <a:r>
              <a:rPr lang="en-US" altLang="ja-JP" sz="2000" b="1">
                <a:solidFill>
                  <a:srgbClr val="000000"/>
                </a:solidFill>
                <a:cs typeface="Arial" panose="020B0604020202020204" pitchFamily="34" charset="0"/>
              </a:rPr>
              <a:t>and the reactions following it, are believed to be mainly responsible for the energy production.”</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Helium productions by </a:t>
            </a:r>
            <a:r>
              <a:rPr lang="en-US" altLang="ja-JP" sz="2000" b="1">
                <a:solidFill>
                  <a:srgbClr val="FF0000"/>
                </a:solidFill>
                <a:cs typeface="Arial" panose="020B0604020202020204" pitchFamily="34" charset="0"/>
              </a:rPr>
              <a:t>CNO cycle </a:t>
            </a:r>
            <a:r>
              <a:rPr lang="en-US" altLang="ja-JP" sz="2000" b="1">
                <a:solidFill>
                  <a:srgbClr val="000000"/>
                </a:solidFill>
                <a:cs typeface="Arial" panose="020B0604020202020204" pitchFamily="34" charset="0"/>
              </a:rPr>
              <a:t>in heavier stars</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are also discussed.</a:t>
            </a:r>
          </a:p>
        </p:txBody>
      </p:sp>
      <p:sp>
        <p:nvSpPr>
          <p:cNvPr id="25603" name="テキスト ボックス 7"/>
          <p:cNvSpPr txBox="1">
            <a:spLocks noChangeArrowheads="1"/>
          </p:cNvSpPr>
          <p:nvPr/>
        </p:nvSpPr>
        <p:spPr bwMode="auto">
          <a:xfrm>
            <a:off x="658813" y="23813"/>
            <a:ext cx="787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Energy production in the Sun</a:t>
            </a:r>
          </a:p>
        </p:txBody>
      </p:sp>
      <p:sp>
        <p:nvSpPr>
          <p:cNvPr id="25604" name="object 6"/>
          <p:cNvSpPr>
            <a:spLocks noChangeArrowheads="1"/>
          </p:cNvSpPr>
          <p:nvPr/>
        </p:nvSpPr>
        <p:spPr bwMode="auto">
          <a:xfrm>
            <a:off x="349250" y="3833813"/>
            <a:ext cx="8585200" cy="28797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2000">
              <a:solidFill>
                <a:srgbClr val="000000"/>
              </a:solidFill>
              <a:latin typeface="Times New Roman" panose="02020603050405020304" pitchFamily="18" charset="0"/>
            </a:endParaRPr>
          </a:p>
        </p:txBody>
      </p:sp>
      <p:cxnSp>
        <p:nvCxnSpPr>
          <p:cNvPr id="5" name="直線コネクタ 4"/>
          <p:cNvCxnSpPr/>
          <p:nvPr/>
        </p:nvCxnSpPr>
        <p:spPr bwMode="auto">
          <a:xfrm flipV="1">
            <a:off x="4737100" y="6380163"/>
            <a:ext cx="39068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V="1">
            <a:off x="4735513" y="6543675"/>
            <a:ext cx="3906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a:off x="8404225" y="6207125"/>
            <a:ext cx="225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flipV="1">
            <a:off x="4743450" y="6713538"/>
            <a:ext cx="3254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2516188"/>
            <a:ext cx="1984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テキスト ボックス 1"/>
          <p:cNvSpPr txBox="1">
            <a:spLocks noChangeArrowheads="1"/>
          </p:cNvSpPr>
          <p:nvPr/>
        </p:nvSpPr>
        <p:spPr bwMode="auto">
          <a:xfrm>
            <a:off x="217488" y="3581400"/>
            <a:ext cx="6537325" cy="338138"/>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rPr>
              <a:t>H. A. Bethe, Phys. Rev. 55, 434 (1939) ,  Nobel prize paper in 1967</a:t>
            </a:r>
            <a:endParaRPr lang="ja-JP" altLang="en-US" sz="1600" b="1">
              <a:solidFill>
                <a:srgbClr val="000000"/>
              </a:solidFill>
            </a:endParaRPr>
          </a:p>
        </p:txBody>
      </p:sp>
      <p:cxnSp>
        <p:nvCxnSpPr>
          <p:cNvPr id="15" name="直線コネクタ 14"/>
          <p:cNvCxnSpPr/>
          <p:nvPr/>
        </p:nvCxnSpPr>
        <p:spPr bwMode="auto">
          <a:xfrm flipV="1">
            <a:off x="614363" y="6224588"/>
            <a:ext cx="3908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2608263" y="6070600"/>
            <a:ext cx="19145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flipV="1">
            <a:off x="636588" y="6384925"/>
            <a:ext cx="384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6937248"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038" y="1776413"/>
            <a:ext cx="8078787" cy="4476750"/>
          </a:xfrm>
          <a:prstGeom prst="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p:nvPr/>
        </p:nvSpPr>
        <p:spPr>
          <a:xfrm>
            <a:off x="257175" y="30163"/>
            <a:ext cx="8604250" cy="431800"/>
          </a:xfrm>
          <a:prstGeom prst="rect">
            <a:avLst/>
          </a:prstGeom>
        </p:spPr>
        <p:txBody>
          <a:bodyPr lIns="0" tIns="0" rIns="0" bIns="0">
            <a:spAutoFit/>
          </a:bodyPr>
          <a:lstStyle/>
          <a:p>
            <a:pPr marL="12700" algn="ctr">
              <a:tabLst>
                <a:tab pos="2544445" algn="l"/>
              </a:tabLst>
              <a:defRPr/>
            </a:pPr>
            <a:r>
              <a:rPr sz="2800" b="1" u="sng" spc="-60" dirty="0">
                <a:solidFill>
                  <a:srgbClr val="FF0000"/>
                </a:solidFill>
                <a:latin typeface="Arial" panose="020B0604020202020204" pitchFamily="34" charset="0"/>
                <a:cs typeface="Arial" panose="020B0604020202020204" pitchFamily="34" charset="0"/>
              </a:rPr>
              <a:t>SAGE</a:t>
            </a:r>
            <a:r>
              <a:rPr lang="en-US" sz="2800" b="1" u="sng" spc="-60" dirty="0">
                <a:solidFill>
                  <a:srgbClr val="FF0000"/>
                </a:solidFill>
                <a:latin typeface="Arial" panose="020B0604020202020204" pitchFamily="34" charset="0"/>
                <a:cs typeface="Arial" panose="020B0604020202020204" pitchFamily="34" charset="0"/>
              </a:rPr>
              <a:t> </a:t>
            </a:r>
            <a:r>
              <a:rPr lang="en-US" sz="2800" b="1" u="sng" spc="220" dirty="0">
                <a:solidFill>
                  <a:srgbClr val="0000EE"/>
                </a:solidFill>
                <a:latin typeface="Arial" panose="020B0604020202020204" pitchFamily="34" charset="0"/>
                <a:cs typeface="Arial" panose="020B0604020202020204" pitchFamily="34" charset="0"/>
              </a:rPr>
              <a:t>(</a:t>
            </a:r>
            <a:r>
              <a:rPr lang="en-US" sz="2800" b="1" u="sng" spc="-45" dirty="0">
                <a:solidFill>
                  <a:srgbClr val="0000EE"/>
                </a:solidFill>
                <a:latin typeface="Arial" panose="020B0604020202020204" pitchFamily="34" charset="0"/>
                <a:cs typeface="Arial" panose="020B0604020202020204" pitchFamily="34" charset="0"/>
              </a:rPr>
              <a:t>1990- </a:t>
            </a:r>
            <a:r>
              <a:rPr lang="en-US" sz="2800" b="1" u="sng" spc="-40" dirty="0">
                <a:solidFill>
                  <a:srgbClr val="0000EE"/>
                </a:solidFill>
                <a:latin typeface="Arial" panose="020B0604020202020204" pitchFamily="34" charset="0"/>
                <a:cs typeface="Arial" panose="020B0604020202020204" pitchFamily="34" charset="0"/>
              </a:rPr>
              <a:t>)</a:t>
            </a:r>
            <a:endParaRPr sz="2800" b="1" u="sng" dirty="0">
              <a:solidFill>
                <a:srgbClr val="0000EE"/>
              </a:solidFill>
              <a:latin typeface="Arial" panose="020B0604020202020204" pitchFamily="34" charset="0"/>
              <a:cs typeface="Arial" panose="020B0604020202020204" pitchFamily="34" charset="0"/>
            </a:endParaRPr>
          </a:p>
        </p:txBody>
      </p:sp>
      <p:pic>
        <p:nvPicPr>
          <p:cNvPr id="65540"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2616200"/>
            <a:ext cx="492442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テキスト ボックス 1"/>
          <p:cNvSpPr txBox="1">
            <a:spLocks noChangeArrowheads="1"/>
          </p:cNvSpPr>
          <p:nvPr/>
        </p:nvSpPr>
        <p:spPr bwMode="auto">
          <a:xfrm>
            <a:off x="46038" y="644525"/>
            <a:ext cx="90154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SAGE</a:t>
            </a:r>
            <a:r>
              <a:rPr lang="en-US" altLang="ja-JP" sz="2000" b="1">
                <a:latin typeface="Arial" panose="020B0604020202020204" pitchFamily="34" charset="0"/>
                <a:cs typeface="Arial" panose="020B0604020202020204" pitchFamily="34" charset="0"/>
              </a:rPr>
              <a:t> (Soviet-American Gallium Experiment) is a Radio-chemical experiment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using </a:t>
            </a:r>
            <a:r>
              <a:rPr lang="en-US" altLang="ja-JP" sz="2000" b="1">
                <a:solidFill>
                  <a:srgbClr val="FF0000"/>
                </a:solidFill>
                <a:latin typeface="Arial" panose="020B0604020202020204" pitchFamily="34" charset="0"/>
                <a:cs typeface="Arial" panose="020B0604020202020204" pitchFamily="34" charset="0"/>
              </a:rPr>
              <a:t>57 tons </a:t>
            </a:r>
            <a:r>
              <a:rPr lang="en-US" altLang="ja-JP" sz="2000" b="1">
                <a:latin typeface="Arial" panose="020B0604020202020204" pitchFamily="34" charset="0"/>
                <a:cs typeface="Arial" panose="020B0604020202020204" pitchFamily="34" charset="0"/>
              </a:rPr>
              <a:t>of liquid metallic gallium. It is located in </a:t>
            </a:r>
            <a:r>
              <a:rPr lang="en-US" altLang="ja-JP" sz="2000" b="1">
                <a:solidFill>
                  <a:srgbClr val="FF0000"/>
                </a:solidFill>
                <a:latin typeface="Arial" panose="020B0604020202020204" pitchFamily="34" charset="0"/>
                <a:cs typeface="Arial" panose="020B0604020202020204" pitchFamily="34" charset="0"/>
              </a:rPr>
              <a:t>Baksan Neutrino Observatory </a:t>
            </a:r>
            <a:r>
              <a:rPr lang="en-US" altLang="ja-JP" sz="2000" b="1">
                <a:latin typeface="Arial" panose="020B0604020202020204" pitchFamily="34" charset="0"/>
                <a:cs typeface="Arial" panose="020B0604020202020204" pitchFamily="34" charset="0"/>
              </a:rPr>
              <a:t>at </a:t>
            </a:r>
            <a:r>
              <a:rPr lang="en-US" altLang="ja-JP" sz="2000" b="1">
                <a:solidFill>
                  <a:srgbClr val="FF0000"/>
                </a:solidFill>
                <a:latin typeface="Arial" panose="020B0604020202020204" pitchFamily="34" charset="0"/>
                <a:cs typeface="Arial" panose="020B0604020202020204" pitchFamily="34" charset="0"/>
              </a:rPr>
              <a:t>4700 </a:t>
            </a:r>
            <a:r>
              <a:rPr lang="en-US" altLang="ja-JP" sz="2000" b="1">
                <a:latin typeface="Arial" panose="020B0604020202020204" pitchFamily="34" charset="0"/>
                <a:cs typeface="Arial" panose="020B0604020202020204" pitchFamily="34" charset="0"/>
              </a:rPr>
              <a:t>m.w.e in Caucasus, Russia.</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From an 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Ga +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baseline="-25000">
                <a:solidFill>
                  <a:srgbClr val="FF0000"/>
                </a:solidFill>
                <a:latin typeface="Arial" panose="020B0604020202020204" pitchFamily="34" charset="0"/>
                <a:cs typeface="Arial" panose="020B0604020202020204" pitchFamily="34" charset="0"/>
              </a:rPr>
              <a:t>e</a:t>
            </a:r>
            <a:r>
              <a:rPr lang="en-US" altLang="ja-JP" sz="2000" b="1">
                <a:solidFill>
                  <a:srgbClr val="FF0000"/>
                </a:solidFill>
                <a:latin typeface="Arial" panose="020B0604020202020204" pitchFamily="34" charset="0"/>
                <a:cs typeface="Arial" panose="020B0604020202020204" pitchFamily="34" charset="0"/>
              </a:rPr>
              <a:t> -&gt;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 + e</a:t>
            </a:r>
            <a:r>
              <a:rPr lang="en-US" altLang="ja-JP" sz="2000" b="1" baseline="30000">
                <a:solidFill>
                  <a:srgbClr val="FF0000"/>
                </a:solidFill>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reaction,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a:t>
            </a:r>
            <a:r>
              <a:rPr lang="en-US" altLang="ja-JP" sz="2000" b="1">
                <a:latin typeface="Arial" panose="020B0604020202020204" pitchFamily="34" charset="0"/>
                <a:cs typeface="Arial" panose="020B0604020202020204" pitchFamily="34" charset="0"/>
              </a:rPr>
              <a:t> is generated and is extracted from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every ~27 days.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decay through electron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capture with </a:t>
            </a:r>
            <a:r>
              <a:rPr lang="en-US" altLang="ja-JP" sz="2000" b="1">
                <a:solidFill>
                  <a:srgbClr val="FF0000"/>
                </a:solidFill>
                <a:latin typeface="Symbol" panose="05050102010706020507" pitchFamily="18" charset="2"/>
                <a:cs typeface="Arial" panose="020B0604020202020204" pitchFamily="34" charset="0"/>
              </a:rPr>
              <a:t>t</a:t>
            </a:r>
            <a:r>
              <a:rPr lang="en-US" altLang="ja-JP" sz="2000" b="1" baseline="-25000">
                <a:solidFill>
                  <a:srgbClr val="FF0000"/>
                </a:solidFill>
                <a:latin typeface="Arial" panose="020B0604020202020204" pitchFamily="34" charset="0"/>
                <a:cs typeface="Arial" panose="020B0604020202020204" pitchFamily="34" charset="0"/>
              </a:rPr>
              <a:t>1/2 </a:t>
            </a:r>
            <a:r>
              <a:rPr lang="en-US" altLang="ja-JP" sz="2000" b="1">
                <a:solidFill>
                  <a:srgbClr val="FF0000"/>
                </a:solidFill>
                <a:latin typeface="Arial" panose="020B0604020202020204" pitchFamily="34" charset="0"/>
                <a:cs typeface="Arial" panose="020B0604020202020204" pitchFamily="34" charset="0"/>
              </a:rPr>
              <a:t>=11.43 days</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This decay is measured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proportional counters.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threshold for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reaction is</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0.233 MeV</a:t>
            </a:r>
            <a:r>
              <a:rPr lang="en-US" altLang="ja-JP" sz="2000" b="1">
                <a:latin typeface="Arial" panose="020B0604020202020204" pitchFamily="34" charset="0"/>
                <a:cs typeface="Arial" panose="020B0604020202020204" pitchFamily="34" charset="0"/>
              </a:rPr>
              <a:t>. The measurement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sensitive to </a:t>
            </a:r>
            <a:r>
              <a:rPr lang="en-US" altLang="ja-JP" sz="2000" b="1">
                <a:solidFill>
                  <a:srgbClr val="FF0000"/>
                </a:solidFill>
                <a:latin typeface="Arial" panose="020B0604020202020204" pitchFamily="34" charset="0"/>
                <a:cs typeface="Arial" panose="020B0604020202020204" pitchFamily="34" charset="0"/>
              </a:rPr>
              <a:t>all solar</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neutrinos </a:t>
            </a:r>
            <a:r>
              <a:rPr lang="en-US" altLang="ja-JP" sz="2000" b="1">
                <a:latin typeface="Arial" panose="020B0604020202020204" pitchFamily="34" charset="0"/>
                <a:cs typeface="Arial" panose="020B0604020202020204" pitchFamily="34" charset="0"/>
              </a:rPr>
              <a:t>including</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pp neutrinos</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65542" name="テキスト ボックス 10"/>
          <p:cNvSpPr txBox="1">
            <a:spLocks noChangeArrowheads="1"/>
          </p:cNvSpPr>
          <p:nvPr/>
        </p:nvSpPr>
        <p:spPr bwMode="auto">
          <a:xfrm>
            <a:off x="153988" y="6262688"/>
            <a:ext cx="38004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t>Those detection method is almost same as Gallex/GNO.</a:t>
            </a:r>
            <a:endParaRPr lang="ja-JP" altLang="en-US" sz="1600" b="1"/>
          </a:p>
        </p:txBody>
      </p:sp>
      <p:cxnSp>
        <p:nvCxnSpPr>
          <p:cNvPr id="6" name="直線矢印コネクタ 5"/>
          <p:cNvCxnSpPr/>
          <p:nvPr/>
        </p:nvCxnSpPr>
        <p:spPr>
          <a:xfrm flipV="1">
            <a:off x="2984500" y="5991225"/>
            <a:ext cx="88900" cy="33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p:cNvSpPr txBox="1">
            <a:spLocks/>
          </p:cNvSpPr>
          <p:nvPr/>
        </p:nvSpPr>
        <p:spPr>
          <a:xfrm>
            <a:off x="6827520" y="646607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441325" y="2935288"/>
            <a:ext cx="7089775" cy="2971800"/>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a:solidFill>
                <a:prstClr val="black"/>
              </a:solidFill>
              <a:latin typeface="Calibri"/>
              <a:ea typeface="+mn-ea"/>
            </a:endParaRPr>
          </a:p>
        </p:txBody>
      </p:sp>
      <p:sp>
        <p:nvSpPr>
          <p:cNvPr id="8" name="object 2"/>
          <p:cNvSpPr txBox="1"/>
          <p:nvPr/>
        </p:nvSpPr>
        <p:spPr>
          <a:xfrm>
            <a:off x="257175" y="30163"/>
            <a:ext cx="8604250" cy="431800"/>
          </a:xfrm>
          <a:prstGeom prst="rect">
            <a:avLst/>
          </a:prstGeom>
        </p:spPr>
        <p:txBody>
          <a:bodyPr lIns="0" tIns="0" rIns="0" bIns="0">
            <a:spAutoFit/>
          </a:bodyPr>
          <a:lstStyle/>
          <a:p>
            <a:pPr marL="12700" algn="ctr">
              <a:tabLst>
                <a:tab pos="2544445" algn="l"/>
              </a:tabLst>
              <a:defRPr/>
            </a:pPr>
            <a:r>
              <a:rPr sz="2800" b="1" u="sng" spc="-60" dirty="0">
                <a:solidFill>
                  <a:srgbClr val="0000FF"/>
                </a:solidFill>
                <a:latin typeface="Arial" panose="020B0604020202020204" pitchFamily="34" charset="0"/>
                <a:cs typeface="Arial" panose="020B0604020202020204" pitchFamily="34" charset="0"/>
              </a:rPr>
              <a:t>SAGE</a:t>
            </a:r>
            <a:r>
              <a:rPr lang="en-US" sz="2800" b="1" u="sng" spc="-60" dirty="0">
                <a:solidFill>
                  <a:srgbClr val="0000FF"/>
                </a:solidFill>
                <a:latin typeface="Arial" panose="020B0604020202020204" pitchFamily="34" charset="0"/>
                <a:cs typeface="Arial" panose="020B0604020202020204" pitchFamily="34" charset="0"/>
              </a:rPr>
              <a:t> results</a:t>
            </a:r>
            <a:endParaRPr sz="2800" b="1" u="sng" dirty="0">
              <a:solidFill>
                <a:srgbClr val="0000FF"/>
              </a:solidFill>
              <a:latin typeface="Arial" panose="020B0604020202020204" pitchFamily="34" charset="0"/>
              <a:cs typeface="Arial" panose="020B0604020202020204" pitchFamily="34" charset="0"/>
            </a:endParaRPr>
          </a:p>
        </p:txBody>
      </p:sp>
      <p:sp>
        <p:nvSpPr>
          <p:cNvPr id="96260" name="テキスト ボックス 2"/>
          <p:cNvSpPr txBox="1">
            <a:spLocks noChangeArrowheads="1"/>
          </p:cNvSpPr>
          <p:nvPr/>
        </p:nvSpPr>
        <p:spPr bwMode="auto">
          <a:xfrm>
            <a:off x="69850" y="452438"/>
            <a:ext cx="897572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first result was published in 1999.</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neutrino capture rate was measured to be</a:t>
            </a:r>
            <a:br>
              <a:rPr lang="en-US" altLang="ja-JP" sz="2000" b="1" dirty="0">
                <a:latin typeface="Arial" panose="020B0604020202020204" pitchFamily="34" charset="0"/>
                <a:cs typeface="Arial" panose="020B0604020202020204" pitchFamily="34" charset="0"/>
              </a:rPr>
            </a:br>
            <a:br>
              <a:rPr lang="en-US" altLang="ja-JP" sz="1600" b="1"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 </a:t>
            </a: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16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 updated result was published in 2009.</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 solar neutrino rate was constant during the entire period.</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 averaged rate was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standard solar model (SSM) expectation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is </a:t>
            </a:r>
            <a:r>
              <a:rPr lang="en-US" altLang="ja-JP" sz="2000" b="1" dirty="0">
                <a:solidFill>
                  <a:srgbClr val="FF0000"/>
                </a:solidFill>
                <a:latin typeface="Arial" panose="020B0604020202020204" pitchFamily="34" charset="0"/>
                <a:cs typeface="Arial" panose="020B0604020202020204" pitchFamily="34" charset="0"/>
              </a:rPr>
              <a:t>129 SNU </a:t>
            </a:r>
            <a:r>
              <a:rPr lang="en-US" altLang="ja-JP" sz="2000" b="1" dirty="0">
                <a:latin typeface="Arial" panose="020B0604020202020204" pitchFamily="34" charset="0"/>
                <a:cs typeface="Arial" panose="020B0604020202020204" pitchFamily="34" charset="0"/>
              </a:rPr>
              <a:t>(BP98).</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 data is </a:t>
            </a:r>
            <a:r>
              <a:rPr lang="en-US" altLang="ja-JP" sz="2000" b="1" dirty="0">
                <a:solidFill>
                  <a:srgbClr val="FF0000"/>
                </a:solidFill>
                <a:latin typeface="Arial" panose="020B0604020202020204" pitchFamily="34" charset="0"/>
                <a:cs typeface="Arial" panose="020B0604020202020204" pitchFamily="34" charset="0"/>
              </a:rPr>
              <a:t>52~53%</a:t>
            </a:r>
            <a:r>
              <a:rPr lang="en-US" altLang="ja-JP" sz="2000" b="1" dirty="0">
                <a:latin typeface="Arial" panose="020B0604020202020204" pitchFamily="34" charset="0"/>
                <a:cs typeface="Arial" panose="020B0604020202020204" pitchFamily="34" charset="0"/>
              </a:rPr>
              <a:t> of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standard solar model prediction.</a:t>
            </a:r>
          </a:p>
        </p:txBody>
      </p:sp>
      <p:grpSp>
        <p:nvGrpSpPr>
          <p:cNvPr id="67589" name="グループ化 3"/>
          <p:cNvGrpSpPr>
            <a:grpSpLocks/>
          </p:cNvGrpSpPr>
          <p:nvPr/>
        </p:nvGrpSpPr>
        <p:grpSpPr bwMode="auto">
          <a:xfrm>
            <a:off x="1331913" y="1084263"/>
            <a:ext cx="6296025" cy="527050"/>
            <a:chOff x="1759130" y="4576318"/>
            <a:chExt cx="6296299" cy="527424"/>
          </a:xfrm>
        </p:grpSpPr>
        <p:sp>
          <p:nvSpPr>
            <p:cNvPr id="67599" name="テキスト ボックス 1"/>
            <p:cNvSpPr txBox="1">
              <a:spLocks noChangeArrowheads="1"/>
            </p:cNvSpPr>
            <p:nvPr/>
          </p:nvSpPr>
          <p:spPr bwMode="auto">
            <a:xfrm>
              <a:off x="1759130" y="4659777"/>
              <a:ext cx="62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(67.2       (stat)       (syst)) SNU  </a:t>
              </a:r>
              <a:r>
                <a:rPr lang="en-US" altLang="ja-JP" b="1">
                  <a:latin typeface="Arial" panose="020B0604020202020204" pitchFamily="34" charset="0"/>
                  <a:cs typeface="Arial" panose="020B0604020202020204" pitchFamily="34" charset="0"/>
                </a:rPr>
                <a:t>(Jan.1990-Dec.1997)</a:t>
              </a:r>
              <a:endParaRPr lang="ja-JP" altLang="en-US" b="1">
                <a:latin typeface="Arial" panose="020B0604020202020204" pitchFamily="34" charset="0"/>
                <a:cs typeface="Arial" panose="020B0604020202020204" pitchFamily="34" charset="0"/>
              </a:endParaRPr>
            </a:p>
          </p:txBody>
        </p:sp>
        <p:sp>
          <p:nvSpPr>
            <p:cNvPr id="67600" name="テキスト ボックス 8"/>
            <p:cNvSpPr txBox="1">
              <a:spLocks noChangeArrowheads="1"/>
            </p:cNvSpPr>
            <p:nvPr/>
          </p:nvSpPr>
          <p:spPr bwMode="auto">
            <a:xfrm>
              <a:off x="2395683" y="4576318"/>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+7.2</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1" name="テキスト ボックス 9"/>
            <p:cNvSpPr txBox="1">
              <a:spLocks noChangeArrowheads="1"/>
            </p:cNvSpPr>
            <p:nvPr/>
          </p:nvSpPr>
          <p:spPr bwMode="auto">
            <a:xfrm>
              <a:off x="2440816" y="4765186"/>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-7.0</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2" name="テキスト ボックス 8"/>
            <p:cNvSpPr txBox="1">
              <a:spLocks noChangeArrowheads="1"/>
            </p:cNvSpPr>
            <p:nvPr/>
          </p:nvSpPr>
          <p:spPr bwMode="auto">
            <a:xfrm>
              <a:off x="3506024" y="4580672"/>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+3.5</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3" name="テキスト ボックス 9"/>
            <p:cNvSpPr txBox="1">
              <a:spLocks noChangeArrowheads="1"/>
            </p:cNvSpPr>
            <p:nvPr/>
          </p:nvSpPr>
          <p:spPr bwMode="auto">
            <a:xfrm>
              <a:off x="3551160" y="4765188"/>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-3.0</a:t>
              </a:r>
              <a:endParaRPr lang="ja-JP" altLang="en-US" sz="1600" b="1">
                <a:solidFill>
                  <a:srgbClr val="FF0000"/>
                </a:solidFill>
                <a:latin typeface="Arial" panose="020B0604020202020204" pitchFamily="34" charset="0"/>
                <a:cs typeface="Arial" panose="020B0604020202020204" pitchFamily="34" charset="0"/>
              </a:endParaRPr>
            </a:p>
          </p:txBody>
        </p:sp>
      </p:grpSp>
      <p:grpSp>
        <p:nvGrpSpPr>
          <p:cNvPr id="67590" name="グループ化 10"/>
          <p:cNvGrpSpPr>
            <a:grpSpLocks/>
          </p:cNvGrpSpPr>
          <p:nvPr/>
        </p:nvGrpSpPr>
        <p:grpSpPr bwMode="auto">
          <a:xfrm>
            <a:off x="1328738" y="2411413"/>
            <a:ext cx="6296025" cy="528637"/>
            <a:chOff x="1759130" y="4576318"/>
            <a:chExt cx="6296299" cy="527424"/>
          </a:xfrm>
        </p:grpSpPr>
        <p:sp>
          <p:nvSpPr>
            <p:cNvPr id="67594" name="テキスト ボックス 11"/>
            <p:cNvSpPr txBox="1">
              <a:spLocks noChangeArrowheads="1"/>
            </p:cNvSpPr>
            <p:nvPr/>
          </p:nvSpPr>
          <p:spPr bwMode="auto">
            <a:xfrm>
              <a:off x="1759130" y="4659777"/>
              <a:ext cx="62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(65.4       (stat)       (syst)) SNU  </a:t>
              </a:r>
              <a:r>
                <a:rPr lang="en-US" altLang="ja-JP" b="1">
                  <a:latin typeface="Arial" panose="020B0604020202020204" pitchFamily="34" charset="0"/>
                  <a:cs typeface="Arial" panose="020B0604020202020204" pitchFamily="34" charset="0"/>
                </a:rPr>
                <a:t>(Jan.1990-Dec.2007)</a:t>
              </a:r>
              <a:endParaRPr lang="ja-JP" altLang="en-US" b="1">
                <a:latin typeface="Arial" panose="020B0604020202020204" pitchFamily="34" charset="0"/>
                <a:cs typeface="Arial" panose="020B0604020202020204" pitchFamily="34" charset="0"/>
              </a:endParaRPr>
            </a:p>
          </p:txBody>
        </p:sp>
        <p:sp>
          <p:nvSpPr>
            <p:cNvPr id="67595" name="テキスト ボックス 8"/>
            <p:cNvSpPr txBox="1">
              <a:spLocks noChangeArrowheads="1"/>
            </p:cNvSpPr>
            <p:nvPr/>
          </p:nvSpPr>
          <p:spPr bwMode="auto">
            <a:xfrm>
              <a:off x="2395683" y="4576318"/>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+3.1</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6" name="テキスト ボックス 9"/>
            <p:cNvSpPr txBox="1">
              <a:spLocks noChangeArrowheads="1"/>
            </p:cNvSpPr>
            <p:nvPr/>
          </p:nvSpPr>
          <p:spPr bwMode="auto">
            <a:xfrm>
              <a:off x="2440816" y="4765186"/>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-3.0</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7" name="テキスト ボックス 15"/>
            <p:cNvSpPr txBox="1">
              <a:spLocks noChangeArrowheads="1"/>
            </p:cNvSpPr>
            <p:nvPr/>
          </p:nvSpPr>
          <p:spPr bwMode="auto">
            <a:xfrm>
              <a:off x="3506024" y="4580672"/>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+2.6</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8" name="テキスト ボックス 16"/>
            <p:cNvSpPr txBox="1">
              <a:spLocks noChangeArrowheads="1"/>
            </p:cNvSpPr>
            <p:nvPr/>
          </p:nvSpPr>
          <p:spPr bwMode="auto">
            <a:xfrm>
              <a:off x="3551160" y="4765188"/>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-2.8</a:t>
              </a:r>
              <a:endParaRPr lang="ja-JP" altLang="en-US" sz="1600" b="1">
                <a:solidFill>
                  <a:srgbClr val="FF0000"/>
                </a:solidFill>
                <a:latin typeface="Arial" panose="020B0604020202020204" pitchFamily="34" charset="0"/>
                <a:cs typeface="Arial" panose="020B0604020202020204" pitchFamily="34" charset="0"/>
              </a:endParaRPr>
            </a:p>
          </p:txBody>
        </p:sp>
      </p:grpSp>
      <p:sp>
        <p:nvSpPr>
          <p:cNvPr id="67591" name="テキスト ボックス 17"/>
          <p:cNvSpPr txBox="1">
            <a:spLocks noChangeArrowheads="1"/>
          </p:cNvSpPr>
          <p:nvPr/>
        </p:nvSpPr>
        <p:spPr bwMode="auto">
          <a:xfrm>
            <a:off x="6113463" y="2903538"/>
            <a:ext cx="2603500" cy="58578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J. N. Abdurashitov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Rev. C 90, 015807 (2009) </a:t>
            </a:r>
            <a:endParaRPr lang="ja-JP" altLang="en-US" sz="1600"/>
          </a:p>
        </p:txBody>
      </p:sp>
      <p:sp>
        <p:nvSpPr>
          <p:cNvPr id="67592" name="テキスト ボックス 18"/>
          <p:cNvSpPr txBox="1">
            <a:spLocks noChangeArrowheads="1"/>
          </p:cNvSpPr>
          <p:nvPr/>
        </p:nvSpPr>
        <p:spPr bwMode="auto">
          <a:xfrm>
            <a:off x="6265863" y="566738"/>
            <a:ext cx="2603500"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J. N. Abdurashitov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Rev. C 60, 055801 (1999) </a:t>
            </a:r>
            <a:endParaRPr lang="ja-JP" altLang="en-US" sz="1600"/>
          </a:p>
        </p:txBody>
      </p:sp>
      <p:sp>
        <p:nvSpPr>
          <p:cNvPr id="67593" name="テキスト ボックス 18"/>
          <p:cNvSpPr txBox="1">
            <a:spLocks noChangeArrowheads="1"/>
          </p:cNvSpPr>
          <p:nvPr/>
        </p:nvSpPr>
        <p:spPr bwMode="auto">
          <a:xfrm>
            <a:off x="6535738" y="5938838"/>
            <a:ext cx="2179637" cy="58578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BP98: J. N. Bahcall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Lett. B433, 1 (1998) </a:t>
            </a:r>
            <a:endParaRPr lang="ja-JP" altLang="en-US" sz="1600"/>
          </a:p>
        </p:txBody>
      </p:sp>
      <p:sp>
        <p:nvSpPr>
          <p:cNvPr id="20" name="スライド番号プレースホルダー 1"/>
          <p:cNvSpPr txBox="1">
            <a:spLocks/>
          </p:cNvSpPr>
          <p:nvPr/>
        </p:nvSpPr>
        <p:spPr>
          <a:xfrm>
            <a:off x="6836664" y="642035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87325" y="1265238"/>
          <a:ext cx="8851900" cy="4270376"/>
        </p:xfrm>
        <a:graphic>
          <a:graphicData uri="http://schemas.openxmlformats.org/drawingml/2006/table">
            <a:tbl>
              <a:tblPr firstRow="1" bandRow="1">
                <a:tableStyleId>{073A0DAA-6AF3-43AB-8588-CEC1D06C72B9}</a:tableStyleId>
              </a:tblPr>
              <a:tblGrid>
                <a:gridCol w="1558538">
                  <a:extLst>
                    <a:ext uri="{9D8B030D-6E8A-4147-A177-3AD203B41FA5}">
                      <a16:colId xmlns:a16="http://schemas.microsoft.com/office/drawing/2014/main" val="2468749447"/>
                    </a:ext>
                  </a:extLst>
                </a:gridCol>
                <a:gridCol w="2107187">
                  <a:extLst>
                    <a:ext uri="{9D8B030D-6E8A-4147-A177-3AD203B41FA5}">
                      <a16:colId xmlns:a16="http://schemas.microsoft.com/office/drawing/2014/main" val="2261715385"/>
                    </a:ext>
                  </a:extLst>
                </a:gridCol>
                <a:gridCol w="2237937">
                  <a:extLst>
                    <a:ext uri="{9D8B030D-6E8A-4147-A177-3AD203B41FA5}">
                      <a16:colId xmlns:a16="http://schemas.microsoft.com/office/drawing/2014/main" val="2852840759"/>
                    </a:ext>
                  </a:extLst>
                </a:gridCol>
                <a:gridCol w="2948238">
                  <a:extLst>
                    <a:ext uri="{9D8B030D-6E8A-4147-A177-3AD203B41FA5}">
                      <a16:colId xmlns:a16="http://schemas.microsoft.com/office/drawing/2014/main" val="2460838524"/>
                    </a:ext>
                  </a:extLst>
                </a:gridCol>
              </a:tblGrid>
              <a:tr h="670556">
                <a:tc>
                  <a:txBody>
                    <a:bodyPr/>
                    <a:lstStyle/>
                    <a:p>
                      <a:r>
                        <a:rPr kumimoji="1" lang="en-US" altLang="ja-JP" sz="1900" b="1" dirty="0">
                          <a:latin typeface="Arial Narrow" panose="020B0606020202030204" pitchFamily="34" charset="0"/>
                        </a:rPr>
                        <a:t>Experiment     </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latin typeface="Arial Narrow" panose="020B0606020202030204" pitchFamily="34" charset="0"/>
                        </a:rPr>
                        <a:t>Reactions and threshold</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latin typeface="Arial Narrow" panose="020B0606020202030204" pitchFamily="34" charset="0"/>
                        </a:rPr>
                        <a:t>Neutrino</a:t>
                      </a:r>
                      <a:r>
                        <a:rPr kumimoji="1" lang="en-US" altLang="ja-JP" sz="1900" b="1" baseline="0" dirty="0">
                          <a:latin typeface="Arial Narrow" panose="020B0606020202030204" pitchFamily="34" charset="0"/>
                        </a:rPr>
                        <a:t> sources</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latin typeface="Arial Narrow" panose="020B0606020202030204" pitchFamily="34" charset="0"/>
                        </a:rPr>
                        <a:t>Results</a:t>
                      </a:r>
                      <a:br>
                        <a:rPr kumimoji="1" lang="en-US" altLang="ja-JP" sz="1900" b="1" dirty="0">
                          <a:latin typeface="Arial Narrow" panose="020B0606020202030204" pitchFamily="34" charset="0"/>
                        </a:rPr>
                      </a:br>
                      <a:r>
                        <a:rPr kumimoji="1" lang="en-US" altLang="ja-JP" sz="1900" b="1" dirty="0">
                          <a:latin typeface="Arial Narrow" panose="020B0606020202030204" pitchFamily="34" charset="0"/>
                        </a:rPr>
                        <a:t>(Ratio to the SSM)</a:t>
                      </a:r>
                      <a:endParaRPr kumimoji="1" lang="ja-JP" altLang="en-US" sz="1900" b="1" dirty="0">
                        <a:latin typeface="Arial Narrow" panose="020B0606020202030204" pitchFamily="34" charset="0"/>
                      </a:endParaRPr>
                    </a:p>
                  </a:txBody>
                  <a:tcPr marL="91431" marR="91431" marT="45718" marB="45718"/>
                </a:tc>
                <a:extLst>
                  <a:ext uri="{0D108BD9-81ED-4DB2-BD59-A6C34878D82A}">
                    <a16:rowId xmlns:a16="http://schemas.microsoft.com/office/drawing/2014/main" val="734803756"/>
                  </a:ext>
                </a:extLst>
              </a:tr>
              <a:tr h="719964">
                <a:tc>
                  <a:txBody>
                    <a:bodyPr/>
                    <a:lstStyle/>
                    <a:p>
                      <a:r>
                        <a:rPr kumimoji="1" lang="en-US" altLang="ja-JP" sz="1900" b="1" dirty="0" err="1">
                          <a:latin typeface="Arial Narrow" panose="020B0606020202030204" pitchFamily="34" charset="0"/>
                        </a:rPr>
                        <a:t>Homestake</a:t>
                      </a:r>
                      <a:endParaRPr kumimoji="1" lang="en-US" altLang="ja-JP" sz="1900" b="1" dirty="0">
                        <a:latin typeface="Arial Narrow" panose="020B0606020202030204" pitchFamily="34" charset="0"/>
                      </a:endParaRPr>
                    </a:p>
                    <a:p>
                      <a:r>
                        <a:rPr kumimoji="1" lang="en-US" altLang="ja-JP" sz="1900" b="1" dirty="0">
                          <a:latin typeface="Arial Narrow" panose="020B0606020202030204" pitchFamily="34" charset="0"/>
                        </a:rPr>
                        <a:t>(1967-1995)</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a:t>
                      </a:r>
                      <a:r>
                        <a:rPr kumimoji="1" lang="en-US" altLang="ja-JP" sz="1900" b="1" baseline="30000" dirty="0">
                          <a:latin typeface="Arial Narrow" panose="020B0606020202030204" pitchFamily="34" charset="0"/>
                        </a:rPr>
                        <a:t>37</a:t>
                      </a:r>
                      <a:r>
                        <a:rPr kumimoji="1" lang="en-US" altLang="ja-JP" sz="1900" b="1" dirty="0">
                          <a:latin typeface="Arial Narrow" panose="020B0606020202030204" pitchFamily="34" charset="0"/>
                        </a:rPr>
                        <a:t>Cl</a:t>
                      </a:r>
                      <a:r>
                        <a:rPr kumimoji="1" lang="en-US" altLang="ja-JP" sz="1900" b="1" baseline="0" dirty="0">
                          <a:latin typeface="Arial Narrow" panose="020B0606020202030204" pitchFamily="34" charset="0"/>
                        </a:rPr>
                        <a:t> -&gt; e</a:t>
                      </a:r>
                      <a:r>
                        <a:rPr kumimoji="1" lang="en-US" altLang="ja-JP" sz="1900" b="1" baseline="30000" dirty="0">
                          <a:latin typeface="Arial Narrow" panose="020B0606020202030204" pitchFamily="34" charset="0"/>
                        </a:rPr>
                        <a:t>+</a:t>
                      </a:r>
                      <a:r>
                        <a:rPr kumimoji="1" lang="en-US" altLang="ja-JP" sz="1900" b="1" baseline="0" dirty="0">
                          <a:latin typeface="Arial Narrow" panose="020B0606020202030204" pitchFamily="34" charset="0"/>
                        </a:rPr>
                        <a:t> + </a:t>
                      </a:r>
                      <a:r>
                        <a:rPr kumimoji="1" lang="en-US" altLang="ja-JP" sz="1900" b="1" baseline="30000" dirty="0">
                          <a:latin typeface="Arial Narrow" panose="020B0606020202030204" pitchFamily="34" charset="0"/>
                        </a:rPr>
                        <a:t>37</a:t>
                      </a:r>
                      <a:r>
                        <a:rPr kumimoji="1" lang="en-US" altLang="ja-JP" sz="1900" b="1" baseline="0" dirty="0">
                          <a:latin typeface="Arial Narrow" panose="020B0606020202030204" pitchFamily="34" charset="0"/>
                        </a:rPr>
                        <a:t>Ar</a:t>
                      </a:r>
                      <a:br>
                        <a:rPr kumimoji="1" lang="en-US" altLang="ja-JP" sz="1900" b="1" baseline="0" dirty="0">
                          <a:latin typeface="Arial Narrow" panose="020B0606020202030204" pitchFamily="34" charset="0"/>
                        </a:rPr>
                      </a:br>
                      <a:r>
                        <a:rPr kumimoji="1" lang="en-US" altLang="ja-JP" sz="1900" b="1" baseline="0" dirty="0">
                          <a:latin typeface="Arial Narrow" panose="020B0606020202030204" pitchFamily="34" charset="0"/>
                        </a:rPr>
                        <a:t>0.814MeV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a:latin typeface="Arial Narrow" panose="020B0606020202030204" pitchFamily="34" charset="0"/>
                        </a:rPr>
                        <a:t>7</a:t>
                      </a:r>
                      <a:r>
                        <a:rPr kumimoji="1" lang="en-US" altLang="ja-JP" sz="1900" b="1" dirty="0">
                          <a:latin typeface="Arial Narrow" panose="020B0606020202030204" pitchFamily="34" charset="0"/>
                        </a:rPr>
                        <a:t>Be(~14%), </a:t>
                      </a:r>
                      <a:r>
                        <a:rPr kumimoji="1" lang="en-US" altLang="ja-JP" sz="1900" b="1" baseline="30000" dirty="0">
                          <a:latin typeface="Arial Narrow" panose="020B0606020202030204" pitchFamily="34" charset="0"/>
                        </a:rPr>
                        <a:t>8</a:t>
                      </a:r>
                      <a:r>
                        <a:rPr kumimoji="1" lang="en-US" altLang="ja-JP" sz="1900" b="1" dirty="0">
                          <a:latin typeface="Arial Narrow" panose="020B0606020202030204" pitchFamily="34" charset="0"/>
                        </a:rPr>
                        <a:t>B(~78%)</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solidFill>
                            <a:srgbClr val="FF0000"/>
                          </a:solidFill>
                          <a:latin typeface="Arial Narrow" panose="020B0606020202030204" pitchFamily="34" charset="0"/>
                        </a:rPr>
                        <a:t>0.275</a:t>
                      </a:r>
                      <a:r>
                        <a:rPr kumimoji="1" lang="en-US" altLang="ja-JP" sz="1900" b="1" dirty="0">
                          <a:latin typeface="Arial Narrow" panose="020B0606020202030204" pitchFamily="34" charset="0"/>
                        </a:rPr>
                        <a:t>±0.017±0.017 (BP95)</a:t>
                      </a:r>
                    </a:p>
                    <a:p>
                      <a:r>
                        <a:rPr kumimoji="1" lang="en-US" altLang="ja-JP" sz="1400" b="1" dirty="0" err="1">
                          <a:latin typeface="Arial Narrow" panose="020B0606020202030204" pitchFamily="34" charset="0"/>
                        </a:rPr>
                        <a:t>Ap.J</a:t>
                      </a:r>
                      <a:r>
                        <a:rPr kumimoji="1" lang="en-US" altLang="ja-JP" sz="1400" b="1" dirty="0">
                          <a:latin typeface="Arial Narrow" panose="020B0606020202030204" pitchFamily="34" charset="0"/>
                        </a:rPr>
                        <a:t>. 496, 505(1998)</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a16="http://schemas.microsoft.com/office/drawing/2014/main" val="3277098618"/>
                  </a:ext>
                </a:extLst>
              </a:tr>
              <a:tr h="719964">
                <a:tc>
                  <a:txBody>
                    <a:bodyPr/>
                    <a:lstStyle/>
                    <a:p>
                      <a:r>
                        <a:rPr kumimoji="1" lang="en-US" altLang="ja-JP" sz="1900" b="1" dirty="0" err="1">
                          <a:latin typeface="Arial Narrow" panose="020B0606020202030204" pitchFamily="34" charset="0"/>
                        </a:rPr>
                        <a:t>Kamiokande</a:t>
                      </a:r>
                      <a:endParaRPr kumimoji="1" lang="en-US" altLang="ja-JP" sz="1900" b="1" dirty="0">
                        <a:latin typeface="Arial Narrow" panose="020B0606020202030204" pitchFamily="34" charset="0"/>
                      </a:endParaRPr>
                    </a:p>
                    <a:p>
                      <a:r>
                        <a:rPr kumimoji="1" lang="en-US" altLang="ja-JP" sz="1900" b="1" dirty="0">
                          <a:latin typeface="Arial Narrow" panose="020B0606020202030204" pitchFamily="34" charset="0"/>
                        </a:rPr>
                        <a:t>(1983-1996)</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e</a:t>
                      </a:r>
                      <a:r>
                        <a:rPr kumimoji="1" lang="en-US" altLang="ja-JP" sz="1900" b="1" baseline="30000" dirty="0">
                          <a:latin typeface="Arial Narrow" panose="020B0606020202030204" pitchFamily="34" charset="0"/>
                        </a:rPr>
                        <a:t>-</a:t>
                      </a:r>
                      <a:r>
                        <a:rPr kumimoji="1" lang="en-US" altLang="ja-JP" sz="1900" b="1" dirty="0">
                          <a:latin typeface="Arial Narrow" panose="020B0606020202030204" pitchFamily="34" charset="0"/>
                        </a:rPr>
                        <a:t> -&gt; </a:t>
                      </a:r>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e</a:t>
                      </a:r>
                      <a:r>
                        <a:rPr kumimoji="1" lang="en-US" altLang="ja-JP" sz="1900" b="1" baseline="30000" dirty="0">
                          <a:latin typeface="Arial Narrow" panose="020B0606020202030204" pitchFamily="34" charset="0"/>
                        </a:rPr>
                        <a:t>-</a:t>
                      </a:r>
                    </a:p>
                    <a:p>
                      <a:r>
                        <a:rPr kumimoji="1" lang="en-US" altLang="ja-JP" sz="1900" b="1" dirty="0">
                          <a:latin typeface="Arial Narrow" panose="020B0606020202030204" pitchFamily="34" charset="0"/>
                        </a:rPr>
                        <a:t>~7 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a:latin typeface="Arial Narrow" panose="020B0606020202030204" pitchFamily="34" charset="0"/>
                        </a:rPr>
                        <a:t>8</a:t>
                      </a:r>
                      <a:r>
                        <a:rPr kumimoji="1" lang="en-US" altLang="ja-JP" sz="1900" b="1" dirty="0">
                          <a:latin typeface="Arial Narrow" panose="020B0606020202030204" pitchFamily="34" charset="0"/>
                        </a:rPr>
                        <a:t>B(&gt; 99%)</a:t>
                      </a:r>
                      <a:endParaRPr kumimoji="1" lang="ja-JP" altLang="en-US" sz="1900" b="1" dirty="0">
                        <a:latin typeface="Arial Narrow" panose="020B0606020202030204" pitchFamily="34" charset="0"/>
                      </a:endParaRPr>
                    </a:p>
                  </a:txBody>
                  <a:tcPr marL="91431" marR="91431" marT="45718" marB="45718"/>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900" b="1" dirty="0">
                          <a:solidFill>
                            <a:srgbClr val="FF0000"/>
                          </a:solidFill>
                          <a:latin typeface="Arial Narrow" panose="020B0606020202030204" pitchFamily="34" charset="0"/>
                        </a:rPr>
                        <a:t>0.492</a:t>
                      </a:r>
                      <a:r>
                        <a:rPr kumimoji="1" lang="en-US" altLang="ja-JP" sz="1900" b="1" baseline="0" dirty="0">
                          <a:solidFill>
                            <a:schemeClr val="dk1"/>
                          </a:solidFill>
                          <a:latin typeface="Arial Narrow" panose="020B0606020202030204" pitchFamily="34" charset="0"/>
                        </a:rPr>
                        <a:t>              </a:t>
                      </a:r>
                      <a:r>
                        <a:rPr kumimoji="1" lang="en-US" altLang="ja-JP" sz="1900" b="1" dirty="0">
                          <a:latin typeface="Arial Narrow" panose="020B0606020202030204" pitchFamily="34" charset="0"/>
                        </a:rPr>
                        <a:t>±0.058 (BP92)</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dirty="0" err="1">
                          <a:latin typeface="Arial Narrow" panose="020B0606020202030204" pitchFamily="34" charset="0"/>
                        </a:rPr>
                        <a:t>Phys.Rev.Lett</a:t>
                      </a:r>
                      <a:r>
                        <a:rPr kumimoji="1" lang="en-US" altLang="ja-JP" sz="1400" b="1" dirty="0">
                          <a:latin typeface="Arial Narrow" panose="020B0606020202030204" pitchFamily="34" charset="0"/>
                        </a:rPr>
                        <a:t>. 77, 1683(1996)</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a16="http://schemas.microsoft.com/office/drawing/2014/main" val="3682993399"/>
                  </a:ext>
                </a:extLst>
              </a:tr>
              <a:tr h="719964">
                <a:tc>
                  <a:txBody>
                    <a:bodyPr/>
                    <a:lstStyle/>
                    <a:p>
                      <a:r>
                        <a:rPr kumimoji="1" lang="en-US" altLang="ja-JP" sz="1900" b="1" dirty="0">
                          <a:latin typeface="Arial Narrow" panose="020B0606020202030204" pitchFamily="34" charset="0"/>
                        </a:rPr>
                        <a:t>Super-K</a:t>
                      </a:r>
                    </a:p>
                    <a:p>
                      <a:r>
                        <a:rPr kumimoji="1" lang="en-US" altLang="ja-JP" sz="1900" b="1" dirty="0">
                          <a:latin typeface="Arial Narrow" panose="020B0606020202030204" pitchFamily="34" charset="0"/>
                        </a:rPr>
                        <a:t>(1996-)</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e</a:t>
                      </a:r>
                      <a:r>
                        <a:rPr kumimoji="1" lang="en-US" altLang="ja-JP" sz="1900" b="1" baseline="30000" dirty="0">
                          <a:latin typeface="Arial Narrow" panose="020B0606020202030204" pitchFamily="34" charset="0"/>
                        </a:rPr>
                        <a:t>-</a:t>
                      </a:r>
                      <a:r>
                        <a:rPr kumimoji="1" lang="en-US" altLang="ja-JP" sz="1900" b="1" dirty="0">
                          <a:latin typeface="Arial Narrow" panose="020B0606020202030204" pitchFamily="34" charset="0"/>
                        </a:rPr>
                        <a:t> -&gt; </a:t>
                      </a:r>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e</a:t>
                      </a:r>
                      <a:r>
                        <a:rPr kumimoji="1" lang="en-US" altLang="ja-JP" sz="1900" b="1" baseline="30000" dirty="0">
                          <a:latin typeface="Arial Narrow" panose="020B0606020202030204" pitchFamily="34" charset="0"/>
                        </a:rPr>
                        <a:t>-</a:t>
                      </a:r>
                    </a:p>
                    <a:p>
                      <a:r>
                        <a:rPr kumimoji="1" lang="en-US" altLang="ja-JP" sz="1900" b="1" dirty="0">
                          <a:latin typeface="Arial Narrow" panose="020B0606020202030204" pitchFamily="34" charset="0"/>
                        </a:rPr>
                        <a:t>~6.5 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a:latin typeface="Arial Narrow" panose="020B0606020202030204" pitchFamily="34" charset="0"/>
                        </a:rPr>
                        <a:t>8</a:t>
                      </a:r>
                      <a:r>
                        <a:rPr kumimoji="1" lang="en-US" altLang="ja-JP" sz="1900" b="1" dirty="0">
                          <a:latin typeface="Arial Narrow" panose="020B0606020202030204" pitchFamily="34" charset="0"/>
                        </a:rPr>
                        <a:t>B(&gt; 99%)</a:t>
                      </a:r>
                      <a:endParaRPr kumimoji="1" lang="ja-JP" altLang="en-US" sz="1900" b="1" dirty="0">
                        <a:latin typeface="Arial Narrow" panose="020B0606020202030204" pitchFamily="34" charset="0"/>
                      </a:endParaRPr>
                    </a:p>
                  </a:txBody>
                  <a:tcPr marL="91431" marR="91431" marT="45718" marB="45718"/>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900" b="1" dirty="0">
                          <a:solidFill>
                            <a:srgbClr val="FF0000"/>
                          </a:solidFill>
                          <a:latin typeface="Arial Narrow" panose="020B0606020202030204" pitchFamily="34" charset="0"/>
                        </a:rPr>
                        <a:t>0.358</a:t>
                      </a:r>
                      <a:r>
                        <a:rPr kumimoji="1" lang="en-US" altLang="ja-JP" sz="1900" b="1" baseline="0" dirty="0">
                          <a:solidFill>
                            <a:schemeClr val="dk1"/>
                          </a:solidFill>
                          <a:latin typeface="Arial Narrow" panose="020B0606020202030204" pitchFamily="34" charset="0"/>
                        </a:rPr>
                        <a:t>                         </a:t>
                      </a:r>
                      <a:r>
                        <a:rPr kumimoji="1" lang="en-US" altLang="ja-JP" sz="1900" b="1" dirty="0">
                          <a:latin typeface="Arial Narrow" panose="020B0606020202030204" pitchFamily="34" charset="0"/>
                        </a:rPr>
                        <a:t> (BP95)</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dirty="0" err="1">
                          <a:latin typeface="Arial Narrow" panose="020B0606020202030204" pitchFamily="34" charset="0"/>
                        </a:rPr>
                        <a:t>Phys.Rev.Lett</a:t>
                      </a:r>
                      <a:r>
                        <a:rPr kumimoji="1" lang="en-US" altLang="ja-JP" sz="1400" b="1" dirty="0">
                          <a:latin typeface="Arial Narrow" panose="020B0606020202030204" pitchFamily="34" charset="0"/>
                        </a:rPr>
                        <a:t>. 81, 1158(1998)</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a16="http://schemas.microsoft.com/office/drawing/2014/main" val="712740701"/>
                  </a:ext>
                </a:extLst>
              </a:tr>
              <a:tr h="719964">
                <a:tc>
                  <a:txBody>
                    <a:bodyPr/>
                    <a:lstStyle/>
                    <a:p>
                      <a:r>
                        <a:rPr kumimoji="1" lang="en-US" altLang="ja-JP" sz="1900" b="1" dirty="0">
                          <a:latin typeface="Arial Narrow" panose="020B0606020202030204" pitchFamily="34" charset="0"/>
                        </a:rPr>
                        <a:t>GALLEX</a:t>
                      </a:r>
                    </a:p>
                    <a:p>
                      <a:r>
                        <a:rPr kumimoji="1" lang="en-US" altLang="ja-JP" sz="1900" b="1" dirty="0">
                          <a:latin typeface="Arial Narrow" panose="020B0606020202030204" pitchFamily="34" charset="0"/>
                        </a:rPr>
                        <a:t>(1991-1997)</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a:t>
                      </a:r>
                      <a:r>
                        <a:rPr kumimoji="1" lang="en-US" altLang="ja-JP" sz="1900" b="1" baseline="30000" dirty="0">
                          <a:latin typeface="Arial Narrow" panose="020B0606020202030204" pitchFamily="34" charset="0"/>
                        </a:rPr>
                        <a:t>71</a:t>
                      </a:r>
                      <a:r>
                        <a:rPr kumimoji="1" lang="en-US" altLang="ja-JP" sz="1900" b="1" dirty="0">
                          <a:latin typeface="Arial Narrow" panose="020B0606020202030204" pitchFamily="34" charset="0"/>
                        </a:rPr>
                        <a:t>Ga -&gt; e</a:t>
                      </a:r>
                      <a:r>
                        <a:rPr kumimoji="1" lang="en-US" altLang="ja-JP" sz="1900" b="1" baseline="30000" dirty="0">
                          <a:latin typeface="Arial Narrow" panose="020B0606020202030204" pitchFamily="34" charset="0"/>
                        </a:rPr>
                        <a:t>-</a:t>
                      </a:r>
                      <a:r>
                        <a:rPr kumimoji="1" lang="en-US" altLang="ja-JP" sz="1900" b="1" dirty="0">
                          <a:latin typeface="Arial Narrow" panose="020B0606020202030204" pitchFamily="34" charset="0"/>
                        </a:rPr>
                        <a:t> + </a:t>
                      </a:r>
                      <a:r>
                        <a:rPr kumimoji="1" lang="en-US" altLang="ja-JP" sz="1900" b="1" baseline="30000" dirty="0">
                          <a:latin typeface="Arial Narrow" panose="020B0606020202030204" pitchFamily="34" charset="0"/>
                        </a:rPr>
                        <a:t>71</a:t>
                      </a:r>
                      <a:r>
                        <a:rPr kumimoji="1" lang="en-US" altLang="ja-JP" sz="1900" b="1" dirty="0">
                          <a:latin typeface="Arial Narrow" panose="020B0606020202030204" pitchFamily="34" charset="0"/>
                        </a:rPr>
                        <a:t>Ge</a:t>
                      </a:r>
                    </a:p>
                    <a:p>
                      <a:r>
                        <a:rPr kumimoji="1" lang="en-US" altLang="ja-JP" sz="1900" b="1" dirty="0">
                          <a:latin typeface="Arial Narrow" panose="020B0606020202030204" pitchFamily="34" charset="0"/>
                        </a:rPr>
                        <a:t>0.233MeV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latin typeface="Arial Narrow" panose="020B0606020202030204" pitchFamily="34" charset="0"/>
                        </a:rPr>
                        <a:t>pp(~53%), </a:t>
                      </a:r>
                      <a:r>
                        <a:rPr kumimoji="1" lang="en-US" altLang="ja-JP" sz="1900" b="1" baseline="30000" dirty="0">
                          <a:latin typeface="Arial Narrow" panose="020B0606020202030204" pitchFamily="34" charset="0"/>
                        </a:rPr>
                        <a:t>7</a:t>
                      </a:r>
                      <a:r>
                        <a:rPr kumimoji="1" lang="en-US" altLang="ja-JP" sz="1900" b="1" dirty="0">
                          <a:latin typeface="Arial Narrow" panose="020B0606020202030204" pitchFamily="34" charset="0"/>
                        </a:rPr>
                        <a:t>Be(~27%),</a:t>
                      </a:r>
                      <a:br>
                        <a:rPr kumimoji="1" lang="en-US" altLang="ja-JP" sz="1900" b="1" dirty="0">
                          <a:latin typeface="Arial Narrow" panose="020B0606020202030204" pitchFamily="34" charset="0"/>
                        </a:rPr>
                      </a:br>
                      <a:r>
                        <a:rPr kumimoji="1" lang="en-US" altLang="ja-JP" sz="1900" b="1" baseline="30000" dirty="0">
                          <a:latin typeface="Arial Narrow" panose="020B0606020202030204" pitchFamily="34" charset="0"/>
                        </a:rPr>
                        <a:t>8</a:t>
                      </a:r>
                      <a:r>
                        <a:rPr kumimoji="1" lang="en-US" altLang="ja-JP" sz="1900" b="1" dirty="0">
                          <a:latin typeface="Arial Narrow" panose="020B0606020202030204" pitchFamily="34" charset="0"/>
                        </a:rPr>
                        <a:t>B(~11%)</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solidFill>
                            <a:srgbClr val="FF0000"/>
                          </a:solidFill>
                          <a:latin typeface="Arial Narrow" panose="020B0606020202030204" pitchFamily="34" charset="0"/>
                        </a:rPr>
                        <a:t>0.601</a:t>
                      </a:r>
                      <a:r>
                        <a:rPr kumimoji="1" lang="en-US" altLang="ja-JP" sz="1900" b="1" dirty="0">
                          <a:latin typeface="Arial Narrow" panose="020B0606020202030204" pitchFamily="34" charset="0"/>
                        </a:rPr>
                        <a:t>±0.048</a:t>
                      </a:r>
                      <a:r>
                        <a:rPr kumimoji="1" lang="en-US" altLang="ja-JP" sz="1900" b="1" dirty="0">
                          <a:solidFill>
                            <a:srgbClr val="FF0000"/>
                          </a:solidFill>
                          <a:latin typeface="Arial Narrow" panose="020B0606020202030204" pitchFamily="34" charset="0"/>
                        </a:rPr>
                        <a:t>             </a:t>
                      </a:r>
                      <a:r>
                        <a:rPr kumimoji="1" lang="en-US" altLang="ja-JP" sz="1900" b="1" dirty="0">
                          <a:solidFill>
                            <a:schemeClr val="tx1"/>
                          </a:solidFill>
                          <a:latin typeface="Arial Narrow" panose="020B0606020202030204" pitchFamily="34" charset="0"/>
                        </a:rPr>
                        <a:t>(BP98)</a:t>
                      </a:r>
                    </a:p>
                    <a:p>
                      <a:r>
                        <a:rPr kumimoji="1" lang="en-US" altLang="ja-JP" sz="1400" b="1" dirty="0" err="1">
                          <a:solidFill>
                            <a:schemeClr val="tx1"/>
                          </a:solidFill>
                          <a:latin typeface="Arial Narrow" panose="020B0606020202030204" pitchFamily="34" charset="0"/>
                        </a:rPr>
                        <a:t>Phys.Lett</a:t>
                      </a:r>
                      <a:r>
                        <a:rPr kumimoji="1" lang="en-US" altLang="ja-JP" sz="1400" b="1" dirty="0">
                          <a:solidFill>
                            <a:schemeClr val="tx1"/>
                          </a:solidFill>
                          <a:latin typeface="Arial Narrow" panose="020B0606020202030204" pitchFamily="34" charset="0"/>
                        </a:rPr>
                        <a:t>.</a:t>
                      </a:r>
                      <a:r>
                        <a:rPr kumimoji="1" lang="en-US" altLang="ja-JP" sz="1400" b="1" baseline="0" dirty="0">
                          <a:solidFill>
                            <a:schemeClr val="tx1"/>
                          </a:solidFill>
                          <a:latin typeface="Arial Narrow" panose="020B0606020202030204" pitchFamily="34" charset="0"/>
                        </a:rPr>
                        <a:t> B447, 127(1999)</a:t>
                      </a:r>
                      <a:endParaRPr kumimoji="1" lang="ja-JP" altLang="en-US" sz="1400" b="1" dirty="0">
                        <a:solidFill>
                          <a:schemeClr val="tx1"/>
                        </a:solidFill>
                        <a:latin typeface="Arial Narrow" panose="020B0606020202030204" pitchFamily="34" charset="0"/>
                      </a:endParaRPr>
                    </a:p>
                  </a:txBody>
                  <a:tcPr marL="91431" marR="91431" marT="45718" marB="45718" anchor="ctr"/>
                </a:tc>
                <a:extLst>
                  <a:ext uri="{0D108BD9-81ED-4DB2-BD59-A6C34878D82A}">
                    <a16:rowId xmlns:a16="http://schemas.microsoft.com/office/drawing/2014/main" val="3562798899"/>
                  </a:ext>
                </a:extLst>
              </a:tr>
              <a:tr h="719964">
                <a:tc>
                  <a:txBody>
                    <a:bodyPr/>
                    <a:lstStyle/>
                    <a:p>
                      <a:r>
                        <a:rPr kumimoji="1" lang="en-US" altLang="ja-JP" sz="1900" b="1" dirty="0">
                          <a:latin typeface="Arial Narrow" panose="020B0606020202030204" pitchFamily="34" charset="0"/>
                        </a:rPr>
                        <a:t>SAGE</a:t>
                      </a:r>
                    </a:p>
                    <a:p>
                      <a:r>
                        <a:rPr kumimoji="1" lang="en-US" altLang="ja-JP" sz="1900" b="1" dirty="0">
                          <a:latin typeface="Arial Narrow" panose="020B0606020202030204" pitchFamily="34" charset="0"/>
                        </a:rPr>
                        <a:t>(1990-)</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a:latin typeface="Symbol" panose="05050102010706020507" pitchFamily="18" charset="2"/>
                        </a:rPr>
                        <a:t>n</a:t>
                      </a:r>
                      <a:r>
                        <a:rPr kumimoji="1" lang="en-US" altLang="ja-JP" sz="1900" b="1" baseline="-25000" dirty="0">
                          <a:latin typeface="Arial Narrow" panose="020B0606020202030204" pitchFamily="34" charset="0"/>
                        </a:rPr>
                        <a:t>e</a:t>
                      </a:r>
                      <a:r>
                        <a:rPr kumimoji="1" lang="en-US" altLang="ja-JP" sz="1900" b="1" dirty="0">
                          <a:latin typeface="Arial Narrow" panose="020B0606020202030204" pitchFamily="34" charset="0"/>
                        </a:rPr>
                        <a:t> + </a:t>
                      </a:r>
                      <a:r>
                        <a:rPr kumimoji="1" lang="en-US" altLang="ja-JP" sz="1900" b="1" baseline="30000" dirty="0">
                          <a:latin typeface="Arial Narrow" panose="020B0606020202030204" pitchFamily="34" charset="0"/>
                        </a:rPr>
                        <a:t>71</a:t>
                      </a:r>
                      <a:r>
                        <a:rPr kumimoji="1" lang="en-US" altLang="ja-JP" sz="1900" b="1" dirty="0">
                          <a:latin typeface="Arial Narrow" panose="020B0606020202030204" pitchFamily="34" charset="0"/>
                        </a:rPr>
                        <a:t>Ga -&gt; e</a:t>
                      </a:r>
                      <a:r>
                        <a:rPr kumimoji="1" lang="en-US" altLang="ja-JP" sz="1900" b="1" baseline="30000" dirty="0">
                          <a:latin typeface="Arial Narrow" panose="020B0606020202030204" pitchFamily="34" charset="0"/>
                        </a:rPr>
                        <a:t>-</a:t>
                      </a:r>
                      <a:r>
                        <a:rPr kumimoji="1" lang="en-US" altLang="ja-JP" sz="1900" b="1" dirty="0">
                          <a:latin typeface="Arial Narrow" panose="020B0606020202030204" pitchFamily="34" charset="0"/>
                        </a:rPr>
                        <a:t> + </a:t>
                      </a:r>
                      <a:r>
                        <a:rPr kumimoji="1" lang="en-US" altLang="ja-JP" sz="1900" b="1" baseline="30000" dirty="0">
                          <a:latin typeface="Arial Narrow" panose="020B0606020202030204" pitchFamily="34" charset="0"/>
                        </a:rPr>
                        <a:t>71</a:t>
                      </a:r>
                      <a:r>
                        <a:rPr kumimoji="1" lang="en-US" altLang="ja-JP" sz="1900" b="1" dirty="0">
                          <a:latin typeface="Arial Narrow" panose="020B0606020202030204" pitchFamily="34" charset="0"/>
                        </a:rPr>
                        <a:t>Ge</a:t>
                      </a:r>
                    </a:p>
                    <a:p>
                      <a:r>
                        <a:rPr kumimoji="1" lang="en-US" altLang="ja-JP" sz="1900" b="1" dirty="0">
                          <a:latin typeface="Arial Narrow" panose="020B0606020202030204" pitchFamily="34" charset="0"/>
                        </a:rPr>
                        <a:t>0.233MeV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latin typeface="Arial Narrow" panose="020B0606020202030204" pitchFamily="34" charset="0"/>
                        </a:rPr>
                        <a:t>pp(~53%), </a:t>
                      </a:r>
                      <a:r>
                        <a:rPr kumimoji="1" lang="en-US" altLang="ja-JP" sz="1900" b="1" baseline="30000" dirty="0">
                          <a:latin typeface="Arial Narrow" panose="020B0606020202030204" pitchFamily="34" charset="0"/>
                        </a:rPr>
                        <a:t>7</a:t>
                      </a:r>
                      <a:r>
                        <a:rPr kumimoji="1" lang="en-US" altLang="ja-JP" sz="1900" b="1" dirty="0">
                          <a:latin typeface="Arial Narrow" panose="020B0606020202030204" pitchFamily="34" charset="0"/>
                        </a:rPr>
                        <a:t>Be(~27%),</a:t>
                      </a:r>
                      <a:br>
                        <a:rPr kumimoji="1" lang="en-US" altLang="ja-JP" sz="1900" b="1" dirty="0">
                          <a:latin typeface="Arial Narrow" panose="020B0606020202030204" pitchFamily="34" charset="0"/>
                        </a:rPr>
                      </a:br>
                      <a:r>
                        <a:rPr kumimoji="1" lang="en-US" altLang="ja-JP" sz="1900" b="1" baseline="30000" dirty="0">
                          <a:latin typeface="Arial Narrow" panose="020B0606020202030204" pitchFamily="34" charset="0"/>
                        </a:rPr>
                        <a:t>8</a:t>
                      </a:r>
                      <a:r>
                        <a:rPr kumimoji="1" lang="en-US" altLang="ja-JP" sz="1900" b="1" dirty="0">
                          <a:latin typeface="Arial Narrow" panose="020B0606020202030204" pitchFamily="34" charset="0"/>
                        </a:rPr>
                        <a:t>B(~11%)</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a:solidFill>
                            <a:srgbClr val="FF0000"/>
                          </a:solidFill>
                          <a:latin typeface="Arial Narrow" panose="020B0606020202030204" pitchFamily="34" charset="0"/>
                        </a:rPr>
                        <a:t>0.521</a:t>
                      </a:r>
                      <a:r>
                        <a:rPr kumimoji="1" lang="en-US" altLang="ja-JP" sz="1900" b="1" baseline="0" dirty="0">
                          <a:solidFill>
                            <a:srgbClr val="FF0000"/>
                          </a:solidFill>
                          <a:latin typeface="Arial Narrow" panose="020B0606020202030204" pitchFamily="34" charset="0"/>
                        </a:rPr>
                        <a:t>             </a:t>
                      </a:r>
                      <a:r>
                        <a:rPr kumimoji="1" lang="en-US" altLang="ja-JP" sz="1900" b="1" dirty="0">
                          <a:latin typeface="Arial Narrow" panose="020B0606020202030204" pitchFamily="34" charset="0"/>
                        </a:rPr>
                        <a:t>             (BP98)</a:t>
                      </a:r>
                    </a:p>
                    <a:p>
                      <a:r>
                        <a:rPr kumimoji="1" lang="en-US" altLang="ja-JP" sz="1400" b="1" dirty="0">
                          <a:latin typeface="Arial Narrow" panose="020B0606020202030204" pitchFamily="34" charset="0"/>
                        </a:rPr>
                        <a:t>Phys.Rev.C60,</a:t>
                      </a:r>
                      <a:r>
                        <a:rPr kumimoji="1" lang="en-US" altLang="ja-JP" sz="1400" b="1" baseline="0" dirty="0">
                          <a:latin typeface="Arial Narrow" panose="020B0606020202030204" pitchFamily="34" charset="0"/>
                        </a:rPr>
                        <a:t> 055801(1999)</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a16="http://schemas.microsoft.com/office/drawing/2014/main" val="3125404656"/>
                  </a:ext>
                </a:extLst>
              </a:tr>
            </a:tbl>
          </a:graphicData>
        </a:graphic>
      </p:graphicFrame>
      <p:sp>
        <p:nvSpPr>
          <p:cNvPr id="68647" name="テキスト ボックス 8"/>
          <p:cNvSpPr txBox="1">
            <a:spLocks noChangeArrowheads="1"/>
          </p:cNvSpPr>
          <p:nvPr/>
        </p:nvSpPr>
        <p:spPr bwMode="auto">
          <a:xfrm>
            <a:off x="7405688" y="4084638"/>
            <a:ext cx="765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+0.033</a:t>
            </a:r>
          </a:p>
        </p:txBody>
      </p:sp>
      <p:sp>
        <p:nvSpPr>
          <p:cNvPr id="68648" name="テキスト ボックス 10"/>
          <p:cNvSpPr txBox="1">
            <a:spLocks noChangeArrowheads="1"/>
          </p:cNvSpPr>
          <p:nvPr/>
        </p:nvSpPr>
        <p:spPr bwMode="auto">
          <a:xfrm>
            <a:off x="7450138" y="4275138"/>
            <a:ext cx="765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-0.036</a:t>
            </a:r>
            <a:endParaRPr lang="ja-JP" altLang="en-US" sz="1600" b="1">
              <a:latin typeface="Arial Narrow" panose="020B0606020202030204" pitchFamily="34" charset="0"/>
            </a:endParaRPr>
          </a:p>
        </p:txBody>
      </p:sp>
      <p:sp>
        <p:nvSpPr>
          <p:cNvPr id="68649" name="テキスト ボックス 11"/>
          <p:cNvSpPr txBox="1">
            <a:spLocks noChangeArrowheads="1"/>
          </p:cNvSpPr>
          <p:nvPr/>
        </p:nvSpPr>
        <p:spPr bwMode="auto">
          <a:xfrm>
            <a:off x="6688138" y="4789488"/>
            <a:ext cx="808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+0.056</a:t>
            </a:r>
          </a:p>
        </p:txBody>
      </p:sp>
      <p:sp>
        <p:nvSpPr>
          <p:cNvPr id="68650" name="テキスト ボックス 12"/>
          <p:cNvSpPr txBox="1">
            <a:spLocks noChangeArrowheads="1"/>
          </p:cNvSpPr>
          <p:nvPr/>
        </p:nvSpPr>
        <p:spPr bwMode="auto">
          <a:xfrm>
            <a:off x="6731000" y="4978400"/>
            <a:ext cx="765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-0.054</a:t>
            </a:r>
            <a:endParaRPr lang="ja-JP" altLang="en-US" sz="1600" b="1">
              <a:latin typeface="Arial Narrow" panose="020B0606020202030204" pitchFamily="34" charset="0"/>
            </a:endParaRPr>
          </a:p>
        </p:txBody>
      </p:sp>
      <p:sp>
        <p:nvSpPr>
          <p:cNvPr id="68651" name="テキスト ボックス 13"/>
          <p:cNvSpPr txBox="1">
            <a:spLocks noChangeArrowheads="1"/>
          </p:cNvSpPr>
          <p:nvPr/>
        </p:nvSpPr>
        <p:spPr bwMode="auto">
          <a:xfrm>
            <a:off x="7348538" y="4784725"/>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+0.027</a:t>
            </a:r>
          </a:p>
        </p:txBody>
      </p:sp>
      <p:sp>
        <p:nvSpPr>
          <p:cNvPr id="68652" name="テキスト ボックス 14"/>
          <p:cNvSpPr txBox="1">
            <a:spLocks noChangeArrowheads="1"/>
          </p:cNvSpPr>
          <p:nvPr/>
        </p:nvSpPr>
        <p:spPr bwMode="auto">
          <a:xfrm>
            <a:off x="7400925" y="4973638"/>
            <a:ext cx="808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-0.023</a:t>
            </a:r>
            <a:endParaRPr lang="ja-JP" altLang="en-US" sz="1600" b="1">
              <a:latin typeface="Arial Narrow" panose="020B0606020202030204" pitchFamily="34" charset="0"/>
            </a:endParaRPr>
          </a:p>
        </p:txBody>
      </p:sp>
      <p:sp>
        <p:nvSpPr>
          <p:cNvPr id="16"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Summary of solar neutrino experiments before 2000</a:t>
            </a:r>
            <a:endParaRPr sz="2800" b="1" u="sng" dirty="0">
              <a:solidFill>
                <a:srgbClr val="0000FF"/>
              </a:solidFill>
              <a:latin typeface="Arial" panose="020B0604020202020204" pitchFamily="34" charset="0"/>
              <a:cs typeface="Arial" panose="020B0604020202020204" pitchFamily="34" charset="0"/>
            </a:endParaRPr>
          </a:p>
        </p:txBody>
      </p:sp>
      <p:sp>
        <p:nvSpPr>
          <p:cNvPr id="68654" name="テキスト ボックス 1"/>
          <p:cNvSpPr txBox="1">
            <a:spLocks noChangeArrowheads="1"/>
          </p:cNvSpPr>
          <p:nvPr/>
        </p:nvSpPr>
        <p:spPr bwMode="auto">
          <a:xfrm>
            <a:off x="44450" y="506413"/>
            <a:ext cx="8816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By the end of 20th century, 5 experiments with 3 different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energy thresholds had successfully measured solar neutrino flux.</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All experiments found that their measurements are smaller than the SSM expectations. However, the ratio to the SSM depend on experiments.</a:t>
            </a:r>
          </a:p>
        </p:txBody>
      </p:sp>
      <p:sp>
        <p:nvSpPr>
          <p:cNvPr id="68655" name="テキスト ボックス 13"/>
          <p:cNvSpPr txBox="1">
            <a:spLocks noChangeArrowheads="1"/>
          </p:cNvSpPr>
          <p:nvPr/>
        </p:nvSpPr>
        <p:spPr bwMode="auto">
          <a:xfrm>
            <a:off x="6746875" y="2619375"/>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+0.034</a:t>
            </a:r>
          </a:p>
        </p:txBody>
      </p:sp>
      <p:sp>
        <p:nvSpPr>
          <p:cNvPr id="68656" name="テキスト ボックス 14"/>
          <p:cNvSpPr txBox="1">
            <a:spLocks noChangeArrowheads="1"/>
          </p:cNvSpPr>
          <p:nvPr/>
        </p:nvSpPr>
        <p:spPr bwMode="auto">
          <a:xfrm>
            <a:off x="6783388" y="2808288"/>
            <a:ext cx="808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-0.033</a:t>
            </a:r>
            <a:endParaRPr lang="ja-JP" altLang="en-US" sz="1600" b="1">
              <a:latin typeface="Arial Narrow" panose="020B0606020202030204" pitchFamily="34" charset="0"/>
            </a:endParaRPr>
          </a:p>
        </p:txBody>
      </p:sp>
      <p:sp>
        <p:nvSpPr>
          <p:cNvPr id="68657" name="テキスト ボックス 11"/>
          <p:cNvSpPr txBox="1">
            <a:spLocks noChangeArrowheads="1"/>
          </p:cNvSpPr>
          <p:nvPr/>
        </p:nvSpPr>
        <p:spPr bwMode="auto">
          <a:xfrm>
            <a:off x="6792913" y="3344863"/>
            <a:ext cx="808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+0.009</a:t>
            </a:r>
          </a:p>
        </p:txBody>
      </p:sp>
      <p:sp>
        <p:nvSpPr>
          <p:cNvPr id="68658" name="テキスト ボックス 12"/>
          <p:cNvSpPr txBox="1">
            <a:spLocks noChangeArrowheads="1"/>
          </p:cNvSpPr>
          <p:nvPr/>
        </p:nvSpPr>
        <p:spPr bwMode="auto">
          <a:xfrm>
            <a:off x="6835775" y="3533775"/>
            <a:ext cx="76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-0.008</a:t>
            </a:r>
            <a:endParaRPr lang="ja-JP" altLang="en-US" sz="1600" b="1">
              <a:latin typeface="Arial Narrow" panose="020B0606020202030204" pitchFamily="34" charset="0"/>
            </a:endParaRPr>
          </a:p>
        </p:txBody>
      </p:sp>
      <p:sp>
        <p:nvSpPr>
          <p:cNvPr id="68659" name="テキスト ボックス 13"/>
          <p:cNvSpPr txBox="1">
            <a:spLocks noChangeArrowheads="1"/>
          </p:cNvSpPr>
          <p:nvPr/>
        </p:nvSpPr>
        <p:spPr bwMode="auto">
          <a:xfrm>
            <a:off x="7453313" y="3340100"/>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+0.014</a:t>
            </a:r>
          </a:p>
        </p:txBody>
      </p:sp>
      <p:sp>
        <p:nvSpPr>
          <p:cNvPr id="68660" name="テキスト ボックス 14"/>
          <p:cNvSpPr txBox="1">
            <a:spLocks noChangeArrowheads="1"/>
          </p:cNvSpPr>
          <p:nvPr/>
        </p:nvSpPr>
        <p:spPr bwMode="auto">
          <a:xfrm>
            <a:off x="7505700" y="3529013"/>
            <a:ext cx="808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-0.010</a:t>
            </a:r>
            <a:endParaRPr lang="ja-JP" altLang="en-US" sz="1600" b="1">
              <a:latin typeface="Arial Narrow" panose="020B0606020202030204" pitchFamily="34" charset="0"/>
            </a:endParaRPr>
          </a:p>
        </p:txBody>
      </p:sp>
      <p:sp>
        <p:nvSpPr>
          <p:cNvPr id="1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1113" y="501650"/>
            <a:ext cx="91328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Around the end of 1990s, there was another big change.</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was our mind about neutrino oscillation.</a:t>
            </a:r>
            <a:br>
              <a:rPr lang="en-US" altLang="ja-JP" sz="2000" b="1">
                <a:solidFill>
                  <a:srgbClr val="000000"/>
                </a:solidFill>
                <a:latin typeface="Arial" panose="020B0604020202020204" pitchFamily="34" charset="0"/>
                <a:cs typeface="Arial" panose="020B0604020202020204" pitchFamily="34" charset="0"/>
              </a:rPr>
            </a:br>
            <a:r>
              <a:rPr lang="en-US" altLang="ja-JP" sz="800" b="1">
                <a:solidFill>
                  <a:srgbClr val="000000"/>
                </a:solidFill>
                <a:latin typeface="Arial" panose="020B0604020202020204" pitchFamily="34" charset="0"/>
                <a:cs typeface="Arial" panose="020B0604020202020204" pitchFamily="34" charset="0"/>
              </a:rPr>
              <a:t>   </a:t>
            </a:r>
          </a:p>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In 1998, atmospheric neutrino oscillation was established by</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Super-Kamiokande. After that all experiments are aggressive to affirm atmospheric neutrino oscillations.</a:t>
            </a:r>
            <a:br>
              <a:rPr lang="en-US" altLang="ja-JP" sz="2000" b="1">
                <a:solidFill>
                  <a:srgbClr val="000000"/>
                </a:solidFill>
                <a:latin typeface="Arial" panose="020B0604020202020204" pitchFamily="34" charset="0"/>
                <a:cs typeface="Arial" panose="020B0604020202020204" pitchFamily="34" charset="0"/>
              </a:rPr>
            </a:br>
            <a:r>
              <a:rPr lang="en-US" altLang="ja-JP" sz="800" b="1">
                <a:solidFill>
                  <a:srgbClr val="000000"/>
                </a:solidFill>
                <a:latin typeface="Arial" panose="020B0604020202020204" pitchFamily="34" charset="0"/>
                <a:cs typeface="Arial" panose="020B0604020202020204" pitchFamily="34" charset="0"/>
              </a:rPr>
              <a:t>   </a:t>
            </a: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This optimism extended to solar neutrinos</a:t>
            </a:r>
            <a:r>
              <a:rPr lang="en-US" altLang="ja-JP" sz="2000" b="1">
                <a:solidFill>
                  <a:srgbClr val="000000"/>
                </a:solidFill>
                <a:latin typeface="Arial" panose="020B0604020202020204" pitchFamily="34" charset="0"/>
                <a:cs typeface="Arial" panose="020B0604020202020204" pitchFamily="34" charset="0"/>
              </a:rPr>
              <a:t>. No experiment hesitate to claim their solar neutrino deficits. As soon as any deficit was found, neutrino oscillation was claimed and constraints on the oscillation parameters were discussed.</a:t>
            </a: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Around end of 1990s…….</a:t>
            </a:r>
            <a:endParaRPr sz="2800" b="1" u="sng" spc="-5" dirty="0">
              <a:solidFill>
                <a:srgbClr val="0A0AD4"/>
              </a:solidFill>
            </a:endParaRPr>
          </a:p>
        </p:txBody>
      </p:sp>
      <p:graphicFrame>
        <p:nvGraphicFramePr>
          <p:cNvPr id="4" name="表 3"/>
          <p:cNvGraphicFramePr>
            <a:graphicFrameLocks noGrp="1"/>
          </p:cNvGraphicFramePr>
          <p:nvPr/>
        </p:nvGraphicFramePr>
        <p:xfrm>
          <a:off x="606425" y="4237038"/>
          <a:ext cx="7931150" cy="2397126"/>
        </p:xfrm>
        <a:graphic>
          <a:graphicData uri="http://schemas.openxmlformats.org/drawingml/2006/table">
            <a:tbl>
              <a:tblPr firstRow="1" bandRow="1">
                <a:tableStyleId>{073A0DAA-6AF3-43AB-8588-CEC1D06C72B9}</a:tableStyleId>
              </a:tblPr>
              <a:tblGrid>
                <a:gridCol w="1494782">
                  <a:extLst>
                    <a:ext uri="{9D8B030D-6E8A-4147-A177-3AD203B41FA5}">
                      <a16:colId xmlns:a16="http://schemas.microsoft.com/office/drawing/2014/main" val="2351150773"/>
                    </a:ext>
                  </a:extLst>
                </a:gridCol>
                <a:gridCol w="2242177">
                  <a:extLst>
                    <a:ext uri="{9D8B030D-6E8A-4147-A177-3AD203B41FA5}">
                      <a16:colId xmlns:a16="http://schemas.microsoft.com/office/drawing/2014/main" val="1298097154"/>
                    </a:ext>
                  </a:extLst>
                </a:gridCol>
                <a:gridCol w="1670643">
                  <a:extLst>
                    <a:ext uri="{9D8B030D-6E8A-4147-A177-3AD203B41FA5}">
                      <a16:colId xmlns:a16="http://schemas.microsoft.com/office/drawing/2014/main" val="3584077251"/>
                    </a:ext>
                  </a:extLst>
                </a:gridCol>
                <a:gridCol w="861699">
                  <a:extLst>
                    <a:ext uri="{9D8B030D-6E8A-4147-A177-3AD203B41FA5}">
                      <a16:colId xmlns:a16="http://schemas.microsoft.com/office/drawing/2014/main" val="1806009423"/>
                    </a:ext>
                  </a:extLst>
                </a:gridCol>
                <a:gridCol w="1661849">
                  <a:extLst>
                    <a:ext uri="{9D8B030D-6E8A-4147-A177-3AD203B41FA5}">
                      <a16:colId xmlns:a16="http://schemas.microsoft.com/office/drawing/2014/main" val="1389430060"/>
                    </a:ext>
                  </a:extLst>
                </a:gridCol>
              </a:tblGrid>
              <a:tr h="914366">
                <a:tc>
                  <a:txBody>
                    <a:bodyPr/>
                    <a:lstStyle/>
                    <a:p>
                      <a:r>
                        <a:rPr kumimoji="1" lang="en-US" altLang="ja-JP" sz="1800" b="1" dirty="0">
                          <a:latin typeface="Arial" panose="020B0604020202020204" pitchFamily="34" charset="0"/>
                          <a:cs typeface="Arial" panose="020B0604020202020204" pitchFamily="34" charset="0"/>
                        </a:rPr>
                        <a:t>Experiment</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Laboratory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Neutrino Source</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Start</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Confirm</a:t>
                      </a:r>
                      <a:r>
                        <a:rPr kumimoji="1" lang="en-US" altLang="ja-JP" sz="1800" b="1" baseline="0" dirty="0">
                          <a:latin typeface="Arial" panose="020B0604020202020204" pitchFamily="34" charset="0"/>
                          <a:cs typeface="Arial" panose="020B0604020202020204" pitchFamily="34" charset="0"/>
                        </a:rPr>
                        <a:t> Neutrino Oscillation</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a16="http://schemas.microsoft.com/office/drawing/2014/main" val="1543392151"/>
                  </a:ext>
                </a:extLst>
              </a:tr>
              <a:tr h="370690">
                <a:tc>
                  <a:txBody>
                    <a:bodyPr/>
                    <a:lstStyle/>
                    <a:p>
                      <a:r>
                        <a:rPr kumimoji="1" lang="en-US" altLang="ja-JP" sz="1800" b="1" dirty="0">
                          <a:latin typeface="Arial" panose="020B0604020202020204" pitchFamily="34" charset="0"/>
                          <a:cs typeface="Arial" panose="020B0604020202020204" pitchFamily="34" charset="0"/>
                        </a:rPr>
                        <a:t>MACRO</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Gran </a:t>
                      </a:r>
                      <a:r>
                        <a:rPr kumimoji="1" lang="en-US" altLang="ja-JP" sz="1800" b="1" dirty="0" err="1">
                          <a:latin typeface="Arial" panose="020B0604020202020204" pitchFamily="34" charset="0"/>
                          <a:cs typeface="Arial" panose="020B0604020202020204" pitchFamily="34" charset="0"/>
                        </a:rPr>
                        <a:t>Sasso</a:t>
                      </a:r>
                      <a:r>
                        <a:rPr kumimoji="1" lang="en-US" altLang="ja-JP" sz="1800" b="1" dirty="0">
                          <a:latin typeface="Arial" panose="020B0604020202020204" pitchFamily="34" charset="0"/>
                          <a:cs typeface="Arial" panose="020B0604020202020204" pitchFamily="34" charset="0"/>
                        </a:rPr>
                        <a:t>, Italy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atmospheric</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1989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Jun. 1998</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a16="http://schemas.microsoft.com/office/drawing/2014/main" val="1625809013"/>
                  </a:ext>
                </a:extLst>
              </a:tr>
              <a:tr h="370690">
                <a:tc>
                  <a:txBody>
                    <a:bodyPr/>
                    <a:lstStyle/>
                    <a:p>
                      <a:r>
                        <a:rPr kumimoji="1" lang="en-US" altLang="ja-JP" sz="1800" b="1" dirty="0">
                          <a:latin typeface="Arial" panose="020B0604020202020204" pitchFamily="34" charset="0"/>
                          <a:cs typeface="Arial" panose="020B0604020202020204" pitchFamily="34" charset="0"/>
                        </a:rPr>
                        <a:t>Soudan-2</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Soudan,</a:t>
                      </a:r>
                      <a:r>
                        <a:rPr kumimoji="1" lang="en-US" altLang="ja-JP" sz="1800" b="1" baseline="0" dirty="0">
                          <a:latin typeface="Arial" panose="020B0604020202020204" pitchFamily="34" charset="0"/>
                          <a:cs typeface="Arial" panose="020B0604020202020204" pitchFamily="34" charset="0"/>
                        </a:rPr>
                        <a:t> U.S.A</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atmospheric</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1989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Jan. 1999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a16="http://schemas.microsoft.com/office/drawing/2014/main" val="3471471957"/>
                  </a:ext>
                </a:extLst>
              </a:tr>
              <a:tr h="370690">
                <a:tc>
                  <a:txBody>
                    <a:bodyPr/>
                    <a:lstStyle/>
                    <a:p>
                      <a:r>
                        <a:rPr kumimoji="1" lang="en-US" altLang="ja-JP" sz="1800" b="1" dirty="0" err="1">
                          <a:latin typeface="Arial" panose="020B0604020202020204" pitchFamily="34" charset="0"/>
                          <a:cs typeface="Arial" panose="020B0604020202020204" pitchFamily="34" charset="0"/>
                        </a:rPr>
                        <a:t>Gallex</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Gran </a:t>
                      </a:r>
                      <a:r>
                        <a:rPr kumimoji="1" lang="en-US" altLang="ja-JP" sz="1800" b="1" dirty="0" err="1">
                          <a:latin typeface="Arial" panose="020B0604020202020204" pitchFamily="34" charset="0"/>
                          <a:cs typeface="Arial" panose="020B0604020202020204" pitchFamily="34" charset="0"/>
                        </a:rPr>
                        <a:t>Sasso</a:t>
                      </a:r>
                      <a:r>
                        <a:rPr kumimoji="1" lang="en-US" altLang="ja-JP" sz="1800" b="1" dirty="0">
                          <a:latin typeface="Arial" panose="020B0604020202020204" pitchFamily="34" charset="0"/>
                          <a:cs typeface="Arial" panose="020B0604020202020204" pitchFamily="34" charset="0"/>
                        </a:rPr>
                        <a:t>, Italy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solar</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1991</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Oct. 1998</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a16="http://schemas.microsoft.com/office/drawing/2014/main" val="4282376062"/>
                  </a:ext>
                </a:extLst>
              </a:tr>
              <a:tr h="370690">
                <a:tc>
                  <a:txBody>
                    <a:bodyPr/>
                    <a:lstStyle/>
                    <a:p>
                      <a:r>
                        <a:rPr kumimoji="1" lang="en-US" altLang="ja-JP" sz="1800" b="1" dirty="0">
                          <a:latin typeface="Arial" panose="020B0604020202020204" pitchFamily="34" charset="0"/>
                          <a:cs typeface="Arial" panose="020B0604020202020204" pitchFamily="34" charset="0"/>
                        </a:rPr>
                        <a:t>SAGE</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err="1">
                          <a:latin typeface="Arial" panose="020B0604020202020204" pitchFamily="34" charset="0"/>
                          <a:cs typeface="Arial" panose="020B0604020202020204" pitchFamily="34" charset="0"/>
                        </a:rPr>
                        <a:t>Baksan</a:t>
                      </a:r>
                      <a:r>
                        <a:rPr kumimoji="1" lang="en-US" altLang="ja-JP" sz="1800" b="1" dirty="0">
                          <a:latin typeface="Arial" panose="020B0604020202020204" pitchFamily="34" charset="0"/>
                          <a:cs typeface="Arial" panose="020B0604020202020204" pitchFamily="34" charset="0"/>
                        </a:rPr>
                        <a:t>, Russia</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a:latin typeface="Arial" panose="020B0604020202020204" pitchFamily="34" charset="0"/>
                          <a:cs typeface="Arial" panose="020B0604020202020204" pitchFamily="34" charset="0"/>
                        </a:rPr>
                        <a:t>Solar</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1990</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a:latin typeface="Arial" panose="020B0604020202020204" pitchFamily="34" charset="0"/>
                          <a:cs typeface="Arial" panose="020B0604020202020204" pitchFamily="34" charset="0"/>
                        </a:rPr>
                        <a:t>Apr. 1999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a16="http://schemas.microsoft.com/office/drawing/2014/main" val="3411682669"/>
                  </a:ext>
                </a:extLst>
              </a:tr>
            </a:tbl>
          </a:graphicData>
        </a:graphic>
      </p:graphicFrame>
      <p:sp>
        <p:nvSpPr>
          <p:cNvPr id="95274" name="テキスト ボックス 1"/>
          <p:cNvSpPr txBox="1">
            <a:spLocks noChangeArrowheads="1"/>
          </p:cNvSpPr>
          <p:nvPr/>
        </p:nvSpPr>
        <p:spPr bwMode="auto">
          <a:xfrm>
            <a:off x="857250" y="3743325"/>
            <a:ext cx="7464425" cy="400050"/>
          </a:xfrm>
          <a:prstGeom prst="rect">
            <a:avLst/>
          </a:prstGeom>
          <a:solidFill>
            <a:srgbClr val="FFE3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Narrow" panose="020B0606020202030204" pitchFamily="34" charset="0"/>
                <a:cs typeface="Arial" panose="020B0604020202020204" pitchFamily="34" charset="0"/>
              </a:rPr>
              <a:t>Experiments which claimed neutrino oscillations around end of 1990s</a:t>
            </a:r>
            <a:endParaRPr lang="ja-JP" altLang="en-US" sz="2000" b="1">
              <a:latin typeface="Arial Narrow" panose="020B0606020202030204" pitchFamily="34" charset="0"/>
              <a:cs typeface="Arial" panose="020B060402020202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500188"/>
            <a:ext cx="357663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1593850"/>
            <a:ext cx="3440113"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Constraints on </a:t>
            </a:r>
            <a:r>
              <a:rPr lang="en-US" sz="2800" b="1" u="sng" spc="-60" dirty="0">
                <a:solidFill>
                  <a:srgbClr val="0000FF"/>
                </a:solidFill>
                <a:latin typeface="Symbol" panose="05050102010706020507" pitchFamily="18" charset="2"/>
                <a:cs typeface="Arial" panose="020B0604020202020204" pitchFamily="34" charset="0"/>
              </a:rPr>
              <a:t>D</a:t>
            </a:r>
            <a:r>
              <a:rPr lang="en-US" sz="2800" b="1" u="sng" spc="-60" dirty="0">
                <a:solidFill>
                  <a:srgbClr val="0000FF"/>
                </a:solidFill>
                <a:latin typeface="Arial" panose="020B0604020202020204" pitchFamily="34" charset="0"/>
                <a:cs typeface="Arial" panose="020B0604020202020204" pitchFamily="34" charset="0"/>
              </a:rPr>
              <a:t>m</a:t>
            </a:r>
            <a:r>
              <a:rPr lang="en-US" sz="2800" b="1" u="sng" spc="-60" baseline="3000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Arial" panose="020B0604020202020204" pitchFamily="34" charset="0"/>
                <a:cs typeface="Arial" panose="020B0604020202020204" pitchFamily="34" charset="0"/>
              </a:rPr>
              <a:t> – sin</a:t>
            </a:r>
            <a:r>
              <a:rPr lang="en-US" sz="2800" b="1" u="sng" spc="-60" baseline="3000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Symbol" panose="05050102010706020507" pitchFamily="18" charset="2"/>
                <a:cs typeface="Arial" panose="020B0604020202020204" pitchFamily="34" charset="0"/>
              </a:rPr>
              <a:t>q</a:t>
            </a:r>
            <a:r>
              <a:rPr lang="en-US" sz="2800" b="1" u="sng" spc="-60" dirty="0">
                <a:solidFill>
                  <a:srgbClr val="0000FF"/>
                </a:solidFill>
                <a:latin typeface="Arial" panose="020B0604020202020204" pitchFamily="34" charset="0"/>
                <a:cs typeface="Arial" panose="020B0604020202020204" pitchFamily="34" charset="0"/>
              </a:rPr>
              <a:t> plane </a:t>
            </a:r>
            <a:endParaRPr sz="2800" b="1" u="sng" dirty="0">
              <a:solidFill>
                <a:srgbClr val="0000FF"/>
              </a:solidFill>
              <a:latin typeface="Arial" panose="020B0604020202020204" pitchFamily="34" charset="0"/>
              <a:cs typeface="Arial" panose="020B0604020202020204" pitchFamily="34" charset="0"/>
            </a:endParaRPr>
          </a:p>
        </p:txBody>
      </p:sp>
      <p:sp>
        <p:nvSpPr>
          <p:cNvPr id="70661" name="テキスト ボックス 1"/>
          <p:cNvSpPr txBox="1">
            <a:spLocks noChangeArrowheads="1"/>
          </p:cNvSpPr>
          <p:nvPr/>
        </p:nvSpPr>
        <p:spPr bwMode="auto">
          <a:xfrm>
            <a:off x="0" y="517525"/>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cs typeface="Arial" panose="020B0604020202020204" pitchFamily="34" charset="0"/>
              </a:rPr>
              <a:t>Constraints on oscillation parameter regions was calculated based on solar neutrino deficits. </a:t>
            </a:r>
            <a:r>
              <a:rPr lang="en-US" altLang="ja-JP" sz="2000" b="1" dirty="0">
                <a:solidFill>
                  <a:srgbClr val="FF0000"/>
                </a:solidFill>
                <a:cs typeface="Arial" panose="020B0604020202020204" pitchFamily="34" charset="0"/>
              </a:rPr>
              <a:t>Four regions </a:t>
            </a:r>
            <a:r>
              <a:rPr lang="en-US" altLang="ja-JP" sz="2000" b="1" dirty="0">
                <a:cs typeface="Arial" panose="020B0604020202020204" pitchFamily="34" charset="0"/>
              </a:rPr>
              <a:t>remain as possible solutions. </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r>
              <a:rPr lang="en-US" altLang="ja-JP" sz="2000" b="1" dirty="0">
                <a:cs typeface="Arial" panose="020B0604020202020204" pitchFamily="34" charset="0"/>
              </a:rPr>
              <a:t>"</a:t>
            </a:r>
            <a:r>
              <a:rPr lang="en-US" altLang="ja-JP" sz="2000" b="1" dirty="0">
                <a:solidFill>
                  <a:srgbClr val="FF0000"/>
                </a:solidFill>
                <a:cs typeface="Arial" panose="020B0604020202020204" pitchFamily="34" charset="0"/>
              </a:rPr>
              <a:t>Energy spectrum</a:t>
            </a:r>
            <a:r>
              <a:rPr lang="en-US" altLang="ja-JP" sz="2000" b="1" dirty="0">
                <a:cs typeface="Arial" panose="020B0604020202020204" pitchFamily="34" charset="0"/>
              </a:rPr>
              <a:t>" and “</a:t>
            </a:r>
            <a:r>
              <a:rPr lang="en-US" altLang="ja-JP" sz="2000" b="1" dirty="0">
                <a:solidFill>
                  <a:srgbClr val="FF0000"/>
                </a:solidFill>
                <a:cs typeface="Arial" panose="020B0604020202020204" pitchFamily="34" charset="0"/>
              </a:rPr>
              <a:t>Day-Night asymmetry</a:t>
            </a:r>
            <a:r>
              <a:rPr lang="en-US" altLang="ja-JP" sz="2000" b="1" dirty="0">
                <a:cs typeface="Arial" panose="020B0604020202020204" pitchFamily="34" charset="0"/>
              </a:rPr>
              <a:t>" became key issue.</a:t>
            </a:r>
          </a:p>
        </p:txBody>
      </p:sp>
      <p:sp>
        <p:nvSpPr>
          <p:cNvPr id="6" name="スライド番号プレースホルダー 1"/>
          <p:cNvSpPr txBox="1">
            <a:spLocks/>
          </p:cNvSpPr>
          <p:nvPr/>
        </p:nvSpPr>
        <p:spPr>
          <a:xfrm>
            <a:off x="6882384"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Day-Night asymmetry </a:t>
            </a:r>
            <a:endParaRPr sz="2800" b="1" u="sng" dirty="0">
              <a:solidFill>
                <a:srgbClr val="0000FF"/>
              </a:solidFill>
              <a:latin typeface="Arial" panose="020B0604020202020204" pitchFamily="34" charset="0"/>
              <a:cs typeface="Arial" panose="020B0604020202020204" pitchFamily="34" charset="0"/>
            </a:endParaRPr>
          </a:p>
        </p:txBody>
      </p:sp>
      <p:sp>
        <p:nvSpPr>
          <p:cNvPr id="71683" name="テキスト ボックス 33"/>
          <p:cNvSpPr txBox="1">
            <a:spLocks noChangeArrowheads="1"/>
          </p:cNvSpPr>
          <p:nvPr/>
        </p:nvSpPr>
        <p:spPr bwMode="auto">
          <a:xfrm>
            <a:off x="55563" y="490538"/>
            <a:ext cx="89677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Muon neutrinos may generate from electron neutrinos by neutrino oscillation in the core of the Sun.  They also travel from the Sun to the Earth.</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They may oscillate back to electron neutrinos again by </a:t>
            </a:r>
            <a:r>
              <a:rPr lang="en-US" altLang="ja-JP" sz="2000" b="1">
                <a:solidFill>
                  <a:srgbClr val="FF0000"/>
                </a:solidFill>
                <a:latin typeface="Arial" panose="020B0604020202020204" pitchFamily="34" charset="0"/>
                <a:cs typeface="Arial" panose="020B0604020202020204" pitchFamily="34" charset="0"/>
              </a:rPr>
              <a:t>matter effect in the Earth</a:t>
            </a:r>
            <a:r>
              <a:rPr lang="en-US" altLang="ja-JP" sz="2000" b="1">
                <a:latin typeface="Arial" panose="020B0604020202020204" pitchFamily="34" charset="0"/>
                <a:cs typeface="Arial" panose="020B0604020202020204" pitchFamily="34" charset="0"/>
              </a:rPr>
              <a:t>, since the matter density in the Earth (</a:t>
            </a:r>
            <a:r>
              <a:rPr lang="en-US" altLang="ja-JP" sz="2000" b="1">
                <a:latin typeface="Symbol" panose="05050102010706020507" pitchFamily="18" charset="2"/>
                <a:cs typeface="Arial" panose="020B0604020202020204" pitchFamily="34" charset="0"/>
              </a:rPr>
              <a:t>r</a:t>
            </a:r>
            <a:r>
              <a:rPr lang="en-US" altLang="ja-JP" sz="2000" b="1">
                <a:latin typeface="Arial" panose="020B0604020202020204" pitchFamily="34" charset="0"/>
                <a:cs typeface="Arial" panose="020B0604020202020204" pitchFamily="34" charset="0"/>
              </a:rPr>
              <a:t>=5~13 g/cm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is not negligibly small.</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Such </a:t>
            </a:r>
            <a:r>
              <a:rPr lang="en-US" altLang="ja-JP" sz="2000" b="1">
                <a:solidFill>
                  <a:srgbClr val="FF0000"/>
                </a:solidFill>
                <a:latin typeface="Arial" panose="020B0604020202020204" pitchFamily="34" charset="0"/>
                <a:cs typeface="Arial" panose="020B0604020202020204" pitchFamily="34" charset="0"/>
              </a:rPr>
              <a:t>regeneration</a:t>
            </a:r>
            <a:r>
              <a:rPr lang="en-US" altLang="ja-JP" sz="2000" b="1">
                <a:latin typeface="Arial" panose="020B0604020202020204" pitchFamily="34" charset="0"/>
                <a:cs typeface="Arial" panose="020B0604020202020204" pitchFamily="34" charset="0"/>
              </a:rPr>
              <a:t> might be detected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as </a:t>
            </a:r>
            <a:r>
              <a:rPr lang="en-US" altLang="ja-JP" sz="2000" b="1">
                <a:solidFill>
                  <a:srgbClr val="FF0000"/>
                </a:solidFill>
                <a:latin typeface="Arial" panose="020B0604020202020204" pitchFamily="34" charset="0"/>
                <a:cs typeface="Arial" panose="020B0604020202020204" pitchFamily="34" charset="0"/>
              </a:rPr>
              <a:t>Day-Night asymmetry </a:t>
            </a:r>
            <a:r>
              <a:rPr lang="en-US" altLang="ja-JP" sz="2000" b="1">
                <a:latin typeface="Arial" panose="020B0604020202020204" pitchFamily="34" charset="0"/>
                <a:cs typeface="Arial" panose="020B0604020202020204" pitchFamily="34" charset="0"/>
              </a:rPr>
              <a:t>or</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zenith angle distribution </a:t>
            </a:r>
            <a:r>
              <a:rPr lang="en-US" altLang="ja-JP" sz="2000" b="1">
                <a:latin typeface="Arial" panose="020B0604020202020204" pitchFamily="34" charset="0"/>
                <a:cs typeface="Arial" panose="020B0604020202020204" pitchFamily="34" charset="0"/>
              </a:rPr>
              <a:t>of solar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neutrino flux.</a:t>
            </a:r>
            <a:endParaRPr lang="ja-JP" altLang="en-US" sz="2000" b="1">
              <a:latin typeface="Arial" panose="020B0604020202020204" pitchFamily="34" charset="0"/>
              <a:cs typeface="Arial" panose="020B0604020202020204" pitchFamily="34" charset="0"/>
            </a:endParaRPr>
          </a:p>
        </p:txBody>
      </p:sp>
      <p:pic>
        <p:nvPicPr>
          <p:cNvPr id="7168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3119438"/>
            <a:ext cx="2706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楕円 36"/>
          <p:cNvSpPr/>
          <p:nvPr/>
        </p:nvSpPr>
        <p:spPr>
          <a:xfrm>
            <a:off x="5686425" y="5326063"/>
            <a:ext cx="1476375" cy="4254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7515225" y="4716463"/>
            <a:ext cx="803275" cy="3365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168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4435475"/>
            <a:ext cx="30591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1"/>
          <p:cNvSpPr txBox="1">
            <a:spLocks noChangeArrowheads="1"/>
          </p:cNvSpPr>
          <p:nvPr/>
        </p:nvSpPr>
        <p:spPr bwMode="auto">
          <a:xfrm>
            <a:off x="53975" y="554038"/>
            <a:ext cx="90249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Around end of 20</a:t>
            </a:r>
            <a:r>
              <a:rPr lang="en-US" altLang="ja-JP" sz="2000" b="1" baseline="30000">
                <a:cs typeface="Arial" panose="020B0604020202020204" pitchFamily="34" charset="0"/>
              </a:rPr>
              <a:t>th</a:t>
            </a:r>
            <a:r>
              <a:rPr lang="en-US" altLang="ja-JP" sz="2000" b="1">
                <a:cs typeface="Arial" panose="020B0604020202020204" pitchFamily="34" charset="0"/>
              </a:rPr>
              <a:t>  century,  2 large experiments were under construction. First results were reported in early 21</a:t>
            </a:r>
            <a:r>
              <a:rPr lang="en-US" altLang="ja-JP" sz="2000" b="1" baseline="30000">
                <a:cs typeface="Arial" panose="020B0604020202020204" pitchFamily="34" charset="0"/>
              </a:rPr>
              <a:t>st</a:t>
            </a:r>
            <a:r>
              <a:rPr lang="en-US" altLang="ja-JP" sz="2000" b="1">
                <a:cs typeface="Arial" panose="020B0604020202020204" pitchFamily="34" charset="0"/>
              </a:rPr>
              <a:t> century.</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Tx/>
              <a:buAutoNum type="arabicPeriod"/>
            </a:pPr>
            <a:r>
              <a:rPr lang="en-US" altLang="ja-JP" sz="2000" b="1">
                <a:cs typeface="Arial" panose="020B0604020202020204" pitchFamily="34" charset="0"/>
              </a:rPr>
              <a:t>In 2001, </a:t>
            </a:r>
            <a:r>
              <a:rPr lang="en-US" altLang="ja-JP" sz="2000" b="1">
                <a:solidFill>
                  <a:srgbClr val="FF0000"/>
                </a:solidFill>
                <a:cs typeface="Arial" panose="020B0604020202020204" pitchFamily="34" charset="0"/>
              </a:rPr>
              <a:t>SNO </a:t>
            </a:r>
            <a:r>
              <a:rPr lang="en-US" altLang="ja-JP" sz="2000" b="1">
                <a:cs typeface="Arial" panose="020B0604020202020204" pitchFamily="34" charset="0"/>
              </a:rPr>
              <a:t>confirmed solar neutrino oscillation by observation of neutral current measurement.</a:t>
            </a:r>
          </a:p>
          <a:p>
            <a:pPr>
              <a:spcBef>
                <a:spcPct val="0"/>
              </a:spcBef>
              <a:buFontTx/>
              <a:buAutoNum type="arabicPeriod"/>
            </a:pPr>
            <a:endParaRPr lang="en-US" altLang="ja-JP" sz="2000" b="1">
              <a:cs typeface="Arial" panose="020B0604020202020204" pitchFamily="34" charset="0"/>
            </a:endParaRPr>
          </a:p>
          <a:p>
            <a:pPr>
              <a:spcBef>
                <a:spcPct val="0"/>
              </a:spcBef>
              <a:buFontTx/>
              <a:buAutoNum type="arabicPeriod"/>
            </a:pPr>
            <a:r>
              <a:rPr lang="en-US" altLang="ja-JP" sz="2000" b="1">
                <a:cs typeface="Arial" panose="020B0604020202020204" pitchFamily="34" charset="0"/>
              </a:rPr>
              <a:t>In 2002, </a:t>
            </a:r>
            <a:r>
              <a:rPr lang="en-US" altLang="ja-JP" sz="2000" b="1">
                <a:solidFill>
                  <a:srgbClr val="FF0000"/>
                </a:solidFill>
                <a:cs typeface="Arial" panose="020B0604020202020204" pitchFamily="34" charset="0"/>
              </a:rPr>
              <a:t>KamLAND </a:t>
            </a:r>
            <a:r>
              <a:rPr lang="en-US" altLang="ja-JP" sz="2000" b="1">
                <a:cs typeface="Arial" panose="020B0604020202020204" pitchFamily="34" charset="0"/>
              </a:rPr>
              <a:t>found that LMA solution is the answer for the solar neutrino deficit.</a:t>
            </a:r>
          </a:p>
        </p:txBody>
      </p:sp>
      <p:sp>
        <p:nvSpPr>
          <p:cNvPr id="4" name="object 2"/>
          <p:cNvSpPr txBox="1"/>
          <p:nvPr/>
        </p:nvSpPr>
        <p:spPr>
          <a:xfrm>
            <a:off x="266700" y="11113"/>
            <a:ext cx="8604250" cy="431800"/>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In 2000s</a:t>
            </a:r>
            <a:endParaRPr sz="2800" b="1" u="sng" dirty="0">
              <a:solidFill>
                <a:srgbClr val="0000FF"/>
              </a:solidFill>
              <a:latin typeface="Arial" panose="020B0604020202020204" pitchFamily="34" charset="0"/>
              <a:cs typeface="Arial" panose="020B0604020202020204" pitchFamily="34" charset="0"/>
            </a:endParaRPr>
          </a:p>
        </p:txBody>
      </p:sp>
      <p:sp>
        <p:nvSpPr>
          <p:cNvPr id="72708" name="テキスト ボックス 1"/>
          <p:cNvSpPr txBox="1">
            <a:spLocks noChangeArrowheads="1"/>
          </p:cNvSpPr>
          <p:nvPr/>
        </p:nvSpPr>
        <p:spPr bwMode="auto">
          <a:xfrm>
            <a:off x="658813" y="3219450"/>
            <a:ext cx="8432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700" b="1" dirty="0" err="1">
                <a:cs typeface="Arial" panose="020B0604020202020204" pitchFamily="34" charset="0"/>
              </a:rPr>
              <a:t>KamLAND</a:t>
            </a:r>
            <a:r>
              <a:rPr lang="en-US" altLang="ja-JP" sz="1700" b="1" dirty="0">
                <a:cs typeface="Arial" panose="020B0604020202020204" pitchFamily="34" charset="0"/>
              </a:rPr>
              <a:t> is not a solar neutrino experiment but a reactor neutrino experiment. However, it is closely related to the electron neutrino oscillation, and is mentioned briefly.</a:t>
            </a:r>
            <a:br>
              <a:rPr lang="en-US" altLang="ja-JP" sz="1700" b="1" dirty="0">
                <a:cs typeface="Arial" panose="020B0604020202020204" pitchFamily="34" charset="0"/>
              </a:rPr>
            </a:br>
            <a:r>
              <a:rPr lang="en-US" altLang="ja-JP" sz="1700" b="1" dirty="0">
                <a:cs typeface="Arial" panose="020B0604020202020204" pitchFamily="34" charset="0"/>
              </a:rPr>
              <a:t>Details was already presented by Cabrera-</a:t>
            </a:r>
            <a:r>
              <a:rPr lang="en-US" altLang="ja-JP" sz="1700" b="1" dirty="0" err="1">
                <a:cs typeface="Arial" panose="020B0604020202020204" pitchFamily="34" charset="0"/>
              </a:rPr>
              <a:t>san</a:t>
            </a:r>
            <a:r>
              <a:rPr lang="en-US" altLang="ja-JP" sz="1700" b="1" dirty="0">
                <a:cs typeface="Arial" panose="020B0604020202020204" pitchFamily="34" charset="0"/>
              </a:rPr>
              <a:t> the day before yesterday.</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bject 8"/>
          <p:cNvSpPr>
            <a:spLocks noChangeArrowheads="1"/>
          </p:cNvSpPr>
          <p:nvPr/>
        </p:nvSpPr>
        <p:spPr bwMode="auto">
          <a:xfrm>
            <a:off x="5337175" y="1670050"/>
            <a:ext cx="3746500" cy="44719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73731" name="テキスト ボックス 2"/>
          <p:cNvSpPr txBox="1">
            <a:spLocks noChangeArrowheads="1"/>
          </p:cNvSpPr>
          <p:nvPr/>
        </p:nvSpPr>
        <p:spPr bwMode="auto">
          <a:xfrm>
            <a:off x="0" y="728663"/>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SNO </a:t>
            </a:r>
            <a:r>
              <a:rPr lang="en-US" altLang="ja-JP" sz="2000" b="1">
                <a:cs typeface="Arial" panose="020B0604020202020204" pitchFamily="34" charset="0"/>
              </a:rPr>
              <a:t>(Sudbury Neutrino</a:t>
            </a:r>
            <a:r>
              <a:rPr lang="ja-JP" altLang="en-US" sz="2000" b="1">
                <a:cs typeface="Arial" panose="020B0604020202020204" pitchFamily="34" charset="0"/>
              </a:rPr>
              <a:t> </a:t>
            </a:r>
            <a:r>
              <a:rPr lang="en-US" altLang="ja-JP" sz="2000" b="1">
                <a:cs typeface="Arial" panose="020B0604020202020204" pitchFamily="34" charset="0"/>
              </a:rPr>
              <a:t>Observatory) is a heavy water (</a:t>
            </a:r>
            <a:r>
              <a:rPr lang="en-US" altLang="ja-JP" sz="2000" b="1">
                <a:solidFill>
                  <a:srgbClr val="FF0000"/>
                </a:solidFill>
                <a:cs typeface="Arial" panose="020B0604020202020204" pitchFamily="34" charset="0"/>
              </a:rPr>
              <a:t>D</a:t>
            </a:r>
            <a:r>
              <a:rPr lang="en-US" altLang="ja-JP" sz="2000" b="1" baseline="-25000">
                <a:solidFill>
                  <a:srgbClr val="FF0000"/>
                </a:solidFill>
                <a:cs typeface="Arial" panose="020B0604020202020204" pitchFamily="34" charset="0"/>
              </a:rPr>
              <a:t>2</a:t>
            </a:r>
            <a:r>
              <a:rPr lang="en-US" altLang="ja-JP" sz="2000" b="1">
                <a:solidFill>
                  <a:srgbClr val="FF0000"/>
                </a:solidFill>
                <a:cs typeface="Arial" panose="020B0604020202020204" pitchFamily="34" charset="0"/>
              </a:rPr>
              <a:t>O</a:t>
            </a:r>
            <a:r>
              <a:rPr lang="en-US" altLang="ja-JP" sz="2000" b="1">
                <a:cs typeface="Arial" panose="020B0604020202020204" pitchFamily="34" charset="0"/>
              </a:rPr>
              <a:t>)</a:t>
            </a:r>
            <a:br>
              <a:rPr lang="en-US" altLang="ja-JP" sz="2000" b="1">
                <a:cs typeface="Arial" panose="020B0604020202020204" pitchFamily="34" charset="0"/>
              </a:rPr>
            </a:br>
            <a:r>
              <a:rPr lang="en-US" altLang="ja-JP" sz="2000" b="1">
                <a:cs typeface="Arial" panose="020B0604020202020204" pitchFamily="34" charset="0"/>
              </a:rPr>
              <a:t>Cherenkov detector located in </a:t>
            </a:r>
            <a:r>
              <a:rPr lang="en-US" altLang="ja-JP" sz="2000" b="1">
                <a:solidFill>
                  <a:srgbClr val="FF0000"/>
                </a:solidFill>
                <a:cs typeface="Arial" panose="020B0604020202020204" pitchFamily="34" charset="0"/>
              </a:rPr>
              <a:t>6010</a:t>
            </a:r>
            <a:r>
              <a:rPr lang="en-US" altLang="ja-JP" sz="2000" b="1">
                <a:cs typeface="Arial" panose="020B0604020202020204" pitchFamily="34" charset="0"/>
              </a:rPr>
              <a:t> m.w.e. underground in Sudbury, Ontario, Canada.</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In the 12.01 m diameter transparent</a:t>
            </a:r>
            <a:br>
              <a:rPr lang="en-US" altLang="ja-JP" sz="2000" b="1">
                <a:cs typeface="Arial" panose="020B0604020202020204" pitchFamily="34" charset="0"/>
              </a:rPr>
            </a:br>
            <a:r>
              <a:rPr lang="en-US" altLang="ja-JP" sz="2000" b="1">
                <a:cs typeface="Arial" panose="020B0604020202020204" pitchFamily="34" charset="0"/>
              </a:rPr>
              <a:t>acrylic vessel, </a:t>
            </a:r>
            <a:r>
              <a:rPr lang="en-US" altLang="ja-JP" sz="2000" b="1">
                <a:solidFill>
                  <a:srgbClr val="FF0000"/>
                </a:solidFill>
                <a:cs typeface="Arial" panose="020B0604020202020204" pitchFamily="34" charset="0"/>
              </a:rPr>
              <a:t>1000 </a:t>
            </a:r>
            <a:r>
              <a:rPr lang="en-US" altLang="ja-JP" sz="2000" b="1">
                <a:cs typeface="Arial" panose="020B0604020202020204" pitchFamily="34" charset="0"/>
              </a:rPr>
              <a:t>tons of D</a:t>
            </a:r>
            <a:r>
              <a:rPr lang="en-US" altLang="ja-JP" sz="2000" b="1" baseline="-25000">
                <a:cs typeface="Arial" panose="020B0604020202020204" pitchFamily="34" charset="0"/>
              </a:rPr>
              <a:t>2</a:t>
            </a:r>
            <a:r>
              <a:rPr lang="en-US" altLang="ja-JP" sz="2000" b="1">
                <a:cs typeface="Arial" panose="020B0604020202020204" pitchFamily="34" charset="0"/>
              </a:rPr>
              <a:t>O are</a:t>
            </a:r>
            <a:br>
              <a:rPr lang="en-US" altLang="ja-JP" sz="2000" b="1">
                <a:cs typeface="Arial" panose="020B0604020202020204" pitchFamily="34" charset="0"/>
              </a:rPr>
            </a:br>
            <a:r>
              <a:rPr lang="en-US" altLang="ja-JP" sz="2000" b="1">
                <a:cs typeface="Arial" panose="020B0604020202020204" pitchFamily="34" charset="0"/>
              </a:rPr>
              <a:t>stored.</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acrylic vessel is surrounded by</a:t>
            </a:r>
            <a:br>
              <a:rPr lang="en-US" altLang="ja-JP" sz="2000" b="1">
                <a:cs typeface="Arial" panose="020B0604020202020204" pitchFamily="34" charset="0"/>
              </a:rPr>
            </a:br>
            <a:r>
              <a:rPr lang="en-US" altLang="ja-JP" sz="2000" b="1">
                <a:cs typeface="Arial" panose="020B0604020202020204" pitchFamily="34" charset="0"/>
              </a:rPr>
              <a:t>1700 tons of H</a:t>
            </a:r>
            <a:r>
              <a:rPr lang="en-US" altLang="ja-JP" sz="2000" b="1" baseline="-25000">
                <a:cs typeface="Arial" panose="020B0604020202020204" pitchFamily="34" charset="0"/>
              </a:rPr>
              <a:t>2</a:t>
            </a:r>
            <a:r>
              <a:rPr lang="en-US" altLang="ja-JP" sz="2000" b="1">
                <a:cs typeface="Arial" panose="020B0604020202020204" pitchFamily="34" charset="0"/>
              </a:rPr>
              <a:t>O layer in the inner</a:t>
            </a:r>
            <a:br>
              <a:rPr lang="en-US" altLang="ja-JP" sz="2000" b="1">
                <a:cs typeface="Arial" panose="020B0604020202020204" pitchFamily="34" charset="0"/>
              </a:rPr>
            </a:br>
            <a:r>
              <a:rPr lang="en-US" altLang="ja-JP" sz="2000" b="1">
                <a:cs typeface="Arial" panose="020B0604020202020204" pitchFamily="34" charset="0"/>
              </a:rPr>
              <a:t>vessel.  </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inner D</a:t>
            </a:r>
            <a:r>
              <a:rPr lang="en-US" altLang="ja-JP" sz="2000" b="1" baseline="-25000">
                <a:cs typeface="Arial" panose="020B0604020202020204" pitchFamily="34" charset="0"/>
              </a:rPr>
              <a:t>2</a:t>
            </a:r>
            <a:r>
              <a:rPr lang="en-US" altLang="ja-JP" sz="2000" b="1">
                <a:cs typeface="Arial" panose="020B0604020202020204" pitchFamily="34" charset="0"/>
              </a:rPr>
              <a:t>O volume are viewed by</a:t>
            </a:r>
            <a:br>
              <a:rPr lang="en-US" altLang="ja-JP" sz="2000" b="1">
                <a:cs typeface="Arial" panose="020B0604020202020204" pitchFamily="34" charset="0"/>
              </a:rPr>
            </a:br>
            <a:r>
              <a:rPr lang="en-US" altLang="ja-JP" sz="2000" b="1">
                <a:solidFill>
                  <a:srgbClr val="FF0000"/>
                </a:solidFill>
                <a:cs typeface="Arial" panose="020B0604020202020204" pitchFamily="34" charset="0"/>
              </a:rPr>
              <a:t>9456 8-inch PMTs</a:t>
            </a:r>
            <a:r>
              <a:rPr lang="en-US" altLang="ja-JP" sz="2000" b="1">
                <a:cs typeface="Arial" panose="020B0604020202020204" pitchFamily="34" charset="0"/>
              </a:rPr>
              <a:t>, supported by a</a:t>
            </a:r>
            <a:br>
              <a:rPr lang="en-US" altLang="ja-JP" sz="2000" b="1">
                <a:cs typeface="Arial" panose="020B0604020202020204" pitchFamily="34" charset="0"/>
              </a:rPr>
            </a:br>
            <a:r>
              <a:rPr lang="en-US" altLang="ja-JP" sz="2000" b="1">
                <a:cs typeface="Arial" panose="020B0604020202020204" pitchFamily="34" charset="0"/>
              </a:rPr>
              <a:t>17.8 m diameter stainless steel</a:t>
            </a:r>
            <a:br>
              <a:rPr lang="en-US" altLang="ja-JP" sz="2000" b="1">
                <a:cs typeface="Arial" panose="020B0604020202020204" pitchFamily="34" charset="0"/>
              </a:rPr>
            </a:br>
            <a:r>
              <a:rPr lang="en-US" altLang="ja-JP" sz="2000" b="1">
                <a:cs typeface="Arial" panose="020B0604020202020204" pitchFamily="34" charset="0"/>
              </a:rPr>
              <a:t>structure. The photo coverage is </a:t>
            </a:r>
            <a:r>
              <a:rPr lang="en-US" altLang="ja-JP" sz="2000" b="1">
                <a:solidFill>
                  <a:srgbClr val="FF0000"/>
                </a:solidFill>
                <a:cs typeface="Arial" panose="020B0604020202020204" pitchFamily="34" charset="0"/>
              </a:rPr>
              <a:t>60%</a:t>
            </a:r>
            <a:r>
              <a:rPr lang="en-US" altLang="ja-JP" sz="2000" b="1">
                <a:cs typeface="Arial" panose="020B0604020202020204" pitchFamily="34" charset="0"/>
              </a:rPr>
              <a:t>.</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inner vessel is surrounded by</a:t>
            </a:r>
            <a:br>
              <a:rPr lang="en-US" altLang="ja-JP" sz="2000" b="1">
                <a:cs typeface="Arial" panose="020B0604020202020204" pitchFamily="34" charset="0"/>
              </a:rPr>
            </a:br>
            <a:r>
              <a:rPr lang="en-US" altLang="ja-JP" sz="2000" b="1">
                <a:solidFill>
                  <a:srgbClr val="FF0000"/>
                </a:solidFill>
                <a:cs typeface="Arial" panose="020B0604020202020204" pitchFamily="34" charset="0"/>
              </a:rPr>
              <a:t>5300 </a:t>
            </a:r>
            <a:r>
              <a:rPr lang="en-US" altLang="ja-JP" sz="2000" b="1">
                <a:cs typeface="Arial" panose="020B0604020202020204" pitchFamily="34" charset="0"/>
              </a:rPr>
              <a:t>tons of H</a:t>
            </a:r>
            <a:r>
              <a:rPr lang="en-US" altLang="ja-JP" sz="2000" b="1" baseline="-25000">
                <a:cs typeface="Arial" panose="020B0604020202020204" pitchFamily="34" charset="0"/>
              </a:rPr>
              <a:t>2</a:t>
            </a:r>
            <a:r>
              <a:rPr lang="en-US" altLang="ja-JP" sz="2000" b="1">
                <a:cs typeface="Arial" panose="020B0604020202020204" pitchFamily="34" charset="0"/>
              </a:rPr>
              <a:t>O layer as an outer</a:t>
            </a:r>
            <a:br>
              <a:rPr lang="en-US" altLang="ja-JP" sz="2000" b="1">
                <a:cs typeface="Arial" panose="020B0604020202020204" pitchFamily="34" charset="0"/>
              </a:rPr>
            </a:br>
            <a:r>
              <a:rPr lang="en-US" altLang="ja-JP" sz="2000" b="1">
                <a:cs typeface="Arial" panose="020B0604020202020204" pitchFamily="34" charset="0"/>
              </a:rPr>
              <a:t>shielding.</a:t>
            </a:r>
          </a:p>
        </p:txBody>
      </p:sp>
      <p:sp>
        <p:nvSpPr>
          <p:cNvPr id="73732"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SNO</a:t>
            </a:r>
            <a:r>
              <a:rPr lang="en-US" altLang="ja-JP" sz="2800" b="1" u="sng">
                <a:solidFill>
                  <a:srgbClr val="0000EE"/>
                </a:solidFill>
              </a:rPr>
              <a:t> (1999-2006)</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bject 2411"/>
          <p:cNvSpPr>
            <a:spLocks noChangeArrowheads="1"/>
          </p:cNvSpPr>
          <p:nvPr/>
        </p:nvSpPr>
        <p:spPr bwMode="auto">
          <a:xfrm>
            <a:off x="4756150" y="962025"/>
            <a:ext cx="4267200" cy="4267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74755"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An example of the SNO event </a:t>
            </a:r>
          </a:p>
        </p:txBody>
      </p:sp>
      <p:sp>
        <p:nvSpPr>
          <p:cNvPr id="74756" name="テキスト ボックス 39"/>
          <p:cNvSpPr txBox="1">
            <a:spLocks noChangeArrowheads="1"/>
          </p:cNvSpPr>
          <p:nvPr/>
        </p:nvSpPr>
        <p:spPr bwMode="auto">
          <a:xfrm>
            <a:off x="58738" y="722313"/>
            <a:ext cx="5219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a:t>
            </a:r>
            <a:r>
              <a:rPr lang="ja-JP" altLang="en-US" sz="2000" b="1">
                <a:cs typeface="Arial" panose="020B0604020202020204" pitchFamily="34" charset="0"/>
              </a:rPr>
              <a:t> </a:t>
            </a:r>
            <a:r>
              <a:rPr lang="en-US" altLang="ja-JP" sz="2000" b="1">
                <a:cs typeface="Arial" panose="020B0604020202020204" pitchFamily="34" charset="0"/>
              </a:rPr>
              <a:t>vertex position and the travel direction of the particle are</a:t>
            </a:r>
            <a:br>
              <a:rPr lang="en-US" altLang="ja-JP" sz="2000" b="1">
                <a:cs typeface="Arial" panose="020B0604020202020204" pitchFamily="34" charset="0"/>
              </a:rPr>
            </a:br>
            <a:r>
              <a:rPr lang="en-US" altLang="ja-JP" sz="2000" b="1">
                <a:cs typeface="Arial" panose="020B0604020202020204" pitchFamily="34" charset="0"/>
              </a:rPr>
              <a:t>calculated from the timing/charge information of the hit PMTs . </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reconstruction accuracy and resolution are measured using Compton electrons from the </a:t>
            </a:r>
            <a:r>
              <a:rPr lang="en-US" altLang="ja-JP" sz="2000" b="1" baseline="30000">
                <a:cs typeface="Arial" panose="020B0604020202020204" pitchFamily="34" charset="0"/>
              </a:rPr>
              <a:t>16</a:t>
            </a:r>
            <a:r>
              <a:rPr lang="en-US" altLang="ja-JP" sz="2000" b="1">
                <a:cs typeface="Arial" panose="020B0604020202020204" pitchFamily="34" charset="0"/>
              </a:rPr>
              <a:t>N calibration source</a:t>
            </a:r>
            <a:br>
              <a:rPr lang="en-US" altLang="ja-JP" sz="2000" b="1">
                <a:cs typeface="Arial" panose="020B0604020202020204" pitchFamily="34" charset="0"/>
              </a:rPr>
            </a:br>
            <a:r>
              <a:rPr lang="en-US" altLang="ja-JP" sz="2000" b="1">
                <a:cs typeface="Arial" panose="020B0604020202020204" pitchFamily="34" charset="0"/>
              </a:rPr>
              <a:t>(predominantly 6.13 MeV </a:t>
            </a:r>
            <a:r>
              <a:rPr lang="en-US" altLang="ja-JP" sz="2000" b="1">
                <a:latin typeface="Symbol" panose="05050102010706020507" pitchFamily="18" charset="2"/>
                <a:cs typeface="Arial" panose="020B0604020202020204" pitchFamily="34" charset="0"/>
              </a:rPr>
              <a:t>g</a:t>
            </a:r>
            <a:r>
              <a:rPr lang="en-US" altLang="ja-JP" sz="2000" b="1">
                <a:cs typeface="Arial" panose="020B0604020202020204" pitchFamily="34" charset="0"/>
              </a:rPr>
              <a:t>’s).</a:t>
            </a:r>
            <a:br>
              <a:rPr lang="en-US" altLang="ja-JP" sz="2000" b="1">
                <a:cs typeface="Arial" panose="020B0604020202020204" pitchFamily="34" charset="0"/>
              </a:rPr>
            </a:br>
            <a:r>
              <a:rPr lang="en-US" altLang="ja-JP" sz="2000" b="1">
                <a:cs typeface="Arial" panose="020B0604020202020204" pitchFamily="34" charset="0"/>
              </a:rPr>
              <a:t>At these energies,</a:t>
            </a:r>
            <a:r>
              <a:rPr lang="ja-JP" altLang="en-US" sz="2000" b="1">
                <a:cs typeface="Arial" panose="020B0604020202020204" pitchFamily="34" charset="0"/>
              </a:rPr>
              <a:t> </a:t>
            </a:r>
            <a:r>
              <a:rPr lang="en-US" altLang="ja-JP" sz="2000" b="1">
                <a:cs typeface="Arial" panose="020B0604020202020204" pitchFamily="34" charset="0"/>
              </a:rPr>
              <a:t>the vertex resolution is </a:t>
            </a:r>
            <a:r>
              <a:rPr lang="en-US" altLang="ja-JP" sz="2000" b="1">
                <a:solidFill>
                  <a:srgbClr val="FF0000"/>
                </a:solidFill>
                <a:cs typeface="Arial" panose="020B0604020202020204" pitchFamily="34" charset="0"/>
              </a:rPr>
              <a:t>16 cm </a:t>
            </a:r>
            <a:r>
              <a:rPr lang="en-US" altLang="ja-JP" sz="2000" b="1">
                <a:cs typeface="Arial" panose="020B0604020202020204" pitchFamily="34" charset="0"/>
              </a:rPr>
              <a:t>and the</a:t>
            </a:r>
            <a:br>
              <a:rPr lang="en-US" altLang="ja-JP" sz="2000" b="1">
                <a:cs typeface="Arial" panose="020B0604020202020204" pitchFamily="34" charset="0"/>
              </a:rPr>
            </a:br>
            <a:r>
              <a:rPr lang="en-US" altLang="ja-JP" sz="2000" b="1">
                <a:cs typeface="Arial" panose="020B0604020202020204" pitchFamily="34" charset="0"/>
              </a:rPr>
              <a:t>angular resolution is </a:t>
            </a:r>
            <a:r>
              <a:rPr lang="en-US" altLang="ja-JP" sz="2000" b="1">
                <a:solidFill>
                  <a:srgbClr val="FF0000"/>
                </a:solidFill>
                <a:cs typeface="Arial" panose="020B0604020202020204" pitchFamily="34" charset="0"/>
              </a:rPr>
              <a:t>26.7</a:t>
            </a:r>
            <a:r>
              <a:rPr lang="en-US" altLang="ja-JP" sz="2000" b="1" baseline="30000">
                <a:solidFill>
                  <a:srgbClr val="FF0000"/>
                </a:solidFill>
                <a:cs typeface="Arial" panose="020B0604020202020204" pitchFamily="34" charset="0"/>
              </a:rPr>
              <a:t>o</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Number of hit PMT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~9 hits/MeV</a:t>
            </a:r>
            <a:r>
              <a:rPr lang="en-US" altLang="ja-JP" sz="2000" b="1">
                <a:cs typeface="Arial" panose="020B0604020202020204" pitchFamily="34" charset="0"/>
              </a:rPr>
              <a:t>, and</a:t>
            </a:r>
            <a:r>
              <a:rPr lang="ja-JP" altLang="en-US" sz="2000" b="1">
                <a:cs typeface="Arial" panose="020B0604020202020204" pitchFamily="34" charset="0"/>
              </a:rPr>
              <a:t> </a:t>
            </a:r>
            <a:r>
              <a:rPr lang="en-US" altLang="ja-JP" sz="2000" b="1">
                <a:cs typeface="Arial" panose="020B0604020202020204" pitchFamily="34" charset="0"/>
              </a:rPr>
              <a:t>the energy</a:t>
            </a:r>
            <a:br>
              <a:rPr lang="en-US" altLang="ja-JP" sz="2000" b="1">
                <a:cs typeface="Arial" panose="020B0604020202020204" pitchFamily="34" charset="0"/>
              </a:rPr>
            </a:br>
            <a:r>
              <a:rPr lang="en-US" altLang="ja-JP" sz="2000" b="1">
                <a:cs typeface="Arial" panose="020B0604020202020204" pitchFamily="34" charset="0"/>
              </a:rPr>
              <a:t>resolution for 5 MeV electron is </a:t>
            </a:r>
            <a:r>
              <a:rPr lang="en-US" altLang="ja-JP" sz="2000" b="1">
                <a:solidFill>
                  <a:srgbClr val="FF0000"/>
                </a:solidFill>
                <a:cs typeface="Arial" panose="020B0604020202020204" pitchFamily="34" charset="0"/>
              </a:rPr>
              <a:t>16%</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グループ化 2"/>
          <p:cNvGrpSpPr>
            <a:grpSpLocks/>
          </p:cNvGrpSpPr>
          <p:nvPr/>
        </p:nvGrpSpPr>
        <p:grpSpPr bwMode="auto">
          <a:xfrm>
            <a:off x="7178675" y="163513"/>
            <a:ext cx="1819275" cy="3984625"/>
            <a:chOff x="8333221" y="-446953"/>
            <a:chExt cx="1819275" cy="3984625"/>
          </a:xfrm>
        </p:grpSpPr>
        <p:pic>
          <p:nvPicPr>
            <p:cNvPr id="7578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3221" y="-446953"/>
              <a:ext cx="181927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テキスト ボックス 1"/>
            <p:cNvSpPr txBox="1">
              <a:spLocks noChangeArrowheads="1"/>
            </p:cNvSpPr>
            <p:nvPr/>
          </p:nvSpPr>
          <p:spPr bwMode="auto">
            <a:xfrm>
              <a:off x="8391095" y="2854032"/>
              <a:ext cx="1724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1">
                  <a:solidFill>
                    <a:schemeClr val="bg1"/>
                  </a:solidFill>
                  <a:latin typeface="Arial Narrow" panose="020B0606020202030204" pitchFamily="34" charset="0"/>
                </a:rPr>
                <a:t>Herbert H. Chen</a:t>
              </a:r>
            </a:p>
            <a:p>
              <a:pPr algn="ctr">
                <a:spcBef>
                  <a:spcPct val="0"/>
                </a:spcBef>
                <a:buFontTx/>
                <a:buNone/>
              </a:pPr>
              <a:r>
                <a:rPr lang="en-US" altLang="ja-JP" sz="1800" b="1">
                  <a:solidFill>
                    <a:schemeClr val="bg1"/>
                  </a:solidFill>
                  <a:latin typeface="Arial Narrow" panose="020B0606020202030204" pitchFamily="34" charset="0"/>
                </a:rPr>
                <a:t>(1942-1987) </a:t>
              </a:r>
              <a:endParaRPr lang="ja-JP" altLang="en-US" sz="1800" b="1">
                <a:solidFill>
                  <a:schemeClr val="bg1"/>
                </a:solidFill>
                <a:latin typeface="Arial Narrow" panose="020B0606020202030204" pitchFamily="34" charset="0"/>
              </a:endParaRPr>
            </a:p>
          </p:txBody>
        </p:sp>
      </p:grpSp>
      <p:sp>
        <p:nvSpPr>
          <p:cNvPr id="75779" name="Text Box 5"/>
          <p:cNvSpPr txBox="1">
            <a:spLocks noChangeArrowheads="1"/>
          </p:cNvSpPr>
          <p:nvPr/>
        </p:nvSpPr>
        <p:spPr bwMode="auto">
          <a:xfrm>
            <a:off x="541338" y="17463"/>
            <a:ext cx="5567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t>
            </a:r>
            <a:r>
              <a:rPr lang="en-US" altLang="ja-JP" sz="2800" b="1" u="sng" baseline="-25000">
                <a:solidFill>
                  <a:srgbClr val="0000FF"/>
                </a:solidFill>
              </a:rPr>
              <a:t>2</a:t>
            </a:r>
            <a:r>
              <a:rPr lang="en-US" altLang="ja-JP" sz="2800" b="1" u="sng">
                <a:solidFill>
                  <a:srgbClr val="0000FF"/>
                </a:solidFill>
              </a:rPr>
              <a:t>O water Cherenkov detector </a:t>
            </a:r>
          </a:p>
        </p:txBody>
      </p:sp>
      <p:sp>
        <p:nvSpPr>
          <p:cNvPr id="2" name="テキスト ボックス 1"/>
          <p:cNvSpPr txBox="1"/>
          <p:nvPr/>
        </p:nvSpPr>
        <p:spPr>
          <a:xfrm>
            <a:off x="33338" y="490538"/>
            <a:ext cx="9110662" cy="6386512"/>
          </a:xfrm>
          <a:prstGeom prst="rect">
            <a:avLst/>
          </a:prstGeom>
          <a:noFill/>
        </p:spPr>
        <p:txBody>
          <a:bodyPr>
            <a:spAutoFit/>
          </a:bodyPr>
          <a:lstStyle/>
          <a:p>
            <a:pPr marL="285750" indent="-285750">
              <a:buFont typeface="Wingdings" panose="05000000000000000000" pitchFamily="2" charset="2"/>
              <a:buChar char="l"/>
              <a:defRPr/>
            </a:pPr>
            <a:r>
              <a:rPr lang="en-US" altLang="ja-JP" sz="2000" b="1" dirty="0">
                <a:solidFill>
                  <a:srgbClr val="FF0000"/>
                </a:solidFill>
                <a:latin typeface="+mn-lt"/>
              </a:rPr>
              <a:t>Heavy water </a:t>
            </a:r>
            <a:r>
              <a:rPr lang="en-US" altLang="ja-JP" sz="2000" b="1" dirty="0">
                <a:latin typeface="+mn-lt"/>
              </a:rPr>
              <a:t>Cherenkov detector was proposed by</a:t>
            </a:r>
            <a:br>
              <a:rPr lang="en-US" altLang="ja-JP" sz="2000" b="1" dirty="0">
                <a:latin typeface="+mn-lt"/>
              </a:rPr>
            </a:br>
            <a:r>
              <a:rPr lang="en-US" altLang="ja-JP" sz="2000" b="1" dirty="0">
                <a:latin typeface="+mn-lt"/>
              </a:rPr>
              <a:t>Herbert H. Chen in 1985.</a:t>
            </a:r>
            <a:br>
              <a:rPr lang="en-US" altLang="ja-JP" sz="2000" b="1" dirty="0">
                <a:latin typeface="+mn-lt"/>
              </a:rPr>
            </a:br>
            <a:r>
              <a:rPr lang="en-US" altLang="ja-JP" sz="2000" b="1" dirty="0">
                <a:solidFill>
                  <a:srgbClr val="0000EE"/>
                </a:solidFill>
                <a:latin typeface="Arial Narrow" panose="020B0606020202030204" pitchFamily="34" charset="0"/>
              </a:rPr>
              <a:t>"Direct Approach to Resolve the Solar-Neutrino Problem”</a:t>
            </a:r>
            <a:br>
              <a:rPr lang="en-US" altLang="ja-JP" sz="2000" b="1" dirty="0">
                <a:solidFill>
                  <a:srgbClr val="0000EE"/>
                </a:solidFill>
                <a:latin typeface="Arial Narrow" panose="020B0606020202030204" pitchFamily="34" charset="0"/>
              </a:rPr>
            </a:br>
            <a:r>
              <a:rPr lang="en-US" altLang="ja-JP" sz="2000" b="1" dirty="0">
                <a:solidFill>
                  <a:srgbClr val="0000EE"/>
                </a:solidFill>
                <a:latin typeface="Arial Narrow" panose="020B0606020202030204" pitchFamily="34" charset="0"/>
              </a:rPr>
              <a:t>  Herbert H. Chen, Phys. Rev. Lett.55,1534 (1985)</a:t>
            </a:r>
          </a:p>
          <a:p>
            <a:pPr marL="285750" indent="-285750">
              <a:buFont typeface="Wingdings" panose="05000000000000000000" pitchFamily="2" charset="2"/>
              <a:buChar char="l"/>
              <a:defRPr/>
            </a:pPr>
            <a:endParaRPr lang="en-US" altLang="ja-JP" sz="2000" b="1" dirty="0">
              <a:solidFill>
                <a:srgbClr val="0000EE"/>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SNO</a:t>
            </a:r>
            <a:r>
              <a:rPr lang="en-US" altLang="ja-JP" sz="2000" b="1" dirty="0">
                <a:latin typeface="Arial" panose="020B0604020202020204" pitchFamily="34" charset="0"/>
                <a:cs typeface="Arial" panose="020B0604020202020204" pitchFamily="34" charset="0"/>
              </a:rPr>
              <a:t> group could start the experiment by </a:t>
            </a:r>
            <a:r>
              <a:rPr lang="en-US" altLang="ja-JP" sz="2000" b="1" dirty="0">
                <a:solidFill>
                  <a:srgbClr val="FF0000"/>
                </a:solidFill>
                <a:latin typeface="Arial" panose="020B0604020202020204" pitchFamily="34" charset="0"/>
                <a:cs typeface="Arial" panose="020B0604020202020204" pitchFamily="34" charset="0"/>
              </a:rPr>
              <a:t>borrowing 1000 ton D</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O</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Atomic Energy of Canada Limited, a Canadian government-owned company. The market price of the </a:t>
            </a:r>
            <a:r>
              <a:rPr lang="en-US" altLang="ja-JP" sz="2000" b="1" dirty="0">
                <a:solidFill>
                  <a:srgbClr val="FF0000"/>
                </a:solidFill>
                <a:latin typeface="Arial" panose="020B0604020202020204" pitchFamily="34" charset="0"/>
                <a:cs typeface="Arial" panose="020B0604020202020204" pitchFamily="34" charset="0"/>
              </a:rPr>
              <a:t>1000 ton D</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O </a:t>
            </a:r>
            <a:r>
              <a:rPr lang="en-US" altLang="ja-JP" sz="2000" b="1" dirty="0">
                <a:latin typeface="Arial" panose="020B0604020202020204" pitchFamily="34" charset="0"/>
                <a:cs typeface="Arial" panose="020B0604020202020204" pitchFamily="34" charset="0"/>
              </a:rPr>
              <a:t>was </a:t>
            </a:r>
            <a:r>
              <a:rPr lang="en-US" altLang="ja-JP" sz="2000" b="1" dirty="0">
                <a:solidFill>
                  <a:srgbClr val="FF0000"/>
                </a:solidFill>
                <a:latin typeface="Arial" panose="020B0604020202020204" pitchFamily="34" charset="0"/>
                <a:cs typeface="Arial" panose="020B0604020202020204" pitchFamily="34" charset="0"/>
              </a:rPr>
              <a:t>330M C$</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or 230M US$, but </a:t>
            </a:r>
            <a:r>
              <a:rPr lang="en-US" altLang="ja-JP" sz="2000" b="1" dirty="0">
                <a:solidFill>
                  <a:srgbClr val="FF0000"/>
                </a:solidFill>
                <a:latin typeface="Arial" panose="020B0604020202020204" pitchFamily="34" charset="0"/>
                <a:cs typeface="Arial" panose="020B0604020202020204" pitchFamily="34" charset="0"/>
              </a:rPr>
              <a:t>they did not pay any charge</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Unfortunately, Chen passed away by leukemia at age 45 in 1987. However, his name can be found in the author list of the Nobel prize papers of the SNO experiment published in 21</a:t>
            </a:r>
            <a:r>
              <a:rPr lang="en-US" altLang="ja-JP" sz="2000" b="1" baseline="30000" dirty="0">
                <a:latin typeface="Arial" panose="020B0604020202020204" pitchFamily="34" charset="0"/>
                <a:cs typeface="Arial" panose="020B0604020202020204" pitchFamily="34" charset="0"/>
              </a:rPr>
              <a:t>st</a:t>
            </a:r>
            <a:r>
              <a:rPr lang="en-US" altLang="ja-JP" sz="2000" b="1" dirty="0">
                <a:latin typeface="Arial" panose="020B0604020202020204" pitchFamily="34" charset="0"/>
                <a:cs typeface="Arial" panose="020B0604020202020204" pitchFamily="34" charset="0"/>
              </a:rPr>
              <a:t> century.</a:t>
            </a:r>
          </a:p>
        </p:txBody>
      </p:sp>
      <p:sp>
        <p:nvSpPr>
          <p:cNvPr id="11" name="テキスト ボックス 10"/>
          <p:cNvSpPr txBox="1"/>
          <p:nvPr/>
        </p:nvSpPr>
        <p:spPr>
          <a:xfrm>
            <a:off x="358775" y="1876425"/>
            <a:ext cx="6735763" cy="2584450"/>
          </a:xfrm>
          <a:prstGeom prst="rect">
            <a:avLst/>
          </a:prstGeom>
          <a:solidFill>
            <a:srgbClr val="FFFFAB"/>
          </a:solidFill>
        </p:spPr>
        <p:txBody>
          <a:bodyPr>
            <a:spAutoFit/>
          </a:bodyPr>
          <a:lstStyle/>
          <a:p>
            <a:pPr>
              <a:defRPr/>
            </a:pPr>
            <a:r>
              <a:rPr lang="en-US" altLang="ja-JP" b="1" i="1" dirty="0"/>
              <a:t>A direct approach to resolve the solar-neutrino problem would be to observe neutrinos by use of both neutral-current and charged-current reactions. Then, the total neutrino flux and the electron-neutrino flux would be separately determined to provide independent tests of the neutrino-oscillation hypothesis and the standard solar model. A large heavy-water Cherenkov detector, sensitive to neutrinos from </a:t>
            </a:r>
            <a:r>
              <a:rPr lang="en-US" altLang="ja-JP" b="1" i="1" baseline="30000" dirty="0"/>
              <a:t>8</a:t>
            </a:r>
            <a:r>
              <a:rPr lang="en-US" altLang="ja-JP" b="1" i="1" dirty="0"/>
              <a:t>B decay via the neutral-current reaction </a:t>
            </a:r>
            <a:r>
              <a:rPr lang="en-US" altLang="ja-JP" b="1" dirty="0">
                <a:latin typeface="Symbol" panose="05050102010706020507" pitchFamily="18" charset="2"/>
              </a:rPr>
              <a:t>n </a:t>
            </a:r>
            <a:r>
              <a:rPr lang="en-US" altLang="ja-JP" b="1" dirty="0">
                <a:latin typeface="+mn-lt"/>
              </a:rPr>
              <a:t>+ d -&gt; </a:t>
            </a:r>
            <a:r>
              <a:rPr lang="en-US" altLang="ja-JP" b="1" dirty="0">
                <a:latin typeface="Symbol" panose="05050102010706020507" pitchFamily="18" charset="2"/>
              </a:rPr>
              <a:t>n </a:t>
            </a:r>
            <a:r>
              <a:rPr lang="en-US" altLang="ja-JP" b="1" dirty="0">
                <a:latin typeface="+mn-lt"/>
              </a:rPr>
              <a:t>+ p + n </a:t>
            </a:r>
            <a:r>
              <a:rPr lang="en-US" altLang="ja-JP" b="1" i="1" dirty="0"/>
              <a:t>and the charged-current reaction</a:t>
            </a:r>
            <a:br>
              <a:rPr lang="en-US" altLang="ja-JP" b="1" i="1" dirty="0"/>
            </a:br>
            <a:r>
              <a:rPr lang="en-US" altLang="ja-JP" b="1" dirty="0">
                <a:latin typeface="Symbol" panose="05050102010706020507" pitchFamily="18" charset="2"/>
                <a:cs typeface="Arial" panose="020B0604020202020204" pitchFamily="34" charset="0"/>
              </a:rPr>
              <a:t>n </a:t>
            </a:r>
            <a:r>
              <a:rPr lang="en-US" altLang="ja-JP" b="1" dirty="0">
                <a:latin typeface="Arial" panose="020B0604020202020204" pitchFamily="34" charset="0"/>
                <a:cs typeface="Arial" panose="020B0604020202020204" pitchFamily="34" charset="0"/>
              </a:rPr>
              <a:t>+ d -&gt; e + p + p</a:t>
            </a:r>
            <a:r>
              <a:rPr lang="en-US" altLang="ja-JP" b="1" i="1" dirty="0"/>
              <a:t>, is suggested for this purpose.</a:t>
            </a:r>
            <a:endParaRPr lang="ja-JP" altLang="en-US" b="1" i="1" dirty="0"/>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2"/>
          <p:cNvSpPr txBox="1">
            <a:spLocks noChangeArrowheads="1"/>
          </p:cNvSpPr>
          <p:nvPr/>
        </p:nvSpPr>
        <p:spPr bwMode="auto">
          <a:xfrm>
            <a:off x="2139950" y="19050"/>
            <a:ext cx="4864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Total solar neutrino flux</a:t>
            </a:r>
            <a:endParaRPr lang="ja-JP" altLang="en-US" sz="2800" b="1" u="sng">
              <a:solidFill>
                <a:srgbClr val="0A0AD4"/>
              </a:solidFill>
            </a:endParaRPr>
          </a:p>
        </p:txBody>
      </p:sp>
      <p:sp>
        <p:nvSpPr>
          <p:cNvPr id="4" name="テキスト ボックス 3"/>
          <p:cNvSpPr txBox="1"/>
          <p:nvPr/>
        </p:nvSpPr>
        <p:spPr>
          <a:xfrm>
            <a:off x="217488" y="763588"/>
            <a:ext cx="8682037" cy="5632450"/>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a:rPr>
              <a:t>The solar energy is produced by nuclear fusion.</a:t>
            </a:r>
            <a:br>
              <a:rPr lang="en-US" altLang="ja-JP" sz="2000" b="1" dirty="0">
                <a:solidFill>
                  <a:srgbClr val="000000"/>
                </a:solidFill>
                <a:latin typeface="Arial"/>
              </a:rPr>
            </a:br>
            <a:r>
              <a:rPr lang="en-US" altLang="ja-JP" sz="2000" b="1" dirty="0">
                <a:solidFill>
                  <a:srgbClr val="000000"/>
                </a:solidFill>
                <a:latin typeface="Arial"/>
              </a:rPr>
              <a:t>From fusion of 4 protons, a helium nucleus</a:t>
            </a:r>
            <a:br>
              <a:rPr lang="en-US" altLang="ja-JP" sz="2000" b="1" dirty="0">
                <a:solidFill>
                  <a:srgbClr val="000000"/>
                </a:solidFill>
                <a:latin typeface="Arial"/>
              </a:rPr>
            </a:br>
            <a:r>
              <a:rPr lang="en-US" altLang="ja-JP" sz="2000" b="1" dirty="0">
                <a:solidFill>
                  <a:srgbClr val="000000"/>
                </a:solidFill>
                <a:latin typeface="Arial"/>
              </a:rPr>
              <a:t>is produced.</a:t>
            </a:r>
            <a:br>
              <a:rPr lang="en-US" altLang="ja-JP" sz="2000" b="1" dirty="0">
                <a:solidFill>
                  <a:srgbClr val="000000"/>
                </a:solidFill>
                <a:latin typeface="Arial"/>
              </a:rPr>
            </a:br>
            <a:br>
              <a:rPr lang="en-US" altLang="ja-JP" sz="2000" b="1" dirty="0">
                <a:solidFill>
                  <a:srgbClr val="000000"/>
                </a:solidFill>
                <a:latin typeface="Arial"/>
              </a:rPr>
            </a:br>
            <a:br>
              <a:rPr lang="en-US" altLang="ja-JP" sz="2000" b="1" dirty="0">
                <a:solidFill>
                  <a:srgbClr val="000000"/>
                </a:solidFill>
                <a:latin typeface="Arial"/>
              </a:rPr>
            </a:br>
            <a:br>
              <a:rPr lang="en-US" altLang="ja-JP" sz="2000" b="1" dirty="0">
                <a:solidFill>
                  <a:srgbClr val="000000"/>
                </a:solidFill>
                <a:latin typeface="Arial"/>
              </a:rPr>
            </a:br>
            <a:r>
              <a:rPr lang="en-US" altLang="ja-JP" sz="2000" b="1" dirty="0">
                <a:solidFill>
                  <a:srgbClr val="000000"/>
                </a:solidFill>
                <a:latin typeface="Arial"/>
              </a:rPr>
              <a:t>where </a:t>
            </a:r>
            <a:r>
              <a:rPr lang="en-US" altLang="ja-JP" sz="2000" b="1" dirty="0">
                <a:solidFill>
                  <a:srgbClr val="000000"/>
                </a:solidFill>
                <a:latin typeface="Symbol" panose="05050102010706020507" pitchFamily="18" charset="2"/>
              </a:rPr>
              <a:t>D</a:t>
            </a:r>
            <a:r>
              <a:rPr lang="en-US" altLang="ja-JP" sz="2000" b="1" dirty="0">
                <a:solidFill>
                  <a:srgbClr val="000000"/>
                </a:solidFill>
                <a:latin typeface="Arial"/>
              </a:rPr>
              <a:t>E is ~27 MeV and is, finally, emitted</a:t>
            </a:r>
            <a:br>
              <a:rPr lang="en-US" altLang="ja-JP" sz="2000" b="1" dirty="0">
                <a:solidFill>
                  <a:srgbClr val="000000"/>
                </a:solidFill>
                <a:latin typeface="Arial"/>
              </a:rPr>
            </a:br>
            <a:r>
              <a:rPr lang="en-US" altLang="ja-JP" sz="2000" b="1" dirty="0">
                <a:solidFill>
                  <a:srgbClr val="000000"/>
                </a:solidFill>
                <a:latin typeface="Arial"/>
              </a:rPr>
              <a:t>from the Sun.</a:t>
            </a:r>
          </a:p>
          <a:p>
            <a:pPr>
              <a:defRPr/>
            </a:pPr>
            <a:endParaRPr lang="en-US" altLang="ja-JP" sz="2000" b="1" dirty="0">
              <a:solidFill>
                <a:srgbClr val="000000"/>
              </a:solidFill>
              <a:latin typeface="Arial"/>
            </a:endParaRPr>
          </a:p>
          <a:p>
            <a:pPr marL="342900" indent="-342900">
              <a:buFont typeface="Wingdings" panose="05000000000000000000" pitchFamily="2" charset="2"/>
              <a:buChar char="l"/>
              <a:defRPr/>
            </a:pPr>
            <a:r>
              <a:rPr lang="en-US" altLang="ja-JP" sz="2000" b="1" dirty="0">
                <a:solidFill>
                  <a:srgbClr val="000000"/>
                </a:solidFill>
                <a:latin typeface="Arial"/>
              </a:rPr>
              <a:t>The solar luminosity, </a:t>
            </a:r>
            <a:r>
              <a:rPr lang="en-US" altLang="ja-JP" sz="2000" b="1" dirty="0" err="1">
                <a:solidFill>
                  <a:srgbClr val="000000"/>
                </a:solidFill>
                <a:latin typeface="Arial"/>
              </a:rPr>
              <a:t>L</a:t>
            </a:r>
            <a:r>
              <a:rPr lang="en-US" altLang="ja-JP" sz="2000" b="1" baseline="-25000" dirty="0" err="1">
                <a:solidFill>
                  <a:srgbClr val="000000"/>
                </a:solidFill>
                <a:latin typeface="Arial"/>
              </a:rPr>
              <a:t>Sun</a:t>
            </a:r>
            <a:r>
              <a:rPr lang="en-US" altLang="ja-JP" sz="2000" b="1" dirty="0">
                <a:solidFill>
                  <a:srgbClr val="000000"/>
                </a:solidFill>
                <a:latin typeface="Arial"/>
              </a:rPr>
              <a:t>, is accurately</a:t>
            </a:r>
            <a:br>
              <a:rPr lang="en-US" altLang="ja-JP" sz="2000" b="1" dirty="0">
                <a:solidFill>
                  <a:srgbClr val="000000"/>
                </a:solidFill>
                <a:latin typeface="Arial"/>
              </a:rPr>
            </a:br>
            <a:r>
              <a:rPr lang="en-US" altLang="ja-JP" sz="2000" b="1" dirty="0">
                <a:solidFill>
                  <a:srgbClr val="000000"/>
                </a:solidFill>
                <a:latin typeface="Arial"/>
              </a:rPr>
              <a:t>estimated from solar energy received at the Earth's surface.</a:t>
            </a: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r>
              <a:rPr lang="en-US" altLang="ja-JP" sz="2000" b="1" dirty="0">
                <a:solidFill>
                  <a:srgbClr val="000000"/>
                </a:solidFill>
                <a:latin typeface="Arial"/>
              </a:rPr>
              <a:t>Accordingly, total </a:t>
            </a:r>
            <a:r>
              <a:rPr lang="en-US" altLang="ja-JP" sz="2000" b="1" dirty="0">
                <a:solidFill>
                  <a:srgbClr val="000000"/>
                </a:solidFill>
                <a:latin typeface="Symbol" panose="05050102010706020507" pitchFamily="18" charset="2"/>
              </a:rPr>
              <a:t>n</a:t>
            </a:r>
            <a:r>
              <a:rPr lang="en-US" altLang="ja-JP" sz="2000" b="1" baseline="-25000" dirty="0">
                <a:solidFill>
                  <a:srgbClr val="000000"/>
                </a:solidFill>
                <a:latin typeface="Arial"/>
              </a:rPr>
              <a:t>e</a:t>
            </a:r>
            <a:r>
              <a:rPr lang="en-US" altLang="ja-JP" sz="2000" b="1" dirty="0">
                <a:solidFill>
                  <a:srgbClr val="000000"/>
                </a:solidFill>
                <a:latin typeface="Arial"/>
              </a:rPr>
              <a:t> flux at the Earth can be estimated</a:t>
            </a:r>
            <a:r>
              <a:rPr lang="ja-JP" altLang="en-US" sz="2000" b="1" dirty="0">
                <a:solidFill>
                  <a:srgbClr val="000000"/>
                </a:solidFill>
                <a:latin typeface="Arial"/>
              </a:rPr>
              <a:t> </a:t>
            </a:r>
            <a:r>
              <a:rPr lang="en-US" altLang="ja-JP" sz="2000" b="1" dirty="0">
                <a:solidFill>
                  <a:srgbClr val="000000"/>
                </a:solidFill>
                <a:latin typeface="Arial"/>
              </a:rPr>
              <a:t>as follows.</a:t>
            </a: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p:txBody>
      </p:sp>
      <p:sp>
        <p:nvSpPr>
          <p:cNvPr id="27652" name="テキスト ボックス 4"/>
          <p:cNvSpPr txBox="1">
            <a:spLocks noChangeArrowheads="1"/>
          </p:cNvSpPr>
          <p:nvPr/>
        </p:nvSpPr>
        <p:spPr bwMode="auto">
          <a:xfrm>
            <a:off x="1439863" y="4368800"/>
            <a:ext cx="326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L</a:t>
            </a:r>
            <a:r>
              <a:rPr lang="en-US" altLang="ja-JP" sz="2000" b="1" baseline="-25000">
                <a:solidFill>
                  <a:srgbClr val="000000"/>
                </a:solidFill>
              </a:rPr>
              <a:t>Sun</a:t>
            </a:r>
            <a:r>
              <a:rPr lang="en-US" altLang="ja-JP" sz="2000" b="1">
                <a:solidFill>
                  <a:srgbClr val="000000"/>
                </a:solidFill>
              </a:rPr>
              <a:t> = 3.84 x 10</a:t>
            </a:r>
            <a:r>
              <a:rPr lang="en-US" altLang="ja-JP" sz="2000" b="1" baseline="30000">
                <a:solidFill>
                  <a:srgbClr val="000000"/>
                </a:solidFill>
              </a:rPr>
              <a:t>33 </a:t>
            </a:r>
            <a:r>
              <a:rPr lang="en-US" altLang="ja-JP" sz="2000" b="1">
                <a:solidFill>
                  <a:srgbClr val="000000"/>
                </a:solidFill>
              </a:rPr>
              <a:t>erg/sec</a:t>
            </a:r>
            <a:endParaRPr lang="ja-JP" altLang="en-US" sz="2000" b="1">
              <a:solidFill>
                <a:srgbClr val="000000"/>
              </a:solidFill>
            </a:endParaRPr>
          </a:p>
        </p:txBody>
      </p:sp>
      <p:sp>
        <p:nvSpPr>
          <p:cNvPr id="27653" name="テキスト ボックス 5"/>
          <p:cNvSpPr txBox="1">
            <a:spLocks noChangeArrowheads="1"/>
          </p:cNvSpPr>
          <p:nvPr/>
        </p:nvSpPr>
        <p:spPr bwMode="auto">
          <a:xfrm>
            <a:off x="1470025" y="1993900"/>
            <a:ext cx="445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rPr>
              <a:t>4p -&gt;  He + 2e</a:t>
            </a:r>
            <a:r>
              <a:rPr lang="en-US" altLang="ja-JP" sz="2000" b="1" baseline="30000">
                <a:solidFill>
                  <a:srgbClr val="FF0000"/>
                </a:solidFill>
              </a:rPr>
              <a:t>+</a:t>
            </a:r>
            <a:r>
              <a:rPr lang="en-US" altLang="ja-JP" sz="2000" b="1">
                <a:solidFill>
                  <a:srgbClr val="FF0000"/>
                </a:solidFill>
              </a:rPr>
              <a:t> + 2</a:t>
            </a:r>
            <a:r>
              <a:rPr lang="en-US" altLang="ja-JP" sz="2000" b="1">
                <a:solidFill>
                  <a:srgbClr val="FF0000"/>
                </a:solidFill>
                <a:latin typeface="Symbol" panose="05050102010706020507" pitchFamily="18" charset="2"/>
              </a:rPr>
              <a:t>n</a:t>
            </a:r>
            <a:r>
              <a:rPr lang="en-US" altLang="ja-JP" sz="2000" b="1" baseline="-25000">
                <a:solidFill>
                  <a:srgbClr val="FF0000"/>
                </a:solidFill>
              </a:rPr>
              <a:t>e</a:t>
            </a:r>
            <a:r>
              <a:rPr lang="en-US" altLang="ja-JP" sz="2000" b="1">
                <a:solidFill>
                  <a:srgbClr val="FF0000"/>
                </a:solidFill>
              </a:rPr>
              <a:t> + </a:t>
            </a:r>
            <a:r>
              <a:rPr lang="en-US" altLang="ja-JP" sz="2000" b="1">
                <a:solidFill>
                  <a:srgbClr val="FF0000"/>
                </a:solidFill>
                <a:latin typeface="Symbol" panose="05050102010706020507" pitchFamily="18" charset="2"/>
              </a:rPr>
              <a:t>D</a:t>
            </a:r>
            <a:r>
              <a:rPr lang="en-US" altLang="ja-JP" sz="2000" b="1">
                <a:solidFill>
                  <a:srgbClr val="FF0000"/>
                </a:solidFill>
              </a:rPr>
              <a:t>E</a:t>
            </a:r>
            <a:r>
              <a:rPr lang="en-US" altLang="ja-JP" sz="2000" b="1">
                <a:solidFill>
                  <a:srgbClr val="000000"/>
                </a:solidFill>
              </a:rPr>
              <a:t>,</a:t>
            </a:r>
            <a:endParaRPr lang="ja-JP" altLang="en-US" sz="2000" b="1">
              <a:solidFill>
                <a:srgbClr val="000000"/>
              </a:solidFill>
            </a:endParaRPr>
          </a:p>
        </p:txBody>
      </p:sp>
      <p:sp>
        <p:nvSpPr>
          <p:cNvPr id="27654" name="テキスト ボックス 7"/>
          <p:cNvSpPr txBox="1">
            <a:spLocks noChangeArrowheads="1"/>
          </p:cNvSpPr>
          <p:nvPr/>
        </p:nvSpPr>
        <p:spPr bwMode="auto">
          <a:xfrm>
            <a:off x="1458913" y="5886450"/>
            <a:ext cx="539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Symbol" panose="05050102010706020507" pitchFamily="18" charset="2"/>
              </a:rPr>
              <a:t>F </a:t>
            </a:r>
            <a:r>
              <a:rPr lang="en-US" altLang="ja-JP" sz="2000" b="1">
                <a:solidFill>
                  <a:srgbClr val="000000"/>
                </a:solidFill>
              </a:rPr>
              <a:t>= </a:t>
            </a:r>
            <a:r>
              <a:rPr lang="en-US" altLang="ja-JP" sz="2000" b="1">
                <a:solidFill>
                  <a:srgbClr val="000000"/>
                </a:solidFill>
                <a:latin typeface="Times New Roman" panose="02020603050405020304" pitchFamily="18" charset="0"/>
              </a:rPr>
              <a:t>                           </a:t>
            </a:r>
            <a:r>
              <a:rPr lang="en-US" altLang="ja-JP" sz="2000" b="1" baseline="-25000">
                <a:solidFill>
                  <a:srgbClr val="000000"/>
                </a:solidFill>
              </a:rPr>
              <a:t>  </a:t>
            </a:r>
            <a:r>
              <a:rPr lang="en-US" altLang="ja-JP" sz="2000" b="1">
                <a:solidFill>
                  <a:srgbClr val="000000"/>
                </a:solidFill>
              </a:rPr>
              <a:t>= </a:t>
            </a:r>
            <a:r>
              <a:rPr lang="en-US" altLang="ja-JP" sz="2000" b="1">
                <a:solidFill>
                  <a:srgbClr val="FF0000"/>
                </a:solidFill>
              </a:rPr>
              <a:t>6 x 10</a:t>
            </a:r>
            <a:r>
              <a:rPr lang="en-US" altLang="ja-JP" sz="2000" b="1" baseline="30000">
                <a:solidFill>
                  <a:srgbClr val="FF0000"/>
                </a:solidFill>
              </a:rPr>
              <a:t>10</a:t>
            </a:r>
            <a:r>
              <a:rPr lang="en-US" altLang="ja-JP" sz="2000" b="1">
                <a:solidFill>
                  <a:srgbClr val="FF0000"/>
                </a:solidFill>
              </a:rPr>
              <a:t>cm</a:t>
            </a:r>
            <a:r>
              <a:rPr lang="en-US" altLang="ja-JP" sz="2000" b="1" baseline="30000">
                <a:solidFill>
                  <a:srgbClr val="FF0000"/>
                </a:solidFill>
              </a:rPr>
              <a:t>-2</a:t>
            </a:r>
            <a:r>
              <a:rPr lang="en-US" altLang="ja-JP" sz="2000" b="1">
                <a:solidFill>
                  <a:srgbClr val="FF0000"/>
                </a:solidFill>
              </a:rPr>
              <a:t> sec</a:t>
            </a:r>
            <a:r>
              <a:rPr lang="en-US" altLang="ja-JP" sz="2000" b="1" baseline="30000">
                <a:solidFill>
                  <a:srgbClr val="FF0000"/>
                </a:solidFill>
              </a:rPr>
              <a:t>-1</a:t>
            </a:r>
            <a:r>
              <a:rPr lang="en-US" altLang="ja-JP" sz="2000" b="1">
                <a:solidFill>
                  <a:srgbClr val="FF0000"/>
                </a:solidFill>
              </a:rPr>
              <a:t>   </a:t>
            </a:r>
            <a:r>
              <a:rPr lang="en-US" altLang="ja-JP" sz="2000">
                <a:solidFill>
                  <a:srgbClr val="FF0000"/>
                </a:solidFill>
                <a:latin typeface="Times New Roman" panose="02020603050405020304" pitchFamily="18" charset="0"/>
              </a:rPr>
              <a:t>                                                              </a:t>
            </a:r>
            <a:endParaRPr lang="ja-JP" altLang="en-US" sz="2000">
              <a:solidFill>
                <a:srgbClr val="FF0000"/>
              </a:solidFill>
              <a:latin typeface="Times New Roman" panose="02020603050405020304" pitchFamily="18" charset="0"/>
            </a:endParaRPr>
          </a:p>
        </p:txBody>
      </p:sp>
      <p:cxnSp>
        <p:nvCxnSpPr>
          <p:cNvPr id="9" name="直線コネクタ 8"/>
          <p:cNvCxnSpPr/>
          <p:nvPr/>
        </p:nvCxnSpPr>
        <p:spPr bwMode="auto">
          <a:xfrm flipH="1">
            <a:off x="1978025" y="6086475"/>
            <a:ext cx="175260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56" name="テキスト ボックス 9"/>
          <p:cNvSpPr txBox="1">
            <a:spLocks noChangeArrowheads="1"/>
          </p:cNvSpPr>
          <p:nvPr/>
        </p:nvSpPr>
        <p:spPr bwMode="auto">
          <a:xfrm>
            <a:off x="2157413" y="5653088"/>
            <a:ext cx="186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(L</a:t>
            </a:r>
            <a:r>
              <a:rPr lang="en-US" altLang="ja-JP" sz="2000" b="1" baseline="-25000">
                <a:solidFill>
                  <a:srgbClr val="000000"/>
                </a:solidFill>
              </a:rPr>
              <a:t>sun </a:t>
            </a:r>
            <a:r>
              <a:rPr lang="en-US" altLang="ja-JP" sz="2000" b="1">
                <a:solidFill>
                  <a:srgbClr val="000000"/>
                </a:solidFill>
              </a:rPr>
              <a:t>/</a:t>
            </a:r>
            <a:r>
              <a:rPr lang="en-US" altLang="ja-JP" sz="2000" b="1">
                <a:solidFill>
                  <a:srgbClr val="000000"/>
                </a:solidFill>
                <a:latin typeface="Symbol" panose="05050102010706020507" pitchFamily="18" charset="2"/>
              </a:rPr>
              <a:t>D</a:t>
            </a:r>
            <a:r>
              <a:rPr lang="en-US" altLang="ja-JP" sz="2000" b="1">
                <a:solidFill>
                  <a:srgbClr val="000000"/>
                </a:solidFill>
              </a:rPr>
              <a:t>E)x2</a:t>
            </a:r>
            <a:endParaRPr lang="ja-JP" altLang="en-US" sz="2000" b="1">
              <a:solidFill>
                <a:srgbClr val="000000"/>
              </a:solidFill>
            </a:endParaRPr>
          </a:p>
        </p:txBody>
      </p:sp>
      <p:sp>
        <p:nvSpPr>
          <p:cNvPr id="27657" name="テキスト ボックス 10"/>
          <p:cNvSpPr txBox="1">
            <a:spLocks noChangeArrowheads="1"/>
          </p:cNvSpPr>
          <p:nvPr/>
        </p:nvSpPr>
        <p:spPr bwMode="auto">
          <a:xfrm>
            <a:off x="2436813" y="608965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4</a:t>
            </a:r>
            <a:r>
              <a:rPr lang="en-US" altLang="ja-JP" sz="2000" b="1">
                <a:solidFill>
                  <a:srgbClr val="000000"/>
                </a:solidFill>
                <a:latin typeface="Symbol" panose="05050102010706020507" pitchFamily="18" charset="2"/>
              </a:rPr>
              <a:t>p</a:t>
            </a:r>
            <a:r>
              <a:rPr lang="en-US" altLang="ja-JP" sz="2000" b="1">
                <a:solidFill>
                  <a:srgbClr val="000000"/>
                </a:solidFill>
              </a:rPr>
              <a:t>d</a:t>
            </a:r>
            <a:r>
              <a:rPr lang="en-US" altLang="ja-JP" sz="2000" b="1" baseline="-25000">
                <a:solidFill>
                  <a:srgbClr val="000000"/>
                </a:solidFill>
              </a:rPr>
              <a:t>S-E</a:t>
            </a:r>
            <a:r>
              <a:rPr lang="en-US" altLang="ja-JP" sz="2000" b="1" baseline="30000">
                <a:solidFill>
                  <a:srgbClr val="000000"/>
                </a:solidFill>
              </a:rPr>
              <a:t>2</a:t>
            </a:r>
            <a:endParaRPr lang="ja-JP" altLang="en-US" sz="2000" b="1">
              <a:solidFill>
                <a:srgbClr val="000000"/>
              </a:solidFill>
            </a:endParaRPr>
          </a:p>
        </p:txBody>
      </p:sp>
      <p:pic>
        <p:nvPicPr>
          <p:cNvPr id="27658"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1538288"/>
            <a:ext cx="21574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B4B581-02A6-4E5A-93CF-6051E2FE43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2818" y="2686050"/>
            <a:ext cx="3201670" cy="1600835"/>
          </a:xfrm>
          <a:prstGeom prst="rect">
            <a:avLst/>
          </a:prstGeom>
        </p:spPr>
      </p:pic>
      <p:sp>
        <p:nvSpPr>
          <p:cNvPr id="76802" name="object 15"/>
          <p:cNvSpPr txBox="1">
            <a:spLocks noChangeArrowheads="1"/>
          </p:cNvSpPr>
          <p:nvPr/>
        </p:nvSpPr>
        <p:spPr bwMode="auto">
          <a:xfrm>
            <a:off x="211138" y="1023938"/>
            <a:ext cx="5424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-Same as H</a:t>
            </a:r>
            <a:r>
              <a:rPr kumimoji="1" lang="en-US" altLang="ja-JP" sz="1800" b="1"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-Mainly sensitive to CC interaction of </a:t>
            </a:r>
            <a:r>
              <a:rPr kumimoji="1" lang="en-US" altLang="ja-JP" sz="1800" b="1" i="0" u="none" strike="noStrike" kern="1200" cap="none" spc="0" normalizeH="0" baseline="0" noProof="0">
                <a:ln>
                  <a:noFill/>
                </a:ln>
                <a:solidFill>
                  <a:srgbClr val="000000"/>
                </a:solidFill>
                <a:effectLst/>
                <a:uLnTx/>
                <a:uFillTx/>
                <a:latin typeface="Symbol" panose="05050102010706020507" pitchFamily="18" charset="2"/>
                <a:ea typeface="ＭＳ Ｐゴシック" panose="020B0600070205080204" pitchFamily="50" charset="-128"/>
                <a:cs typeface="Arial" panose="020B0604020202020204" pitchFamily="34" charset="0"/>
              </a:rPr>
              <a:t>n</a:t>
            </a:r>
            <a:r>
              <a:rPr kumimoji="1" lang="en-US" altLang="ja-JP" sz="1800" b="1"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 cross section for NC of all neutrinos</a:t>
            </a:r>
            <a:b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-Low statistics but strong forward peak</a:t>
            </a:r>
          </a:p>
        </p:txBody>
      </p:sp>
      <p:sp>
        <p:nvSpPr>
          <p:cNvPr id="76803" name="Text Box 5"/>
          <p:cNvSpPr txBox="1">
            <a:spLocks noChangeArrowheads="1"/>
          </p:cNvSpPr>
          <p:nvPr/>
        </p:nvSpPr>
        <p:spPr bwMode="auto">
          <a:xfrm>
            <a:off x="228600" y="12700"/>
            <a:ext cx="866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800" b="1" i="0" u="sng"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50" charset="-128"/>
                <a:cs typeface="+mn-cs"/>
              </a:rPr>
              <a:t>Neutrino interactions with D</a:t>
            </a:r>
            <a:r>
              <a:rPr kumimoji="1" lang="en-US" altLang="ja-JP" sz="2800" b="1" i="0" u="sng" strike="noStrike" kern="1200" cap="none" spc="0" normalizeH="0" baseline="-25000" noProof="0">
                <a:ln>
                  <a:noFill/>
                </a:ln>
                <a:solidFill>
                  <a:srgbClr val="0000FF"/>
                </a:solidFill>
                <a:effectLst/>
                <a:uLnTx/>
                <a:uFillTx/>
                <a:latin typeface="Arial" panose="020B0604020202020204" pitchFamily="34" charset="0"/>
                <a:ea typeface="ＭＳ Ｐゴシック" panose="020B0600070205080204" pitchFamily="50" charset="-128"/>
                <a:cs typeface="+mn-cs"/>
              </a:rPr>
              <a:t>2</a:t>
            </a:r>
            <a:r>
              <a:rPr kumimoji="1" lang="en-US" altLang="ja-JP" sz="2800" b="1" i="0" u="sng"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50" charset="-128"/>
                <a:cs typeface="+mn-cs"/>
              </a:rPr>
              <a:t>O </a:t>
            </a:r>
          </a:p>
        </p:txBody>
      </p:sp>
      <p:sp>
        <p:nvSpPr>
          <p:cNvPr id="76804" name="テキスト ボックス 18"/>
          <p:cNvSpPr txBox="1">
            <a:spLocks noChangeArrowheads="1"/>
          </p:cNvSpPr>
          <p:nvPr/>
        </p:nvSpPr>
        <p:spPr bwMode="auto">
          <a:xfrm>
            <a:off x="117475" y="55562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rPr>
              <a:t>ES (Elastic Scattering)</a:t>
            </a:r>
            <a:endParaRPr kumimoji="1" lang="ja-JP" altLang="en-US"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6805" name="テキスト ボックス 34"/>
          <p:cNvSpPr txBox="1">
            <a:spLocks noChangeArrowheads="1"/>
          </p:cNvSpPr>
          <p:nvPr/>
        </p:nvSpPr>
        <p:spPr bwMode="auto">
          <a:xfrm>
            <a:off x="123825" y="264477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rPr>
              <a:t>CC (Charged Current)</a:t>
            </a:r>
            <a:endParaRPr kumimoji="1" lang="ja-JP" altLang="en-US"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6806" name="テキスト ボックス 35"/>
          <p:cNvSpPr txBox="1">
            <a:spLocks noChangeArrowheads="1"/>
          </p:cNvSpPr>
          <p:nvPr/>
        </p:nvSpPr>
        <p:spPr bwMode="auto">
          <a:xfrm>
            <a:off x="115888" y="4779963"/>
            <a:ext cx="310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rPr>
              <a:t>NC (Neutral Current)</a:t>
            </a:r>
            <a:endParaRPr kumimoji="1" lang="ja-JP" altLang="en-US" sz="2000" b="1" i="0" u="none" strike="noStrike" kern="1200" cap="none" spc="0" normalizeH="0" baseline="0" noProof="0">
              <a:ln>
                <a:noFill/>
              </a:ln>
              <a:solidFill>
                <a:srgbClr val="0000EE"/>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6807" name="object 15"/>
          <p:cNvSpPr txBox="1">
            <a:spLocks noChangeArrowheads="1"/>
          </p:cNvSpPr>
          <p:nvPr/>
        </p:nvSpPr>
        <p:spPr bwMode="auto">
          <a:xfrm>
            <a:off x="228600" y="3163888"/>
            <a:ext cx="4875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-Sensitive only to </a:t>
            </a:r>
            <a:r>
              <a:rPr kumimoji="1" lang="en-US" altLang="ja-JP" sz="1800" b="1" i="0" u="none" strike="noStrike" kern="1200" cap="none" spc="0" normalizeH="0" baseline="0" noProof="0">
                <a:ln>
                  <a:noFill/>
                </a:ln>
                <a:solidFill>
                  <a:srgbClr val="000000"/>
                </a:solidFill>
                <a:effectLst/>
                <a:uLnTx/>
                <a:uFillTx/>
                <a:latin typeface="Symbol" panose="05050102010706020507" pitchFamily="18" charset="2"/>
                <a:ea typeface="ＭＳ Ｐゴシック" panose="020B0600070205080204" pitchFamily="50" charset="-128"/>
                <a:cs typeface="Arial" panose="020B0604020202020204" pitchFamily="34" charset="0"/>
              </a:rPr>
              <a:t>n</a:t>
            </a:r>
            <a:r>
              <a:rPr kumimoji="1" lang="en-US" altLang="ja-JP" sz="1800" b="1"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a:t>
            </a:r>
            <a:endPar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-Energy threshold is 1.442 MeV</a:t>
            </a:r>
            <a:b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-Angular distribution of e </a:t>
            </a:r>
            <a:r>
              <a:rPr kumimoji="1" lang="ja-JP" altLang="en-US" sz="1800" b="1" i="0" u="none" strike="noStrike" kern="1200" cap="none" spc="0" normalizeH="0" baseline="0" noProof="0">
                <a:ln>
                  <a:noFill/>
                </a:ln>
                <a:solidFill>
                  <a:srgbClr val="000000"/>
                </a:solidFill>
                <a:effectLst/>
                <a:uLnTx/>
                <a:uFillTx/>
                <a:latin typeface="Symbol" panose="05050102010706020507" pitchFamily="18" charset="2"/>
                <a:ea typeface="ＭＳ Ｐゴシック" panose="020B060007020508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Symbol" panose="05050102010706020507" pitchFamily="18" charset="2"/>
                <a:ea typeface="ＭＳ Ｐゴシック" panose="020B0600070205080204" pitchFamily="50" charset="-128"/>
                <a:cs typeface="+mn-cs"/>
              </a:rPr>
              <a:t> </a:t>
            </a: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(1–1/3cos</a:t>
            </a:r>
            <a:r>
              <a:rPr kumimoji="1" lang="en-US" altLang="ja-JP" sz="1800" b="1" i="0" u="none" strike="noStrike" kern="1200" cap="none" spc="0" normalizeH="0" baseline="0" noProof="0">
                <a:ln>
                  <a:noFill/>
                </a:ln>
                <a:solidFill>
                  <a:srgbClr val="000000"/>
                </a:solidFill>
                <a:effectLst/>
                <a:uLnTx/>
                <a:uFillTx/>
                <a:latin typeface="Symbol" panose="05050102010706020507" pitchFamily="18" charset="2"/>
                <a:ea typeface="ＭＳ Ｐゴシック" panose="020B0600070205080204" pitchFamily="50" charset="-128"/>
                <a:cs typeface="Arial" panose="020B0604020202020204" pitchFamily="34" charset="0"/>
              </a:rPr>
              <a:t>q</a:t>
            </a: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-No neutron produced.</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endPar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6808" name="object 15"/>
          <p:cNvSpPr txBox="1">
            <a:spLocks noChangeArrowheads="1"/>
          </p:cNvSpPr>
          <p:nvPr/>
        </p:nvSpPr>
        <p:spPr bwMode="auto">
          <a:xfrm>
            <a:off x="228600" y="5310188"/>
            <a:ext cx="51450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-Equal cross section for all neutrino types</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-Total </a:t>
            </a:r>
            <a:r>
              <a:rPr kumimoji="1" lang="en-US" altLang="ja-JP" sz="1800" b="1"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 neutrino flux can be measured</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-Energy threshold is 2.22 MeV</a:t>
            </a:r>
          </a:p>
          <a:p>
            <a:pPr marL="12700" marR="0" lvl="0" indent="0" algn="l" defTabSz="914400" rtl="0" eaLnBrk="0" fontAlgn="base" latinLnBrk="0" hangingPunct="0">
              <a:lnSpc>
                <a:spcPct val="100000"/>
              </a:lnSpc>
              <a:spcBef>
                <a:spcPct val="0"/>
              </a:spcBef>
              <a:spcAft>
                <a:spcPct val="0"/>
              </a:spcAft>
              <a:buClrTx/>
              <a:buSzTx/>
              <a:buFontTx/>
              <a:buNone/>
              <a:tabLst>
                <a:tab pos="146050" algn="l"/>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-Neutron capture is a key issue</a:t>
            </a:r>
          </a:p>
        </p:txBody>
      </p:sp>
      <p:sp>
        <p:nvSpPr>
          <p:cNvPr id="2" name="正方形/長方形 1"/>
          <p:cNvSpPr/>
          <p:nvPr/>
        </p:nvSpPr>
        <p:spPr>
          <a:xfrm>
            <a:off x="112713" y="536575"/>
            <a:ext cx="8936037" cy="1803400"/>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正方形/長方形 18"/>
          <p:cNvSpPr/>
          <p:nvPr/>
        </p:nvSpPr>
        <p:spPr>
          <a:xfrm>
            <a:off x="109538" y="2630488"/>
            <a:ext cx="8936037" cy="1870075"/>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正方形/長方形 19"/>
          <p:cNvSpPr/>
          <p:nvPr/>
        </p:nvSpPr>
        <p:spPr>
          <a:xfrm>
            <a:off x="114300" y="4765675"/>
            <a:ext cx="8937625" cy="1808163"/>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681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4779963"/>
            <a:ext cx="34401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630238"/>
            <a:ext cx="34401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図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2472" y="818734"/>
            <a:ext cx="22685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図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923034"/>
            <a:ext cx="2773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図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46450" y="4970463"/>
            <a:ext cx="2484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7C358534-4BE3-430A-9F83-ED0828A59E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0334" y="565608"/>
            <a:ext cx="2520696" cy="361188"/>
          </a:xfrm>
          <a:prstGeom prst="rect">
            <a:avLst/>
          </a:prstGeom>
        </p:spPr>
      </p:pic>
    </p:spTree>
    <p:extLst>
      <p:ext uri="{BB962C8B-B14F-4D97-AF65-F5344CB8AC3E}">
        <p14:creationId xmlns:p14="http://schemas.microsoft.com/office/powerpoint/2010/main" val="65942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テキスト ボックス 1"/>
          <p:cNvSpPr txBox="1">
            <a:spLocks noChangeArrowheads="1"/>
          </p:cNvSpPr>
          <p:nvPr/>
        </p:nvSpPr>
        <p:spPr bwMode="auto">
          <a:xfrm>
            <a:off x="33338" y="1293813"/>
            <a:ext cx="8972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a:solidFill>
                  <a:srgbClr val="0000EE"/>
                </a:solidFill>
                <a:latin typeface="Arial" panose="020B0604020202020204" pitchFamily="34" charset="0"/>
                <a:cs typeface="Arial" panose="020B0604020202020204" pitchFamily="34" charset="0"/>
              </a:rPr>
              <a:t>Phase-I (pure D2O phase), Nov.1999- May 2001 (306 days)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-Neutron captured on deuteron and single 6.25MeV </a:t>
            </a: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 is produced</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EE"/>
                </a:solidFill>
                <a:latin typeface="Arial" panose="020B0604020202020204" pitchFamily="34" charset="0"/>
                <a:cs typeface="Arial" panose="020B0604020202020204" pitchFamily="34" charset="0"/>
              </a:rPr>
              <a:t>Phase-II (salt phase), Jul.2001- Sep 2003 (391 days)</a:t>
            </a:r>
            <a:br>
              <a:rPr lang="en-US" altLang="ja-JP" sz="2000" b="1" dirty="0">
                <a:solidFill>
                  <a:srgbClr val="0000EE"/>
                </a:solidFill>
                <a:latin typeface="Arial" panose="020B0604020202020204" pitchFamily="34" charset="0"/>
                <a:cs typeface="Arial" panose="020B0604020202020204" pitchFamily="34" charset="0"/>
              </a:rPr>
            </a:br>
            <a:r>
              <a:rPr lang="en-US" altLang="ja-JP" sz="2000" b="1" dirty="0">
                <a:solidFill>
                  <a:srgbClr val="0000EE"/>
                </a:solidFill>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2 tons of </a:t>
            </a:r>
            <a:r>
              <a:rPr lang="en-US" altLang="ja-JP" sz="2000" b="1" dirty="0" err="1">
                <a:latin typeface="Arial" panose="020B0604020202020204" pitchFamily="34" charset="0"/>
                <a:cs typeface="Arial" panose="020B0604020202020204" pitchFamily="34" charset="0"/>
              </a:rPr>
              <a:t>NaCl</a:t>
            </a:r>
            <a:r>
              <a:rPr lang="en-US" altLang="ja-JP" sz="2000" b="1" dirty="0">
                <a:latin typeface="Arial" panose="020B0604020202020204" pitchFamily="34" charset="0"/>
                <a:cs typeface="Arial" panose="020B0604020202020204" pitchFamily="34" charset="0"/>
              </a:rPr>
              <a:t> was added in D</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O, and neutrons are captured by </a:t>
            </a:r>
            <a:r>
              <a:rPr lang="en-US" altLang="ja-JP" sz="2000" b="1" baseline="30000" dirty="0">
                <a:latin typeface="Arial" panose="020B0604020202020204" pitchFamily="34" charset="0"/>
                <a:cs typeface="Arial" panose="020B0604020202020204" pitchFamily="34" charset="0"/>
              </a:rPr>
              <a:t>35</a:t>
            </a:r>
            <a:r>
              <a:rPr lang="en-US" altLang="ja-JP" sz="2000" b="1" dirty="0">
                <a:latin typeface="Arial" panose="020B0604020202020204" pitchFamily="34" charset="0"/>
                <a:cs typeface="Arial" panose="020B0604020202020204" pitchFamily="34" charset="0"/>
              </a:rPr>
              <a:t>Cl.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-Neutron capture rate was increased by factor more than 3.</a:t>
            </a:r>
            <a:br>
              <a:rPr lang="en-US" altLang="ja-JP" sz="2000" b="1" dirty="0">
                <a:latin typeface="Arial" panose="020B0604020202020204" pitchFamily="34" charset="0"/>
                <a:cs typeface="Arial" panose="020B0604020202020204" pitchFamily="34" charset="0"/>
              </a:rPr>
            </a:br>
            <a:br>
              <a:rPr lang="en-US" altLang="ja-JP" sz="2000" b="1" dirty="0">
                <a:latin typeface="Arial" panose="020B0604020202020204" pitchFamily="34" charset="0"/>
                <a:cs typeface="Arial" panose="020B0604020202020204" pitchFamily="34" charset="0"/>
              </a:rPr>
            </a:b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EE"/>
                </a:solidFill>
                <a:latin typeface="Arial" panose="020B0604020202020204" pitchFamily="34" charset="0"/>
                <a:cs typeface="Arial" panose="020B0604020202020204" pitchFamily="34" charset="0"/>
              </a:rPr>
              <a:t>Phase-III (</a:t>
            </a:r>
            <a:r>
              <a:rPr lang="en-US" altLang="ja-JP" sz="2000" b="1" baseline="30000" dirty="0">
                <a:solidFill>
                  <a:srgbClr val="0000EE"/>
                </a:solidFill>
                <a:latin typeface="Arial" panose="020B0604020202020204" pitchFamily="34" charset="0"/>
                <a:cs typeface="Arial" panose="020B0604020202020204" pitchFamily="34" charset="0"/>
              </a:rPr>
              <a:t>3</a:t>
            </a:r>
            <a:r>
              <a:rPr lang="en-US" altLang="ja-JP" sz="2000" b="1" dirty="0">
                <a:solidFill>
                  <a:srgbClr val="0000EE"/>
                </a:solidFill>
                <a:latin typeface="Arial" panose="020B0604020202020204" pitchFamily="34" charset="0"/>
                <a:cs typeface="Arial" panose="020B0604020202020204" pitchFamily="34" charset="0"/>
              </a:rPr>
              <a:t>He counter phase), Nov.2004- Nov. 2006 (385 days)</a:t>
            </a:r>
            <a:br>
              <a:rPr lang="en-US" altLang="ja-JP" sz="2000" b="1" dirty="0">
                <a:solidFill>
                  <a:srgbClr val="0000EE"/>
                </a:solidFill>
                <a:latin typeface="Arial" panose="020B0604020202020204" pitchFamily="34" charset="0"/>
                <a:cs typeface="Arial" panose="020B0604020202020204" pitchFamily="34" charset="0"/>
              </a:rPr>
            </a:br>
            <a:r>
              <a:rPr lang="en-US" altLang="ja-JP" sz="2000" b="1" dirty="0">
                <a:solidFill>
                  <a:srgbClr val="0000EE"/>
                </a:solidFill>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36 </a:t>
            </a:r>
            <a:r>
              <a:rPr lang="en-US" altLang="ja-JP" sz="2000" b="1" baseline="30000" dirty="0">
                <a:latin typeface="Arial" panose="020B0604020202020204" pitchFamily="34" charset="0"/>
                <a:cs typeface="Arial" panose="020B0604020202020204" pitchFamily="34" charset="0"/>
              </a:rPr>
              <a:t>3</a:t>
            </a:r>
            <a:r>
              <a:rPr lang="en-US" altLang="ja-JP" sz="2000" b="1" dirty="0">
                <a:latin typeface="Arial" panose="020B0604020202020204" pitchFamily="34" charset="0"/>
                <a:cs typeface="Arial" panose="020B0604020202020204" pitchFamily="34" charset="0"/>
              </a:rPr>
              <a:t>He neutron counters were installed in pure D</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-Different neutron detection method provides excellent cross check.</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77827"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Neutron capture in SNO</a:t>
            </a:r>
          </a:p>
        </p:txBody>
      </p:sp>
      <p:sp>
        <p:nvSpPr>
          <p:cNvPr id="77828" name="テキスト ボックス 39"/>
          <p:cNvSpPr txBox="1">
            <a:spLocks noChangeArrowheads="1"/>
          </p:cNvSpPr>
          <p:nvPr/>
        </p:nvSpPr>
        <p:spPr bwMode="auto">
          <a:xfrm>
            <a:off x="206375" y="606425"/>
            <a:ext cx="8902700" cy="677863"/>
          </a:xfrm>
          <a:prstGeom prst="rect">
            <a:avLst/>
          </a:prstGeom>
          <a:solidFill>
            <a:srgbClr val="FFFFD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900" b="1">
                <a:cs typeface="Arial" panose="020B0604020202020204" pitchFamily="34" charset="0"/>
              </a:rPr>
              <a:t>To identify </a:t>
            </a:r>
            <a:r>
              <a:rPr lang="en-US" altLang="ja-JP" sz="1900" b="1">
                <a:solidFill>
                  <a:srgbClr val="FF0000"/>
                </a:solidFill>
                <a:latin typeface="Symbol" panose="05050102010706020507" pitchFamily="18" charset="2"/>
                <a:cs typeface="Arial" panose="020B0604020202020204" pitchFamily="34" charset="0"/>
              </a:rPr>
              <a:t>n</a:t>
            </a:r>
            <a:r>
              <a:rPr lang="en-US" altLang="ja-JP" sz="1900" b="1">
                <a:solidFill>
                  <a:srgbClr val="FF0000"/>
                </a:solidFill>
                <a:cs typeface="Arial" panose="020B0604020202020204" pitchFamily="34" charset="0"/>
              </a:rPr>
              <a:t> + d -&gt; </a:t>
            </a:r>
            <a:r>
              <a:rPr lang="en-US" altLang="ja-JP" sz="1900" b="1">
                <a:solidFill>
                  <a:srgbClr val="FF0000"/>
                </a:solidFill>
                <a:latin typeface="Symbol" panose="05050102010706020507" pitchFamily="18" charset="2"/>
                <a:cs typeface="Arial" panose="020B0604020202020204" pitchFamily="34" charset="0"/>
              </a:rPr>
              <a:t>n</a:t>
            </a:r>
            <a:r>
              <a:rPr lang="en-US" altLang="ja-JP" sz="1900" b="1">
                <a:solidFill>
                  <a:srgbClr val="FF0000"/>
                </a:solidFill>
                <a:cs typeface="Arial" panose="020B0604020202020204" pitchFamily="34" charset="0"/>
              </a:rPr>
              <a:t> + p + n </a:t>
            </a:r>
            <a:r>
              <a:rPr lang="en-US" altLang="ja-JP" sz="1900" b="1">
                <a:cs typeface="Arial" panose="020B0604020202020204" pitchFamily="34" charset="0"/>
              </a:rPr>
              <a:t>reaction, detection of the neutron is important. Three different neutron detections were employed in 3 SNO phases</a:t>
            </a:r>
          </a:p>
        </p:txBody>
      </p:sp>
      <p:sp>
        <p:nvSpPr>
          <p:cNvPr id="77829" name="テキスト ボックス 4"/>
          <p:cNvSpPr txBox="1">
            <a:spLocks noChangeArrowheads="1"/>
          </p:cNvSpPr>
          <p:nvPr/>
        </p:nvSpPr>
        <p:spPr bwMode="auto">
          <a:xfrm>
            <a:off x="5935663" y="2065338"/>
            <a:ext cx="3060700" cy="646112"/>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800" b="1">
                <a:latin typeface="Arial Narrow" panose="020B0606020202030204" pitchFamily="34" charset="0"/>
              </a:rPr>
              <a:t>Q.R.Ahmad et al.,</a:t>
            </a:r>
            <a:br>
              <a:rPr lang="nb-NO" altLang="ja-JP" sz="1800" b="1">
                <a:latin typeface="Arial Narrow" panose="020B0606020202030204" pitchFamily="34" charset="0"/>
              </a:rPr>
            </a:br>
            <a:r>
              <a:rPr lang="nb-NO" altLang="ja-JP" sz="1800" b="1">
                <a:latin typeface="Arial Narrow" panose="020B0606020202030204" pitchFamily="34" charset="0"/>
              </a:rPr>
              <a:t>Phys.Rev.Lett. 89, 011301(2002)</a:t>
            </a:r>
          </a:p>
        </p:txBody>
      </p:sp>
      <p:sp>
        <p:nvSpPr>
          <p:cNvPr id="77830" name="テキスト ボックス 5"/>
          <p:cNvSpPr txBox="1">
            <a:spLocks noChangeArrowheads="1"/>
          </p:cNvSpPr>
          <p:nvPr/>
        </p:nvSpPr>
        <p:spPr bwMode="auto">
          <a:xfrm>
            <a:off x="5935663" y="3929063"/>
            <a:ext cx="3070225" cy="646112"/>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S. N. Ahmed et al.,</a:t>
            </a:r>
            <a:br>
              <a:rPr lang="da-DK" altLang="ja-JP" sz="1800" b="1">
                <a:latin typeface="Arial Narrow" panose="020B0606020202030204" pitchFamily="34" charset="0"/>
              </a:rPr>
            </a:br>
            <a:r>
              <a:rPr lang="da-DK" altLang="ja-JP" sz="1800" b="1">
                <a:latin typeface="Arial Narrow" panose="020B0606020202030204" pitchFamily="34" charset="0"/>
              </a:rPr>
              <a:t>Phys.Rev.Lett. 92,181301(2004)</a:t>
            </a:r>
          </a:p>
        </p:txBody>
      </p:sp>
      <p:sp>
        <p:nvSpPr>
          <p:cNvPr id="77831" name="テキスト ボックス 6"/>
          <p:cNvSpPr txBox="1">
            <a:spLocks noChangeArrowheads="1"/>
          </p:cNvSpPr>
          <p:nvPr/>
        </p:nvSpPr>
        <p:spPr bwMode="auto">
          <a:xfrm>
            <a:off x="5908675" y="5870575"/>
            <a:ext cx="3079750" cy="646113"/>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B. Aharmim et al.,</a:t>
            </a:r>
            <a:br>
              <a:rPr lang="da-DK" altLang="ja-JP" sz="1800" b="1">
                <a:latin typeface="Arial Narrow" panose="020B0606020202030204" pitchFamily="34" charset="0"/>
              </a:rPr>
            </a:br>
            <a:r>
              <a:rPr lang="da-DK" altLang="ja-JP" sz="1800" b="1">
                <a:latin typeface="Arial Narrow" panose="020B0606020202030204" pitchFamily="34" charset="0"/>
              </a:rPr>
              <a:t>Phys.Rev.Lett,101, 111301(2008)</a:t>
            </a:r>
          </a:p>
        </p:txBody>
      </p:sp>
      <p:pic>
        <p:nvPicPr>
          <p:cNvPr id="7783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3" y="2138363"/>
            <a:ext cx="43481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757863"/>
            <a:ext cx="22526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 y="4054475"/>
            <a:ext cx="4968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263525" y="11113"/>
            <a:ext cx="8653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SNO</a:t>
            </a:r>
            <a:r>
              <a:rPr lang="ja-JP" altLang="en-US" sz="2800" b="1" u="sng">
                <a:solidFill>
                  <a:srgbClr val="0000FF"/>
                </a:solidFill>
              </a:rPr>
              <a:t> </a:t>
            </a:r>
            <a:r>
              <a:rPr lang="en-US" altLang="ja-JP" sz="2800" b="1" u="sng">
                <a:solidFill>
                  <a:srgbClr val="0000FF"/>
                </a:solidFill>
              </a:rPr>
              <a:t>results</a:t>
            </a:r>
            <a:r>
              <a:rPr lang="ja-JP" altLang="en-US" sz="2800" b="1" u="sng">
                <a:solidFill>
                  <a:srgbClr val="0000FF"/>
                </a:solidFill>
              </a:rPr>
              <a:t> </a:t>
            </a:r>
            <a:r>
              <a:rPr lang="en-US" altLang="ja-JP" sz="2800" b="1" u="sng">
                <a:solidFill>
                  <a:srgbClr val="0000FF"/>
                </a:solidFill>
              </a:rPr>
              <a:t>(pure D</a:t>
            </a:r>
            <a:r>
              <a:rPr lang="en-US" altLang="ja-JP" sz="2800" b="1" u="sng" baseline="-25000">
                <a:solidFill>
                  <a:srgbClr val="0000FF"/>
                </a:solidFill>
              </a:rPr>
              <a:t>2</a:t>
            </a:r>
            <a:r>
              <a:rPr lang="en-US" altLang="ja-JP" sz="2800" b="1" u="sng">
                <a:solidFill>
                  <a:srgbClr val="0000FF"/>
                </a:solidFill>
              </a:rPr>
              <a:t>O phase)</a:t>
            </a:r>
          </a:p>
        </p:txBody>
      </p:sp>
      <p:sp>
        <p:nvSpPr>
          <p:cNvPr id="78851" name="テキスト ボックス 2"/>
          <p:cNvSpPr txBox="1">
            <a:spLocks noChangeArrowheads="1"/>
          </p:cNvSpPr>
          <p:nvPr/>
        </p:nvSpPr>
        <p:spPr bwMode="auto">
          <a:xfrm>
            <a:off x="6205538" y="950913"/>
            <a:ext cx="2805112" cy="922337"/>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From the forward peak,</a:t>
            </a:r>
            <a:br>
              <a:rPr lang="en-US" altLang="ja-JP" sz="1800" b="1">
                <a:latin typeface="Arial Narrow" panose="020B0606020202030204" pitchFamily="34" charset="0"/>
              </a:rPr>
            </a:br>
            <a:r>
              <a:rPr lang="en-US" altLang="ja-JP" sz="1800" b="1">
                <a:solidFill>
                  <a:srgbClr val="FF0000"/>
                </a:solidFill>
                <a:latin typeface="Arial Narrow" panose="020B0606020202030204" pitchFamily="34" charset="0"/>
              </a:rPr>
              <a:t>263.6</a:t>
            </a:r>
            <a:r>
              <a:rPr lang="en-US" altLang="ja-JP" sz="1800" b="1">
                <a:latin typeface="Arial Narrow" panose="020B0606020202030204" pitchFamily="34" charset="0"/>
              </a:rPr>
              <a:t>          ES events were identified.</a:t>
            </a:r>
          </a:p>
        </p:txBody>
      </p:sp>
      <p:sp>
        <p:nvSpPr>
          <p:cNvPr id="78852" name="テキスト ボックス 11"/>
          <p:cNvSpPr txBox="1">
            <a:spLocks noChangeArrowheads="1"/>
          </p:cNvSpPr>
          <p:nvPr/>
        </p:nvSpPr>
        <p:spPr bwMode="auto">
          <a:xfrm>
            <a:off x="6213475" y="1995488"/>
            <a:ext cx="2797175" cy="1200150"/>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From the slope of</a:t>
            </a:r>
            <a:br>
              <a:rPr lang="en-US" altLang="ja-JP" sz="1800" b="1">
                <a:latin typeface="Arial Narrow" panose="020B0606020202030204" pitchFamily="34" charset="0"/>
              </a:rPr>
            </a:br>
            <a:r>
              <a:rPr lang="ja-JP" altLang="en-US" sz="1800" b="1">
                <a:latin typeface="Symbol" panose="05050102010706020507" pitchFamily="18" charset="2"/>
              </a:rPr>
              <a:t></a:t>
            </a:r>
            <a:r>
              <a:rPr lang="ja-JP" altLang="en-US" sz="1800">
                <a:latin typeface="Symbol" panose="05050102010706020507" pitchFamily="18" charset="2"/>
              </a:rPr>
              <a:t> </a:t>
            </a:r>
            <a:r>
              <a:rPr lang="en-US" altLang="ja-JP" sz="1800" b="1">
                <a:latin typeface="Arial Narrow" panose="020B0606020202030204" pitchFamily="34" charset="0"/>
              </a:rPr>
              <a:t>(1-1/3cos</a:t>
            </a:r>
            <a:r>
              <a:rPr lang="en-US" altLang="ja-JP" sz="1800" b="1">
                <a:latin typeface="Symbol" panose="05050102010706020507" pitchFamily="18" charset="2"/>
              </a:rPr>
              <a:t>q</a:t>
            </a:r>
            <a:r>
              <a:rPr lang="en-US" altLang="ja-JP" sz="1800" b="1">
                <a:latin typeface="Arial Narrow" panose="020B0606020202030204" pitchFamily="34" charset="0"/>
              </a:rPr>
              <a:t>) distribution,</a:t>
            </a:r>
          </a:p>
          <a:p>
            <a:pPr>
              <a:spcBef>
                <a:spcPct val="0"/>
              </a:spcBef>
              <a:buFontTx/>
              <a:buNone/>
            </a:pPr>
            <a:r>
              <a:rPr lang="en-US" altLang="ja-JP" sz="1800" b="1">
                <a:solidFill>
                  <a:srgbClr val="FF0000"/>
                </a:solidFill>
                <a:latin typeface="Arial Narrow" panose="020B0606020202030204" pitchFamily="34" charset="0"/>
              </a:rPr>
              <a:t>1967.7</a:t>
            </a:r>
            <a:r>
              <a:rPr lang="en-US" altLang="ja-JP" sz="1800" b="1">
                <a:latin typeface="Arial Narrow" panose="020B0606020202030204" pitchFamily="34" charset="0"/>
              </a:rPr>
              <a:t>           CC events were selected.</a:t>
            </a:r>
          </a:p>
        </p:txBody>
      </p:sp>
      <p:sp>
        <p:nvSpPr>
          <p:cNvPr id="78853" name="テキスト ボックス 12"/>
          <p:cNvSpPr txBox="1">
            <a:spLocks noChangeArrowheads="1"/>
          </p:cNvSpPr>
          <p:nvPr/>
        </p:nvSpPr>
        <p:spPr bwMode="auto">
          <a:xfrm>
            <a:off x="6219825" y="3348038"/>
            <a:ext cx="2790825" cy="1200150"/>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Using 6.25MeV </a:t>
            </a:r>
            <a:r>
              <a:rPr lang="en-US" altLang="ja-JP" sz="1800" b="1">
                <a:latin typeface="Symbol" panose="05050102010706020507" pitchFamily="18" charset="2"/>
              </a:rPr>
              <a:t>g</a:t>
            </a:r>
            <a:r>
              <a:rPr lang="en-US" altLang="ja-JP" sz="1800" b="1">
                <a:latin typeface="Arial Narrow" panose="020B0606020202030204" pitchFamily="34" charset="0"/>
              </a:rPr>
              <a:t> signal from</a:t>
            </a:r>
            <a:br>
              <a:rPr lang="en-US" altLang="ja-JP" sz="1800" b="1">
                <a:latin typeface="Arial Narrow" panose="020B0606020202030204" pitchFamily="34" charset="0"/>
              </a:rPr>
            </a:br>
            <a:r>
              <a:rPr lang="en-US" altLang="ja-JP" sz="1800" b="1">
                <a:latin typeface="Arial Narrow" panose="020B0606020202030204" pitchFamily="34" charset="0"/>
              </a:rPr>
              <a:t>the neutron capture</a:t>
            </a:r>
          </a:p>
          <a:p>
            <a:pPr>
              <a:spcBef>
                <a:spcPct val="0"/>
              </a:spcBef>
              <a:buFontTx/>
              <a:buNone/>
            </a:pPr>
            <a:r>
              <a:rPr lang="en-US" altLang="ja-JP" sz="1800" b="1">
                <a:solidFill>
                  <a:srgbClr val="FF0000"/>
                </a:solidFill>
                <a:latin typeface="Arial Narrow" panose="020B0606020202030204" pitchFamily="34" charset="0"/>
              </a:rPr>
              <a:t>576.5</a:t>
            </a:r>
            <a:r>
              <a:rPr lang="en-US" altLang="ja-JP" sz="1800" b="1">
                <a:latin typeface="Arial Narrow" panose="020B0606020202030204" pitchFamily="34" charset="0"/>
              </a:rPr>
              <a:t>            NC events</a:t>
            </a:r>
          </a:p>
          <a:p>
            <a:pPr>
              <a:spcBef>
                <a:spcPct val="0"/>
              </a:spcBef>
              <a:buFontTx/>
              <a:buNone/>
            </a:pPr>
            <a:r>
              <a:rPr lang="en-US" altLang="ja-JP" sz="1800" b="1">
                <a:latin typeface="Arial Narrow" panose="020B0606020202030204" pitchFamily="34" charset="0"/>
              </a:rPr>
              <a:t>were selected.</a:t>
            </a:r>
          </a:p>
        </p:txBody>
      </p:sp>
      <p:sp>
        <p:nvSpPr>
          <p:cNvPr id="78854" name="テキスト ボックス 1"/>
          <p:cNvSpPr txBox="1">
            <a:spLocks noChangeArrowheads="1"/>
          </p:cNvSpPr>
          <p:nvPr/>
        </p:nvSpPr>
        <p:spPr bwMode="auto">
          <a:xfrm>
            <a:off x="442913" y="5000625"/>
            <a:ext cx="5238750" cy="1168400"/>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00"/>
                </a:solidFill>
                <a:latin typeface="Symbol" panose="05050102010706020507" pitchFamily="18" charset="2"/>
                <a:cs typeface="Arial" panose="020B0604020202020204" pitchFamily="34" charset="0"/>
              </a:rPr>
              <a:t>F</a:t>
            </a:r>
            <a:r>
              <a:rPr lang="en-US" altLang="ja-JP" sz="1800" b="1" baseline="-25000">
                <a:solidFill>
                  <a:srgbClr val="000000"/>
                </a:solidFill>
                <a:cs typeface="Arial" panose="020B0604020202020204" pitchFamily="34" charset="0"/>
              </a:rPr>
              <a:t>ES</a:t>
            </a:r>
            <a:r>
              <a:rPr lang="en-US" altLang="ja-JP" sz="1800" b="1">
                <a:solidFill>
                  <a:srgbClr val="000000"/>
                </a:solidFill>
                <a:cs typeface="Arial" panose="020B0604020202020204" pitchFamily="34" charset="0"/>
              </a:rPr>
              <a:t> = </a:t>
            </a:r>
            <a:r>
              <a:rPr lang="en-US" altLang="ja-JP" sz="1800" b="1">
                <a:solidFill>
                  <a:srgbClr val="FF0000"/>
                </a:solidFill>
                <a:cs typeface="Arial" panose="020B0604020202020204" pitchFamily="34" charset="0"/>
              </a:rPr>
              <a:t>(2.39         (stat)±0.12(syst))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000000"/>
                </a:solidFill>
                <a:cs typeface="Arial" panose="020B0604020202020204" pitchFamily="34" charset="0"/>
              </a:rPr>
              <a:t>cm</a:t>
            </a:r>
            <a:r>
              <a:rPr lang="en-US" altLang="ja-JP" sz="1800" b="1" baseline="30000">
                <a:solidFill>
                  <a:srgbClr val="000000"/>
                </a:solidFill>
                <a:cs typeface="Arial" panose="020B0604020202020204" pitchFamily="34" charset="0"/>
              </a:rPr>
              <a:t>-2</a:t>
            </a:r>
            <a:r>
              <a:rPr lang="en-US" altLang="ja-JP" sz="1800" b="1">
                <a:solidFill>
                  <a:srgbClr val="000000"/>
                </a:solidFill>
                <a:cs typeface="Arial" panose="020B0604020202020204" pitchFamily="34" charset="0"/>
              </a:rPr>
              <a:t>s</a:t>
            </a:r>
            <a:r>
              <a:rPr lang="en-US" altLang="ja-JP" sz="1800" b="1" baseline="30000">
                <a:solidFill>
                  <a:srgbClr val="000000"/>
                </a:solidFill>
                <a:cs typeface="Arial" panose="020B0604020202020204" pitchFamily="34" charset="0"/>
              </a:rPr>
              <a:t>-1</a:t>
            </a:r>
            <a:endParaRPr lang="ja-JP" altLang="en-US" sz="1800" b="1" baseline="30000">
              <a:solidFill>
                <a:srgbClr val="000000"/>
              </a:solidFill>
              <a:cs typeface="Arial" panose="020B0604020202020204" pitchFamily="34" charset="0"/>
            </a:endParaRPr>
          </a:p>
          <a:p>
            <a:pPr>
              <a:spcBef>
                <a:spcPct val="0"/>
              </a:spcBef>
              <a:buFontTx/>
              <a:buNone/>
            </a:pPr>
            <a:r>
              <a:rPr lang="en-US" altLang="ja-JP" sz="800" b="1">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1800" b="1">
                <a:latin typeface="Symbol" panose="05050102010706020507" pitchFamily="18" charset="2"/>
                <a:cs typeface="Arial" panose="020B0604020202020204" pitchFamily="34" charset="0"/>
              </a:rPr>
              <a:t>F</a:t>
            </a:r>
            <a:r>
              <a:rPr lang="en-US" altLang="ja-JP" sz="1800" b="1" baseline="-25000">
                <a:cs typeface="Arial" panose="020B0604020202020204" pitchFamily="34" charset="0"/>
              </a:rPr>
              <a:t>CC</a:t>
            </a:r>
            <a:r>
              <a:rPr lang="en-US" altLang="ja-JP" sz="1800" b="1">
                <a:cs typeface="Arial" panose="020B0604020202020204" pitchFamily="34" charset="0"/>
              </a:rPr>
              <a:t> = </a:t>
            </a:r>
            <a:r>
              <a:rPr lang="en-US" altLang="ja-JP" sz="1800" b="1">
                <a:solidFill>
                  <a:srgbClr val="FF0000"/>
                </a:solidFill>
                <a:cs typeface="Arial" panose="020B0604020202020204" pitchFamily="34" charset="0"/>
              </a:rPr>
              <a:t>(1.76         (stat)±0.09(syst))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cs typeface="Arial" panose="020B0604020202020204" pitchFamily="34" charset="0"/>
              </a:rPr>
              <a:t>cm</a:t>
            </a:r>
            <a:r>
              <a:rPr lang="en-US" altLang="ja-JP" sz="1800" b="1" baseline="30000">
                <a:cs typeface="Arial" panose="020B0604020202020204" pitchFamily="34" charset="0"/>
              </a:rPr>
              <a:t>-2</a:t>
            </a:r>
            <a:r>
              <a:rPr lang="en-US" altLang="ja-JP" sz="1800" b="1">
                <a:cs typeface="Arial" panose="020B0604020202020204" pitchFamily="34" charset="0"/>
              </a:rPr>
              <a:t>s</a:t>
            </a:r>
            <a:r>
              <a:rPr lang="en-US" altLang="ja-JP" sz="1800" b="1" baseline="30000">
                <a:cs typeface="Arial" panose="020B0604020202020204" pitchFamily="34" charset="0"/>
              </a:rPr>
              <a:t>-1 </a:t>
            </a:r>
            <a:endParaRPr lang="en-US" altLang="ja-JP" sz="1800" b="1">
              <a:solidFill>
                <a:srgbClr val="000000"/>
              </a:solidFill>
              <a:latin typeface="Symbol" panose="05050102010706020507" pitchFamily="18" charset="2"/>
              <a:cs typeface="Arial" panose="020B0604020202020204" pitchFamily="34" charset="0"/>
            </a:endParaRPr>
          </a:p>
          <a:p>
            <a:pPr>
              <a:spcBef>
                <a:spcPct val="0"/>
              </a:spcBef>
              <a:buFontTx/>
              <a:buNone/>
            </a:pPr>
            <a:r>
              <a:rPr lang="en-US" altLang="ja-JP" sz="800" b="1">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1800" b="1">
                <a:solidFill>
                  <a:srgbClr val="000000"/>
                </a:solidFill>
                <a:latin typeface="Symbol" panose="05050102010706020507" pitchFamily="18" charset="2"/>
                <a:cs typeface="Arial" panose="020B0604020202020204" pitchFamily="34" charset="0"/>
              </a:rPr>
              <a:t>F</a:t>
            </a:r>
            <a:r>
              <a:rPr lang="en-US" altLang="ja-JP" sz="1800" b="1" baseline="-25000">
                <a:solidFill>
                  <a:srgbClr val="000000"/>
                </a:solidFill>
                <a:cs typeface="Arial" panose="020B0604020202020204" pitchFamily="34" charset="0"/>
              </a:rPr>
              <a:t>NC</a:t>
            </a:r>
            <a:r>
              <a:rPr lang="en-US" altLang="ja-JP" sz="1800" b="1">
                <a:solidFill>
                  <a:srgbClr val="000000"/>
                </a:solidFill>
                <a:cs typeface="Arial" panose="020B0604020202020204" pitchFamily="34" charset="0"/>
              </a:rPr>
              <a:t> = </a:t>
            </a:r>
            <a:r>
              <a:rPr lang="en-US" altLang="ja-JP" sz="1800" b="1">
                <a:solidFill>
                  <a:srgbClr val="FF0000"/>
                </a:solidFill>
                <a:cs typeface="Arial" panose="020B0604020202020204" pitchFamily="34" charset="0"/>
              </a:rPr>
              <a:t>(5.09         (stat)          (syst))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000000"/>
                </a:solidFill>
                <a:cs typeface="Arial" panose="020B0604020202020204" pitchFamily="34" charset="0"/>
              </a:rPr>
              <a:t>cm</a:t>
            </a:r>
            <a:r>
              <a:rPr lang="en-US" altLang="ja-JP" sz="1800" b="1" baseline="30000">
                <a:solidFill>
                  <a:srgbClr val="000000"/>
                </a:solidFill>
                <a:cs typeface="Arial" panose="020B0604020202020204" pitchFamily="34" charset="0"/>
              </a:rPr>
              <a:t>-2</a:t>
            </a:r>
            <a:r>
              <a:rPr lang="en-US" altLang="ja-JP" sz="1800" b="1">
                <a:solidFill>
                  <a:srgbClr val="000000"/>
                </a:solidFill>
                <a:cs typeface="Arial" panose="020B0604020202020204" pitchFamily="34" charset="0"/>
              </a:rPr>
              <a:t>s</a:t>
            </a:r>
            <a:r>
              <a:rPr lang="en-US" altLang="ja-JP" sz="1800" b="1" baseline="30000">
                <a:solidFill>
                  <a:srgbClr val="000000"/>
                </a:solidFill>
                <a:cs typeface="Arial" panose="020B0604020202020204" pitchFamily="34" charset="0"/>
              </a:rPr>
              <a:t>-1</a:t>
            </a:r>
            <a:endParaRPr lang="ja-JP" altLang="en-US" sz="1800" b="1" baseline="30000">
              <a:solidFill>
                <a:srgbClr val="000000"/>
              </a:solidFill>
              <a:cs typeface="Arial" panose="020B0604020202020204" pitchFamily="34" charset="0"/>
            </a:endParaRPr>
          </a:p>
        </p:txBody>
      </p:sp>
      <p:sp>
        <p:nvSpPr>
          <p:cNvPr id="78855" name="テキスト ボックス 8"/>
          <p:cNvSpPr txBox="1">
            <a:spLocks noChangeArrowheads="1"/>
          </p:cNvSpPr>
          <p:nvPr/>
        </p:nvSpPr>
        <p:spPr bwMode="auto">
          <a:xfrm>
            <a:off x="1689100" y="5362575"/>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+0.06</a:t>
            </a:r>
            <a:endParaRPr lang="ja-JP" altLang="en-US" sz="1400" b="1">
              <a:solidFill>
                <a:srgbClr val="FF0000"/>
              </a:solidFill>
              <a:cs typeface="Arial" panose="020B0604020202020204" pitchFamily="34" charset="0"/>
            </a:endParaRPr>
          </a:p>
        </p:txBody>
      </p:sp>
      <p:sp>
        <p:nvSpPr>
          <p:cNvPr id="78856" name="テキスト ボックス 9"/>
          <p:cNvSpPr txBox="1">
            <a:spLocks noChangeArrowheads="1"/>
          </p:cNvSpPr>
          <p:nvPr/>
        </p:nvSpPr>
        <p:spPr bwMode="auto">
          <a:xfrm>
            <a:off x="1733550" y="5521325"/>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-0.05</a:t>
            </a:r>
            <a:endParaRPr lang="ja-JP" altLang="en-US" sz="1400" b="1">
              <a:solidFill>
                <a:srgbClr val="FF0000"/>
              </a:solidFill>
              <a:cs typeface="Arial" panose="020B0604020202020204" pitchFamily="34" charset="0"/>
            </a:endParaRPr>
          </a:p>
        </p:txBody>
      </p:sp>
      <p:sp>
        <p:nvSpPr>
          <p:cNvPr id="78857" name="テキスト ボックス 8"/>
          <p:cNvSpPr txBox="1">
            <a:spLocks noChangeArrowheads="1"/>
          </p:cNvSpPr>
          <p:nvPr/>
        </p:nvSpPr>
        <p:spPr bwMode="auto">
          <a:xfrm>
            <a:off x="1679575" y="4967288"/>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+0.24</a:t>
            </a:r>
            <a:endParaRPr lang="ja-JP" altLang="en-US" sz="1400" b="1">
              <a:solidFill>
                <a:srgbClr val="FF0000"/>
              </a:solidFill>
              <a:cs typeface="Arial" panose="020B0604020202020204" pitchFamily="34" charset="0"/>
            </a:endParaRPr>
          </a:p>
        </p:txBody>
      </p:sp>
      <p:sp>
        <p:nvSpPr>
          <p:cNvPr id="78858" name="テキスト ボックス 9"/>
          <p:cNvSpPr txBox="1">
            <a:spLocks noChangeArrowheads="1"/>
          </p:cNvSpPr>
          <p:nvPr/>
        </p:nvSpPr>
        <p:spPr bwMode="auto">
          <a:xfrm>
            <a:off x="1716088" y="5127625"/>
            <a:ext cx="966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-0.23</a:t>
            </a:r>
            <a:endParaRPr lang="ja-JP" altLang="en-US" sz="1400" b="1">
              <a:solidFill>
                <a:srgbClr val="FF0000"/>
              </a:solidFill>
              <a:cs typeface="Arial" panose="020B0604020202020204" pitchFamily="34" charset="0"/>
            </a:endParaRPr>
          </a:p>
        </p:txBody>
      </p:sp>
      <p:sp>
        <p:nvSpPr>
          <p:cNvPr id="78859" name="テキスト ボックス 8"/>
          <p:cNvSpPr txBox="1">
            <a:spLocks noChangeArrowheads="1"/>
          </p:cNvSpPr>
          <p:nvPr/>
        </p:nvSpPr>
        <p:spPr bwMode="auto">
          <a:xfrm>
            <a:off x="1663700" y="5761038"/>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+0.44</a:t>
            </a:r>
            <a:endParaRPr lang="ja-JP" altLang="en-US" sz="1400" b="1">
              <a:solidFill>
                <a:srgbClr val="FF0000"/>
              </a:solidFill>
              <a:cs typeface="Arial" panose="020B0604020202020204" pitchFamily="34" charset="0"/>
            </a:endParaRPr>
          </a:p>
        </p:txBody>
      </p:sp>
      <p:sp>
        <p:nvSpPr>
          <p:cNvPr id="78860" name="テキスト ボックス 9"/>
          <p:cNvSpPr txBox="1">
            <a:spLocks noChangeArrowheads="1"/>
          </p:cNvSpPr>
          <p:nvPr/>
        </p:nvSpPr>
        <p:spPr bwMode="auto">
          <a:xfrm>
            <a:off x="1708150" y="5900738"/>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-0.43</a:t>
            </a:r>
            <a:endParaRPr lang="ja-JP" altLang="en-US" sz="1400" b="1">
              <a:solidFill>
                <a:srgbClr val="FF0000"/>
              </a:solidFill>
              <a:cs typeface="Arial" panose="020B0604020202020204" pitchFamily="34" charset="0"/>
            </a:endParaRPr>
          </a:p>
        </p:txBody>
      </p:sp>
      <p:sp>
        <p:nvSpPr>
          <p:cNvPr id="78861" name="テキスト ボックス 8"/>
          <p:cNvSpPr txBox="1">
            <a:spLocks noChangeArrowheads="1"/>
          </p:cNvSpPr>
          <p:nvPr/>
        </p:nvSpPr>
        <p:spPr bwMode="auto">
          <a:xfrm>
            <a:off x="2865438" y="5737225"/>
            <a:ext cx="922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+0.46</a:t>
            </a:r>
            <a:endParaRPr lang="ja-JP" altLang="en-US" sz="1400" b="1">
              <a:solidFill>
                <a:srgbClr val="FF0000"/>
              </a:solidFill>
              <a:cs typeface="Arial" panose="020B0604020202020204" pitchFamily="34" charset="0"/>
            </a:endParaRPr>
          </a:p>
        </p:txBody>
      </p:sp>
      <p:sp>
        <p:nvSpPr>
          <p:cNvPr id="78862" name="テキスト ボックス 9"/>
          <p:cNvSpPr txBox="1">
            <a:spLocks noChangeArrowheads="1"/>
          </p:cNvSpPr>
          <p:nvPr/>
        </p:nvSpPr>
        <p:spPr bwMode="auto">
          <a:xfrm>
            <a:off x="2901950" y="5903913"/>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-0.43</a:t>
            </a:r>
            <a:endParaRPr lang="ja-JP" altLang="en-US" sz="1400" b="1">
              <a:solidFill>
                <a:srgbClr val="FF0000"/>
              </a:solidFill>
              <a:cs typeface="Arial" panose="020B0604020202020204" pitchFamily="34" charset="0"/>
            </a:endParaRPr>
          </a:p>
        </p:txBody>
      </p:sp>
      <p:grpSp>
        <p:nvGrpSpPr>
          <p:cNvPr id="78863" name="グループ化 2"/>
          <p:cNvGrpSpPr>
            <a:grpSpLocks/>
          </p:cNvGrpSpPr>
          <p:nvPr/>
        </p:nvGrpSpPr>
        <p:grpSpPr bwMode="auto">
          <a:xfrm>
            <a:off x="388938" y="828675"/>
            <a:ext cx="5410200" cy="3930650"/>
            <a:chOff x="355599" y="973738"/>
            <a:chExt cx="5409143" cy="3930580"/>
          </a:xfrm>
        </p:grpSpPr>
        <p:pic>
          <p:nvPicPr>
            <p:cNvPr id="7887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599" y="973738"/>
              <a:ext cx="5409143" cy="39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3" name="テキスト ボックス 4"/>
            <p:cNvSpPr txBox="1">
              <a:spLocks noChangeArrowheads="1"/>
            </p:cNvSpPr>
            <p:nvPr/>
          </p:nvSpPr>
          <p:spPr bwMode="auto">
            <a:xfrm>
              <a:off x="1418167" y="1532466"/>
              <a:ext cx="3729568" cy="307777"/>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400" b="1">
                  <a:latin typeface="Arial Narrow" panose="020B0606020202030204" pitchFamily="34" charset="0"/>
                </a:rPr>
                <a:t>Q.R.Ahmad et al., Phys.Rev.Lett. 89, 011301(2002)</a:t>
              </a:r>
            </a:p>
          </p:txBody>
        </p:sp>
        <p:pic>
          <p:nvPicPr>
            <p:cNvPr id="78874"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2343" y="2047345"/>
              <a:ext cx="15668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テキスト ボックス 1"/>
            <p:cNvSpPr txBox="1">
              <a:spLocks noChangeArrowheads="1"/>
            </p:cNvSpPr>
            <p:nvPr/>
          </p:nvSpPr>
          <p:spPr bwMode="auto">
            <a:xfrm>
              <a:off x="1384305" y="1186523"/>
              <a:ext cx="3602562"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cs typeface="Arial" panose="020B0604020202020204" pitchFamily="34" charset="0"/>
                </a:rPr>
                <a:t>Correlation with the solar direction</a:t>
              </a:r>
            </a:p>
          </p:txBody>
        </p:sp>
      </p:grpSp>
      <p:sp>
        <p:nvSpPr>
          <p:cNvPr id="78864" name="テキスト ボックス 3"/>
          <p:cNvSpPr txBox="1">
            <a:spLocks noChangeArrowheads="1"/>
          </p:cNvSpPr>
          <p:nvPr/>
        </p:nvSpPr>
        <p:spPr bwMode="auto">
          <a:xfrm>
            <a:off x="5845175" y="5121275"/>
            <a:ext cx="3278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40279D"/>
                </a:solidFill>
                <a:cs typeface="Arial" panose="020B0604020202020204" pitchFamily="34" charset="0"/>
              </a:rPr>
              <a:t>NC flux agree with</a:t>
            </a:r>
            <a:br>
              <a:rPr lang="en-US" altLang="ja-JP" sz="1800" b="1">
                <a:solidFill>
                  <a:srgbClr val="40279D"/>
                </a:solidFill>
                <a:cs typeface="Arial" panose="020B0604020202020204" pitchFamily="34" charset="0"/>
              </a:rPr>
            </a:br>
            <a:r>
              <a:rPr lang="en-US" altLang="ja-JP" sz="1800" b="1">
                <a:solidFill>
                  <a:srgbClr val="40279D"/>
                </a:solidFill>
                <a:cs typeface="Arial" panose="020B0604020202020204" pitchFamily="34" charset="0"/>
              </a:rPr>
              <a:t>the SSM prediction,</a:t>
            </a:r>
            <a:br>
              <a:rPr lang="en-US" altLang="ja-JP" sz="1800" b="1">
                <a:solidFill>
                  <a:srgbClr val="40279D"/>
                </a:solidFill>
                <a:cs typeface="Arial" panose="020B0604020202020204" pitchFamily="34" charset="0"/>
              </a:rPr>
            </a:br>
            <a:r>
              <a:rPr lang="en-US" altLang="ja-JP" sz="1800" b="1">
                <a:solidFill>
                  <a:srgbClr val="40279D"/>
                </a:solidFill>
                <a:cs typeface="Arial" panose="020B0604020202020204" pitchFamily="34" charset="0"/>
              </a:rPr>
              <a:t> </a:t>
            </a:r>
            <a:r>
              <a:rPr lang="en-US" altLang="ja-JP" sz="1800" b="1">
                <a:solidFill>
                  <a:srgbClr val="FF0000"/>
                </a:solidFill>
                <a:cs typeface="Arial" panose="020B0604020202020204" pitchFamily="34" charset="0"/>
              </a:rPr>
              <a:t>~4.6x10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40279D"/>
                </a:solidFill>
                <a:cs typeface="Arial" panose="020B0604020202020204" pitchFamily="34" charset="0"/>
              </a:rPr>
              <a:t>cm</a:t>
            </a:r>
            <a:r>
              <a:rPr lang="en-US" altLang="ja-JP" sz="1800" b="1" baseline="30000">
                <a:solidFill>
                  <a:srgbClr val="40279D"/>
                </a:solidFill>
                <a:cs typeface="Arial" panose="020B0604020202020204" pitchFamily="34" charset="0"/>
              </a:rPr>
              <a:t>-2</a:t>
            </a:r>
            <a:r>
              <a:rPr lang="en-US" altLang="ja-JP" sz="1800" b="1">
                <a:solidFill>
                  <a:srgbClr val="40279D"/>
                </a:solidFill>
                <a:cs typeface="Arial" panose="020B0604020202020204" pitchFamily="34" charset="0"/>
              </a:rPr>
              <a:t>s</a:t>
            </a:r>
            <a:r>
              <a:rPr lang="en-US" altLang="ja-JP" sz="1800" b="1" baseline="30000">
                <a:solidFill>
                  <a:srgbClr val="40279D"/>
                </a:solidFill>
                <a:cs typeface="Arial" panose="020B0604020202020204" pitchFamily="34" charset="0"/>
              </a:rPr>
              <a:t>-1</a:t>
            </a:r>
            <a:r>
              <a:rPr lang="en-US" altLang="ja-JP" sz="1800" b="1">
                <a:solidFill>
                  <a:srgbClr val="40279D"/>
                </a:solidFill>
                <a:cs typeface="Arial" panose="020B0604020202020204" pitchFamily="34" charset="0"/>
              </a:rPr>
              <a:t> (14% error)</a:t>
            </a:r>
          </a:p>
        </p:txBody>
      </p:sp>
      <p:sp>
        <p:nvSpPr>
          <p:cNvPr id="78865" name="テキスト ボックス 1"/>
          <p:cNvSpPr txBox="1">
            <a:spLocks noChangeArrowheads="1"/>
          </p:cNvSpPr>
          <p:nvPr/>
        </p:nvSpPr>
        <p:spPr bwMode="auto">
          <a:xfrm>
            <a:off x="6745288" y="1177925"/>
            <a:ext cx="779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+26.4</a:t>
            </a:r>
            <a:endParaRPr lang="ja-JP" altLang="en-US" sz="1400">
              <a:solidFill>
                <a:srgbClr val="FF0000"/>
              </a:solidFill>
              <a:latin typeface="Calibri" panose="020F0502020204030204" pitchFamily="34" charset="0"/>
            </a:endParaRPr>
          </a:p>
        </p:txBody>
      </p:sp>
      <p:sp>
        <p:nvSpPr>
          <p:cNvPr id="78866" name="テキスト ボックス 22"/>
          <p:cNvSpPr txBox="1">
            <a:spLocks noChangeArrowheads="1"/>
          </p:cNvSpPr>
          <p:nvPr/>
        </p:nvSpPr>
        <p:spPr bwMode="auto">
          <a:xfrm>
            <a:off x="6780213" y="1300163"/>
            <a:ext cx="54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-25.6</a:t>
            </a:r>
            <a:endParaRPr lang="ja-JP" altLang="en-US" sz="1400">
              <a:solidFill>
                <a:srgbClr val="FF0000"/>
              </a:solidFill>
              <a:latin typeface="Calibri" panose="020F0502020204030204" pitchFamily="34" charset="0"/>
            </a:endParaRPr>
          </a:p>
        </p:txBody>
      </p:sp>
      <p:sp>
        <p:nvSpPr>
          <p:cNvPr id="78867" name="テキスト ボックス 23"/>
          <p:cNvSpPr txBox="1">
            <a:spLocks noChangeArrowheads="1"/>
          </p:cNvSpPr>
          <p:nvPr/>
        </p:nvSpPr>
        <p:spPr bwMode="auto">
          <a:xfrm>
            <a:off x="6870700" y="2479675"/>
            <a:ext cx="77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+61.9</a:t>
            </a:r>
            <a:endParaRPr lang="ja-JP" altLang="en-US" sz="1400">
              <a:solidFill>
                <a:srgbClr val="FF0000"/>
              </a:solidFill>
              <a:latin typeface="Calibri" panose="020F0502020204030204" pitchFamily="34" charset="0"/>
            </a:endParaRPr>
          </a:p>
        </p:txBody>
      </p:sp>
      <p:sp>
        <p:nvSpPr>
          <p:cNvPr id="78868" name="テキスト ボックス 24"/>
          <p:cNvSpPr txBox="1">
            <a:spLocks noChangeArrowheads="1"/>
          </p:cNvSpPr>
          <p:nvPr/>
        </p:nvSpPr>
        <p:spPr bwMode="auto">
          <a:xfrm>
            <a:off x="6907213" y="2636838"/>
            <a:ext cx="54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-60.9</a:t>
            </a:r>
            <a:endParaRPr lang="ja-JP" altLang="en-US" sz="1400">
              <a:solidFill>
                <a:srgbClr val="FF0000"/>
              </a:solidFill>
              <a:latin typeface="Calibri" panose="020F0502020204030204" pitchFamily="34" charset="0"/>
            </a:endParaRPr>
          </a:p>
        </p:txBody>
      </p:sp>
      <p:sp>
        <p:nvSpPr>
          <p:cNvPr id="78869" name="テキスト ボックス 25"/>
          <p:cNvSpPr txBox="1">
            <a:spLocks noChangeArrowheads="1"/>
          </p:cNvSpPr>
          <p:nvPr/>
        </p:nvSpPr>
        <p:spPr bwMode="auto">
          <a:xfrm>
            <a:off x="6832600" y="3851275"/>
            <a:ext cx="77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+49.5</a:t>
            </a:r>
            <a:endParaRPr lang="ja-JP" altLang="en-US" sz="1400">
              <a:solidFill>
                <a:srgbClr val="FF0000"/>
              </a:solidFill>
              <a:latin typeface="Calibri" panose="020F0502020204030204" pitchFamily="34" charset="0"/>
            </a:endParaRPr>
          </a:p>
        </p:txBody>
      </p:sp>
      <p:sp>
        <p:nvSpPr>
          <p:cNvPr id="78870" name="テキスト ボックス 26"/>
          <p:cNvSpPr txBox="1">
            <a:spLocks noChangeArrowheads="1"/>
          </p:cNvSpPr>
          <p:nvPr/>
        </p:nvSpPr>
        <p:spPr bwMode="auto">
          <a:xfrm>
            <a:off x="6867525" y="4008438"/>
            <a:ext cx="547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-48.9</a:t>
            </a:r>
            <a:endParaRPr lang="ja-JP" altLang="en-US" sz="1400">
              <a:solidFill>
                <a:srgbClr val="FF0000"/>
              </a:solidFill>
              <a:latin typeface="Calibri" panose="020F0502020204030204" pitchFamily="34" charset="0"/>
            </a:endParaRPr>
          </a:p>
        </p:txBody>
      </p:sp>
      <p:sp>
        <p:nvSpPr>
          <p:cNvPr id="2" name="テキスト ボックス 1"/>
          <p:cNvSpPr txBox="1">
            <a:spLocks noChangeArrowheads="1"/>
          </p:cNvSpPr>
          <p:nvPr/>
        </p:nvSpPr>
        <p:spPr bwMode="auto">
          <a:xfrm>
            <a:off x="31750" y="514350"/>
            <a:ext cx="903446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cs typeface="Arial" panose="020B0604020202020204" pitchFamily="34" charset="0"/>
              </a:rPr>
              <a:t>SNO pure D</a:t>
            </a:r>
            <a:r>
              <a:rPr lang="en-US" altLang="ja-JP" sz="1800" b="1" baseline="-25000" dirty="0">
                <a:cs typeface="Arial" panose="020B0604020202020204" pitchFamily="34" charset="0"/>
              </a:rPr>
              <a:t>2</a:t>
            </a:r>
            <a:r>
              <a:rPr lang="en-US" altLang="ja-JP" sz="1800" b="1" dirty="0">
                <a:cs typeface="Arial" panose="020B0604020202020204" pitchFamily="34" charset="0"/>
              </a:rPr>
              <a:t>O phase, </a:t>
            </a:r>
            <a:r>
              <a:rPr lang="en-US" altLang="ja-JP" sz="1800" b="1" dirty="0">
                <a:solidFill>
                  <a:srgbClr val="FF0000"/>
                </a:solidFill>
                <a:cs typeface="Arial" panose="020B0604020202020204" pitchFamily="34" charset="0"/>
              </a:rPr>
              <a:t>306.4</a:t>
            </a:r>
            <a:r>
              <a:rPr lang="en-US" altLang="ja-JP" sz="1800" b="1" dirty="0">
                <a:cs typeface="Arial" panose="020B0604020202020204" pitchFamily="34" charset="0"/>
              </a:rPr>
              <a:t> days data (Nov. 1999 – May 2001).</a:t>
            </a: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marL="0" indent="0">
              <a:spcBef>
                <a:spcPct val="0"/>
              </a:spcBef>
              <a:buFontTx/>
              <a:buNone/>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endParaRPr lang="en-US" altLang="ja-JP" sz="1800" b="1" dirty="0">
              <a:solidFill>
                <a:srgbClr val="000000"/>
              </a:solidFill>
              <a:cs typeface="Arial" panose="020B0604020202020204" pitchFamily="34" charset="0"/>
            </a:endParaRPr>
          </a:p>
          <a:p>
            <a:pPr marL="0" indent="0">
              <a:spcBef>
                <a:spcPct val="0"/>
              </a:spcBef>
              <a:buFontTx/>
              <a:buNone/>
              <a:defRPr/>
            </a:pPr>
            <a:endParaRPr lang="en-US" altLang="ja-JP" sz="1800" b="1" dirty="0">
              <a:solidFill>
                <a:srgbClr val="000000"/>
              </a:solidFill>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000000"/>
                </a:solidFill>
                <a:cs typeface="Arial" panose="020B0604020202020204" pitchFamily="34" charset="0"/>
              </a:rPr>
              <a:t>The </a:t>
            </a:r>
            <a:r>
              <a:rPr lang="en-US" altLang="ja-JP" sz="1800" b="1" baseline="30000" dirty="0">
                <a:solidFill>
                  <a:srgbClr val="000000"/>
                </a:solidFill>
                <a:cs typeface="Arial" panose="020B0604020202020204" pitchFamily="34" charset="0"/>
              </a:rPr>
              <a:t>8</a:t>
            </a:r>
            <a:r>
              <a:rPr lang="en-US" altLang="ja-JP" sz="1800" b="1" dirty="0">
                <a:solidFill>
                  <a:srgbClr val="000000"/>
                </a:solidFill>
                <a:cs typeface="Arial" panose="020B0604020202020204" pitchFamily="34" charset="0"/>
              </a:rPr>
              <a:t>B neutrino fluxes measured with each reactions are</a:t>
            </a:r>
          </a:p>
          <a:p>
            <a:pPr>
              <a:spcBef>
                <a:spcPct val="0"/>
              </a:spcBef>
              <a:buFont typeface="Wingdings" panose="05000000000000000000" pitchFamily="2" charset="2"/>
              <a:buChar char="l"/>
              <a:defRPr/>
            </a:pPr>
            <a:endParaRPr lang="en-US" altLang="ja-JP" sz="1800" b="1" dirty="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a:cs typeface="Arial" panose="020B0604020202020204" pitchFamily="34" charset="0"/>
            </a:endParaRPr>
          </a:p>
          <a:p>
            <a:pPr>
              <a:spcBef>
                <a:spcPct val="0"/>
              </a:spcBef>
              <a:buFont typeface="Wingdings" panose="05000000000000000000" pitchFamily="2" charset="2"/>
              <a:buChar char="l"/>
              <a:defRPr/>
            </a:pPr>
            <a:r>
              <a:rPr lang="en-US" altLang="ja-JP" sz="1800" b="1" dirty="0">
                <a:cs typeface="Arial" panose="020B0604020202020204" pitchFamily="34" charset="0"/>
              </a:rPr>
              <a:t>Difference between </a:t>
            </a:r>
            <a:r>
              <a:rPr lang="en-US" altLang="ja-JP" sz="1800" b="1" dirty="0">
                <a:latin typeface="Symbol" panose="05050102010706020507" pitchFamily="18" charset="2"/>
                <a:cs typeface="Arial" panose="020B0604020202020204" pitchFamily="34" charset="0"/>
              </a:rPr>
              <a:t>F</a:t>
            </a:r>
            <a:r>
              <a:rPr lang="en-US" altLang="ja-JP" sz="1800" b="1" baseline="-25000" dirty="0">
                <a:cs typeface="Arial" panose="020B0604020202020204" pitchFamily="34" charset="0"/>
              </a:rPr>
              <a:t>NC</a:t>
            </a:r>
            <a:r>
              <a:rPr lang="en-US" altLang="ja-JP" sz="1800" b="1" dirty="0">
                <a:cs typeface="Arial" panose="020B0604020202020204" pitchFamily="34" charset="0"/>
              </a:rPr>
              <a:t> and </a:t>
            </a:r>
            <a:r>
              <a:rPr lang="en-US" altLang="ja-JP" sz="1800" b="1" dirty="0">
                <a:latin typeface="Symbol" panose="05050102010706020507" pitchFamily="18" charset="2"/>
                <a:cs typeface="Arial" panose="020B0604020202020204" pitchFamily="34" charset="0"/>
              </a:rPr>
              <a:t>F</a:t>
            </a:r>
            <a:r>
              <a:rPr lang="en-US" altLang="ja-JP" sz="1800" b="1" baseline="-25000" dirty="0">
                <a:cs typeface="Arial" panose="020B0604020202020204" pitchFamily="34" charset="0"/>
              </a:rPr>
              <a:t>CC</a:t>
            </a:r>
            <a:r>
              <a:rPr lang="en-US" altLang="ja-JP" sz="1800" b="1" dirty="0">
                <a:cs typeface="Arial" panose="020B0604020202020204" pitchFamily="34" charset="0"/>
              </a:rPr>
              <a:t> is thought to be contribution from </a:t>
            </a:r>
            <a:r>
              <a:rPr lang="en-US" altLang="ja-JP" sz="1800" b="1" dirty="0">
                <a:latin typeface="Symbol" panose="05050102010706020507" pitchFamily="18" charset="2"/>
                <a:cs typeface="Arial" panose="020B0604020202020204" pitchFamily="34" charset="0"/>
              </a:rPr>
              <a:t>n</a:t>
            </a:r>
            <a:r>
              <a:rPr lang="en-US" altLang="ja-JP" sz="1800" b="1" baseline="-25000" dirty="0">
                <a:latin typeface="Symbol" panose="05050102010706020507" pitchFamily="18" charset="2"/>
                <a:cs typeface="Arial" panose="020B0604020202020204" pitchFamily="34" charset="0"/>
              </a:rPr>
              <a:t>m</a:t>
            </a:r>
            <a:r>
              <a:rPr lang="en-US" altLang="ja-JP" sz="1800" b="1" baseline="-25000" dirty="0">
                <a:cs typeface="Arial" panose="020B0604020202020204" pitchFamily="34" charset="0"/>
              </a:rPr>
              <a:t> </a:t>
            </a:r>
            <a:r>
              <a:rPr lang="en-US" altLang="ja-JP" sz="1800" b="1" dirty="0">
                <a:cs typeface="Arial" panose="020B0604020202020204" pitchFamily="34" charset="0"/>
              </a:rPr>
              <a:t>or </a:t>
            </a:r>
            <a:r>
              <a:rPr lang="en-US" altLang="ja-JP" sz="1800" b="1" dirty="0">
                <a:latin typeface="Symbol" panose="05050102010706020507" pitchFamily="18" charset="2"/>
                <a:cs typeface="Arial" panose="020B0604020202020204" pitchFamily="34" charset="0"/>
              </a:rPr>
              <a:t>n</a:t>
            </a:r>
            <a:r>
              <a:rPr lang="en-US" altLang="ja-JP" sz="1800" b="1" baseline="-25000" dirty="0">
                <a:latin typeface="Symbol" panose="05050102010706020507" pitchFamily="18" charset="2"/>
                <a:cs typeface="Arial" panose="020B0604020202020204" pitchFamily="34" charset="0"/>
              </a:rPr>
              <a:t>t</a:t>
            </a:r>
            <a:r>
              <a:rPr lang="en-US" altLang="ja-JP" sz="1800" b="1" dirty="0">
                <a:cs typeface="Arial" panose="020B0604020202020204" pitchFamily="34" charset="0"/>
              </a:rPr>
              <a:t>.</a:t>
            </a:r>
          </a:p>
        </p:txBody>
      </p:sp>
      <p:sp>
        <p:nvSpPr>
          <p:cNvPr id="28" name="スライド番号プレースホルダー 1"/>
          <p:cNvSpPr txBox="1">
            <a:spLocks/>
          </p:cNvSpPr>
          <p:nvPr/>
        </p:nvSpPr>
        <p:spPr>
          <a:xfrm>
            <a:off x="6918960" y="6411214"/>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439738"/>
            <a:ext cx="5376863"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4"/>
          <p:cNvSpPr txBox="1">
            <a:spLocks noChangeArrowheads="1"/>
          </p:cNvSpPr>
          <p:nvPr/>
        </p:nvSpPr>
        <p:spPr bwMode="auto">
          <a:xfrm>
            <a:off x="6291263" y="1230313"/>
            <a:ext cx="2420937" cy="522287"/>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400" b="1">
                <a:latin typeface="Arial Narrow" panose="020B0606020202030204" pitchFamily="34" charset="0"/>
              </a:rPr>
              <a:t>Q.R.Ahmad et al.,</a:t>
            </a:r>
            <a:br>
              <a:rPr lang="nb-NO" altLang="ja-JP" sz="1400" b="1">
                <a:latin typeface="Arial Narrow" panose="020B0606020202030204" pitchFamily="34" charset="0"/>
              </a:rPr>
            </a:br>
            <a:r>
              <a:rPr lang="nb-NO" altLang="ja-JP" sz="1400" b="1">
                <a:latin typeface="Arial Narrow" panose="020B0606020202030204" pitchFamily="34" charset="0"/>
              </a:rPr>
              <a:t>Phys.Rev.Lett. 89, 011301(2002)</a:t>
            </a:r>
          </a:p>
        </p:txBody>
      </p:sp>
      <p:sp>
        <p:nvSpPr>
          <p:cNvPr id="115715" name="テキスト ボックス 1"/>
          <p:cNvSpPr txBox="1">
            <a:spLocks noChangeArrowheads="1"/>
          </p:cNvSpPr>
          <p:nvPr/>
        </p:nvSpPr>
        <p:spPr bwMode="auto">
          <a:xfrm>
            <a:off x="28575" y="722313"/>
            <a:ext cx="90138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Arial" panose="020B0604020202020204" pitchFamily="34" charset="0"/>
                <a:cs typeface="Arial" panose="020B0604020202020204" pitchFamily="34" charset="0"/>
              </a:rPr>
              <a:t>e</a:t>
            </a:r>
            <a:r>
              <a:rPr lang="en-US" altLang="ja-JP" sz="2000" b="1" dirty="0">
                <a:latin typeface="Arial" panose="020B0604020202020204" pitchFamily="34" charset="0"/>
                <a:cs typeface="Arial" panose="020B0604020202020204" pitchFamily="34" charset="0"/>
              </a:rPr>
              <a:t> and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 (or </a:t>
            </a:r>
            <a:r>
              <a:rPr lang="en-US" altLang="ja-JP" sz="2000" b="1" dirty="0" err="1">
                <a:latin typeface="Symbol" panose="05050102010706020507" pitchFamily="18" charset="2"/>
                <a:cs typeface="Arial" panose="020B0604020202020204" pitchFamily="34" charset="0"/>
              </a:rPr>
              <a:t>n</a:t>
            </a:r>
            <a:r>
              <a:rPr lang="en-US" altLang="ja-JP" sz="2000" b="1" baseline="-25000" dirty="0" err="1">
                <a:latin typeface="Symbol" panose="05050102010706020507" pitchFamily="18" charset="2"/>
                <a:cs typeface="Arial" panose="020B0604020202020204" pitchFamily="34" charset="0"/>
              </a:rPr>
              <a:t>t</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fluxes can be calculated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comparison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three fluxes.</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the </a:t>
            </a:r>
            <a:r>
              <a:rPr lang="en-US" altLang="ja-JP" sz="2000" b="1" dirty="0">
                <a:latin typeface="Symbol" panose="05050102010706020507" pitchFamily="18" charset="2"/>
                <a:cs typeface="Arial" panose="020B0604020202020204" pitchFamily="34" charset="0"/>
              </a:rPr>
              <a:t>F</a:t>
            </a:r>
            <a:r>
              <a:rPr lang="en-US" altLang="ja-JP" sz="2000" b="1" baseline="-25000" dirty="0">
                <a:latin typeface="Arial" panose="020B0604020202020204" pitchFamily="34" charset="0"/>
                <a:cs typeface="Arial" panose="020B0604020202020204" pitchFamily="34" charset="0"/>
              </a:rPr>
              <a:t>e</a:t>
            </a:r>
            <a:r>
              <a:rPr lang="en-US" altLang="ja-JP" sz="2000" b="1" dirty="0">
                <a:latin typeface="Arial" panose="020B0604020202020204" pitchFamily="34" charset="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F</a:t>
            </a:r>
            <a:r>
              <a:rPr lang="en-US" altLang="ja-JP" sz="2000" b="1" baseline="-25000" dirty="0" err="1">
                <a:latin typeface="Symbol" panose="05050102010706020507" pitchFamily="18" charset="2"/>
                <a:cs typeface="Arial" panose="020B0604020202020204" pitchFamily="34" charset="0"/>
              </a:rPr>
              <a:t>mt</a:t>
            </a:r>
            <a:r>
              <a:rPr lang="en-US" altLang="ja-JP" sz="2000" b="1" dirty="0">
                <a:latin typeface="Arial" panose="020B0604020202020204" pitchFamily="34" charset="0"/>
                <a:cs typeface="Arial" panose="020B0604020202020204" pitchFamily="34" charset="0"/>
              </a:rPr>
              <a:t> plane,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allowed regions from</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ES/CC/NC measurements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intersect at one region.</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Arial" panose="020B0604020202020204" pitchFamily="34" charset="0"/>
                <a:cs typeface="Arial" panose="020B0604020202020204" pitchFamily="34" charset="0"/>
              </a:rPr>
              <a:t>e</a:t>
            </a:r>
            <a:r>
              <a:rPr lang="en-US" altLang="ja-JP" sz="2000" b="1" dirty="0">
                <a:latin typeface="Arial" panose="020B0604020202020204" pitchFamily="34" charset="0"/>
                <a:cs typeface="Arial" panose="020B0604020202020204" pitchFamily="34" charset="0"/>
              </a:rPr>
              <a:t> and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 (or </a:t>
            </a:r>
            <a:r>
              <a:rPr lang="en-US" altLang="ja-JP" sz="2000" b="1" dirty="0" err="1">
                <a:latin typeface="Symbol" panose="05050102010706020507" pitchFamily="18" charset="2"/>
                <a:cs typeface="Arial" panose="020B0604020202020204" pitchFamily="34" charset="0"/>
              </a:rPr>
              <a:t>n</a:t>
            </a:r>
            <a:r>
              <a:rPr lang="en-US" altLang="ja-JP" sz="2000" b="1" baseline="-25000" dirty="0" err="1">
                <a:latin typeface="Symbol" panose="05050102010706020507" pitchFamily="18" charset="2"/>
                <a:cs typeface="Arial" panose="020B0604020202020204" pitchFamily="34" charset="0"/>
              </a:rPr>
              <a:t>t</a:t>
            </a:r>
            <a:r>
              <a:rPr lang="en-US" altLang="ja-JP" sz="2000" b="1" dirty="0">
                <a:latin typeface="Arial" panose="020B0604020202020204" pitchFamily="34" charset="0"/>
                <a:cs typeface="Arial" panose="020B0604020202020204" pitchFamily="34" charset="0"/>
              </a:rPr>
              <a:t>) fluxes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are obtained as</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This is the first observation of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Symbol" panose="05050102010706020507" pitchFamily="18" charset="2"/>
                <a:cs typeface="Arial" panose="020B0604020202020204" pitchFamily="34" charset="0"/>
              </a:rPr>
              <a:t>m</a:t>
            </a:r>
            <a:r>
              <a:rPr lang="en-US" altLang="ja-JP" sz="2000" b="1" dirty="0">
                <a:solidFill>
                  <a:srgbClr val="FF0000"/>
                </a:solidFill>
                <a:latin typeface="Arial" panose="020B0604020202020204" pitchFamily="34" charset="0"/>
                <a:cs typeface="Arial" panose="020B0604020202020204" pitchFamily="34" charset="0"/>
              </a:rPr>
              <a:t> (or </a:t>
            </a:r>
            <a:r>
              <a:rPr lang="en-US" altLang="ja-JP" sz="2000" b="1" dirty="0" err="1">
                <a:solidFill>
                  <a:srgbClr val="FF0000"/>
                </a:solidFill>
                <a:latin typeface="Symbol" panose="05050102010706020507" pitchFamily="18" charset="2"/>
                <a:cs typeface="Arial" panose="020B0604020202020204" pitchFamily="34" charset="0"/>
              </a:rPr>
              <a:t>n</a:t>
            </a:r>
            <a:r>
              <a:rPr lang="en-US" altLang="ja-JP" sz="2000" b="1" baseline="-25000" dirty="0" err="1">
                <a:solidFill>
                  <a:srgbClr val="FF0000"/>
                </a:solidFill>
                <a:latin typeface="Symbol" panose="05050102010706020507" pitchFamily="18" charset="2"/>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 which were oscillated from solar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a:t>
            </a:r>
          </a:p>
        </p:txBody>
      </p:sp>
      <p:sp>
        <p:nvSpPr>
          <p:cNvPr id="79877"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Determination of </a:t>
            </a:r>
            <a:r>
              <a:rPr lang="en-US" altLang="ja-JP" sz="2800" b="1" u="sng">
                <a:solidFill>
                  <a:srgbClr val="0000FF"/>
                </a:solidFill>
                <a:latin typeface="Symbol" panose="05050102010706020507" pitchFamily="18" charset="2"/>
              </a:rPr>
              <a:t>n</a:t>
            </a:r>
            <a:r>
              <a:rPr lang="en-US" altLang="ja-JP" sz="2800" b="1" u="sng" baseline="-25000">
                <a:solidFill>
                  <a:srgbClr val="0000FF"/>
                </a:solidFill>
              </a:rPr>
              <a:t>e</a:t>
            </a:r>
            <a:r>
              <a:rPr lang="en-US" altLang="ja-JP" sz="2800" b="1" u="sng">
                <a:solidFill>
                  <a:srgbClr val="0000FF"/>
                </a:solidFill>
              </a:rPr>
              <a:t> and </a:t>
            </a:r>
            <a:r>
              <a:rPr lang="en-US" altLang="ja-JP" sz="2800" b="1" u="sng">
                <a:solidFill>
                  <a:srgbClr val="0000FF"/>
                </a:solidFill>
                <a:latin typeface="Symbol" panose="05050102010706020507" pitchFamily="18" charset="2"/>
              </a:rPr>
              <a:t>n</a:t>
            </a:r>
            <a:r>
              <a:rPr lang="en-US" altLang="ja-JP" sz="2800" b="1" u="sng" baseline="-25000">
                <a:solidFill>
                  <a:srgbClr val="0000FF"/>
                </a:solidFill>
                <a:latin typeface="Symbol" panose="05050102010706020507" pitchFamily="18" charset="2"/>
              </a:rPr>
              <a:t>m</a:t>
            </a:r>
            <a:r>
              <a:rPr lang="en-US" altLang="ja-JP" sz="2800" b="1" u="sng">
                <a:solidFill>
                  <a:srgbClr val="0000FF"/>
                </a:solidFill>
              </a:rPr>
              <a:t>(</a:t>
            </a:r>
            <a:r>
              <a:rPr lang="en-US" altLang="ja-JP" sz="2800" b="1" u="sng">
                <a:solidFill>
                  <a:srgbClr val="0000FF"/>
                </a:solidFill>
                <a:latin typeface="Symbol" panose="05050102010706020507" pitchFamily="18" charset="2"/>
              </a:rPr>
              <a:t>n</a:t>
            </a:r>
            <a:r>
              <a:rPr lang="en-US" altLang="ja-JP" sz="2800" b="1" u="sng" baseline="-25000">
                <a:solidFill>
                  <a:srgbClr val="0000FF"/>
                </a:solidFill>
                <a:latin typeface="Symbol" panose="05050102010706020507" pitchFamily="18" charset="2"/>
              </a:rPr>
              <a:t>t</a:t>
            </a:r>
            <a:r>
              <a:rPr lang="en-US" altLang="ja-JP" sz="2800" b="1" u="sng">
                <a:solidFill>
                  <a:srgbClr val="0000FF"/>
                </a:solidFill>
              </a:rPr>
              <a:t>) fluxes</a:t>
            </a:r>
          </a:p>
        </p:txBody>
      </p:sp>
      <p:sp>
        <p:nvSpPr>
          <p:cNvPr id="79878" name="テキスト ボックス 1"/>
          <p:cNvSpPr txBox="1">
            <a:spLocks noChangeArrowheads="1"/>
          </p:cNvSpPr>
          <p:nvPr/>
        </p:nvSpPr>
        <p:spPr bwMode="auto">
          <a:xfrm>
            <a:off x="671513" y="4552950"/>
            <a:ext cx="5915025" cy="846138"/>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latin typeface="Symbol" panose="05050102010706020507" pitchFamily="18" charset="2"/>
                <a:cs typeface="Arial" panose="020B0604020202020204" pitchFamily="34" charset="0"/>
              </a:rPr>
              <a:t>F</a:t>
            </a:r>
            <a:r>
              <a:rPr lang="en-US" altLang="ja-JP" sz="2000" b="1" baseline="-25000" dirty="0">
                <a:cs typeface="Arial" panose="020B0604020202020204" pitchFamily="34" charset="0"/>
              </a:rPr>
              <a:t>e</a:t>
            </a:r>
            <a:r>
              <a:rPr lang="en-US" altLang="ja-JP" sz="2000" b="1" dirty="0">
                <a:cs typeface="Arial" panose="020B0604020202020204" pitchFamily="34" charset="0"/>
              </a:rPr>
              <a:t>   = </a:t>
            </a:r>
            <a:r>
              <a:rPr lang="en-US" altLang="ja-JP" sz="2000" b="1" dirty="0">
                <a:solidFill>
                  <a:srgbClr val="FF0000"/>
                </a:solidFill>
                <a:cs typeface="Arial" panose="020B0604020202020204" pitchFamily="34" charset="0"/>
              </a:rPr>
              <a:t>(1.76±0.05(stat)±0.09(</a:t>
            </a:r>
            <a:r>
              <a:rPr lang="en-US" altLang="ja-JP" sz="2000" b="1" dirty="0" err="1">
                <a:solidFill>
                  <a:srgbClr val="FF0000"/>
                </a:solidFill>
                <a:cs typeface="Arial" panose="020B0604020202020204" pitchFamily="34" charset="0"/>
              </a:rPr>
              <a:t>syst</a:t>
            </a:r>
            <a:r>
              <a:rPr lang="en-US" altLang="ja-JP" sz="2000" b="1" dirty="0">
                <a:solidFill>
                  <a:srgbClr val="FF0000"/>
                </a:solidFill>
                <a:cs typeface="Arial" panose="020B0604020202020204" pitchFamily="34" charset="0"/>
              </a:rPr>
              <a:t>)) x 10</a:t>
            </a:r>
            <a:r>
              <a:rPr lang="en-US" altLang="ja-JP" sz="2000" b="1" baseline="30000" dirty="0">
                <a:solidFill>
                  <a:srgbClr val="FF0000"/>
                </a:solidFill>
                <a:cs typeface="Arial" panose="020B0604020202020204" pitchFamily="34" charset="0"/>
              </a:rPr>
              <a:t>6</a:t>
            </a:r>
            <a:r>
              <a:rPr lang="en-US" altLang="ja-JP" sz="2000" b="1" dirty="0">
                <a:solidFill>
                  <a:srgbClr val="FF0000"/>
                </a:solidFill>
                <a:cs typeface="Arial" panose="020B0604020202020204" pitchFamily="34" charset="0"/>
              </a:rPr>
              <a:t> </a:t>
            </a:r>
            <a:r>
              <a:rPr lang="en-US" altLang="ja-JP" sz="2000" b="1" dirty="0">
                <a:cs typeface="Arial" panose="020B0604020202020204" pitchFamily="34" charset="0"/>
              </a:rPr>
              <a:t>cm</a:t>
            </a:r>
            <a:r>
              <a:rPr lang="en-US" altLang="ja-JP" sz="2000" b="1" baseline="30000" dirty="0">
                <a:cs typeface="Arial" panose="020B0604020202020204" pitchFamily="34" charset="0"/>
              </a:rPr>
              <a:t>-2</a:t>
            </a:r>
            <a:r>
              <a:rPr lang="en-US" altLang="ja-JP" sz="2000" b="1" dirty="0">
                <a:cs typeface="Arial" panose="020B0604020202020204" pitchFamily="34" charset="0"/>
              </a:rPr>
              <a:t>s</a:t>
            </a:r>
            <a:r>
              <a:rPr lang="en-US" altLang="ja-JP" sz="2000" b="1" baseline="30000" dirty="0">
                <a:cs typeface="Arial" panose="020B0604020202020204" pitchFamily="34" charset="0"/>
              </a:rPr>
              <a:t>-1</a:t>
            </a:r>
          </a:p>
          <a:p>
            <a:pPr>
              <a:spcBef>
                <a:spcPct val="0"/>
              </a:spcBef>
              <a:buFontTx/>
              <a:buNone/>
            </a:pPr>
            <a:r>
              <a:rPr lang="en-US" altLang="ja-JP" sz="900" b="1" dirty="0">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2000" b="1" dirty="0" err="1">
                <a:solidFill>
                  <a:srgbClr val="000000"/>
                </a:solidFill>
                <a:latin typeface="Symbol" panose="05050102010706020507" pitchFamily="18" charset="2"/>
                <a:cs typeface="Arial" panose="020B0604020202020204" pitchFamily="34" charset="0"/>
              </a:rPr>
              <a:t>F</a:t>
            </a:r>
            <a:r>
              <a:rPr lang="en-US" altLang="ja-JP" sz="2000" b="1" baseline="-25000" dirty="0" err="1">
                <a:solidFill>
                  <a:srgbClr val="000000"/>
                </a:solidFill>
                <a:latin typeface="Symbol" panose="05050102010706020507" pitchFamily="18" charset="2"/>
                <a:cs typeface="Arial" panose="020B0604020202020204" pitchFamily="34" charset="0"/>
              </a:rPr>
              <a:t>mt</a:t>
            </a:r>
            <a:r>
              <a:rPr lang="en-US" altLang="ja-JP" sz="2000" b="1" dirty="0">
                <a:solidFill>
                  <a:srgbClr val="000000"/>
                </a:solidFill>
                <a:cs typeface="Arial" panose="020B0604020202020204" pitchFamily="34" charset="0"/>
              </a:rPr>
              <a:t>  = </a:t>
            </a:r>
            <a:r>
              <a:rPr lang="en-US" altLang="ja-JP" sz="2000" b="1" dirty="0">
                <a:solidFill>
                  <a:srgbClr val="FF0000"/>
                </a:solidFill>
                <a:cs typeface="Arial" panose="020B0604020202020204" pitchFamily="34" charset="0"/>
              </a:rPr>
              <a:t>(3.41±0.45(stat)          (</a:t>
            </a:r>
            <a:r>
              <a:rPr lang="en-US" altLang="ja-JP" sz="2000" b="1" dirty="0" err="1">
                <a:solidFill>
                  <a:srgbClr val="FF0000"/>
                </a:solidFill>
                <a:cs typeface="Arial" panose="020B0604020202020204" pitchFamily="34" charset="0"/>
              </a:rPr>
              <a:t>syst</a:t>
            </a:r>
            <a:r>
              <a:rPr lang="en-US" altLang="ja-JP" sz="2000" b="1" dirty="0">
                <a:solidFill>
                  <a:srgbClr val="FF0000"/>
                </a:solidFill>
                <a:cs typeface="Arial" panose="020B0604020202020204" pitchFamily="34" charset="0"/>
              </a:rPr>
              <a:t>)) x 10</a:t>
            </a:r>
            <a:r>
              <a:rPr lang="en-US" altLang="ja-JP" sz="2000" b="1" baseline="30000" dirty="0">
                <a:solidFill>
                  <a:srgbClr val="FF0000"/>
                </a:solidFill>
                <a:cs typeface="Arial" panose="020B0604020202020204" pitchFamily="34" charset="0"/>
              </a:rPr>
              <a:t>6</a:t>
            </a:r>
            <a:r>
              <a:rPr lang="en-US" altLang="ja-JP" sz="2000" b="1" dirty="0">
                <a:solidFill>
                  <a:srgbClr val="FF0000"/>
                </a:solidFill>
                <a:cs typeface="Arial" panose="020B0604020202020204" pitchFamily="34" charset="0"/>
              </a:rPr>
              <a:t> </a:t>
            </a:r>
            <a:r>
              <a:rPr lang="en-US" altLang="ja-JP" sz="2000" b="1" dirty="0">
                <a:solidFill>
                  <a:srgbClr val="000000"/>
                </a:solidFill>
                <a:cs typeface="Arial" panose="020B0604020202020204" pitchFamily="34" charset="0"/>
              </a:rPr>
              <a:t>cm</a:t>
            </a:r>
            <a:r>
              <a:rPr lang="en-US" altLang="ja-JP" sz="2000" b="1" baseline="30000" dirty="0">
                <a:solidFill>
                  <a:srgbClr val="000000"/>
                </a:solidFill>
                <a:cs typeface="Arial" panose="020B0604020202020204" pitchFamily="34" charset="0"/>
              </a:rPr>
              <a:t>-2</a:t>
            </a:r>
            <a:r>
              <a:rPr lang="en-US" altLang="ja-JP" sz="2000" b="1" dirty="0">
                <a:solidFill>
                  <a:srgbClr val="000000"/>
                </a:solidFill>
                <a:cs typeface="Arial" panose="020B0604020202020204" pitchFamily="34" charset="0"/>
              </a:rPr>
              <a:t>s</a:t>
            </a:r>
            <a:r>
              <a:rPr lang="en-US" altLang="ja-JP" sz="2000" b="1" baseline="30000" dirty="0">
                <a:solidFill>
                  <a:srgbClr val="000000"/>
                </a:solidFill>
                <a:cs typeface="Arial" panose="020B0604020202020204" pitchFamily="34" charset="0"/>
              </a:rPr>
              <a:t>-1</a:t>
            </a:r>
            <a:endParaRPr lang="ja-JP" altLang="en-US" sz="1800" b="1" baseline="30000" dirty="0">
              <a:solidFill>
                <a:srgbClr val="000000"/>
              </a:solidFill>
              <a:cs typeface="Arial" panose="020B0604020202020204" pitchFamily="34" charset="0"/>
            </a:endParaRPr>
          </a:p>
        </p:txBody>
      </p:sp>
      <p:sp>
        <p:nvSpPr>
          <p:cNvPr id="79879" name="テキスト ボックス 8"/>
          <p:cNvSpPr txBox="1">
            <a:spLocks noChangeArrowheads="1"/>
          </p:cNvSpPr>
          <p:nvPr/>
        </p:nvSpPr>
        <p:spPr bwMode="auto">
          <a:xfrm>
            <a:off x="3414713" y="4968875"/>
            <a:ext cx="92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+0.48</a:t>
            </a:r>
            <a:endParaRPr lang="ja-JP" altLang="en-US" sz="1600" b="1">
              <a:solidFill>
                <a:srgbClr val="FF0000"/>
              </a:solidFill>
              <a:cs typeface="Arial" panose="020B0604020202020204" pitchFamily="34" charset="0"/>
            </a:endParaRPr>
          </a:p>
        </p:txBody>
      </p:sp>
      <p:sp>
        <p:nvSpPr>
          <p:cNvPr id="79880" name="テキスト ボックス 9"/>
          <p:cNvSpPr txBox="1">
            <a:spLocks noChangeArrowheads="1"/>
          </p:cNvSpPr>
          <p:nvPr/>
        </p:nvSpPr>
        <p:spPr bwMode="auto">
          <a:xfrm>
            <a:off x="3459163" y="5153025"/>
            <a:ext cx="966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-0.45</a:t>
            </a:r>
            <a:endParaRPr lang="ja-JP" altLang="en-US" sz="1600" b="1">
              <a:solidFill>
                <a:srgbClr val="FF0000"/>
              </a:solidFill>
              <a:cs typeface="Arial" panose="020B0604020202020204" pitchFamily="34" charset="0"/>
            </a:endParaRPr>
          </a:p>
        </p:txBody>
      </p:sp>
      <p:sp>
        <p:nvSpPr>
          <p:cNvPr id="9"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bject 5"/>
          <p:cNvSpPr>
            <a:spLocks noChangeArrowheads="1"/>
          </p:cNvSpPr>
          <p:nvPr/>
        </p:nvSpPr>
        <p:spPr bwMode="auto">
          <a:xfrm>
            <a:off x="7154863" y="128588"/>
            <a:ext cx="1916112" cy="2641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80899"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KamLAND</a:t>
            </a:r>
            <a:r>
              <a:rPr lang="en-US" altLang="ja-JP" sz="2800" b="1" u="sng">
                <a:solidFill>
                  <a:srgbClr val="0000EE"/>
                </a:solidFill>
              </a:rPr>
              <a:t>(2002-)</a:t>
            </a:r>
          </a:p>
        </p:txBody>
      </p:sp>
      <p:sp>
        <p:nvSpPr>
          <p:cNvPr id="80900" name="テキスト ボックス 11"/>
          <p:cNvSpPr txBox="1">
            <a:spLocks noChangeArrowheads="1"/>
          </p:cNvSpPr>
          <p:nvPr/>
        </p:nvSpPr>
        <p:spPr bwMode="auto">
          <a:xfrm>
            <a:off x="7938" y="547688"/>
            <a:ext cx="89852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dirty="0" err="1">
                <a:cs typeface="Arial" panose="020B0604020202020204" pitchFamily="34" charset="0"/>
              </a:rPr>
              <a:t>KamLAND</a:t>
            </a:r>
            <a:r>
              <a:rPr lang="en-US" altLang="ja-JP" sz="1900" b="1" dirty="0">
                <a:cs typeface="Arial" panose="020B0604020202020204" pitchFamily="34" charset="0"/>
              </a:rPr>
              <a:t> (</a:t>
            </a:r>
            <a:r>
              <a:rPr lang="en-US" altLang="ja-JP" sz="1900" b="1" dirty="0" err="1">
                <a:solidFill>
                  <a:srgbClr val="FF0000"/>
                </a:solidFill>
                <a:cs typeface="Arial" panose="020B0604020202020204" pitchFamily="34" charset="0"/>
              </a:rPr>
              <a:t>Kam</a:t>
            </a:r>
            <a:r>
              <a:rPr lang="en-US" altLang="ja-JP" sz="1900" b="1" dirty="0" err="1">
                <a:cs typeface="Arial" panose="020B0604020202020204" pitchFamily="34" charset="0"/>
              </a:rPr>
              <a:t>ioka</a:t>
            </a:r>
            <a:r>
              <a:rPr lang="en-US" altLang="ja-JP" sz="1900" b="1" dirty="0">
                <a:cs typeface="Arial" panose="020B0604020202020204" pitchFamily="34" charset="0"/>
              </a:rPr>
              <a:t> </a:t>
            </a:r>
            <a:r>
              <a:rPr lang="en-US" altLang="ja-JP" sz="1900" b="1" dirty="0">
                <a:solidFill>
                  <a:srgbClr val="FF0000"/>
                </a:solidFill>
                <a:cs typeface="Arial" panose="020B0604020202020204" pitchFamily="34" charset="0"/>
              </a:rPr>
              <a:t>L</a:t>
            </a:r>
            <a:r>
              <a:rPr lang="en-US" altLang="ja-JP" sz="1900" b="1" dirty="0">
                <a:cs typeface="Arial" panose="020B0604020202020204" pitchFamily="34" charset="0"/>
              </a:rPr>
              <a:t>iquid scintillator </a:t>
            </a:r>
            <a:r>
              <a:rPr lang="en-US" altLang="ja-JP" sz="1900" b="1" dirty="0">
                <a:solidFill>
                  <a:srgbClr val="FF0000"/>
                </a:solidFill>
                <a:cs typeface="Arial" panose="020B0604020202020204" pitchFamily="34" charset="0"/>
              </a:rPr>
              <a:t>A</a:t>
            </a:r>
            <a:r>
              <a:rPr lang="en-US" altLang="ja-JP" sz="1900" b="1" dirty="0">
                <a:cs typeface="Arial" panose="020B0604020202020204" pitchFamily="34" charset="0"/>
              </a:rPr>
              <a:t>nti-</a:t>
            </a:r>
            <a:r>
              <a:rPr lang="en-US" altLang="ja-JP" sz="1900" b="1" dirty="0">
                <a:solidFill>
                  <a:srgbClr val="FF0000"/>
                </a:solidFill>
                <a:cs typeface="Arial" panose="020B0604020202020204" pitchFamily="34" charset="0"/>
              </a:rPr>
              <a:t>N</a:t>
            </a:r>
            <a:r>
              <a:rPr lang="en-US" altLang="ja-JP" sz="1900" b="1" dirty="0">
                <a:cs typeface="Arial" panose="020B0604020202020204" pitchFamily="34" charset="0"/>
              </a:rPr>
              <a:t>eutrino</a:t>
            </a:r>
            <a:br>
              <a:rPr lang="en-US" altLang="ja-JP" sz="1900" b="1" dirty="0">
                <a:cs typeface="Arial" panose="020B0604020202020204" pitchFamily="34" charset="0"/>
              </a:rPr>
            </a:br>
            <a:r>
              <a:rPr lang="en-US" altLang="ja-JP" sz="1900" b="1" dirty="0">
                <a:solidFill>
                  <a:srgbClr val="FF0000"/>
                </a:solidFill>
                <a:cs typeface="Arial" panose="020B0604020202020204" pitchFamily="34" charset="0"/>
              </a:rPr>
              <a:t>D</a:t>
            </a:r>
            <a:r>
              <a:rPr lang="en-US" altLang="ja-JP" sz="1900" b="1" dirty="0">
                <a:cs typeface="Arial" panose="020B0604020202020204" pitchFamily="34" charset="0"/>
              </a:rPr>
              <a:t>etector) is located at </a:t>
            </a:r>
            <a:r>
              <a:rPr lang="en-US" altLang="ja-JP" sz="1900" b="1" dirty="0">
                <a:solidFill>
                  <a:srgbClr val="FF0000"/>
                </a:solidFill>
                <a:cs typeface="Arial" panose="020B0604020202020204" pitchFamily="34" charset="0"/>
              </a:rPr>
              <a:t>2700 </a:t>
            </a:r>
            <a:r>
              <a:rPr lang="en-US" altLang="ja-JP" sz="1900" b="1" dirty="0" err="1">
                <a:solidFill>
                  <a:srgbClr val="FF0000"/>
                </a:solidFill>
                <a:cs typeface="Arial" panose="020B0604020202020204" pitchFamily="34" charset="0"/>
              </a:rPr>
              <a:t>m.w.e</a:t>
            </a:r>
            <a:r>
              <a:rPr lang="en-US" altLang="ja-JP" sz="1900" b="1" dirty="0">
                <a:solidFill>
                  <a:srgbClr val="FF0000"/>
                </a:solidFill>
                <a:cs typeface="Arial" panose="020B0604020202020204" pitchFamily="34" charset="0"/>
              </a:rPr>
              <a:t>. </a:t>
            </a:r>
            <a:r>
              <a:rPr lang="en-US" altLang="ja-JP" sz="1900" b="1" dirty="0">
                <a:cs typeface="Arial" panose="020B0604020202020204" pitchFamily="34" charset="0"/>
              </a:rPr>
              <a:t>underground in</a:t>
            </a:r>
            <a:br>
              <a:rPr lang="en-US" altLang="ja-JP" sz="1900" b="1" dirty="0">
                <a:cs typeface="Arial" panose="020B0604020202020204" pitchFamily="34" charset="0"/>
              </a:rPr>
            </a:br>
            <a:r>
              <a:rPr lang="en-US" altLang="ja-JP" sz="1900" b="1" dirty="0" err="1">
                <a:cs typeface="Arial" panose="020B0604020202020204" pitchFamily="34" charset="0"/>
              </a:rPr>
              <a:t>Kamioka</a:t>
            </a:r>
            <a:r>
              <a:rPr lang="en-US" altLang="ja-JP" sz="1900" b="1" dirty="0">
                <a:cs typeface="Arial" panose="020B0604020202020204" pitchFamily="34" charset="0"/>
              </a:rPr>
              <a:t> mine, Japan. </a:t>
            </a:r>
            <a:r>
              <a:rPr lang="en-US" altLang="ja-JP" sz="1900" b="1" dirty="0">
                <a:solidFill>
                  <a:srgbClr val="FF0000"/>
                </a:solidFill>
                <a:cs typeface="Arial" panose="020B0604020202020204" pitchFamily="34" charset="0"/>
              </a:rPr>
              <a:t>1000 ton liquid scintillator </a:t>
            </a:r>
            <a:r>
              <a:rPr lang="en-US" altLang="ja-JP" sz="1900" b="1" dirty="0">
                <a:cs typeface="Arial" panose="020B0604020202020204" pitchFamily="34" charset="0"/>
              </a:rPr>
              <a:t>is</a:t>
            </a:r>
            <a:br>
              <a:rPr lang="en-US" altLang="ja-JP" sz="1900" b="1" dirty="0">
                <a:cs typeface="Arial" panose="020B0604020202020204" pitchFamily="34" charset="0"/>
              </a:rPr>
            </a:br>
            <a:r>
              <a:rPr lang="en-US" altLang="ja-JP" sz="1900" b="1" dirty="0">
                <a:cs typeface="Arial" panose="020B0604020202020204" pitchFamily="34" charset="0"/>
              </a:rPr>
              <a:t>viewed by </a:t>
            </a:r>
            <a:r>
              <a:rPr lang="en-US" altLang="ja-JP" sz="1900" b="1" dirty="0">
                <a:solidFill>
                  <a:srgbClr val="FF0000"/>
                </a:solidFill>
                <a:cs typeface="Arial" panose="020B0604020202020204" pitchFamily="34" charset="0"/>
              </a:rPr>
              <a:t>1325</a:t>
            </a:r>
            <a:r>
              <a:rPr lang="en-US" altLang="ja-JP" sz="1900" b="1" dirty="0">
                <a:cs typeface="Arial" panose="020B0604020202020204" pitchFamily="34" charset="0"/>
              </a:rPr>
              <a:t> 17-inch </a:t>
            </a:r>
            <a:r>
              <a:rPr lang="en-US" altLang="ja-JP" sz="1900" b="1" dirty="0">
                <a:latin typeface="Symbol" panose="05050102010706020507" pitchFamily="18" charset="2"/>
                <a:cs typeface="Arial" panose="020B0604020202020204" pitchFamily="34" charset="0"/>
              </a:rPr>
              <a:t>F</a:t>
            </a:r>
            <a:r>
              <a:rPr lang="en-US" altLang="ja-JP" sz="1900" b="1" dirty="0">
                <a:cs typeface="Arial" panose="020B0604020202020204" pitchFamily="34" charset="0"/>
              </a:rPr>
              <a:t> fast PMTs and </a:t>
            </a:r>
            <a:r>
              <a:rPr lang="en-US" altLang="ja-JP" sz="1900" b="1" dirty="0">
                <a:solidFill>
                  <a:srgbClr val="FF0000"/>
                </a:solidFill>
                <a:cs typeface="Arial" panose="020B0604020202020204" pitchFamily="34" charset="0"/>
              </a:rPr>
              <a:t>554</a:t>
            </a:r>
            <a:r>
              <a:rPr lang="en-US" altLang="ja-JP" sz="1900" b="1" dirty="0">
                <a:cs typeface="Arial" panose="020B0604020202020204" pitchFamily="34" charset="0"/>
              </a:rPr>
              <a:t> 20-inch</a:t>
            </a:r>
            <a:r>
              <a:rPr lang="en-US" altLang="ja-JP" sz="1900" b="1" dirty="0">
                <a:latin typeface="Symbol" panose="05050102010706020507" pitchFamily="18" charset="2"/>
                <a:cs typeface="Arial" panose="020B0604020202020204" pitchFamily="34" charset="0"/>
              </a:rPr>
              <a:t>F</a:t>
            </a:r>
            <a:br>
              <a:rPr lang="en-US" altLang="ja-JP" sz="1900" b="1" dirty="0">
                <a:cs typeface="Arial" panose="020B0604020202020204" pitchFamily="34" charset="0"/>
              </a:rPr>
            </a:br>
            <a:r>
              <a:rPr lang="en-US" altLang="ja-JP" sz="1900" b="1" dirty="0">
                <a:cs typeface="Arial" panose="020B0604020202020204" pitchFamily="34" charset="0"/>
              </a:rPr>
              <a:t>large area </a:t>
            </a:r>
            <a:r>
              <a:rPr lang="en-US" altLang="ja-JP" sz="1900" b="1" dirty="0" err="1">
                <a:cs typeface="Arial" panose="020B0604020202020204" pitchFamily="34" charset="0"/>
              </a:rPr>
              <a:t>PMTs.</a:t>
            </a:r>
            <a:br>
              <a:rPr lang="en-US" altLang="ja-JP" sz="1900" b="1" dirty="0">
                <a:cs typeface="Arial" panose="020B0604020202020204" pitchFamily="34" charset="0"/>
              </a:rPr>
            </a:br>
            <a:r>
              <a:rPr lang="en-US" altLang="ja-JP" sz="900" b="1" dirty="0">
                <a:cs typeface="Arial" panose="020B0604020202020204" pitchFamily="34" charset="0"/>
              </a:rPr>
              <a:t>   </a:t>
            </a:r>
          </a:p>
          <a:p>
            <a:pPr>
              <a:spcBef>
                <a:spcPct val="0"/>
              </a:spcBef>
              <a:buFont typeface="Wingdings" panose="05000000000000000000" pitchFamily="2" charset="2"/>
              <a:buChar char="l"/>
            </a:pPr>
            <a:r>
              <a:rPr lang="en-US" altLang="ja-JP" sz="1900" b="1" dirty="0"/>
              <a:t>Reduction of anti-neutrino flux from reactors</a:t>
            </a:r>
            <a:br>
              <a:rPr lang="en-US" altLang="ja-JP" sz="1900" b="1" dirty="0"/>
            </a:br>
            <a:r>
              <a:rPr lang="en-US" altLang="ja-JP" sz="1900" b="1" dirty="0">
                <a:solidFill>
                  <a:srgbClr val="FF0000"/>
                </a:solidFill>
              </a:rPr>
              <a:t>(175±35) km</a:t>
            </a:r>
            <a:r>
              <a:rPr lang="en-US" altLang="ja-JP" sz="1900" b="1" dirty="0"/>
              <a:t> away from </a:t>
            </a:r>
            <a:r>
              <a:rPr lang="en-US" altLang="ja-JP" sz="1900" b="1" dirty="0" err="1"/>
              <a:t>Kamioka</a:t>
            </a:r>
            <a:r>
              <a:rPr lang="en-US" altLang="ja-JP" sz="1900" b="1" dirty="0"/>
              <a:t> was examined. </a:t>
            </a:r>
            <a:br>
              <a:rPr lang="en-US" altLang="ja-JP" sz="1900" b="1" dirty="0"/>
            </a:br>
            <a:r>
              <a:rPr lang="en-US" altLang="ja-JP" sz="900" b="1" dirty="0"/>
              <a:t>   </a:t>
            </a:r>
          </a:p>
          <a:p>
            <a:pPr>
              <a:spcBef>
                <a:spcPct val="0"/>
              </a:spcBef>
              <a:buFont typeface="Wingdings" panose="05000000000000000000" pitchFamily="2" charset="2"/>
              <a:buChar char="l"/>
            </a:pPr>
            <a:r>
              <a:rPr lang="en-US" altLang="ja-JP" sz="1900" b="1" dirty="0">
                <a:cs typeface="Arial" panose="020B0604020202020204" pitchFamily="34" charset="0"/>
              </a:rPr>
              <a:t>If LOW or VAC solution, the neutrino</a:t>
            </a:r>
            <a:br>
              <a:rPr lang="en-US" altLang="ja-JP" sz="1900" b="1" dirty="0">
                <a:cs typeface="Arial" panose="020B0604020202020204" pitchFamily="34" charset="0"/>
              </a:rPr>
            </a:br>
            <a:r>
              <a:rPr lang="en-US" altLang="ja-JP" sz="1900" b="1" dirty="0">
                <a:cs typeface="Arial" panose="020B0604020202020204" pitchFamily="34" charset="0"/>
              </a:rPr>
              <a:t>travel distance is too short for</a:t>
            </a:r>
            <a:br>
              <a:rPr lang="en-US" altLang="ja-JP" sz="1900" b="1" dirty="0">
                <a:cs typeface="Arial" panose="020B0604020202020204" pitchFamily="34" charset="0"/>
              </a:rPr>
            </a:br>
            <a:r>
              <a:rPr lang="en-US" altLang="ja-JP" sz="1900" b="1" dirty="0">
                <a:cs typeface="Arial" panose="020B0604020202020204" pitchFamily="34" charset="0"/>
              </a:rPr>
              <a:t>oscillation. If SMA solution, MSW</a:t>
            </a:r>
            <a:br>
              <a:rPr lang="en-US" altLang="ja-JP" sz="1900" b="1" dirty="0">
                <a:cs typeface="Arial" panose="020B0604020202020204" pitchFamily="34" charset="0"/>
              </a:rPr>
            </a:br>
            <a:r>
              <a:rPr lang="en-US" altLang="ja-JP" sz="1900" b="1" dirty="0">
                <a:cs typeface="Arial" panose="020B0604020202020204" pitchFamily="34" charset="0"/>
              </a:rPr>
              <a:t>condition is not satisfied. Deficit</a:t>
            </a:r>
            <a:br>
              <a:rPr lang="en-US" altLang="ja-JP" sz="1900" b="1" dirty="0">
                <a:cs typeface="Arial" panose="020B0604020202020204" pitchFamily="34" charset="0"/>
              </a:rPr>
            </a:br>
            <a:r>
              <a:rPr lang="en-US" altLang="ja-JP" sz="1900" b="1" dirty="0">
                <a:cs typeface="Arial" panose="020B0604020202020204" pitchFamily="34" charset="0"/>
              </a:rPr>
              <a:t>could be found only if LMA solution</a:t>
            </a:r>
            <a:br>
              <a:rPr lang="en-US" altLang="ja-JP" sz="1900" b="1" dirty="0">
                <a:cs typeface="Arial" panose="020B0604020202020204" pitchFamily="34" charset="0"/>
              </a:rPr>
            </a:br>
            <a:r>
              <a:rPr lang="en-US" altLang="ja-JP" sz="1900" b="1" dirty="0">
                <a:cs typeface="Arial" panose="020B0604020202020204" pitchFamily="34" charset="0"/>
              </a:rPr>
              <a:t>is the case.</a:t>
            </a:r>
            <a:br>
              <a:rPr lang="en-US" altLang="ja-JP" sz="1900" b="1" dirty="0">
                <a:cs typeface="Arial" panose="020B0604020202020204" pitchFamily="34" charset="0"/>
              </a:rPr>
            </a:br>
            <a:r>
              <a:rPr lang="en-US" altLang="ja-JP" sz="900" b="1" dirty="0">
                <a:cs typeface="Arial" panose="020B0604020202020204" pitchFamily="34" charset="0"/>
              </a:rPr>
              <a:t>   </a:t>
            </a:r>
          </a:p>
          <a:p>
            <a:pPr>
              <a:spcBef>
                <a:spcPct val="0"/>
              </a:spcBef>
              <a:buFont typeface="Wingdings" panose="05000000000000000000" pitchFamily="2" charset="2"/>
              <a:buChar char="l"/>
            </a:pPr>
            <a:r>
              <a:rPr lang="en-US" altLang="ja-JP" sz="1900" b="1" dirty="0">
                <a:cs typeface="Arial" panose="020B0604020202020204" pitchFamily="34" charset="0"/>
              </a:rPr>
              <a:t>From the exposure of </a:t>
            </a:r>
            <a:r>
              <a:rPr lang="en-US" altLang="ja-JP" sz="1900" b="1" dirty="0">
                <a:solidFill>
                  <a:srgbClr val="FF0000"/>
                </a:solidFill>
                <a:cs typeface="Arial" panose="020B0604020202020204" pitchFamily="34" charset="0"/>
              </a:rPr>
              <a:t>162 ton</a:t>
            </a:r>
            <a:r>
              <a:rPr lang="ja-JP" altLang="en-US" sz="1900" b="1" dirty="0">
                <a:solidFill>
                  <a:srgbClr val="FF0000"/>
                </a:solidFill>
                <a:cs typeface="Arial" panose="020B0604020202020204" pitchFamily="34" charset="0"/>
              </a:rPr>
              <a:t>・</a:t>
            </a:r>
            <a:r>
              <a:rPr lang="en-US" altLang="ja-JP" sz="1900" b="1" dirty="0" err="1">
                <a:solidFill>
                  <a:srgbClr val="FF0000"/>
                </a:solidFill>
                <a:cs typeface="Arial" panose="020B0604020202020204" pitchFamily="34" charset="0"/>
              </a:rPr>
              <a:t>yr</a:t>
            </a:r>
            <a:r>
              <a:rPr lang="en-US" altLang="ja-JP" sz="1900" b="1" dirty="0">
                <a:cs typeface="Arial" panose="020B0604020202020204" pitchFamily="34" charset="0"/>
              </a:rPr>
              <a:t>,</a:t>
            </a:r>
            <a:br>
              <a:rPr lang="en-US" altLang="ja-JP" sz="1900" b="1" dirty="0">
                <a:cs typeface="Arial" panose="020B0604020202020204" pitchFamily="34" charset="0"/>
              </a:rPr>
            </a:br>
            <a:r>
              <a:rPr lang="en-US" altLang="ja-JP" sz="1900" b="1" dirty="0">
                <a:solidFill>
                  <a:srgbClr val="FF0000"/>
                </a:solidFill>
                <a:cs typeface="Arial" panose="020B0604020202020204" pitchFamily="34" charset="0"/>
              </a:rPr>
              <a:t>54</a:t>
            </a:r>
            <a:r>
              <a:rPr lang="en-US" altLang="ja-JP" sz="1900" b="1" dirty="0">
                <a:cs typeface="Arial" panose="020B0604020202020204" pitchFamily="34" charset="0"/>
              </a:rPr>
              <a:t> events ( &gt; 3.4MeV) were observed, </a:t>
            </a:r>
            <a:br>
              <a:rPr lang="en-US" altLang="ja-JP" sz="1900" b="1" dirty="0">
                <a:cs typeface="Arial" panose="020B0604020202020204" pitchFamily="34" charset="0"/>
              </a:rPr>
            </a:br>
            <a:r>
              <a:rPr lang="en-US" altLang="ja-JP" sz="1900" b="1" dirty="0">
                <a:cs typeface="Arial" panose="020B0604020202020204" pitchFamily="34" charset="0"/>
              </a:rPr>
              <a:t>where the expectation for null oscillation</a:t>
            </a:r>
            <a:br>
              <a:rPr lang="en-US" altLang="ja-JP" sz="1900" b="1" dirty="0">
                <a:cs typeface="Arial" panose="020B0604020202020204" pitchFamily="34" charset="0"/>
              </a:rPr>
            </a:br>
            <a:r>
              <a:rPr lang="en-US" altLang="ja-JP" sz="1900" b="1" dirty="0">
                <a:cs typeface="Arial" panose="020B0604020202020204" pitchFamily="34" charset="0"/>
              </a:rPr>
              <a:t>is </a:t>
            </a:r>
            <a:r>
              <a:rPr lang="en-US" altLang="ja-JP" sz="1900" b="1" dirty="0">
                <a:solidFill>
                  <a:srgbClr val="FF0000"/>
                </a:solidFill>
                <a:cs typeface="Arial" panose="020B0604020202020204" pitchFamily="34" charset="0"/>
              </a:rPr>
              <a:t>86.8±5.6</a:t>
            </a:r>
            <a:r>
              <a:rPr lang="en-US" altLang="ja-JP" sz="1900" b="1" dirty="0">
                <a:cs typeface="Arial" panose="020B0604020202020204" pitchFamily="34" charset="0"/>
              </a:rPr>
              <a:t>. The ratio is </a:t>
            </a:r>
            <a:r>
              <a:rPr lang="en-US" altLang="ja-JP" sz="1900" b="1" dirty="0">
                <a:solidFill>
                  <a:srgbClr val="FF0000"/>
                </a:solidFill>
                <a:cs typeface="Arial" panose="020B0604020202020204" pitchFamily="34" charset="0"/>
              </a:rPr>
              <a:t>0.611±0.085(stat)±0.041(syst)</a:t>
            </a:r>
            <a:r>
              <a:rPr lang="en-US" altLang="ja-JP" sz="1900" b="1" dirty="0">
                <a:cs typeface="Arial" panose="020B0604020202020204" pitchFamily="34" charset="0"/>
              </a:rPr>
              <a:t>.</a:t>
            </a:r>
            <a:br>
              <a:rPr lang="en-US" altLang="ja-JP" sz="1900" b="1" dirty="0">
                <a:cs typeface="Arial" panose="020B0604020202020204" pitchFamily="34" charset="0"/>
              </a:rPr>
            </a:br>
            <a:r>
              <a:rPr lang="en-US" altLang="ja-JP" sz="900" b="1" dirty="0">
                <a:cs typeface="Arial" panose="020B0604020202020204" pitchFamily="34" charset="0"/>
              </a:rPr>
              <a:t>   </a:t>
            </a:r>
            <a:endParaRPr lang="en-US" altLang="ja-JP" sz="900" b="1" dirty="0">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1900" b="1" dirty="0">
                <a:cs typeface="Arial" panose="020B0604020202020204" pitchFamily="34" charset="0"/>
              </a:rPr>
              <a:t>It is a strong evidence that the </a:t>
            </a:r>
            <a:r>
              <a:rPr lang="en-US" altLang="ja-JP" sz="1900" b="1" dirty="0">
                <a:solidFill>
                  <a:srgbClr val="FF0000"/>
                </a:solidFill>
                <a:cs typeface="Arial" panose="020B0604020202020204" pitchFamily="34" charset="0"/>
              </a:rPr>
              <a:t>LMA solution</a:t>
            </a:r>
            <a:r>
              <a:rPr lang="en-US" altLang="ja-JP" sz="1900" b="1" dirty="0">
                <a:cs typeface="Arial" panose="020B0604020202020204" pitchFamily="34" charset="0"/>
              </a:rPr>
              <a:t> is the answer for the solar neutrino problem.</a:t>
            </a:r>
          </a:p>
        </p:txBody>
      </p:sp>
      <p:grpSp>
        <p:nvGrpSpPr>
          <p:cNvPr id="80901" name="グループ化 4"/>
          <p:cNvGrpSpPr>
            <a:grpSpLocks/>
          </p:cNvGrpSpPr>
          <p:nvPr/>
        </p:nvGrpSpPr>
        <p:grpSpPr bwMode="auto">
          <a:xfrm>
            <a:off x="4983163" y="2820988"/>
            <a:ext cx="4171950" cy="2654300"/>
            <a:chOff x="2865779" y="2760923"/>
            <a:chExt cx="6121466" cy="4097077"/>
          </a:xfrm>
        </p:grpSpPr>
        <p:pic>
          <p:nvPicPr>
            <p:cNvPr id="8090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342" y="2976189"/>
              <a:ext cx="5672903" cy="38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3156944" y="2760923"/>
              <a:ext cx="400644" cy="39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05" name="テキスト ボックス 3"/>
            <p:cNvSpPr txBox="1">
              <a:spLocks noChangeArrowheads="1"/>
            </p:cNvSpPr>
            <p:nvPr/>
          </p:nvSpPr>
          <p:spPr bwMode="auto">
            <a:xfrm rot="-5400000">
              <a:off x="1594723" y="4286290"/>
              <a:ext cx="3029155" cy="48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Calibri" panose="020F0502020204030204" pitchFamily="34" charset="0"/>
                </a:rPr>
                <a:t>Number of events</a:t>
              </a:r>
              <a:endParaRPr lang="ja-JP" altLang="en-US" sz="1800" b="1">
                <a:latin typeface="Calibri" panose="020F0502020204030204" pitchFamily="34" charset="0"/>
              </a:endParaRPr>
            </a:p>
          </p:txBody>
        </p:sp>
      </p:grpSp>
      <p:sp>
        <p:nvSpPr>
          <p:cNvPr id="80902" name="テキスト ボックス 5"/>
          <p:cNvSpPr txBox="1">
            <a:spLocks noChangeArrowheads="1"/>
          </p:cNvSpPr>
          <p:nvPr/>
        </p:nvSpPr>
        <p:spPr bwMode="auto">
          <a:xfrm>
            <a:off x="8002588" y="3983038"/>
            <a:ext cx="1093787" cy="646112"/>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200" b="1">
                <a:latin typeface="Arial Narrow" panose="020B0606020202030204" pitchFamily="34" charset="0"/>
              </a:rPr>
              <a:t>K.Eguchi et al.,</a:t>
            </a:r>
            <a:br>
              <a:rPr lang="nb-NO" altLang="ja-JP" sz="1200" b="1">
                <a:latin typeface="Arial Narrow" panose="020B0606020202030204" pitchFamily="34" charset="0"/>
              </a:rPr>
            </a:br>
            <a:r>
              <a:rPr lang="nb-NO" altLang="ja-JP" sz="1200" b="1">
                <a:latin typeface="Arial Narrow" panose="020B0606020202030204" pitchFamily="34" charset="0"/>
              </a:rPr>
              <a:t>P.R.L. 90,</a:t>
            </a:r>
            <a:br>
              <a:rPr lang="nb-NO" altLang="ja-JP" sz="1200" b="1">
                <a:latin typeface="Arial Narrow" panose="020B0606020202030204" pitchFamily="34" charset="0"/>
              </a:rPr>
            </a:br>
            <a:r>
              <a:rPr lang="nb-NO" altLang="ja-JP" sz="1200" b="1">
                <a:latin typeface="Arial Narrow" panose="020B0606020202030204" pitchFamily="34" charset="0"/>
              </a:rPr>
              <a:t>021802(2003)</a:t>
            </a: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テキスト ボックス 1"/>
          <p:cNvSpPr txBox="1">
            <a:spLocks noChangeArrowheads="1"/>
          </p:cNvSpPr>
          <p:nvPr/>
        </p:nvSpPr>
        <p:spPr bwMode="auto">
          <a:xfrm>
            <a:off x="53975" y="554038"/>
            <a:ext cx="90249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cs typeface="Arial" panose="020B0604020202020204" pitchFamily="34" charset="0"/>
              </a:rPr>
              <a:t>After 2010, two experiments reported critical new results after long data accumulation.</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In 2013, first indication of terrestrial matter effect was reported by </a:t>
            </a:r>
            <a:r>
              <a:rPr lang="en-US" altLang="ja-JP" sz="2000" b="1" dirty="0">
                <a:solidFill>
                  <a:srgbClr val="FF0000"/>
                </a:solidFill>
                <a:cs typeface="Arial" panose="020B0604020202020204" pitchFamily="34" charset="0"/>
              </a:rPr>
              <a:t>Super-</a:t>
            </a:r>
            <a:r>
              <a:rPr lang="en-US" altLang="ja-JP" sz="2000" b="1" dirty="0" err="1">
                <a:solidFill>
                  <a:srgbClr val="FF0000"/>
                </a:solidFill>
                <a:cs typeface="Arial" panose="020B0604020202020204" pitchFamily="34" charset="0"/>
              </a:rPr>
              <a:t>Kamiokande</a:t>
            </a:r>
            <a:r>
              <a:rPr lang="en-US" altLang="ja-JP" sz="2000" b="1" dirty="0">
                <a:cs typeface="Arial" panose="020B0604020202020204" pitchFamily="34" charset="0"/>
              </a:rPr>
              <a:t> after more than 15 years of data-taking.</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In 2014, </a:t>
            </a:r>
            <a:r>
              <a:rPr lang="en-US" altLang="ja-JP" sz="2000" b="1" dirty="0" err="1">
                <a:solidFill>
                  <a:srgbClr val="FF0000"/>
                </a:solidFill>
                <a:cs typeface="Arial" panose="020B0604020202020204" pitchFamily="34" charset="0"/>
              </a:rPr>
              <a:t>Borexino</a:t>
            </a:r>
            <a:r>
              <a:rPr lang="en-US" altLang="ja-JP" sz="2000" b="1" dirty="0">
                <a:cs typeface="Arial" panose="020B0604020202020204" pitchFamily="34" charset="0"/>
              </a:rPr>
              <a:t> claimed that pp, pep, </a:t>
            </a:r>
            <a:r>
              <a:rPr lang="en-US" altLang="ja-JP" sz="2000" b="1" baseline="30000" dirty="0">
                <a:cs typeface="Arial" panose="020B0604020202020204" pitchFamily="34" charset="0"/>
              </a:rPr>
              <a:t>7</a:t>
            </a:r>
            <a:r>
              <a:rPr lang="en-US" altLang="ja-JP" sz="2000" b="1" dirty="0">
                <a:cs typeface="Arial" panose="020B0604020202020204" pitchFamily="34" charset="0"/>
              </a:rPr>
              <a:t>Be, </a:t>
            </a:r>
            <a:r>
              <a:rPr lang="en-US" altLang="ja-JP" sz="2000" b="1" baseline="30000" dirty="0">
                <a:cs typeface="Arial" panose="020B0604020202020204" pitchFamily="34" charset="0"/>
              </a:rPr>
              <a:t>8</a:t>
            </a:r>
            <a:r>
              <a:rPr lang="en-US" altLang="ja-JP" sz="2000" b="1" dirty="0">
                <a:cs typeface="Arial" panose="020B0604020202020204" pitchFamily="34" charset="0"/>
              </a:rPr>
              <a:t>B solar neutrino fluxes are separately measured by a single experiment.</a:t>
            </a:r>
            <a:br>
              <a:rPr lang="en-US" altLang="ja-JP" sz="2000" b="1" dirty="0">
                <a:cs typeface="Arial" panose="020B0604020202020204" pitchFamily="34" charset="0"/>
              </a:rPr>
            </a:br>
            <a:r>
              <a:rPr lang="en-US" altLang="ja-JP" sz="2000" b="1" dirty="0">
                <a:cs typeface="Arial" panose="020B0604020202020204" pitchFamily="34" charset="0"/>
              </a:rPr>
              <a:t>In 2020, they also observed solar neutrino flux from CNO cycle. </a:t>
            </a:r>
          </a:p>
        </p:txBody>
      </p:sp>
      <p:sp>
        <p:nvSpPr>
          <p:cNvPr id="4" name="object 2"/>
          <p:cNvSpPr txBox="1"/>
          <p:nvPr/>
        </p:nvSpPr>
        <p:spPr>
          <a:xfrm>
            <a:off x="266700" y="11113"/>
            <a:ext cx="8604250" cy="431800"/>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After 2010</a:t>
            </a:r>
            <a:endParaRPr sz="2800" b="1" u="sng" dirty="0">
              <a:solidFill>
                <a:srgbClr val="0000FF"/>
              </a:solidFill>
              <a:latin typeface="Arial" panose="020B0604020202020204" pitchFamily="34" charset="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1"/>
          <p:cNvSpPr txBox="1">
            <a:spLocks noChangeArrowheads="1"/>
          </p:cNvSpPr>
          <p:nvPr/>
        </p:nvSpPr>
        <p:spPr bwMode="auto">
          <a:xfrm>
            <a:off x="528638" y="4763"/>
            <a:ext cx="811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FF0000"/>
                </a:solidFill>
                <a:cs typeface="Arial" panose="020B0604020202020204" pitchFamily="34" charset="0"/>
              </a:rPr>
              <a:t>Super-Kamiokande </a:t>
            </a:r>
            <a:r>
              <a:rPr lang="en-US" altLang="ja-JP" sz="2800" b="1" u="sng">
                <a:solidFill>
                  <a:srgbClr val="0000EE"/>
                </a:solidFill>
                <a:cs typeface="Arial" panose="020B0604020202020204" pitchFamily="34" charset="0"/>
              </a:rPr>
              <a:t>in 21</a:t>
            </a:r>
            <a:r>
              <a:rPr lang="en-US" altLang="ja-JP" sz="2800" b="1" u="sng" baseline="30000">
                <a:solidFill>
                  <a:srgbClr val="0000EE"/>
                </a:solidFill>
                <a:cs typeface="Arial" panose="020B0604020202020204" pitchFamily="34" charset="0"/>
              </a:rPr>
              <a:t>st </a:t>
            </a:r>
            <a:r>
              <a:rPr lang="en-US" altLang="ja-JP" sz="2800" b="1" u="sng">
                <a:solidFill>
                  <a:srgbClr val="0000EE"/>
                </a:solidFill>
                <a:cs typeface="Arial" panose="020B0604020202020204" pitchFamily="34" charset="0"/>
              </a:rPr>
              <a:t>century </a:t>
            </a:r>
          </a:p>
        </p:txBody>
      </p:sp>
      <p:sp>
        <p:nvSpPr>
          <p:cNvPr id="82947" name="テキスト ボックス 2"/>
          <p:cNvSpPr txBox="1">
            <a:spLocks noChangeArrowheads="1"/>
          </p:cNvSpPr>
          <p:nvPr/>
        </p:nvSpPr>
        <p:spPr bwMode="auto">
          <a:xfrm>
            <a:off x="74613" y="576263"/>
            <a:ext cx="90693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t>
            </a:r>
            <a:r>
              <a:rPr lang="en-US" altLang="ja-JP" sz="2000" b="1">
                <a:solidFill>
                  <a:srgbClr val="FF0000"/>
                </a:solidFill>
                <a:cs typeface="Arial" panose="020B0604020202020204" pitchFamily="34" charset="0"/>
              </a:rPr>
              <a:t>Energy spectrum</a:t>
            </a:r>
            <a:r>
              <a:rPr lang="en-US" altLang="ja-JP" sz="2000" b="1">
                <a:cs typeface="Arial" panose="020B0604020202020204" pitchFamily="34" charset="0"/>
              </a:rPr>
              <a:t>” and “</a:t>
            </a:r>
            <a:r>
              <a:rPr lang="en-US" altLang="ja-JP" sz="2000" b="1">
                <a:solidFill>
                  <a:srgbClr val="FF0000"/>
                </a:solidFill>
                <a:cs typeface="Arial" panose="020B0604020202020204" pitchFamily="34" charset="0"/>
              </a:rPr>
              <a:t>Day-Night asymmetry</a:t>
            </a:r>
            <a:r>
              <a:rPr lang="en-US" altLang="ja-JP" sz="2000" b="1">
                <a:cs typeface="Arial" panose="020B0604020202020204" pitchFamily="34" charset="0"/>
              </a:rPr>
              <a:t>” are studied with high statistics data.</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To cover wider energy range, many efforts were made.</a:t>
            </a:r>
            <a:br>
              <a:rPr lang="en-US" altLang="ja-JP" sz="2000" b="1">
                <a:cs typeface="Arial" panose="020B0604020202020204" pitchFamily="34" charset="0"/>
              </a:rPr>
            </a:br>
            <a:r>
              <a:rPr lang="en-US" altLang="ja-JP" sz="2000" b="1">
                <a:cs typeface="Arial" panose="020B0604020202020204" pitchFamily="34" charset="0"/>
              </a:rPr>
              <a:t>Especially, </a:t>
            </a:r>
            <a:r>
              <a:rPr lang="en-US" altLang="ja-JP" sz="2000" b="1">
                <a:solidFill>
                  <a:srgbClr val="FF0000"/>
                </a:solidFill>
                <a:cs typeface="Arial" panose="020B0604020202020204" pitchFamily="34" charset="0"/>
              </a:rPr>
              <a:t>new electronics </a:t>
            </a:r>
            <a:r>
              <a:rPr lang="en-US" altLang="ja-JP" sz="2000" b="1">
                <a:cs typeface="Arial" panose="020B0604020202020204" pitchFamily="34" charset="0"/>
              </a:rPr>
              <a:t>were installed in Super-Kamiokande-IV, and the minimum kinetic energy was reduced to be </a:t>
            </a:r>
            <a:r>
              <a:rPr lang="en-US" altLang="ja-JP" sz="2000" b="1">
                <a:solidFill>
                  <a:srgbClr val="FF0000"/>
                </a:solidFill>
                <a:cs typeface="Arial" panose="020B0604020202020204" pitchFamily="34" charset="0"/>
              </a:rPr>
              <a:t>E</a:t>
            </a:r>
            <a:r>
              <a:rPr lang="en-US" altLang="ja-JP" sz="2000" b="1" baseline="-25000">
                <a:solidFill>
                  <a:srgbClr val="FF0000"/>
                </a:solidFill>
                <a:cs typeface="Arial" panose="020B0604020202020204" pitchFamily="34" charset="0"/>
              </a:rPr>
              <a:t>kin </a:t>
            </a:r>
            <a:r>
              <a:rPr lang="en-US" altLang="ja-JP" sz="2000" b="1">
                <a:solidFill>
                  <a:srgbClr val="FF0000"/>
                </a:solidFill>
                <a:cs typeface="Arial" panose="020B0604020202020204" pitchFamily="34" charset="0"/>
              </a:rPr>
              <a:t>= 3.5MeV</a:t>
            </a:r>
            <a:r>
              <a:rPr lang="en-US" altLang="ja-JP" sz="2000" b="1">
                <a:cs typeface="Arial" panose="020B0604020202020204" pitchFamily="34" charset="0"/>
              </a:rPr>
              <a:t>.</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Summary of the solar neutrino detection in ~18 years. </a:t>
            </a:r>
          </a:p>
        </p:txBody>
      </p:sp>
      <p:graphicFrame>
        <p:nvGraphicFramePr>
          <p:cNvPr id="6" name="表 5"/>
          <p:cNvGraphicFramePr>
            <a:graphicFrameLocks noGrp="1"/>
          </p:cNvGraphicFramePr>
          <p:nvPr/>
        </p:nvGraphicFramePr>
        <p:xfrm>
          <a:off x="468313" y="2921000"/>
          <a:ext cx="7818437" cy="2124075"/>
        </p:xfrm>
        <a:graphic>
          <a:graphicData uri="http://schemas.openxmlformats.org/drawingml/2006/table">
            <a:tbl>
              <a:tblPr firstRow="1" bandRow="1">
                <a:tableStyleId>{073A0DAA-6AF3-43AB-8588-CEC1D06C72B9}</a:tableStyleId>
              </a:tblPr>
              <a:tblGrid>
                <a:gridCol w="1013759">
                  <a:extLst>
                    <a:ext uri="{9D8B030D-6E8A-4147-A177-3AD203B41FA5}">
                      <a16:colId xmlns:a16="http://schemas.microsoft.com/office/drawing/2014/main" val="1491516756"/>
                    </a:ext>
                  </a:extLst>
                </a:gridCol>
                <a:gridCol w="2302944">
                  <a:extLst>
                    <a:ext uri="{9D8B030D-6E8A-4147-A177-3AD203B41FA5}">
                      <a16:colId xmlns:a16="http://schemas.microsoft.com/office/drawing/2014/main" val="3607634013"/>
                    </a:ext>
                  </a:extLst>
                </a:gridCol>
                <a:gridCol w="797986">
                  <a:extLst>
                    <a:ext uri="{9D8B030D-6E8A-4147-A177-3AD203B41FA5}">
                      <a16:colId xmlns:a16="http://schemas.microsoft.com/office/drawing/2014/main" val="1885198785"/>
                    </a:ext>
                  </a:extLst>
                </a:gridCol>
                <a:gridCol w="1354514">
                  <a:extLst>
                    <a:ext uri="{9D8B030D-6E8A-4147-A177-3AD203B41FA5}">
                      <a16:colId xmlns:a16="http://schemas.microsoft.com/office/drawing/2014/main" val="1026656825"/>
                    </a:ext>
                  </a:extLst>
                </a:gridCol>
                <a:gridCol w="2349234">
                  <a:extLst>
                    <a:ext uri="{9D8B030D-6E8A-4147-A177-3AD203B41FA5}">
                      <a16:colId xmlns:a16="http://schemas.microsoft.com/office/drawing/2014/main" val="1299658205"/>
                    </a:ext>
                  </a:extLst>
                </a:gridCol>
              </a:tblGrid>
              <a:tr h="640271">
                <a:tc>
                  <a:txBody>
                    <a:bodyPr/>
                    <a:lstStyle/>
                    <a:p>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period</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Live</a:t>
                      </a:r>
                    </a:p>
                    <a:p>
                      <a:pPr algn="ctr"/>
                      <a:r>
                        <a:rPr kumimoji="1" lang="en-US" altLang="ja-JP" sz="1800" b="1" dirty="0">
                          <a:latin typeface="Courier New" panose="02070309020205020404" pitchFamily="49" charset="0"/>
                          <a:cs typeface="Courier New" panose="02070309020205020404" pitchFamily="49" charset="0"/>
                        </a:rPr>
                        <a:t>days</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err="1">
                          <a:latin typeface="Courier New" panose="02070309020205020404" pitchFamily="49" charset="0"/>
                          <a:cs typeface="Courier New" panose="02070309020205020404" pitchFamily="49" charset="0"/>
                        </a:rPr>
                        <a:t>E</a:t>
                      </a:r>
                      <a:r>
                        <a:rPr kumimoji="1" lang="en-US" altLang="ja-JP" sz="1800" b="1" baseline="-25000" dirty="0" err="1">
                          <a:latin typeface="Courier New" panose="02070309020205020404" pitchFamily="49" charset="0"/>
                          <a:cs typeface="Courier New" panose="02070309020205020404" pitchFamily="49" charset="0"/>
                        </a:rPr>
                        <a:t>kin</a:t>
                      </a:r>
                      <a:r>
                        <a:rPr kumimoji="1" lang="en-US" altLang="ja-JP" sz="1800" b="1" dirty="0">
                          <a:latin typeface="Courier New" panose="02070309020205020404" pitchFamily="49" charset="0"/>
                          <a:cs typeface="Courier New" panose="02070309020205020404" pitchFamily="49" charset="0"/>
                        </a:rPr>
                        <a:t>(MeV)</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Extracted Signal</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extLst>
                  <a:ext uri="{0D108BD9-81ED-4DB2-BD59-A6C34878D82A}">
                    <a16:rowId xmlns:a16="http://schemas.microsoft.com/office/drawing/2014/main" val="2069966671"/>
                  </a:ext>
                </a:extLst>
              </a:tr>
              <a:tr h="370951">
                <a:tc>
                  <a:txBody>
                    <a:bodyPr/>
                    <a:lstStyle/>
                    <a:p>
                      <a:r>
                        <a:rPr kumimoji="1" lang="en-US" altLang="ja-JP" sz="1800" b="1" dirty="0">
                          <a:latin typeface="Courier New" panose="02070309020205020404" pitchFamily="49" charset="0"/>
                          <a:cs typeface="Courier New" panose="02070309020205020404" pitchFamily="49" charset="0"/>
                        </a:rPr>
                        <a:t>SK-I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1996.04</a:t>
                      </a:r>
                      <a:r>
                        <a:rPr kumimoji="1" lang="en-US" altLang="ja-JP" sz="1800" b="1" baseline="0" dirty="0">
                          <a:latin typeface="Courier New" panose="02070309020205020404" pitchFamily="49" charset="0"/>
                          <a:cs typeface="Courier New" panose="02070309020205020404" pitchFamily="49" charset="0"/>
                        </a:rPr>
                        <a:t>-2001.07 </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1496</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4.5-19.5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22404±226(stat)</a:t>
                      </a:r>
                    </a:p>
                  </a:txBody>
                  <a:tcPr marL="91423" marR="91423" marT="45734" marB="45734"/>
                </a:tc>
                <a:extLst>
                  <a:ext uri="{0D108BD9-81ED-4DB2-BD59-A6C34878D82A}">
                    <a16:rowId xmlns:a16="http://schemas.microsoft.com/office/drawing/2014/main" val="3664544587"/>
                  </a:ext>
                </a:extLst>
              </a:tr>
              <a:tr h="370951">
                <a:tc>
                  <a:txBody>
                    <a:bodyPr/>
                    <a:lstStyle/>
                    <a:p>
                      <a:r>
                        <a:rPr kumimoji="1" lang="en-US" altLang="ja-JP" sz="1800" b="1" dirty="0">
                          <a:latin typeface="Courier New" panose="02070309020205020404" pitchFamily="49" charset="0"/>
                          <a:cs typeface="Courier New" panose="02070309020205020404" pitchFamily="49" charset="0"/>
                        </a:rPr>
                        <a:t>SK-II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2002.10-2005.10 </a:t>
                      </a: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 791</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6.5-19.5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 7213</a:t>
                      </a:r>
                      <a:r>
                        <a:rPr kumimoji="1" lang="en-US" altLang="ja-JP" sz="1800" b="1" baseline="0" dirty="0">
                          <a:latin typeface="Courier New" panose="02070309020205020404" pitchFamily="49" charset="0"/>
                          <a:cs typeface="Courier New" panose="02070309020205020404" pitchFamily="49" charset="0"/>
                        </a:rPr>
                        <a:t>    (stat)</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extLst>
                  <a:ext uri="{0D108BD9-81ED-4DB2-BD59-A6C34878D82A}">
                    <a16:rowId xmlns:a16="http://schemas.microsoft.com/office/drawing/2014/main" val="2905543722"/>
                  </a:ext>
                </a:extLst>
              </a:tr>
              <a:tr h="370951">
                <a:tc>
                  <a:txBody>
                    <a:bodyPr/>
                    <a:lstStyle/>
                    <a:p>
                      <a:r>
                        <a:rPr kumimoji="1" lang="en-US" altLang="ja-JP" sz="1800" b="1" dirty="0">
                          <a:latin typeface="Courier New" panose="02070309020205020404" pitchFamily="49" charset="0"/>
                          <a:cs typeface="Courier New" panose="02070309020205020404" pitchFamily="49" charset="0"/>
                        </a:rPr>
                        <a:t>SK-III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2006.07-2008.08 </a:t>
                      </a: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 548</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4.0-19.5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rPr>
                        <a:t> 8148    (stat)</a:t>
                      </a:r>
                      <a:endParaRPr kumimoji="1" lang="ja-JP" altLang="en-US"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endParaRPr>
                    </a:p>
                  </a:txBody>
                  <a:tcPr marL="91423" marR="91423" marT="45734" marB="45734"/>
                </a:tc>
                <a:extLst>
                  <a:ext uri="{0D108BD9-81ED-4DB2-BD59-A6C34878D82A}">
                    <a16:rowId xmlns:a16="http://schemas.microsoft.com/office/drawing/2014/main" val="4082865121"/>
                  </a:ext>
                </a:extLst>
              </a:tr>
              <a:tr h="370951">
                <a:tc>
                  <a:txBody>
                    <a:bodyPr/>
                    <a:lstStyle/>
                    <a:p>
                      <a:r>
                        <a:rPr kumimoji="1" lang="en-US" altLang="ja-JP" sz="1800" b="1" dirty="0">
                          <a:latin typeface="Courier New" panose="02070309020205020404" pitchFamily="49" charset="0"/>
                          <a:cs typeface="Courier New" panose="02070309020205020404" pitchFamily="49" charset="0"/>
                        </a:rPr>
                        <a:t>SK-IV</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a:latin typeface="Courier New" panose="02070309020205020404" pitchFamily="49" charset="0"/>
                          <a:cs typeface="Courier New" panose="02070309020205020404" pitchFamily="49" charset="0"/>
                        </a:rPr>
                        <a:t>2008.09-2014.02</a:t>
                      </a: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1664</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a:latin typeface="Courier New" panose="02070309020205020404" pitchFamily="49" charset="0"/>
                          <a:cs typeface="Courier New" panose="02070309020205020404" pitchFamily="49" charset="0"/>
                        </a:rPr>
                        <a:t>3.5-19.5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rPr>
                        <a:t>31891    (stat)</a:t>
                      </a:r>
                      <a:endParaRPr kumimoji="1" lang="ja-JP" altLang="en-US"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endParaRPr>
                    </a:p>
                  </a:txBody>
                  <a:tcPr marL="91423" marR="91423" marT="45734" marB="45734"/>
                </a:tc>
                <a:extLst>
                  <a:ext uri="{0D108BD9-81ED-4DB2-BD59-A6C34878D82A}">
                    <a16:rowId xmlns:a16="http://schemas.microsoft.com/office/drawing/2014/main" val="1040069459"/>
                  </a:ext>
                </a:extLst>
              </a:tr>
            </a:tbl>
          </a:graphicData>
        </a:graphic>
      </p:graphicFrame>
      <p:sp>
        <p:nvSpPr>
          <p:cNvPr id="82986" name="テキスト ボックス 6"/>
          <p:cNvSpPr txBox="1">
            <a:spLocks noChangeArrowheads="1"/>
          </p:cNvSpPr>
          <p:nvPr/>
        </p:nvSpPr>
        <p:spPr bwMode="auto">
          <a:xfrm>
            <a:off x="6681788" y="3844925"/>
            <a:ext cx="866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+153</a:t>
            </a:r>
            <a:endParaRPr lang="ja-JP" altLang="en-US" sz="1600" b="1">
              <a:latin typeface="Courier New" panose="02070309020205020404" pitchFamily="49" charset="0"/>
              <a:cs typeface="Courier New" panose="02070309020205020404" pitchFamily="49" charset="0"/>
            </a:endParaRPr>
          </a:p>
        </p:txBody>
      </p:sp>
      <p:sp>
        <p:nvSpPr>
          <p:cNvPr id="82987" name="テキスト ボックス 7"/>
          <p:cNvSpPr txBox="1">
            <a:spLocks noChangeArrowheads="1"/>
          </p:cNvSpPr>
          <p:nvPr/>
        </p:nvSpPr>
        <p:spPr bwMode="auto">
          <a:xfrm>
            <a:off x="6680200" y="4010025"/>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-151</a:t>
            </a:r>
            <a:endParaRPr lang="ja-JP" altLang="en-US" sz="1600" b="1">
              <a:latin typeface="Courier New" panose="02070309020205020404" pitchFamily="49" charset="0"/>
              <a:cs typeface="Courier New" panose="02070309020205020404" pitchFamily="49" charset="0"/>
            </a:endParaRPr>
          </a:p>
        </p:txBody>
      </p:sp>
      <p:sp>
        <p:nvSpPr>
          <p:cNvPr id="82988" name="テキスト ボックス 8"/>
          <p:cNvSpPr txBox="1">
            <a:spLocks noChangeArrowheads="1"/>
          </p:cNvSpPr>
          <p:nvPr/>
        </p:nvSpPr>
        <p:spPr bwMode="auto">
          <a:xfrm>
            <a:off x="6683375" y="4610100"/>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+283</a:t>
            </a:r>
            <a:endParaRPr lang="ja-JP" altLang="en-US" sz="1600" b="1">
              <a:latin typeface="Courier New" panose="02070309020205020404" pitchFamily="49" charset="0"/>
              <a:cs typeface="Courier New" panose="02070309020205020404" pitchFamily="49" charset="0"/>
            </a:endParaRPr>
          </a:p>
        </p:txBody>
      </p:sp>
      <p:sp>
        <p:nvSpPr>
          <p:cNvPr id="82989" name="テキスト ボックス 9"/>
          <p:cNvSpPr txBox="1">
            <a:spLocks noChangeArrowheads="1"/>
          </p:cNvSpPr>
          <p:nvPr/>
        </p:nvSpPr>
        <p:spPr bwMode="auto">
          <a:xfrm>
            <a:off x="6681788" y="4776788"/>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-281</a:t>
            </a:r>
            <a:endParaRPr lang="ja-JP" altLang="en-US" sz="1600" b="1">
              <a:latin typeface="Courier New" panose="02070309020205020404" pitchFamily="49" charset="0"/>
              <a:cs typeface="Courier New" panose="02070309020205020404" pitchFamily="49" charset="0"/>
            </a:endParaRPr>
          </a:p>
        </p:txBody>
      </p:sp>
      <p:sp>
        <p:nvSpPr>
          <p:cNvPr id="82990" name="テキスト ボックス 10"/>
          <p:cNvSpPr txBox="1">
            <a:spLocks noChangeArrowheads="1"/>
          </p:cNvSpPr>
          <p:nvPr/>
        </p:nvSpPr>
        <p:spPr bwMode="auto">
          <a:xfrm>
            <a:off x="6683375" y="4216400"/>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+133</a:t>
            </a:r>
            <a:endParaRPr lang="ja-JP" altLang="en-US" sz="1600" b="1">
              <a:latin typeface="Courier New" panose="02070309020205020404" pitchFamily="49" charset="0"/>
              <a:cs typeface="Courier New" panose="02070309020205020404" pitchFamily="49" charset="0"/>
            </a:endParaRPr>
          </a:p>
        </p:txBody>
      </p:sp>
      <p:sp>
        <p:nvSpPr>
          <p:cNvPr id="82991" name="テキスト ボックス 11"/>
          <p:cNvSpPr txBox="1">
            <a:spLocks noChangeArrowheads="1"/>
          </p:cNvSpPr>
          <p:nvPr/>
        </p:nvSpPr>
        <p:spPr bwMode="auto">
          <a:xfrm>
            <a:off x="6681788" y="4383088"/>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-131</a:t>
            </a:r>
            <a:endParaRPr lang="ja-JP" altLang="en-US" sz="1600" b="1">
              <a:latin typeface="Courier New" panose="02070309020205020404" pitchFamily="49" charset="0"/>
              <a:cs typeface="Courier New" panose="02070309020205020404" pitchFamily="49" charset="0"/>
            </a:endParaRPr>
          </a:p>
        </p:txBody>
      </p:sp>
      <p:sp>
        <p:nvSpPr>
          <p:cNvPr id="82992" name="テキスト ボックス 1"/>
          <p:cNvSpPr txBox="1">
            <a:spLocks noChangeArrowheads="1"/>
          </p:cNvSpPr>
          <p:nvPr/>
        </p:nvSpPr>
        <p:spPr bwMode="auto">
          <a:xfrm>
            <a:off x="2047875" y="5273675"/>
            <a:ext cx="6592888" cy="1323439"/>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a:latin typeface="Arial Narrow" panose="020B0606020202030204" pitchFamily="34" charset="0"/>
              </a:rPr>
              <a:t>The SK results in this lecture are based on the official publications.</a:t>
            </a:r>
          </a:p>
          <a:p>
            <a:pPr>
              <a:spcBef>
                <a:spcPct val="0"/>
              </a:spcBef>
              <a:buFontTx/>
              <a:buNone/>
            </a:pPr>
            <a:r>
              <a:rPr lang="en-US" altLang="ja-JP" sz="1600" b="1" dirty="0">
                <a:latin typeface="Arial Narrow" panose="020B0606020202030204" pitchFamily="34" charset="0"/>
              </a:rPr>
              <a:t>  </a:t>
            </a:r>
            <a:r>
              <a:rPr lang="en-US" altLang="ja-JP" sz="1600" b="1" dirty="0" err="1">
                <a:latin typeface="Arial Narrow" panose="020B0606020202030204" pitchFamily="34" charset="0"/>
              </a:rPr>
              <a:t>A.Renshaw</a:t>
            </a:r>
            <a:r>
              <a:rPr lang="en-US" altLang="ja-JP" sz="1600" b="1" dirty="0">
                <a:latin typeface="Arial Narrow" panose="020B0606020202030204" pitchFamily="34" charset="0"/>
              </a:rPr>
              <a:t> et al., </a:t>
            </a:r>
            <a:r>
              <a:rPr lang="en-US" altLang="ja-JP" sz="1600" b="1" dirty="0" err="1">
                <a:latin typeface="Arial Narrow" panose="020B0606020202030204" pitchFamily="34" charset="0"/>
              </a:rPr>
              <a:t>Phys.Rev.Lett</a:t>
            </a:r>
            <a:r>
              <a:rPr lang="en-US" altLang="ja-JP" sz="1600" b="1" dirty="0">
                <a:latin typeface="Arial Narrow" panose="020B0606020202030204" pitchFamily="34" charset="0"/>
              </a:rPr>
              <a:t>. 112,091805(2014) (for day-night)</a:t>
            </a:r>
          </a:p>
          <a:p>
            <a:pPr>
              <a:spcBef>
                <a:spcPct val="0"/>
              </a:spcBef>
              <a:buFontTx/>
              <a:buNone/>
            </a:pPr>
            <a:r>
              <a:rPr lang="en-US" altLang="ja-JP" sz="1600" b="1" dirty="0">
                <a:latin typeface="Arial Narrow" panose="020B0606020202030204" pitchFamily="34" charset="0"/>
              </a:rPr>
              <a:t>  </a:t>
            </a:r>
            <a:r>
              <a:rPr lang="en-US" altLang="ja-JP" sz="1600" b="1" dirty="0" err="1">
                <a:latin typeface="Arial Narrow" panose="020B0606020202030204" pitchFamily="34" charset="0"/>
              </a:rPr>
              <a:t>K.Abe</a:t>
            </a:r>
            <a:r>
              <a:rPr lang="en-US" altLang="ja-JP" sz="1600" b="1" dirty="0">
                <a:latin typeface="Arial Narrow" panose="020B0606020202030204" pitchFamily="34" charset="0"/>
              </a:rPr>
              <a:t> et al., Phys.Rev.D94, 052010(2016) (for energy spectrum)</a:t>
            </a:r>
          </a:p>
          <a:p>
            <a:pPr>
              <a:spcBef>
                <a:spcPct val="0"/>
              </a:spcBef>
              <a:buFontTx/>
              <a:buNone/>
            </a:pPr>
            <a:r>
              <a:rPr lang="en-US" altLang="ja-JP" sz="1600" b="1" dirty="0">
                <a:latin typeface="Arial Narrow" panose="020B0606020202030204" pitchFamily="34" charset="0"/>
              </a:rPr>
              <a:t>The latest (but preliminary) results using 2970 live days data (SK-IV)  can be found in </a:t>
            </a:r>
            <a:r>
              <a:rPr lang="en-US" altLang="ja-JP" sz="1600" b="1" dirty="0" err="1">
                <a:latin typeface="Arial Narrow" panose="020B0606020202030204" pitchFamily="34" charset="0"/>
              </a:rPr>
              <a:t>Y.Nakajima</a:t>
            </a:r>
            <a:r>
              <a:rPr lang="en-US" altLang="ja-JP" sz="1600" b="1" dirty="0">
                <a:latin typeface="Arial Narrow" panose="020B0606020202030204" pitchFamily="34" charset="0"/>
              </a:rPr>
              <a:t> for Super-</a:t>
            </a:r>
            <a:r>
              <a:rPr lang="en-US" altLang="ja-JP" sz="1600" b="1" dirty="0" err="1">
                <a:latin typeface="Arial Narrow" panose="020B0606020202030204" pitchFamily="34" charset="0"/>
              </a:rPr>
              <a:t>Kamiokande</a:t>
            </a:r>
            <a:r>
              <a:rPr lang="en-US" altLang="ja-JP" sz="1600" b="1" dirty="0">
                <a:latin typeface="Arial Narrow" panose="020B0606020202030204" pitchFamily="34" charset="0"/>
              </a:rPr>
              <a:t> collaboration, talk at Neutrino 2020</a:t>
            </a: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テキスト ボックス 1"/>
          <p:cNvSpPr txBox="1">
            <a:spLocks noChangeArrowheads="1"/>
          </p:cNvSpPr>
          <p:nvPr/>
        </p:nvSpPr>
        <p:spPr bwMode="auto">
          <a:xfrm>
            <a:off x="549275" y="-17463"/>
            <a:ext cx="81121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000EE"/>
                </a:solidFill>
                <a:cs typeface="Arial" panose="020B0604020202020204" pitchFamily="34" charset="0"/>
              </a:rPr>
              <a:t>Angular correlation with the Sun</a:t>
            </a:r>
          </a:p>
        </p:txBody>
      </p:sp>
      <p:sp>
        <p:nvSpPr>
          <p:cNvPr id="83971" name="テキスト ボックス 3"/>
          <p:cNvSpPr txBox="1">
            <a:spLocks noChangeArrowheads="1"/>
          </p:cNvSpPr>
          <p:nvPr/>
        </p:nvSpPr>
        <p:spPr bwMode="auto">
          <a:xfrm>
            <a:off x="74613" y="695325"/>
            <a:ext cx="906938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Angular correlation with the solar direction is obtained.</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Large statistics is certainly the advantage of Super-Kamiokande.</a:t>
            </a:r>
            <a:endParaRPr lang="ja-JP" altLang="en-US" sz="2000" b="1">
              <a:cs typeface="Arial" panose="020B0604020202020204" pitchFamily="34" charset="0"/>
            </a:endParaRPr>
          </a:p>
        </p:txBody>
      </p:sp>
      <p:pic>
        <p:nvPicPr>
          <p:cNvPr id="839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227138"/>
            <a:ext cx="6061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テキスト ボックス 1"/>
          <p:cNvSpPr txBox="1">
            <a:spLocks noChangeArrowheads="1"/>
          </p:cNvSpPr>
          <p:nvPr/>
        </p:nvSpPr>
        <p:spPr bwMode="auto">
          <a:xfrm>
            <a:off x="2333625" y="4868863"/>
            <a:ext cx="4576763" cy="369887"/>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cs typeface="Arial" panose="020B0604020202020204" pitchFamily="34" charset="0"/>
              </a:rPr>
              <a:t>F</a:t>
            </a:r>
            <a:r>
              <a:rPr lang="en-US" altLang="ja-JP" sz="1800" b="1" baseline="-25000">
                <a:cs typeface="Arial" panose="020B0604020202020204" pitchFamily="34" charset="0"/>
              </a:rPr>
              <a:t>e</a:t>
            </a:r>
            <a:r>
              <a:rPr lang="en-US" altLang="ja-JP" sz="1800" b="1">
                <a:latin typeface="Arial Narrow" panose="020B0606020202030204" pitchFamily="34" charset="0"/>
                <a:cs typeface="Arial" panose="020B0604020202020204" pitchFamily="34" charset="0"/>
              </a:rPr>
              <a:t>=</a:t>
            </a:r>
            <a:r>
              <a:rPr lang="en-US" altLang="ja-JP" sz="1800" b="1">
                <a:solidFill>
                  <a:srgbClr val="FF0000"/>
                </a:solidFill>
                <a:latin typeface="Arial Narrow" panose="020B0606020202030204" pitchFamily="34" charset="0"/>
                <a:cs typeface="Arial" panose="020B0604020202020204" pitchFamily="34" charset="0"/>
              </a:rPr>
              <a:t>(2.308±0.020(stat)          (syst)) x 10</a:t>
            </a:r>
            <a:r>
              <a:rPr lang="en-US" altLang="ja-JP" sz="1800" b="1" baseline="30000">
                <a:solidFill>
                  <a:srgbClr val="FF0000"/>
                </a:solidFill>
                <a:latin typeface="Arial Narrow" panose="020B0606020202030204" pitchFamily="34" charset="0"/>
                <a:cs typeface="Arial" panose="020B0604020202020204" pitchFamily="34" charset="0"/>
              </a:rPr>
              <a:t>6</a:t>
            </a:r>
            <a:r>
              <a:rPr lang="en-US" altLang="ja-JP" sz="1800" b="1">
                <a:solidFill>
                  <a:srgbClr val="FF0000"/>
                </a:solidFill>
                <a:latin typeface="Arial Narrow" panose="020B0606020202030204" pitchFamily="34" charset="0"/>
                <a:cs typeface="Arial" panose="020B0604020202020204" pitchFamily="34" charset="0"/>
              </a:rPr>
              <a:t> </a:t>
            </a:r>
            <a:r>
              <a:rPr lang="en-US" altLang="ja-JP" sz="1800" b="1">
                <a:latin typeface="Arial Narrow" panose="020B0606020202030204" pitchFamily="34" charset="0"/>
                <a:cs typeface="Arial" panose="020B0604020202020204" pitchFamily="34" charset="0"/>
              </a:rPr>
              <a:t>cm</a:t>
            </a:r>
            <a:r>
              <a:rPr lang="en-US" altLang="ja-JP" sz="1800" b="1" baseline="30000">
                <a:latin typeface="Arial Narrow" panose="020B0606020202030204" pitchFamily="34" charset="0"/>
                <a:cs typeface="Arial" panose="020B0604020202020204" pitchFamily="34" charset="0"/>
              </a:rPr>
              <a:t>-2</a:t>
            </a:r>
            <a:r>
              <a:rPr lang="en-US" altLang="ja-JP" sz="1800" b="1">
                <a:latin typeface="Arial Narrow" panose="020B0606020202030204" pitchFamily="34" charset="0"/>
                <a:cs typeface="Arial" panose="020B0604020202020204" pitchFamily="34" charset="0"/>
              </a:rPr>
              <a:t>s</a:t>
            </a:r>
            <a:r>
              <a:rPr lang="en-US" altLang="ja-JP" sz="1800" b="1" baseline="30000">
                <a:latin typeface="Arial Narrow" panose="020B0606020202030204" pitchFamily="34" charset="0"/>
                <a:cs typeface="Arial" panose="020B0604020202020204" pitchFamily="34" charset="0"/>
              </a:rPr>
              <a:t>-1</a:t>
            </a:r>
          </a:p>
        </p:txBody>
      </p:sp>
      <p:sp>
        <p:nvSpPr>
          <p:cNvPr id="83974" name="テキスト ボックス 8"/>
          <p:cNvSpPr txBox="1">
            <a:spLocks noChangeArrowheads="1"/>
          </p:cNvSpPr>
          <p:nvPr/>
        </p:nvSpPr>
        <p:spPr bwMode="auto">
          <a:xfrm>
            <a:off x="4398963" y="4819650"/>
            <a:ext cx="922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cs typeface="Arial" panose="020B0604020202020204" pitchFamily="34" charset="0"/>
              </a:rPr>
              <a:t>+0.039</a:t>
            </a:r>
            <a:endParaRPr lang="ja-JP" altLang="en-US" sz="1400" b="1">
              <a:solidFill>
                <a:srgbClr val="FF0000"/>
              </a:solidFill>
              <a:latin typeface="Arial Narrow" panose="020B0606020202030204" pitchFamily="34" charset="0"/>
              <a:cs typeface="Arial" panose="020B0604020202020204" pitchFamily="34" charset="0"/>
            </a:endParaRPr>
          </a:p>
        </p:txBody>
      </p:sp>
      <p:sp>
        <p:nvSpPr>
          <p:cNvPr id="83975" name="テキスト ボックス 9"/>
          <p:cNvSpPr txBox="1">
            <a:spLocks noChangeArrowheads="1"/>
          </p:cNvSpPr>
          <p:nvPr/>
        </p:nvSpPr>
        <p:spPr bwMode="auto">
          <a:xfrm>
            <a:off x="4443413" y="5003800"/>
            <a:ext cx="966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cs typeface="Arial" panose="020B0604020202020204" pitchFamily="34" charset="0"/>
              </a:rPr>
              <a:t>-0.040</a:t>
            </a:r>
            <a:endParaRPr lang="ja-JP" altLang="en-US" sz="1400" b="1">
              <a:solidFill>
                <a:srgbClr val="FF0000"/>
              </a:solidFill>
              <a:latin typeface="Arial Narrow" panose="020B0606020202030204" pitchFamily="34" charset="0"/>
              <a:cs typeface="Arial" panose="020B060402020202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15875" y="578421"/>
            <a:ext cx="9136063" cy="5770811"/>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Data/SSM as a function of the recoil electron kinetic energy.</a:t>
            </a: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9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distribution well agree with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LMA solution.</a:t>
            </a:r>
          </a:p>
        </p:txBody>
      </p:sp>
      <p:sp>
        <p:nvSpPr>
          <p:cNvPr id="84994" name="テキスト ボックス 1"/>
          <p:cNvSpPr txBox="1">
            <a:spLocks noChangeArrowheads="1"/>
          </p:cNvSpPr>
          <p:nvPr/>
        </p:nvSpPr>
        <p:spPr bwMode="auto">
          <a:xfrm>
            <a:off x="549275" y="-17463"/>
            <a:ext cx="81121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800" b="1" u="sng">
                <a:solidFill>
                  <a:srgbClr val="0000EE"/>
                </a:solidFill>
                <a:latin typeface="Arial" panose="020B0604020202020204" pitchFamily="34" charset="0"/>
                <a:cs typeface="Arial" panose="020B0604020202020204" pitchFamily="34" charset="0"/>
              </a:rPr>
              <a:t>Energy spectrum from Super-Kamiokande </a:t>
            </a:r>
          </a:p>
        </p:txBody>
      </p:sp>
      <p:pic>
        <p:nvPicPr>
          <p:cNvPr id="84995" name="図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767" y="967612"/>
            <a:ext cx="63484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31BAF8C-9A0C-4099-A42B-449BC21B2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673" y="5537178"/>
            <a:ext cx="2924556" cy="120700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8"/>
          <p:cNvSpPr txBox="1">
            <a:spLocks noChangeArrowheads="1"/>
          </p:cNvSpPr>
          <p:nvPr/>
        </p:nvSpPr>
        <p:spPr bwMode="auto">
          <a:xfrm>
            <a:off x="7938" y="520700"/>
            <a:ext cx="913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 </a:t>
            </a:r>
            <a:r>
              <a:rPr lang="en-US" altLang="ja-JP" sz="2000" b="1">
                <a:solidFill>
                  <a:srgbClr val="FF0000"/>
                </a:solidFill>
                <a:cs typeface="Arial" panose="020B0604020202020204" pitchFamily="34" charset="0"/>
              </a:rPr>
              <a:t>first indication of day-night asymmetry </a:t>
            </a:r>
            <a:r>
              <a:rPr lang="en-US" altLang="ja-JP" sz="2000" b="1">
                <a:cs typeface="Arial" panose="020B0604020202020204" pitchFamily="34" charset="0"/>
              </a:rPr>
              <a:t>of solar neutrino flux</a:t>
            </a:r>
            <a:br>
              <a:rPr lang="en-US" altLang="ja-JP" sz="2000" b="1">
                <a:cs typeface="Arial" panose="020B0604020202020204" pitchFamily="34" charset="0"/>
              </a:rPr>
            </a:br>
            <a:r>
              <a:rPr lang="en-US" altLang="ja-JP" sz="2000" b="1">
                <a:cs typeface="Arial" panose="020B0604020202020204" pitchFamily="34" charset="0"/>
              </a:rPr>
              <a:t>was reported by Super-Kamiokande in 2013.</a:t>
            </a:r>
          </a:p>
        </p:txBody>
      </p:sp>
      <p:sp>
        <p:nvSpPr>
          <p:cNvPr id="86019" name="Text Box 5"/>
          <p:cNvSpPr txBox="1">
            <a:spLocks noChangeArrowheads="1"/>
          </p:cNvSpPr>
          <p:nvPr/>
        </p:nvSpPr>
        <p:spPr bwMode="auto">
          <a:xfrm>
            <a:off x="-23813" y="12700"/>
            <a:ext cx="8615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Day-Night asymmetry of solar neutrino flux</a:t>
            </a:r>
          </a:p>
        </p:txBody>
      </p:sp>
      <p:pic>
        <p:nvPicPr>
          <p:cNvPr id="8602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88" y="1353820"/>
            <a:ext cx="481020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197100"/>
            <a:ext cx="2128837"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テキスト ボックス 10"/>
          <p:cNvSpPr txBox="1">
            <a:spLocks noChangeArrowheads="1"/>
          </p:cNvSpPr>
          <p:nvPr/>
        </p:nvSpPr>
        <p:spPr bwMode="auto">
          <a:xfrm>
            <a:off x="11113" y="5216525"/>
            <a:ext cx="90109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cs typeface="Arial" panose="020B0604020202020204" pitchFamily="34" charset="0"/>
              </a:rPr>
              <a:t>The asymmetry is A</a:t>
            </a:r>
            <a:r>
              <a:rPr lang="en-US" altLang="ja-JP" sz="2000" b="1" baseline="-25000" dirty="0">
                <a:cs typeface="Arial" panose="020B0604020202020204" pitchFamily="34" charset="0"/>
              </a:rPr>
              <a:t>DN</a:t>
            </a:r>
            <a:r>
              <a:rPr lang="en-US" altLang="ja-JP" sz="2000" b="1" dirty="0">
                <a:cs typeface="Arial" panose="020B0604020202020204" pitchFamily="34" charset="0"/>
              </a:rPr>
              <a:t>=2(D-N)/(D+N)=</a:t>
            </a:r>
            <a:r>
              <a:rPr lang="en-US" altLang="ja-JP" sz="2000" b="1" dirty="0">
                <a:solidFill>
                  <a:srgbClr val="FF0000"/>
                </a:solidFill>
                <a:cs typeface="Arial" panose="020B0604020202020204" pitchFamily="34" charset="0"/>
              </a:rPr>
              <a:t>(-3.3±1.1(stat)±0.5(</a:t>
            </a:r>
            <a:r>
              <a:rPr lang="en-US" altLang="ja-JP" sz="2000" b="1" dirty="0" err="1">
                <a:solidFill>
                  <a:srgbClr val="FF0000"/>
                </a:solidFill>
                <a:cs typeface="Arial" panose="020B0604020202020204" pitchFamily="34" charset="0"/>
              </a:rPr>
              <a:t>syst</a:t>
            </a:r>
            <a:r>
              <a:rPr lang="en-US" altLang="ja-JP" sz="2000" b="1" dirty="0">
                <a:solidFill>
                  <a:srgbClr val="FF0000"/>
                </a:solidFill>
                <a:cs typeface="Arial" panose="020B0604020202020204" pitchFamily="34" charset="0"/>
              </a:rPr>
              <a:t>))%</a:t>
            </a:r>
            <a:r>
              <a:rPr lang="en-US" altLang="ja-JP" sz="2000" b="1" dirty="0">
                <a:cs typeface="Arial" panose="020B0604020202020204" pitchFamily="34" charset="0"/>
              </a:rPr>
              <a:t>.</a:t>
            </a:r>
            <a:br>
              <a:rPr lang="en-US" altLang="ja-JP" sz="2000" b="1" dirty="0">
                <a:cs typeface="Arial" panose="020B0604020202020204" pitchFamily="34" charset="0"/>
              </a:rPr>
            </a:br>
            <a:r>
              <a:rPr lang="en-US" altLang="ja-JP" sz="2000" b="1" dirty="0">
                <a:cs typeface="Arial" panose="020B0604020202020204" pitchFamily="34" charset="0"/>
              </a:rPr>
              <a:t>It is deviated from zero by </a:t>
            </a:r>
            <a:r>
              <a:rPr lang="en-US" altLang="ja-JP" sz="2000" b="1" dirty="0">
                <a:solidFill>
                  <a:srgbClr val="FF0000"/>
                </a:solidFill>
                <a:cs typeface="Arial" panose="020B0604020202020204" pitchFamily="34" charset="0"/>
              </a:rPr>
              <a:t>2.7</a:t>
            </a:r>
            <a:r>
              <a:rPr lang="en-US" altLang="ja-JP" sz="2000" b="1" dirty="0">
                <a:solidFill>
                  <a:srgbClr val="FF0000"/>
                </a:solidFill>
                <a:latin typeface="Symbol" panose="05050102010706020507" pitchFamily="18" charset="2"/>
                <a:cs typeface="Arial" panose="020B0604020202020204" pitchFamily="34" charset="0"/>
              </a:rPr>
              <a:t>s</a:t>
            </a:r>
            <a:r>
              <a:rPr lang="en-US" altLang="ja-JP" sz="2000" b="1" dirty="0">
                <a:cs typeface="Arial" panose="020B0604020202020204" pitchFamily="34" charset="0"/>
              </a:rPr>
              <a:t>. </a:t>
            </a:r>
            <a:br>
              <a:rPr lang="en-US" altLang="ja-JP" sz="2000" b="1" dirty="0">
                <a:cs typeface="Arial" panose="020B0604020202020204" pitchFamily="34" charset="0"/>
              </a:rPr>
            </a:br>
            <a:r>
              <a:rPr lang="en-US" altLang="ja-JP" sz="1600" b="1" dirty="0">
                <a:cs typeface="Arial" panose="020B0604020202020204" pitchFamily="34" charset="0"/>
              </a:rPr>
              <a:t>(In Neutrino 2020, the reduction of the asymmetry to be A</a:t>
            </a:r>
            <a:r>
              <a:rPr lang="en-US" altLang="ja-JP" sz="1600" b="1" baseline="-25000" dirty="0">
                <a:cs typeface="Arial" panose="020B0604020202020204" pitchFamily="34" charset="0"/>
              </a:rPr>
              <a:t>DN</a:t>
            </a:r>
            <a:r>
              <a:rPr lang="en-US" altLang="ja-JP" sz="1600" b="1" dirty="0">
                <a:cs typeface="Arial" panose="020B0604020202020204" pitchFamily="34" charset="0"/>
              </a:rPr>
              <a:t> = (-2.1±1.1)%, </a:t>
            </a:r>
            <a:br>
              <a:rPr lang="en-US" altLang="ja-JP" sz="1600" b="1" dirty="0">
                <a:cs typeface="Arial" panose="020B0604020202020204" pitchFamily="34" charset="0"/>
              </a:rPr>
            </a:br>
            <a:r>
              <a:rPr lang="en-US" altLang="ja-JP" sz="1600" b="1" dirty="0">
                <a:cs typeface="Arial" panose="020B0604020202020204" pitchFamily="34" charset="0"/>
              </a:rPr>
              <a:t>(~2</a:t>
            </a:r>
            <a:r>
              <a:rPr lang="en-US" altLang="ja-JP" sz="1600" b="1" dirty="0">
                <a:latin typeface="Symbol" panose="05050102010706020507" pitchFamily="18" charset="2"/>
                <a:cs typeface="Arial" panose="020B0604020202020204" pitchFamily="34" charset="0"/>
              </a:rPr>
              <a:t>s</a:t>
            </a:r>
            <a:r>
              <a:rPr lang="en-US" altLang="ja-JP" sz="1600" b="1" dirty="0">
                <a:cs typeface="Arial" panose="020B0604020202020204" pitchFamily="34" charset="0"/>
              </a:rPr>
              <a:t> discrepancy from zero) was reported.)</a:t>
            </a:r>
          </a:p>
          <a:p>
            <a:pPr>
              <a:spcBef>
                <a:spcPct val="0"/>
              </a:spcBef>
              <a:buFont typeface="Wingdings" panose="05000000000000000000" pitchFamily="2" charset="2"/>
              <a:buChar char="l"/>
            </a:pPr>
            <a:endParaRPr lang="en-US" altLang="ja-JP" sz="1600" b="1" dirty="0">
              <a:cs typeface="Arial" panose="020B0604020202020204" pitchFamily="34" charset="0"/>
            </a:endParaRPr>
          </a:p>
        </p:txBody>
      </p:sp>
      <p:sp>
        <p:nvSpPr>
          <p:cNvPr id="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2"/>
          <p:cNvSpPr txBox="1">
            <a:spLocks noChangeArrowheads="1"/>
          </p:cNvSpPr>
          <p:nvPr/>
        </p:nvSpPr>
        <p:spPr bwMode="auto">
          <a:xfrm>
            <a:off x="1485900" y="23813"/>
            <a:ext cx="618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Chain reactions in the Sun</a:t>
            </a:r>
          </a:p>
        </p:txBody>
      </p:sp>
      <p:grpSp>
        <p:nvGrpSpPr>
          <p:cNvPr id="29699" name="グループ化 4"/>
          <p:cNvGrpSpPr>
            <a:grpSpLocks/>
          </p:cNvGrpSpPr>
          <p:nvPr/>
        </p:nvGrpSpPr>
        <p:grpSpPr bwMode="auto">
          <a:xfrm>
            <a:off x="587375" y="720725"/>
            <a:ext cx="8056563" cy="4884738"/>
            <a:chOff x="587030" y="721507"/>
            <a:chExt cx="8056563" cy="4884737"/>
          </a:xfrm>
        </p:grpSpPr>
        <p:pic>
          <p:nvPicPr>
            <p:cNvPr id="29701"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30" y="721507"/>
              <a:ext cx="8056563" cy="48847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2" name="テキスト ボックス 1"/>
            <p:cNvSpPr txBox="1">
              <a:spLocks noChangeArrowheads="1"/>
            </p:cNvSpPr>
            <p:nvPr/>
          </p:nvSpPr>
          <p:spPr bwMode="auto">
            <a:xfrm>
              <a:off x="7182998" y="727109"/>
              <a:ext cx="146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cs typeface="Arial" panose="020B0604020202020204" pitchFamily="34" charset="0"/>
                </a:rPr>
                <a:t>pp chain</a:t>
              </a:r>
              <a:endParaRPr lang="ja-JP" altLang="en-US" sz="2400" b="1">
                <a:solidFill>
                  <a:srgbClr val="FF0000"/>
                </a:solidFill>
                <a:cs typeface="Arial" panose="020B0604020202020204" pitchFamily="34" charset="0"/>
              </a:endParaRPr>
            </a:p>
          </p:txBody>
        </p:sp>
        <p:sp>
          <p:nvSpPr>
            <p:cNvPr id="4" name="楕円 3"/>
            <p:cNvSpPr/>
            <p:nvPr/>
          </p:nvSpPr>
          <p:spPr>
            <a:xfrm>
              <a:off x="5684493" y="870732"/>
              <a:ext cx="360362" cy="360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6" name="楕円 5"/>
            <p:cNvSpPr/>
            <p:nvPr/>
          </p:nvSpPr>
          <p:spPr>
            <a:xfrm>
              <a:off x="2807943" y="858032"/>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7" name="楕円 6"/>
            <p:cNvSpPr/>
            <p:nvPr/>
          </p:nvSpPr>
          <p:spPr>
            <a:xfrm>
              <a:off x="4238280" y="3963181"/>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8" name="楕円 7"/>
            <p:cNvSpPr/>
            <p:nvPr/>
          </p:nvSpPr>
          <p:spPr>
            <a:xfrm>
              <a:off x="6781455" y="4644219"/>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9" name="楕円 8"/>
            <p:cNvSpPr/>
            <p:nvPr/>
          </p:nvSpPr>
          <p:spPr>
            <a:xfrm>
              <a:off x="7891118" y="1908957"/>
              <a:ext cx="360362" cy="360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29700" name="テキスト ボックス 9"/>
          <p:cNvSpPr txBox="1">
            <a:spLocks noChangeArrowheads="1"/>
          </p:cNvSpPr>
          <p:nvPr/>
        </p:nvSpPr>
        <p:spPr bwMode="auto">
          <a:xfrm>
            <a:off x="473075" y="5849938"/>
            <a:ext cx="836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addition to pp chain, there are contributions from </a:t>
            </a:r>
            <a:r>
              <a:rPr lang="en-US" altLang="ja-JP" sz="2000" b="1">
                <a:solidFill>
                  <a:srgbClr val="FF0000"/>
                </a:solidFill>
                <a:cs typeface="Arial" panose="020B0604020202020204" pitchFamily="34" charset="0"/>
              </a:rPr>
              <a:t>CNO cycle </a:t>
            </a:r>
            <a:r>
              <a:rPr lang="en-US" altLang="ja-JP" sz="2000" b="1">
                <a:solidFill>
                  <a:srgbClr val="000000"/>
                </a:solidFill>
                <a:cs typeface="Arial" panose="020B0604020202020204" pitchFamily="34" charset="0"/>
              </a:rPr>
              <a:t>in which </a:t>
            </a:r>
            <a:r>
              <a:rPr lang="en-US" altLang="ja-JP" sz="2000" b="1" baseline="30000">
                <a:solidFill>
                  <a:srgbClr val="000000"/>
                </a:solidFill>
                <a:cs typeface="Arial" panose="020B0604020202020204" pitchFamily="34" charset="0"/>
              </a:rPr>
              <a:t>12</a:t>
            </a:r>
            <a:r>
              <a:rPr lang="en-US" altLang="ja-JP" sz="2000" b="1">
                <a:solidFill>
                  <a:srgbClr val="000000"/>
                </a:solidFill>
                <a:cs typeface="Arial" panose="020B0604020202020204" pitchFamily="34" charset="0"/>
              </a:rPr>
              <a:t>C work as catalyst for the cycle in heavier stars. </a:t>
            </a:r>
            <a:endParaRPr lang="ja-JP" altLang="en-US" sz="2000" b="1">
              <a:solidFill>
                <a:srgbClr val="000000"/>
              </a:solidFill>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938" y="520700"/>
            <a:ext cx="9136062" cy="6078538"/>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Day-Night asymmetry as a function of the recoil electron kinetic energy. </a:t>
            </a: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br>
              <a:rPr lang="en-US" altLang="ja-JP" sz="20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Regeneration of solar neutrinos by </a:t>
            </a:r>
            <a:r>
              <a:rPr lang="en-US" altLang="ja-JP" sz="2000" b="1" dirty="0">
                <a:solidFill>
                  <a:srgbClr val="FF0000"/>
                </a:solidFill>
                <a:latin typeface="Arial" panose="020B0604020202020204" pitchFamily="34" charset="0"/>
                <a:cs typeface="Arial" panose="020B0604020202020204" pitchFamily="34" charset="0"/>
              </a:rPr>
              <a:t>matter effect in the Earth </a:t>
            </a:r>
            <a:r>
              <a:rPr lang="en-US" altLang="ja-JP" sz="2000" b="1" dirty="0">
                <a:latin typeface="Arial" panose="020B0604020202020204" pitchFamily="34" charset="0"/>
                <a:cs typeface="Arial" panose="020B0604020202020204" pitchFamily="34" charset="0"/>
              </a:rPr>
              <a:t>well explain the asymmetry. The result agree with the </a:t>
            </a:r>
            <a:r>
              <a:rPr lang="en-US" altLang="ja-JP" sz="2000" b="1" dirty="0">
                <a:solidFill>
                  <a:srgbClr val="FF0000"/>
                </a:solidFill>
                <a:latin typeface="Arial" panose="020B0604020202020204" pitchFamily="34" charset="0"/>
                <a:cs typeface="Arial" panose="020B0604020202020204" pitchFamily="34" charset="0"/>
              </a:rPr>
              <a:t>LMA solution</a:t>
            </a:r>
            <a:r>
              <a:rPr lang="en-US" altLang="ja-JP" sz="2000" b="1" dirty="0">
                <a:latin typeface="Arial" panose="020B0604020202020204" pitchFamily="34" charset="0"/>
                <a:cs typeface="Arial" panose="020B0604020202020204" pitchFamily="34" charset="0"/>
              </a:rPr>
              <a:t>. </a:t>
            </a:r>
          </a:p>
        </p:txBody>
      </p:sp>
      <p:sp>
        <p:nvSpPr>
          <p:cNvPr id="87043" name="Text Box 5"/>
          <p:cNvSpPr txBox="1">
            <a:spLocks noChangeArrowheads="1"/>
          </p:cNvSpPr>
          <p:nvPr/>
        </p:nvSpPr>
        <p:spPr bwMode="auto">
          <a:xfrm>
            <a:off x="-23813" y="12700"/>
            <a:ext cx="8615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Day-Night asymmetry of solar neutrino flux</a:t>
            </a:r>
          </a:p>
        </p:txBody>
      </p:sp>
      <p:pic>
        <p:nvPicPr>
          <p:cNvPr id="8704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41450"/>
            <a:ext cx="498475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1631950"/>
            <a:ext cx="2706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楕円 11"/>
          <p:cNvSpPr/>
          <p:nvPr/>
        </p:nvSpPr>
        <p:spPr>
          <a:xfrm>
            <a:off x="7842250" y="3228975"/>
            <a:ext cx="803275" cy="3365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角丸四角形 1"/>
          <p:cNvSpPr/>
          <p:nvPr/>
        </p:nvSpPr>
        <p:spPr>
          <a:xfrm>
            <a:off x="5602288" y="2892425"/>
            <a:ext cx="3192462" cy="873125"/>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048" name="テキスト ボックス 10"/>
          <p:cNvSpPr txBox="1">
            <a:spLocks noChangeArrowheads="1"/>
          </p:cNvSpPr>
          <p:nvPr/>
        </p:nvSpPr>
        <p:spPr bwMode="auto">
          <a:xfrm rot="-5400000">
            <a:off x="-937418" y="2734469"/>
            <a:ext cx="28622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A</a:t>
            </a:r>
            <a:r>
              <a:rPr lang="en-US" altLang="ja-JP" sz="2000" b="1" baseline="-25000">
                <a:cs typeface="Arial" panose="020B0604020202020204" pitchFamily="34" charset="0"/>
              </a:rPr>
              <a:t>DN</a:t>
            </a:r>
            <a:r>
              <a:rPr lang="en-US" altLang="ja-JP" sz="2000" b="1">
                <a:cs typeface="Arial" panose="020B0604020202020204" pitchFamily="34" charset="0"/>
              </a:rPr>
              <a:t>=2(D-N)/(D+N) (%)</a:t>
            </a:r>
            <a:endParaRPr lang="en-US" altLang="ja-JP" sz="900" b="1">
              <a:cs typeface="Arial" panose="020B0604020202020204" pitchFamily="34" charset="0"/>
            </a:endParaRP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a:solidFill>
                  <a:srgbClr val="FF0000"/>
                </a:solidFill>
                <a:latin typeface="Arial" panose="020B0604020202020204" pitchFamily="34" charset="0"/>
              </a:rPr>
              <a:t>Borexino</a:t>
            </a:r>
            <a:r>
              <a:rPr lang="en-US" altLang="ja-JP" sz="2800" b="1" u="sng">
                <a:solidFill>
                  <a:srgbClr val="0000EE"/>
                </a:solidFill>
                <a:latin typeface="Arial" panose="020B0604020202020204" pitchFamily="34" charset="0"/>
              </a:rPr>
              <a:t> (2007- )</a:t>
            </a:r>
          </a:p>
        </p:txBody>
      </p:sp>
      <p:sp>
        <p:nvSpPr>
          <p:cNvPr id="88067" name="テキスト ボックス 11"/>
          <p:cNvSpPr txBox="1">
            <a:spLocks noChangeArrowheads="1"/>
          </p:cNvSpPr>
          <p:nvPr/>
        </p:nvSpPr>
        <p:spPr bwMode="auto">
          <a:xfrm>
            <a:off x="0" y="520700"/>
            <a:ext cx="90281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Borexino</a:t>
            </a:r>
            <a:r>
              <a:rPr lang="en-US" altLang="ja-JP" sz="2000" b="1">
                <a:latin typeface="Arial" panose="020B0604020202020204" pitchFamily="34" charset="0"/>
                <a:cs typeface="Arial" panose="020B0604020202020204" pitchFamily="34" charset="0"/>
              </a:rPr>
              <a:t> is a liquid scintillator solar neutrino detector located at</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3400 m.w.e. </a:t>
            </a:r>
            <a:r>
              <a:rPr lang="en-US" altLang="ja-JP" sz="2000" b="1">
                <a:latin typeface="Arial" panose="020B0604020202020204" pitchFamily="34" charset="0"/>
                <a:cs typeface="Arial" panose="020B0604020202020204" pitchFamily="34" charset="0"/>
              </a:rPr>
              <a:t>underground in Gran Sasso (Italy).</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278 ton </a:t>
            </a:r>
            <a:r>
              <a:rPr lang="it-IT" altLang="ja-JP" sz="2000" b="1">
                <a:solidFill>
                  <a:srgbClr val="FF0000"/>
                </a:solidFill>
                <a:latin typeface="Arial" panose="020B0604020202020204" pitchFamily="34" charset="0"/>
                <a:cs typeface="Arial" panose="020B0604020202020204" pitchFamily="34" charset="0"/>
              </a:rPr>
              <a:t>liquid organic scintillator</a:t>
            </a:r>
            <a:br>
              <a:rPr lang="it-IT" altLang="ja-JP" sz="2000" b="1">
                <a:solidFill>
                  <a:srgbClr val="FF0000"/>
                </a:solidFill>
                <a:latin typeface="Arial" panose="020B0604020202020204" pitchFamily="34" charset="0"/>
                <a:cs typeface="Arial" panose="020B0604020202020204" pitchFamily="34" charset="0"/>
              </a:rPr>
            </a:br>
            <a:r>
              <a:rPr lang="it-IT" altLang="ja-JP" sz="2000" b="1">
                <a:solidFill>
                  <a:srgbClr val="FF0000"/>
                </a:solidFill>
                <a:latin typeface="Arial" panose="020B0604020202020204" pitchFamily="34" charset="0"/>
                <a:cs typeface="Arial" panose="020B0604020202020204" pitchFamily="34" charset="0"/>
              </a:rPr>
              <a:t>(PC + PPO) </a:t>
            </a:r>
            <a:r>
              <a:rPr lang="en-US" altLang="ja-JP" sz="2000" b="1">
                <a:latin typeface="Arial" panose="020B0604020202020204" pitchFamily="34" charset="0"/>
                <a:cs typeface="Arial" panose="020B0604020202020204" pitchFamily="34" charset="0"/>
              </a:rPr>
              <a:t>is stored in a </a:t>
            </a:r>
            <a:r>
              <a:rPr lang="en-US" altLang="ja-JP" sz="2000" b="1">
                <a:solidFill>
                  <a:srgbClr val="FF0000"/>
                </a:solidFill>
                <a:latin typeface="Arial" panose="020B0604020202020204" pitchFamily="34" charset="0"/>
                <a:cs typeface="Arial" panose="020B0604020202020204" pitchFamily="34" charset="0"/>
              </a:rPr>
              <a:t>8.5m</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Nylon container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fiducial mass is </a:t>
            </a:r>
            <a:r>
              <a:rPr lang="en-US" altLang="ja-JP" sz="2000" b="1">
                <a:solidFill>
                  <a:srgbClr val="FF0000"/>
                </a:solidFill>
                <a:latin typeface="Arial" panose="020B0604020202020204" pitchFamily="34" charset="0"/>
                <a:cs typeface="Arial" panose="020B0604020202020204" pitchFamily="34" charset="0"/>
              </a:rPr>
              <a:t>100 ton</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An </a:t>
            </a:r>
            <a:r>
              <a:rPr lang="en-US" altLang="ja-JP" sz="2000" b="1">
                <a:solidFill>
                  <a:srgbClr val="FF0000"/>
                </a:solidFill>
                <a:latin typeface="Arial" panose="020B0604020202020204" pitchFamily="34" charset="0"/>
                <a:cs typeface="Arial" panose="020B0604020202020204" pitchFamily="34" charset="0"/>
              </a:rPr>
              <a:t>13.8m</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stainless-steel sphere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surrounds the Nylon container.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1000 tons of PC is filled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Nylon container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stainless-steel sphere.</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2200 8-inch</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PMTs </a:t>
            </a:r>
            <a:r>
              <a:rPr lang="en-US" altLang="ja-JP" sz="2000" b="1">
                <a:solidFill>
                  <a:srgbClr val="000000"/>
                </a:solidFill>
                <a:latin typeface="Arial" panose="020B0604020202020204" pitchFamily="34" charset="0"/>
                <a:cs typeface="Arial" panose="020B0604020202020204" pitchFamily="34" charset="0"/>
              </a:rPr>
              <a:t>on the inner wall</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of the stain-less steel sphere view</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lights from the organic scintillator.</a:t>
            </a:r>
            <a:br>
              <a:rPr lang="en-US" altLang="ja-JP" sz="2000" b="1">
                <a:solidFill>
                  <a:srgbClr val="000000"/>
                </a:solidFill>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spherical tank is surrounded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a:t>
            </a:r>
            <a:r>
              <a:rPr lang="en-US" altLang="ja-JP" sz="2000" b="1" baseline="-25000">
                <a:latin typeface="Arial" panose="020B0604020202020204" pitchFamily="34" charset="0"/>
                <a:cs typeface="Arial" panose="020B0604020202020204" pitchFamily="34" charset="0"/>
              </a:rPr>
              <a:t>2</a:t>
            </a:r>
            <a:r>
              <a:rPr lang="en-US" altLang="ja-JP" sz="2000" b="1">
                <a:latin typeface="Arial" panose="020B0604020202020204" pitchFamily="34" charset="0"/>
                <a:cs typeface="Arial" panose="020B0604020202020204" pitchFamily="34" charset="0"/>
              </a:rPr>
              <a:t>O water Cherenkov anti-counter</a:t>
            </a:r>
          </a:p>
        </p:txBody>
      </p:sp>
      <p:sp>
        <p:nvSpPr>
          <p:cNvPr id="88068" name="テキスト ボックス 2"/>
          <p:cNvSpPr txBox="1">
            <a:spLocks noChangeArrowheads="1"/>
          </p:cNvSpPr>
          <p:nvPr/>
        </p:nvSpPr>
        <p:spPr bwMode="auto">
          <a:xfrm>
            <a:off x="5626100" y="1471613"/>
            <a:ext cx="2379663" cy="646112"/>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panose="020B0604020202020204" pitchFamily="34" charset="0"/>
                <a:cs typeface="Arial" panose="020B0604020202020204" pitchFamily="34" charset="0"/>
              </a:rPr>
              <a:t>PC:	C</a:t>
            </a:r>
            <a:r>
              <a:rPr lang="en-US" altLang="ja-JP" b="1" baseline="-25000">
                <a:latin typeface="Arial" panose="020B0604020202020204" pitchFamily="34" charset="0"/>
                <a:cs typeface="Arial" panose="020B0604020202020204" pitchFamily="34" charset="0"/>
              </a:rPr>
              <a:t>6</a:t>
            </a:r>
            <a:r>
              <a:rPr lang="en-US" altLang="ja-JP" b="1">
                <a:latin typeface="Arial" panose="020B0604020202020204" pitchFamily="34" charset="0"/>
                <a:cs typeface="Arial" panose="020B0604020202020204" pitchFamily="34" charset="0"/>
              </a:rPr>
              <a:t>H</a:t>
            </a:r>
            <a:r>
              <a:rPr lang="en-US" altLang="ja-JP" b="1" baseline="-25000">
                <a:latin typeface="Arial" panose="020B0604020202020204" pitchFamily="34" charset="0"/>
                <a:cs typeface="Arial" panose="020B0604020202020204" pitchFamily="34" charset="0"/>
              </a:rPr>
              <a:t>3</a:t>
            </a:r>
            <a:r>
              <a:rPr lang="en-US" altLang="ja-JP" b="1">
                <a:latin typeface="Arial" panose="020B0604020202020204" pitchFamily="34" charset="0"/>
                <a:cs typeface="Arial" panose="020B0604020202020204" pitchFamily="34" charset="0"/>
              </a:rPr>
              <a:t>(CH</a:t>
            </a:r>
            <a:r>
              <a:rPr lang="en-US" altLang="ja-JP" b="1" baseline="-25000">
                <a:latin typeface="Arial" panose="020B0604020202020204" pitchFamily="34" charset="0"/>
                <a:cs typeface="Arial" panose="020B0604020202020204" pitchFamily="34" charset="0"/>
              </a:rPr>
              <a:t>3</a:t>
            </a:r>
            <a:r>
              <a:rPr lang="en-US" altLang="ja-JP" b="1">
                <a:latin typeface="Arial" panose="020B0604020202020204" pitchFamily="34" charset="0"/>
                <a:cs typeface="Arial" panose="020B0604020202020204" pitchFamily="34" charset="0"/>
              </a:rPr>
              <a:t>)</a:t>
            </a:r>
            <a:r>
              <a:rPr lang="en-US" altLang="ja-JP" b="1" baseline="-25000">
                <a:latin typeface="Arial" panose="020B0604020202020204" pitchFamily="34" charset="0"/>
                <a:cs typeface="Arial" panose="020B0604020202020204" pitchFamily="34" charset="0"/>
              </a:rPr>
              <a:t>3</a:t>
            </a:r>
            <a:endParaRPr lang="en-US" altLang="ja-JP" b="1">
              <a:latin typeface="Arial" panose="020B0604020202020204" pitchFamily="34" charset="0"/>
              <a:cs typeface="Arial" panose="020B0604020202020204" pitchFamily="34" charset="0"/>
            </a:endParaRPr>
          </a:p>
          <a:p>
            <a:r>
              <a:rPr lang="en-US" altLang="ja-JP" b="1">
                <a:latin typeface="Arial" panose="020B0604020202020204" pitchFamily="34" charset="0"/>
                <a:cs typeface="Arial" panose="020B0604020202020204" pitchFamily="34" charset="0"/>
              </a:rPr>
              <a:t>PPO : 	C</a:t>
            </a:r>
            <a:r>
              <a:rPr lang="en-US" altLang="ja-JP" b="1" baseline="-25000">
                <a:latin typeface="Arial" panose="020B0604020202020204" pitchFamily="34" charset="0"/>
                <a:cs typeface="Arial" panose="020B0604020202020204" pitchFamily="34" charset="0"/>
              </a:rPr>
              <a:t>15</a:t>
            </a:r>
            <a:r>
              <a:rPr lang="en-US" altLang="ja-JP" b="1">
                <a:latin typeface="Arial" panose="020B0604020202020204" pitchFamily="34" charset="0"/>
                <a:cs typeface="Arial" panose="020B0604020202020204" pitchFamily="34" charset="0"/>
              </a:rPr>
              <a:t>H</a:t>
            </a:r>
            <a:r>
              <a:rPr lang="en-US" altLang="ja-JP" b="1" baseline="-25000">
                <a:latin typeface="Arial" panose="020B0604020202020204" pitchFamily="34" charset="0"/>
                <a:cs typeface="Arial" panose="020B0604020202020204" pitchFamily="34" charset="0"/>
              </a:rPr>
              <a:t>11</a:t>
            </a:r>
            <a:r>
              <a:rPr lang="en-US" altLang="ja-JP" b="1">
                <a:latin typeface="Arial" panose="020B0604020202020204" pitchFamily="34" charset="0"/>
                <a:cs typeface="Arial" panose="020B0604020202020204" pitchFamily="34" charset="0"/>
              </a:rPr>
              <a:t>NO</a:t>
            </a:r>
            <a:endParaRPr lang="ja-JP" altLang="en-US" b="1">
              <a:latin typeface="Arial" panose="020B0604020202020204" pitchFamily="34" charset="0"/>
              <a:cs typeface="Arial" panose="020B0604020202020204" pitchFamily="34" charset="0"/>
            </a:endParaRPr>
          </a:p>
        </p:txBody>
      </p:sp>
      <p:pic>
        <p:nvPicPr>
          <p:cNvPr id="8806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2452688"/>
            <a:ext cx="41338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a:solidFill>
                  <a:srgbClr val="0000FF"/>
                </a:solidFill>
                <a:latin typeface="Arial" panose="020B0604020202020204" pitchFamily="34" charset="0"/>
              </a:rPr>
              <a:t>Borexino data</a:t>
            </a:r>
          </a:p>
        </p:txBody>
      </p:sp>
      <p:sp>
        <p:nvSpPr>
          <p:cNvPr id="89091" name="テキスト ボックス 11"/>
          <p:cNvSpPr txBox="1">
            <a:spLocks noChangeArrowheads="1"/>
          </p:cNvSpPr>
          <p:nvPr/>
        </p:nvSpPr>
        <p:spPr bwMode="auto">
          <a:xfrm>
            <a:off x="0" y="550863"/>
            <a:ext cx="902811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Electrons scattered by neutrinos ionize the liquid scintillator, and fluorescence lights are emitted from the liquid scintillator. </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light yield is </a:t>
            </a:r>
            <a:r>
              <a:rPr lang="en-US" altLang="ja-JP" sz="2000" b="1" dirty="0">
                <a:solidFill>
                  <a:srgbClr val="FF0000"/>
                </a:solidFill>
                <a:latin typeface="Arial" panose="020B0604020202020204" pitchFamily="34" charset="0"/>
                <a:cs typeface="Arial" panose="020B0604020202020204" pitchFamily="34" charset="0"/>
              </a:rPr>
              <a:t>~500p.e./MeV</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Because of this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energy of the incident particle can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 determined with energy resolution:</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Symbol" panose="05050102010706020507" pitchFamily="18" charset="2"/>
                <a:cs typeface="Arial" panose="020B0604020202020204" pitchFamily="34" charset="0"/>
              </a:rPr>
              <a:t>D</a:t>
            </a:r>
            <a:r>
              <a:rPr lang="en-US" altLang="ja-JP" sz="2000" b="1" dirty="0">
                <a:solidFill>
                  <a:srgbClr val="FF0000"/>
                </a:solidFill>
                <a:latin typeface="Arial" panose="020B0604020202020204" pitchFamily="34" charset="0"/>
                <a:cs typeface="Arial" panose="020B0604020202020204" pitchFamily="34" charset="0"/>
              </a:rPr>
              <a:t>E ~ 5% (E/1MeV)</a:t>
            </a:r>
            <a:r>
              <a:rPr lang="en-US" altLang="ja-JP" sz="2000" b="1" baseline="30000" dirty="0">
                <a:solidFill>
                  <a:srgbClr val="FF0000"/>
                </a:solidFill>
                <a:latin typeface="Arial" panose="020B0604020202020204" pitchFamily="34" charset="0"/>
                <a:cs typeface="Arial" panose="020B0604020202020204" pitchFamily="34" charset="0"/>
              </a:rPr>
              <a:t>1/2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energy threshold is </a:t>
            </a:r>
            <a:r>
              <a:rPr lang="en-US" altLang="ja-JP" sz="2000" b="1" dirty="0">
                <a:solidFill>
                  <a:srgbClr val="FF0000"/>
                </a:solidFill>
                <a:latin typeface="Arial" panose="020B0604020202020204" pitchFamily="34" charset="0"/>
                <a:cs typeface="Arial" panose="020B0604020202020204" pitchFamily="34" charset="0"/>
              </a:rPr>
              <a:t>~200keV</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Since the fluorescence lights are emitted</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isotropically</a:t>
            </a:r>
            <a:r>
              <a:rPr lang="en-US" altLang="ja-JP" sz="2000" b="1" dirty="0">
                <a:latin typeface="Arial" panose="020B0604020202020204" pitchFamily="34" charset="0"/>
                <a:cs typeface="Arial" panose="020B0604020202020204" pitchFamily="34" charset="0"/>
              </a:rPr>
              <a:t>, directional information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incident particles cannot be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obtained.</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energy spectrum </a:t>
            </a:r>
            <a:r>
              <a:rPr lang="en-US" altLang="ja-JP" sz="2000" b="1" dirty="0">
                <a:latin typeface="Arial" panose="020B0604020202020204" pitchFamily="34" charset="0"/>
                <a:cs typeface="Arial" panose="020B0604020202020204" pitchFamily="34" charset="0"/>
              </a:rPr>
              <a:t>of the incident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is essential.</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8909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2078038"/>
            <a:ext cx="3392487"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dirty="0" err="1">
                <a:solidFill>
                  <a:srgbClr val="0000FF"/>
                </a:solidFill>
                <a:latin typeface="Arial" panose="020B0604020202020204" pitchFamily="34" charset="0"/>
              </a:rPr>
              <a:t>Borexino</a:t>
            </a:r>
            <a:r>
              <a:rPr lang="en-US" altLang="ja-JP" sz="2800" b="1" u="sng" dirty="0">
                <a:solidFill>
                  <a:srgbClr val="0000FF"/>
                </a:solidFill>
                <a:latin typeface="Arial" panose="020B0604020202020204" pitchFamily="34" charset="0"/>
              </a:rPr>
              <a:t> analysis</a:t>
            </a:r>
          </a:p>
        </p:txBody>
      </p:sp>
      <p:sp>
        <p:nvSpPr>
          <p:cNvPr id="90115" name="テキスト ボックス 11"/>
          <p:cNvSpPr txBox="1">
            <a:spLocks noChangeArrowheads="1"/>
          </p:cNvSpPr>
          <p:nvPr/>
        </p:nvSpPr>
        <p:spPr bwMode="auto">
          <a:xfrm>
            <a:off x="95250" y="536575"/>
            <a:ext cx="5072063"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Events correlated to cosmic ray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muons are rejected. External background events are also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rejected by the fiducial volume cut.</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energy spectrum is composed</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of </a:t>
            </a:r>
            <a:r>
              <a:rPr lang="en-US" altLang="ja-JP" sz="1900" b="1">
                <a:solidFill>
                  <a:srgbClr val="FF0000"/>
                </a:solidFill>
                <a:latin typeface="Arial" panose="020B0604020202020204" pitchFamily="34" charset="0"/>
                <a:cs typeface="Arial" panose="020B0604020202020204" pitchFamily="34" charset="0"/>
              </a:rPr>
              <a:t>solar neutrinos</a:t>
            </a:r>
            <a:r>
              <a:rPr lang="en-US" altLang="ja-JP" sz="1900" b="1">
                <a:latin typeface="Arial" panose="020B0604020202020204" pitchFamily="34" charset="0"/>
                <a:cs typeface="Arial" panose="020B0604020202020204" pitchFamily="34" charset="0"/>
              </a:rPr>
              <a:t> and</a:t>
            </a:r>
            <a:br>
              <a:rPr lang="en-US" altLang="ja-JP" sz="1900" b="1">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radioisotopes</a:t>
            </a:r>
            <a:r>
              <a:rPr lang="en-US" altLang="ja-JP" sz="1900" b="1">
                <a:latin typeface="Arial" panose="020B0604020202020204" pitchFamily="34" charset="0"/>
                <a:cs typeface="Arial" panose="020B0604020202020204" pitchFamily="34" charset="0"/>
              </a:rPr>
              <a:t> in the detector.</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Possible radioisotopes are</a:t>
            </a:r>
            <a:br>
              <a:rPr lang="en-US" altLang="ja-JP" sz="1900" b="1">
                <a:latin typeface="Arial" panose="020B0604020202020204" pitchFamily="34" charset="0"/>
                <a:cs typeface="Arial" panose="020B0604020202020204" pitchFamily="34" charset="0"/>
              </a:rPr>
            </a:br>
            <a:r>
              <a:rPr lang="en-US" altLang="ja-JP" sz="1900" b="1" baseline="30000">
                <a:latin typeface="Arial" panose="020B0604020202020204" pitchFamily="34" charset="0"/>
                <a:cs typeface="Arial" panose="020B0604020202020204" pitchFamily="34" charset="0"/>
              </a:rPr>
              <a:t>11</a:t>
            </a:r>
            <a:r>
              <a:rPr lang="en-US" altLang="ja-JP" sz="1900" b="1">
                <a:latin typeface="Arial" panose="020B0604020202020204" pitchFamily="34" charset="0"/>
                <a:cs typeface="Arial" panose="020B0604020202020204" pitchFamily="34" charset="0"/>
              </a:rPr>
              <a:t>C, </a:t>
            </a:r>
            <a:r>
              <a:rPr lang="en-US" altLang="ja-JP" sz="1900" b="1" baseline="30000">
                <a:latin typeface="Arial" panose="020B0604020202020204" pitchFamily="34" charset="0"/>
                <a:cs typeface="Arial" panose="020B0604020202020204" pitchFamily="34" charset="0"/>
              </a:rPr>
              <a:t>14</a:t>
            </a:r>
            <a:r>
              <a:rPr lang="en-US" altLang="ja-JP" sz="1900" b="1">
                <a:latin typeface="Arial" panose="020B0604020202020204" pitchFamily="34" charset="0"/>
                <a:cs typeface="Arial" panose="020B0604020202020204" pitchFamily="34" charset="0"/>
              </a:rPr>
              <a:t>C, </a:t>
            </a:r>
            <a:r>
              <a:rPr lang="en-US" altLang="ja-JP" sz="1900" b="1" baseline="30000">
                <a:latin typeface="Arial" panose="020B0604020202020204" pitchFamily="34" charset="0"/>
                <a:cs typeface="Arial" panose="020B0604020202020204" pitchFamily="34" charset="0"/>
              </a:rPr>
              <a:t>210</a:t>
            </a:r>
            <a:r>
              <a:rPr lang="en-US" altLang="ja-JP" sz="1900" b="1">
                <a:latin typeface="Arial" panose="020B0604020202020204" pitchFamily="34" charset="0"/>
                <a:cs typeface="Arial" panose="020B0604020202020204" pitchFamily="34" charset="0"/>
              </a:rPr>
              <a:t>Bi, </a:t>
            </a:r>
            <a:r>
              <a:rPr lang="en-US" altLang="ja-JP" sz="1900" b="1" baseline="30000">
                <a:latin typeface="Arial" panose="020B0604020202020204" pitchFamily="34" charset="0"/>
                <a:cs typeface="Arial" panose="020B0604020202020204" pitchFamily="34" charset="0"/>
              </a:rPr>
              <a:t>210</a:t>
            </a:r>
            <a:r>
              <a:rPr lang="en-US" altLang="ja-JP" sz="1900" b="1">
                <a:latin typeface="Arial" panose="020B0604020202020204" pitchFamily="34" charset="0"/>
                <a:cs typeface="Arial" panose="020B0604020202020204" pitchFamily="34" charset="0"/>
              </a:rPr>
              <a:t>Po, and </a:t>
            </a:r>
            <a:r>
              <a:rPr lang="en-US" altLang="ja-JP" sz="1900" b="1" baseline="30000">
                <a:latin typeface="Arial" panose="020B0604020202020204" pitchFamily="34" charset="0"/>
                <a:cs typeface="Arial" panose="020B0604020202020204" pitchFamily="34" charset="0"/>
              </a:rPr>
              <a:t>85</a:t>
            </a:r>
            <a:r>
              <a:rPr lang="en-US" altLang="ja-JP" sz="1900" b="1">
                <a:latin typeface="Arial" panose="020B0604020202020204" pitchFamily="34" charset="0"/>
                <a:cs typeface="Arial" panose="020B0604020202020204" pitchFamily="34" charset="0"/>
              </a:rPr>
              <a:t>Kr.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energy spectrum of their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decay products are well known.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energy spectrum from solar neutrinos are also well understood.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energy spectrum is carefully fitted using all contributions from radioisotopes and solar neutrinos.</a:t>
            </a:r>
          </a:p>
        </p:txBody>
      </p:sp>
      <p:sp>
        <p:nvSpPr>
          <p:cNvPr id="90117" name="object 3"/>
          <p:cNvSpPr>
            <a:spLocks noChangeArrowheads="1"/>
          </p:cNvSpPr>
          <p:nvPr/>
        </p:nvSpPr>
        <p:spPr bwMode="auto">
          <a:xfrm>
            <a:off x="5073650" y="860425"/>
            <a:ext cx="4014788" cy="27320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23" name="object 12"/>
          <p:cNvSpPr/>
          <p:nvPr/>
        </p:nvSpPr>
        <p:spPr>
          <a:xfrm>
            <a:off x="4978400" y="3849688"/>
            <a:ext cx="4081463" cy="2833687"/>
          </a:xfrm>
          <a:prstGeom prst="rect">
            <a:avLst/>
          </a:prstGeom>
          <a:blipFill>
            <a:blip r:embed="rId3" cstate="print"/>
            <a:stretch>
              <a:fillRect/>
            </a:stretch>
          </a:blipFill>
        </p:spPr>
        <p:txBody>
          <a:bodyPr lIns="0" tIns="0" rIns="0" bIns="0"/>
          <a:lstStyle/>
          <a:p>
            <a:pPr defTabSz="829909" eaLnBrk="1" fontAlgn="auto" hangingPunct="1">
              <a:spcBef>
                <a:spcPts val="0"/>
              </a:spcBef>
              <a:spcAft>
                <a:spcPts val="0"/>
              </a:spcAft>
              <a:defRPr/>
            </a:pPr>
            <a:endParaRPr sz="1634">
              <a:solidFill>
                <a:prstClr val="black"/>
              </a:solidFill>
              <a:latin typeface="Calibri"/>
              <a:ea typeface="+mn-ea"/>
            </a:endParaRPr>
          </a:p>
        </p:txBody>
      </p:sp>
      <p:sp>
        <p:nvSpPr>
          <p:cNvPr id="90119" name="テキスト ボックス 8"/>
          <p:cNvSpPr txBox="1">
            <a:spLocks noChangeArrowheads="1"/>
          </p:cNvSpPr>
          <p:nvPr/>
        </p:nvSpPr>
        <p:spPr bwMode="auto">
          <a:xfrm>
            <a:off x="7494588" y="925513"/>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raw spectrum</a:t>
            </a:r>
            <a:endParaRPr lang="ja-JP" altLang="en-US" b="1">
              <a:latin typeface="Arial Narrow" panose="020B0606020202030204" pitchFamily="34" charset="0"/>
            </a:endParaRPr>
          </a:p>
        </p:txBody>
      </p:sp>
      <p:cxnSp>
        <p:nvCxnSpPr>
          <p:cNvPr id="5" name="直線矢印コネクタ 4"/>
          <p:cNvCxnSpPr/>
          <p:nvPr/>
        </p:nvCxnSpPr>
        <p:spPr>
          <a:xfrm>
            <a:off x="8731250" y="1295400"/>
            <a:ext cx="63500" cy="1298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121" name="テキスト ボックス 12"/>
          <p:cNvSpPr txBox="1">
            <a:spLocks noChangeArrowheads="1"/>
          </p:cNvSpPr>
          <p:nvPr/>
        </p:nvSpPr>
        <p:spPr bwMode="auto">
          <a:xfrm>
            <a:off x="6426200" y="1181100"/>
            <a:ext cx="228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FF"/>
                </a:solidFill>
                <a:latin typeface="Arial Narrow" panose="020B0606020202030204" pitchFamily="34" charset="0"/>
              </a:rPr>
              <a:t>cosmic ray muon cut</a:t>
            </a:r>
            <a:endParaRPr lang="ja-JP" altLang="en-US" b="1">
              <a:solidFill>
                <a:srgbClr val="0000FF"/>
              </a:solidFill>
              <a:latin typeface="Arial Narrow" panose="020B0606020202030204" pitchFamily="34" charset="0"/>
            </a:endParaRPr>
          </a:p>
        </p:txBody>
      </p:sp>
      <p:cxnSp>
        <p:nvCxnSpPr>
          <p:cNvPr id="14" name="直線矢印コネクタ 13"/>
          <p:cNvCxnSpPr/>
          <p:nvPr/>
        </p:nvCxnSpPr>
        <p:spPr>
          <a:xfrm>
            <a:off x="8291513" y="1550988"/>
            <a:ext cx="241300" cy="126682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0123" name="テキスト ボックス 15"/>
          <p:cNvSpPr txBox="1">
            <a:spLocks noChangeArrowheads="1"/>
          </p:cNvSpPr>
          <p:nvPr/>
        </p:nvSpPr>
        <p:spPr bwMode="auto">
          <a:xfrm>
            <a:off x="6130925" y="1519238"/>
            <a:ext cx="2281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FF0000"/>
                </a:solidFill>
                <a:latin typeface="Arial Narrow" panose="020B0606020202030204" pitchFamily="34" charset="0"/>
              </a:rPr>
              <a:t>fiducial volume cut</a:t>
            </a:r>
          </a:p>
        </p:txBody>
      </p:sp>
      <p:cxnSp>
        <p:nvCxnSpPr>
          <p:cNvPr id="19" name="直線矢印コネクタ 18"/>
          <p:cNvCxnSpPr/>
          <p:nvPr/>
        </p:nvCxnSpPr>
        <p:spPr>
          <a:xfrm>
            <a:off x="7726363" y="1854200"/>
            <a:ext cx="269875" cy="1274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bject 3"/>
          <p:cNvSpPr>
            <a:spLocks noChangeArrowheads="1"/>
          </p:cNvSpPr>
          <p:nvPr/>
        </p:nvSpPr>
        <p:spPr bwMode="auto">
          <a:xfrm>
            <a:off x="4381500" y="1309688"/>
            <a:ext cx="4475163" cy="27241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91139" name="object 4"/>
          <p:cNvSpPr>
            <a:spLocks noChangeArrowheads="1"/>
          </p:cNvSpPr>
          <p:nvPr/>
        </p:nvSpPr>
        <p:spPr bwMode="auto">
          <a:xfrm>
            <a:off x="184150" y="1463675"/>
            <a:ext cx="4197350" cy="2570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91140" name="Text Box 5"/>
          <p:cNvSpPr txBox="1">
            <a:spLocks noChangeArrowheads="1"/>
          </p:cNvSpPr>
          <p:nvPr/>
        </p:nvSpPr>
        <p:spPr bwMode="auto">
          <a:xfrm>
            <a:off x="268288" y="22225"/>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Borexino result</a:t>
            </a:r>
          </a:p>
        </p:txBody>
      </p:sp>
      <p:sp>
        <p:nvSpPr>
          <p:cNvPr id="6" name="テキスト ボックス 5"/>
          <p:cNvSpPr txBox="1"/>
          <p:nvPr/>
        </p:nvSpPr>
        <p:spPr>
          <a:xfrm>
            <a:off x="1608138" y="1797050"/>
            <a:ext cx="1393825" cy="322263"/>
          </a:xfrm>
          <a:prstGeom prst="rect">
            <a:avLst/>
          </a:prstGeom>
          <a:solidFill>
            <a:schemeClr val="accent1">
              <a:lumMod val="90000"/>
            </a:schemeClr>
          </a:solidFill>
        </p:spPr>
        <p:txBody>
          <a:bodyPr>
            <a:spAutoFit/>
          </a:bodyPr>
          <a:lstStyle/>
          <a:p>
            <a:pPr>
              <a:defRPr/>
            </a:pPr>
            <a:r>
              <a:rPr lang="en-US" altLang="ja-JP" sz="1500" b="1" dirty="0">
                <a:latin typeface="Arial Narrow" panose="020B0606020202030204" pitchFamily="34" charset="0"/>
              </a:rPr>
              <a:t>Low energy part</a:t>
            </a:r>
            <a:endParaRPr lang="ja-JP" altLang="en-US" sz="1500" b="1" dirty="0">
              <a:latin typeface="Arial Narrow" panose="020B0606020202030204" pitchFamily="34" charset="0"/>
            </a:endParaRPr>
          </a:p>
        </p:txBody>
      </p:sp>
      <p:sp>
        <p:nvSpPr>
          <p:cNvPr id="91142" name="テキスト ボックス 7"/>
          <p:cNvSpPr txBox="1">
            <a:spLocks noChangeArrowheads="1"/>
          </p:cNvSpPr>
          <p:nvPr/>
        </p:nvSpPr>
        <p:spPr bwMode="auto">
          <a:xfrm>
            <a:off x="22225" y="474663"/>
            <a:ext cx="9158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 total of </a:t>
            </a:r>
            <a:r>
              <a:rPr lang="en-US" altLang="ja-JP" sz="2000" b="1">
                <a:solidFill>
                  <a:srgbClr val="FF0000"/>
                </a:solidFill>
                <a:cs typeface="Arial" panose="020B0604020202020204" pitchFamily="34" charset="0"/>
              </a:rPr>
              <a:t>1291.51 days x 71.3 tons </a:t>
            </a:r>
            <a:r>
              <a:rPr lang="en-US" altLang="ja-JP" sz="2000" b="1">
                <a:cs typeface="Arial" panose="020B0604020202020204" pitchFamily="34" charset="0"/>
              </a:rPr>
              <a:t>data recorded between Dec.14 2011 and May 21 2016 are analyzed. The energy spectrum between </a:t>
            </a:r>
            <a:r>
              <a:rPr lang="en-US" altLang="ja-JP" sz="2000" b="1">
                <a:solidFill>
                  <a:srgbClr val="FF0000"/>
                </a:solidFill>
                <a:cs typeface="Arial" panose="020B0604020202020204" pitchFamily="34" charset="0"/>
              </a:rPr>
              <a:t>0.19MeV</a:t>
            </a:r>
            <a:r>
              <a:rPr lang="en-US" altLang="ja-JP" sz="2000" b="1">
                <a:cs typeface="Arial" panose="020B0604020202020204" pitchFamily="34" charset="0"/>
              </a:rPr>
              <a:t> and </a:t>
            </a:r>
            <a:r>
              <a:rPr lang="en-US" altLang="ja-JP" sz="2000" b="1">
                <a:solidFill>
                  <a:srgbClr val="FF0000"/>
                </a:solidFill>
                <a:cs typeface="Arial" panose="020B0604020202020204" pitchFamily="34" charset="0"/>
              </a:rPr>
              <a:t>2.93MeV</a:t>
            </a:r>
            <a:r>
              <a:rPr lang="en-US" altLang="ja-JP" sz="2000" b="1">
                <a:cs typeface="Arial" panose="020B0604020202020204" pitchFamily="34" charset="0"/>
              </a:rPr>
              <a:t> is fitted, and solar neutrino fluxes are extracted. </a:t>
            </a:r>
          </a:p>
        </p:txBody>
      </p:sp>
      <p:pic>
        <p:nvPicPr>
          <p:cNvPr id="9114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90988"/>
            <a:ext cx="5613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テキスト ボックス 6"/>
          <p:cNvSpPr txBox="1">
            <a:spLocks noChangeArrowheads="1"/>
          </p:cNvSpPr>
          <p:nvPr/>
        </p:nvSpPr>
        <p:spPr bwMode="auto">
          <a:xfrm>
            <a:off x="6102350" y="5465763"/>
            <a:ext cx="302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baseline="30000">
                <a:latin typeface="Calibri" panose="020F0502020204030204" pitchFamily="34" charset="0"/>
              </a:rPr>
              <a:t>8</a:t>
            </a:r>
            <a:r>
              <a:rPr lang="en-US" altLang="ja-JP" sz="1800" b="1">
                <a:latin typeface="Calibri" panose="020F0502020204030204" pitchFamily="34" charset="0"/>
              </a:rPr>
              <a:t>B flux was reported in earlier paper.</a:t>
            </a:r>
          </a:p>
          <a:p>
            <a:pPr>
              <a:spcBef>
                <a:spcPct val="0"/>
              </a:spcBef>
              <a:buFontTx/>
              <a:buNone/>
            </a:pPr>
            <a:r>
              <a:rPr lang="en-US" altLang="ja-JP" sz="1800" b="1">
                <a:latin typeface="Calibri" panose="020F0502020204030204" pitchFamily="34" charset="0"/>
              </a:rPr>
              <a:t>HZ : High metallicity SSM</a:t>
            </a:r>
            <a:br>
              <a:rPr lang="en-US" altLang="ja-JP" sz="1800" b="1">
                <a:latin typeface="Calibri" panose="020F0502020204030204" pitchFamily="34" charset="0"/>
              </a:rPr>
            </a:br>
            <a:r>
              <a:rPr lang="en-US" altLang="ja-JP" sz="1800" b="1">
                <a:latin typeface="Calibri" panose="020F0502020204030204" pitchFamily="34" charset="0"/>
              </a:rPr>
              <a:t>LZ  : Low metallicity SSM </a:t>
            </a:r>
            <a:endParaRPr lang="ja-JP" altLang="en-US" sz="1800" b="1">
              <a:latin typeface="Calibri" panose="020F0502020204030204" pitchFamily="34" charset="0"/>
            </a:endParaRPr>
          </a:p>
        </p:txBody>
      </p:sp>
      <p:sp>
        <p:nvSpPr>
          <p:cNvPr id="91145" name="テキスト ボックス 6"/>
          <p:cNvSpPr txBox="1">
            <a:spLocks noChangeArrowheads="1"/>
          </p:cNvSpPr>
          <p:nvPr/>
        </p:nvSpPr>
        <p:spPr bwMode="auto">
          <a:xfrm>
            <a:off x="6181725" y="4225925"/>
            <a:ext cx="2606675" cy="923925"/>
          </a:xfrm>
          <a:prstGeom prst="rect">
            <a:avLst/>
          </a:prstGeom>
          <a:solidFill>
            <a:srgbClr val="FF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The first full spectroscopy was reported</a:t>
            </a:r>
            <a:r>
              <a:rPr lang="ja-JP" altLang="en-US" sz="1800" b="1">
                <a:latin typeface="Arial Narrow" panose="020B0606020202030204" pitchFamily="34" charset="0"/>
              </a:rPr>
              <a:t> </a:t>
            </a:r>
            <a:r>
              <a:rPr lang="en-US" altLang="ja-JP" sz="1800" b="1">
                <a:latin typeface="Arial Narrow" panose="020B0606020202030204" pitchFamily="34" charset="0"/>
              </a:rPr>
              <a:t>in</a:t>
            </a:r>
            <a:br>
              <a:rPr lang="en-US" altLang="ja-JP" sz="1800" b="1">
                <a:latin typeface="Arial Narrow" panose="020B0606020202030204" pitchFamily="34" charset="0"/>
              </a:rPr>
            </a:br>
            <a:r>
              <a:rPr lang="en-US" altLang="ja-JP" sz="1800" b="1">
                <a:latin typeface="Arial Narrow" panose="020B0606020202030204" pitchFamily="34" charset="0"/>
              </a:rPr>
              <a:t>Nature 512, 383(2014)</a:t>
            </a:r>
            <a:endParaRPr lang="ja-JP" altLang="en-US" sz="1800" b="1">
              <a:latin typeface="Arial Narrow" panose="020B0606020202030204" pitchFamily="34" charset="0"/>
            </a:endParaRPr>
          </a:p>
        </p:txBody>
      </p:sp>
      <p:sp>
        <p:nvSpPr>
          <p:cNvPr id="91146" name="テキスト ボックス 6"/>
          <p:cNvSpPr txBox="1">
            <a:spLocks noChangeArrowheads="1"/>
          </p:cNvSpPr>
          <p:nvPr/>
        </p:nvSpPr>
        <p:spPr bwMode="auto">
          <a:xfrm>
            <a:off x="6751638" y="2268538"/>
            <a:ext cx="2344737" cy="9223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 Smirnov for Borexino collaboration</a:t>
            </a:r>
            <a:br>
              <a:rPr lang="en-US" altLang="ja-JP" sz="1800" b="1">
                <a:latin typeface="Arial Narrow" panose="020B0606020202030204" pitchFamily="34" charset="0"/>
              </a:rPr>
            </a:br>
            <a:r>
              <a:rPr lang="en-US" altLang="ja-JP" sz="1800" b="1">
                <a:latin typeface="Arial Narrow" panose="020B0606020202030204" pitchFamily="34" charset="0"/>
              </a:rPr>
              <a:t>Talk at Neutrino 2018</a:t>
            </a:r>
            <a:endParaRPr lang="ja-JP" altLang="en-US" sz="1800" b="1">
              <a:latin typeface="Arial Narrow" panose="020B0606020202030204" pitchFamily="34" charset="0"/>
            </a:endParaRPr>
          </a:p>
        </p:txBody>
      </p:sp>
      <p:sp>
        <p:nvSpPr>
          <p:cNvPr id="11" name="スライド番号プレースホルダー 1"/>
          <p:cNvSpPr txBox="1">
            <a:spLocks/>
          </p:cNvSpPr>
          <p:nvPr/>
        </p:nvSpPr>
        <p:spPr>
          <a:xfrm>
            <a:off x="6973824" y="651179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bject 8"/>
          <p:cNvSpPr txBox="1">
            <a:spLocks noChangeArrowheads="1"/>
          </p:cNvSpPr>
          <p:nvPr/>
        </p:nvSpPr>
        <p:spPr bwMode="auto">
          <a:xfrm>
            <a:off x="155575" y="3036892"/>
            <a:ext cx="86963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1400" b="1">
                <a:latin typeface="Arial" panose="020B0604020202020204" pitchFamily="34" charset="0"/>
                <a:cs typeface="Arial" panose="020B0604020202020204" pitchFamily="34" charset="0"/>
              </a:rPr>
              <a:t>MSW errors (1σ) are shown by rose band  Total error on P</a:t>
            </a:r>
            <a:r>
              <a:rPr lang="ja-JP" altLang="ja-JP" sz="1300" b="1" baseline="-22000">
                <a:latin typeface="Arial" panose="020B0604020202020204" pitchFamily="34" charset="0"/>
                <a:cs typeface="Arial" panose="020B0604020202020204" pitchFamily="34" charset="0"/>
              </a:rPr>
              <a:t>ee</a:t>
            </a:r>
            <a:r>
              <a:rPr lang="ja-JP" altLang="ja-JP" sz="1400" b="1">
                <a:latin typeface="Arial" panose="020B0604020202020204" pitchFamily="34" charset="0"/>
                <a:cs typeface="Arial" panose="020B0604020202020204" pitchFamily="34" charset="0"/>
              </a:rPr>
              <a:t>:</a:t>
            </a:r>
            <a:endParaRPr lang="ja-JP" altLang="ja-JP" sz="140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400" b="1">
                <a:latin typeface="Arial" panose="020B0604020202020204" pitchFamily="34" charset="0"/>
                <a:cs typeface="Arial" panose="020B0604020202020204" pitchFamily="34" charset="0"/>
              </a:rPr>
              <a:t>for pp and pep neutrinos, contribution of experimental errors dominates (easy to predict, difficult to  measure)</a:t>
            </a:r>
            <a:endParaRPr lang="ja-JP" altLang="ja-JP" sz="140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400" b="1">
                <a:latin typeface="Arial" panose="020B0604020202020204" pitchFamily="34" charset="0"/>
                <a:cs typeface="Arial" panose="020B0604020202020204" pitchFamily="34" charset="0"/>
              </a:rPr>
              <a:t>for </a:t>
            </a:r>
            <a:r>
              <a:rPr lang="ja-JP" altLang="ja-JP" sz="1300" b="1" baseline="25000">
                <a:latin typeface="Arial" panose="020B0604020202020204" pitchFamily="34" charset="0"/>
                <a:cs typeface="Arial" panose="020B0604020202020204" pitchFamily="34" charset="0"/>
              </a:rPr>
              <a:t>7</a:t>
            </a:r>
            <a:r>
              <a:rPr lang="ja-JP" altLang="ja-JP" sz="1400" b="1">
                <a:latin typeface="Arial" panose="020B0604020202020204" pitchFamily="34" charset="0"/>
                <a:cs typeface="Arial" panose="020B0604020202020204" pitchFamily="34" charset="0"/>
              </a:rPr>
              <a:t>Be and </a:t>
            </a:r>
            <a:r>
              <a:rPr lang="ja-JP" altLang="ja-JP" sz="1300" b="1" baseline="25000">
                <a:latin typeface="Arial" panose="020B0604020202020204" pitchFamily="34" charset="0"/>
                <a:cs typeface="Arial" panose="020B0604020202020204" pitchFamily="34" charset="0"/>
              </a:rPr>
              <a:t>8</a:t>
            </a:r>
            <a:r>
              <a:rPr lang="ja-JP" altLang="ja-JP" sz="1400" b="1">
                <a:latin typeface="Arial" panose="020B0604020202020204" pitchFamily="34" charset="0"/>
                <a:cs typeface="Arial" panose="020B0604020202020204" pitchFamily="34" charset="0"/>
              </a:rPr>
              <a:t>B theoretical predictions of the Solar model are worse than measurements</a:t>
            </a:r>
            <a:endParaRPr lang="ja-JP" altLang="ja-JP" sz="1400">
              <a:latin typeface="Arial" panose="020B0604020202020204" pitchFamily="34" charset="0"/>
              <a:cs typeface="Arial" panose="020B0604020202020204" pitchFamily="34" charset="0"/>
            </a:endParaRPr>
          </a:p>
        </p:txBody>
      </p:sp>
      <p:sp>
        <p:nvSpPr>
          <p:cNvPr id="92163" name="Text Box 5"/>
          <p:cNvSpPr txBox="1">
            <a:spLocks noChangeArrowheads="1"/>
          </p:cNvSpPr>
          <p:nvPr/>
        </p:nvSpPr>
        <p:spPr bwMode="auto">
          <a:xfrm>
            <a:off x="0" y="2222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dirty="0">
                <a:solidFill>
                  <a:srgbClr val="0000FF"/>
                </a:solidFill>
                <a:latin typeface="Arial" panose="020B0604020202020204" pitchFamily="34" charset="0"/>
              </a:rPr>
              <a:t>Survival probabilities of solar neutrinos</a:t>
            </a:r>
            <a:br>
              <a:rPr lang="en-US" altLang="ja-JP" sz="2800" b="1" u="sng" dirty="0">
                <a:solidFill>
                  <a:srgbClr val="0000FF"/>
                </a:solidFill>
                <a:latin typeface="Arial" panose="020B0604020202020204" pitchFamily="34" charset="0"/>
              </a:rPr>
            </a:br>
            <a:r>
              <a:rPr lang="en-US" altLang="ja-JP" sz="2800" b="1" u="sng" dirty="0">
                <a:solidFill>
                  <a:srgbClr val="0000FF"/>
                </a:solidFill>
                <a:latin typeface="Arial" panose="020B0604020202020204" pitchFamily="34" charset="0"/>
              </a:rPr>
              <a:t>from </a:t>
            </a:r>
            <a:r>
              <a:rPr lang="en-US" altLang="ja-JP" sz="2800" b="1" u="sng" dirty="0" err="1">
                <a:solidFill>
                  <a:srgbClr val="0000FF"/>
                </a:solidFill>
                <a:latin typeface="Arial" panose="020B0604020202020204" pitchFamily="34" charset="0"/>
              </a:rPr>
              <a:t>Borexino</a:t>
            </a:r>
            <a:endParaRPr lang="en-US" altLang="ja-JP" sz="2800" b="1" u="sng" dirty="0">
              <a:solidFill>
                <a:srgbClr val="0000FF"/>
              </a:solidFill>
              <a:latin typeface="Arial" panose="020B0604020202020204" pitchFamily="34" charset="0"/>
            </a:endParaRPr>
          </a:p>
        </p:txBody>
      </p:sp>
      <p:sp>
        <p:nvSpPr>
          <p:cNvPr id="92164" name="テキスト ボックス 13"/>
          <p:cNvSpPr txBox="1">
            <a:spLocks noChangeArrowheads="1"/>
          </p:cNvSpPr>
          <p:nvPr/>
        </p:nvSpPr>
        <p:spPr bwMode="auto">
          <a:xfrm>
            <a:off x="1068388" y="4119567"/>
            <a:ext cx="483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This is the full spectroscopy of the solar neutrinos obtained from single experiment</a:t>
            </a:r>
            <a:endParaRPr lang="ja-JP" altLang="en-US"/>
          </a:p>
        </p:txBody>
      </p:sp>
      <p:grpSp>
        <p:nvGrpSpPr>
          <p:cNvPr id="92165" name="グループ化 5"/>
          <p:cNvGrpSpPr>
            <a:grpSpLocks/>
          </p:cNvGrpSpPr>
          <p:nvPr/>
        </p:nvGrpSpPr>
        <p:grpSpPr bwMode="auto">
          <a:xfrm>
            <a:off x="0" y="2655892"/>
            <a:ext cx="4592638" cy="3643312"/>
            <a:chOff x="0" y="1184563"/>
            <a:chExt cx="4229100" cy="3354387"/>
          </a:xfrm>
        </p:grpSpPr>
        <p:sp>
          <p:nvSpPr>
            <p:cNvPr id="92174" name="object 4"/>
            <p:cNvSpPr>
              <a:spLocks noChangeArrowheads="1"/>
            </p:cNvSpPr>
            <p:nvPr/>
          </p:nvSpPr>
          <p:spPr bwMode="auto">
            <a:xfrm>
              <a:off x="0" y="1184563"/>
              <a:ext cx="4229100" cy="33543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92175" name="テキスト ボックス 4"/>
            <p:cNvSpPr txBox="1">
              <a:spLocks noChangeArrowheads="1"/>
            </p:cNvSpPr>
            <p:nvPr/>
          </p:nvSpPr>
          <p:spPr bwMode="auto">
            <a:xfrm>
              <a:off x="1847274" y="1681020"/>
              <a:ext cx="2041235" cy="369332"/>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High metallicity SSM</a:t>
              </a:r>
              <a:endParaRPr lang="ja-JP" altLang="en-US" b="1">
                <a:latin typeface="Arial Narrow" panose="020B0606020202030204" pitchFamily="34" charset="0"/>
              </a:endParaRPr>
            </a:p>
          </p:txBody>
        </p:sp>
      </p:grpSp>
      <p:grpSp>
        <p:nvGrpSpPr>
          <p:cNvPr id="92166" name="グループ化 6"/>
          <p:cNvGrpSpPr>
            <a:grpSpLocks/>
          </p:cNvGrpSpPr>
          <p:nvPr/>
        </p:nvGrpSpPr>
        <p:grpSpPr bwMode="auto">
          <a:xfrm>
            <a:off x="4503738" y="2535242"/>
            <a:ext cx="4549775" cy="3679825"/>
            <a:chOff x="4677497" y="1184563"/>
            <a:chExt cx="4287837" cy="3467100"/>
          </a:xfrm>
        </p:grpSpPr>
        <p:sp>
          <p:nvSpPr>
            <p:cNvPr id="92172" name="object 5"/>
            <p:cNvSpPr>
              <a:spLocks noChangeArrowheads="1"/>
            </p:cNvSpPr>
            <p:nvPr/>
          </p:nvSpPr>
          <p:spPr bwMode="auto">
            <a:xfrm>
              <a:off x="4677497" y="1184563"/>
              <a:ext cx="4287837" cy="3467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92173" name="テキスト ボックス 15"/>
            <p:cNvSpPr txBox="1">
              <a:spLocks noChangeArrowheads="1"/>
            </p:cNvSpPr>
            <p:nvPr/>
          </p:nvSpPr>
          <p:spPr bwMode="auto">
            <a:xfrm>
              <a:off x="6673271" y="1773321"/>
              <a:ext cx="2008909" cy="369332"/>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Low metallicity SSM</a:t>
              </a:r>
              <a:endParaRPr lang="ja-JP" altLang="en-US" b="1">
                <a:latin typeface="Arial Narrow" panose="020B0606020202030204" pitchFamily="34" charset="0"/>
              </a:endParaRPr>
            </a:p>
          </p:txBody>
        </p:sp>
      </p:grpSp>
      <p:sp>
        <p:nvSpPr>
          <p:cNvPr id="92167" name="テキスト ボックス 7"/>
          <p:cNvSpPr txBox="1">
            <a:spLocks noChangeArrowheads="1"/>
          </p:cNvSpPr>
          <p:nvPr/>
        </p:nvSpPr>
        <p:spPr bwMode="auto">
          <a:xfrm>
            <a:off x="133350" y="993779"/>
            <a:ext cx="884396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fluxes are divided by the SSM predictions, and the survival probabilities are plotted as a function of neutrino energy.</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This is the full spectroscopy of the solar</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neutrinos obtained from a single experiment.</a:t>
            </a: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Agreement with the LMA (Large Mixing Angle) solution is excellent.</a:t>
            </a:r>
          </a:p>
        </p:txBody>
      </p:sp>
      <p:cxnSp>
        <p:nvCxnSpPr>
          <p:cNvPr id="15" name="直線矢印コネクタ 14"/>
          <p:cNvCxnSpPr/>
          <p:nvPr/>
        </p:nvCxnSpPr>
        <p:spPr>
          <a:xfrm flipV="1">
            <a:off x="3197225" y="4721229"/>
            <a:ext cx="444500" cy="481013"/>
          </a:xfrm>
          <a:prstGeom prst="straightConnector1">
            <a:avLst/>
          </a:prstGeom>
          <a:ln w="38100">
            <a:solidFill>
              <a:srgbClr val="FF2D82"/>
            </a:solidFill>
            <a:tailEnd type="triangle"/>
          </a:ln>
        </p:spPr>
        <p:style>
          <a:lnRef idx="1">
            <a:schemeClr val="accent1"/>
          </a:lnRef>
          <a:fillRef idx="0">
            <a:schemeClr val="accent1"/>
          </a:fillRef>
          <a:effectRef idx="0">
            <a:schemeClr val="accent1"/>
          </a:effectRef>
          <a:fontRef idx="minor">
            <a:schemeClr val="tx1"/>
          </a:fontRef>
        </p:style>
      </p:cxnSp>
      <p:sp>
        <p:nvSpPr>
          <p:cNvPr id="92170" name="テキスト ボックス 16"/>
          <p:cNvSpPr txBox="1">
            <a:spLocks noChangeArrowheads="1"/>
          </p:cNvSpPr>
          <p:nvPr/>
        </p:nvSpPr>
        <p:spPr bwMode="auto">
          <a:xfrm>
            <a:off x="1747838" y="5072067"/>
            <a:ext cx="167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FF2D82"/>
                </a:solidFill>
                <a:latin typeface="Arial Narrow" panose="020B0606020202030204" pitchFamily="34" charset="0"/>
              </a:rPr>
              <a:t>LMA prediction</a:t>
            </a:r>
            <a:endParaRPr lang="ja-JP" altLang="en-US" b="1">
              <a:solidFill>
                <a:srgbClr val="FF2D82"/>
              </a:solidFill>
              <a:latin typeface="Arial Narrow" panose="020B0606020202030204" pitchFamily="34" charset="0"/>
            </a:endParaRPr>
          </a:p>
        </p:txBody>
      </p:sp>
      <p:sp>
        <p:nvSpPr>
          <p:cNvPr id="92171" name="テキスト ボックス 6"/>
          <p:cNvSpPr txBox="1">
            <a:spLocks noChangeArrowheads="1"/>
          </p:cNvSpPr>
          <p:nvPr/>
        </p:nvSpPr>
        <p:spPr bwMode="auto">
          <a:xfrm>
            <a:off x="6173788" y="1766892"/>
            <a:ext cx="2606675" cy="9223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O. Smirnov</a:t>
            </a:r>
            <a:br>
              <a:rPr lang="en-US" altLang="ja-JP" b="1">
                <a:latin typeface="Arial Narrow" panose="020B0606020202030204" pitchFamily="34" charset="0"/>
              </a:rPr>
            </a:br>
            <a:r>
              <a:rPr lang="en-US" altLang="ja-JP" b="1">
                <a:latin typeface="Arial Narrow" panose="020B0606020202030204" pitchFamily="34" charset="0"/>
              </a:rPr>
              <a:t>for Borexino collaboration</a:t>
            </a:r>
            <a:br>
              <a:rPr lang="en-US" altLang="ja-JP" b="1">
                <a:latin typeface="Arial Narrow" panose="020B0606020202030204" pitchFamily="34" charset="0"/>
              </a:rPr>
            </a:br>
            <a:r>
              <a:rPr lang="en-US" altLang="ja-JP" b="1">
                <a:latin typeface="Arial Narrow" panose="020B0606020202030204" pitchFamily="34" charset="0"/>
              </a:rPr>
              <a:t>Talk at Neutrino 2018</a:t>
            </a:r>
            <a:endParaRPr lang="ja-JP" altLang="en-US" b="1">
              <a:latin typeface="Arial Narrow" panose="020B0606020202030204" pitchFamily="34" charset="0"/>
            </a:endParaRPr>
          </a:p>
        </p:txBody>
      </p:sp>
      <p:sp>
        <p:nvSpPr>
          <p:cNvPr id="16" name="スライド番号プレースホルダー 1"/>
          <p:cNvSpPr txBox="1">
            <a:spLocks/>
          </p:cNvSpPr>
          <p:nvPr/>
        </p:nvSpPr>
        <p:spPr>
          <a:xfrm>
            <a:off x="6553200" y="6530086"/>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79" y="561108"/>
            <a:ext cx="9123221" cy="640175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At Neutrino 2020 Conference, </a:t>
            </a:r>
            <a:r>
              <a:rPr lang="en-US" altLang="ja-JP" sz="2000" b="1" dirty="0" err="1">
                <a:latin typeface="Arial" panose="020B0604020202020204" pitchFamily="34" charset="0"/>
                <a:cs typeface="Arial" panose="020B0604020202020204" pitchFamily="34" charset="0"/>
              </a:rPr>
              <a:t>Borexino</a:t>
            </a:r>
            <a:r>
              <a:rPr lang="en-US" altLang="ja-JP" sz="2000" b="1" dirty="0">
                <a:latin typeface="Arial" panose="020B0604020202020204" pitchFamily="34" charset="0"/>
                <a:cs typeface="Arial" panose="020B0604020202020204" pitchFamily="34" charset="0"/>
              </a:rPr>
              <a:t> collaboration reported that solar neutrinos from CNO cycle were observed.</a:t>
            </a: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CNO neutrino flux is</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Combined with other solar neutrino fluxes, the LZ hypothesis is disfavored at a level of 2.1</a:t>
            </a:r>
            <a:r>
              <a:rPr lang="en-US" altLang="ja-JP" sz="2000" b="1" dirty="0">
                <a:latin typeface="Symbol" panose="05050102010706020507" pitchFamily="18" charset="2"/>
                <a:cs typeface="Arial" panose="020B0604020202020204" pitchFamily="34" charset="0"/>
              </a:rPr>
              <a:t>s</a:t>
            </a:r>
            <a:r>
              <a:rPr lang="en-US" altLang="ja-JP" sz="2000" b="1"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(Examination of Standard Solar Model is out of scope of this lecture....) </a:t>
            </a:r>
          </a:p>
          <a:p>
            <a:pPr marL="342900" indent="-342900">
              <a:spcAft>
                <a:spcPts val="1200"/>
              </a:spcAft>
              <a:buFont typeface="Wingdings" panose="05000000000000000000" pitchFamily="2" charset="2"/>
              <a:buChar char="l"/>
            </a:pPr>
            <a:endParaRPr kumimoji="1" lang="ja-JP" altLang="en-US" sz="2000" b="1"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05" y="1264076"/>
            <a:ext cx="5592594" cy="3675209"/>
          </a:xfrm>
          <a:prstGeom prst="rect">
            <a:avLst/>
          </a:prstGeom>
        </p:spPr>
      </p:pic>
      <p:sp>
        <p:nvSpPr>
          <p:cNvPr id="3" name="Text Box 5"/>
          <p:cNvSpPr txBox="1">
            <a:spLocks noChangeArrowheads="1"/>
          </p:cNvSpPr>
          <p:nvPr/>
        </p:nvSpPr>
        <p:spPr bwMode="auto">
          <a:xfrm>
            <a:off x="268288" y="12700"/>
            <a:ext cx="86153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pt-BR" altLang="ja-JP" sz="2800" b="1" u="sng" dirty="0">
                <a:solidFill>
                  <a:srgbClr val="0000FF"/>
                </a:solidFill>
                <a:latin typeface="Arial" panose="020B0604020202020204" pitchFamily="34" charset="0"/>
              </a:rPr>
              <a:t>CNO neutrinos were observed!</a:t>
            </a:r>
            <a:endParaRPr lang="en-US" altLang="ja-JP" sz="2800" b="1" u="sng" dirty="0">
              <a:solidFill>
                <a:srgbClr val="0000FF"/>
              </a:solidFill>
              <a:latin typeface="Arial" panose="020B0604020202020204" pitchFamily="34" charset="0"/>
            </a:endParaRPr>
          </a:p>
        </p:txBody>
      </p:sp>
      <p:sp>
        <p:nvSpPr>
          <p:cNvPr id="6" name="テキスト ボックス 5"/>
          <p:cNvSpPr txBox="1"/>
          <p:nvPr/>
        </p:nvSpPr>
        <p:spPr>
          <a:xfrm>
            <a:off x="6101741" y="2618509"/>
            <a:ext cx="2429190" cy="584775"/>
          </a:xfrm>
          <a:prstGeom prst="rect">
            <a:avLst/>
          </a:prstGeom>
          <a:noFill/>
        </p:spPr>
        <p:txBody>
          <a:bodyPr wrap="square" rtlCol="0">
            <a:spAutoFit/>
          </a:bodyPr>
          <a:lstStyle/>
          <a:p>
            <a:r>
              <a:rPr lang="en-US" altLang="ja-JP" sz="1600" b="1" dirty="0">
                <a:latin typeface="Arial Narrow" panose="020B0606020202030204" pitchFamily="34" charset="0"/>
              </a:rPr>
              <a:t>The </a:t>
            </a:r>
            <a:r>
              <a:rPr lang="en-US" altLang="ja-JP" sz="1600" b="1" dirty="0" err="1">
                <a:latin typeface="Arial Narrow" panose="020B0606020202030204" pitchFamily="34" charset="0"/>
              </a:rPr>
              <a:t>Borexino</a:t>
            </a:r>
            <a:r>
              <a:rPr lang="en-US" altLang="ja-JP" sz="1600" b="1" dirty="0">
                <a:latin typeface="Arial Narrow" panose="020B0606020202030204" pitchFamily="34" charset="0"/>
              </a:rPr>
              <a:t> collaboration, Nature 587, 577(2020)</a:t>
            </a:r>
          </a:p>
        </p:txBody>
      </p:sp>
      <p:sp>
        <p:nvSpPr>
          <p:cNvPr id="7" name="テキスト ボックス 1"/>
          <p:cNvSpPr txBox="1">
            <a:spLocks noChangeArrowheads="1"/>
          </p:cNvSpPr>
          <p:nvPr/>
        </p:nvSpPr>
        <p:spPr bwMode="auto">
          <a:xfrm>
            <a:off x="3529006" y="4968592"/>
            <a:ext cx="4056351" cy="400110"/>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latin typeface="Symbol" panose="05050102010706020507" pitchFamily="18" charset="2"/>
                <a:cs typeface="Arial" panose="020B0604020202020204" pitchFamily="34" charset="0"/>
              </a:rPr>
              <a:t>F</a:t>
            </a:r>
            <a:r>
              <a:rPr lang="en-US" altLang="ja-JP" sz="2000" b="1" baseline="-25000" dirty="0">
                <a:solidFill>
                  <a:srgbClr val="000000"/>
                </a:solidFill>
                <a:cs typeface="Arial" panose="020B0604020202020204" pitchFamily="34" charset="0"/>
              </a:rPr>
              <a:t>CNO</a:t>
            </a:r>
            <a:r>
              <a:rPr lang="en-US" altLang="ja-JP" sz="2000" b="1" dirty="0">
                <a:solidFill>
                  <a:srgbClr val="000000"/>
                </a:solidFill>
                <a:cs typeface="Arial" panose="020B0604020202020204" pitchFamily="34" charset="0"/>
              </a:rPr>
              <a:t>  = </a:t>
            </a:r>
            <a:r>
              <a:rPr lang="en-US" altLang="ja-JP" sz="2000" b="1" dirty="0">
                <a:solidFill>
                  <a:srgbClr val="FF0000"/>
                </a:solidFill>
                <a:cs typeface="Arial" panose="020B0604020202020204" pitchFamily="34" charset="0"/>
              </a:rPr>
              <a:t>(7.0       ) x 10</a:t>
            </a:r>
            <a:r>
              <a:rPr lang="en-US" altLang="ja-JP" sz="2000" b="1" baseline="30000" dirty="0">
                <a:solidFill>
                  <a:srgbClr val="FF0000"/>
                </a:solidFill>
                <a:cs typeface="Arial" panose="020B0604020202020204" pitchFamily="34" charset="0"/>
              </a:rPr>
              <a:t>8</a:t>
            </a:r>
            <a:r>
              <a:rPr lang="en-US" altLang="ja-JP" sz="2000" b="1" dirty="0">
                <a:solidFill>
                  <a:srgbClr val="FF0000"/>
                </a:solidFill>
                <a:cs typeface="Arial" panose="020B0604020202020204" pitchFamily="34" charset="0"/>
              </a:rPr>
              <a:t> </a:t>
            </a:r>
            <a:r>
              <a:rPr lang="en-US" altLang="ja-JP" sz="2000" b="1" dirty="0">
                <a:solidFill>
                  <a:srgbClr val="000000"/>
                </a:solidFill>
                <a:cs typeface="Arial" panose="020B0604020202020204" pitchFamily="34" charset="0"/>
              </a:rPr>
              <a:t>cm</a:t>
            </a:r>
            <a:r>
              <a:rPr lang="en-US" altLang="ja-JP" sz="2000" b="1" baseline="30000" dirty="0">
                <a:solidFill>
                  <a:srgbClr val="000000"/>
                </a:solidFill>
                <a:cs typeface="Arial" panose="020B0604020202020204" pitchFamily="34" charset="0"/>
              </a:rPr>
              <a:t>-2</a:t>
            </a:r>
            <a:r>
              <a:rPr lang="en-US" altLang="ja-JP" sz="2000" b="1" dirty="0">
                <a:solidFill>
                  <a:srgbClr val="000000"/>
                </a:solidFill>
                <a:cs typeface="Arial" panose="020B0604020202020204" pitchFamily="34" charset="0"/>
              </a:rPr>
              <a:t>s</a:t>
            </a:r>
            <a:r>
              <a:rPr lang="en-US" altLang="ja-JP" sz="2000" b="1" baseline="30000" dirty="0">
                <a:solidFill>
                  <a:srgbClr val="000000"/>
                </a:solidFill>
                <a:cs typeface="Arial" panose="020B0604020202020204" pitchFamily="34" charset="0"/>
              </a:rPr>
              <a:t>-1</a:t>
            </a:r>
            <a:endParaRPr lang="ja-JP" altLang="en-US" sz="1800" b="1" baseline="30000" dirty="0">
              <a:solidFill>
                <a:srgbClr val="000000"/>
              </a:solidFill>
              <a:cs typeface="Arial" panose="020B0604020202020204" pitchFamily="34" charset="0"/>
            </a:endParaRPr>
          </a:p>
        </p:txBody>
      </p:sp>
      <p:sp>
        <p:nvSpPr>
          <p:cNvPr id="8" name="テキスト ボックス 8"/>
          <p:cNvSpPr txBox="1">
            <a:spLocks noChangeArrowheads="1"/>
          </p:cNvSpPr>
          <p:nvPr/>
        </p:nvSpPr>
        <p:spPr bwMode="auto">
          <a:xfrm>
            <a:off x="4931770" y="4927313"/>
            <a:ext cx="92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a:solidFill>
                  <a:srgbClr val="FF0000"/>
                </a:solidFill>
                <a:cs typeface="Arial" panose="020B0604020202020204" pitchFamily="34" charset="0"/>
              </a:rPr>
              <a:t>+3.0</a:t>
            </a:r>
            <a:endParaRPr lang="ja-JP" altLang="en-US" sz="1600" b="1" dirty="0">
              <a:solidFill>
                <a:srgbClr val="FF0000"/>
              </a:solidFill>
              <a:cs typeface="Arial" panose="020B0604020202020204" pitchFamily="34" charset="0"/>
            </a:endParaRPr>
          </a:p>
        </p:txBody>
      </p:sp>
      <p:sp>
        <p:nvSpPr>
          <p:cNvPr id="9" name="テキスト ボックス 9"/>
          <p:cNvSpPr txBox="1">
            <a:spLocks noChangeArrowheads="1"/>
          </p:cNvSpPr>
          <p:nvPr/>
        </p:nvSpPr>
        <p:spPr bwMode="auto">
          <a:xfrm>
            <a:off x="4976220" y="5111463"/>
            <a:ext cx="966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a:solidFill>
                  <a:srgbClr val="FF0000"/>
                </a:solidFill>
                <a:cs typeface="Arial" panose="020B0604020202020204" pitchFamily="34" charset="0"/>
              </a:rPr>
              <a:t>-2.0</a:t>
            </a:r>
            <a:endParaRPr lang="ja-JP" altLang="en-US" sz="1600" b="1" dirty="0">
              <a:solidFill>
                <a:srgbClr val="FF0000"/>
              </a:solidFill>
              <a:cs typeface="Arial" panose="020B0604020202020204" pitchFamily="34" charset="0"/>
            </a:endParaRPr>
          </a:p>
        </p:txBody>
      </p:sp>
      <p:grpSp>
        <p:nvGrpSpPr>
          <p:cNvPr id="12" name="グループ化 11"/>
          <p:cNvGrpSpPr/>
          <p:nvPr/>
        </p:nvGrpSpPr>
        <p:grpSpPr>
          <a:xfrm rot="20207218">
            <a:off x="7211289" y="10387"/>
            <a:ext cx="852055" cy="644237"/>
            <a:chOff x="9247909" y="2836718"/>
            <a:chExt cx="852055" cy="644237"/>
          </a:xfrm>
        </p:grpSpPr>
        <p:sp>
          <p:nvSpPr>
            <p:cNvPr id="11" name="爆発 1 10"/>
            <p:cNvSpPr/>
            <p:nvPr/>
          </p:nvSpPr>
          <p:spPr>
            <a:xfrm>
              <a:off x="9247909" y="2836718"/>
              <a:ext cx="852055" cy="644237"/>
            </a:xfrm>
            <a:prstGeom prst="irregularSeal1">
              <a:avLst/>
            </a:prstGeom>
            <a:solidFill>
              <a:srgbClr val="FFF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362212" y="2930239"/>
              <a:ext cx="727363" cy="400110"/>
            </a:xfrm>
            <a:prstGeom prst="rect">
              <a:avLst/>
            </a:prstGeom>
            <a:noFill/>
          </p:spPr>
          <p:txBody>
            <a:bodyPr wrap="square" rtlCol="0">
              <a:spAutoFit/>
            </a:bodyPr>
            <a:lstStyle/>
            <a:p>
              <a:r>
                <a:rPr lang="en-US" altLang="ja-JP" sz="2000" b="1" dirty="0">
                  <a:solidFill>
                    <a:srgbClr val="FF0000"/>
                  </a:solidFill>
                  <a:latin typeface="Arial Narrow" panose="020B0606020202030204" pitchFamily="34" charset="0"/>
                </a:rPr>
                <a:t>New!</a:t>
              </a:r>
              <a:endParaRPr kumimoji="1" lang="ja-JP" altLang="en-US" sz="2000" b="1" dirty="0">
                <a:solidFill>
                  <a:srgbClr val="FF0000"/>
                </a:solidFill>
                <a:latin typeface="Arial Narrow" panose="020B0606020202030204" pitchFamily="34" charset="0"/>
              </a:endParaRPr>
            </a:p>
          </p:txBody>
        </p:sp>
      </p:grpSp>
      <p:sp>
        <p:nvSpPr>
          <p:cNvPr id="13" name="テキスト ボックス 12"/>
          <p:cNvSpPr txBox="1"/>
          <p:nvPr/>
        </p:nvSpPr>
        <p:spPr>
          <a:xfrm>
            <a:off x="6872315" y="4076776"/>
            <a:ext cx="2271685" cy="584775"/>
          </a:xfrm>
          <a:prstGeom prst="rect">
            <a:avLst/>
          </a:prstGeom>
          <a:noFill/>
        </p:spPr>
        <p:txBody>
          <a:bodyPr wrap="square" rtlCol="0">
            <a:spAutoFit/>
          </a:bodyPr>
          <a:lstStyle/>
          <a:p>
            <a:r>
              <a:rPr lang="en-US" altLang="ja-JP" sz="1600" b="1" dirty="0">
                <a:latin typeface="Arial Narrow" panose="020B0606020202030204" pitchFamily="34" charset="0"/>
              </a:rPr>
              <a:t>In the 2014 paper,</a:t>
            </a:r>
          </a:p>
          <a:p>
            <a:r>
              <a:rPr lang="en-US" altLang="ja-JP" sz="1600" b="1" dirty="0">
                <a:latin typeface="Symbol" panose="05050102010706020507" pitchFamily="18" charset="2"/>
              </a:rPr>
              <a:t>F</a:t>
            </a:r>
            <a:r>
              <a:rPr lang="en-US" altLang="ja-JP" sz="1600" b="1" baseline="-25000" dirty="0">
                <a:latin typeface="Arial Narrow" panose="020B0606020202030204" pitchFamily="34" charset="0"/>
              </a:rPr>
              <a:t>CNO</a:t>
            </a:r>
            <a:r>
              <a:rPr lang="en-US" altLang="ja-JP" sz="1600" b="1" dirty="0">
                <a:latin typeface="Arial Narrow" panose="020B0606020202030204" pitchFamily="34" charset="0"/>
              </a:rPr>
              <a:t> &lt; 7.9x10</a:t>
            </a:r>
            <a:r>
              <a:rPr lang="en-US" altLang="ja-JP" sz="1600" b="1" baseline="30000" dirty="0">
                <a:latin typeface="Arial Narrow" panose="020B0606020202030204" pitchFamily="34" charset="0"/>
              </a:rPr>
              <a:t>8</a:t>
            </a:r>
            <a:r>
              <a:rPr lang="en-US" altLang="ja-JP" sz="1600" b="1" dirty="0">
                <a:latin typeface="Arial Narrow" panose="020B0606020202030204" pitchFamily="34" charset="0"/>
              </a:rPr>
              <a:t> (95% C.L.)</a:t>
            </a:r>
          </a:p>
        </p:txBody>
      </p:sp>
      <p:cxnSp>
        <p:nvCxnSpPr>
          <p:cNvPr id="15" name="直線矢印コネクタ 14"/>
          <p:cNvCxnSpPr/>
          <p:nvPr/>
        </p:nvCxnSpPr>
        <p:spPr>
          <a:xfrm flipH="1">
            <a:off x="6502425" y="4489338"/>
            <a:ext cx="301336" cy="325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26541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338" y="527050"/>
            <a:ext cx="9110662" cy="6247864"/>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Constraints on oscillation parameters in </a:t>
            </a:r>
            <a:r>
              <a:rPr lang="en-US" altLang="ja-JP" sz="2000" b="1" dirty="0">
                <a:solidFill>
                  <a:srgbClr val="FF0000"/>
                </a:solidFill>
                <a:latin typeface="Symbol" panose="05050102010706020507" pitchFamily="18" charset="2"/>
                <a:cs typeface="Arial" panose="020B0604020202020204" pitchFamily="34" charset="0"/>
              </a:rPr>
              <a:t>D</a:t>
            </a:r>
            <a:r>
              <a:rPr lang="en-US" altLang="ja-JP" sz="2000" b="1" dirty="0">
                <a:solidFill>
                  <a:srgbClr val="FF0000"/>
                </a:solidFill>
                <a:latin typeface="Arial" panose="020B0604020202020204" pitchFamily="34" charset="0"/>
                <a:cs typeface="Arial" panose="020B0604020202020204" pitchFamily="34" charset="0"/>
              </a:rPr>
              <a:t>m</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baseline="-25000" dirty="0">
                <a:solidFill>
                  <a:srgbClr val="FF0000"/>
                </a:solidFill>
                <a:latin typeface="Arial" panose="020B0604020202020204" pitchFamily="34" charset="0"/>
                <a:cs typeface="Arial" panose="020B0604020202020204" pitchFamily="34" charset="0"/>
              </a:rPr>
              <a:t>21</a:t>
            </a:r>
            <a:r>
              <a:rPr lang="en-US" altLang="ja-JP" sz="2000" b="1" dirty="0">
                <a:solidFill>
                  <a:srgbClr val="FF0000"/>
                </a:solidFill>
                <a:latin typeface="Arial" panose="020B0604020202020204" pitchFamily="34" charset="0"/>
                <a:cs typeface="Arial" panose="020B0604020202020204" pitchFamily="34" charset="0"/>
              </a:rPr>
              <a:t>-sin</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Symbol" panose="05050102010706020507" pitchFamily="18" charset="2"/>
                <a:cs typeface="Arial" panose="020B0604020202020204" pitchFamily="34" charset="0"/>
              </a:rPr>
              <a:t>q</a:t>
            </a:r>
            <a:r>
              <a:rPr lang="en-US" altLang="ja-JP" sz="2000" b="1" baseline="-25000" dirty="0">
                <a:solidFill>
                  <a:srgbClr val="FF0000"/>
                </a:solidFill>
                <a:latin typeface="+mn-lt"/>
                <a:cs typeface="Arial" panose="020B0604020202020204" pitchFamily="34" charset="0"/>
              </a:rPr>
              <a:t>12</a:t>
            </a:r>
            <a:r>
              <a:rPr lang="en-US" altLang="ja-JP" sz="2000" b="1" dirty="0">
                <a:latin typeface="Arial" panose="020B0604020202020204" pitchFamily="34" charset="0"/>
                <a:cs typeface="Arial" panose="020B0604020202020204" pitchFamily="34" charset="0"/>
              </a:rPr>
              <a:t> plane was calculated.</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Symbol" panose="05050102010706020507" pitchFamily="18" charset="2"/>
                <a:cs typeface="Arial" panose="020B0604020202020204" pitchFamily="34" charset="0"/>
              </a:rPr>
              <a:t>D</a:t>
            </a:r>
            <a:r>
              <a:rPr lang="en-US" altLang="ja-JP" sz="2000" b="1" dirty="0">
                <a:latin typeface="Arial" panose="020B0604020202020204" pitchFamily="34" charset="0"/>
                <a:cs typeface="Arial" panose="020B0604020202020204" pitchFamily="34" charset="0"/>
              </a:rPr>
              <a:t>m</a:t>
            </a:r>
            <a:r>
              <a:rPr lang="en-US" altLang="ja-JP" sz="2000" b="1" baseline="30000" dirty="0">
                <a:latin typeface="Arial" panose="020B0604020202020204" pitchFamily="34" charset="0"/>
                <a:cs typeface="Arial" panose="020B0604020202020204" pitchFamily="34" charset="0"/>
              </a:rPr>
              <a:t>2</a:t>
            </a:r>
            <a:r>
              <a:rPr lang="en-US" altLang="ja-JP" sz="2000" b="1" baseline="-25000" dirty="0">
                <a:latin typeface="Arial" panose="020B0604020202020204" pitchFamily="34" charset="0"/>
                <a:cs typeface="Arial" panose="020B0604020202020204" pitchFamily="34" charset="0"/>
              </a:rPr>
              <a:t>21</a:t>
            </a:r>
            <a:r>
              <a:rPr lang="en-US" altLang="ja-JP" sz="2000" b="1" dirty="0">
                <a:latin typeface="Arial" panose="020B0604020202020204" pitchFamily="34" charset="0"/>
                <a:cs typeface="Arial" panose="020B0604020202020204" pitchFamily="34" charset="0"/>
              </a:rPr>
              <a:t> from solar neutrino data shows </a:t>
            </a:r>
            <a:r>
              <a:rPr lang="en-US" altLang="ja-JP" sz="2000" b="1" dirty="0">
                <a:solidFill>
                  <a:srgbClr val="FF0000"/>
                </a:solidFill>
                <a:latin typeface="Arial" panose="020B0604020202020204" pitchFamily="34" charset="0"/>
                <a:cs typeface="Arial" panose="020B0604020202020204" pitchFamily="34" charset="0"/>
              </a:rPr>
              <a:t>~1.4</a:t>
            </a:r>
            <a:r>
              <a:rPr lang="en-US" altLang="ja-JP" sz="2000" b="1" dirty="0">
                <a:solidFill>
                  <a:srgbClr val="FF0000"/>
                </a:solidFill>
                <a:latin typeface="Symbol" panose="05050102010706020507" pitchFamily="18" charset="2"/>
                <a:cs typeface="Arial" panose="020B0604020202020204" pitchFamily="34" charset="0"/>
              </a:rPr>
              <a:t>s</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discrepancy with </a:t>
            </a: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The discrepancy was ~2</a:t>
            </a:r>
            <a:r>
              <a:rPr lang="en-US" altLang="ja-JP" sz="2000" b="1" dirty="0">
                <a:latin typeface="Symbol" panose="05050102010706020507" pitchFamily="18" charset="2"/>
                <a:cs typeface="Arial" panose="020B0604020202020204" pitchFamily="34" charset="0"/>
              </a:rPr>
              <a:t>s</a:t>
            </a:r>
            <a:r>
              <a:rPr lang="en-US" altLang="ja-JP" sz="2000" b="1" dirty="0">
                <a:latin typeface="Arial" panose="020B0604020202020204" pitchFamily="34" charset="0"/>
                <a:cs typeface="Arial" panose="020B0604020202020204" pitchFamily="34" charset="0"/>
              </a:rPr>
              <a:t> in 2016. At that time, it was referred as </a:t>
            </a:r>
            <a:r>
              <a:rPr lang="en-US" altLang="ja-JP" sz="2000" b="1" dirty="0">
                <a:solidFill>
                  <a:srgbClr val="FF0000"/>
                </a:solidFill>
                <a:latin typeface="Arial" panose="020B0604020202020204" pitchFamily="34" charset="0"/>
                <a:cs typeface="Arial" panose="020B0604020202020204" pitchFamily="34" charset="0"/>
              </a:rPr>
              <a:t>tension</a:t>
            </a:r>
            <a:r>
              <a:rPr lang="en-US" altLang="ja-JP" sz="2000" b="1" dirty="0">
                <a:latin typeface="Arial" panose="020B0604020202020204" pitchFamily="34" charset="0"/>
                <a:cs typeface="Arial" panose="020B0604020202020204" pitchFamily="34" charset="0"/>
              </a:rPr>
              <a:t>.....</a:t>
            </a:r>
          </a:p>
        </p:txBody>
      </p:sp>
      <p:sp>
        <p:nvSpPr>
          <p:cNvPr id="93186"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Let’s combine all solar neutrino data</a:t>
            </a:r>
            <a:endParaRPr lang="en-US" altLang="ja-JP" sz="2800" b="1" u="sng">
              <a:solidFill>
                <a:srgbClr val="FF0000"/>
              </a:solidFill>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28" y="1239598"/>
            <a:ext cx="6854952" cy="4489262"/>
          </a:xfrm>
          <a:prstGeom prst="rect">
            <a:avLst/>
          </a:prstGeom>
        </p:spPr>
      </p:pic>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527050"/>
            <a:ext cx="64023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6350" y="4230688"/>
            <a:ext cx="9137650" cy="2277547"/>
          </a:xfrm>
          <a:prstGeom prst="rect">
            <a:avLst/>
          </a:prstGeom>
          <a:noFill/>
        </p:spPr>
        <p:txBody>
          <a:bodyPr>
            <a:spAutoFit/>
          </a:bodyPr>
          <a:lstStyle/>
          <a:p>
            <a:pPr marL="342900" indent="-342900">
              <a:buFont typeface="Wingdings" panose="05000000000000000000" pitchFamily="2" charset="2"/>
              <a:buChar char="l"/>
              <a:defRPr/>
            </a:pPr>
            <a:r>
              <a:rPr lang="en-US" altLang="ja-JP" b="1" dirty="0">
                <a:latin typeface="+mn-lt"/>
              </a:rPr>
              <a:t>The survival probability of solar neutrino agree with the LMA solution in </a:t>
            </a:r>
            <a:br>
              <a:rPr lang="en-US" altLang="ja-JP" b="1" dirty="0">
                <a:latin typeface="+mn-lt"/>
              </a:rPr>
            </a:br>
            <a:r>
              <a:rPr lang="en-US" altLang="ja-JP" b="1" dirty="0">
                <a:latin typeface="+mn-lt"/>
              </a:rPr>
              <a:t>E &lt; 1 MeV (vacuum oscillation) region and E&gt;6MeV (matter effect) region.</a:t>
            </a:r>
            <a:br>
              <a:rPr lang="en-US" altLang="ja-JP" b="1" dirty="0">
                <a:latin typeface="+mn-lt"/>
              </a:rPr>
            </a:br>
            <a:r>
              <a:rPr lang="en-US" altLang="ja-JP" sz="800" b="1" dirty="0">
                <a:latin typeface="+mn-lt"/>
              </a:rPr>
              <a:t>    </a:t>
            </a:r>
          </a:p>
          <a:p>
            <a:pPr marL="342900" indent="-342900">
              <a:buFont typeface="Wingdings" panose="05000000000000000000" pitchFamily="2" charset="2"/>
              <a:buChar char="l"/>
              <a:defRPr/>
            </a:pPr>
            <a:r>
              <a:rPr lang="en-US" altLang="ja-JP" b="1" dirty="0">
                <a:latin typeface="+mn-lt"/>
              </a:rPr>
              <a:t>For final confirmation of LMA solution, data in 1 MeV &lt; E &lt; 6 MeV region</a:t>
            </a:r>
            <a:br>
              <a:rPr lang="en-US" altLang="ja-JP" b="1" dirty="0">
                <a:latin typeface="+mn-lt"/>
              </a:rPr>
            </a:br>
            <a:r>
              <a:rPr lang="en-US" altLang="ja-JP" b="1" dirty="0">
                <a:latin typeface="+mn-lt"/>
              </a:rPr>
              <a:t>is necessary. However, solar neutrino flux in this energy region is small,</a:t>
            </a:r>
            <a:br>
              <a:rPr lang="en-US" altLang="ja-JP" b="1" dirty="0">
                <a:latin typeface="+mn-lt"/>
              </a:rPr>
            </a:br>
            <a:r>
              <a:rPr lang="en-US" altLang="ja-JP" b="1" dirty="0">
                <a:latin typeface="+mn-lt"/>
              </a:rPr>
              <a:t>and experimental data is poor.</a:t>
            </a:r>
            <a:br>
              <a:rPr lang="en-US" altLang="ja-JP" b="1" dirty="0">
                <a:latin typeface="+mn-lt"/>
              </a:rPr>
            </a:br>
            <a:r>
              <a:rPr lang="en-US" altLang="ja-JP" sz="800" b="1" dirty="0">
                <a:latin typeface="+mn-lt"/>
              </a:rPr>
              <a:t>   </a:t>
            </a:r>
          </a:p>
          <a:p>
            <a:pPr marL="342900" indent="-342900">
              <a:buFont typeface="Wingdings" panose="05000000000000000000" pitchFamily="2" charset="2"/>
              <a:buChar char="l"/>
              <a:defRPr/>
            </a:pPr>
            <a:r>
              <a:rPr lang="en-US" altLang="ja-JP" b="1" dirty="0">
                <a:latin typeface="+mn-lt"/>
              </a:rPr>
              <a:t>When the detection threshold of </a:t>
            </a:r>
            <a:r>
              <a:rPr lang="en-US" altLang="ja-JP" b="1" baseline="30000" dirty="0">
                <a:latin typeface="+mn-lt"/>
              </a:rPr>
              <a:t>8</a:t>
            </a:r>
            <a:r>
              <a:rPr lang="en-US" altLang="ja-JP" b="1" dirty="0">
                <a:latin typeface="+mn-lt"/>
              </a:rPr>
              <a:t>B solar neutrino become lower, the neutrino survival probability should turn up. This </a:t>
            </a:r>
            <a:r>
              <a:rPr lang="en-US" altLang="ja-JP" b="1" dirty="0">
                <a:solidFill>
                  <a:srgbClr val="FF0000"/>
                </a:solidFill>
                <a:latin typeface="+mn-lt"/>
              </a:rPr>
              <a:t>upturn</a:t>
            </a:r>
            <a:r>
              <a:rPr lang="en-US" altLang="ja-JP" b="1" dirty="0">
                <a:latin typeface="+mn-lt"/>
              </a:rPr>
              <a:t> cannot be observed so far.</a:t>
            </a:r>
          </a:p>
        </p:txBody>
      </p:sp>
      <p:sp>
        <p:nvSpPr>
          <p:cNvPr id="94212"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Let’s combine all solar neutrino data</a:t>
            </a:r>
            <a:endParaRPr lang="en-US" altLang="ja-JP" sz="2800" b="1" u="sng">
              <a:solidFill>
                <a:srgbClr val="0000FF"/>
              </a:solidFill>
              <a:cs typeface="Arial" panose="020B060402020202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Remaining problems</a:t>
            </a:r>
          </a:p>
        </p:txBody>
      </p:sp>
      <p:sp>
        <p:nvSpPr>
          <p:cNvPr id="95235" name="テキスト ボックス 1"/>
          <p:cNvSpPr txBox="1">
            <a:spLocks noChangeArrowheads="1"/>
          </p:cNvSpPr>
          <p:nvPr/>
        </p:nvSpPr>
        <p:spPr bwMode="auto">
          <a:xfrm>
            <a:off x="0" y="773113"/>
            <a:ext cx="888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There are still some unsolved problems on solar neutrino physics.</a:t>
            </a:r>
          </a:p>
        </p:txBody>
      </p:sp>
      <p:sp>
        <p:nvSpPr>
          <p:cNvPr id="95236" name="テキスト ボックス 5"/>
          <p:cNvSpPr txBox="1">
            <a:spLocks noChangeArrowheads="1"/>
          </p:cNvSpPr>
          <p:nvPr/>
        </p:nvSpPr>
        <p:spPr bwMode="auto">
          <a:xfrm>
            <a:off x="228600" y="1379538"/>
            <a:ext cx="8796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AutoNum type="arabicPeriod"/>
            </a:pPr>
            <a:r>
              <a:rPr lang="en-US" altLang="ja-JP" sz="2000" b="1" dirty="0">
                <a:cs typeface="Arial" panose="020B0604020202020204" pitchFamily="34" charset="0"/>
              </a:rPr>
              <a:t>The oscillation parameter </a:t>
            </a:r>
            <a:r>
              <a:rPr lang="en-US" altLang="ja-JP" sz="2000" b="1" dirty="0">
                <a:latin typeface="Symbol" panose="05050102010706020507" pitchFamily="18" charset="2"/>
                <a:cs typeface="Arial" panose="020B0604020202020204" pitchFamily="34" charset="0"/>
              </a:rPr>
              <a:t>D</a:t>
            </a:r>
            <a:r>
              <a:rPr lang="en-US" altLang="ja-JP" sz="2000" b="1" dirty="0">
                <a:cs typeface="Arial" panose="020B0604020202020204" pitchFamily="34" charset="0"/>
              </a:rPr>
              <a:t>m</a:t>
            </a:r>
            <a:r>
              <a:rPr lang="en-US" altLang="ja-JP" sz="2000" b="1" baseline="30000" dirty="0">
                <a:cs typeface="Arial" panose="020B0604020202020204" pitchFamily="34" charset="0"/>
              </a:rPr>
              <a:t>2</a:t>
            </a:r>
            <a:r>
              <a:rPr lang="en-US" altLang="ja-JP" sz="2000" b="1" dirty="0">
                <a:cs typeface="Arial" panose="020B0604020202020204" pitchFamily="34" charset="0"/>
              </a:rPr>
              <a:t> from solar neutrino experiments shows </a:t>
            </a:r>
            <a:r>
              <a:rPr lang="en-US" altLang="ja-JP" sz="2000" b="1" dirty="0">
                <a:solidFill>
                  <a:srgbClr val="FF0000"/>
                </a:solidFill>
                <a:cs typeface="Arial" panose="020B0604020202020204" pitchFamily="34" charset="0"/>
              </a:rPr>
              <a:t>~1.4</a:t>
            </a:r>
            <a:r>
              <a:rPr lang="en-US" altLang="ja-JP" sz="2000" b="1" dirty="0">
                <a:solidFill>
                  <a:srgbClr val="FF0000"/>
                </a:solidFill>
                <a:latin typeface="Symbol" panose="05050102010706020507" pitchFamily="18" charset="2"/>
                <a:cs typeface="Arial" panose="020B0604020202020204" pitchFamily="34" charset="0"/>
              </a:rPr>
              <a:t>s</a:t>
            </a:r>
            <a:r>
              <a:rPr lang="en-US" altLang="ja-JP" sz="2000" b="1" dirty="0">
                <a:solidFill>
                  <a:srgbClr val="FF0000"/>
                </a:solidFill>
                <a:cs typeface="Arial" panose="020B0604020202020204" pitchFamily="34" charset="0"/>
              </a:rPr>
              <a:t> </a:t>
            </a:r>
            <a:r>
              <a:rPr lang="en-US" altLang="ja-JP" sz="2000" b="1" dirty="0">
                <a:cs typeface="Arial" panose="020B0604020202020204" pitchFamily="34" charset="0"/>
              </a:rPr>
              <a:t>discrepancy with that from </a:t>
            </a:r>
            <a:r>
              <a:rPr lang="en-US" altLang="ja-JP" sz="2000" b="1" dirty="0" err="1">
                <a:cs typeface="Arial" panose="020B0604020202020204" pitchFamily="34" charset="0"/>
              </a:rPr>
              <a:t>KamLAND</a:t>
            </a:r>
            <a:r>
              <a:rPr lang="en-US" altLang="ja-JP" sz="2000" b="1" dirty="0">
                <a:cs typeface="Arial" panose="020B0604020202020204" pitchFamily="34" charset="0"/>
              </a:rPr>
              <a:t>.</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The oscillation probability in 1 MeV &lt; E &lt; 6 MeV region must be measured for the final confirmation of LMA solution. </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More precise measurements for day/night asymmetry.</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High metallicity SSM or Low metallicity SSM</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833438" y="2081213"/>
          <a:ext cx="7229475" cy="3692526"/>
        </p:xfrm>
        <a:graphic>
          <a:graphicData uri="http://schemas.openxmlformats.org/drawingml/2006/table">
            <a:tbl>
              <a:tblPr firstRow="1" bandRow="1">
                <a:tableStyleId>{00A15C55-8517-42AA-B614-E9B94910E393}</a:tableStyleId>
              </a:tblPr>
              <a:tblGrid>
                <a:gridCol w="1706042">
                  <a:extLst>
                    <a:ext uri="{9D8B030D-6E8A-4147-A177-3AD203B41FA5}">
                      <a16:colId xmlns:a16="http://schemas.microsoft.com/office/drawing/2014/main" val="2071051630"/>
                    </a:ext>
                  </a:extLst>
                </a:gridCol>
                <a:gridCol w="2640284">
                  <a:extLst>
                    <a:ext uri="{9D8B030D-6E8A-4147-A177-3AD203B41FA5}">
                      <a16:colId xmlns:a16="http://schemas.microsoft.com/office/drawing/2014/main" val="3487650374"/>
                    </a:ext>
                  </a:extLst>
                </a:gridCol>
                <a:gridCol w="1294141">
                  <a:extLst>
                    <a:ext uri="{9D8B030D-6E8A-4147-A177-3AD203B41FA5}">
                      <a16:colId xmlns:a16="http://schemas.microsoft.com/office/drawing/2014/main" val="3471511227"/>
                    </a:ext>
                  </a:extLst>
                </a:gridCol>
                <a:gridCol w="1589008">
                  <a:extLst>
                    <a:ext uri="{9D8B030D-6E8A-4147-A177-3AD203B41FA5}">
                      <a16:colId xmlns:a16="http://schemas.microsoft.com/office/drawing/2014/main" val="3369209754"/>
                    </a:ext>
                  </a:extLst>
                </a:gridCol>
              </a:tblGrid>
              <a:tr h="370758">
                <a:tc>
                  <a:txBody>
                    <a:bodyPr/>
                    <a:lstStyle/>
                    <a:p>
                      <a:r>
                        <a:rPr kumimoji="1" lang="en-US" altLang="ja-JP" sz="1800" dirty="0"/>
                        <a:t>component</a:t>
                      </a:r>
                      <a:endParaRPr kumimoji="1" lang="ja-JP" altLang="en-US" sz="1800" dirty="0"/>
                    </a:p>
                  </a:txBody>
                  <a:tcPr marL="91429" marR="91429" marT="45710" marB="45710"/>
                </a:tc>
                <a:tc>
                  <a:txBody>
                    <a:bodyPr/>
                    <a:lstStyle/>
                    <a:p>
                      <a:r>
                        <a:rPr kumimoji="1" lang="en-US" altLang="ja-JP" sz="1800" dirty="0">
                          <a:latin typeface="Symbol" panose="05050102010706020507" pitchFamily="18" charset="2"/>
                        </a:rPr>
                        <a:t>n</a:t>
                      </a:r>
                      <a:r>
                        <a:rPr kumimoji="1" lang="en-US" altLang="ja-JP" sz="1800" baseline="-25000" dirty="0"/>
                        <a:t>e</a:t>
                      </a:r>
                      <a:r>
                        <a:rPr kumimoji="1" lang="en-US" altLang="ja-JP" sz="1800" dirty="0"/>
                        <a:t> flux (x 10</a:t>
                      </a:r>
                      <a:r>
                        <a:rPr kumimoji="1" lang="en-US" altLang="ja-JP" sz="1800" baseline="30000" dirty="0"/>
                        <a:t>10</a:t>
                      </a:r>
                      <a:r>
                        <a:rPr kumimoji="1" lang="en-US" altLang="ja-JP" sz="1800" dirty="0"/>
                        <a:t> cm</a:t>
                      </a:r>
                      <a:r>
                        <a:rPr kumimoji="1" lang="en-US" altLang="ja-JP" sz="1800" baseline="30000" dirty="0"/>
                        <a:t>-2</a:t>
                      </a:r>
                      <a:r>
                        <a:rPr kumimoji="1" lang="en-US" altLang="ja-JP" sz="1800" dirty="0"/>
                        <a:t>s </a:t>
                      </a:r>
                      <a:r>
                        <a:rPr kumimoji="1" lang="en-US" altLang="ja-JP" sz="1800" baseline="30000" dirty="0"/>
                        <a:t>-1 </a:t>
                      </a:r>
                      <a:r>
                        <a:rPr kumimoji="1" lang="en-US" altLang="ja-JP" sz="1800" baseline="0" dirty="0"/>
                        <a:t>)</a:t>
                      </a:r>
                      <a:endParaRPr kumimoji="1" lang="ja-JP" altLang="en-US" sz="1800" baseline="0" dirty="0"/>
                    </a:p>
                  </a:txBody>
                  <a:tcPr marL="91429" marR="91429" marT="45710" marB="45710"/>
                </a:tc>
                <a:tc>
                  <a:txBody>
                    <a:bodyPr/>
                    <a:lstStyle/>
                    <a:p>
                      <a:r>
                        <a:rPr kumimoji="1" lang="en-US" altLang="ja-JP" sz="1800" dirty="0"/>
                        <a:t>Error  (%)</a:t>
                      </a:r>
                      <a:endParaRPr kumimoji="1" lang="ja-JP" altLang="en-US" sz="1800" dirty="0"/>
                    </a:p>
                  </a:txBody>
                  <a:tcPr marL="91429" marR="91429" marT="45710" marB="45710"/>
                </a:tc>
                <a:tc>
                  <a:txBody>
                    <a:bodyPr/>
                    <a:lstStyle/>
                    <a:p>
                      <a:r>
                        <a:rPr kumimoji="1" lang="en-US" altLang="ja-JP" sz="1800" dirty="0"/>
                        <a:t>Fraction (%)</a:t>
                      </a:r>
                      <a:endParaRPr kumimoji="1" lang="ja-JP" altLang="en-US" sz="1800" dirty="0"/>
                    </a:p>
                  </a:txBody>
                  <a:tcPr marL="91429" marR="91429" marT="45710" marB="45710"/>
                </a:tc>
                <a:extLst>
                  <a:ext uri="{0D108BD9-81ED-4DB2-BD59-A6C34878D82A}">
                    <a16:rowId xmlns:a16="http://schemas.microsoft.com/office/drawing/2014/main" val="702039058"/>
                  </a:ext>
                </a:extLst>
              </a:tr>
              <a:tr h="370758">
                <a:tc>
                  <a:txBody>
                    <a:bodyPr/>
                    <a:lstStyle/>
                    <a:p>
                      <a:r>
                        <a:rPr kumimoji="1" lang="en-US" altLang="ja-JP" sz="1800" b="1" dirty="0"/>
                        <a:t>pp</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6.03</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92.2</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791222310"/>
                  </a:ext>
                </a:extLst>
              </a:tr>
              <a:tr h="370758">
                <a:tc>
                  <a:txBody>
                    <a:bodyPr/>
                    <a:lstStyle/>
                    <a:p>
                      <a:r>
                        <a:rPr kumimoji="1" lang="en-US" altLang="ja-JP" sz="1800" b="1" dirty="0"/>
                        <a:t>pep</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0.0147</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1.2</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0.22</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1256072933"/>
                  </a:ext>
                </a:extLst>
              </a:tr>
              <a:tr h="370758">
                <a:tc>
                  <a:txBody>
                    <a:bodyPr/>
                    <a:lstStyle/>
                    <a:p>
                      <a:r>
                        <a:rPr kumimoji="1" lang="en-US" altLang="ja-JP" sz="1800" b="1" dirty="0" err="1"/>
                        <a:t>hep</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0.000000831</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30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0.000013</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2377573137"/>
                  </a:ext>
                </a:extLst>
              </a:tr>
              <a:tr h="370758">
                <a:tc>
                  <a:txBody>
                    <a:bodyPr/>
                    <a:lstStyle/>
                    <a:p>
                      <a:r>
                        <a:rPr kumimoji="1" lang="en-US" altLang="ja-JP" sz="1800" b="1" baseline="30000" dirty="0"/>
                        <a:t>7</a:t>
                      </a:r>
                      <a:r>
                        <a:rPr kumimoji="1" lang="en-US" altLang="ja-JP" sz="1800" b="1" dirty="0"/>
                        <a:t>Be</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0.456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7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6.97</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3401292811"/>
                  </a:ext>
                </a:extLst>
              </a:tr>
              <a:tr h="370758">
                <a:tc>
                  <a:txBody>
                    <a:bodyPr/>
                    <a:lstStyle/>
                    <a:p>
                      <a:r>
                        <a:rPr kumimoji="1" lang="en-US" altLang="ja-JP" sz="1800" b="1" baseline="30000" dirty="0"/>
                        <a:t>8</a:t>
                      </a:r>
                      <a:r>
                        <a:rPr kumimoji="1" lang="en-US" altLang="ja-JP" sz="1800" b="1" dirty="0"/>
                        <a:t>B</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0.000459</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14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0.0070</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3539897052"/>
                  </a:ext>
                </a:extLst>
              </a:tr>
              <a:tr h="370758">
                <a:tc>
                  <a:txBody>
                    <a:bodyPr/>
                    <a:lstStyle/>
                    <a:p>
                      <a:r>
                        <a:rPr kumimoji="1" lang="en-US" altLang="ja-JP" sz="1800" b="1" baseline="30000" dirty="0"/>
                        <a:t>13</a:t>
                      </a:r>
                      <a:r>
                        <a:rPr kumimoji="1" lang="en-US" altLang="ja-JP" sz="1800" b="1" dirty="0"/>
                        <a:t>N</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0.0217</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14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0.33</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2817026990"/>
                  </a:ext>
                </a:extLst>
              </a:tr>
              <a:tr h="365740">
                <a:tc>
                  <a:txBody>
                    <a:bodyPr/>
                    <a:lstStyle/>
                    <a:p>
                      <a:r>
                        <a:rPr kumimoji="1" lang="en-US" altLang="ja-JP" sz="1800" b="1" baseline="30000" dirty="0"/>
                        <a:t>15</a:t>
                      </a:r>
                      <a:r>
                        <a:rPr kumimoji="1" lang="en-US" altLang="ja-JP" sz="1800" b="1" dirty="0"/>
                        <a:t>O</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0.0156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15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0.24</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2300084042"/>
                  </a:ext>
                </a:extLst>
              </a:tr>
              <a:tr h="365740">
                <a:tc>
                  <a:txBody>
                    <a:bodyPr/>
                    <a:lstStyle/>
                    <a:p>
                      <a:r>
                        <a:rPr kumimoji="1" lang="en-US" altLang="ja-JP" sz="1800" b="1" baseline="30000" dirty="0"/>
                        <a:t>17</a:t>
                      </a:r>
                      <a:r>
                        <a:rPr kumimoji="1" lang="en-US" altLang="ja-JP" sz="1800" b="1" dirty="0"/>
                        <a:t>F</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0.000340</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17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  0.0052</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3194075788"/>
                  </a:ext>
                </a:extLst>
              </a:tr>
              <a:tr h="365740">
                <a:tc>
                  <a:txBody>
                    <a:bodyPr/>
                    <a:lstStyle/>
                    <a:p>
                      <a:r>
                        <a:rPr kumimoji="1" lang="en-US" altLang="ja-JP" sz="1800" b="1" dirty="0"/>
                        <a:t>Total</a:t>
                      </a:r>
                      <a:endParaRPr kumimoji="1" lang="ja-JP" altLang="en-US" sz="1800" b="1" dirty="0"/>
                    </a:p>
                  </a:txBody>
                  <a:tcPr marL="91429" marR="91429" marT="45710" marB="45710"/>
                </a:tc>
                <a:tc>
                  <a:txBody>
                    <a:bodyPr/>
                    <a:lstStyle/>
                    <a:p>
                      <a:r>
                        <a:rPr kumimoji="1" lang="en-US" altLang="ja-JP" sz="1800" b="1" dirty="0">
                          <a:latin typeface="Consolas" panose="020B0609020204030204" pitchFamily="49" charset="0"/>
                        </a:rPr>
                        <a:t> 6.54</a:t>
                      </a:r>
                      <a:endParaRPr kumimoji="1" lang="ja-JP" altLang="en-US" sz="1800" b="1" dirty="0">
                        <a:latin typeface="Consolas" panose="020B0609020204030204" pitchFamily="49" charset="0"/>
                      </a:endParaRPr>
                    </a:p>
                  </a:txBody>
                  <a:tcPr marL="91429" marR="91429" marT="45710" marB="45710"/>
                </a:tc>
                <a:tc>
                  <a:txBody>
                    <a:bodyPr/>
                    <a:lstStyle/>
                    <a:p>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a:latin typeface="Consolas" panose="020B0609020204030204" pitchFamily="49" charset="0"/>
                        </a:rPr>
                        <a:t>100 </a:t>
                      </a:r>
                      <a:endParaRPr kumimoji="1" lang="ja-JP" altLang="en-US" sz="1800" b="1" dirty="0">
                        <a:latin typeface="Consolas" panose="020B0609020204030204" pitchFamily="49" charset="0"/>
                      </a:endParaRPr>
                    </a:p>
                  </a:txBody>
                  <a:tcPr marL="91429" marR="91429" marT="45710" marB="45710"/>
                </a:tc>
                <a:extLst>
                  <a:ext uri="{0D108BD9-81ED-4DB2-BD59-A6C34878D82A}">
                    <a16:rowId xmlns:a16="http://schemas.microsoft.com/office/drawing/2014/main" val="3687124930"/>
                  </a:ext>
                </a:extLst>
              </a:tr>
            </a:tbl>
          </a:graphicData>
        </a:graphic>
      </p:graphicFrame>
      <p:sp>
        <p:nvSpPr>
          <p:cNvPr id="30779" name="テキスト ボックス 2"/>
          <p:cNvSpPr txBox="1">
            <a:spLocks noChangeArrowheads="1"/>
          </p:cNvSpPr>
          <p:nvPr/>
        </p:nvSpPr>
        <p:spPr bwMode="auto">
          <a:xfrm>
            <a:off x="1422400" y="1065213"/>
            <a:ext cx="594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AGSS09 </a:t>
            </a:r>
            <a:r>
              <a:rPr lang="en-US" altLang="ja-JP" sz="1800" b="1">
                <a:solidFill>
                  <a:srgbClr val="000000"/>
                </a:solidFill>
                <a:latin typeface="Arial Narrow" panose="020B0606020202030204" pitchFamily="34" charset="0"/>
              </a:rPr>
              <a:t>M. Asplund, N. Grevesse, A. J. Sauval and  P. Scott </a:t>
            </a:r>
          </a:p>
          <a:p>
            <a:pPr>
              <a:spcBef>
                <a:spcPct val="0"/>
              </a:spcBef>
              <a:buFontTx/>
              <a:buNone/>
            </a:pPr>
            <a:r>
              <a:rPr lang="en-US" altLang="ja-JP" sz="1800" b="1">
                <a:solidFill>
                  <a:srgbClr val="000000"/>
                </a:solidFill>
                <a:latin typeface="Arial Narrow" panose="020B0606020202030204" pitchFamily="34" charset="0"/>
              </a:rPr>
              <a:t>“The Chemical Composition of the Sun”</a:t>
            </a:r>
          </a:p>
          <a:p>
            <a:pPr>
              <a:spcBef>
                <a:spcPct val="0"/>
              </a:spcBef>
              <a:buFontTx/>
              <a:buNone/>
            </a:pPr>
            <a:r>
              <a:rPr lang="en-US" altLang="ja-JP" sz="1800" b="1">
                <a:solidFill>
                  <a:srgbClr val="000000"/>
                </a:solidFill>
                <a:latin typeface="Arial Narrow" panose="020B0606020202030204" pitchFamily="34" charset="0"/>
              </a:rPr>
              <a:t>Annual Review of Astronomy and Astrophysics, 47, 481 (2009)</a:t>
            </a:r>
          </a:p>
        </p:txBody>
      </p:sp>
      <p:sp>
        <p:nvSpPr>
          <p:cNvPr id="30780" name="テキスト ボックス 3"/>
          <p:cNvSpPr txBox="1">
            <a:spLocks noChangeArrowheads="1"/>
          </p:cNvSpPr>
          <p:nvPr/>
        </p:nvSpPr>
        <p:spPr bwMode="auto">
          <a:xfrm>
            <a:off x="974725" y="19050"/>
            <a:ext cx="7180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Calculation of  solar neutrino flux</a:t>
            </a:r>
            <a:endParaRPr lang="ja-JP" altLang="en-US" sz="2800" b="1" u="sng">
              <a:solidFill>
                <a:srgbClr val="0A0AD4"/>
              </a:solidFill>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0" y="12700"/>
            <a:ext cx="914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700" b="1" u="sng" dirty="0">
                <a:solidFill>
                  <a:srgbClr val="0000FF"/>
                </a:solidFill>
              </a:rPr>
              <a:t>Large volume/low radioactivity technology</a:t>
            </a:r>
          </a:p>
        </p:txBody>
      </p:sp>
      <p:sp>
        <p:nvSpPr>
          <p:cNvPr id="97283" name="テキスト ボックス 1"/>
          <p:cNvSpPr txBox="1">
            <a:spLocks noChangeArrowheads="1"/>
          </p:cNvSpPr>
          <p:nvPr/>
        </p:nvSpPr>
        <p:spPr bwMode="auto">
          <a:xfrm>
            <a:off x="0" y="600075"/>
            <a:ext cx="91440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For the detection of solar neutrinos, detectors of </a:t>
            </a:r>
            <a:r>
              <a:rPr lang="en-US" altLang="ja-JP" sz="2000" b="1" dirty="0">
                <a:solidFill>
                  <a:srgbClr val="FF0000"/>
                </a:solidFill>
                <a:cs typeface="Arial" panose="020B0604020202020204" pitchFamily="34" charset="0"/>
              </a:rPr>
              <a:t>large volume </a:t>
            </a:r>
            <a:r>
              <a:rPr lang="en-US" altLang="ja-JP" sz="2000" b="1" dirty="0">
                <a:cs typeface="Arial" panose="020B0604020202020204" pitchFamily="34" charset="0"/>
              </a:rPr>
              <a:t>and </a:t>
            </a:r>
            <a:r>
              <a:rPr lang="en-US" altLang="ja-JP" sz="2000" b="1" dirty="0">
                <a:solidFill>
                  <a:srgbClr val="FF0000"/>
                </a:solidFill>
                <a:cs typeface="Arial" panose="020B0604020202020204" pitchFamily="34" charset="0"/>
              </a:rPr>
              <a:t>low radioactivity</a:t>
            </a:r>
            <a:r>
              <a:rPr lang="en-US" altLang="ja-JP" sz="2000" b="1" dirty="0">
                <a:cs typeface="Arial" panose="020B0604020202020204" pitchFamily="34" charset="0"/>
              </a:rPr>
              <a:t> are essential. Many advanced detector technologies were accumulated after their hard works. </a:t>
            </a:r>
          </a:p>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For example, radioactivity in the </a:t>
            </a:r>
            <a:r>
              <a:rPr lang="en-US" altLang="ja-JP" sz="2000" b="1" dirty="0" err="1">
                <a:cs typeface="Arial" panose="020B0604020202020204" pitchFamily="34" charset="0"/>
              </a:rPr>
              <a:t>Borexiono</a:t>
            </a:r>
            <a:r>
              <a:rPr lang="en-US" altLang="ja-JP" sz="2000" b="1" dirty="0">
                <a:cs typeface="Arial" panose="020B0604020202020204" pitchFamily="34" charset="0"/>
              </a:rPr>
              <a:t> experiment was significantly reduced.</a:t>
            </a:r>
            <a:br>
              <a:rPr lang="en-US" altLang="ja-JP" sz="2000" b="1" dirty="0">
                <a:cs typeface="Arial" panose="020B0604020202020204" pitchFamily="34" charset="0"/>
              </a:rPr>
            </a:br>
            <a:br>
              <a:rPr lang="en-US" altLang="ja-JP" sz="2000" b="1" dirty="0">
                <a:cs typeface="Arial" panose="020B0604020202020204" pitchFamily="34" charset="0"/>
              </a:rPr>
            </a:br>
            <a:br>
              <a:rPr lang="en-US" altLang="ja-JP" sz="2000" b="1" dirty="0">
                <a:cs typeface="Arial" panose="020B0604020202020204" pitchFamily="34" charset="0"/>
              </a:rPr>
            </a:br>
            <a:br>
              <a:rPr lang="en-US" altLang="ja-JP" sz="2000" b="1" dirty="0">
                <a:cs typeface="Arial" panose="020B0604020202020204" pitchFamily="34" charset="0"/>
              </a:rPr>
            </a:br>
            <a:br>
              <a:rPr lang="en-US" altLang="ja-JP" sz="2000" b="1" dirty="0">
                <a:cs typeface="Arial" panose="020B0604020202020204" pitchFamily="34" charset="0"/>
              </a:rPr>
            </a:br>
            <a:r>
              <a:rPr lang="en-US" altLang="ja-JP" sz="2000" b="1" dirty="0">
                <a:cs typeface="Arial" panose="020B0604020202020204" pitchFamily="34" charset="0"/>
              </a:rPr>
              <a:t>These low contamination led to the successful observation of CNO neutrinos. These low </a:t>
            </a:r>
            <a:r>
              <a:rPr lang="en-US" altLang="ja-JP" sz="2000" b="1" baseline="30000" dirty="0">
                <a:cs typeface="Arial" panose="020B0604020202020204" pitchFamily="34" charset="0"/>
              </a:rPr>
              <a:t>232</a:t>
            </a:r>
            <a:r>
              <a:rPr lang="en-US" altLang="ja-JP" sz="2000" b="1" dirty="0">
                <a:cs typeface="Arial" panose="020B0604020202020204" pitchFamily="34" charset="0"/>
              </a:rPr>
              <a:t>Th/</a:t>
            </a:r>
            <a:r>
              <a:rPr lang="en-US" altLang="ja-JP" sz="2000" b="1" baseline="30000" dirty="0">
                <a:cs typeface="Arial" panose="020B0604020202020204" pitchFamily="34" charset="0"/>
              </a:rPr>
              <a:t>238</a:t>
            </a:r>
            <a:r>
              <a:rPr lang="en-US" altLang="ja-JP" sz="2000" b="1" dirty="0">
                <a:cs typeface="Arial" panose="020B0604020202020204" pitchFamily="34" charset="0"/>
              </a:rPr>
              <a:t>U contaminations are always shown in their presentations or articles as a great achievement.</a:t>
            </a:r>
          </a:p>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The reduction of radioisotopes in a large detector is definitely hard work. A young member of a solar neutrino experiment complained.</a:t>
            </a:r>
            <a:br>
              <a:rPr lang="en-US" altLang="ja-JP" sz="2000" b="1" dirty="0">
                <a:cs typeface="Arial" panose="020B0604020202020204" pitchFamily="34" charset="0"/>
              </a:rPr>
            </a:br>
            <a:br>
              <a:rPr lang="en-US" altLang="ja-JP" sz="2000" b="1" dirty="0">
                <a:cs typeface="Arial" panose="020B0604020202020204" pitchFamily="34" charset="0"/>
              </a:rPr>
            </a:br>
            <a:br>
              <a:rPr lang="en-US" altLang="ja-JP" sz="2000" b="1" dirty="0">
                <a:cs typeface="Arial" panose="020B0604020202020204" pitchFamily="34" charset="0"/>
              </a:rPr>
            </a:br>
            <a:r>
              <a:rPr lang="en-US" altLang="ja-JP" sz="2000" b="1" dirty="0">
                <a:cs typeface="Arial" panose="020B0604020202020204" pitchFamily="34" charset="0"/>
              </a:rPr>
              <a:t>   </a:t>
            </a:r>
            <a:br>
              <a:rPr lang="en-US" altLang="ja-JP" sz="2000" b="1" dirty="0">
                <a:cs typeface="Arial" panose="020B0604020202020204" pitchFamily="34" charset="0"/>
              </a:rPr>
            </a:br>
            <a:r>
              <a:rPr lang="en-US" altLang="ja-JP" sz="2000" b="1" dirty="0">
                <a:cs typeface="Arial" panose="020B0604020202020204" pitchFamily="34" charset="0"/>
              </a:rPr>
              <a:t>Please do not ask who in which experiment.</a:t>
            </a:r>
          </a:p>
        </p:txBody>
      </p:sp>
      <p:sp>
        <p:nvSpPr>
          <p:cNvPr id="4" name="テキスト ボックス 3"/>
          <p:cNvSpPr txBox="1"/>
          <p:nvPr/>
        </p:nvSpPr>
        <p:spPr>
          <a:xfrm>
            <a:off x="5468112" y="2423160"/>
            <a:ext cx="2935224" cy="923330"/>
          </a:xfrm>
          <a:prstGeom prst="rect">
            <a:avLst/>
          </a:prstGeom>
          <a:solidFill>
            <a:srgbClr val="CCE9AD"/>
          </a:solidFill>
        </p:spPr>
        <p:txBody>
          <a:bodyPr wrap="square" rtlCol="0">
            <a:spAutoFit/>
          </a:bodyPr>
          <a:lstStyle/>
          <a:p>
            <a:r>
              <a:rPr lang="en-US" altLang="ja-JP" b="1" dirty="0">
                <a:solidFill>
                  <a:srgbClr val="FF0000"/>
                </a:solidFill>
                <a:latin typeface="Consolas" panose="020B0609020204030204" pitchFamily="49" charset="0"/>
              </a:rPr>
              <a:t>2020</a:t>
            </a:r>
          </a:p>
          <a:p>
            <a:r>
              <a:rPr lang="en-US" altLang="ja-JP" b="1" baseline="30000" dirty="0">
                <a:latin typeface="Consolas" panose="020B0609020204030204" pitchFamily="49" charset="0"/>
              </a:rPr>
              <a:t>232</a:t>
            </a:r>
            <a:r>
              <a:rPr lang="en-US" altLang="ja-JP" b="1" dirty="0">
                <a:latin typeface="Consolas" panose="020B0609020204030204" pitchFamily="49" charset="0"/>
              </a:rPr>
              <a:t>Th : &lt; 5.7x10</a:t>
            </a:r>
            <a:r>
              <a:rPr lang="en-US" altLang="ja-JP" b="1" baseline="30000" dirty="0">
                <a:latin typeface="Consolas" panose="020B0609020204030204" pitchFamily="49" charset="0"/>
              </a:rPr>
              <a:t>-19</a:t>
            </a:r>
            <a:r>
              <a:rPr lang="en-US" altLang="ja-JP" b="1" dirty="0">
                <a:latin typeface="Consolas" panose="020B0609020204030204" pitchFamily="49" charset="0"/>
              </a:rPr>
              <a:t> g/g </a:t>
            </a:r>
          </a:p>
          <a:p>
            <a:r>
              <a:rPr lang="en-US" altLang="ja-JP" b="1" baseline="30000" dirty="0">
                <a:latin typeface="Consolas" panose="020B0609020204030204" pitchFamily="49" charset="0"/>
              </a:rPr>
              <a:t>238</a:t>
            </a:r>
            <a:r>
              <a:rPr lang="en-US" altLang="ja-JP" b="1" dirty="0">
                <a:latin typeface="Consolas" panose="020B0609020204030204" pitchFamily="49" charset="0"/>
              </a:rPr>
              <a:t>U  : &lt; 9.4x10</a:t>
            </a:r>
            <a:r>
              <a:rPr lang="en-US" altLang="ja-JP" b="1" baseline="30000" dirty="0">
                <a:latin typeface="Consolas" panose="020B0609020204030204" pitchFamily="49" charset="0"/>
              </a:rPr>
              <a:t>-20</a:t>
            </a:r>
            <a:r>
              <a:rPr lang="en-US" altLang="ja-JP" b="1" dirty="0">
                <a:latin typeface="Consolas" panose="020B0609020204030204" pitchFamily="49" charset="0"/>
              </a:rPr>
              <a:t> g/g</a:t>
            </a:r>
          </a:p>
        </p:txBody>
      </p:sp>
      <p:sp>
        <p:nvSpPr>
          <p:cNvPr id="8" name="テキスト ボックス 7"/>
          <p:cNvSpPr txBox="1"/>
          <p:nvPr/>
        </p:nvSpPr>
        <p:spPr>
          <a:xfrm>
            <a:off x="445008" y="2438400"/>
            <a:ext cx="3797808" cy="923330"/>
          </a:xfrm>
          <a:prstGeom prst="rect">
            <a:avLst/>
          </a:prstGeom>
          <a:solidFill>
            <a:srgbClr val="CCE9AD"/>
          </a:solidFill>
        </p:spPr>
        <p:txBody>
          <a:bodyPr wrap="square" rtlCol="0">
            <a:spAutoFit/>
          </a:bodyPr>
          <a:lstStyle/>
          <a:p>
            <a:r>
              <a:rPr lang="en-US" altLang="ja-JP" b="1" dirty="0">
                <a:solidFill>
                  <a:srgbClr val="FF0000"/>
                </a:solidFill>
                <a:latin typeface="Consolas" panose="020B0609020204030204" pitchFamily="49" charset="0"/>
              </a:rPr>
              <a:t>2008</a:t>
            </a:r>
          </a:p>
          <a:p>
            <a:r>
              <a:rPr lang="en-US" altLang="ja-JP" b="1" baseline="30000" dirty="0">
                <a:latin typeface="Consolas" panose="020B0609020204030204" pitchFamily="49" charset="0"/>
              </a:rPr>
              <a:t>232</a:t>
            </a:r>
            <a:r>
              <a:rPr lang="en-US" altLang="ja-JP" b="1" dirty="0">
                <a:latin typeface="Consolas" panose="020B0609020204030204" pitchFamily="49" charset="0"/>
              </a:rPr>
              <a:t>Th : &lt; (6.8±1.5)x10</a:t>
            </a:r>
            <a:r>
              <a:rPr lang="en-US" altLang="ja-JP" b="1" baseline="30000" dirty="0">
                <a:latin typeface="Consolas" panose="020B0609020204030204" pitchFamily="49" charset="0"/>
              </a:rPr>
              <a:t>-18</a:t>
            </a:r>
            <a:r>
              <a:rPr lang="en-US" altLang="ja-JP" b="1" dirty="0">
                <a:latin typeface="Consolas" panose="020B0609020204030204" pitchFamily="49" charset="0"/>
              </a:rPr>
              <a:t> g/g </a:t>
            </a:r>
          </a:p>
          <a:p>
            <a:r>
              <a:rPr lang="en-US" altLang="ja-JP" b="1" baseline="30000" dirty="0">
                <a:latin typeface="Consolas" panose="020B0609020204030204" pitchFamily="49" charset="0"/>
              </a:rPr>
              <a:t>238</a:t>
            </a:r>
            <a:r>
              <a:rPr lang="en-US" altLang="ja-JP" b="1" dirty="0">
                <a:latin typeface="Consolas" panose="020B0609020204030204" pitchFamily="49" charset="0"/>
              </a:rPr>
              <a:t>U  : &lt; (1.6±0.1)x10</a:t>
            </a:r>
            <a:r>
              <a:rPr lang="en-US" altLang="ja-JP" b="1" baseline="30000" dirty="0">
                <a:latin typeface="Consolas" panose="020B0609020204030204" pitchFamily="49" charset="0"/>
              </a:rPr>
              <a:t>-17</a:t>
            </a:r>
            <a:r>
              <a:rPr lang="en-US" altLang="ja-JP" b="1" dirty="0">
                <a:latin typeface="Consolas" panose="020B0609020204030204" pitchFamily="49" charset="0"/>
              </a:rPr>
              <a:t> g/g</a:t>
            </a:r>
          </a:p>
        </p:txBody>
      </p:sp>
      <p:sp>
        <p:nvSpPr>
          <p:cNvPr id="5" name="テキスト ボックス 4"/>
          <p:cNvSpPr txBox="1"/>
          <p:nvPr/>
        </p:nvSpPr>
        <p:spPr>
          <a:xfrm>
            <a:off x="445008" y="5330952"/>
            <a:ext cx="8723376" cy="707886"/>
          </a:xfrm>
          <a:prstGeom prst="rect">
            <a:avLst/>
          </a:prstGeom>
          <a:noFill/>
        </p:spPr>
        <p:txBody>
          <a:bodyPr wrap="square" rtlCol="0">
            <a:spAutoFit/>
          </a:bodyPr>
          <a:lstStyle/>
          <a:p>
            <a:r>
              <a:rPr lang="en-US" altLang="ja-JP" sz="2000" b="1" dirty="0">
                <a:solidFill>
                  <a:srgbClr val="FF0000"/>
                </a:solidFill>
                <a:latin typeface="Arial" panose="020B0604020202020204" pitchFamily="34" charset="0"/>
                <a:cs typeface="Arial" panose="020B0604020202020204" pitchFamily="34" charset="0"/>
              </a:rPr>
              <a:t>“More than 80% of our detector effort is cleaning of the large detector</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  components and purification of the large volume liquid……”</a:t>
            </a:r>
            <a:endParaRPr kumimoji="1" lang="ja-JP" altLang="en-US" dirty="0">
              <a:solidFill>
                <a:srgbClr val="FF0000"/>
              </a:solidFill>
              <a:latin typeface="Arial" panose="020B0604020202020204" pitchFamily="34" charset="0"/>
              <a:cs typeface="Arial" panose="020B0604020202020204" pitchFamily="34" charset="0"/>
            </a:endParaRPr>
          </a:p>
        </p:txBody>
      </p:sp>
      <p:cxnSp>
        <p:nvCxnSpPr>
          <p:cNvPr id="7" name="直線矢印コネクタ 6"/>
          <p:cNvCxnSpPr/>
          <p:nvPr/>
        </p:nvCxnSpPr>
        <p:spPr>
          <a:xfrm flipV="1">
            <a:off x="4572000" y="2962656"/>
            <a:ext cx="648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0" y="1270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700" b="1" u="sng" dirty="0">
                <a:solidFill>
                  <a:srgbClr val="0000FF"/>
                </a:solidFill>
              </a:rPr>
              <a:t>From solar neutrino to other physics</a:t>
            </a:r>
          </a:p>
        </p:txBody>
      </p:sp>
      <p:sp>
        <p:nvSpPr>
          <p:cNvPr id="97283" name="テキスト ボックス 1"/>
          <p:cNvSpPr txBox="1">
            <a:spLocks noChangeArrowheads="1"/>
          </p:cNvSpPr>
          <p:nvPr/>
        </p:nvSpPr>
        <p:spPr bwMode="auto">
          <a:xfrm>
            <a:off x="0" y="600075"/>
            <a:ext cx="90789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cs typeface="Arial" panose="020B0604020202020204" pitchFamily="34" charset="0"/>
              </a:rPr>
              <a:t>Their large volume/low radioactivity technologies can be also applied for other physics.</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cs typeface="Arial" panose="020B0604020202020204" pitchFamily="34" charset="0"/>
              </a:rPr>
              <a:t>Large volume/low radioactivity technologies will open new fields of particle physics.</a:t>
            </a:r>
            <a:endParaRPr lang="ja-JP" altLang="en-US" sz="2000" b="1" dirty="0">
              <a:solidFill>
                <a:srgbClr val="FF0000"/>
              </a:solidFill>
              <a:cs typeface="Arial" panose="020B0604020202020204" pitchFamily="34" charset="0"/>
            </a:endParaRPr>
          </a:p>
        </p:txBody>
      </p:sp>
      <p:sp>
        <p:nvSpPr>
          <p:cNvPr id="97284" name="テキスト ボックス 2"/>
          <p:cNvSpPr txBox="1">
            <a:spLocks noChangeArrowheads="1"/>
          </p:cNvSpPr>
          <p:nvPr/>
        </p:nvSpPr>
        <p:spPr bwMode="auto">
          <a:xfrm>
            <a:off x="527050" y="1633601"/>
            <a:ext cx="8534400" cy="1262063"/>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1900" b="1" dirty="0" err="1">
                <a:cs typeface="Arial" panose="020B0604020202020204" pitchFamily="34" charset="0"/>
              </a:rPr>
              <a:t>Kamland</a:t>
            </a:r>
            <a:r>
              <a:rPr lang="en-US" altLang="ja-JP" sz="1900" b="1" dirty="0">
                <a:cs typeface="Arial" panose="020B0604020202020204" pitchFamily="34" charset="0"/>
              </a:rPr>
              <a:t> succeeded to observe </a:t>
            </a:r>
            <a:r>
              <a:rPr lang="en-US" altLang="ja-JP" sz="1900" b="1" dirty="0" err="1">
                <a:solidFill>
                  <a:srgbClr val="FF0000"/>
                </a:solidFill>
                <a:cs typeface="Arial" panose="020B0604020202020204" pitchFamily="34" charset="0"/>
              </a:rPr>
              <a:t>geoneutrinos</a:t>
            </a:r>
            <a:r>
              <a:rPr lang="en-US" altLang="ja-JP" sz="1900" b="1" dirty="0">
                <a:cs typeface="Arial" panose="020B0604020202020204" pitchFamily="34" charset="0"/>
              </a:rPr>
              <a:t>. It was also upgraded to </a:t>
            </a:r>
            <a:r>
              <a:rPr lang="en-US" altLang="ja-JP" sz="1900" b="1" dirty="0" err="1">
                <a:solidFill>
                  <a:srgbClr val="FF0000"/>
                </a:solidFill>
                <a:cs typeface="Arial" panose="020B0604020202020204" pitchFamily="34" charset="0"/>
              </a:rPr>
              <a:t>KamLAND</a:t>
            </a:r>
            <a:r>
              <a:rPr lang="en-US" altLang="ja-JP" sz="1900" b="1" dirty="0">
                <a:solidFill>
                  <a:srgbClr val="FF0000"/>
                </a:solidFill>
                <a:cs typeface="Arial" panose="020B0604020202020204" pitchFamily="34" charset="0"/>
              </a:rPr>
              <a:t>-Zen</a:t>
            </a:r>
            <a:r>
              <a:rPr lang="en-US" altLang="ja-JP" sz="1900" b="1" dirty="0">
                <a:cs typeface="Arial" panose="020B0604020202020204" pitchFamily="34" charset="0"/>
              </a:rPr>
              <a:t> to examine </a:t>
            </a:r>
            <a:r>
              <a:rPr lang="en-US" altLang="ja-JP" sz="1900" b="1" dirty="0">
                <a:solidFill>
                  <a:srgbClr val="FF0000"/>
                </a:solidFill>
                <a:cs typeface="Arial" panose="020B0604020202020204" pitchFamily="34" charset="0"/>
              </a:rPr>
              <a:t>0</a:t>
            </a:r>
            <a:r>
              <a:rPr lang="en-US" altLang="ja-JP" sz="1900" b="1" dirty="0">
                <a:solidFill>
                  <a:srgbClr val="FF0000"/>
                </a:solidFill>
                <a:latin typeface="Symbol" panose="05050102010706020507" pitchFamily="18" charset="2"/>
                <a:cs typeface="Arial" panose="020B0604020202020204" pitchFamily="34" charset="0"/>
              </a:rPr>
              <a:t>nbb</a:t>
            </a:r>
            <a:r>
              <a:rPr lang="en-US" altLang="ja-JP" sz="1900" b="1" dirty="0">
                <a:cs typeface="Arial" panose="020B0604020202020204" pitchFamily="34" charset="0"/>
              </a:rPr>
              <a:t> (</a:t>
            </a:r>
            <a:r>
              <a:rPr lang="en-US" altLang="ja-JP" sz="1900" b="1" dirty="0" err="1">
                <a:cs typeface="Arial" panose="020B0604020202020204" pitchFamily="34" charset="0"/>
              </a:rPr>
              <a:t>neutrinoless</a:t>
            </a:r>
            <a:r>
              <a:rPr lang="en-US" altLang="ja-JP" sz="1900" b="1" dirty="0">
                <a:cs typeface="Arial" panose="020B0604020202020204" pitchFamily="34" charset="0"/>
              </a:rPr>
              <a:t> double beta decay).</a:t>
            </a:r>
          </a:p>
          <a:p>
            <a:pPr>
              <a:spcBef>
                <a:spcPct val="0"/>
              </a:spcBef>
              <a:buFont typeface="Wingdings" panose="05000000000000000000" pitchFamily="2" charset="2"/>
              <a:buChar char="p"/>
            </a:pPr>
            <a:endParaRPr lang="en-US" altLang="ja-JP" sz="1900" b="1" dirty="0">
              <a:cs typeface="Arial" panose="020B0604020202020204" pitchFamily="34" charset="0"/>
            </a:endParaRPr>
          </a:p>
          <a:p>
            <a:pPr>
              <a:spcBef>
                <a:spcPct val="0"/>
              </a:spcBef>
              <a:buFont typeface="Wingdings" panose="05000000000000000000" pitchFamily="2" charset="2"/>
              <a:buChar char="p"/>
            </a:pPr>
            <a:r>
              <a:rPr lang="en-US" altLang="ja-JP" sz="1900" b="1" dirty="0">
                <a:cs typeface="Arial" panose="020B0604020202020204" pitchFamily="34" charset="0"/>
              </a:rPr>
              <a:t>SNO was upgraded to </a:t>
            </a:r>
            <a:r>
              <a:rPr lang="en-US" altLang="ja-JP" sz="1900" b="1" dirty="0">
                <a:solidFill>
                  <a:srgbClr val="FF0000"/>
                </a:solidFill>
                <a:cs typeface="Arial" panose="020B0604020202020204" pitchFamily="34" charset="0"/>
              </a:rPr>
              <a:t>SNO+</a:t>
            </a:r>
            <a:r>
              <a:rPr lang="en-US" altLang="ja-JP" sz="1900" b="1" dirty="0">
                <a:cs typeface="Arial" panose="020B0604020202020204" pitchFamily="34" charset="0"/>
              </a:rPr>
              <a:t>. Their purpose is also discovery of </a:t>
            </a:r>
            <a:r>
              <a:rPr lang="en-US" altLang="ja-JP" sz="1900" b="1" dirty="0">
                <a:solidFill>
                  <a:srgbClr val="FF0000"/>
                </a:solidFill>
                <a:cs typeface="Arial" panose="020B0604020202020204" pitchFamily="34" charset="0"/>
              </a:rPr>
              <a:t>0</a:t>
            </a:r>
            <a:r>
              <a:rPr lang="en-US" altLang="ja-JP" sz="1900" b="1" dirty="0">
                <a:solidFill>
                  <a:srgbClr val="FF0000"/>
                </a:solidFill>
                <a:latin typeface="Symbol" panose="05050102010706020507" pitchFamily="18" charset="2"/>
                <a:cs typeface="Arial" panose="020B0604020202020204" pitchFamily="34" charset="0"/>
              </a:rPr>
              <a:t>nbb</a:t>
            </a:r>
            <a:r>
              <a:rPr lang="en-US" altLang="ja-JP" sz="1900" b="1" dirty="0">
                <a:cs typeface="Arial" panose="020B0604020202020204" pitchFamily="34" charset="0"/>
              </a:rPr>
              <a:t>.</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727241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1404938" y="206375"/>
            <a:ext cx="74469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Nobel Prize in solar neutrino experiments</a:t>
            </a:r>
          </a:p>
        </p:txBody>
      </p:sp>
      <p:sp>
        <p:nvSpPr>
          <p:cNvPr id="96259" name="テキスト ボックス 5"/>
          <p:cNvSpPr txBox="1">
            <a:spLocks noChangeArrowheads="1"/>
          </p:cNvSpPr>
          <p:nvPr/>
        </p:nvSpPr>
        <p:spPr bwMode="auto">
          <a:xfrm>
            <a:off x="228600" y="1225550"/>
            <a:ext cx="56229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2000" b="1">
                <a:solidFill>
                  <a:srgbClr val="FF0000"/>
                </a:solidFill>
              </a:rPr>
              <a:t>Raymond Davis Jr.  </a:t>
            </a:r>
            <a:r>
              <a:rPr lang="en-US" altLang="ja-JP" sz="2000" b="1">
                <a:solidFill>
                  <a:srgbClr val="000000"/>
                </a:solidFill>
              </a:rPr>
              <a:t>of </a:t>
            </a:r>
            <a:r>
              <a:rPr lang="en-US" altLang="ja-JP" sz="2000" b="1">
                <a:solidFill>
                  <a:srgbClr val="FF0000"/>
                </a:solidFill>
              </a:rPr>
              <a:t>Homestake</a:t>
            </a:r>
            <a:r>
              <a:rPr lang="en-US" altLang="ja-JP" sz="2000" b="1">
                <a:solidFill>
                  <a:srgbClr val="000000"/>
                </a:solidFill>
              </a:rPr>
              <a:t> experiment shared the </a:t>
            </a:r>
            <a:r>
              <a:rPr lang="en-US" altLang="ja-JP" sz="2000" b="1"/>
              <a:t>Nobel Prize </a:t>
            </a:r>
            <a:r>
              <a:rPr lang="en-US" altLang="ja-JP" sz="2000" b="1">
                <a:solidFill>
                  <a:srgbClr val="000000"/>
                </a:solidFill>
              </a:rPr>
              <a:t>in Physics for 2002 with Masatoshi Koshiba.</a:t>
            </a:r>
            <a:br>
              <a:rPr lang="en-US" altLang="ja-JP" sz="2000" b="1">
                <a:solidFill>
                  <a:srgbClr val="000000"/>
                </a:solidFill>
              </a:rPr>
            </a:br>
            <a:r>
              <a:rPr lang="en-US" altLang="ja-JP" sz="2000" b="1">
                <a:solidFill>
                  <a:srgbClr val="000000"/>
                </a:solidFill>
              </a:rPr>
              <a:t>The reason of the award is “</a:t>
            </a:r>
            <a:r>
              <a:rPr lang="en-US" altLang="ja-JP" sz="2000" b="1">
                <a:solidFill>
                  <a:srgbClr val="FF0000"/>
                </a:solidFill>
              </a:rPr>
              <a:t>for pioneering contributions to astrophysics, in particular for the detection of cosmic neutrinos</a:t>
            </a:r>
            <a:r>
              <a:rPr lang="en-US" altLang="ja-JP" sz="2000" b="1"/>
              <a:t>”</a:t>
            </a:r>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r>
              <a:rPr lang="en-US" altLang="ja-JP" sz="2000" b="1">
                <a:solidFill>
                  <a:srgbClr val="FF0000"/>
                </a:solidFill>
              </a:rPr>
              <a:t>Arthur B. McDonald</a:t>
            </a:r>
            <a:r>
              <a:rPr lang="en-US" altLang="ja-JP" sz="2000" b="1">
                <a:solidFill>
                  <a:srgbClr val="000000"/>
                </a:solidFill>
              </a:rPr>
              <a:t> of </a:t>
            </a:r>
            <a:r>
              <a:rPr lang="en-US" altLang="ja-JP" sz="2000" b="1">
                <a:solidFill>
                  <a:srgbClr val="FF0000"/>
                </a:solidFill>
              </a:rPr>
              <a:t>SNO</a:t>
            </a:r>
            <a:r>
              <a:rPr lang="en-US" altLang="ja-JP" sz="2000" b="1">
                <a:solidFill>
                  <a:srgbClr val="000000"/>
                </a:solidFill>
              </a:rPr>
              <a:t> experiment shared </a:t>
            </a:r>
            <a:r>
              <a:rPr lang="en-US" altLang="ja-JP" sz="2000" b="1"/>
              <a:t>the Nobel Prize in </a:t>
            </a:r>
            <a:r>
              <a:rPr lang="en-US" altLang="ja-JP" sz="2000" b="1">
                <a:solidFill>
                  <a:srgbClr val="000000"/>
                </a:solidFill>
              </a:rPr>
              <a:t>Physics for 2015 with Takaaki Kajita.</a:t>
            </a:r>
            <a:br>
              <a:rPr lang="en-US" altLang="ja-JP" sz="2000" b="1">
                <a:solidFill>
                  <a:srgbClr val="000000"/>
                </a:solidFill>
              </a:rPr>
            </a:br>
            <a:r>
              <a:rPr lang="en-US" altLang="ja-JP" sz="2000" b="1">
                <a:solidFill>
                  <a:srgbClr val="000000"/>
                </a:solidFill>
              </a:rPr>
              <a:t>The reason of the award is “</a:t>
            </a:r>
            <a:r>
              <a:rPr lang="en-US" altLang="ja-JP" sz="2000" b="1">
                <a:solidFill>
                  <a:srgbClr val="FF0000"/>
                </a:solidFill>
              </a:rPr>
              <a:t>for the discovery of neutrino oscillations, which shows that neutrinos have mass</a:t>
            </a:r>
            <a:r>
              <a:rPr lang="en-US" altLang="ja-JP" sz="2000" b="1"/>
              <a:t>”</a:t>
            </a:r>
          </a:p>
        </p:txBody>
      </p:sp>
      <p:pic>
        <p:nvPicPr>
          <p:cNvPr id="9626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923925"/>
            <a:ext cx="22510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66675"/>
            <a:ext cx="11128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5725" y="3822700"/>
            <a:ext cx="22320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250825" y="5397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solar neutrino physics </a:t>
            </a:r>
          </a:p>
        </p:txBody>
      </p:sp>
      <p:sp>
        <p:nvSpPr>
          <p:cNvPr id="2" name="テキスト ボックス 1"/>
          <p:cNvSpPr txBox="1"/>
          <p:nvPr/>
        </p:nvSpPr>
        <p:spPr>
          <a:xfrm>
            <a:off x="26988" y="776288"/>
            <a:ext cx="9045575" cy="4555093"/>
          </a:xfrm>
          <a:prstGeom prst="rect">
            <a:avLst/>
          </a:prstGeom>
          <a:noFill/>
        </p:spPr>
        <p:txBody>
          <a:bodyPr>
            <a:spAutoFit/>
          </a:bodyPr>
          <a:lstStyle/>
          <a:p>
            <a:pPr>
              <a:defRPr/>
            </a:pPr>
            <a:r>
              <a:rPr lang="en-US" altLang="ja-JP" sz="1750" b="1" dirty="0">
                <a:solidFill>
                  <a:srgbClr val="000000"/>
                </a:solidFill>
                <a:latin typeface="Arial"/>
              </a:rPr>
              <a:t>1938 Energy production in the Sun was proposed by </a:t>
            </a:r>
            <a:r>
              <a:rPr lang="en-US" altLang="ja-JP" sz="1750" b="1" dirty="0" err="1">
                <a:solidFill>
                  <a:srgbClr val="000000"/>
                </a:solidFill>
                <a:latin typeface="Arial"/>
              </a:rPr>
              <a:t>H.A.Bethe</a:t>
            </a:r>
            <a:r>
              <a:rPr lang="en-US" altLang="ja-JP" sz="1750" b="1" dirty="0">
                <a:solidFill>
                  <a:srgbClr val="000000"/>
                </a:solidFill>
                <a:latin typeface="Arial"/>
              </a:rPr>
              <a:t> (N)</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1968 Solar neutrino deficit claimed by </a:t>
            </a:r>
            <a:r>
              <a:rPr lang="en-US" altLang="ja-JP" sz="1750" b="1" dirty="0" err="1">
                <a:solidFill>
                  <a:srgbClr val="000000"/>
                </a:solidFill>
                <a:latin typeface="Arial"/>
              </a:rPr>
              <a:t>Homestake</a:t>
            </a:r>
            <a:r>
              <a:rPr lang="en-US" altLang="ja-JP" sz="1750" b="1" dirty="0">
                <a:solidFill>
                  <a:srgbClr val="000000"/>
                </a:solidFill>
                <a:latin typeface="Arial"/>
              </a:rPr>
              <a:t> experiment (N)</a:t>
            </a:r>
          </a:p>
          <a:p>
            <a:pPr>
              <a:defRPr/>
            </a:pPr>
            <a:r>
              <a:rPr lang="en-US" altLang="ja-JP" sz="1750" b="1" dirty="0">
                <a:solidFill>
                  <a:srgbClr val="000000"/>
                </a:solidFill>
                <a:latin typeface="Arial"/>
              </a:rPr>
              <a:t>1968 First calculation of solar neutrino flux by </a:t>
            </a:r>
            <a:r>
              <a:rPr lang="en-US" altLang="ja-JP" sz="1750" b="1" dirty="0" err="1">
                <a:solidFill>
                  <a:srgbClr val="000000"/>
                </a:solidFill>
                <a:latin typeface="Arial"/>
              </a:rPr>
              <a:t>J.N.Bahcall</a:t>
            </a:r>
            <a:endParaRPr lang="en-US" altLang="ja-JP" sz="1750" b="1" dirty="0">
              <a:solidFill>
                <a:srgbClr val="000000"/>
              </a:solidFill>
              <a:latin typeface="Arial"/>
            </a:endParaRP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1985 Resonantly enhancement of solar neutrino (MSW effect) was proposed</a:t>
            </a:r>
          </a:p>
          <a:p>
            <a:pPr>
              <a:defRPr/>
            </a:pPr>
            <a:r>
              <a:rPr lang="en-US" altLang="ja-JP" sz="1750" b="1" dirty="0">
                <a:solidFill>
                  <a:srgbClr val="000000"/>
                </a:solidFill>
                <a:latin typeface="Arial"/>
              </a:rPr>
              <a:t>1989 First real-time directional observation of solar neutrino by </a:t>
            </a:r>
            <a:r>
              <a:rPr lang="en-US" altLang="ja-JP" sz="1750" b="1" dirty="0" err="1">
                <a:solidFill>
                  <a:srgbClr val="000000"/>
                </a:solidFill>
                <a:latin typeface="Arial"/>
              </a:rPr>
              <a:t>Kamiokande</a:t>
            </a:r>
            <a:r>
              <a:rPr lang="en-US" altLang="ja-JP" sz="1750" b="1" dirty="0">
                <a:solidFill>
                  <a:srgbClr val="000000"/>
                </a:solidFill>
                <a:latin typeface="Arial"/>
              </a:rPr>
              <a:t>-II</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1998 Super-</a:t>
            </a:r>
            <a:r>
              <a:rPr lang="en-US" altLang="ja-JP" sz="1750" b="1" dirty="0" err="1">
                <a:solidFill>
                  <a:srgbClr val="000000"/>
                </a:solidFill>
                <a:latin typeface="Arial"/>
              </a:rPr>
              <a:t>Kamiokande</a:t>
            </a:r>
            <a:r>
              <a:rPr lang="en-US" altLang="ja-JP" sz="1750" b="1" dirty="0">
                <a:solidFill>
                  <a:srgbClr val="000000"/>
                </a:solidFill>
                <a:latin typeface="Arial"/>
              </a:rPr>
              <a:t> confirmed solar neutrino deficit</a:t>
            </a:r>
          </a:p>
          <a:p>
            <a:pPr>
              <a:defRPr/>
            </a:pPr>
            <a:r>
              <a:rPr lang="en-US" altLang="ja-JP" sz="1750" b="1" dirty="0">
                <a:solidFill>
                  <a:srgbClr val="000000"/>
                </a:solidFill>
                <a:latin typeface="Arial"/>
              </a:rPr>
              <a:t>1999 </a:t>
            </a:r>
            <a:r>
              <a:rPr lang="en-US" altLang="ja-JP" sz="1750" b="1" dirty="0" err="1">
                <a:solidFill>
                  <a:srgbClr val="000000"/>
                </a:solidFill>
                <a:latin typeface="Arial"/>
              </a:rPr>
              <a:t>Gallex</a:t>
            </a:r>
            <a:r>
              <a:rPr lang="en-US" altLang="ja-JP" sz="1750" b="1" dirty="0">
                <a:solidFill>
                  <a:srgbClr val="000000"/>
                </a:solidFill>
                <a:latin typeface="Arial"/>
              </a:rPr>
              <a:t> and SAGE confirmed solar neutrino deficit  </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2001 SNO confirmed solar neutrino oscillation by neutral current measurement (N)</a:t>
            </a:r>
          </a:p>
          <a:p>
            <a:pPr>
              <a:defRPr/>
            </a:pPr>
            <a:r>
              <a:rPr lang="en-US" altLang="ja-JP" sz="1750" b="1" dirty="0">
                <a:solidFill>
                  <a:srgbClr val="000000"/>
                </a:solidFill>
                <a:latin typeface="Arial"/>
              </a:rPr>
              <a:t>2002 (</a:t>
            </a:r>
            <a:r>
              <a:rPr lang="en-US" altLang="ja-JP" sz="1750" b="1" dirty="0" err="1">
                <a:solidFill>
                  <a:srgbClr val="000000"/>
                </a:solidFill>
                <a:latin typeface="Arial"/>
              </a:rPr>
              <a:t>KamLAND</a:t>
            </a:r>
            <a:r>
              <a:rPr lang="en-US" altLang="ja-JP" sz="1750" b="1" dirty="0">
                <a:solidFill>
                  <a:srgbClr val="000000"/>
                </a:solidFill>
                <a:latin typeface="Arial"/>
              </a:rPr>
              <a:t> claimed LMA solution from reactor neutrino measurement)</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2013 First indication of terrestrial matter effect by Super-</a:t>
            </a:r>
            <a:r>
              <a:rPr lang="en-US" altLang="ja-JP" sz="1750" b="1" dirty="0" err="1">
                <a:solidFill>
                  <a:srgbClr val="000000"/>
                </a:solidFill>
                <a:latin typeface="Arial"/>
              </a:rPr>
              <a:t>Kamiokande</a:t>
            </a:r>
            <a:endParaRPr lang="en-US" altLang="ja-JP" sz="1750" b="1" dirty="0">
              <a:solidFill>
                <a:srgbClr val="000000"/>
              </a:solidFill>
              <a:latin typeface="Arial"/>
            </a:endParaRPr>
          </a:p>
          <a:p>
            <a:pPr>
              <a:defRPr/>
            </a:pPr>
            <a:r>
              <a:rPr lang="en-US" altLang="ja-JP" sz="1750" b="1" dirty="0">
                <a:solidFill>
                  <a:srgbClr val="000000"/>
                </a:solidFill>
                <a:latin typeface="Arial"/>
              </a:rPr>
              <a:t>2014 </a:t>
            </a:r>
            <a:r>
              <a:rPr lang="en-US" altLang="ja-JP" sz="1750" b="1" dirty="0" err="1">
                <a:solidFill>
                  <a:srgbClr val="000000"/>
                </a:solidFill>
                <a:latin typeface="Arial"/>
              </a:rPr>
              <a:t>Borexino</a:t>
            </a:r>
            <a:r>
              <a:rPr lang="en-US" altLang="ja-JP" sz="1750" b="1" dirty="0">
                <a:solidFill>
                  <a:srgbClr val="000000"/>
                </a:solidFill>
                <a:latin typeface="Arial"/>
              </a:rPr>
              <a:t> claimed that pp, pep, </a:t>
            </a:r>
            <a:r>
              <a:rPr lang="en-US" altLang="ja-JP" sz="1750" b="1" baseline="30000" dirty="0">
                <a:solidFill>
                  <a:srgbClr val="000000"/>
                </a:solidFill>
                <a:latin typeface="Arial"/>
              </a:rPr>
              <a:t>7</a:t>
            </a:r>
            <a:r>
              <a:rPr lang="en-US" altLang="ja-JP" sz="1750" b="1" dirty="0">
                <a:solidFill>
                  <a:srgbClr val="000000"/>
                </a:solidFill>
                <a:latin typeface="Arial"/>
              </a:rPr>
              <a:t>Be, </a:t>
            </a:r>
            <a:r>
              <a:rPr lang="en-US" altLang="ja-JP" sz="1750" b="1" baseline="30000" dirty="0">
                <a:solidFill>
                  <a:srgbClr val="000000"/>
                </a:solidFill>
                <a:latin typeface="Arial"/>
              </a:rPr>
              <a:t>8</a:t>
            </a:r>
            <a:r>
              <a:rPr lang="en-US" altLang="ja-JP" sz="1750" b="1" dirty="0">
                <a:solidFill>
                  <a:srgbClr val="000000"/>
                </a:solidFill>
                <a:latin typeface="Arial"/>
              </a:rPr>
              <a:t>B solar neutrino fluxes are separately</a:t>
            </a:r>
          </a:p>
          <a:p>
            <a:pPr>
              <a:defRPr/>
            </a:pPr>
            <a:r>
              <a:rPr lang="en-US" altLang="ja-JP" sz="1750" b="1" dirty="0">
                <a:solidFill>
                  <a:srgbClr val="000000"/>
                </a:solidFill>
                <a:latin typeface="Arial"/>
              </a:rPr>
              <a:t>         measured by a single experiment</a:t>
            </a:r>
          </a:p>
          <a:p>
            <a:pPr>
              <a:defRPr/>
            </a:pPr>
            <a:r>
              <a:rPr lang="en-US" altLang="ja-JP" sz="1750" b="1" dirty="0">
                <a:solidFill>
                  <a:srgbClr val="000000"/>
                </a:solidFill>
                <a:latin typeface="Arial"/>
              </a:rPr>
              <a:t>2020 </a:t>
            </a:r>
            <a:r>
              <a:rPr lang="en-US" altLang="ja-JP" sz="1750" b="1" dirty="0" err="1">
                <a:solidFill>
                  <a:srgbClr val="000000"/>
                </a:solidFill>
                <a:latin typeface="Arial"/>
              </a:rPr>
              <a:t>Borexino</a:t>
            </a:r>
            <a:r>
              <a:rPr lang="en-US" altLang="ja-JP" sz="1750" b="1" dirty="0">
                <a:solidFill>
                  <a:srgbClr val="000000"/>
                </a:solidFill>
                <a:latin typeface="Arial"/>
              </a:rPr>
              <a:t> observed solar neutrinos from CNO cycle</a:t>
            </a:r>
          </a:p>
          <a:p>
            <a:pPr>
              <a:defRPr/>
            </a:pPr>
            <a:endParaRPr lang="en-US" altLang="ja-JP" sz="1750" b="1" dirty="0">
              <a:solidFill>
                <a:srgbClr val="000000"/>
              </a:solidFill>
              <a:latin typeface="Aria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8793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テキスト ボックス 1"/>
          <p:cNvSpPr txBox="1">
            <a:spLocks noChangeArrowheads="1"/>
          </p:cNvSpPr>
          <p:nvPr/>
        </p:nvSpPr>
        <p:spPr bwMode="auto">
          <a:xfrm>
            <a:off x="2119313" y="2566988"/>
            <a:ext cx="4894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en-US" altLang="ja-JP" sz="6000" dirty="0">
                <a:solidFill>
                  <a:srgbClr val="FF0000"/>
                </a:solidFill>
                <a:latin typeface="+mn-lt"/>
              </a:rPr>
              <a:t>Thank you !</a:t>
            </a:r>
            <a:endParaRPr lang="ja-JP" altLang="en-US" sz="6000" dirty="0">
              <a:solidFill>
                <a:srgbClr val="FF0000"/>
              </a:solidFill>
              <a:latin typeface="+mn-lt"/>
            </a:endParaRPr>
          </a:p>
        </p:txBody>
      </p:sp>
      <p:sp>
        <p:nvSpPr>
          <p:cNvPr id="3"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テキスト ボックス 1"/>
          <p:cNvSpPr txBox="1">
            <a:spLocks noChangeArrowheads="1"/>
          </p:cNvSpPr>
          <p:nvPr/>
        </p:nvSpPr>
        <p:spPr bwMode="auto">
          <a:xfrm>
            <a:off x="1485900" y="23813"/>
            <a:ext cx="618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CNO cycle</a:t>
            </a:r>
          </a:p>
        </p:txBody>
      </p:sp>
      <p:pic>
        <p:nvPicPr>
          <p:cNvPr id="10137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1138"/>
            <a:ext cx="52657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43100"/>
            <a:ext cx="395446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1366838"/>
            <a:ext cx="36449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テキスト ボックス 9"/>
          <p:cNvSpPr txBox="1">
            <a:spLocks noChangeArrowheads="1"/>
          </p:cNvSpPr>
          <p:nvPr/>
        </p:nvSpPr>
        <p:spPr bwMode="auto">
          <a:xfrm>
            <a:off x="715963" y="23813"/>
            <a:ext cx="7740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Removal of radioactive sources in water</a:t>
            </a:r>
            <a:endParaRPr lang="ja-JP" altLang="en-US" sz="2800" b="1" u="sng">
              <a:solidFill>
                <a:srgbClr val="0A0AD4"/>
              </a:solidFill>
            </a:endParaRPr>
          </a:p>
        </p:txBody>
      </p:sp>
      <p:sp>
        <p:nvSpPr>
          <p:cNvPr id="102404" name="テキスト ボックス 7"/>
          <p:cNvSpPr txBox="1">
            <a:spLocks noChangeArrowheads="1"/>
          </p:cNvSpPr>
          <p:nvPr/>
        </p:nvSpPr>
        <p:spPr bwMode="auto">
          <a:xfrm>
            <a:off x="-17463" y="619125"/>
            <a:ext cx="9161463"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The most serious background were the </a:t>
            </a:r>
            <a:r>
              <a:rPr lang="en-US" altLang="ja-JP" sz="1900" b="1">
                <a:solidFill>
                  <a:srgbClr val="000000"/>
                </a:solidFill>
                <a:latin typeface="Symbol" panose="05050102010706020507" pitchFamily="18" charset="2"/>
                <a:cs typeface="Arial" panose="020B0604020202020204" pitchFamily="34" charset="0"/>
              </a:rPr>
              <a:t>b</a:t>
            </a:r>
            <a:r>
              <a:rPr lang="en-US" altLang="ja-JP" sz="1900" b="1">
                <a:solidFill>
                  <a:srgbClr val="000000"/>
                </a:solidFill>
                <a:cs typeface="Arial" panose="020B0604020202020204" pitchFamily="34" charset="0"/>
              </a:rPr>
              <a:t>-decay products in </a:t>
            </a:r>
            <a:r>
              <a:rPr lang="en-US" altLang="ja-JP" sz="1900" b="1">
                <a:solidFill>
                  <a:srgbClr val="FF0000"/>
                </a:solidFill>
                <a:cs typeface="Arial" panose="020B0604020202020204" pitchFamily="34" charset="0"/>
              </a:rPr>
              <a:t>Uranium-Radium </a:t>
            </a:r>
            <a:r>
              <a:rPr lang="en-US" altLang="ja-JP" sz="1900" b="1">
                <a:solidFill>
                  <a:srgbClr val="000000"/>
                </a:solidFill>
                <a:cs typeface="Arial" panose="020B0604020202020204" pitchFamily="34" charset="0"/>
              </a:rPr>
              <a:t>series. Their nominal energies are </a:t>
            </a:r>
            <a:r>
              <a:rPr lang="en-US" altLang="ja-JP" sz="1900" b="1">
                <a:solidFill>
                  <a:srgbClr val="FF0000"/>
                </a:solidFill>
                <a:cs typeface="Arial" panose="020B0604020202020204" pitchFamily="34" charset="0"/>
              </a:rPr>
              <a:t>&lt; several MeV</a:t>
            </a:r>
            <a:r>
              <a:rPr lang="en-US" altLang="ja-JP" sz="1900" b="1">
                <a:solidFill>
                  <a:srgbClr val="000000"/>
                </a:solidFill>
                <a:cs typeface="Arial" panose="020B0604020202020204" pitchFamily="34" charset="0"/>
              </a:rPr>
              <a:t>.</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Fresh water from the mine contains</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large concentration of Radon.</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Supplying the fresh water was stopped</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and closed circulation mode was</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employed. A Radon-free water</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generation system was also installed.</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In the water circulation system, </a:t>
            </a:r>
            <a:r>
              <a:rPr lang="en-US" altLang="ja-JP" sz="1900" b="1">
                <a:solidFill>
                  <a:srgbClr val="FF0000"/>
                </a:solidFill>
                <a:cs typeface="Arial" panose="020B0604020202020204" pitchFamily="34" charset="0"/>
              </a:rPr>
              <a:t>Uranium</a:t>
            </a:r>
            <a:br>
              <a:rPr lang="en-US" altLang="ja-JP" sz="1900" b="1">
                <a:solidFill>
                  <a:srgbClr val="FF0000"/>
                </a:solidFill>
                <a:cs typeface="Arial" panose="020B0604020202020204" pitchFamily="34" charset="0"/>
              </a:rPr>
            </a:br>
            <a:r>
              <a:rPr lang="en-US" altLang="ja-JP" sz="1900" b="1">
                <a:solidFill>
                  <a:srgbClr val="FF0000"/>
                </a:solidFill>
                <a:cs typeface="Arial" panose="020B0604020202020204" pitchFamily="34" charset="0"/>
              </a:rPr>
              <a:t>resin </a:t>
            </a:r>
            <a:r>
              <a:rPr lang="en-US" altLang="ja-JP" sz="1900" b="1">
                <a:solidFill>
                  <a:srgbClr val="000000"/>
                </a:solidFill>
                <a:cs typeface="Arial" panose="020B0604020202020204" pitchFamily="34" charset="0"/>
              </a:rPr>
              <a:t>and </a:t>
            </a:r>
            <a:r>
              <a:rPr lang="en-US" altLang="ja-JP" sz="1900" b="1">
                <a:solidFill>
                  <a:srgbClr val="FF0000"/>
                </a:solidFill>
                <a:cs typeface="Arial" panose="020B0604020202020204" pitchFamily="34" charset="0"/>
              </a:rPr>
              <a:t>Ion-exchanger</a:t>
            </a:r>
            <a:r>
              <a:rPr lang="en-US" altLang="ja-JP" sz="1900" b="1">
                <a:solidFill>
                  <a:srgbClr val="000000"/>
                </a:solidFill>
                <a:cs typeface="Arial" panose="020B0604020202020204" pitchFamily="34" charset="0"/>
              </a:rPr>
              <a:t> were added.</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To prevent contact of water and</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Radon-rich mine air, an </a:t>
            </a:r>
            <a:r>
              <a:rPr lang="en-US" altLang="ja-JP" sz="1900" b="1">
                <a:solidFill>
                  <a:srgbClr val="FF0000"/>
                </a:solidFill>
                <a:cs typeface="Arial" panose="020B0604020202020204" pitchFamily="34" charset="0"/>
              </a:rPr>
              <a:t>air-tight </a:t>
            </a:r>
            <a:r>
              <a:rPr lang="en-US" altLang="ja-JP" sz="1900" b="1">
                <a:solidFill>
                  <a:srgbClr val="000000"/>
                </a:solidFill>
                <a:cs typeface="Arial" panose="020B0604020202020204" pitchFamily="34" charset="0"/>
              </a:rPr>
              <a:t>ceiling</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on the top of the tank were made.</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Other components in the water circulation</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system were also made air-tighten.</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FF0000"/>
                </a:solidFill>
                <a:cs typeface="Arial" panose="020B0604020202020204" pitchFamily="34" charset="0"/>
              </a:rPr>
              <a:t>Finally, the radioactivity was reduced by</a:t>
            </a:r>
            <a:br>
              <a:rPr lang="en-US" altLang="ja-JP" sz="1900" b="1">
                <a:solidFill>
                  <a:srgbClr val="FF0000"/>
                </a:solidFill>
                <a:cs typeface="Arial" panose="020B0604020202020204" pitchFamily="34" charset="0"/>
              </a:rPr>
            </a:br>
            <a:r>
              <a:rPr lang="en-US" altLang="ja-JP" sz="1900" b="1">
                <a:solidFill>
                  <a:srgbClr val="FF0000"/>
                </a:solidFill>
                <a:cs typeface="Arial" panose="020B0604020202020204" pitchFamily="34" charset="0"/>
              </a:rPr>
              <a:t>3 orders of magnitudes. </a:t>
            </a:r>
            <a:endParaRPr lang="ja-JP" altLang="en-US" sz="1900" b="1">
              <a:solidFill>
                <a:srgbClr val="FF0000"/>
              </a:solidFill>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テキスト ボックス 16"/>
          <p:cNvSpPr txBox="1">
            <a:spLocks noChangeArrowheads="1"/>
          </p:cNvSpPr>
          <p:nvPr/>
        </p:nvSpPr>
        <p:spPr bwMode="auto">
          <a:xfrm>
            <a:off x="2800350" y="61913"/>
            <a:ext cx="327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Anticounter</a:t>
            </a:r>
            <a:endParaRPr lang="ja-JP" altLang="en-US" sz="2800" b="1" u="sng">
              <a:solidFill>
                <a:srgbClr val="0A0AD4"/>
              </a:solidFill>
            </a:endParaRPr>
          </a:p>
        </p:txBody>
      </p:sp>
      <p:sp>
        <p:nvSpPr>
          <p:cNvPr id="103427" name="テキスト ボックス 11"/>
          <p:cNvSpPr txBox="1">
            <a:spLocks noChangeArrowheads="1"/>
          </p:cNvSpPr>
          <p:nvPr/>
        </p:nvSpPr>
        <p:spPr bwMode="auto">
          <a:xfrm>
            <a:off x="-30163" y="714375"/>
            <a:ext cx="4597401"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rPr>
              <a:t>The anticounter layer surrounding the inner detector were newly constructed until</a:t>
            </a:r>
            <a:br>
              <a:rPr lang="en-US" altLang="ja-JP" sz="2000" b="1">
                <a:solidFill>
                  <a:srgbClr val="000000"/>
                </a:solidFill>
              </a:rPr>
            </a:br>
            <a:r>
              <a:rPr lang="en-US" altLang="ja-JP" sz="2000" b="1">
                <a:solidFill>
                  <a:srgbClr val="000000"/>
                </a:solidFill>
              </a:rPr>
              <a:t>fall 1985.</a:t>
            </a:r>
            <a:br>
              <a:rPr lang="en-US" altLang="ja-JP" sz="2000" b="1">
                <a:solidFill>
                  <a:srgbClr val="000000"/>
                </a:solidFill>
              </a:rPr>
            </a:br>
            <a:r>
              <a:rPr lang="en-US" altLang="ja-JP" sz="2000" b="1">
                <a:solidFill>
                  <a:srgbClr val="000000"/>
                </a:solidFill>
              </a:rPr>
              <a:t>It was also water Cherenkov detector with &gt;1.4 m water thickness and 123 20-inch</a:t>
            </a:r>
            <a:r>
              <a:rPr lang="en-US" altLang="ja-JP" sz="2000" b="1">
                <a:solidFill>
                  <a:srgbClr val="000000"/>
                </a:solidFill>
                <a:latin typeface="Symbol" panose="05050102010706020507" pitchFamily="18" charset="2"/>
              </a:rPr>
              <a:t>F</a:t>
            </a:r>
            <a:br>
              <a:rPr lang="en-US" altLang="ja-JP" sz="2000" b="1">
                <a:solidFill>
                  <a:srgbClr val="000000"/>
                </a:solidFill>
                <a:latin typeface="Symbol" panose="05050102010706020507" pitchFamily="18" charset="2"/>
              </a:rPr>
            </a:br>
            <a:r>
              <a:rPr lang="en-US" altLang="ja-JP" sz="2000" b="1">
                <a:solidFill>
                  <a:srgbClr val="000000"/>
                </a:solidFill>
              </a:rPr>
              <a:t>PMTs.</a:t>
            </a:r>
          </a:p>
          <a:p>
            <a:pPr>
              <a:spcBef>
                <a:spcPct val="0"/>
              </a:spcBef>
              <a:buFont typeface="Wingdings" panose="05000000000000000000" pitchFamily="2" charset="2"/>
              <a:buChar char="l"/>
            </a:pPr>
            <a:endParaRPr lang="en-US" altLang="ja-JP" sz="2000" b="1">
              <a:solidFill>
                <a:srgbClr val="000000"/>
              </a:solidFill>
            </a:endParaRPr>
          </a:p>
          <a:p>
            <a:pPr>
              <a:spcBef>
                <a:spcPct val="0"/>
              </a:spcBef>
              <a:buFont typeface="Wingdings" panose="05000000000000000000" pitchFamily="2" charset="2"/>
              <a:buChar char="l"/>
            </a:pPr>
            <a:r>
              <a:rPr lang="en-US" altLang="ja-JP" sz="2000" b="1">
                <a:solidFill>
                  <a:srgbClr val="000000"/>
                </a:solidFill>
              </a:rPr>
              <a:t>The main purpose of the anticounter layer is to identify entering/exiting charged</a:t>
            </a:r>
            <a:br>
              <a:rPr lang="en-US" altLang="ja-JP" sz="2000" b="1">
                <a:solidFill>
                  <a:srgbClr val="000000"/>
                </a:solidFill>
              </a:rPr>
            </a:br>
            <a:r>
              <a:rPr lang="en-US" altLang="ja-JP" sz="2000" b="1">
                <a:solidFill>
                  <a:srgbClr val="000000"/>
                </a:solidFill>
              </a:rPr>
              <a:t>particles such as cosmic ray muons.</a:t>
            </a:r>
          </a:p>
          <a:p>
            <a:pPr>
              <a:spcBef>
                <a:spcPct val="0"/>
              </a:spcBef>
              <a:buFont typeface="Wingdings" panose="05000000000000000000" pitchFamily="2" charset="2"/>
              <a:buChar char="l"/>
            </a:pPr>
            <a:endParaRPr lang="en-US" altLang="ja-JP" sz="2000" b="1">
              <a:solidFill>
                <a:srgbClr val="000000"/>
              </a:solidFill>
            </a:endParaRPr>
          </a:p>
          <a:p>
            <a:pPr>
              <a:spcBef>
                <a:spcPct val="0"/>
              </a:spcBef>
              <a:buFont typeface="Wingdings" panose="05000000000000000000" pitchFamily="2" charset="2"/>
              <a:buChar char="l"/>
            </a:pPr>
            <a:r>
              <a:rPr lang="en-US" altLang="ja-JP" sz="2000" b="1">
                <a:solidFill>
                  <a:srgbClr val="000000"/>
                </a:solidFill>
              </a:rPr>
              <a:t>The anticounter water layer effectively absorb radio activities  from surrounding rocks and air.</a:t>
            </a:r>
          </a:p>
        </p:txBody>
      </p:sp>
      <p:pic>
        <p:nvPicPr>
          <p:cNvPr id="103428"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838" y="1263650"/>
            <a:ext cx="441166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bwMode="auto">
          <a:xfrm>
            <a:off x="5065713" y="2995613"/>
            <a:ext cx="319087" cy="259080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3" name="正方形/長方形 12"/>
          <p:cNvSpPr/>
          <p:nvPr/>
        </p:nvSpPr>
        <p:spPr bwMode="auto">
          <a:xfrm>
            <a:off x="4719638" y="3867150"/>
            <a:ext cx="334962" cy="46513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正方形/長方形 13"/>
          <p:cNvSpPr/>
          <p:nvPr/>
        </p:nvSpPr>
        <p:spPr bwMode="auto">
          <a:xfrm>
            <a:off x="4724400" y="3051175"/>
            <a:ext cx="330200" cy="45085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5" name="正方形/長方形 14"/>
          <p:cNvSpPr/>
          <p:nvPr/>
        </p:nvSpPr>
        <p:spPr bwMode="auto">
          <a:xfrm>
            <a:off x="5132388" y="2555875"/>
            <a:ext cx="249237" cy="442913"/>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 name="直角三角形 9"/>
          <p:cNvSpPr/>
          <p:nvPr/>
        </p:nvSpPr>
        <p:spPr bwMode="auto">
          <a:xfrm flipH="1">
            <a:off x="5065713" y="2555875"/>
            <a:ext cx="66675" cy="442913"/>
          </a:xfrm>
          <a:prstGeom prst="rtTriangle">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0" name="正方形/長方形 19"/>
          <p:cNvSpPr/>
          <p:nvPr/>
        </p:nvSpPr>
        <p:spPr bwMode="auto">
          <a:xfrm>
            <a:off x="6877050" y="5384800"/>
            <a:ext cx="1427163" cy="17938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1" name="正方形/長方形 20"/>
          <p:cNvSpPr/>
          <p:nvPr/>
        </p:nvSpPr>
        <p:spPr bwMode="auto">
          <a:xfrm>
            <a:off x="6872288" y="2520950"/>
            <a:ext cx="1427162" cy="176213"/>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2" name="正方形/長方形 21"/>
          <p:cNvSpPr/>
          <p:nvPr/>
        </p:nvSpPr>
        <p:spPr bwMode="auto">
          <a:xfrm>
            <a:off x="8355013" y="2892425"/>
            <a:ext cx="304800" cy="269398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3" name="正方形/長方形 22"/>
          <p:cNvSpPr/>
          <p:nvPr/>
        </p:nvSpPr>
        <p:spPr bwMode="auto">
          <a:xfrm>
            <a:off x="8374063" y="2600325"/>
            <a:ext cx="209550" cy="29210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4" name="直角三角形 23"/>
          <p:cNvSpPr/>
          <p:nvPr/>
        </p:nvSpPr>
        <p:spPr bwMode="auto">
          <a:xfrm>
            <a:off x="8583613" y="2600325"/>
            <a:ext cx="66675" cy="292100"/>
          </a:xfrm>
          <a:prstGeom prst="rtTriangle">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5" name="正方形/長方形 24"/>
          <p:cNvSpPr/>
          <p:nvPr/>
        </p:nvSpPr>
        <p:spPr bwMode="auto">
          <a:xfrm>
            <a:off x="4414838" y="5586413"/>
            <a:ext cx="4592637" cy="271462"/>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6" name="正方形/長方形 25"/>
          <p:cNvSpPr/>
          <p:nvPr/>
        </p:nvSpPr>
        <p:spPr bwMode="auto">
          <a:xfrm>
            <a:off x="4719638" y="1003300"/>
            <a:ext cx="4287837" cy="855663"/>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円弧 17"/>
          <p:cNvSpPr/>
          <p:nvPr/>
        </p:nvSpPr>
        <p:spPr bwMode="auto">
          <a:xfrm>
            <a:off x="5319713" y="1282700"/>
            <a:ext cx="2979737" cy="2109788"/>
          </a:xfrm>
          <a:prstGeom prst="arc">
            <a:avLst>
              <a:gd name="adj1" fmla="val 11186076"/>
              <a:gd name="adj2" fmla="val 21014796"/>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27" name="直角三角形 26"/>
          <p:cNvSpPr/>
          <p:nvPr/>
        </p:nvSpPr>
        <p:spPr bwMode="auto">
          <a:xfrm rot="5400000" flipV="1">
            <a:off x="4416425" y="1555751"/>
            <a:ext cx="301625" cy="304800"/>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8" name="正方形/長方形 27"/>
          <p:cNvSpPr/>
          <p:nvPr/>
        </p:nvSpPr>
        <p:spPr bwMode="auto">
          <a:xfrm>
            <a:off x="4414838" y="1003300"/>
            <a:ext cx="304800" cy="554038"/>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2" name="直角三角形 31"/>
          <p:cNvSpPr/>
          <p:nvPr/>
        </p:nvSpPr>
        <p:spPr bwMode="auto">
          <a:xfrm rot="16200000" flipH="1" flipV="1">
            <a:off x="4780756" y="2656682"/>
            <a:ext cx="639763" cy="146050"/>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3" name="正方形/長方形 32"/>
          <p:cNvSpPr/>
          <p:nvPr/>
        </p:nvSpPr>
        <p:spPr bwMode="auto">
          <a:xfrm>
            <a:off x="4378325" y="2409825"/>
            <a:ext cx="671513" cy="639763"/>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4" name="正方形/長方形 33"/>
          <p:cNvSpPr/>
          <p:nvPr/>
        </p:nvSpPr>
        <p:spPr bwMode="auto">
          <a:xfrm>
            <a:off x="4414838" y="3511550"/>
            <a:ext cx="650875" cy="352425"/>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5" name="正方形/長方形 34"/>
          <p:cNvSpPr/>
          <p:nvPr/>
        </p:nvSpPr>
        <p:spPr bwMode="auto">
          <a:xfrm>
            <a:off x="4403725" y="4346575"/>
            <a:ext cx="649288" cy="349250"/>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直角三角形 35"/>
          <p:cNvSpPr/>
          <p:nvPr/>
        </p:nvSpPr>
        <p:spPr bwMode="auto">
          <a:xfrm rot="5400000" flipV="1">
            <a:off x="4502944" y="4714081"/>
            <a:ext cx="314325" cy="277813"/>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7" name="正方形/長方形 36"/>
          <p:cNvSpPr/>
          <p:nvPr/>
        </p:nvSpPr>
        <p:spPr bwMode="auto">
          <a:xfrm>
            <a:off x="4799013" y="4651375"/>
            <a:ext cx="254000" cy="358775"/>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8" name="正方形/長方形 37"/>
          <p:cNvSpPr/>
          <p:nvPr/>
        </p:nvSpPr>
        <p:spPr bwMode="auto">
          <a:xfrm>
            <a:off x="8674100" y="1711325"/>
            <a:ext cx="333375" cy="3875088"/>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9" name="直角三角形 38"/>
          <p:cNvSpPr/>
          <p:nvPr/>
        </p:nvSpPr>
        <p:spPr bwMode="auto">
          <a:xfrm rot="5400000" flipV="1">
            <a:off x="8038307" y="1964531"/>
            <a:ext cx="747712" cy="523875"/>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0" name="直角三角形 39"/>
          <p:cNvSpPr/>
          <p:nvPr/>
        </p:nvSpPr>
        <p:spPr bwMode="auto">
          <a:xfrm rot="5400000" flipV="1">
            <a:off x="8083550" y="2486025"/>
            <a:ext cx="960438" cy="293688"/>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3453" name="テキスト ボックス 29"/>
          <p:cNvSpPr txBox="1">
            <a:spLocks noChangeArrowheads="1"/>
          </p:cNvSpPr>
          <p:nvPr/>
        </p:nvSpPr>
        <p:spPr bwMode="auto">
          <a:xfrm>
            <a:off x="4733925" y="1135063"/>
            <a:ext cx="1065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cs typeface="Arial" panose="020B0604020202020204" pitchFamily="34" charset="0"/>
              </a:rPr>
              <a:t>Rocks</a:t>
            </a:r>
            <a:endParaRPr lang="ja-JP" altLang="en-US" sz="2000" b="1">
              <a:solidFill>
                <a:srgbClr val="000000"/>
              </a:solidFill>
              <a:cs typeface="Arial" panose="020B0604020202020204" pitchFamily="34" charset="0"/>
            </a:endParaRPr>
          </a:p>
        </p:txBody>
      </p:sp>
      <p:cxnSp>
        <p:nvCxnSpPr>
          <p:cNvPr id="41" name="直線矢印コネクタ 40"/>
          <p:cNvCxnSpPr/>
          <p:nvPr/>
        </p:nvCxnSpPr>
        <p:spPr>
          <a:xfrm flipH="1">
            <a:off x="8075613" y="1770063"/>
            <a:ext cx="223837" cy="56197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3455" name="テキスト ボックス 45"/>
          <p:cNvSpPr txBox="1">
            <a:spLocks noChangeArrowheads="1"/>
          </p:cNvSpPr>
          <p:nvPr/>
        </p:nvSpPr>
        <p:spPr bwMode="auto">
          <a:xfrm>
            <a:off x="7908925" y="1338263"/>
            <a:ext cx="88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Symbol" panose="05050102010706020507" pitchFamily="18" charset="2"/>
              </a:rPr>
              <a:t>b</a:t>
            </a:r>
            <a:r>
              <a:rPr lang="en-US" altLang="ja-JP" sz="2000" b="1">
                <a:solidFill>
                  <a:srgbClr val="000000"/>
                </a:solidFill>
                <a:cs typeface="Arial" panose="020B0604020202020204" pitchFamily="34" charset="0"/>
              </a:rPr>
              <a:t>,</a:t>
            </a:r>
            <a:r>
              <a:rPr lang="en-US" altLang="ja-JP" sz="2000" b="1">
                <a:solidFill>
                  <a:srgbClr val="000000"/>
                </a:solidFill>
                <a:latin typeface="Times New Roman" panose="02020603050405020304" pitchFamily="18" charset="0"/>
              </a:rPr>
              <a:t> </a:t>
            </a:r>
            <a:r>
              <a:rPr lang="en-US" altLang="ja-JP" sz="2000" b="1">
                <a:solidFill>
                  <a:srgbClr val="000000"/>
                </a:solidFill>
                <a:latin typeface="Symbol" panose="05050102010706020507" pitchFamily="18" charset="2"/>
              </a:rPr>
              <a:t>g</a:t>
            </a:r>
            <a:r>
              <a:rPr lang="en-US" altLang="ja-JP" sz="2000" b="1">
                <a:solidFill>
                  <a:srgbClr val="000000"/>
                </a:solidFill>
              </a:rPr>
              <a:t>, </a:t>
            </a:r>
            <a:r>
              <a:rPr lang="en-US" altLang="ja-JP" sz="2000" b="1">
                <a:solidFill>
                  <a:srgbClr val="000000"/>
                </a:solidFill>
                <a:cs typeface="Arial" panose="020B0604020202020204" pitchFamily="34" charset="0"/>
              </a:rPr>
              <a:t>n</a:t>
            </a:r>
            <a:endParaRPr lang="ja-JP" altLang="en-US" sz="2000" b="1">
              <a:solidFill>
                <a:srgbClr val="000000"/>
              </a:solidFill>
              <a:cs typeface="Arial" panose="020B0604020202020204" pitchFamily="34" charset="0"/>
            </a:endParaRPr>
          </a:p>
        </p:txBody>
      </p:sp>
      <p:cxnSp>
        <p:nvCxnSpPr>
          <p:cNvPr id="50" name="直線矢印コネクタ 49"/>
          <p:cNvCxnSpPr/>
          <p:nvPr/>
        </p:nvCxnSpPr>
        <p:spPr>
          <a:xfrm>
            <a:off x="7080250" y="1966913"/>
            <a:ext cx="98425" cy="674687"/>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457" name="テキスト ボックス 48"/>
          <p:cNvSpPr txBox="1">
            <a:spLocks noChangeArrowheads="1"/>
          </p:cNvSpPr>
          <p:nvPr/>
        </p:nvSpPr>
        <p:spPr bwMode="auto">
          <a:xfrm>
            <a:off x="5978525" y="1589088"/>
            <a:ext cx="19431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3F30FC"/>
                </a:solidFill>
                <a:cs typeface="Arial" panose="020B0604020202020204" pitchFamily="34" charset="0"/>
              </a:rPr>
              <a:t>anticounter</a:t>
            </a:r>
            <a:endParaRPr lang="ja-JP" altLang="en-US" sz="2000" b="1">
              <a:solidFill>
                <a:srgbClr val="3F30FC"/>
              </a:solidFill>
              <a:cs typeface="Arial" panose="020B0604020202020204" pitchFamily="34" charset="0"/>
            </a:endParaRPr>
          </a:p>
        </p:txBody>
      </p:sp>
      <p:sp>
        <p:nvSpPr>
          <p:cNvPr id="2" name="正方形/長方形 1"/>
          <p:cNvSpPr/>
          <p:nvPr/>
        </p:nvSpPr>
        <p:spPr>
          <a:xfrm>
            <a:off x="8307388" y="2520950"/>
            <a:ext cx="44450" cy="30543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p:cNvSpPr/>
          <p:nvPr/>
        </p:nvSpPr>
        <p:spPr>
          <a:xfrm>
            <a:off x="6862763" y="2708275"/>
            <a:ext cx="1450975" cy="2660650"/>
          </a:xfrm>
          <a:prstGeom prst="rect">
            <a:avLst/>
          </a:prstGeom>
          <a:solidFill>
            <a:srgbClr val="31A1FD">
              <a:alpha val="3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1450"/>
            <a:ext cx="9921876"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7046913" y="5994400"/>
            <a:ext cx="2251075" cy="584200"/>
          </a:xfrm>
          <a:prstGeom prst="rect">
            <a:avLst/>
          </a:prstGeom>
          <a:solidFill>
            <a:schemeClr val="tx1"/>
          </a:solidFill>
        </p:spPr>
        <p:txBody>
          <a:bodyPr>
            <a:spAutoFit/>
          </a:bodyPr>
          <a:lstStyle/>
          <a:p>
            <a:pPr>
              <a:defRPr/>
            </a:pPr>
            <a:r>
              <a:rPr lang="en-US" altLang="ja-JP" sz="3200" b="1" dirty="0">
                <a:solidFill>
                  <a:schemeClr val="bg1"/>
                </a:solidFill>
                <a:latin typeface="+mn-lt"/>
              </a:rPr>
              <a:t>Nov. 1984</a:t>
            </a:r>
            <a:endParaRPr lang="ja-JP" altLang="en-US" sz="3200" b="1" dirty="0">
              <a:solidFill>
                <a:schemeClr val="bg1"/>
              </a:solidFill>
              <a:latin typeface="+mn-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テキスト ボックス 4"/>
          <p:cNvSpPr txBox="1">
            <a:spLocks noChangeArrowheads="1"/>
          </p:cNvSpPr>
          <p:nvPr/>
        </p:nvSpPr>
        <p:spPr bwMode="auto">
          <a:xfrm>
            <a:off x="2927350" y="34925"/>
            <a:ext cx="327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New electronics</a:t>
            </a:r>
            <a:endParaRPr lang="ja-JP" altLang="en-US" sz="2800" b="1" u="sng">
              <a:solidFill>
                <a:srgbClr val="0A0AD4"/>
              </a:solidFill>
            </a:endParaRPr>
          </a:p>
        </p:txBody>
      </p:sp>
      <p:sp>
        <p:nvSpPr>
          <p:cNvPr id="2" name="テキスト ボックス 1"/>
          <p:cNvSpPr txBox="1"/>
          <p:nvPr/>
        </p:nvSpPr>
        <p:spPr>
          <a:xfrm>
            <a:off x="107950" y="558800"/>
            <a:ext cx="8875713" cy="5632450"/>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University of Pennsylvania group </a:t>
            </a:r>
            <a:r>
              <a:rPr lang="en-US" altLang="ja-JP" sz="2000" b="1" dirty="0">
                <a:solidFill>
                  <a:srgbClr val="000000"/>
                </a:solidFill>
                <a:latin typeface="Arial" panose="020B0604020202020204" pitchFamily="34" charset="0"/>
                <a:cs typeface="Arial" panose="020B0604020202020204" pitchFamily="34" charset="0"/>
              </a:rPr>
              <a:t>joined the experiment and installed new readout electronics in summer 1986.</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new electronics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was operated with the</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condition </a:t>
            </a:r>
            <a:r>
              <a:rPr lang="en-US" altLang="ja-JP" sz="2000" b="1" dirty="0" err="1">
                <a:solidFill>
                  <a:srgbClr val="FF0000"/>
                </a:solidFill>
                <a:latin typeface="Arial" panose="020B0604020202020204" pitchFamily="34" charset="0"/>
                <a:cs typeface="Arial" panose="020B0604020202020204" pitchFamily="34" charset="0"/>
              </a:rPr>
              <a:t>N</a:t>
            </a:r>
            <a:r>
              <a:rPr lang="en-US" altLang="ja-JP" sz="2000" b="1" baseline="-25000" dirty="0" err="1">
                <a:solidFill>
                  <a:srgbClr val="FF0000"/>
                </a:solidFill>
                <a:latin typeface="Arial" panose="020B0604020202020204" pitchFamily="34" charset="0"/>
                <a:cs typeface="Arial" panose="020B0604020202020204" pitchFamily="34" charset="0"/>
              </a:rPr>
              <a:t>hit</a:t>
            </a:r>
            <a:r>
              <a:rPr lang="en-US" altLang="ja-JP" sz="2000" b="1" dirty="0">
                <a:solidFill>
                  <a:srgbClr val="FF0000"/>
                </a:solidFill>
                <a:latin typeface="Arial" panose="020B0604020202020204" pitchFamily="34" charset="0"/>
                <a:cs typeface="Arial" panose="020B0604020202020204" pitchFamily="34" charset="0"/>
              </a:rPr>
              <a:t> ≧ 20</a:t>
            </a:r>
            <a:r>
              <a:rPr lang="en-US" altLang="ja-JP" sz="2000" b="1" dirty="0">
                <a:solidFill>
                  <a:srgbClr val="000000"/>
                </a:solidFill>
                <a:latin typeface="Arial" panose="020B0604020202020204" pitchFamily="34" charset="0"/>
                <a:cs typeface="Arial" panose="020B0604020202020204" pitchFamily="34" charset="0"/>
              </a:rPr>
              <a:t>,</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which corresponds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7.6MeV</a:t>
            </a:r>
            <a:r>
              <a:rPr lang="en-US" altLang="ja-JP" sz="2000" b="1" dirty="0">
                <a:solidFill>
                  <a:srgbClr val="000000"/>
                </a:solidFill>
                <a:latin typeface="Arial" panose="020B0604020202020204" pitchFamily="34" charset="0"/>
                <a:cs typeface="Arial" panose="020B0604020202020204" pitchFamily="34" charset="0"/>
              </a:rPr>
              <a:t> energy threshold.</a:t>
            </a:r>
          </a:p>
          <a:p>
            <a:pPr marL="342900" indent="-342900">
              <a:buFont typeface="Wingdings" panose="05000000000000000000" pitchFamily="2" charset="2"/>
              <a:buChar char="l"/>
              <a:defRPr/>
            </a:pPr>
            <a:endParaRPr lang="en-US" altLang="ja-JP" sz="2000" dirty="0">
              <a:solidFill>
                <a:srgbClr val="000000"/>
              </a:solidFill>
              <a:latin typeface="Times New Roman" panose="02020603050405020304" pitchFamily="18" charset="0"/>
            </a:endParaRPr>
          </a:p>
          <a:p>
            <a:pPr marL="342900" indent="-342900">
              <a:buFont typeface="Wingdings" panose="05000000000000000000" pitchFamily="2" charset="2"/>
              <a:buChar char="l"/>
              <a:defRPr/>
            </a:pPr>
            <a:endParaRPr lang="en-US" altLang="ja-JP" sz="2000" dirty="0">
              <a:solidFill>
                <a:srgbClr val="000000"/>
              </a:solidFill>
              <a:latin typeface="Times New Roman" panose="02020603050405020304" pitchFamily="18" charset="0"/>
            </a:endParaRPr>
          </a:p>
        </p:txBody>
      </p:sp>
      <p:grpSp>
        <p:nvGrpSpPr>
          <p:cNvPr id="106500" name="グループ化 15"/>
          <p:cNvGrpSpPr>
            <a:grpSpLocks/>
          </p:cNvGrpSpPr>
          <p:nvPr/>
        </p:nvGrpSpPr>
        <p:grpSpPr bwMode="auto">
          <a:xfrm>
            <a:off x="4011613" y="3836988"/>
            <a:ext cx="4972050" cy="3068637"/>
            <a:chOff x="4010682" y="3689563"/>
            <a:chExt cx="4971496" cy="3068123"/>
          </a:xfrm>
        </p:grpSpPr>
        <p:grpSp>
          <p:nvGrpSpPr>
            <p:cNvPr id="106507" name="グループ化 14"/>
            <p:cNvGrpSpPr>
              <a:grpSpLocks/>
            </p:cNvGrpSpPr>
            <p:nvPr/>
          </p:nvGrpSpPr>
          <p:grpSpPr bwMode="auto">
            <a:xfrm>
              <a:off x="4010682" y="3689563"/>
              <a:ext cx="4971496" cy="3068123"/>
              <a:chOff x="4390928" y="3486587"/>
              <a:chExt cx="4971496" cy="3068123"/>
            </a:xfrm>
          </p:grpSpPr>
          <p:pic>
            <p:nvPicPr>
              <p:cNvPr id="106509"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928" y="3486587"/>
                <a:ext cx="4971496" cy="306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7063980" y="3892919"/>
                <a:ext cx="1520656" cy="78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9" name="正方形/長方形 8"/>
              <p:cNvSpPr/>
              <p:nvPr/>
            </p:nvSpPr>
            <p:spPr>
              <a:xfrm>
                <a:off x="8552889" y="4023072"/>
                <a:ext cx="242860" cy="325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0" name="正方形/長方形 9"/>
              <p:cNvSpPr/>
              <p:nvPr/>
            </p:nvSpPr>
            <p:spPr>
              <a:xfrm>
                <a:off x="6171905" y="4708757"/>
                <a:ext cx="342862" cy="124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1" name="正方形/長方形 10"/>
              <p:cNvSpPr/>
              <p:nvPr/>
            </p:nvSpPr>
            <p:spPr>
              <a:xfrm>
                <a:off x="6514766" y="3896093"/>
                <a:ext cx="566674" cy="1841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2" name="正方形/長方形 11"/>
              <p:cNvSpPr/>
              <p:nvPr/>
            </p:nvSpPr>
            <p:spPr>
              <a:xfrm rot="19229926">
                <a:off x="5846503" y="5591259"/>
                <a:ext cx="325402" cy="455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3" name="正方形/長方形 12"/>
              <p:cNvSpPr/>
              <p:nvPr/>
            </p:nvSpPr>
            <p:spPr>
              <a:xfrm>
                <a:off x="5009984" y="3486587"/>
                <a:ext cx="1017474" cy="20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4" name="正方形/長方形 3"/>
              <p:cNvSpPr/>
              <p:nvPr/>
            </p:nvSpPr>
            <p:spPr>
              <a:xfrm>
                <a:off x="7414778" y="6310276"/>
                <a:ext cx="1080968" cy="171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106508" name="テキスト ボックス 13"/>
            <p:cNvSpPr txBox="1">
              <a:spLocks noChangeArrowheads="1"/>
            </p:cNvSpPr>
            <p:nvPr/>
          </p:nvSpPr>
          <p:spPr bwMode="auto">
            <a:xfrm>
              <a:off x="7034532" y="6375163"/>
              <a:ext cx="926997" cy="338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rPr>
                <a:t>E(MeV)</a:t>
              </a:r>
              <a:endParaRPr lang="ja-JP" altLang="en-US" sz="1600" b="1">
                <a:solidFill>
                  <a:srgbClr val="000000"/>
                </a:solidFill>
              </a:endParaRPr>
            </a:p>
          </p:txBody>
        </p:sp>
      </p:grpSp>
      <p:sp>
        <p:nvSpPr>
          <p:cNvPr id="3" name="テキスト ボックス 2"/>
          <p:cNvSpPr txBox="1"/>
          <p:nvPr/>
        </p:nvSpPr>
        <p:spPr>
          <a:xfrm>
            <a:off x="609600" y="1300163"/>
            <a:ext cx="8062913" cy="2554287"/>
          </a:xfrm>
          <a:prstGeom prst="rect">
            <a:avLst/>
          </a:prstGeom>
          <a:solidFill>
            <a:srgbClr val="FFFFC5"/>
          </a:solidFill>
        </p:spPr>
        <p:txBody>
          <a:bodyPr>
            <a:spAutoFit/>
          </a:bodyPr>
          <a:lstStyle/>
          <a:p>
            <a:pPr>
              <a:defRPr/>
            </a:pPr>
            <a:r>
              <a:rPr lang="en-US" altLang="ja-JP" sz="2000" b="1" dirty="0">
                <a:solidFill>
                  <a:srgbClr val="FF0000"/>
                </a:solidFill>
                <a:latin typeface="Arial" panose="020B0604020202020204" pitchFamily="34" charset="0"/>
                <a:cs typeface="Arial" panose="020B0604020202020204" pitchFamily="34" charset="0"/>
              </a:rPr>
              <a:t>Design of the new electronics</a:t>
            </a:r>
          </a:p>
          <a:p>
            <a:pPr>
              <a:defRPr/>
            </a:pPr>
            <a:endParaRPr lang="en-US" altLang="ja-JP" sz="2000" b="1" dirty="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altLang="ja-JP" sz="2000" b="1" dirty="0">
                <a:solidFill>
                  <a:srgbClr val="000000"/>
                </a:solidFill>
                <a:latin typeface="Arial" panose="020B0604020202020204" pitchFamily="34" charset="0"/>
                <a:cs typeface="Arial" panose="020B0604020202020204" pitchFamily="34" charset="0"/>
              </a:rPr>
              <a:t>Charge and timing information of PMTs are digitized in PMT by PMT basis.</a:t>
            </a:r>
          </a:p>
          <a:p>
            <a:pPr marL="342900" indent="-342900">
              <a:buFont typeface="Wingdings" panose="05000000000000000000" pitchFamily="2" charset="2"/>
              <a:buChar char="Ø"/>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altLang="ja-JP" sz="2000" b="1" dirty="0">
                <a:solidFill>
                  <a:srgbClr val="000000"/>
                </a:solidFill>
                <a:latin typeface="Arial" panose="020B0604020202020204" pitchFamily="34" charset="0"/>
                <a:cs typeface="Arial" panose="020B0604020202020204" pitchFamily="34" charset="0"/>
              </a:rPr>
              <a:t>Discriminator is also in PMT by PMT basis.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“Number of hit PMT” signal is made from sum of the discriminator outputs, and used for the trigger logic.</a:t>
            </a:r>
          </a:p>
        </p:txBody>
      </p:sp>
      <p:sp>
        <p:nvSpPr>
          <p:cNvPr id="106502" name="テキスト ボックス 16"/>
          <p:cNvSpPr txBox="1">
            <a:spLocks noChangeArrowheads="1"/>
          </p:cNvSpPr>
          <p:nvPr/>
        </p:nvSpPr>
        <p:spPr bwMode="auto">
          <a:xfrm>
            <a:off x="6199188" y="4054475"/>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cs typeface="Arial" panose="020B0604020202020204" pitchFamily="34" charset="0"/>
              </a:rPr>
              <a:t>Trigger efficiency</a:t>
            </a:r>
            <a:endParaRPr lang="ja-JP" altLang="en-US" sz="2000" b="1">
              <a:solidFill>
                <a:srgbClr val="FF0000"/>
              </a:solidFill>
              <a:cs typeface="Arial" panose="020B0604020202020204" pitchFamily="34" charset="0"/>
            </a:endParaRPr>
          </a:p>
        </p:txBody>
      </p:sp>
      <p:sp>
        <p:nvSpPr>
          <p:cNvPr id="106503" name="テキスト ボックス 17"/>
          <p:cNvSpPr txBox="1">
            <a:spLocks noChangeArrowheads="1"/>
          </p:cNvSpPr>
          <p:nvPr/>
        </p:nvSpPr>
        <p:spPr bwMode="auto">
          <a:xfrm>
            <a:off x="5805488" y="5548313"/>
            <a:ext cx="2100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3F30FC"/>
                </a:solidFill>
                <a:cs typeface="Arial" panose="020B0604020202020204" pitchFamily="34" charset="0"/>
              </a:rPr>
              <a:t>Kamiokande-I</a:t>
            </a:r>
            <a:br>
              <a:rPr lang="en-US" altLang="ja-JP" sz="1600" b="1">
                <a:solidFill>
                  <a:srgbClr val="3F30FC"/>
                </a:solidFill>
                <a:cs typeface="Arial" panose="020B0604020202020204" pitchFamily="34" charset="0"/>
              </a:rPr>
            </a:br>
            <a:r>
              <a:rPr lang="en-US" altLang="ja-JP" sz="1600" b="1">
                <a:solidFill>
                  <a:srgbClr val="3F30FC"/>
                </a:solidFill>
                <a:cs typeface="Arial" panose="020B0604020202020204" pitchFamily="34" charset="0"/>
              </a:rPr>
              <a:t>(50% eff. @29MeV)</a:t>
            </a:r>
            <a:endParaRPr lang="ja-JP" altLang="en-US" sz="1600" b="1">
              <a:solidFill>
                <a:srgbClr val="3F30FC"/>
              </a:solidFill>
              <a:cs typeface="Arial" panose="020B0604020202020204" pitchFamily="34" charset="0"/>
            </a:endParaRPr>
          </a:p>
        </p:txBody>
      </p:sp>
      <p:sp>
        <p:nvSpPr>
          <p:cNvPr id="106504" name="テキスト ボックス 19"/>
          <p:cNvSpPr txBox="1">
            <a:spLocks noChangeArrowheads="1"/>
          </p:cNvSpPr>
          <p:nvPr/>
        </p:nvSpPr>
        <p:spPr bwMode="auto">
          <a:xfrm>
            <a:off x="5629275" y="4484688"/>
            <a:ext cx="2076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3F30FC"/>
                </a:solidFill>
                <a:cs typeface="Arial" panose="020B0604020202020204" pitchFamily="34" charset="0"/>
              </a:rPr>
              <a:t>Kamiokande-II</a:t>
            </a:r>
            <a:br>
              <a:rPr lang="en-US" altLang="ja-JP" sz="1600" b="1">
                <a:solidFill>
                  <a:srgbClr val="3F30FC"/>
                </a:solidFill>
                <a:cs typeface="Arial" panose="020B0604020202020204" pitchFamily="34" charset="0"/>
              </a:rPr>
            </a:br>
            <a:r>
              <a:rPr lang="en-US" altLang="ja-JP" sz="1600" b="1">
                <a:solidFill>
                  <a:srgbClr val="3F30FC"/>
                </a:solidFill>
                <a:cs typeface="Arial" panose="020B0604020202020204" pitchFamily="34" charset="0"/>
              </a:rPr>
              <a:t>(50% eff. @8.7MeV)</a:t>
            </a:r>
            <a:endParaRPr lang="ja-JP" altLang="en-US" sz="1600" b="1">
              <a:solidFill>
                <a:srgbClr val="3F30FC"/>
              </a:solidFill>
              <a:cs typeface="Arial" panose="020B0604020202020204" pitchFamily="34" charset="0"/>
            </a:endParaRPr>
          </a:p>
        </p:txBody>
      </p:sp>
      <p:cxnSp>
        <p:nvCxnSpPr>
          <p:cNvPr id="21" name="直線矢印コネクタ 20"/>
          <p:cNvCxnSpPr/>
          <p:nvPr/>
        </p:nvCxnSpPr>
        <p:spPr>
          <a:xfrm flipV="1">
            <a:off x="7324725" y="5630863"/>
            <a:ext cx="638175" cy="109537"/>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549900" y="5032375"/>
            <a:ext cx="860425" cy="227013"/>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テキスト ボックス 948"/>
          <p:cNvSpPr txBox="1">
            <a:spLocks noChangeArrowheads="1"/>
          </p:cNvSpPr>
          <p:nvPr/>
        </p:nvSpPr>
        <p:spPr bwMode="auto">
          <a:xfrm>
            <a:off x="307975" y="23813"/>
            <a:ext cx="862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800" b="1" u="sng">
                <a:solidFill>
                  <a:srgbClr val="0A0AD4"/>
                </a:solidFill>
                <a:latin typeface="Arial" panose="020B0604020202020204" pitchFamily="34" charset="0"/>
                <a:cs typeface="Arial" panose="020B0604020202020204" pitchFamily="34" charset="0"/>
              </a:rPr>
              <a:t>Energy spectrum of solar neutrinos</a:t>
            </a:r>
          </a:p>
        </p:txBody>
      </p:sp>
      <p:grpSp>
        <p:nvGrpSpPr>
          <p:cNvPr id="31747" name="グループ化 955"/>
          <p:cNvGrpSpPr>
            <a:grpSpLocks/>
          </p:cNvGrpSpPr>
          <p:nvPr/>
        </p:nvGrpSpPr>
        <p:grpSpPr bwMode="auto">
          <a:xfrm>
            <a:off x="33338" y="1035050"/>
            <a:ext cx="8383587" cy="5822950"/>
            <a:chOff x="143219" y="1035586"/>
            <a:chExt cx="8383836" cy="5822414"/>
          </a:xfrm>
        </p:grpSpPr>
        <p:grpSp>
          <p:nvGrpSpPr>
            <p:cNvPr id="31751" name="グループ化 951"/>
            <p:cNvGrpSpPr>
              <a:grpSpLocks/>
            </p:cNvGrpSpPr>
            <p:nvPr/>
          </p:nvGrpSpPr>
          <p:grpSpPr bwMode="auto">
            <a:xfrm>
              <a:off x="143219" y="1035586"/>
              <a:ext cx="8383836" cy="5822414"/>
              <a:chOff x="-110169" y="1035586"/>
              <a:chExt cx="8383836" cy="5822414"/>
            </a:xfrm>
          </p:grpSpPr>
          <p:pic>
            <p:nvPicPr>
              <p:cNvPr id="31754" name="図 9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1" name="正方形/長方形 950"/>
              <p:cNvSpPr/>
              <p:nvPr/>
            </p:nvSpPr>
            <p:spPr>
              <a:xfrm>
                <a:off x="7965683" y="1035586"/>
                <a:ext cx="307984" cy="193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pic>
          <p:nvPicPr>
            <p:cNvPr id="31752" name="図 9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 name="正方形/長方形 954"/>
            <p:cNvSpPr/>
            <p:nvPr/>
          </p:nvSpPr>
          <p:spPr>
            <a:xfrm>
              <a:off x="6356879" y="3535669"/>
              <a:ext cx="1233524" cy="50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sp>
        <p:nvSpPr>
          <p:cNvPr id="953" name="object 945"/>
          <p:cNvSpPr/>
          <p:nvPr/>
        </p:nvSpPr>
        <p:spPr>
          <a:xfrm>
            <a:off x="7031038" y="2635250"/>
            <a:ext cx="2124075" cy="2524125"/>
          </a:xfrm>
          <a:prstGeom prst="rect">
            <a:avLst/>
          </a:prstGeom>
          <a:blipFill>
            <a:blip r:embed="rId4" cstate="print"/>
            <a:stretch>
              <a:fillRect/>
            </a:stretch>
          </a:blipFill>
        </p:spPr>
        <p:txBody>
          <a:bodyPr lIns="0" tIns="0" rIns="0" bIns="0"/>
          <a:lstStyle/>
          <a:p>
            <a:pPr defTabSz="642915" eaLnBrk="1" fontAlgn="auto" hangingPunct="1">
              <a:spcBef>
                <a:spcPts val="0"/>
              </a:spcBef>
              <a:spcAft>
                <a:spcPts val="0"/>
              </a:spcAft>
              <a:defRPr/>
            </a:pPr>
            <a:endParaRPr sz="1266">
              <a:solidFill>
                <a:prstClr val="black"/>
              </a:solidFill>
              <a:latin typeface="Calibri"/>
            </a:endParaRPr>
          </a:p>
        </p:txBody>
      </p:sp>
      <p:sp>
        <p:nvSpPr>
          <p:cNvPr id="31749" name="テキスト ボックス 956"/>
          <p:cNvSpPr txBox="1">
            <a:spLocks noChangeArrowheads="1"/>
          </p:cNvSpPr>
          <p:nvPr/>
        </p:nvSpPr>
        <p:spPr bwMode="auto">
          <a:xfrm>
            <a:off x="1246188" y="749300"/>
            <a:ext cx="487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000000"/>
                </a:solidFill>
                <a:latin typeface="Arial" panose="020B0604020202020204" pitchFamily="34" charset="0"/>
                <a:cs typeface="Arial" panose="020B0604020202020204" pitchFamily="34" charset="0"/>
              </a:rPr>
              <a:t>Standard Solar Model (SSM)</a:t>
            </a:r>
            <a:endParaRPr lang="ja-JP" altLang="en-US" sz="2400" b="1">
              <a:solidFill>
                <a:srgbClr val="000000"/>
              </a:solidFill>
              <a:latin typeface="Arial" panose="020B0604020202020204" pitchFamily="34" charset="0"/>
              <a:cs typeface="Arial" panose="020B0604020202020204" pitchFamily="34" charset="0"/>
            </a:endParaRPr>
          </a:p>
        </p:txBody>
      </p:sp>
      <p:sp>
        <p:nvSpPr>
          <p:cNvPr id="31750" name="テキスト ボックス 957"/>
          <p:cNvSpPr txBox="1">
            <a:spLocks noChangeArrowheads="1"/>
          </p:cNvSpPr>
          <p:nvPr/>
        </p:nvSpPr>
        <p:spPr bwMode="auto">
          <a:xfrm>
            <a:off x="7215188" y="4683125"/>
            <a:ext cx="17510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J. N. Bahcall</a:t>
            </a:r>
            <a:endParaRPr lang="ja-JP" altLang="en-US" sz="2000" b="1">
              <a:solidFill>
                <a:srgbClr val="000000"/>
              </a:solidFill>
              <a:latin typeface="Arial" panose="020B0604020202020204" pitchFamily="34" charset="0"/>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テキスト ボックス 9"/>
          <p:cNvSpPr txBox="1">
            <a:spLocks noChangeArrowheads="1"/>
          </p:cNvSpPr>
          <p:nvPr/>
        </p:nvSpPr>
        <p:spPr bwMode="auto">
          <a:xfrm>
            <a:off x="4751388" y="187325"/>
            <a:ext cx="433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u="sng">
                <a:solidFill>
                  <a:srgbClr val="0A0AD4"/>
                </a:solidFill>
              </a:rPr>
              <a:t>Lower the trigger rate !</a:t>
            </a:r>
            <a:endParaRPr lang="ja-JP" altLang="en-US" sz="2800" b="1" u="sng">
              <a:solidFill>
                <a:srgbClr val="0A0AD4"/>
              </a:solidFill>
            </a:endParaRPr>
          </a:p>
        </p:txBody>
      </p:sp>
      <p:grpSp>
        <p:nvGrpSpPr>
          <p:cNvPr id="107523" name="グループ化 17"/>
          <p:cNvGrpSpPr>
            <a:grpSpLocks/>
          </p:cNvGrpSpPr>
          <p:nvPr/>
        </p:nvGrpSpPr>
        <p:grpSpPr bwMode="auto">
          <a:xfrm>
            <a:off x="131763" y="368300"/>
            <a:ext cx="4575175" cy="5959475"/>
            <a:chOff x="53975" y="773113"/>
            <a:chExt cx="4575175" cy="5959475"/>
          </a:xfrm>
        </p:grpSpPr>
        <p:grpSp>
          <p:nvGrpSpPr>
            <p:cNvPr id="107528" name="グループ化 5"/>
            <p:cNvGrpSpPr>
              <a:grpSpLocks/>
            </p:cNvGrpSpPr>
            <p:nvPr/>
          </p:nvGrpSpPr>
          <p:grpSpPr bwMode="auto">
            <a:xfrm>
              <a:off x="53975" y="773113"/>
              <a:ext cx="4575175" cy="5959475"/>
              <a:chOff x="53975" y="773113"/>
              <a:chExt cx="4575175" cy="5959475"/>
            </a:xfrm>
          </p:grpSpPr>
          <p:pic>
            <p:nvPicPr>
              <p:cNvPr id="107533"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773113"/>
                <a:ext cx="45751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625600" y="1358901"/>
                <a:ext cx="1641475" cy="1360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107529" name="テキスト ボックス 13"/>
            <p:cNvSpPr txBox="1">
              <a:spLocks noChangeArrowheads="1"/>
            </p:cNvSpPr>
            <p:nvPr/>
          </p:nvSpPr>
          <p:spPr bwMode="auto">
            <a:xfrm>
              <a:off x="1106487" y="998538"/>
              <a:ext cx="334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Old electronics (1985)</a:t>
              </a:r>
            </a:p>
            <a:p>
              <a:pPr>
                <a:spcBef>
                  <a:spcPct val="0"/>
                </a:spcBef>
                <a:buFontTx/>
                <a:buNone/>
              </a:pPr>
              <a:r>
                <a:rPr lang="en-US" altLang="ja-JP" sz="1800" b="1">
                  <a:solidFill>
                    <a:srgbClr val="FF0000"/>
                  </a:solidFill>
                </a:rPr>
                <a:t>(with improved trigger logic)</a:t>
              </a:r>
            </a:p>
            <a:p>
              <a:pPr>
                <a:spcBef>
                  <a:spcPct val="0"/>
                </a:spcBef>
                <a:buFontTx/>
                <a:buNone/>
              </a:pPr>
              <a:r>
                <a:rPr lang="en-US" altLang="ja-JP" sz="1800" b="1">
                  <a:solidFill>
                    <a:srgbClr val="FF0000"/>
                  </a:solidFill>
                </a:rPr>
                <a:t>50%@~14MeV</a:t>
              </a:r>
              <a:endParaRPr lang="ja-JP" altLang="en-US" sz="1800" b="1">
                <a:solidFill>
                  <a:srgbClr val="FF0000"/>
                </a:solidFill>
              </a:endParaRPr>
            </a:p>
          </p:txBody>
        </p:sp>
        <p:cxnSp>
          <p:nvCxnSpPr>
            <p:cNvPr id="8" name="直線矢印コネクタ 7"/>
            <p:cNvCxnSpPr/>
            <p:nvPr/>
          </p:nvCxnSpPr>
          <p:spPr>
            <a:xfrm>
              <a:off x="2816225" y="2371726"/>
              <a:ext cx="180975" cy="3397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838325" y="2393951"/>
              <a:ext cx="258762" cy="317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532" name="テキスト ボックス 10"/>
            <p:cNvSpPr txBox="1">
              <a:spLocks noChangeArrowheads="1"/>
            </p:cNvSpPr>
            <p:nvPr/>
          </p:nvSpPr>
          <p:spPr bwMode="auto">
            <a:xfrm>
              <a:off x="1837877" y="1993379"/>
              <a:ext cx="1395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Arial Narrow" panose="020B0606020202030204" pitchFamily="34" charset="0"/>
                </a:rPr>
                <a:t>Fresh water</a:t>
              </a:r>
              <a:endParaRPr lang="ja-JP" altLang="en-US" sz="2000" b="1">
                <a:solidFill>
                  <a:srgbClr val="000000"/>
                </a:solidFill>
                <a:latin typeface="Arial Narrow" panose="020B0606020202030204" pitchFamily="34" charset="0"/>
              </a:endParaRPr>
            </a:p>
          </p:txBody>
        </p:sp>
      </p:grpSp>
      <p:grpSp>
        <p:nvGrpSpPr>
          <p:cNvPr id="119812" name="グループ化 18"/>
          <p:cNvGrpSpPr>
            <a:grpSpLocks/>
          </p:cNvGrpSpPr>
          <p:nvPr/>
        </p:nvGrpSpPr>
        <p:grpSpPr bwMode="auto">
          <a:xfrm>
            <a:off x="1498600" y="2668588"/>
            <a:ext cx="7656513" cy="4057650"/>
            <a:chOff x="4838480" y="1573010"/>
            <a:chExt cx="7656512" cy="4057650"/>
          </a:xfrm>
        </p:grpSpPr>
        <p:pic>
          <p:nvPicPr>
            <p:cNvPr id="107526"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480" y="1573010"/>
              <a:ext cx="76565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テキスト ボックス 5"/>
            <p:cNvSpPr txBox="1">
              <a:spLocks noChangeArrowheads="1"/>
            </p:cNvSpPr>
            <p:nvPr/>
          </p:nvSpPr>
          <p:spPr bwMode="auto">
            <a:xfrm>
              <a:off x="8262409" y="2369978"/>
              <a:ext cx="3250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New electronics (Jul 1986 - )</a:t>
              </a:r>
            </a:p>
            <a:p>
              <a:pPr>
                <a:spcBef>
                  <a:spcPct val="0"/>
                </a:spcBef>
                <a:buFontTx/>
                <a:buNone/>
              </a:pPr>
              <a:r>
                <a:rPr lang="en-US" altLang="ja-JP" sz="1800" b="1">
                  <a:solidFill>
                    <a:srgbClr val="FF0000"/>
                  </a:solidFill>
                  <a:cs typeface="Arial" panose="020B0604020202020204" pitchFamily="34" charset="0"/>
                </a:rPr>
                <a:t>20 hit PMT</a:t>
              </a:r>
            </a:p>
            <a:p>
              <a:pPr>
                <a:spcBef>
                  <a:spcPct val="0"/>
                </a:spcBef>
                <a:buFontTx/>
                <a:buNone/>
              </a:pPr>
              <a:r>
                <a:rPr lang="en-US" altLang="ja-JP" sz="1800" b="1">
                  <a:solidFill>
                    <a:srgbClr val="FF0000"/>
                  </a:solidFill>
                  <a:cs typeface="Arial" panose="020B0604020202020204" pitchFamily="34" charset="0"/>
                </a:rPr>
                <a:t>50%@7.6MeV</a:t>
              </a:r>
              <a:endParaRPr lang="ja-JP" altLang="en-US" sz="1800" b="1">
                <a:solidFill>
                  <a:srgbClr val="FF0000"/>
                </a:solidFill>
                <a:cs typeface="Arial" panose="020B0604020202020204" pitchFamily="34" charset="0"/>
              </a:endParaRPr>
            </a:p>
          </p:txBody>
        </p:sp>
      </p:grpSp>
      <p:sp>
        <p:nvSpPr>
          <p:cNvPr id="16" name="テキスト ボックス 19"/>
          <p:cNvSpPr txBox="1">
            <a:spLocks noChangeArrowheads="1"/>
          </p:cNvSpPr>
          <p:nvPr/>
        </p:nvSpPr>
        <p:spPr bwMode="auto">
          <a:xfrm>
            <a:off x="4572000" y="684213"/>
            <a:ext cx="45164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Finally, trigger rate of low energy events reduced by more than</a:t>
            </a:r>
            <a:br>
              <a:rPr lang="en-US" altLang="ja-JP" sz="2000" b="1">
                <a:cs typeface="Arial" panose="020B0604020202020204" pitchFamily="34" charset="0"/>
              </a:rPr>
            </a:br>
            <a:r>
              <a:rPr lang="en-US" altLang="ja-JP" sz="2000" b="1">
                <a:cs typeface="Arial" panose="020B0604020202020204" pitchFamily="34" charset="0"/>
              </a:rPr>
              <a:t>3 orders of magnitudes.  </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detector became ready for solar neutrino observation in </a:t>
            </a:r>
            <a:r>
              <a:rPr lang="en-US" altLang="ja-JP" sz="2000" b="1">
                <a:solidFill>
                  <a:srgbClr val="FF0000"/>
                </a:solidFill>
                <a:cs typeface="Arial" panose="020B0604020202020204" pitchFamily="34" charset="0"/>
              </a:rPr>
              <a:t>early 1987</a:t>
            </a:r>
            <a:r>
              <a:rPr lang="en-US" altLang="ja-JP" sz="2000" b="1">
                <a:cs typeface="Arial" panose="020B0604020202020204" pitchFamily="34" charset="0"/>
              </a:rPr>
              <a:t>.</a:t>
            </a:r>
            <a:endParaRPr lang="ja-JP" altLang="en-US" sz="20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bject 5"/>
          <p:cNvSpPr>
            <a:spLocks noChangeArrowheads="1"/>
          </p:cNvSpPr>
          <p:nvPr/>
        </p:nvSpPr>
        <p:spPr bwMode="auto">
          <a:xfrm>
            <a:off x="5351463" y="1677988"/>
            <a:ext cx="3727450" cy="51387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08547"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KamLAND</a:t>
            </a:r>
            <a:r>
              <a:rPr lang="en-US" altLang="ja-JP" sz="2800" b="1" u="sng">
                <a:solidFill>
                  <a:srgbClr val="0000EE"/>
                </a:solidFill>
              </a:rPr>
              <a:t>(2002-)</a:t>
            </a:r>
          </a:p>
        </p:txBody>
      </p:sp>
      <p:sp>
        <p:nvSpPr>
          <p:cNvPr id="108548" name="テキスト ボックス 11"/>
          <p:cNvSpPr txBox="1">
            <a:spLocks noChangeArrowheads="1"/>
          </p:cNvSpPr>
          <p:nvPr/>
        </p:nvSpPr>
        <p:spPr bwMode="auto">
          <a:xfrm>
            <a:off x="0" y="744538"/>
            <a:ext cx="87915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KamLAND</a:t>
            </a:r>
            <a:r>
              <a:rPr lang="en-US" altLang="ja-JP" sz="2000" b="1">
                <a:cs typeface="Arial" panose="020B0604020202020204" pitchFamily="34" charset="0"/>
              </a:rPr>
              <a:t> (</a:t>
            </a:r>
            <a:r>
              <a:rPr lang="en-US" altLang="ja-JP" sz="2000" b="1">
                <a:solidFill>
                  <a:srgbClr val="FF0000"/>
                </a:solidFill>
                <a:cs typeface="Arial" panose="020B0604020202020204" pitchFamily="34" charset="0"/>
              </a:rPr>
              <a:t>Kam</a:t>
            </a:r>
            <a:r>
              <a:rPr lang="en-US" altLang="ja-JP" sz="2000" b="1">
                <a:cs typeface="Arial" panose="020B0604020202020204" pitchFamily="34" charset="0"/>
              </a:rPr>
              <a:t>ioka </a:t>
            </a:r>
            <a:r>
              <a:rPr lang="en-US" altLang="ja-JP" sz="2000" b="1">
                <a:solidFill>
                  <a:srgbClr val="FF0000"/>
                </a:solidFill>
                <a:cs typeface="Arial" panose="020B0604020202020204" pitchFamily="34" charset="0"/>
              </a:rPr>
              <a:t>L</a:t>
            </a:r>
            <a:r>
              <a:rPr lang="en-US" altLang="ja-JP" sz="2000" b="1">
                <a:cs typeface="Arial" panose="020B0604020202020204" pitchFamily="34" charset="0"/>
              </a:rPr>
              <a:t>iquid scintillator </a:t>
            </a:r>
            <a:r>
              <a:rPr lang="en-US" altLang="ja-JP" sz="2000" b="1">
                <a:solidFill>
                  <a:srgbClr val="FF0000"/>
                </a:solidFill>
                <a:cs typeface="Arial" panose="020B0604020202020204" pitchFamily="34" charset="0"/>
              </a:rPr>
              <a:t>A</a:t>
            </a:r>
            <a:r>
              <a:rPr lang="en-US" altLang="ja-JP" sz="2000" b="1">
                <a:cs typeface="Arial" panose="020B0604020202020204" pitchFamily="34" charset="0"/>
              </a:rPr>
              <a:t>nti-</a:t>
            </a:r>
            <a:r>
              <a:rPr lang="en-US" altLang="ja-JP" sz="2000" b="1">
                <a:solidFill>
                  <a:srgbClr val="FF0000"/>
                </a:solidFill>
                <a:cs typeface="Arial" panose="020B0604020202020204" pitchFamily="34" charset="0"/>
              </a:rPr>
              <a:t>N</a:t>
            </a:r>
            <a:r>
              <a:rPr lang="en-US" altLang="ja-JP" sz="2000" b="1">
                <a:cs typeface="Arial" panose="020B0604020202020204" pitchFamily="34" charset="0"/>
              </a:rPr>
              <a:t>eutrino </a:t>
            </a:r>
            <a:r>
              <a:rPr lang="en-US" altLang="ja-JP" sz="2000" b="1">
                <a:solidFill>
                  <a:srgbClr val="FF0000"/>
                </a:solidFill>
                <a:cs typeface="Arial" panose="020B0604020202020204" pitchFamily="34" charset="0"/>
              </a:rPr>
              <a:t>D</a:t>
            </a:r>
            <a:r>
              <a:rPr lang="en-US" altLang="ja-JP" sz="2000" b="1">
                <a:cs typeface="Arial" panose="020B0604020202020204" pitchFamily="34" charset="0"/>
              </a:rPr>
              <a:t>etector) is located at </a:t>
            </a:r>
            <a:r>
              <a:rPr lang="en-US" altLang="ja-JP" sz="2000" b="1">
                <a:solidFill>
                  <a:srgbClr val="FF0000"/>
                </a:solidFill>
                <a:cs typeface="Arial" panose="020B0604020202020204" pitchFamily="34" charset="0"/>
              </a:rPr>
              <a:t>2700 m.w.e. </a:t>
            </a:r>
            <a:r>
              <a:rPr lang="en-US" altLang="ja-JP" sz="2000" b="1">
                <a:cs typeface="Arial" panose="020B0604020202020204" pitchFamily="34" charset="0"/>
              </a:rPr>
              <a:t>underground in Kamioka mine, Japan.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1000 ton liquid scintillator </a:t>
            </a:r>
            <a:r>
              <a:rPr lang="en-US" altLang="ja-JP" sz="2000" b="1">
                <a:cs typeface="Arial" panose="020B0604020202020204" pitchFamily="34" charset="0"/>
              </a:rPr>
              <a:t>is contained</a:t>
            </a:r>
            <a:br>
              <a:rPr lang="en-US" altLang="ja-JP" sz="2000" b="1">
                <a:cs typeface="Arial" panose="020B0604020202020204" pitchFamily="34" charset="0"/>
              </a:rPr>
            </a:br>
            <a:r>
              <a:rPr lang="en-US" altLang="ja-JP" sz="2000" b="1">
                <a:cs typeface="Arial" panose="020B0604020202020204" pitchFamily="34" charset="0"/>
              </a:rPr>
              <a:t>in a 13m</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spherical balloon.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It is viewed by </a:t>
            </a:r>
            <a:r>
              <a:rPr lang="en-US" altLang="ja-JP" sz="2000" b="1">
                <a:solidFill>
                  <a:srgbClr val="FF0000"/>
                </a:solidFill>
                <a:cs typeface="Arial" panose="020B0604020202020204" pitchFamily="34" charset="0"/>
              </a:rPr>
              <a:t>1325</a:t>
            </a:r>
            <a:r>
              <a:rPr lang="en-US" altLang="ja-JP" sz="2000" b="1">
                <a:cs typeface="Arial" panose="020B0604020202020204" pitchFamily="34" charset="0"/>
              </a:rPr>
              <a:t> 17-inch</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fast PMTs</a:t>
            </a:r>
            <a:br>
              <a:rPr lang="en-US" altLang="ja-JP" sz="2000" b="1">
                <a:cs typeface="Arial" panose="020B0604020202020204" pitchFamily="34" charset="0"/>
              </a:rPr>
            </a:br>
            <a:r>
              <a:rPr lang="en-US" altLang="ja-JP" sz="2000" b="1">
                <a:cs typeface="Arial" panose="020B0604020202020204" pitchFamily="34" charset="0"/>
              </a:rPr>
              <a:t>and </a:t>
            </a:r>
            <a:r>
              <a:rPr lang="en-US" altLang="ja-JP" sz="2000" b="1">
                <a:solidFill>
                  <a:srgbClr val="FF0000"/>
                </a:solidFill>
                <a:cs typeface="Arial" panose="020B0604020202020204" pitchFamily="34" charset="0"/>
              </a:rPr>
              <a:t>554</a:t>
            </a:r>
            <a:r>
              <a:rPr lang="en-US" altLang="ja-JP" sz="2000" b="1">
                <a:cs typeface="Arial" panose="020B0604020202020204" pitchFamily="34" charset="0"/>
              </a:rPr>
              <a:t> 20-inch</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large area PMTs.</a:t>
            </a:r>
            <a:br>
              <a:rPr lang="en-US" altLang="ja-JP" sz="2000" b="1">
                <a:cs typeface="Arial" panose="020B0604020202020204" pitchFamily="34" charset="0"/>
              </a:rPr>
            </a:br>
            <a:r>
              <a:rPr lang="en-US" altLang="ja-JP" sz="2000" b="1">
                <a:cs typeface="Arial" panose="020B0604020202020204" pitchFamily="34" charset="0"/>
              </a:rPr>
              <a:t>The photocathode coverage is 34%.</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An 18m</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spherical stainless-steel</a:t>
            </a:r>
            <a:br>
              <a:rPr lang="en-US" altLang="ja-JP" sz="2000" b="1">
                <a:cs typeface="Arial" panose="020B0604020202020204" pitchFamily="34" charset="0"/>
              </a:rPr>
            </a:br>
            <a:r>
              <a:rPr lang="en-US" altLang="ja-JP" sz="2000" b="1">
                <a:cs typeface="Arial" panose="020B0604020202020204" pitchFamily="34" charset="0"/>
              </a:rPr>
              <a:t>tank, and buffer oil between the</a:t>
            </a:r>
            <a:br>
              <a:rPr lang="en-US" altLang="ja-JP" sz="2000" b="1">
                <a:cs typeface="Arial" panose="020B0604020202020204" pitchFamily="34" charset="0"/>
              </a:rPr>
            </a:br>
            <a:r>
              <a:rPr lang="en-US" altLang="ja-JP" sz="2000" b="1">
                <a:cs typeface="Arial" panose="020B0604020202020204" pitchFamily="34" charset="0"/>
              </a:rPr>
              <a:t>balloon and the tank shields the liquid</a:t>
            </a:r>
            <a:br>
              <a:rPr lang="en-US" altLang="ja-JP" sz="2000" b="1">
                <a:cs typeface="Arial" panose="020B0604020202020204" pitchFamily="34" charset="0"/>
              </a:rPr>
            </a:br>
            <a:r>
              <a:rPr lang="en-US" altLang="ja-JP" sz="2000" b="1">
                <a:cs typeface="Arial" panose="020B0604020202020204" pitchFamily="34" charset="0"/>
              </a:rPr>
              <a:t>scintillator from external radiation.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spherical tank is surrounded by</a:t>
            </a:r>
            <a:br>
              <a:rPr lang="en-US" altLang="ja-JP" sz="2000" b="1">
                <a:cs typeface="Arial" panose="020B0604020202020204" pitchFamily="34" charset="0"/>
              </a:rPr>
            </a:br>
            <a:r>
              <a:rPr lang="en-US" altLang="ja-JP" sz="2000" b="1">
                <a:cs typeface="Arial" panose="020B0604020202020204" pitchFamily="34" charset="0"/>
              </a:rPr>
              <a:t>H</a:t>
            </a:r>
            <a:r>
              <a:rPr lang="en-US" altLang="ja-JP" sz="2000" b="1" baseline="-25000">
                <a:cs typeface="Arial" panose="020B0604020202020204" pitchFamily="34" charset="0"/>
              </a:rPr>
              <a:t>2</a:t>
            </a:r>
            <a:r>
              <a:rPr lang="en-US" altLang="ja-JP" sz="2000" b="1">
                <a:cs typeface="Arial" panose="020B0604020202020204" pitchFamily="34" charset="0"/>
              </a:rPr>
              <a:t>O water Cherenkov anti-counter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7" name="テキスト ボックス 18"/>
          <p:cNvSpPr txBox="1">
            <a:spLocks noChangeArrowheads="1"/>
          </p:cNvSpPr>
          <p:nvPr/>
        </p:nvSpPr>
        <p:spPr bwMode="auto">
          <a:xfrm>
            <a:off x="57150" y="500063"/>
            <a:ext cx="89614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mn-lt"/>
              </a:rPr>
              <a:t>The photon yield from charged particles in the liquid scintillator is </a:t>
            </a:r>
            <a:r>
              <a:rPr lang="en-US" altLang="ja-JP" sz="2000" b="1" dirty="0">
                <a:solidFill>
                  <a:srgbClr val="FF0000"/>
                </a:solidFill>
                <a:latin typeface="+mn-lt"/>
              </a:rPr>
              <a:t>~500 </a:t>
            </a:r>
            <a:r>
              <a:rPr lang="en-US" altLang="ja-JP" sz="2000" b="1" dirty="0" err="1">
                <a:solidFill>
                  <a:srgbClr val="FF0000"/>
                </a:solidFill>
                <a:latin typeface="+mn-lt"/>
              </a:rPr>
              <a:t>p.e.</a:t>
            </a:r>
            <a:r>
              <a:rPr lang="en-US" altLang="ja-JP" sz="2000" b="1" dirty="0">
                <a:solidFill>
                  <a:srgbClr val="FF0000"/>
                </a:solidFill>
                <a:latin typeface="+mn-lt"/>
              </a:rPr>
              <a:t>/MeV</a:t>
            </a:r>
            <a:r>
              <a:rPr lang="en-US" altLang="ja-JP" sz="2000" b="1" dirty="0">
                <a:latin typeface="+mn-lt"/>
              </a:rPr>
              <a:t>. Because of this excellent photon yield and low radio</a:t>
            </a:r>
            <a:r>
              <a:rPr lang="ja-JP" altLang="en-US" sz="2000" b="1" dirty="0">
                <a:latin typeface="+mn-lt"/>
              </a:rPr>
              <a:t> </a:t>
            </a:r>
            <a:r>
              <a:rPr lang="en-US" altLang="ja-JP" sz="2000" b="1" dirty="0">
                <a:latin typeface="+mn-lt"/>
              </a:rPr>
              <a:t>activities in the detector material, charged particles in the liquid scintillator with energy larger than </a:t>
            </a:r>
            <a:r>
              <a:rPr lang="en-US" altLang="ja-JP" sz="2000" b="1" dirty="0">
                <a:solidFill>
                  <a:srgbClr val="FF0000"/>
                </a:solidFill>
                <a:latin typeface="+mn-lt"/>
              </a:rPr>
              <a:t>~1.8 MeV </a:t>
            </a:r>
            <a:r>
              <a:rPr lang="en-US" altLang="ja-JP" sz="2000" b="1" dirty="0">
                <a:latin typeface="+mn-lt"/>
              </a:rPr>
              <a:t>can be detected. </a:t>
            </a:r>
          </a:p>
          <a:p>
            <a:pPr marL="342900" indent="-342900">
              <a:spcBef>
                <a:spcPct val="0"/>
              </a:spcBef>
              <a:buFont typeface="Wingdings" panose="05000000000000000000" pitchFamily="2" charset="2"/>
              <a:buChar char="l"/>
              <a:defRPr/>
            </a:pPr>
            <a:endParaRPr lang="en-US" altLang="ja-JP" sz="2000" b="1" dirty="0">
              <a:latin typeface="+mn-lt"/>
            </a:endParaRPr>
          </a:p>
          <a:p>
            <a:pPr marL="342900" indent="-342900">
              <a:spcBef>
                <a:spcPct val="0"/>
              </a:spcBef>
              <a:buFont typeface="Wingdings" panose="05000000000000000000" pitchFamily="2" charset="2"/>
              <a:buChar char="l"/>
              <a:defRPr/>
            </a:pPr>
            <a:r>
              <a:rPr lang="en-US" altLang="ja-JP" sz="2000" b="1" dirty="0">
                <a:latin typeface="+mn-lt"/>
              </a:rPr>
              <a:t>An electron anti-neutrino interacts with a proton by an inverse</a:t>
            </a:r>
            <a:br>
              <a:rPr lang="en-US" altLang="ja-JP" sz="2000" b="1" dirty="0">
                <a:latin typeface="+mn-lt"/>
              </a:rPr>
            </a:br>
            <a:r>
              <a:rPr lang="en-US" altLang="ja-JP" sz="2000" b="1" dirty="0">
                <a:latin typeface="Symbol" panose="05050102010706020507" pitchFamily="18" charset="2"/>
              </a:rPr>
              <a:t>b</a:t>
            </a:r>
            <a:r>
              <a:rPr lang="en-US" altLang="ja-JP" sz="2000" b="1" dirty="0">
                <a:latin typeface="+mn-lt"/>
              </a:rPr>
              <a:t>-decay reaction.</a:t>
            </a:r>
            <a:br>
              <a:rPr lang="en-US" altLang="ja-JP" sz="2000" b="1" dirty="0">
                <a:latin typeface="+mn-lt"/>
              </a:rPr>
            </a:br>
            <a:br>
              <a:rPr lang="en-US" altLang="ja-JP" sz="2000" b="1" dirty="0">
                <a:latin typeface="+mn-lt"/>
              </a:rPr>
            </a:br>
            <a:br>
              <a:rPr lang="en-US" altLang="ja-JP" sz="2000" b="1" dirty="0">
                <a:latin typeface="+mn-lt"/>
              </a:rPr>
            </a:br>
            <a:r>
              <a:rPr lang="en-US" altLang="ja-JP" sz="2000" b="1" dirty="0">
                <a:latin typeface="+mn-lt"/>
              </a:rPr>
              <a:t>The nominal energy of the positron</a:t>
            </a:r>
            <a:br>
              <a:rPr lang="en-US" altLang="ja-JP" sz="2000" b="1" dirty="0">
                <a:latin typeface="+mn-lt"/>
              </a:rPr>
            </a:br>
            <a:r>
              <a:rPr lang="en-US" altLang="ja-JP" sz="2000" b="1" dirty="0">
                <a:latin typeface="+mn-lt"/>
              </a:rPr>
              <a:t>from a reactor anti-neutrino is </a:t>
            </a:r>
            <a:r>
              <a:rPr lang="en-US" altLang="ja-JP" sz="2000" b="1" dirty="0">
                <a:solidFill>
                  <a:srgbClr val="FF0000"/>
                </a:solidFill>
                <a:latin typeface="+mn-lt"/>
              </a:rPr>
              <a:t>~3MeV</a:t>
            </a:r>
            <a:r>
              <a:rPr lang="en-US" altLang="ja-JP" sz="2000" b="1" dirty="0">
                <a:latin typeface="+mn-lt"/>
              </a:rPr>
              <a:t>.</a:t>
            </a:r>
            <a:br>
              <a:rPr lang="en-US" altLang="ja-JP" sz="2000" b="1" dirty="0">
                <a:latin typeface="+mn-lt"/>
              </a:rPr>
            </a:br>
            <a:r>
              <a:rPr lang="en-US" altLang="ja-JP" sz="2000" b="1" dirty="0">
                <a:latin typeface="+mn-lt"/>
              </a:rPr>
              <a:t>The neutron is captured by a proton,</a:t>
            </a:r>
            <a:br>
              <a:rPr lang="en-US" altLang="ja-JP" sz="2000" b="1" dirty="0">
                <a:latin typeface="+mn-lt"/>
              </a:rPr>
            </a:br>
            <a:r>
              <a:rPr lang="en-US" altLang="ja-JP" sz="2000" b="1" dirty="0">
                <a:latin typeface="+mn-lt"/>
              </a:rPr>
              <a:t>and a </a:t>
            </a:r>
            <a:r>
              <a:rPr lang="en-US" altLang="ja-JP" sz="2000" b="1" dirty="0">
                <a:solidFill>
                  <a:srgbClr val="FF0000"/>
                </a:solidFill>
                <a:latin typeface="+mn-lt"/>
              </a:rPr>
              <a:t>2.2MeV </a:t>
            </a:r>
            <a:r>
              <a:rPr lang="en-US" altLang="ja-JP" sz="2000" b="1" dirty="0">
                <a:solidFill>
                  <a:srgbClr val="FF0000"/>
                </a:solidFill>
                <a:latin typeface="Symbol" panose="05050102010706020507" pitchFamily="18" charset="2"/>
              </a:rPr>
              <a:t>g</a:t>
            </a:r>
            <a:r>
              <a:rPr lang="en-US" altLang="ja-JP" sz="2000" b="1" dirty="0">
                <a:solidFill>
                  <a:srgbClr val="FF0000"/>
                </a:solidFill>
                <a:latin typeface="+mn-lt"/>
              </a:rPr>
              <a:t>-ray </a:t>
            </a:r>
            <a:r>
              <a:rPr lang="en-US" altLang="ja-JP" sz="2000" b="1" dirty="0">
                <a:latin typeface="+mn-lt"/>
              </a:rPr>
              <a:t>is emitted with</a:t>
            </a:r>
            <a:br>
              <a:rPr lang="en-US" altLang="ja-JP" sz="2000" b="1" dirty="0">
                <a:latin typeface="+mn-lt"/>
              </a:rPr>
            </a:br>
            <a:r>
              <a:rPr lang="en-US" altLang="ja-JP" sz="2000" b="1" dirty="0">
                <a:latin typeface="+mn-lt"/>
              </a:rPr>
              <a:t>an average delay time </a:t>
            </a:r>
            <a:r>
              <a:rPr lang="en-US" altLang="ja-JP" sz="2000" b="1" dirty="0">
                <a:solidFill>
                  <a:srgbClr val="FF0000"/>
                </a:solidFill>
                <a:latin typeface="Symbol" panose="05050102010706020507" pitchFamily="18" charset="2"/>
              </a:rPr>
              <a:t>t</a:t>
            </a:r>
            <a:r>
              <a:rPr lang="en-US" altLang="ja-JP" sz="2000" b="1" dirty="0">
                <a:solidFill>
                  <a:srgbClr val="FF0000"/>
                </a:solidFill>
                <a:latin typeface="+mn-lt"/>
              </a:rPr>
              <a:t>~200</a:t>
            </a:r>
            <a:r>
              <a:rPr lang="en-US" altLang="ja-JP" sz="2000" b="1" dirty="0">
                <a:solidFill>
                  <a:srgbClr val="FF0000"/>
                </a:solidFill>
                <a:latin typeface="Symbol" panose="05050102010706020507" pitchFamily="18" charset="2"/>
              </a:rPr>
              <a:t>m</a:t>
            </a:r>
            <a:r>
              <a:rPr lang="en-US" altLang="ja-JP" sz="2000" b="1" dirty="0">
                <a:solidFill>
                  <a:srgbClr val="FF0000"/>
                </a:solidFill>
                <a:latin typeface="+mn-lt"/>
              </a:rPr>
              <a:t>sec</a:t>
            </a:r>
            <a:r>
              <a:rPr lang="en-US" altLang="ja-JP" sz="2000" b="1" dirty="0">
                <a:latin typeface="+mn-lt"/>
              </a:rPr>
              <a:t>. </a:t>
            </a:r>
            <a:br>
              <a:rPr lang="en-US" altLang="ja-JP" sz="2000" b="1" dirty="0">
                <a:latin typeface="+mn-lt"/>
              </a:rPr>
            </a:br>
            <a:br>
              <a:rPr lang="en-US" altLang="ja-JP" sz="2000" b="1" dirty="0">
                <a:latin typeface="+mn-lt"/>
              </a:rPr>
            </a:br>
            <a:br>
              <a:rPr lang="en-US" altLang="ja-JP" sz="2000" b="1" dirty="0">
                <a:latin typeface="+mn-lt"/>
              </a:rPr>
            </a:br>
            <a:r>
              <a:rPr lang="en-US" altLang="ja-JP" sz="2000" b="1" dirty="0">
                <a:latin typeface="+mn-lt"/>
              </a:rPr>
              <a:t>The electron anti-neutrino signal can</a:t>
            </a:r>
            <a:br>
              <a:rPr lang="en-US" altLang="ja-JP" sz="2000" b="1" dirty="0">
                <a:latin typeface="+mn-lt"/>
              </a:rPr>
            </a:br>
            <a:r>
              <a:rPr lang="en-US" altLang="ja-JP" sz="2000" b="1" dirty="0">
                <a:latin typeface="+mn-lt"/>
              </a:rPr>
              <a:t>be identified by the coincidence</a:t>
            </a:r>
            <a:br>
              <a:rPr lang="en-US" altLang="ja-JP" sz="2000" b="1" dirty="0">
                <a:latin typeface="+mn-lt"/>
              </a:rPr>
            </a:br>
            <a:r>
              <a:rPr lang="en-US" altLang="ja-JP" sz="2000" b="1" dirty="0">
                <a:latin typeface="+mn-lt"/>
              </a:rPr>
              <a:t>between the prompt positron and</a:t>
            </a:r>
            <a:br>
              <a:rPr lang="en-US" altLang="ja-JP" sz="2000" b="1" dirty="0">
                <a:latin typeface="+mn-lt"/>
              </a:rPr>
            </a:br>
            <a:r>
              <a:rPr lang="en-US" altLang="ja-JP" sz="2000" b="1" dirty="0">
                <a:latin typeface="+mn-lt"/>
              </a:rPr>
              <a:t>the delayed </a:t>
            </a:r>
            <a:r>
              <a:rPr lang="en-US" altLang="ja-JP" sz="2000" b="1" dirty="0">
                <a:latin typeface="Symbol" panose="05050102010706020507" pitchFamily="18" charset="2"/>
              </a:rPr>
              <a:t>g</a:t>
            </a:r>
            <a:r>
              <a:rPr lang="en-US" altLang="ja-JP" sz="2000" b="1" dirty="0">
                <a:latin typeface="+mn-lt"/>
              </a:rPr>
              <a:t>-ray .</a:t>
            </a:r>
          </a:p>
        </p:txBody>
      </p:sp>
      <p:sp>
        <p:nvSpPr>
          <p:cNvPr id="109571"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events</a:t>
            </a:r>
          </a:p>
        </p:txBody>
      </p:sp>
      <p:pic>
        <p:nvPicPr>
          <p:cNvPr id="1095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2770188"/>
            <a:ext cx="2270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4908550"/>
            <a:ext cx="22685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4" name="グループ化 3"/>
          <p:cNvGrpSpPr>
            <a:grpSpLocks/>
          </p:cNvGrpSpPr>
          <p:nvPr/>
        </p:nvGrpSpPr>
        <p:grpSpPr bwMode="auto">
          <a:xfrm>
            <a:off x="5241925" y="3627438"/>
            <a:ext cx="3854450" cy="2278062"/>
            <a:chOff x="5241728" y="3627784"/>
            <a:chExt cx="3854203" cy="2277990"/>
          </a:xfrm>
        </p:grpSpPr>
        <p:cxnSp>
          <p:nvCxnSpPr>
            <p:cNvPr id="9" name="直線矢印コネクタ 8"/>
            <p:cNvCxnSpPr/>
            <p:nvPr/>
          </p:nvCxnSpPr>
          <p:spPr bwMode="auto">
            <a:xfrm flipH="1">
              <a:off x="5241728" y="4807259"/>
              <a:ext cx="1352463" cy="0"/>
            </a:xfrm>
            <a:prstGeom prst="straightConnector1">
              <a:avLst/>
            </a:prstGeom>
            <a:ln w="38100">
              <a:solidFill>
                <a:srgbClr val="0000FF"/>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bwMode="auto">
            <a:xfrm rot="15169979" flipH="1">
              <a:off x="6465603" y="5064427"/>
              <a:ext cx="504809"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577" name="テキスト ボックス 66"/>
            <p:cNvSpPr txBox="1">
              <a:spLocks noChangeArrowheads="1"/>
            </p:cNvSpPr>
            <p:nvPr/>
          </p:nvSpPr>
          <p:spPr bwMode="auto">
            <a:xfrm>
              <a:off x="6404231" y="5008293"/>
              <a:ext cx="5505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a:t>
              </a:r>
              <a:r>
                <a:rPr lang="en-US" altLang="ja-JP" sz="1800" b="1" baseline="30000">
                  <a:cs typeface="Arial" panose="020B0604020202020204" pitchFamily="34" charset="0"/>
                </a:rPr>
                <a:t>+</a:t>
              </a:r>
              <a:endParaRPr lang="ja-JP" altLang="en-US" sz="1800" b="1" baseline="30000">
                <a:cs typeface="Arial" panose="020B0604020202020204" pitchFamily="34" charset="0"/>
              </a:endParaRPr>
            </a:p>
          </p:txBody>
        </p:sp>
        <p:sp>
          <p:nvSpPr>
            <p:cNvPr id="109578" name="テキスト ボックス 67"/>
            <p:cNvSpPr txBox="1">
              <a:spLocks noChangeArrowheads="1"/>
            </p:cNvSpPr>
            <p:nvPr/>
          </p:nvSpPr>
          <p:spPr bwMode="auto">
            <a:xfrm>
              <a:off x="6948484" y="4416411"/>
              <a:ext cx="52188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a:t>
              </a:r>
              <a:endParaRPr lang="ja-JP" altLang="en-US" sz="1800" b="1" baseline="30000">
                <a:cs typeface="Arial" panose="020B0604020202020204" pitchFamily="34" charset="0"/>
              </a:endParaRPr>
            </a:p>
          </p:txBody>
        </p:sp>
        <p:sp>
          <p:nvSpPr>
            <p:cNvPr id="109579" name="テキスト ボックス 73"/>
            <p:cNvSpPr txBox="1">
              <a:spLocks noChangeArrowheads="1"/>
            </p:cNvSpPr>
            <p:nvPr/>
          </p:nvSpPr>
          <p:spPr bwMode="auto">
            <a:xfrm>
              <a:off x="5361855" y="4339137"/>
              <a:ext cx="876019" cy="43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n</a:t>
              </a:r>
              <a:r>
                <a:rPr lang="en-US" altLang="ja-JP" sz="1800" b="1" baseline="-25000">
                  <a:cs typeface="Arial" panose="020B0604020202020204" pitchFamily="34" charset="0"/>
                </a:rPr>
                <a:t>e</a:t>
              </a:r>
              <a:endParaRPr lang="ja-JP" altLang="en-US" sz="1800" b="1" baseline="-25000">
                <a:cs typeface="Arial" panose="020B0604020202020204" pitchFamily="34" charset="0"/>
              </a:endParaRPr>
            </a:p>
          </p:txBody>
        </p:sp>
        <p:cxnSp>
          <p:nvCxnSpPr>
            <p:cNvPr id="14" name="直線コネクタ 13"/>
            <p:cNvCxnSpPr/>
            <p:nvPr/>
          </p:nvCxnSpPr>
          <p:spPr bwMode="auto">
            <a:xfrm>
              <a:off x="5452852" y="4469132"/>
              <a:ext cx="1269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91"/>
            <p:cNvSpPr>
              <a:spLocks/>
            </p:cNvSpPr>
            <p:nvPr/>
          </p:nvSpPr>
          <p:spPr bwMode="auto">
            <a:xfrm rot="2452746">
              <a:off x="6732295" y="5453351"/>
              <a:ext cx="688931" cy="6508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sp>
          <p:nvSpPr>
            <p:cNvPr id="16" name="Freeform 191"/>
            <p:cNvSpPr>
              <a:spLocks/>
            </p:cNvSpPr>
            <p:nvPr/>
          </p:nvSpPr>
          <p:spPr bwMode="auto">
            <a:xfrm rot="8645950">
              <a:off x="6149720" y="5480337"/>
              <a:ext cx="736553" cy="53973"/>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sp>
          <p:nvSpPr>
            <p:cNvPr id="17" name="Freeform 191"/>
            <p:cNvSpPr>
              <a:spLocks/>
            </p:cNvSpPr>
            <p:nvPr/>
          </p:nvSpPr>
          <p:spPr bwMode="auto">
            <a:xfrm rot="704177">
              <a:off x="7610126" y="4153229"/>
              <a:ext cx="674645" cy="76198"/>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grpSp>
          <p:nvGrpSpPr>
            <p:cNvPr id="109584" name="グループ化 46"/>
            <p:cNvGrpSpPr>
              <a:grpSpLocks/>
            </p:cNvGrpSpPr>
            <p:nvPr/>
          </p:nvGrpSpPr>
          <p:grpSpPr bwMode="auto">
            <a:xfrm rot="-1996254">
              <a:off x="6512155" y="4436275"/>
              <a:ext cx="1069464" cy="136631"/>
              <a:chOff x="4484233" y="4194422"/>
              <a:chExt cx="910885" cy="116320"/>
            </a:xfrm>
          </p:grpSpPr>
          <p:cxnSp>
            <p:nvCxnSpPr>
              <p:cNvPr id="29" name="直線コネクタ 28"/>
              <p:cNvCxnSpPr/>
              <p:nvPr/>
            </p:nvCxnSpPr>
            <p:spPr>
              <a:xfrm>
                <a:off x="5197545" y="4160642"/>
                <a:ext cx="205507" cy="35138"/>
              </a:xfrm>
              <a:prstGeom prst="line">
                <a:avLst/>
              </a:prstGeom>
              <a:ln w="38100">
                <a:solidFill>
                  <a:srgbClr val="008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778902" y="4250588"/>
                <a:ext cx="213619" cy="0"/>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983181" y="4159214"/>
                <a:ext cx="246068" cy="82439"/>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473256" y="4211472"/>
                <a:ext cx="132498" cy="54059"/>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32193" y="4131626"/>
                <a:ext cx="58137" cy="97306"/>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600377" y="4176312"/>
                <a:ext cx="154130" cy="108118"/>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9585" name="テキスト ボックス 63"/>
            <p:cNvSpPr txBox="1">
              <a:spLocks noChangeArrowheads="1"/>
            </p:cNvSpPr>
            <p:nvPr/>
          </p:nvSpPr>
          <p:spPr bwMode="auto">
            <a:xfrm>
              <a:off x="7838898" y="3627784"/>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109586" name="テキスト ボックス 63"/>
            <p:cNvSpPr txBox="1">
              <a:spLocks noChangeArrowheads="1"/>
            </p:cNvSpPr>
            <p:nvPr/>
          </p:nvSpPr>
          <p:spPr bwMode="auto">
            <a:xfrm>
              <a:off x="6963994" y="4940139"/>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109587" name="テキスト ボックス 63"/>
            <p:cNvSpPr txBox="1">
              <a:spLocks noChangeArrowheads="1"/>
            </p:cNvSpPr>
            <p:nvPr/>
          </p:nvSpPr>
          <p:spPr bwMode="auto">
            <a:xfrm>
              <a:off x="6168628" y="5039554"/>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22" name="楕円 21"/>
            <p:cNvSpPr/>
            <p:nvPr/>
          </p:nvSpPr>
          <p:spPr>
            <a:xfrm>
              <a:off x="6532283" y="4710425"/>
              <a:ext cx="169851" cy="16827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589" name="テキスト ボックス 67"/>
            <p:cNvSpPr txBox="1">
              <a:spLocks noChangeArrowheads="1"/>
            </p:cNvSpPr>
            <p:nvPr/>
          </p:nvSpPr>
          <p:spPr bwMode="auto">
            <a:xfrm>
              <a:off x="6361410" y="4288903"/>
              <a:ext cx="521884" cy="43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p</a:t>
              </a:r>
              <a:endParaRPr lang="ja-JP" altLang="en-US" sz="1800" b="1" baseline="30000">
                <a:cs typeface="Arial" panose="020B0604020202020204" pitchFamily="34" charset="0"/>
              </a:endParaRPr>
            </a:p>
          </p:txBody>
        </p:sp>
        <p:sp>
          <p:nvSpPr>
            <p:cNvPr id="24" name="楕円 23"/>
            <p:cNvSpPr/>
            <p:nvPr/>
          </p:nvSpPr>
          <p:spPr>
            <a:xfrm>
              <a:off x="7416464" y="4054808"/>
              <a:ext cx="169852" cy="16985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7516470" y="3943686"/>
              <a:ext cx="169851" cy="169858"/>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592" name="テキスト ボックス 67"/>
            <p:cNvSpPr txBox="1">
              <a:spLocks noChangeArrowheads="1"/>
            </p:cNvSpPr>
            <p:nvPr/>
          </p:nvSpPr>
          <p:spPr bwMode="auto">
            <a:xfrm>
              <a:off x="7231500" y="3709844"/>
              <a:ext cx="521884" cy="43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a:t>
              </a:r>
              <a:endParaRPr lang="ja-JP" altLang="en-US" sz="1800" b="1" baseline="30000">
                <a:cs typeface="Arial" panose="020B0604020202020204" pitchFamily="34" charset="0"/>
              </a:endParaRPr>
            </a:p>
          </p:txBody>
        </p:sp>
        <p:sp>
          <p:nvSpPr>
            <p:cNvPr id="109593" name="テキスト ボックス 67"/>
            <p:cNvSpPr txBox="1">
              <a:spLocks noChangeArrowheads="1"/>
            </p:cNvSpPr>
            <p:nvPr/>
          </p:nvSpPr>
          <p:spPr bwMode="auto">
            <a:xfrm>
              <a:off x="6361410" y="5508223"/>
              <a:ext cx="1213016" cy="39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cs typeface="Arial" panose="020B0604020202020204" pitchFamily="34" charset="0"/>
                </a:rPr>
                <a:t>prompt</a:t>
              </a:r>
              <a:endParaRPr lang="ja-JP" altLang="en-US" sz="1600" b="1" baseline="30000">
                <a:latin typeface="Arial Narrow" panose="020B0606020202030204" pitchFamily="34" charset="0"/>
                <a:cs typeface="Arial" panose="020B0604020202020204" pitchFamily="34" charset="0"/>
              </a:endParaRPr>
            </a:p>
          </p:txBody>
        </p:sp>
        <p:sp>
          <p:nvSpPr>
            <p:cNvPr id="109594" name="テキスト ボックス 67"/>
            <p:cNvSpPr txBox="1">
              <a:spLocks noChangeArrowheads="1"/>
            </p:cNvSpPr>
            <p:nvPr/>
          </p:nvSpPr>
          <p:spPr bwMode="auto">
            <a:xfrm>
              <a:off x="7363253" y="4286926"/>
              <a:ext cx="1732678" cy="39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cs typeface="Arial" panose="020B0604020202020204" pitchFamily="34" charset="0"/>
                </a:rPr>
                <a:t>~200</a:t>
              </a:r>
              <a:r>
                <a:rPr lang="en-US" altLang="ja-JP" sz="1600" b="1">
                  <a:latin typeface="Symbol" panose="05050102010706020507" pitchFamily="18" charset="2"/>
                  <a:cs typeface="Arial" panose="020B0604020202020204" pitchFamily="34" charset="0"/>
                </a:rPr>
                <a:t>m</a:t>
              </a:r>
              <a:r>
                <a:rPr lang="en-US" altLang="ja-JP" sz="1600" b="1">
                  <a:latin typeface="Arial Narrow" panose="020B0606020202030204" pitchFamily="34" charset="0"/>
                  <a:cs typeface="Arial" panose="020B0604020202020204" pitchFamily="34" charset="0"/>
                </a:rPr>
                <a:t>s delayed</a:t>
              </a:r>
              <a:endParaRPr lang="ja-JP" altLang="en-US" sz="1600" b="1" baseline="30000">
                <a:latin typeface="Arial Narrow" panose="020B0606020202030204" pitchFamily="34" charset="0"/>
                <a:cs typeface="Arial" panose="020B0604020202020204"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bject 4"/>
          <p:cNvSpPr>
            <a:spLocks noChangeArrowheads="1"/>
          </p:cNvSpPr>
          <p:nvPr/>
        </p:nvSpPr>
        <p:spPr bwMode="auto">
          <a:xfrm>
            <a:off x="5795963" y="2466975"/>
            <a:ext cx="3151187" cy="43672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30067" name="テキスト ボックス 18"/>
          <p:cNvSpPr txBox="1">
            <a:spLocks noChangeArrowheads="1"/>
          </p:cNvSpPr>
          <p:nvPr/>
        </p:nvSpPr>
        <p:spPr bwMode="auto">
          <a:xfrm>
            <a:off x="57150" y="500063"/>
            <a:ext cx="8961438"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mn-lt"/>
              </a:rPr>
              <a:t>Near the </a:t>
            </a:r>
            <a:r>
              <a:rPr lang="en-US" altLang="ja-JP" sz="1900" b="1" dirty="0" err="1">
                <a:latin typeface="+mn-lt"/>
              </a:rPr>
              <a:t>KamLAND</a:t>
            </a:r>
            <a:r>
              <a:rPr lang="en-US" altLang="ja-JP" sz="1900" b="1" dirty="0">
                <a:latin typeface="+mn-lt"/>
              </a:rPr>
              <a:t> site, a total power of ~70GW reactors are located from distances </a:t>
            </a:r>
            <a:r>
              <a:rPr lang="en-US" altLang="ja-JP" sz="1900" b="1" dirty="0">
                <a:solidFill>
                  <a:srgbClr val="FF0000"/>
                </a:solidFill>
                <a:latin typeface="+mn-lt"/>
              </a:rPr>
              <a:t>(175±35) km</a:t>
            </a:r>
            <a:r>
              <a:rPr lang="en-US" altLang="ja-JP" sz="1900" b="1" dirty="0">
                <a:latin typeface="+mn-lt"/>
              </a:rPr>
              <a:t>. It is about 7% of reactors in the world.</a:t>
            </a:r>
          </a:p>
          <a:p>
            <a:pPr marL="342900" indent="-342900">
              <a:spcBef>
                <a:spcPct val="0"/>
              </a:spcBef>
              <a:buFont typeface="Wingdings" panose="05000000000000000000" pitchFamily="2" charset="2"/>
              <a:buChar char="l"/>
              <a:defRPr/>
            </a:pPr>
            <a:endParaRPr lang="en-US" altLang="ja-JP" sz="1900" b="1" dirty="0">
              <a:latin typeface="+mn-lt"/>
            </a:endParaRPr>
          </a:p>
          <a:p>
            <a:pPr marL="342900" indent="-342900">
              <a:spcBef>
                <a:spcPct val="0"/>
              </a:spcBef>
              <a:buFont typeface="Wingdings" panose="05000000000000000000" pitchFamily="2" charset="2"/>
              <a:buChar char="l"/>
              <a:defRPr/>
            </a:pPr>
            <a:r>
              <a:rPr lang="en-US" altLang="ja-JP" sz="1900" b="1" dirty="0">
                <a:cs typeface="Arial" panose="020B0604020202020204" pitchFamily="34" charset="0"/>
              </a:rPr>
              <a:t>The survival probability of anti-neutrino can be written as follows.</a:t>
            </a:r>
            <a:br>
              <a:rPr lang="en-US" altLang="ja-JP" sz="1900" b="1" dirty="0">
                <a:cs typeface="Arial" panose="020B0604020202020204" pitchFamily="34" charset="0"/>
              </a:rPr>
            </a:br>
            <a:br>
              <a:rPr lang="en-US" altLang="ja-JP" sz="1900" b="1" dirty="0">
                <a:cs typeface="Arial" panose="020B0604020202020204" pitchFamily="34" charset="0"/>
              </a:rPr>
            </a:br>
            <a:br>
              <a:rPr lang="en-US" altLang="ja-JP" sz="1900" b="1" dirty="0">
                <a:cs typeface="Arial" panose="020B0604020202020204" pitchFamily="34" charset="0"/>
              </a:rPr>
            </a:br>
            <a:r>
              <a:rPr lang="en-US" altLang="ja-JP" sz="1900" b="1" dirty="0">
                <a:cs typeface="Arial" panose="020B0604020202020204" pitchFamily="34" charset="0"/>
              </a:rPr>
              <a:t>                                                                                             </a:t>
            </a:r>
            <a:br>
              <a:rPr lang="en-US" altLang="ja-JP" sz="1900" b="1" dirty="0">
                <a:cs typeface="Arial" panose="020B0604020202020204" pitchFamily="34" charset="0"/>
              </a:rPr>
            </a:br>
            <a:r>
              <a:rPr lang="en-US" altLang="ja-JP" sz="1900" b="1" dirty="0">
                <a:cs typeface="Arial" panose="020B0604020202020204" pitchFamily="34" charset="0"/>
              </a:rPr>
              <a:t>Neutrino oscillation can be recognized when </a:t>
            </a:r>
            <a:br>
              <a:rPr lang="en-US" altLang="ja-JP" sz="1900" b="1" dirty="0">
                <a:cs typeface="Arial" panose="020B0604020202020204" pitchFamily="34" charset="0"/>
              </a:rPr>
            </a:br>
            <a:br>
              <a:rPr lang="en-US" altLang="ja-JP" sz="1900" b="1" dirty="0">
                <a:cs typeface="Arial" panose="020B0604020202020204" pitchFamily="34" charset="0"/>
              </a:rPr>
            </a:br>
            <a:br>
              <a:rPr lang="en-US" altLang="ja-JP" sz="1900" b="1" dirty="0">
                <a:cs typeface="Arial" panose="020B0604020202020204" pitchFamily="34" charset="0"/>
              </a:rPr>
            </a:br>
            <a:r>
              <a:rPr lang="en-US" altLang="ja-JP" sz="1900" b="1" dirty="0">
                <a:cs typeface="Arial" panose="020B0604020202020204" pitchFamily="34" charset="0"/>
              </a:rPr>
              <a:t>The first equation can be written as </a:t>
            </a:r>
            <a:br>
              <a:rPr lang="en-US" altLang="ja-JP" sz="1900" b="1" dirty="0">
                <a:cs typeface="Arial" panose="020B0604020202020204" pitchFamily="34" charset="0"/>
              </a:rPr>
            </a:br>
            <a:br>
              <a:rPr lang="en-US" altLang="ja-JP" sz="1900" b="1" dirty="0">
                <a:cs typeface="Arial" panose="020B0604020202020204" pitchFamily="34" charset="0"/>
              </a:rPr>
            </a:br>
            <a:endParaRPr lang="en-US" altLang="ja-JP" sz="1900" b="1" dirty="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cs typeface="Arial" panose="020B0604020202020204" pitchFamily="34" charset="0"/>
              </a:rPr>
              <a:t>Accordingly, disappearance of reactor </a:t>
            </a:r>
            <a:r>
              <a:rPr lang="en-US" altLang="ja-JP" sz="1900" b="1" dirty="0">
                <a:solidFill>
                  <a:srgbClr val="FF0000"/>
                </a:solidFill>
                <a:latin typeface="Symbol" panose="05050102010706020507" pitchFamily="18" charset="2"/>
                <a:cs typeface="Arial" panose="020B0604020202020204" pitchFamily="34" charset="0"/>
              </a:rPr>
              <a:t>n</a:t>
            </a:r>
            <a:r>
              <a:rPr lang="en-US" altLang="ja-JP" sz="1900" b="1" baseline="-25000" dirty="0">
                <a:solidFill>
                  <a:srgbClr val="FF0000"/>
                </a:solidFill>
                <a:cs typeface="Arial" panose="020B0604020202020204" pitchFamily="34" charset="0"/>
              </a:rPr>
              <a:t>e</a:t>
            </a:r>
            <a:br>
              <a:rPr lang="en-US" altLang="ja-JP" sz="1900" b="1" dirty="0">
                <a:solidFill>
                  <a:srgbClr val="FF0000"/>
                </a:solidFill>
                <a:cs typeface="Arial" panose="020B0604020202020204" pitchFamily="34" charset="0"/>
              </a:rPr>
            </a:br>
            <a:r>
              <a:rPr lang="en-US" altLang="ja-JP" sz="1900" b="1" dirty="0">
                <a:solidFill>
                  <a:srgbClr val="FF0000"/>
                </a:solidFill>
                <a:cs typeface="Arial" panose="020B0604020202020204" pitchFamily="34" charset="0"/>
              </a:rPr>
              <a:t>can be found in the case of LMA solution.</a:t>
            </a:r>
          </a:p>
          <a:p>
            <a:pPr marL="342900" indent="-342900">
              <a:spcBef>
                <a:spcPct val="0"/>
              </a:spcBef>
              <a:buFont typeface="Wingdings" panose="05000000000000000000" pitchFamily="2" charset="2"/>
              <a:buChar char="l"/>
              <a:defRPr/>
            </a:pPr>
            <a:endParaRPr lang="en-US" altLang="ja-JP" sz="1900" b="1" dirty="0">
              <a:solidFill>
                <a:srgbClr val="FF0000"/>
              </a:solidFill>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cs typeface="Arial" panose="020B0604020202020204" pitchFamily="34" charset="0"/>
              </a:rPr>
              <a:t>If the LOW solution or Vacuum solution</a:t>
            </a:r>
            <a:r>
              <a:rPr lang="ja-JP" altLang="en-US" sz="1900" b="1" dirty="0">
                <a:cs typeface="Arial" panose="020B0604020202020204" pitchFamily="34" charset="0"/>
              </a:rPr>
              <a:t> </a:t>
            </a:r>
            <a:r>
              <a:rPr lang="en-US" altLang="ja-JP" sz="1900" b="1" dirty="0">
                <a:cs typeface="Arial" panose="020B0604020202020204" pitchFamily="34" charset="0"/>
              </a:rPr>
              <a:t>are</a:t>
            </a:r>
            <a:br>
              <a:rPr lang="en-US" altLang="ja-JP" sz="1900" b="1" dirty="0">
                <a:cs typeface="Arial" panose="020B0604020202020204" pitchFamily="34" charset="0"/>
              </a:rPr>
            </a:br>
            <a:r>
              <a:rPr lang="en-US" altLang="ja-JP" sz="1900" b="1" dirty="0">
                <a:cs typeface="Arial" panose="020B0604020202020204" pitchFamily="34" charset="0"/>
              </a:rPr>
              <a:t>the case, the baseline is too short. If the</a:t>
            </a:r>
            <a:br>
              <a:rPr lang="en-US" altLang="ja-JP" sz="1900" b="1" dirty="0">
                <a:cs typeface="Arial" panose="020B0604020202020204" pitchFamily="34" charset="0"/>
              </a:rPr>
            </a:br>
            <a:r>
              <a:rPr lang="en-US" altLang="ja-JP" sz="1900" b="1" dirty="0">
                <a:cs typeface="Arial" panose="020B0604020202020204" pitchFamily="34" charset="0"/>
              </a:rPr>
              <a:t>SMA solution is the case, the mixing angle</a:t>
            </a:r>
            <a:br>
              <a:rPr lang="en-US" altLang="ja-JP" sz="1900" b="1" dirty="0">
                <a:cs typeface="Arial" panose="020B0604020202020204" pitchFamily="34" charset="0"/>
              </a:rPr>
            </a:br>
            <a:r>
              <a:rPr lang="en-US" altLang="ja-JP" sz="1900" b="1" dirty="0">
                <a:cs typeface="Arial" panose="020B0604020202020204" pitchFamily="34" charset="0"/>
              </a:rPr>
              <a:t>is too small, and the resonance enhancement</a:t>
            </a:r>
            <a:br>
              <a:rPr lang="en-US" altLang="ja-JP" sz="1900" b="1" dirty="0">
                <a:cs typeface="Arial" panose="020B0604020202020204" pitchFamily="34" charset="0"/>
              </a:rPr>
            </a:br>
            <a:r>
              <a:rPr lang="en-US" altLang="ja-JP" sz="1900" b="1" dirty="0">
                <a:cs typeface="Arial" panose="020B0604020202020204" pitchFamily="34" charset="0"/>
              </a:rPr>
              <a:t>of oscillations in matter does not occur.</a:t>
            </a:r>
            <a:endParaRPr lang="ja-JP" altLang="en-US" sz="1900" b="1" dirty="0">
              <a:cs typeface="Arial" panose="020B0604020202020204" pitchFamily="34" charset="0"/>
            </a:endParaRPr>
          </a:p>
        </p:txBody>
      </p:sp>
      <p:sp>
        <p:nvSpPr>
          <p:cNvPr id="110596" name="Text Box 5"/>
          <p:cNvSpPr txBox="1">
            <a:spLocks noChangeArrowheads="1"/>
          </p:cNvSpPr>
          <p:nvPr/>
        </p:nvSpPr>
        <p:spPr bwMode="auto">
          <a:xfrm>
            <a:off x="233363" y="12700"/>
            <a:ext cx="8713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and reactor anti-neutrinos</a:t>
            </a:r>
          </a:p>
        </p:txBody>
      </p:sp>
      <p:pic>
        <p:nvPicPr>
          <p:cNvPr id="11059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2809875"/>
            <a:ext cx="26463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1785938"/>
            <a:ext cx="48895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2941638"/>
            <a:ext cx="14620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3740150"/>
            <a:ext cx="40179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p:nvCxnSpPr>
        <p:spPr>
          <a:xfrm flipV="1">
            <a:off x="4940300" y="4383088"/>
            <a:ext cx="142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first result : LMA solution !</a:t>
            </a:r>
          </a:p>
        </p:txBody>
      </p:sp>
      <p:sp>
        <p:nvSpPr>
          <p:cNvPr id="111619" name="テキスト ボックス 1"/>
          <p:cNvSpPr txBox="1">
            <a:spLocks noChangeArrowheads="1"/>
          </p:cNvSpPr>
          <p:nvPr/>
        </p:nvSpPr>
        <p:spPr bwMode="auto">
          <a:xfrm>
            <a:off x="17463" y="644525"/>
            <a:ext cx="87963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Data recorded between Mar. 4 and Oct. 6, 2002 was analyzed.</a:t>
            </a:r>
            <a:br>
              <a:rPr lang="en-US" altLang="ja-JP" sz="2000" b="1">
                <a:cs typeface="Arial" panose="020B0604020202020204" pitchFamily="34" charset="0"/>
              </a:rPr>
            </a:br>
            <a:r>
              <a:rPr lang="en-US" altLang="ja-JP" sz="2000" b="1">
                <a:cs typeface="Arial" panose="020B0604020202020204" pitchFamily="34" charset="0"/>
              </a:rPr>
              <a:t>The live time was 145.1 days, and the exposure was </a:t>
            </a:r>
            <a:r>
              <a:rPr lang="en-US" altLang="ja-JP" sz="2000" b="1">
                <a:solidFill>
                  <a:srgbClr val="FF0000"/>
                </a:solidFill>
                <a:cs typeface="Arial" panose="020B0604020202020204" pitchFamily="34" charset="0"/>
              </a:rPr>
              <a:t>162 ton</a:t>
            </a:r>
            <a:r>
              <a:rPr lang="ja-JP" altLang="en-US" sz="2000" b="1">
                <a:solidFill>
                  <a:srgbClr val="FF0000"/>
                </a:solidFill>
                <a:cs typeface="Arial" panose="020B0604020202020204" pitchFamily="34" charset="0"/>
              </a:rPr>
              <a:t>・</a:t>
            </a:r>
            <a:r>
              <a:rPr lang="en-US" altLang="ja-JP" sz="2000" b="1">
                <a:solidFill>
                  <a:srgbClr val="FF0000"/>
                </a:solidFill>
                <a:cs typeface="Arial" panose="020B0604020202020204" pitchFamily="34" charset="0"/>
              </a:rPr>
              <a:t>yr</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For the energy larger than 3.4 MeV, </a:t>
            </a:r>
            <a:r>
              <a:rPr lang="en-US" altLang="ja-JP" sz="2000" b="1">
                <a:solidFill>
                  <a:srgbClr val="FF0000"/>
                </a:solidFill>
                <a:cs typeface="Arial" panose="020B0604020202020204" pitchFamily="34" charset="0"/>
              </a:rPr>
              <a:t>54</a:t>
            </a:r>
            <a:r>
              <a:rPr lang="en-US" altLang="ja-JP" sz="2000" b="1">
                <a:cs typeface="Arial" panose="020B0604020202020204" pitchFamily="34" charset="0"/>
              </a:rPr>
              <a:t> events are observed, where the expectation for null oscillation is </a:t>
            </a:r>
            <a:r>
              <a:rPr lang="en-US" altLang="ja-JP" sz="2000" b="1">
                <a:solidFill>
                  <a:srgbClr val="FF0000"/>
                </a:solidFill>
                <a:cs typeface="Arial" panose="020B0604020202020204" pitchFamily="34" charset="0"/>
              </a:rPr>
              <a:t>86.8±5.6</a:t>
            </a:r>
            <a:r>
              <a:rPr lang="en-US" altLang="ja-JP" sz="2000" b="1">
                <a:cs typeface="Arial" panose="020B0604020202020204" pitchFamily="34" charset="0"/>
              </a:rPr>
              <a:t>. </a:t>
            </a:r>
            <a:br>
              <a:rPr lang="en-US" altLang="ja-JP" sz="2000" b="1">
                <a:cs typeface="Arial" panose="020B0604020202020204" pitchFamily="34" charset="0"/>
              </a:rPr>
            </a:br>
            <a:r>
              <a:rPr lang="en-US" altLang="ja-JP" sz="2000" b="1">
                <a:cs typeface="Arial" panose="020B0604020202020204" pitchFamily="34" charset="0"/>
              </a:rPr>
              <a:t>The ratio is </a:t>
            </a:r>
            <a:r>
              <a:rPr lang="en-US" altLang="ja-JP" sz="2000" b="1">
                <a:solidFill>
                  <a:srgbClr val="FF0000"/>
                </a:solidFill>
                <a:cs typeface="Arial" panose="020B0604020202020204" pitchFamily="34" charset="0"/>
              </a:rPr>
              <a:t>0.611±0.085(stat)±0.041(syst)</a:t>
            </a:r>
            <a:r>
              <a:rPr lang="en-US" altLang="ja-JP" sz="2000" b="1">
                <a:cs typeface="Arial" panose="020B0604020202020204" pitchFamily="34" charset="0"/>
              </a:rPr>
              <a:t>.</a:t>
            </a: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observation is</a:t>
            </a:r>
            <a:br>
              <a:rPr lang="en-US" altLang="ja-JP" sz="2000" b="1">
                <a:cs typeface="Arial" panose="020B0604020202020204" pitchFamily="34" charset="0"/>
              </a:rPr>
            </a:br>
            <a:r>
              <a:rPr lang="en-US" altLang="ja-JP" sz="2000" b="1">
                <a:cs typeface="Arial" panose="020B0604020202020204" pitchFamily="34" charset="0"/>
              </a:rPr>
              <a:t>smaller than the</a:t>
            </a:r>
            <a:br>
              <a:rPr lang="en-US" altLang="ja-JP" sz="2000" b="1">
                <a:cs typeface="Arial" panose="020B0604020202020204" pitchFamily="34" charset="0"/>
              </a:rPr>
            </a:br>
            <a:r>
              <a:rPr lang="en-US" altLang="ja-JP" sz="2000" b="1">
                <a:cs typeface="Arial" panose="020B0604020202020204" pitchFamily="34" charset="0"/>
              </a:rPr>
              <a:t>expectation with</a:t>
            </a:r>
            <a:br>
              <a:rPr lang="en-US" altLang="ja-JP" sz="2000" b="1">
                <a:cs typeface="Arial" panose="020B0604020202020204" pitchFamily="34" charset="0"/>
              </a:rPr>
            </a:br>
            <a:r>
              <a:rPr lang="en-US" altLang="ja-JP" sz="2000" b="1">
                <a:solidFill>
                  <a:srgbClr val="FF0000"/>
                </a:solidFill>
                <a:cs typeface="Arial" panose="020B0604020202020204" pitchFamily="34" charset="0"/>
              </a:rPr>
              <a:t>99.95%C.L.</a:t>
            </a:r>
          </a:p>
          <a:p>
            <a:pPr>
              <a:spcBef>
                <a:spcPct val="0"/>
              </a:spcBef>
              <a:buFont typeface="Wingdings" panose="05000000000000000000" pitchFamily="2" charset="2"/>
              <a:buChar char="l"/>
            </a:pP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It is a strong</a:t>
            </a:r>
            <a:br>
              <a:rPr lang="en-US" altLang="ja-JP" sz="2000" b="1">
                <a:cs typeface="Arial" panose="020B0604020202020204" pitchFamily="34" charset="0"/>
              </a:rPr>
            </a:br>
            <a:r>
              <a:rPr lang="en-US" altLang="ja-JP" sz="2000" b="1">
                <a:cs typeface="Arial" panose="020B0604020202020204" pitchFamily="34" charset="0"/>
              </a:rPr>
              <a:t>evidence that</a:t>
            </a:r>
            <a:br>
              <a:rPr lang="en-US" altLang="ja-JP" sz="2000" b="1">
                <a:cs typeface="Arial" panose="020B0604020202020204" pitchFamily="34" charset="0"/>
              </a:rPr>
            </a:br>
            <a:r>
              <a:rPr lang="en-US" altLang="ja-JP" sz="2000" b="1">
                <a:cs typeface="Arial" panose="020B0604020202020204" pitchFamily="34" charset="0"/>
              </a:rPr>
              <a:t>the </a:t>
            </a:r>
            <a:r>
              <a:rPr lang="en-US" altLang="ja-JP" sz="2000" b="1">
                <a:solidFill>
                  <a:srgbClr val="FF0000"/>
                </a:solidFill>
                <a:cs typeface="Arial" panose="020B0604020202020204" pitchFamily="34" charset="0"/>
              </a:rPr>
              <a:t>LMA solution</a:t>
            </a:r>
            <a:br>
              <a:rPr lang="en-US" altLang="ja-JP" sz="2000" b="1">
                <a:cs typeface="Arial" panose="020B0604020202020204" pitchFamily="34" charset="0"/>
              </a:rPr>
            </a:br>
            <a:r>
              <a:rPr lang="en-US" altLang="ja-JP" sz="2000" b="1">
                <a:cs typeface="Arial" panose="020B0604020202020204" pitchFamily="34" charset="0"/>
              </a:rPr>
              <a:t>is the answer for</a:t>
            </a:r>
            <a:br>
              <a:rPr lang="en-US" altLang="ja-JP" sz="2000" b="1">
                <a:cs typeface="Arial" panose="020B0604020202020204" pitchFamily="34" charset="0"/>
              </a:rPr>
            </a:br>
            <a:r>
              <a:rPr lang="en-US" altLang="ja-JP" sz="2000" b="1">
                <a:cs typeface="Arial" panose="020B0604020202020204" pitchFamily="34" charset="0"/>
              </a:rPr>
              <a:t>the solar neutrino</a:t>
            </a:r>
            <a:br>
              <a:rPr lang="en-US" altLang="ja-JP" sz="2000" b="1">
                <a:cs typeface="Arial" panose="020B0604020202020204" pitchFamily="34" charset="0"/>
              </a:rPr>
            </a:br>
            <a:r>
              <a:rPr lang="en-US" altLang="ja-JP" sz="2000" b="1">
                <a:cs typeface="Arial" panose="020B0604020202020204" pitchFamily="34" charset="0"/>
              </a:rPr>
              <a:t>problem.</a:t>
            </a:r>
            <a:endParaRPr lang="ja-JP" altLang="en-US" sz="2000" b="1">
              <a:cs typeface="Arial" panose="020B0604020202020204" pitchFamily="34" charset="0"/>
            </a:endParaRPr>
          </a:p>
        </p:txBody>
      </p:sp>
      <p:grpSp>
        <p:nvGrpSpPr>
          <p:cNvPr id="111620" name="グループ化 6"/>
          <p:cNvGrpSpPr>
            <a:grpSpLocks/>
          </p:cNvGrpSpPr>
          <p:nvPr/>
        </p:nvGrpSpPr>
        <p:grpSpPr bwMode="auto">
          <a:xfrm>
            <a:off x="2887663" y="2690813"/>
            <a:ext cx="6099175" cy="4097337"/>
            <a:chOff x="2887115" y="2760923"/>
            <a:chExt cx="6100130" cy="4097077"/>
          </a:xfrm>
        </p:grpSpPr>
        <p:grpSp>
          <p:nvGrpSpPr>
            <p:cNvPr id="111621" name="グループ化 4"/>
            <p:cNvGrpSpPr>
              <a:grpSpLocks/>
            </p:cNvGrpSpPr>
            <p:nvPr/>
          </p:nvGrpSpPr>
          <p:grpSpPr bwMode="auto">
            <a:xfrm>
              <a:off x="2887115" y="2760923"/>
              <a:ext cx="6100130" cy="4097077"/>
              <a:chOff x="2887115" y="2760923"/>
              <a:chExt cx="6100130" cy="4097077"/>
            </a:xfrm>
          </p:grpSpPr>
          <p:pic>
            <p:nvPicPr>
              <p:cNvPr id="11162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342" y="2976189"/>
                <a:ext cx="5672903" cy="38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157032" y="2760923"/>
                <a:ext cx="401700" cy="3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1625" name="テキスト ボックス 3"/>
              <p:cNvSpPr txBox="1">
                <a:spLocks noChangeArrowheads="1"/>
              </p:cNvSpPr>
              <p:nvPr/>
            </p:nvSpPr>
            <p:spPr bwMode="auto">
              <a:xfrm rot="-5400000">
                <a:off x="1931226" y="4273854"/>
                <a:ext cx="2311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latin typeface="Calibri" panose="020F0502020204030204" pitchFamily="34" charset="0"/>
                  </a:rPr>
                  <a:t>Number of events</a:t>
                </a:r>
                <a:endParaRPr lang="ja-JP" altLang="en-US" sz="2000" b="1">
                  <a:latin typeface="Calibri" panose="020F0502020204030204" pitchFamily="34" charset="0"/>
                </a:endParaRPr>
              </a:p>
            </p:txBody>
          </p:sp>
        </p:grpSp>
        <p:sp>
          <p:nvSpPr>
            <p:cNvPr id="111622" name="テキスト ボックス 5"/>
            <p:cNvSpPr txBox="1">
              <a:spLocks noChangeArrowheads="1"/>
            </p:cNvSpPr>
            <p:nvPr/>
          </p:nvSpPr>
          <p:spPr bwMode="auto">
            <a:xfrm>
              <a:off x="7193277" y="4508745"/>
              <a:ext cx="1664248" cy="83099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K.Eguchi et al.,</a:t>
              </a:r>
              <a:br>
                <a:rPr lang="nb-NO" altLang="ja-JP" sz="1600" b="1">
                  <a:latin typeface="Arial Narrow" panose="020B0606020202030204" pitchFamily="34" charset="0"/>
                </a:rPr>
              </a:br>
              <a:r>
                <a:rPr lang="nb-NO" altLang="ja-JP" sz="1600" b="1">
                  <a:latin typeface="Arial Narrow" panose="020B0606020202030204" pitchFamily="34" charset="0"/>
                </a:rPr>
                <a:t>Phys. Rev. Lett.90,</a:t>
              </a:r>
              <a:br>
                <a:rPr lang="nb-NO" altLang="ja-JP" sz="1600" b="1">
                  <a:latin typeface="Arial Narrow" panose="020B0606020202030204" pitchFamily="34" charset="0"/>
                </a:rPr>
              </a:br>
              <a:r>
                <a:rPr lang="nb-NO" altLang="ja-JP" sz="1600" b="1">
                  <a:latin typeface="Arial Narrow" panose="020B0606020202030204" pitchFamily="34" charset="0"/>
                </a:rPr>
                <a:t>021802(2003)</a:t>
              </a: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グループ化 19"/>
          <p:cNvGrpSpPr>
            <a:grpSpLocks/>
          </p:cNvGrpSpPr>
          <p:nvPr/>
        </p:nvGrpSpPr>
        <p:grpSpPr bwMode="auto">
          <a:xfrm>
            <a:off x="954088" y="3365500"/>
            <a:ext cx="5522912" cy="584200"/>
            <a:chOff x="1651860" y="3638691"/>
            <a:chExt cx="5521937" cy="584775"/>
          </a:xfrm>
        </p:grpSpPr>
        <p:pic>
          <p:nvPicPr>
            <p:cNvPr id="11265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848" y="3666972"/>
              <a:ext cx="2377440" cy="50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p:cNvCxnSpPr>
              <a:stCxn id="112659" idx="1"/>
            </p:cNvCxnSpPr>
            <p:nvPr/>
          </p:nvCxnSpPr>
          <p:spPr>
            <a:xfrm flipH="1">
              <a:off x="4586629" y="3846859"/>
              <a:ext cx="663458" cy="730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659" name="テキスト ボックス 7"/>
            <p:cNvSpPr txBox="1">
              <a:spLocks noChangeArrowheads="1"/>
            </p:cNvSpPr>
            <p:nvPr/>
          </p:nvSpPr>
          <p:spPr bwMode="auto">
            <a:xfrm>
              <a:off x="5250729" y="3661882"/>
              <a:ext cx="1923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charge must be 2+</a:t>
              </a:r>
              <a:endParaRPr lang="ja-JP" altLang="en-US" sz="1800" b="1">
                <a:solidFill>
                  <a:srgbClr val="FF0000"/>
                </a:solidFill>
                <a:latin typeface="Arial Narrow" panose="020B0606020202030204" pitchFamily="34" charset="0"/>
              </a:endParaRPr>
            </a:p>
          </p:txBody>
        </p:sp>
        <p:sp>
          <p:nvSpPr>
            <p:cNvPr id="112660" name="テキスト ボックス 8"/>
            <p:cNvSpPr txBox="1">
              <a:spLocks noChangeArrowheads="1"/>
            </p:cNvSpPr>
            <p:nvPr/>
          </p:nvSpPr>
          <p:spPr bwMode="auto">
            <a:xfrm>
              <a:off x="1651860" y="3638691"/>
              <a:ext cx="678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b="1">
                  <a:solidFill>
                    <a:srgbClr val="FF0000"/>
                  </a:solidFill>
                  <a:latin typeface="Calibri" panose="020F0502020204030204" pitchFamily="34" charset="0"/>
                </a:rPr>
                <a:t>×</a:t>
              </a:r>
              <a:endParaRPr lang="ja-JP" altLang="en-US" b="1">
                <a:solidFill>
                  <a:srgbClr val="FF0000"/>
                </a:solidFill>
                <a:latin typeface="Calibri" panose="020F0502020204030204" pitchFamily="34" charset="0"/>
              </a:endParaRPr>
            </a:p>
          </p:txBody>
        </p:sp>
      </p:grpSp>
      <p:sp>
        <p:nvSpPr>
          <p:cNvPr id="25" name="正方形/長方形 24"/>
          <p:cNvSpPr/>
          <p:nvPr/>
        </p:nvSpPr>
        <p:spPr>
          <a:xfrm>
            <a:off x="204788" y="4403725"/>
            <a:ext cx="2397125"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212725" y="3044825"/>
            <a:ext cx="2389188"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230188" y="996950"/>
            <a:ext cx="3937000"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2646" name="Text Box 5"/>
          <p:cNvSpPr txBox="1">
            <a:spLocks noChangeArrowheads="1"/>
          </p:cNvSpPr>
          <p:nvPr/>
        </p:nvSpPr>
        <p:spPr bwMode="auto">
          <a:xfrm>
            <a:off x="268288" y="17463"/>
            <a:ext cx="863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Why D</a:t>
            </a:r>
            <a:r>
              <a:rPr lang="en-US" altLang="ja-JP" sz="2800" b="1" u="sng" baseline="-25000">
                <a:solidFill>
                  <a:srgbClr val="0000FF"/>
                </a:solidFill>
              </a:rPr>
              <a:t>2</a:t>
            </a:r>
            <a:r>
              <a:rPr lang="en-US" altLang="ja-JP" sz="2800" b="1" u="sng">
                <a:solidFill>
                  <a:srgbClr val="0000FF"/>
                </a:solidFill>
              </a:rPr>
              <a:t>O instead of H</a:t>
            </a:r>
            <a:r>
              <a:rPr lang="en-US" altLang="ja-JP" sz="2800" b="1" u="sng" baseline="-25000">
                <a:solidFill>
                  <a:srgbClr val="0000FF"/>
                </a:solidFill>
              </a:rPr>
              <a:t>2</a:t>
            </a:r>
            <a:r>
              <a:rPr lang="en-US" altLang="ja-JP" sz="2800" b="1" u="sng">
                <a:solidFill>
                  <a:srgbClr val="0000FF"/>
                </a:solidFill>
              </a:rPr>
              <a:t>O ? </a:t>
            </a:r>
          </a:p>
        </p:txBody>
      </p:sp>
      <p:sp>
        <p:nvSpPr>
          <p:cNvPr id="3" name="テキスト ボックス 2"/>
          <p:cNvSpPr txBox="1"/>
          <p:nvPr/>
        </p:nvSpPr>
        <p:spPr>
          <a:xfrm>
            <a:off x="180975" y="917575"/>
            <a:ext cx="8793163" cy="4678363"/>
          </a:xfrm>
          <a:prstGeom prst="rect">
            <a:avLst/>
          </a:prstGeom>
          <a:noFill/>
          <a:ln w="38100">
            <a:solidFill>
              <a:srgbClr val="DEA900"/>
            </a:solidFill>
          </a:ln>
        </p:spPr>
        <p:txBody>
          <a:bodyPr>
            <a:spAutoFit/>
          </a:bodyPr>
          <a:lstStyle/>
          <a:p>
            <a:pPr>
              <a:defRPr/>
            </a:pPr>
            <a:r>
              <a:rPr lang="en-US" altLang="ja-JP" sz="2000" b="1" u="sng" dirty="0">
                <a:solidFill>
                  <a:srgbClr val="0000EE"/>
                </a:solidFill>
                <a:latin typeface="+mn-lt"/>
              </a:rPr>
              <a:t>Interaction with electron</a:t>
            </a:r>
            <a:br>
              <a:rPr lang="en-US" altLang="ja-JP" sz="2000" b="1" u="sng" dirty="0">
                <a:solidFill>
                  <a:srgbClr val="0000EE"/>
                </a:solidFill>
                <a:latin typeface="+mn-lt"/>
              </a:rPr>
            </a:br>
            <a:br>
              <a:rPr lang="en-US" altLang="ja-JP" sz="2000" b="1" dirty="0">
                <a:solidFill>
                  <a:srgbClr val="0000EE"/>
                </a:solidFill>
                <a:latin typeface="+mn-lt"/>
              </a:rPr>
            </a:br>
            <a:br>
              <a:rPr lang="en-US" altLang="ja-JP" sz="2000" b="1" dirty="0">
                <a:solidFill>
                  <a:srgbClr val="0000EE"/>
                </a:solidFill>
                <a:latin typeface="+mn-lt"/>
              </a:rPr>
            </a:br>
            <a:r>
              <a:rPr lang="en-US" altLang="ja-JP" sz="2000" b="1" dirty="0">
                <a:latin typeface="+mn-lt"/>
              </a:rPr>
              <a:t>The ratio of the cross section is</a:t>
            </a:r>
            <a:br>
              <a:rPr lang="en-US" altLang="ja-JP" sz="2000" b="1" dirty="0">
                <a:latin typeface="+mn-lt"/>
              </a:rPr>
            </a:br>
            <a:r>
              <a:rPr lang="en-US" altLang="ja-JP" sz="900" b="1" dirty="0">
                <a:latin typeface="+mn-lt"/>
              </a:rPr>
              <a:t>      </a:t>
            </a:r>
          </a:p>
          <a:p>
            <a:pPr>
              <a:defRPr/>
            </a:pPr>
            <a:r>
              <a:rPr lang="en-US" altLang="ja-JP" sz="2000" b="1" dirty="0">
                <a:solidFill>
                  <a:srgbClr val="FF0000"/>
                </a:solidFill>
                <a:latin typeface="+mn-lt"/>
              </a:rPr>
              <a:t>       NC/CC~1/6 </a:t>
            </a:r>
          </a:p>
          <a:p>
            <a:pPr>
              <a:defRPr/>
            </a:pPr>
            <a:r>
              <a:rPr lang="en-US" altLang="ja-JP" sz="2000" b="1" dirty="0">
                <a:latin typeface="+mn-lt"/>
              </a:rPr>
              <a:t> </a:t>
            </a:r>
            <a:endParaRPr lang="en-US" altLang="ja-JP" sz="900" b="1" dirty="0">
              <a:latin typeface="+mn-lt"/>
            </a:endParaRPr>
          </a:p>
          <a:p>
            <a:pPr>
              <a:defRPr/>
            </a:pPr>
            <a:r>
              <a:rPr lang="en-US" altLang="ja-JP" sz="900" b="1" dirty="0">
                <a:latin typeface="+mn-lt"/>
              </a:rPr>
              <a:t> </a:t>
            </a:r>
          </a:p>
          <a:p>
            <a:pPr>
              <a:defRPr/>
            </a:pPr>
            <a:r>
              <a:rPr lang="en-US" altLang="ja-JP" sz="2000" b="1" u="sng" dirty="0">
                <a:solidFill>
                  <a:srgbClr val="0000EE"/>
                </a:solidFill>
                <a:latin typeface="+mn-lt"/>
              </a:rPr>
              <a:t>Interaction with H</a:t>
            </a:r>
            <a:br>
              <a:rPr lang="en-US" altLang="ja-JP" sz="2000" b="1" u="sng" dirty="0">
                <a:solidFill>
                  <a:srgbClr val="0000EE"/>
                </a:solidFill>
                <a:latin typeface="+mn-lt"/>
              </a:rPr>
            </a:br>
            <a:br>
              <a:rPr lang="en-US" altLang="ja-JP" sz="2000" b="1" dirty="0">
                <a:solidFill>
                  <a:srgbClr val="0000EE"/>
                </a:solidFill>
                <a:latin typeface="+mn-lt"/>
              </a:rPr>
            </a:br>
            <a:br>
              <a:rPr lang="en-US" altLang="ja-JP" sz="2000" b="1" dirty="0">
                <a:solidFill>
                  <a:srgbClr val="0000EE"/>
                </a:solidFill>
                <a:latin typeface="+mn-lt"/>
              </a:rPr>
            </a:br>
            <a:r>
              <a:rPr lang="en-US" altLang="ja-JP" sz="2000" b="1" dirty="0">
                <a:latin typeface="+mn-lt"/>
              </a:rPr>
              <a:t>Charged current interaction does not occur.</a:t>
            </a:r>
          </a:p>
          <a:p>
            <a:pPr>
              <a:defRPr/>
            </a:pPr>
            <a:r>
              <a:rPr lang="en-US" altLang="ja-JP" sz="900" b="1" dirty="0">
                <a:latin typeface="+mn-lt"/>
              </a:rPr>
              <a:t> </a:t>
            </a:r>
          </a:p>
          <a:p>
            <a:pPr>
              <a:defRPr/>
            </a:pPr>
            <a:r>
              <a:rPr lang="en-US" altLang="ja-JP" sz="2000" b="1" u="sng" dirty="0">
                <a:solidFill>
                  <a:srgbClr val="0000EE"/>
                </a:solidFill>
                <a:latin typeface="+mn-lt"/>
              </a:rPr>
              <a:t>Interaction with O</a:t>
            </a:r>
            <a:br>
              <a:rPr lang="en-US" altLang="ja-JP" sz="2000" b="1" u="sng" dirty="0">
                <a:solidFill>
                  <a:srgbClr val="0000EE"/>
                </a:solidFill>
                <a:latin typeface="+mn-lt"/>
              </a:rPr>
            </a:br>
            <a:r>
              <a:rPr lang="en-US" altLang="ja-JP" sz="2000" b="1" dirty="0">
                <a:latin typeface="+mn-lt"/>
              </a:rPr>
              <a:t>Neutrino energy is too low to break oxygen nuclei.</a:t>
            </a:r>
            <a:br>
              <a:rPr lang="en-US" altLang="ja-JP" sz="2000" b="1" dirty="0">
                <a:latin typeface="+mn-lt"/>
              </a:rPr>
            </a:br>
            <a:r>
              <a:rPr lang="en-US" altLang="ja-JP" sz="2000" b="1" dirty="0">
                <a:latin typeface="+mn-lt"/>
              </a:rPr>
              <a:t>Charged current interaction with neutron in oxygen cannot occur.</a:t>
            </a:r>
          </a:p>
        </p:txBody>
      </p:sp>
      <p:sp>
        <p:nvSpPr>
          <p:cNvPr id="2" name="テキスト ボックス 1"/>
          <p:cNvSpPr txBox="1"/>
          <p:nvPr/>
        </p:nvSpPr>
        <p:spPr>
          <a:xfrm>
            <a:off x="268288" y="546100"/>
            <a:ext cx="2728912" cy="400050"/>
          </a:xfrm>
          <a:prstGeom prst="rect">
            <a:avLst/>
          </a:prstGeom>
          <a:solidFill>
            <a:srgbClr val="FFFFAB"/>
          </a:solidFill>
          <a:ln w="38100">
            <a:solidFill>
              <a:srgbClr val="DEA900"/>
            </a:solidFill>
          </a:ln>
        </p:spPr>
        <p:txBody>
          <a:bodyPr>
            <a:spAutoFit/>
          </a:bodyPr>
          <a:lstStyle/>
          <a:p>
            <a:pPr>
              <a:defRPr/>
            </a:pPr>
            <a:r>
              <a:rPr lang="en-US" altLang="ja-JP" sz="2000" b="1" dirty="0">
                <a:latin typeface="+mn-lt"/>
              </a:rPr>
              <a:t>Interaction with H</a:t>
            </a:r>
            <a:r>
              <a:rPr lang="en-US" altLang="ja-JP" sz="2000" b="1" baseline="-25000" dirty="0">
                <a:latin typeface="+mn-lt"/>
              </a:rPr>
              <a:t>2</a:t>
            </a:r>
            <a:r>
              <a:rPr lang="en-US" altLang="ja-JP" sz="2000" b="1" dirty="0">
                <a:latin typeface="+mn-lt"/>
              </a:rPr>
              <a:t>O</a:t>
            </a:r>
            <a:endParaRPr lang="ja-JP" altLang="en-US" dirty="0"/>
          </a:p>
        </p:txBody>
      </p:sp>
      <p:pic>
        <p:nvPicPr>
          <p:cNvPr id="112649"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1362075"/>
            <a:ext cx="2270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0" name="グループ化 16"/>
          <p:cNvGrpSpPr>
            <a:grpSpLocks/>
          </p:cNvGrpSpPr>
          <p:nvPr/>
        </p:nvGrpSpPr>
        <p:grpSpPr bwMode="auto">
          <a:xfrm>
            <a:off x="4452938" y="1076325"/>
            <a:ext cx="1917700" cy="1814513"/>
            <a:chOff x="4452938" y="954368"/>
            <a:chExt cx="1918207" cy="1814074"/>
          </a:xfrm>
        </p:grpSpPr>
        <p:pic>
          <p:nvPicPr>
            <p:cNvPr id="112655" name="図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6552" y="954368"/>
              <a:ext cx="1311173" cy="116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6" name="テキスト ボックス 13"/>
            <p:cNvSpPr txBox="1">
              <a:spLocks noChangeArrowheads="1"/>
            </p:cNvSpPr>
            <p:nvPr/>
          </p:nvSpPr>
          <p:spPr bwMode="auto">
            <a:xfrm>
              <a:off x="4452938" y="2122111"/>
              <a:ext cx="1918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charged current of</a:t>
              </a:r>
              <a:br>
                <a:rPr lang="en-US" altLang="ja-JP" sz="1800" b="1">
                  <a:solidFill>
                    <a:srgbClr val="FF0000"/>
                  </a:solidFill>
                  <a:latin typeface="Arial Narrow" panose="020B0606020202030204" pitchFamily="34" charset="0"/>
                </a:rPr>
              </a:br>
              <a:r>
                <a:rPr lang="en-US" altLang="ja-JP" sz="1800" b="1">
                  <a:solidFill>
                    <a:srgbClr val="FF0000"/>
                  </a:solidFill>
                  <a:latin typeface="Arial Narrow" panose="020B0606020202030204" pitchFamily="34" charset="0"/>
                </a:rPr>
                <a:t>electron neutrinos</a:t>
              </a:r>
              <a:endParaRPr lang="ja-JP" altLang="en-US" sz="1800" b="1">
                <a:solidFill>
                  <a:srgbClr val="FF0000"/>
                </a:solidFill>
                <a:latin typeface="Arial Narrow" panose="020B0606020202030204" pitchFamily="34" charset="0"/>
              </a:endParaRPr>
            </a:p>
          </p:txBody>
        </p:sp>
      </p:grpSp>
      <p:grpSp>
        <p:nvGrpSpPr>
          <p:cNvPr id="112651" name="グループ化 14"/>
          <p:cNvGrpSpPr>
            <a:grpSpLocks/>
          </p:cNvGrpSpPr>
          <p:nvPr/>
        </p:nvGrpSpPr>
        <p:grpSpPr bwMode="auto">
          <a:xfrm>
            <a:off x="6745288" y="1039813"/>
            <a:ext cx="1917700" cy="1857375"/>
            <a:chOff x="6745288" y="917707"/>
            <a:chExt cx="1918207" cy="1857605"/>
          </a:xfrm>
        </p:grpSpPr>
        <p:pic>
          <p:nvPicPr>
            <p:cNvPr id="112653" name="図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357" y="917707"/>
              <a:ext cx="1285961" cy="11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テキスト ボックス 15"/>
            <p:cNvSpPr txBox="1">
              <a:spLocks noChangeArrowheads="1"/>
            </p:cNvSpPr>
            <p:nvPr/>
          </p:nvSpPr>
          <p:spPr bwMode="auto">
            <a:xfrm>
              <a:off x="6745288" y="2128981"/>
              <a:ext cx="1918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neutral current of</a:t>
              </a:r>
              <a:br>
                <a:rPr lang="en-US" altLang="ja-JP" sz="1800" b="1">
                  <a:solidFill>
                    <a:srgbClr val="FF0000"/>
                  </a:solidFill>
                  <a:latin typeface="Arial Narrow" panose="020B0606020202030204" pitchFamily="34" charset="0"/>
                </a:rPr>
              </a:br>
              <a:r>
                <a:rPr lang="en-US" altLang="ja-JP" sz="1800" b="1">
                  <a:solidFill>
                    <a:srgbClr val="FF0000"/>
                  </a:solidFill>
                  <a:latin typeface="Arial Narrow" panose="020B0606020202030204" pitchFamily="34" charset="0"/>
                </a:rPr>
                <a:t>all neutrinos</a:t>
              </a:r>
              <a:endParaRPr lang="ja-JP" altLang="en-US" sz="1800" b="1">
                <a:solidFill>
                  <a:srgbClr val="FF0000"/>
                </a:solidFill>
                <a:latin typeface="Arial Narrow" panose="020B0606020202030204" pitchFamily="34" charset="0"/>
              </a:endParaRPr>
            </a:p>
          </p:txBody>
        </p:sp>
      </p:grpSp>
      <p:sp>
        <p:nvSpPr>
          <p:cNvPr id="112652" name="テキスト ボックス 3"/>
          <p:cNvSpPr txBox="1">
            <a:spLocks noChangeArrowheads="1"/>
          </p:cNvSpPr>
          <p:nvPr/>
        </p:nvSpPr>
        <p:spPr bwMode="auto">
          <a:xfrm>
            <a:off x="136525" y="5695950"/>
            <a:ext cx="86741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If D</a:t>
            </a:r>
            <a:r>
              <a:rPr lang="en-US" altLang="ja-JP" sz="2000" b="1" baseline="-25000">
                <a:cs typeface="Arial" panose="020B0604020202020204" pitchFamily="34" charset="0"/>
              </a:rPr>
              <a:t>2</a:t>
            </a:r>
            <a:r>
              <a:rPr lang="en-US" altLang="ja-JP" sz="2000" b="1">
                <a:cs typeface="Arial" panose="020B0604020202020204" pitchFamily="34" charset="0"/>
              </a:rPr>
              <a:t>O is used instead of H</a:t>
            </a:r>
            <a:r>
              <a:rPr lang="en-US" altLang="ja-JP" sz="2000" b="1" baseline="-25000">
                <a:cs typeface="Arial" panose="020B0604020202020204" pitchFamily="34" charset="0"/>
              </a:rPr>
              <a:t>2</a:t>
            </a:r>
            <a:r>
              <a:rPr lang="en-US" altLang="ja-JP" sz="2000" b="1">
                <a:cs typeface="Arial" panose="020B0604020202020204" pitchFamily="34" charset="0"/>
              </a:rPr>
              <a:t>O, neutral current interactions can be measured by </a:t>
            </a:r>
            <a:r>
              <a:rPr lang="en-US" altLang="ja-JP" sz="2000" b="1">
                <a:solidFill>
                  <a:srgbClr val="FF0000"/>
                </a:solidFill>
                <a:latin typeface="Symbol" panose="05050102010706020507" pitchFamily="18" charset="2"/>
                <a:cs typeface="Arial" panose="020B0604020202020204" pitchFamily="34" charset="0"/>
              </a:rPr>
              <a:t>n </a:t>
            </a:r>
            <a:r>
              <a:rPr lang="en-US" altLang="ja-JP" sz="2000" b="1">
                <a:solidFill>
                  <a:srgbClr val="FF0000"/>
                </a:solidFill>
                <a:cs typeface="Arial" panose="020B0604020202020204" pitchFamily="34" charset="0"/>
              </a:rPr>
              <a:t>+ D -&gt;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a:solidFill>
                  <a:srgbClr val="FF0000"/>
                </a:solidFill>
                <a:cs typeface="Arial" panose="020B0604020202020204" pitchFamily="34" charset="0"/>
              </a:rPr>
              <a:t> + p + n</a:t>
            </a:r>
            <a:r>
              <a:rPr lang="en-US" altLang="ja-JP" sz="2000" b="1">
                <a:cs typeface="Arial" panose="020B0604020202020204" pitchFamily="34" charset="0"/>
              </a:rPr>
              <a:t>, and charged current interactions can be measured by </a:t>
            </a:r>
            <a:r>
              <a:rPr lang="en-US" altLang="ja-JP" sz="2000" b="1">
                <a:solidFill>
                  <a:srgbClr val="FF0000"/>
                </a:solidFill>
                <a:latin typeface="Symbol" panose="05050102010706020507" pitchFamily="18" charset="2"/>
                <a:cs typeface="Arial" panose="020B0604020202020204" pitchFamily="34" charset="0"/>
              </a:rPr>
              <a:t>n </a:t>
            </a:r>
            <a:r>
              <a:rPr lang="en-US" altLang="ja-JP" sz="2000" b="1">
                <a:solidFill>
                  <a:srgbClr val="FF0000"/>
                </a:solidFill>
                <a:cs typeface="Arial" panose="020B0604020202020204" pitchFamily="34" charset="0"/>
              </a:rPr>
              <a:t>+ D -&gt; e</a:t>
            </a:r>
            <a:r>
              <a:rPr lang="en-US" altLang="ja-JP" sz="2000" b="1" baseline="30000">
                <a:solidFill>
                  <a:srgbClr val="FF0000"/>
                </a:solidFill>
                <a:cs typeface="Arial" panose="020B0604020202020204" pitchFamily="34" charset="0"/>
              </a:rPr>
              <a:t>-</a:t>
            </a:r>
            <a:r>
              <a:rPr lang="en-US" altLang="ja-JP" sz="2000" b="1">
                <a:solidFill>
                  <a:srgbClr val="FF0000"/>
                </a:solidFill>
                <a:cs typeface="Arial" panose="020B0604020202020204" pitchFamily="34" charset="0"/>
              </a:rPr>
              <a:t> + p + p</a:t>
            </a:r>
            <a:r>
              <a:rPr lang="en-US" altLang="ja-JP" sz="2000" b="1">
                <a:cs typeface="Arial" panose="020B0604020202020204" pitchFamily="34" charset="0"/>
              </a:rPr>
              <a:t>.</a:t>
            </a:r>
            <a:endParaRPr lang="ja-JP" altLang="en-US" sz="2000" b="1">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7"/>
          <p:cNvSpPr>
            <a:spLocks noChangeArrowheads="1"/>
          </p:cNvSpPr>
          <p:nvPr/>
        </p:nvSpPr>
        <p:spPr bwMode="auto">
          <a:xfrm>
            <a:off x="3565525" y="3505200"/>
            <a:ext cx="5311775" cy="32654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4691" name="object 9"/>
          <p:cNvSpPr>
            <a:spLocks noChangeArrowheads="1"/>
          </p:cNvSpPr>
          <p:nvPr/>
        </p:nvSpPr>
        <p:spPr bwMode="auto">
          <a:xfrm>
            <a:off x="5649913" y="119063"/>
            <a:ext cx="3257550" cy="32940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4692" name="Text Box 5"/>
          <p:cNvSpPr txBox="1">
            <a:spLocks noChangeArrowheads="1"/>
          </p:cNvSpPr>
          <p:nvPr/>
        </p:nvSpPr>
        <p:spPr bwMode="auto">
          <a:xfrm>
            <a:off x="-79375" y="12700"/>
            <a:ext cx="579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SNO photo during construction</a:t>
            </a:r>
          </a:p>
        </p:txBody>
      </p:sp>
      <p:pic>
        <p:nvPicPr>
          <p:cNvPr id="11469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050" y="3505200"/>
            <a:ext cx="325755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テキスト ボックス 5"/>
          <p:cNvSpPr txBox="1">
            <a:spLocks noChangeArrowheads="1"/>
          </p:cNvSpPr>
          <p:nvPr/>
        </p:nvSpPr>
        <p:spPr bwMode="auto">
          <a:xfrm>
            <a:off x="301625" y="2576513"/>
            <a:ext cx="3043238"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PMT array from outside</a:t>
            </a:r>
          </a:p>
        </p:txBody>
      </p:sp>
      <p:sp>
        <p:nvSpPr>
          <p:cNvPr id="114695" name="テキスト ボックス 5"/>
          <p:cNvSpPr txBox="1">
            <a:spLocks noChangeArrowheads="1"/>
          </p:cNvSpPr>
          <p:nvPr/>
        </p:nvSpPr>
        <p:spPr bwMode="auto">
          <a:xfrm>
            <a:off x="903288" y="755650"/>
            <a:ext cx="3914775"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Acrylic vessel viewed by PMTs</a:t>
            </a:r>
          </a:p>
        </p:txBody>
      </p:sp>
      <p:sp>
        <p:nvSpPr>
          <p:cNvPr id="114696" name="テキスト ボックス 5"/>
          <p:cNvSpPr txBox="1">
            <a:spLocks noChangeArrowheads="1"/>
          </p:cNvSpPr>
          <p:nvPr/>
        </p:nvSpPr>
        <p:spPr bwMode="auto">
          <a:xfrm>
            <a:off x="301625" y="1684338"/>
            <a:ext cx="3800475"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Structures during installation</a:t>
            </a:r>
          </a:p>
        </p:txBody>
      </p:sp>
      <p:cxnSp>
        <p:nvCxnSpPr>
          <p:cNvPr id="3" name="直線矢印コネクタ 2"/>
          <p:cNvCxnSpPr/>
          <p:nvPr/>
        </p:nvCxnSpPr>
        <p:spPr>
          <a:xfrm>
            <a:off x="4827588" y="941388"/>
            <a:ext cx="742950" cy="147637"/>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102100" y="2084388"/>
            <a:ext cx="855663" cy="1385887"/>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627313" y="2976563"/>
            <a:ext cx="211137" cy="530225"/>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241300" y="12700"/>
            <a:ext cx="8624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Correlation with the sun activity cycle</a:t>
            </a:r>
          </a:p>
        </p:txBody>
      </p:sp>
      <p:grpSp>
        <p:nvGrpSpPr>
          <p:cNvPr id="115715" name="グループ化 2"/>
          <p:cNvGrpSpPr>
            <a:grpSpLocks/>
          </p:cNvGrpSpPr>
          <p:nvPr/>
        </p:nvGrpSpPr>
        <p:grpSpPr bwMode="auto">
          <a:xfrm>
            <a:off x="1774825" y="3103563"/>
            <a:ext cx="5703888" cy="3475037"/>
            <a:chOff x="1451861" y="611981"/>
            <a:chExt cx="5704069" cy="3475038"/>
          </a:xfrm>
        </p:grpSpPr>
        <p:sp>
          <p:nvSpPr>
            <p:cNvPr id="115718" name="object 4"/>
            <p:cNvSpPr>
              <a:spLocks noChangeArrowheads="1"/>
            </p:cNvSpPr>
            <p:nvPr/>
          </p:nvSpPr>
          <p:spPr bwMode="auto">
            <a:xfrm>
              <a:off x="1451861" y="611981"/>
              <a:ext cx="5359261" cy="34750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5719" name="テキスト ボックス 1"/>
            <p:cNvSpPr txBox="1">
              <a:spLocks noChangeArrowheads="1"/>
            </p:cNvSpPr>
            <p:nvPr/>
          </p:nvSpPr>
          <p:spPr bwMode="auto">
            <a:xfrm rot="-5400000">
              <a:off x="6015098" y="1497641"/>
              <a:ext cx="1912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Calibri" panose="020F0502020204030204" pitchFamily="34" charset="0"/>
                </a:rPr>
                <a:t>Sun spot numbers</a:t>
              </a:r>
              <a:endParaRPr lang="ja-JP" altLang="en-US" sz="1800" b="1">
                <a:latin typeface="Calibri" panose="020F0502020204030204" pitchFamily="34" charset="0"/>
              </a:endParaRPr>
            </a:p>
          </p:txBody>
        </p:sp>
      </p:grpSp>
      <p:sp>
        <p:nvSpPr>
          <p:cNvPr id="115716" name="テキスト ボックス 3"/>
          <p:cNvSpPr txBox="1">
            <a:spLocks noChangeArrowheads="1"/>
          </p:cNvSpPr>
          <p:nvPr/>
        </p:nvSpPr>
        <p:spPr bwMode="auto">
          <a:xfrm>
            <a:off x="17463" y="582613"/>
            <a:ext cx="91900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 correlation between 11-years of the sun activity cycle and solar neutrino flux is frequently addressed.</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Solar neutrino fluxes over 20 years are plotted together with the sunspot numbers, which strongly correlated with the sun activity cycle.</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Clearly, no correlation was found.</a:t>
            </a:r>
            <a:endParaRPr lang="ja-JP" altLang="en-US" sz="2000" b="1">
              <a:cs typeface="Arial" panose="020B0604020202020204" pitchFamily="34" charset="0"/>
            </a:endParaRPr>
          </a:p>
        </p:txBody>
      </p:sp>
      <p:sp>
        <p:nvSpPr>
          <p:cNvPr id="115717" name="テキスト ボックス 6"/>
          <p:cNvSpPr txBox="1">
            <a:spLocks noChangeArrowheads="1"/>
          </p:cNvSpPr>
          <p:nvPr/>
        </p:nvSpPr>
        <p:spPr bwMode="auto">
          <a:xfrm>
            <a:off x="5427663" y="2449513"/>
            <a:ext cx="3362325" cy="646112"/>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M.Ikeda for Super-Kamiokande</a:t>
            </a:r>
            <a:br>
              <a:rPr lang="en-US" altLang="ja-JP" sz="1800" b="1">
                <a:latin typeface="Arial Narrow" panose="020B0606020202030204" pitchFamily="34" charset="0"/>
              </a:rPr>
            </a:br>
            <a:r>
              <a:rPr lang="en-US" altLang="ja-JP" sz="1800" b="1">
                <a:latin typeface="Arial Narrow" panose="020B0606020202030204" pitchFamily="34" charset="0"/>
              </a:rPr>
              <a:t>collaboration, Talk at Neutrino 2018</a:t>
            </a:r>
            <a:endParaRPr lang="ja-JP" altLang="en-US" sz="1800" b="1">
              <a:latin typeface="Arial Narrow" panose="020B0606020202030204" pitchFamily="34" charset="0"/>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6"/>
          <p:cNvSpPr txBox="1">
            <a:spLocks noChangeArrowheads="1"/>
          </p:cNvSpPr>
          <p:nvPr/>
        </p:nvSpPr>
        <p:spPr bwMode="auto">
          <a:xfrm>
            <a:off x="8512175" y="6446838"/>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200">
                <a:solidFill>
                  <a:srgbClr val="898989"/>
                </a:solidFill>
                <a:latin typeface="Times New Roman" panose="02020603050405020304" pitchFamily="18" charset="0"/>
                <a:cs typeface="Times New Roman" panose="02020603050405020304" pitchFamily="18" charset="0"/>
              </a:rPr>
              <a:t>9</a:t>
            </a:r>
            <a:endParaRPr lang="ja-JP" altLang="ja-JP" sz="1200">
              <a:solidFill>
                <a:srgbClr val="000000"/>
              </a:solidFill>
              <a:latin typeface="Times New Roman" panose="02020603050405020304" pitchFamily="18" charset="0"/>
              <a:cs typeface="Times New Roman" panose="02020603050405020304" pitchFamily="18" charset="0"/>
            </a:endParaRPr>
          </a:p>
        </p:txBody>
      </p:sp>
      <p:pic>
        <p:nvPicPr>
          <p:cNvPr id="32771"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32775"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cs typeface="Arial" panose="020B0604020202020204" pitchFamily="34" charset="0"/>
              </a:rPr>
              <a:t>R. Davis</a:t>
            </a:r>
            <a:r>
              <a:rPr lang="ja-JP" altLang="en-US" sz="2000" b="1">
                <a:solidFill>
                  <a:srgbClr val="000000"/>
                </a:solidFill>
                <a:cs typeface="Arial" panose="020B0604020202020204" pitchFamily="34" charset="0"/>
              </a:rPr>
              <a:t> </a:t>
            </a:r>
            <a:r>
              <a:rPr lang="en-US" altLang="ja-JP" sz="2000" b="1">
                <a:solidFill>
                  <a:srgbClr val="000000"/>
                </a:solidFill>
                <a:cs typeface="Arial" panose="020B0604020202020204" pitchFamily="34" charset="0"/>
              </a:rPr>
              <a:t>Jr.</a:t>
            </a:r>
            <a:endParaRPr lang="ja-JP" altLang="en-US" sz="2000" b="1">
              <a:solidFill>
                <a:srgbClr val="000000"/>
              </a:solidFill>
              <a:cs typeface="Arial" panose="020B060402020202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33795" name="グループ化 6"/>
          <p:cNvGrpSpPr>
            <a:grpSpLocks/>
          </p:cNvGrpSpPr>
          <p:nvPr/>
        </p:nvGrpSpPr>
        <p:grpSpPr bwMode="auto">
          <a:xfrm>
            <a:off x="558800" y="2393950"/>
            <a:ext cx="7254875" cy="4219575"/>
            <a:chOff x="571500" y="1384299"/>
            <a:chExt cx="8228711" cy="4787875"/>
          </a:xfrm>
        </p:grpSpPr>
        <p:sp>
          <p:nvSpPr>
            <p:cNvPr id="33802"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33803" name="グループ化 6"/>
            <p:cNvGrpSpPr>
              <a:grpSpLocks/>
            </p:cNvGrpSpPr>
            <p:nvPr/>
          </p:nvGrpSpPr>
          <p:grpSpPr bwMode="auto">
            <a:xfrm>
              <a:off x="571500" y="1384299"/>
              <a:ext cx="7619542" cy="4787875"/>
              <a:chOff x="508000" y="2323651"/>
              <a:chExt cx="7329047" cy="4606578"/>
            </a:xfrm>
          </p:grpSpPr>
          <p:sp>
            <p:nvSpPr>
              <p:cNvPr id="33804"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33805"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33806" name="object 35"/>
              <p:cNvSpPr>
                <a:spLocks/>
              </p:cNvSpPr>
              <p:nvPr/>
            </p:nvSpPr>
            <p:spPr bwMode="auto">
              <a:xfrm>
                <a:off x="1422467" y="2762126"/>
                <a:ext cx="5878223" cy="1733"/>
              </a:xfrm>
              <a:custGeom>
                <a:avLst/>
                <a:gdLst>
                  <a:gd name="T0" fmla="*/ 593501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3809" name="object 35"/>
              <p:cNvSpPr>
                <a:spLocks/>
              </p:cNvSpPr>
              <p:nvPr/>
            </p:nvSpPr>
            <p:spPr bwMode="auto">
              <a:xfrm>
                <a:off x="1424200" y="5001290"/>
                <a:ext cx="5878223" cy="0"/>
              </a:xfrm>
              <a:custGeom>
                <a:avLst/>
                <a:gdLst>
                  <a:gd name="T0" fmla="*/ 593501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33796"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33797"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33798"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19598</TotalTime>
  <Words>8082</Words>
  <Application>Microsoft Office PowerPoint</Application>
  <PresentationFormat>画面に合わせる (4:3)</PresentationFormat>
  <Paragraphs>1087</Paragraphs>
  <Slides>77</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8</vt:i4>
      </vt:variant>
      <vt:variant>
        <vt:lpstr>スライド タイトル</vt:lpstr>
      </vt:variant>
      <vt:variant>
        <vt:i4>77</vt:i4>
      </vt:variant>
    </vt:vector>
  </HeadingPairs>
  <TitlesOfParts>
    <vt:vector size="96" baseType="lpstr">
      <vt:lpstr>Arial</vt:lpstr>
      <vt:lpstr>Arial Narrow</vt:lpstr>
      <vt:lpstr>Calibri</vt:lpstr>
      <vt:lpstr>Calibri Light</vt:lpstr>
      <vt:lpstr>Consolas</vt:lpstr>
      <vt:lpstr>Courier New</vt:lpstr>
      <vt:lpstr>Gill Sans MT</vt:lpstr>
      <vt:lpstr>Modern No. 20</vt:lpstr>
      <vt:lpstr>Symbol</vt:lpstr>
      <vt:lpstr>Times New Roman</vt:lpstr>
      <vt:lpstr>Wingdings</vt:lpstr>
      <vt:lpstr>標準デザイン</vt:lpstr>
      <vt:lpstr>4_Office Theme</vt:lpstr>
      <vt:lpstr>1_Office Theme</vt:lpstr>
      <vt:lpstr>6_Office Theme</vt:lpstr>
      <vt:lpstr>8_Office Theme</vt:lpstr>
      <vt:lpstr>13_Office Theme</vt:lpstr>
      <vt:lpstr>16_Office Theme</vt:lpstr>
      <vt:lpstr>18_Office Theme</vt:lpstr>
      <vt:lpstr>Solar neutrino experiments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Results from Homestake experiment</vt:lpstr>
      <vt:lpstr>Solar neutrino oscillation?</vt:lpstr>
      <vt:lpstr>In 1980s</vt:lpstr>
      <vt:lpstr>MSW effect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Observation of solar neutrinos in Kamiokande-II</vt:lpstr>
      <vt:lpstr>PowerPoint プレゼンテーション</vt:lpstr>
      <vt:lpstr>PowerPoint プレゼンテーション</vt:lpstr>
      <vt:lpstr>In 1990s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Around end of 1990s…….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Oyama Yuichi</cp:lastModifiedBy>
  <cp:revision>1004</cp:revision>
  <cp:lastPrinted>2019-05-27T00:31:26Z</cp:lastPrinted>
  <dcterms:created xsi:type="dcterms:W3CDTF">2016-01-12T02:22:37Z</dcterms:created>
  <dcterms:modified xsi:type="dcterms:W3CDTF">2021-09-07T23:34:27Z</dcterms:modified>
</cp:coreProperties>
</file>