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035" r:id="rId2"/>
    <p:sldMasterId id="2147488290" r:id="rId3"/>
    <p:sldMasterId id="2147488421" r:id="rId4"/>
    <p:sldMasterId id="2147488423" r:id="rId5"/>
    <p:sldMasterId id="2147488425" r:id="rId6"/>
    <p:sldMasterId id="2147488427" r:id="rId7"/>
    <p:sldMasterId id="2147488429" r:id="rId8"/>
    <p:sldMasterId id="2147488431" r:id="rId9"/>
    <p:sldMasterId id="2147488433" r:id="rId10"/>
    <p:sldMasterId id="2147488435" r:id="rId11"/>
    <p:sldMasterId id="2147488437" r:id="rId12"/>
    <p:sldMasterId id="2147488439" r:id="rId13"/>
    <p:sldMasterId id="2147488615" r:id="rId14"/>
  </p:sldMasterIdLst>
  <p:notesMasterIdLst>
    <p:notesMasterId r:id="rId120"/>
  </p:notesMasterIdLst>
  <p:handoutMasterIdLst>
    <p:handoutMasterId r:id="rId121"/>
  </p:handoutMasterIdLst>
  <p:sldIdLst>
    <p:sldId id="453" r:id="rId15"/>
    <p:sldId id="1296" r:id="rId16"/>
    <p:sldId id="1241" r:id="rId17"/>
    <p:sldId id="1672" r:id="rId18"/>
    <p:sldId id="1660" r:id="rId19"/>
    <p:sldId id="1617" r:id="rId20"/>
    <p:sldId id="1679" r:id="rId21"/>
    <p:sldId id="1205" r:id="rId22"/>
    <p:sldId id="1615" r:id="rId23"/>
    <p:sldId id="1393" r:id="rId24"/>
    <p:sldId id="1294" r:id="rId25"/>
    <p:sldId id="1455" r:id="rId26"/>
    <p:sldId id="1384" r:id="rId27"/>
    <p:sldId id="1359" r:id="rId28"/>
    <p:sldId id="1295" r:id="rId29"/>
    <p:sldId id="1387" r:id="rId30"/>
    <p:sldId id="1388" r:id="rId31"/>
    <p:sldId id="1529" r:id="rId32"/>
    <p:sldId id="1534" r:id="rId33"/>
    <p:sldId id="1613" r:id="rId34"/>
    <p:sldId id="1669" r:id="rId35"/>
    <p:sldId id="1670" r:id="rId36"/>
    <p:sldId id="1677" r:id="rId37"/>
    <p:sldId id="1673" r:id="rId38"/>
    <p:sldId id="1674" r:id="rId39"/>
    <p:sldId id="1662" r:id="rId40"/>
    <p:sldId id="1663" r:id="rId41"/>
    <p:sldId id="1664" r:id="rId42"/>
    <p:sldId id="1665" r:id="rId43"/>
    <p:sldId id="1666" r:id="rId44"/>
    <p:sldId id="1667" r:id="rId45"/>
    <p:sldId id="1675" r:id="rId46"/>
    <p:sldId id="1229" r:id="rId47"/>
    <p:sldId id="1659" r:id="rId48"/>
    <p:sldId id="1244" r:id="rId49"/>
    <p:sldId id="1400" r:id="rId50"/>
    <p:sldId id="1401" r:id="rId51"/>
    <p:sldId id="1422" r:id="rId52"/>
    <p:sldId id="1404" r:id="rId53"/>
    <p:sldId id="1405" r:id="rId54"/>
    <p:sldId id="1421" r:id="rId55"/>
    <p:sldId id="1402" r:id="rId56"/>
    <p:sldId id="1423" r:id="rId57"/>
    <p:sldId id="1703" r:id="rId58"/>
    <p:sldId id="1518" r:id="rId59"/>
    <p:sldId id="1522" r:id="rId60"/>
    <p:sldId id="1676" r:id="rId61"/>
    <p:sldId id="1196" r:id="rId62"/>
    <p:sldId id="1425" r:id="rId63"/>
    <p:sldId id="1426" r:id="rId64"/>
    <p:sldId id="1231" r:id="rId65"/>
    <p:sldId id="1531" r:id="rId66"/>
    <p:sldId id="1535" r:id="rId67"/>
    <p:sldId id="1514" r:id="rId68"/>
    <p:sldId id="1515" r:id="rId69"/>
    <p:sldId id="1516" r:id="rId70"/>
    <p:sldId id="1424" r:id="rId71"/>
    <p:sldId id="1433" r:id="rId72"/>
    <p:sldId id="1430" r:id="rId73"/>
    <p:sldId id="1519" r:id="rId74"/>
    <p:sldId id="1300" r:id="rId75"/>
    <p:sldId id="1438" r:id="rId76"/>
    <p:sldId id="1321" r:id="rId77"/>
    <p:sldId id="1420" r:id="rId78"/>
    <p:sldId id="1439" r:id="rId79"/>
    <p:sldId id="1440" r:id="rId80"/>
    <p:sldId id="1261" r:id="rId81"/>
    <p:sldId id="1366" r:id="rId82"/>
    <p:sldId id="1329" r:id="rId83"/>
    <p:sldId id="1409" r:id="rId84"/>
    <p:sldId id="1332" r:id="rId85"/>
    <p:sldId id="1333" r:id="rId86"/>
    <p:sldId id="1523" r:id="rId87"/>
    <p:sldId id="1334" r:id="rId88"/>
    <p:sldId id="1539" r:id="rId89"/>
    <p:sldId id="1524" r:id="rId90"/>
    <p:sldId id="1336" r:id="rId91"/>
    <p:sldId id="1337" r:id="rId92"/>
    <p:sldId id="1453" r:id="rId93"/>
    <p:sldId id="1447" r:id="rId94"/>
    <p:sldId id="1459" r:id="rId95"/>
    <p:sldId id="1446" r:id="rId96"/>
    <p:sldId id="1702" r:id="rId97"/>
    <p:sldId id="1399" r:id="rId98"/>
    <p:sldId id="1610" r:id="rId99"/>
    <p:sldId id="1411" r:id="rId100"/>
    <p:sldId id="1412" r:id="rId101"/>
    <p:sldId id="1413" r:id="rId102"/>
    <p:sldId id="1462" r:id="rId103"/>
    <p:sldId id="1414" r:id="rId104"/>
    <p:sldId id="1468" r:id="rId105"/>
    <p:sldId id="1639" r:id="rId106"/>
    <p:sldId id="1680" r:id="rId107"/>
    <p:sldId id="1605" r:id="rId108"/>
    <p:sldId id="1678" r:id="rId109"/>
    <p:sldId id="1195" r:id="rId110"/>
    <p:sldId id="1498" r:id="rId111"/>
    <p:sldId id="1192" r:id="rId112"/>
    <p:sldId id="1190" r:id="rId113"/>
    <p:sldId id="1500" r:id="rId114"/>
    <p:sldId id="1501" r:id="rId115"/>
    <p:sldId id="1394" r:id="rId116"/>
    <p:sldId id="1193" r:id="rId117"/>
    <p:sldId id="1503" r:id="rId118"/>
    <p:sldId id="1499" r:id="rId119"/>
  </p:sldIdLst>
  <p:sldSz cx="9144000" cy="6858000" type="screen4x3"/>
  <p:notesSz cx="6802438" cy="9934575"/>
  <p:defaultTextStyle>
    <a:defPPr>
      <a:defRPr lang="ja-JP"/>
    </a:defPPr>
    <a:lvl1pPr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FF"/>
    <a:srgbClr val="31A1FD"/>
    <a:srgbClr val="2F2FFF"/>
    <a:srgbClr val="8F8FFF"/>
    <a:srgbClr val="B9B9FF"/>
    <a:srgbClr val="0000FF"/>
    <a:srgbClr val="9494DC"/>
    <a:srgbClr val="FFAFA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7" autoAdjust="0"/>
    <p:restoredTop sz="94109" autoAdjust="0"/>
  </p:normalViewPr>
  <p:slideViewPr>
    <p:cSldViewPr>
      <p:cViewPr varScale="1">
        <p:scale>
          <a:sx n="87" d="100"/>
          <a:sy n="87" d="100"/>
        </p:scale>
        <p:origin x="840" y="48"/>
      </p:cViewPr>
      <p:guideLst>
        <p:guide orient="horz" pos="2160"/>
        <p:guide pos="2880"/>
      </p:guideLst>
    </p:cSldViewPr>
  </p:slideViewPr>
  <p:outlineViewPr>
    <p:cViewPr>
      <p:scale>
        <a:sx n="33" d="100"/>
        <a:sy n="33" d="100"/>
      </p:scale>
      <p:origin x="0" y="-21398"/>
    </p:cViewPr>
  </p:outlineViewPr>
  <p:notesTextViewPr>
    <p:cViewPr>
      <p:scale>
        <a:sx n="3" d="2"/>
        <a:sy n="3" d="2"/>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5" name="Rectangle 3"/>
          <p:cNvSpPr>
            <a:spLocks noGrp="1" noChangeArrowheads="1"/>
          </p:cNvSpPr>
          <p:nvPr>
            <p:ph type="dt" sz="quarter"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141316" name="Rectangle 4"/>
          <p:cNvSpPr>
            <a:spLocks noGrp="1" noChangeArrowheads="1"/>
          </p:cNvSpPr>
          <p:nvPr>
            <p:ph type="ftr" sz="quarter" idx="2"/>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7" name="Rectangle 5"/>
          <p:cNvSpPr>
            <a:spLocks noGrp="1" noChangeArrowheads="1"/>
          </p:cNvSpPr>
          <p:nvPr>
            <p:ph type="sldNum" sz="quarter" idx="3"/>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1A91B866-6595-40EF-863A-E90D593B8C5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5" name="Rectangle 3"/>
          <p:cNvSpPr>
            <a:spLocks noGrp="1" noChangeArrowheads="1"/>
          </p:cNvSpPr>
          <p:nvPr>
            <p:ph type="dt"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21508"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1038" y="4719638"/>
            <a:ext cx="5440362"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9638" name="Rectangle 6"/>
          <p:cNvSpPr>
            <a:spLocks noGrp="1" noChangeArrowheads="1"/>
          </p:cNvSpPr>
          <p:nvPr>
            <p:ph type="ftr" sz="quarter" idx="4"/>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9" name="Rectangle 7"/>
          <p:cNvSpPr>
            <a:spLocks noGrp="1" noChangeArrowheads="1"/>
          </p:cNvSpPr>
          <p:nvPr>
            <p:ph type="sldNum" sz="quarter" idx="5"/>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BE228C1F-D23F-48DC-8DEE-9904675308B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9DF6D66-70A6-474E-B607-7D26ABF6F9CD}" type="slidenum">
              <a:rPr lang="en-US" altLang="ja-JP" sz="1300" smtClean="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p:spPr>
        <p:txBody>
          <a:bodyPr/>
          <a:lstStyle/>
          <a:p>
            <a:endParaRPr lang="ja-JP" altLang="en-US"/>
          </a:p>
        </p:txBody>
      </p:sp>
      <p:sp>
        <p:nvSpPr>
          <p:cNvPr id="48132"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88F650D-4620-4070-A256-B5DF92D0B8A0}" type="slidenum">
              <a:rPr lang="en-US" altLang="ja-JP" sz="1300" smtClean="0">
                <a:latin typeface="Arial" panose="020B0604020202020204" pitchFamily="34" charset="0"/>
              </a:rPr>
              <a:pPr/>
              <a:t>16</a:t>
            </a:fld>
            <a:endParaRPr lang="en-US" altLang="ja-JP"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p:spPr>
        <p:txBody>
          <a:bodyPr/>
          <a:lstStyle/>
          <a:p>
            <a:endParaRPr lang="ja-JP" altLang="en-US"/>
          </a:p>
        </p:txBody>
      </p:sp>
      <p:sp>
        <p:nvSpPr>
          <p:cNvPr id="50180"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B5D6463-F1DE-4664-A357-F8C8B043C56E}" type="slidenum">
              <a:rPr lang="en-US" altLang="ja-JP" sz="1300" smtClean="0">
                <a:latin typeface="Arial" panose="020B0604020202020204" pitchFamily="34" charset="0"/>
              </a:rPr>
              <a:pPr/>
              <a:t>17</a:t>
            </a:fld>
            <a:endParaRPr lang="en-US" altLang="ja-JP"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p:spPr>
        <p:txBody>
          <a:bodyPr/>
          <a:lstStyle/>
          <a:p>
            <a:endParaRPr lang="ja-JP" altLang="en-US"/>
          </a:p>
        </p:txBody>
      </p:sp>
      <p:sp>
        <p:nvSpPr>
          <p:cNvPr id="5222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9F5D17F-869D-4EDD-ABC6-D19EF4D94827}" type="slidenum">
              <a:rPr lang="en-US" altLang="ja-JP" sz="1300" smtClean="0">
                <a:latin typeface="Arial" panose="020B0604020202020204" pitchFamily="34" charset="0"/>
              </a:rPr>
              <a:pPr/>
              <a:t>18</a:t>
            </a:fld>
            <a:endParaRPr lang="en-US" altLang="ja-JP"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p:spPr>
        <p:txBody>
          <a:bodyPr/>
          <a:lstStyle/>
          <a:p>
            <a:endParaRPr lang="ja-JP" altLang="en-US"/>
          </a:p>
        </p:txBody>
      </p:sp>
      <p:sp>
        <p:nvSpPr>
          <p:cNvPr id="5427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AB63BA9-DA39-47B3-8400-D1E4DDD09BAB}" type="slidenum">
              <a:rPr lang="en-US" altLang="ja-JP" sz="1300" smtClean="0">
                <a:latin typeface="Arial" panose="020B0604020202020204" pitchFamily="34" charset="0"/>
              </a:rPr>
              <a:pPr/>
              <a:t>19</a:t>
            </a:fld>
            <a:endParaRPr lang="en-US" altLang="ja-JP" sz="13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508D0B-77DC-4901-A682-922F8E5F3195}" type="slidenum">
              <a:rPr lang="en-US" altLang="ja-JP" sz="1300" smtClean="0">
                <a:latin typeface="Arial" panose="020B0604020202020204" pitchFamily="34" charset="0"/>
              </a:rPr>
              <a:pPr/>
              <a:t>20</a:t>
            </a:fld>
            <a:endParaRPr lang="en-US" altLang="ja-JP"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83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35208167-2432-4541-A7F0-E8CCB0F2C12F}" type="slidenum">
              <a:rPr lang="en-US" altLang="ja-JP" sz="1300" smtClean="0">
                <a:solidFill>
                  <a:srgbClr val="000000"/>
                </a:solidFill>
                <a:latin typeface="Arial" panose="020B0604020202020204" pitchFamily="34" charset="0"/>
              </a:rPr>
              <a:pPr/>
              <a:t>21</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61443" name="ノート プレースホルダー 2"/>
          <p:cNvSpPr>
            <a:spLocks noGrp="1"/>
          </p:cNvSpPr>
          <p:nvPr>
            <p:ph type="body" idx="1"/>
          </p:nvPr>
        </p:nvSpPr>
        <p:spPr>
          <a:noFill/>
        </p:spPr>
        <p:txBody>
          <a:bodyPr/>
          <a:lstStyle/>
          <a:p>
            <a:endParaRPr lang="ja-JP" altLang="en-US"/>
          </a:p>
        </p:txBody>
      </p:sp>
      <p:sp>
        <p:nvSpPr>
          <p:cNvPr id="614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732D794-227D-45B4-84C3-4019A27D61D1}" type="slidenum">
              <a:rPr lang="en-US" altLang="ja-JP" sz="1300" smtClean="0">
                <a:latin typeface="Arial" panose="020B0604020202020204" pitchFamily="34" charset="0"/>
              </a:rPr>
              <a:pPr/>
              <a:t>23</a:t>
            </a:fld>
            <a:endParaRPr lang="en-US" altLang="ja-JP" sz="13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066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90CD758-A6A6-41D4-A3B0-EC86CA70C3FF}" type="slidenum">
              <a:rPr lang="en-US" altLang="ja-JP" sz="1300" smtClean="0">
                <a:solidFill>
                  <a:srgbClr val="000000"/>
                </a:solidFill>
                <a:latin typeface="Arial" panose="020B0604020202020204" pitchFamily="34" charset="0"/>
              </a:rPr>
              <a:pPr/>
              <a:t>30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270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36153EA-3548-48CB-9A6B-42C14236ADED}" type="slidenum">
              <a:rPr lang="en-US" altLang="ja-JP" sz="1300" smtClean="0">
                <a:solidFill>
                  <a:srgbClr val="000000"/>
                </a:solidFill>
                <a:latin typeface="Arial" panose="020B0604020202020204" pitchFamily="34" charset="0"/>
              </a:rPr>
              <a:pPr/>
              <a:t>31</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a:ln/>
        </p:spPr>
      </p:sp>
      <p:sp>
        <p:nvSpPr>
          <p:cNvPr id="747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47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4363FB4-6361-4994-A8C6-B6D16641F9CF}" type="slidenum">
              <a:rPr lang="en-US" altLang="ja-JP" sz="1300" smtClean="0">
                <a:solidFill>
                  <a:srgbClr val="000000"/>
                </a:solidFill>
                <a:latin typeface="Arial" panose="020B0604020202020204" pitchFamily="34" charset="0"/>
              </a:rPr>
              <a:pPr/>
              <a:t>32</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46D7796-BDE6-45D2-9172-31DA91FF2C6C}" type="slidenum">
              <a:rPr lang="en-US" altLang="ja-JP" sz="1300" smtClean="0">
                <a:ea typeface="ＭＳ Ｐゴシック" panose="020B0600070205080204" pitchFamily="50" charset="-128"/>
              </a:rPr>
              <a:pPr>
                <a:spcBef>
                  <a:spcPct val="0"/>
                </a:spcBef>
              </a:pPr>
              <a:t>2</a:t>
            </a:fld>
            <a:endParaRPr lang="en-US" altLang="ja-JP" sz="1300">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ln/>
        </p:spPr>
      </p:sp>
      <p:sp>
        <p:nvSpPr>
          <p:cNvPr id="87043" name="ノート プレースホルダー 2"/>
          <p:cNvSpPr>
            <a:spLocks noGrp="1"/>
          </p:cNvSpPr>
          <p:nvPr>
            <p:ph type="body" idx="1"/>
          </p:nvPr>
        </p:nvSpPr>
        <p:spPr>
          <a:noFill/>
        </p:spPr>
        <p:txBody>
          <a:bodyPr/>
          <a:lstStyle/>
          <a:p>
            <a:endParaRPr lang="ja-JP" altLang="en-US"/>
          </a:p>
        </p:txBody>
      </p:sp>
      <p:sp>
        <p:nvSpPr>
          <p:cNvPr id="870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2BCD43B-F808-4AEA-B6A8-7F20A080460B}" type="slidenum">
              <a:rPr lang="en-US" altLang="ja-JP" sz="1300" smtClean="0">
                <a:latin typeface="Arial" panose="020B0604020202020204" pitchFamily="34" charset="0"/>
              </a:rPr>
              <a:pPr/>
              <a:t>41</a:t>
            </a:fld>
            <a:endParaRPr lang="en-US" altLang="ja-JP" sz="13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E026766-17EA-4E42-AA23-E9A1F889B51F}" type="slidenum">
              <a:rPr lang="en-US" altLang="ja-JP" sz="1300" smtClean="0">
                <a:ea typeface="ＭＳ Ｐゴシック" panose="020B0600070205080204" pitchFamily="50" charset="-128"/>
              </a:rPr>
              <a:pPr>
                <a:spcBef>
                  <a:spcPct val="0"/>
                </a:spcBef>
              </a:pPr>
              <a:t>44</a:t>
            </a:fld>
            <a:endParaRPr lang="en-US" altLang="ja-JP" sz="1300">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941616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E026766-17EA-4E42-AA23-E9A1F889B51F}" type="slidenum">
              <a:rPr lang="en-US" altLang="ja-JP" sz="1300" smtClean="0">
                <a:ea typeface="ＭＳ Ｐゴシック" panose="020B0600070205080204" pitchFamily="50" charset="-128"/>
              </a:rPr>
              <a:pPr>
                <a:spcBef>
                  <a:spcPct val="0"/>
                </a:spcBef>
              </a:pPr>
              <a:t>48</a:t>
            </a:fld>
            <a:endParaRPr lang="en-US" altLang="ja-JP" sz="1300">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4375" indent="-273050" defTabSz="88741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03313"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430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19875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447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019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591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63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0" hangingPunct="0">
              <a:spcBef>
                <a:spcPct val="0"/>
              </a:spcBef>
            </a:pPr>
            <a:fld id="{A4F67997-DD42-486D-ACC4-EC484A5F8F6B}" type="slidenum">
              <a:rPr lang="en-US" altLang="ja-JP" sz="1300" smtClean="0">
                <a:solidFill>
                  <a:srgbClr val="000000"/>
                </a:solidFill>
                <a:ea typeface="ＭＳ Ｐゴシック" panose="020B0600070205080204" pitchFamily="50" charset="-128"/>
              </a:rPr>
              <a:pPr eaLnBrk="0" hangingPunct="0">
                <a:spcBef>
                  <a:spcPct val="0"/>
                </a:spcBef>
              </a:pPr>
              <a:t>51</a:t>
            </a:fld>
            <a:endParaRPr lang="en-US" altLang="ja-JP" sz="1300">
              <a:solidFill>
                <a:srgbClr val="000000"/>
              </a:solidFill>
              <a:ea typeface="ＭＳ Ｐゴシック" panose="020B0600070205080204" pitchFamily="50"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ー 1"/>
          <p:cNvSpPr>
            <a:spLocks noGrp="1" noRot="1" noChangeAspect="1" noTextEdit="1"/>
          </p:cNvSpPr>
          <p:nvPr>
            <p:ph type="sldImg"/>
          </p:nvPr>
        </p:nvSpPr>
        <p:spPr>
          <a:ln/>
        </p:spPr>
      </p:sp>
      <p:sp>
        <p:nvSpPr>
          <p:cNvPr id="1024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24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D71E082B-DCCB-4B85-BDFF-8D5695DDADA4}" type="slidenum">
              <a:rPr lang="ja-JP" altLang="en-US" sz="1200" smtClean="0">
                <a:solidFill>
                  <a:srgbClr val="000000"/>
                </a:solidFill>
                <a:latin typeface="Calibri" panose="020F0502020204030204" pitchFamily="34" charset="0"/>
              </a:rPr>
              <a:pPr eaLnBrk="0" hangingPunct="0"/>
              <a:t>54</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a:ln/>
        </p:spPr>
      </p:sp>
      <p:sp>
        <p:nvSpPr>
          <p:cNvPr id="10445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445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3FA6BF97-72CE-4139-B01E-181C9D9EBA38}" type="slidenum">
              <a:rPr lang="ja-JP" altLang="en-US" sz="1200" smtClean="0">
                <a:solidFill>
                  <a:srgbClr val="000000"/>
                </a:solidFill>
                <a:latin typeface="Calibri" panose="020F0502020204030204" pitchFamily="34" charset="0"/>
              </a:rPr>
              <a:pPr eaLnBrk="0" hangingPunct="0"/>
              <a:t>55</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p:cNvSpPr>
            <a:spLocks noGrp="1" noRot="1" noChangeAspect="1" noTextEdit="1"/>
          </p:cNvSpPr>
          <p:nvPr>
            <p:ph type="sldImg"/>
          </p:nvPr>
        </p:nvSpPr>
        <p:spPr>
          <a:ln/>
        </p:spPr>
      </p:sp>
      <p:sp>
        <p:nvSpPr>
          <p:cNvPr id="10649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650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4E27EC41-1B61-4509-BBA8-22404AE071FA}" type="slidenum">
              <a:rPr lang="ja-JP" altLang="en-US" sz="1200" smtClean="0">
                <a:solidFill>
                  <a:srgbClr val="000000"/>
                </a:solidFill>
                <a:latin typeface="Calibri" panose="020F0502020204030204" pitchFamily="34" charset="0"/>
              </a:rPr>
              <a:pPr eaLnBrk="0" hangingPunct="0"/>
              <a:t>56</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noFill/>
        </p:spPr>
        <p:txBody>
          <a:bodyPr/>
          <a:lstStyle/>
          <a:p>
            <a:endParaRPr lang="ja-JP" altLang="en-US"/>
          </a:p>
        </p:txBody>
      </p:sp>
      <p:sp>
        <p:nvSpPr>
          <p:cNvPr id="1095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8565BB-B7A5-43D2-A33A-8A3D8A4EA634}" type="slidenum">
              <a:rPr lang="en-US" altLang="ja-JP" sz="1300" smtClean="0">
                <a:latin typeface="Arial" panose="020B0604020202020204" pitchFamily="34" charset="0"/>
              </a:rPr>
              <a:pPr/>
              <a:t>58</a:t>
            </a:fld>
            <a:endParaRPr lang="en-US" altLang="ja-JP" sz="13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C26E77F-2EFB-4EC6-86C3-A2D0439424CC}" type="slidenum">
              <a:rPr lang="en-US" altLang="ja-JP" sz="1300" smtClean="0">
                <a:ea typeface="ＭＳ Ｐゴシック" panose="020B0600070205080204" pitchFamily="50" charset="-128"/>
              </a:rPr>
              <a:pPr>
                <a:spcBef>
                  <a:spcPct val="0"/>
                </a:spcBef>
              </a:pPr>
              <a:t>6</a:t>
            </a:fld>
            <a:endParaRPr lang="en-US" altLang="ja-JP" sz="1300">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ACC1814-2542-46DE-AFC1-69A2E5D4B50D}" type="slidenum">
              <a:rPr lang="en-US" altLang="ja-JP" sz="1200" smtClean="0">
                <a:solidFill>
                  <a:srgbClr val="000000"/>
                </a:solidFill>
                <a:latin typeface="Arial" panose="020B0604020202020204" pitchFamily="34" charset="0"/>
              </a:rPr>
              <a:pPr/>
              <a:t>68</a:t>
            </a:fld>
            <a:endParaRPr lang="en-US" altLang="ja-JP" sz="1200">
              <a:solidFill>
                <a:srgbClr val="000000"/>
              </a:solidFill>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B4E834F-81D7-4CA7-8E30-CAC1FB3ACB99}" type="slidenum">
              <a:rPr lang="en-US" altLang="ja-JP" sz="1200" smtClean="0">
                <a:solidFill>
                  <a:srgbClr val="000000"/>
                </a:solidFill>
                <a:latin typeface="Arial" panose="020B0604020202020204" pitchFamily="34" charset="0"/>
              </a:rPr>
              <a:pPr/>
              <a:t>69</a:t>
            </a:fld>
            <a:endParaRPr lang="en-US" altLang="ja-JP" sz="1200">
              <a:solidFill>
                <a:srgbClr val="000000"/>
              </a:solidFill>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B1BE38D-C194-4604-AE13-FD893CD978B9}" type="slidenum">
              <a:rPr lang="en-US" altLang="ja-JP" sz="1200" smtClean="0">
                <a:solidFill>
                  <a:srgbClr val="000000"/>
                </a:solidFill>
                <a:latin typeface="Arial" panose="020B0604020202020204" pitchFamily="34" charset="0"/>
              </a:rPr>
              <a:pPr/>
              <a:t>71</a:t>
            </a:fld>
            <a:endParaRPr lang="en-US" altLang="ja-JP" sz="1200">
              <a:solidFill>
                <a:srgbClr val="000000"/>
              </a:solidFill>
              <a:latin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183883FB-C3CD-4595-90A7-04A1074CF2A9}" type="slidenum">
              <a:rPr lang="en-US" altLang="ja-JP" sz="1200" smtClean="0">
                <a:solidFill>
                  <a:srgbClr val="000000"/>
                </a:solidFill>
                <a:latin typeface="Arial" panose="020B0604020202020204" pitchFamily="34" charset="0"/>
              </a:rPr>
              <a:pPr/>
              <a:t>72</a:t>
            </a:fld>
            <a:endParaRPr lang="en-US" altLang="ja-JP" sz="1200">
              <a:solidFill>
                <a:srgbClr val="000000"/>
              </a:solidFill>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454A483-38C6-4495-9787-10573D4CAEAF}" type="slidenum">
              <a:rPr lang="en-US" altLang="ja-JP" sz="1200" smtClean="0">
                <a:solidFill>
                  <a:srgbClr val="000000"/>
                </a:solidFill>
                <a:latin typeface="Arial" panose="020B0604020202020204" pitchFamily="34" charset="0"/>
              </a:rPr>
              <a:pPr/>
              <a:t>73</a:t>
            </a:fld>
            <a:endParaRPr lang="en-US" altLang="ja-JP" sz="1200">
              <a:solidFill>
                <a:srgbClr val="000000"/>
              </a:solidFill>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0A00CEE1-7798-4205-A38C-3330F6934A30}" type="slidenum">
              <a:rPr lang="en-US" altLang="ja-JP" sz="1200" smtClean="0">
                <a:solidFill>
                  <a:srgbClr val="000000"/>
                </a:solidFill>
                <a:latin typeface="Arial" panose="020B0604020202020204" pitchFamily="34" charset="0"/>
              </a:rPr>
              <a:pPr/>
              <a:t>74</a:t>
            </a:fld>
            <a:endParaRPr lang="en-US" altLang="ja-JP" sz="1200">
              <a:solidFill>
                <a:srgbClr val="000000"/>
              </a:solidFill>
              <a:latin typeface="Arial" panose="020B060402020202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1352F65-9CE8-4777-8C25-369E75F9FB5D}" type="slidenum">
              <a:rPr lang="en-US" altLang="ja-JP" sz="1200" smtClean="0">
                <a:solidFill>
                  <a:srgbClr val="000000"/>
                </a:solidFill>
                <a:latin typeface="Arial" panose="020B0604020202020204" pitchFamily="34" charset="0"/>
              </a:rPr>
              <a:pPr/>
              <a:t>76</a:t>
            </a:fld>
            <a:endParaRPr lang="en-US" altLang="ja-JP" sz="1200">
              <a:solidFill>
                <a:srgbClr val="000000"/>
              </a:solidFill>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BE6EB330-340F-4EEE-A45F-5C0486F6CB07}" type="slidenum">
              <a:rPr lang="en-US" altLang="ja-JP" sz="1200" smtClean="0">
                <a:solidFill>
                  <a:srgbClr val="000000"/>
                </a:solidFill>
                <a:latin typeface="Arial" panose="020B0604020202020204" pitchFamily="34" charset="0"/>
              </a:rPr>
              <a:pPr/>
              <a:t>77</a:t>
            </a:fld>
            <a:endParaRPr lang="en-US" altLang="ja-JP" sz="1200">
              <a:solidFill>
                <a:srgbClr val="000000"/>
              </a:solidFill>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684881E-CE7C-4984-8ACA-223FF04F869A}" type="slidenum">
              <a:rPr lang="en-US" altLang="ja-JP" sz="1200" smtClean="0">
                <a:solidFill>
                  <a:srgbClr val="000000"/>
                </a:solidFill>
                <a:latin typeface="Arial" panose="020B0604020202020204" pitchFamily="34" charset="0"/>
              </a:rPr>
              <a:pPr/>
              <a:t>78</a:t>
            </a:fld>
            <a:endParaRPr lang="en-US" altLang="ja-JP" sz="1200">
              <a:solidFill>
                <a:srgbClr val="000000"/>
              </a:solidFill>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49CFA365-8844-4EA1-9406-BD56D75F1CF8}" type="slidenum">
              <a:rPr lang="en-US" altLang="ja-JP" sz="1200" smtClean="0">
                <a:solidFill>
                  <a:srgbClr val="000000"/>
                </a:solidFill>
                <a:latin typeface="Arial" panose="020B0604020202020204" pitchFamily="34" charset="0"/>
              </a:rPr>
              <a:pPr/>
              <a:t>79</a:t>
            </a:fld>
            <a:endParaRPr lang="en-US" altLang="ja-JP" sz="1200">
              <a:solidFill>
                <a:srgbClr val="000000"/>
              </a:solidFill>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7</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29148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p:spPr>
        <p:txBody>
          <a:bodyPr/>
          <a:lstStyle/>
          <a:p>
            <a:endParaRPr lang="ja-JP" altLang="en-US"/>
          </a:p>
        </p:txBody>
      </p:sp>
      <p:sp>
        <p:nvSpPr>
          <p:cNvPr id="1484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4DF6C3A6-91B0-462C-BB69-850185EF2590}" type="slidenum">
              <a:rPr lang="en-US" altLang="ja-JP" sz="1300" smtClean="0">
                <a:latin typeface="Arial" panose="020B0604020202020204" pitchFamily="34" charset="0"/>
              </a:rPr>
              <a:pPr/>
              <a:t>84</a:t>
            </a:fld>
            <a:endParaRPr lang="en-US" altLang="ja-JP" sz="13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15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50528F76-0A1C-4FB9-9BE6-180DFCF8ED3E}" type="slidenum">
              <a:rPr lang="ja-JP" altLang="en-US" sz="1200" smtClean="0">
                <a:solidFill>
                  <a:srgbClr val="000000"/>
                </a:solidFill>
                <a:latin typeface="Calibri" panose="020F0502020204030204" pitchFamily="34" charset="0"/>
              </a:rPr>
              <a:pPr eaLnBrk="0" hangingPunct="0"/>
              <a:t>86</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ー 1"/>
          <p:cNvSpPr>
            <a:spLocks noGrp="1" noRot="1" noChangeAspect="1" noTextEdit="1"/>
          </p:cNvSpPr>
          <p:nvPr>
            <p:ph type="sldImg"/>
          </p:nvPr>
        </p:nvSpPr>
        <p:spPr>
          <a:ln/>
        </p:spPr>
      </p:sp>
      <p:sp>
        <p:nvSpPr>
          <p:cNvPr id="1536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36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B0E07E07-FF33-459C-9CF0-4AB01E1DF595}" type="slidenum">
              <a:rPr lang="ja-JP" altLang="en-US" sz="1200" smtClean="0">
                <a:solidFill>
                  <a:srgbClr val="000000"/>
                </a:solidFill>
                <a:latin typeface="Calibri" panose="020F0502020204030204" pitchFamily="34" charset="0"/>
              </a:rPr>
              <a:pPr eaLnBrk="0" hangingPunct="0"/>
              <a:t>87</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ー 1"/>
          <p:cNvSpPr>
            <a:spLocks noGrp="1" noRot="1" noChangeAspect="1" noTextEdit="1"/>
          </p:cNvSpPr>
          <p:nvPr>
            <p:ph type="sldImg"/>
          </p:nvPr>
        </p:nvSpPr>
        <p:spPr>
          <a:ln/>
        </p:spPr>
      </p:sp>
      <p:sp>
        <p:nvSpPr>
          <p:cNvPr id="155651" name="ノート プレースホルダー 2"/>
          <p:cNvSpPr>
            <a:spLocks noGrp="1"/>
          </p:cNvSpPr>
          <p:nvPr>
            <p:ph type="body" idx="1"/>
          </p:nvPr>
        </p:nvSpPr>
        <p:spPr>
          <a:noFill/>
        </p:spPr>
        <p:txBody>
          <a:bodyPr/>
          <a:lstStyle/>
          <a:p>
            <a:endParaRPr lang="ja-JP" altLang="en-US"/>
          </a:p>
        </p:txBody>
      </p:sp>
      <p:sp>
        <p:nvSpPr>
          <p:cNvPr id="15565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0FAE3EE-C0A9-4CFA-AC31-D2655065F904}" type="slidenum">
              <a:rPr lang="en-US" altLang="ja-JP" sz="1300" smtClean="0">
                <a:solidFill>
                  <a:srgbClr val="000000"/>
                </a:solidFill>
                <a:latin typeface="Arial" panose="020B0604020202020204" pitchFamily="34" charset="0"/>
              </a:rPr>
              <a:pPr/>
              <a:t>88</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ー 1"/>
          <p:cNvSpPr>
            <a:spLocks noGrp="1" noRot="1" noChangeAspect="1" noTextEdit="1"/>
          </p:cNvSpPr>
          <p:nvPr>
            <p:ph type="sldImg"/>
          </p:nvPr>
        </p:nvSpPr>
        <p:spPr>
          <a:ln/>
        </p:spPr>
      </p:sp>
      <p:sp>
        <p:nvSpPr>
          <p:cNvPr id="157699" name="ノート プレースホルダー 2"/>
          <p:cNvSpPr>
            <a:spLocks noGrp="1"/>
          </p:cNvSpPr>
          <p:nvPr>
            <p:ph type="body" idx="1"/>
          </p:nvPr>
        </p:nvSpPr>
        <p:spPr>
          <a:noFill/>
        </p:spPr>
        <p:txBody>
          <a:bodyPr/>
          <a:lstStyle/>
          <a:p>
            <a:endParaRPr lang="ja-JP" altLang="en-US"/>
          </a:p>
        </p:txBody>
      </p:sp>
      <p:sp>
        <p:nvSpPr>
          <p:cNvPr id="15770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70E7498-66A2-448D-989A-EBC1BD15CE66}" type="slidenum">
              <a:rPr lang="en-US" altLang="ja-JP" sz="1300" smtClean="0">
                <a:solidFill>
                  <a:srgbClr val="000000"/>
                </a:solidFill>
                <a:latin typeface="Arial" panose="020B0604020202020204" pitchFamily="34" charset="0"/>
              </a:rPr>
              <a:pPr/>
              <a:t>89</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スライド イメージ プレースホルダー 1"/>
          <p:cNvSpPr>
            <a:spLocks noGrp="1" noRot="1" noChangeAspect="1" noTextEdit="1"/>
          </p:cNvSpPr>
          <p:nvPr>
            <p:ph type="sldImg"/>
          </p:nvPr>
        </p:nvSpPr>
        <p:spPr>
          <a:ln/>
        </p:spPr>
      </p:sp>
      <p:sp>
        <p:nvSpPr>
          <p:cNvPr id="160771" name="ノート プレースホルダー 2"/>
          <p:cNvSpPr>
            <a:spLocks noGrp="1"/>
          </p:cNvSpPr>
          <p:nvPr>
            <p:ph type="body" idx="1"/>
          </p:nvPr>
        </p:nvSpPr>
        <p:spPr>
          <a:noFill/>
        </p:spPr>
        <p:txBody>
          <a:bodyPr/>
          <a:lstStyle/>
          <a:p>
            <a:endParaRPr lang="ja-JP" altLang="en-US"/>
          </a:p>
        </p:txBody>
      </p:sp>
      <p:sp>
        <p:nvSpPr>
          <p:cNvPr id="1607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F515C78E-305D-430A-A690-CAB2B86D4137}" type="slidenum">
              <a:rPr lang="en-US" altLang="ja-JP" sz="1300" smtClean="0">
                <a:latin typeface="Arial" panose="020B0604020202020204" pitchFamily="34" charset="0"/>
              </a:rPr>
              <a:pPr/>
              <a:t>91</a:t>
            </a:fld>
            <a:endParaRPr lang="en-US" altLang="ja-JP" sz="130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BBCB953-C063-4E69-9ADC-DDCC473FD006}" type="slidenum">
              <a:rPr lang="en-US" altLang="ja-JP" sz="1300" smtClean="0">
                <a:ea typeface="ＭＳ Ｐゴシック" panose="020B0600070205080204" pitchFamily="50" charset="-128"/>
              </a:rPr>
              <a:pPr>
                <a:spcBef>
                  <a:spcPct val="0"/>
                </a:spcBef>
              </a:pPr>
              <a:t>92</a:t>
            </a:fld>
            <a:endParaRPr lang="en-US" altLang="ja-JP" sz="1300">
              <a:ea typeface="ＭＳ Ｐゴシック" panose="020B0600070205080204" pitchFamily="50" charset="-128"/>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93</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316314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AD471AE-3F6B-47F0-9C0E-4293B8C93D1B}" type="slidenum">
              <a:rPr lang="en-US" altLang="ja-JP" sz="1300" smtClean="0">
                <a:ea typeface="ＭＳ Ｐゴシック" panose="020B0600070205080204" pitchFamily="50" charset="-128"/>
              </a:rPr>
              <a:pPr>
                <a:spcBef>
                  <a:spcPct val="0"/>
                </a:spcBef>
              </a:pPr>
              <a:t>94</a:t>
            </a:fld>
            <a:endParaRPr lang="en-US" altLang="ja-JP" sz="1300">
              <a:ea typeface="ＭＳ Ｐゴシック" panose="020B0600070205080204" pitchFamily="50" charset="-128"/>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3468994-A584-4754-AA43-E0D6665C11C3}" type="slidenum">
              <a:rPr lang="en-US" altLang="ja-JP" sz="1300" smtClean="0">
                <a:ea typeface="ＭＳ Ｐゴシック" panose="020B0600070205080204" pitchFamily="50" charset="-128"/>
              </a:rPr>
              <a:pPr>
                <a:spcBef>
                  <a:spcPct val="0"/>
                </a:spcBef>
              </a:pPr>
              <a:t>95</a:t>
            </a:fld>
            <a:endParaRPr lang="en-US" altLang="ja-JP" sz="1300">
              <a:ea typeface="ＭＳ Ｐゴシック" panose="020B0600070205080204" pitchFamily="50" charset="-128"/>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06234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a:ln/>
        </p:spPr>
      </p:sp>
      <p:sp>
        <p:nvSpPr>
          <p:cNvPr id="34819" name="ノート プレースホルダー 2"/>
          <p:cNvSpPr>
            <a:spLocks noGrp="1"/>
          </p:cNvSpPr>
          <p:nvPr>
            <p:ph type="body" idx="1"/>
          </p:nvPr>
        </p:nvSpPr>
        <p:spPr>
          <a:noFill/>
        </p:spPr>
        <p:txBody>
          <a:bodyPr/>
          <a:lstStyle/>
          <a:p>
            <a:endParaRPr lang="ja-JP" altLang="en-US"/>
          </a:p>
        </p:txBody>
      </p:sp>
      <p:sp>
        <p:nvSpPr>
          <p:cNvPr id="3482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C39BE2F-F238-4AE4-AEF9-724DBFE8BFDE}" type="slidenum">
              <a:rPr lang="en-US" altLang="ja-JP" sz="1300" smtClean="0">
                <a:latin typeface="Arial" panose="020B0604020202020204" pitchFamily="34" charset="0"/>
              </a:rPr>
              <a:pPr/>
              <a:t>8</a:t>
            </a:fld>
            <a:endParaRPr lang="en-US" altLang="ja-JP" sz="130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4E4167A-CEF7-4B22-AAF0-BB3884AC6BFC}" type="slidenum">
              <a:rPr lang="en-US" altLang="ja-JP" sz="1300" smtClean="0">
                <a:ea typeface="ＭＳ Ｐゴシック" panose="020B0600070205080204" pitchFamily="50" charset="-128"/>
              </a:rPr>
              <a:pPr>
                <a:spcBef>
                  <a:spcPct val="0"/>
                </a:spcBef>
              </a:pPr>
              <a:t>96</a:t>
            </a:fld>
            <a:endParaRPr lang="en-US" altLang="ja-JP" sz="1300">
              <a:ea typeface="ＭＳ Ｐゴシック" panose="020B0600070205080204" pitchFamily="50" charset="-128"/>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142998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50A3D9-DC2B-4779-A4BF-7620F5148044}" type="slidenum">
              <a:rPr lang="en-US" altLang="ja-JP" sz="1300" smtClean="0">
                <a:ea typeface="ＭＳ Ｐゴシック" panose="020B0600070205080204" pitchFamily="50" charset="-128"/>
              </a:rPr>
              <a:pPr>
                <a:spcBef>
                  <a:spcPct val="0"/>
                </a:spcBef>
              </a:pPr>
              <a:t>99</a:t>
            </a:fld>
            <a:endParaRPr lang="en-US" altLang="ja-JP" sz="1300">
              <a:ea typeface="ＭＳ Ｐゴシック" panose="020B0600070205080204" pitchFamily="50"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910583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ー 1"/>
          <p:cNvSpPr>
            <a:spLocks noGrp="1" noRot="1" noChangeAspect="1" noTextEdit="1"/>
          </p:cNvSpPr>
          <p:nvPr>
            <p:ph type="sldImg"/>
          </p:nvPr>
        </p:nvSpPr>
        <p:spPr>
          <a:ln/>
        </p:spPr>
      </p:sp>
      <p:sp>
        <p:nvSpPr>
          <p:cNvPr id="177155" name="ノート プレースホルダー 2"/>
          <p:cNvSpPr>
            <a:spLocks noGrp="1"/>
          </p:cNvSpPr>
          <p:nvPr>
            <p:ph type="body" idx="1"/>
          </p:nvPr>
        </p:nvSpPr>
        <p:spPr>
          <a:noFill/>
        </p:spPr>
        <p:txBody>
          <a:bodyPr/>
          <a:lstStyle/>
          <a:p>
            <a:endParaRPr lang="ja-JP" altLang="en-US"/>
          </a:p>
        </p:txBody>
      </p:sp>
      <p:sp>
        <p:nvSpPr>
          <p:cNvPr id="17715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2CC5592-FE15-46E8-BE26-2B3B9358306F}" type="slidenum">
              <a:rPr lang="en-US" altLang="ja-JP" sz="1300" smtClean="0">
                <a:latin typeface="Arial" panose="020B0604020202020204" pitchFamily="34" charset="0"/>
              </a:rPr>
              <a:pPr/>
              <a:t>102</a:t>
            </a:fld>
            <a:endParaRPr lang="en-US" altLang="ja-JP" sz="1300">
              <a:latin typeface="Arial" panose="020B0604020202020204" pitchFamily="34" charset="0"/>
            </a:endParaRPr>
          </a:p>
        </p:txBody>
      </p:sp>
    </p:spTree>
    <p:extLst>
      <p:ext uri="{BB962C8B-B14F-4D97-AF65-F5344CB8AC3E}">
        <p14:creationId xmlns:p14="http://schemas.microsoft.com/office/powerpoint/2010/main" val="349045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a:ln/>
        </p:spPr>
      </p:sp>
      <p:sp>
        <p:nvSpPr>
          <p:cNvPr id="38915" name="ノート プレースホルダー 2"/>
          <p:cNvSpPr>
            <a:spLocks noGrp="1"/>
          </p:cNvSpPr>
          <p:nvPr>
            <p:ph type="body" idx="1"/>
          </p:nvPr>
        </p:nvSpPr>
        <p:spPr>
          <a:noFill/>
        </p:spPr>
        <p:txBody>
          <a:bodyPr/>
          <a:lstStyle/>
          <a:p>
            <a:endParaRPr lang="ja-JP" altLang="en-US"/>
          </a:p>
        </p:txBody>
      </p:sp>
      <p:sp>
        <p:nvSpPr>
          <p:cNvPr id="3891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1FA5281-BCF2-477A-A49D-15BE6B8296B7}" type="slidenum">
              <a:rPr lang="en-US" altLang="ja-JP" sz="1300" smtClean="0">
                <a:latin typeface="Arial" panose="020B0604020202020204" pitchFamily="34" charset="0"/>
              </a:rPr>
              <a:pPr/>
              <a:t>11</a:t>
            </a:fld>
            <a:endParaRPr lang="en-US" altLang="ja-JP"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p:spPr>
        <p:txBody>
          <a:bodyPr/>
          <a:lstStyle/>
          <a:p>
            <a:endParaRPr lang="ja-JP" altLang="en-US"/>
          </a:p>
        </p:txBody>
      </p:sp>
      <p:sp>
        <p:nvSpPr>
          <p:cNvPr id="4198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E7281F2-10D3-49BF-9410-42F393771B6D}" type="slidenum">
              <a:rPr lang="en-US" altLang="ja-JP" sz="1300" smtClean="0">
                <a:latin typeface="Arial" panose="020B0604020202020204" pitchFamily="34" charset="0"/>
              </a:rPr>
              <a:pPr/>
              <a:t>13</a:t>
            </a:fld>
            <a:endParaRPr lang="en-US" altLang="ja-JP"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p:spPr>
        <p:txBody>
          <a:bodyPr/>
          <a:lstStyle/>
          <a:p>
            <a:endParaRPr lang="ja-JP" altLang="en-US"/>
          </a:p>
        </p:txBody>
      </p:sp>
      <p:sp>
        <p:nvSpPr>
          <p:cNvPr id="4403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86132CA-63B3-4376-8158-F78EE95003BB}" type="slidenum">
              <a:rPr lang="en-US" altLang="ja-JP" sz="1300" smtClean="0">
                <a:latin typeface="Arial" panose="020B0604020202020204" pitchFamily="34" charset="0"/>
              </a:rPr>
              <a:pPr/>
              <a:t>14</a:t>
            </a:fld>
            <a:endParaRPr lang="en-US" altLang="ja-JP"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p:spPr>
        <p:txBody>
          <a:bodyPr/>
          <a:lstStyle/>
          <a:p>
            <a:endParaRPr lang="ja-JP" altLang="en-US"/>
          </a:p>
        </p:txBody>
      </p:sp>
      <p:sp>
        <p:nvSpPr>
          <p:cNvPr id="460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6C79A29-64C9-4C40-B203-A75E44FD2DBD}" type="slidenum">
              <a:rPr lang="en-US" altLang="ja-JP" sz="1300" smtClean="0">
                <a:latin typeface="Arial" panose="020B0604020202020204" pitchFamily="34" charset="0"/>
              </a:rPr>
              <a:pPr/>
              <a:t>15</a:t>
            </a:fld>
            <a:endParaRPr lang="en-US" altLang="ja-JP"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CF1779B-18BA-465C-B599-72FED8616EE2}" type="slidenum">
              <a:rPr lang="en-US" altLang="ja-JP"/>
              <a:pPr>
                <a:defRPr/>
              </a:pPr>
              <a:t>‹#›</a:t>
            </a:fld>
            <a:endParaRPr lang="en-US" altLang="ja-JP"/>
          </a:p>
        </p:txBody>
      </p:sp>
    </p:spTree>
    <p:extLst>
      <p:ext uri="{BB962C8B-B14F-4D97-AF65-F5344CB8AC3E}">
        <p14:creationId xmlns:p14="http://schemas.microsoft.com/office/powerpoint/2010/main" val="885263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D8E69C-0D00-4E52-8D84-DD96FB881C4C}" type="slidenum">
              <a:rPr lang="en-US" altLang="ja-JP"/>
              <a:pPr>
                <a:defRPr/>
              </a:pPr>
              <a:t>‹#›</a:t>
            </a:fld>
            <a:endParaRPr lang="en-US" altLang="ja-JP"/>
          </a:p>
        </p:txBody>
      </p:sp>
    </p:spTree>
    <p:extLst>
      <p:ext uri="{BB962C8B-B14F-4D97-AF65-F5344CB8AC3E}">
        <p14:creationId xmlns:p14="http://schemas.microsoft.com/office/powerpoint/2010/main" val="126970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EF39BAA-E95D-4BB4-8D4D-50274B2DB1A9}" type="slidenum">
              <a:rPr lang="en-US" altLang="ja-JP"/>
              <a:pPr>
                <a:defRPr/>
              </a:pPr>
              <a:t>‹#›</a:t>
            </a:fld>
            <a:endParaRPr lang="en-US" altLang="ja-JP"/>
          </a:p>
        </p:txBody>
      </p:sp>
    </p:spTree>
    <p:extLst>
      <p:ext uri="{BB962C8B-B14F-4D97-AF65-F5344CB8AC3E}">
        <p14:creationId xmlns:p14="http://schemas.microsoft.com/office/powerpoint/2010/main" val="364654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C1F3988-CA75-4EA6-8470-D67FD9FE0D87}" type="slidenum">
              <a:rPr lang="en-US" altLang="ja-JP"/>
              <a:pPr>
                <a:defRPr/>
              </a:pPr>
              <a:t>‹#›</a:t>
            </a:fld>
            <a:endParaRPr lang="en-US" altLang="ja-JP"/>
          </a:p>
        </p:txBody>
      </p:sp>
    </p:spTree>
    <p:extLst>
      <p:ext uri="{BB962C8B-B14F-4D97-AF65-F5344CB8AC3E}">
        <p14:creationId xmlns:p14="http://schemas.microsoft.com/office/powerpoint/2010/main" val="26437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C22A390-0A3A-432E-8404-77823787A706}" type="slidenum">
              <a:rPr lang="en-US" altLang="ja-JP"/>
              <a:pPr>
                <a:defRPr/>
              </a:pPr>
              <a:t>‹#›</a:t>
            </a:fld>
            <a:endParaRPr lang="en-US" altLang="ja-JP"/>
          </a:p>
        </p:txBody>
      </p:sp>
    </p:spTree>
    <p:extLst>
      <p:ext uri="{BB962C8B-B14F-4D97-AF65-F5344CB8AC3E}">
        <p14:creationId xmlns:p14="http://schemas.microsoft.com/office/powerpoint/2010/main" val="3948322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9A582E2-BC20-4226-B5FC-A304712FC9EB}" type="slidenum">
              <a:rPr lang="en-US" altLang="ja-JP"/>
              <a:pPr>
                <a:defRPr/>
              </a:pPr>
              <a:t>‹#›</a:t>
            </a:fld>
            <a:endParaRPr lang="en-US" altLang="ja-JP"/>
          </a:p>
        </p:txBody>
      </p:sp>
    </p:spTree>
    <p:extLst>
      <p:ext uri="{BB962C8B-B14F-4D97-AF65-F5344CB8AC3E}">
        <p14:creationId xmlns:p14="http://schemas.microsoft.com/office/powerpoint/2010/main" val="322580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79388" y="1196975"/>
            <a:ext cx="4351337" cy="51847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83125" y="1196975"/>
            <a:ext cx="4352925" cy="2516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83125" y="3865563"/>
            <a:ext cx="4352925" cy="2516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3603625" y="6453188"/>
            <a:ext cx="1905000" cy="328612"/>
          </a:xfrm>
        </p:spPr>
        <p:txBody>
          <a:bodyPr/>
          <a:lstStyle>
            <a:lvl1pPr>
              <a:defRPr/>
            </a:lvl1pPr>
          </a:lstStyle>
          <a:p>
            <a:pPr>
              <a:defRPr/>
            </a:pPr>
            <a:endParaRPr lang="en-US" altLang="ja-JP"/>
          </a:p>
        </p:txBody>
      </p:sp>
      <p:sp>
        <p:nvSpPr>
          <p:cNvPr id="7" name="フッター プレースホルダー 6"/>
          <p:cNvSpPr>
            <a:spLocks noGrp="1"/>
          </p:cNvSpPr>
          <p:nvPr>
            <p:ph type="ftr" sz="quarter" idx="11"/>
          </p:nvPr>
        </p:nvSpPr>
        <p:spPr>
          <a:xfrm>
            <a:off x="92075" y="6453188"/>
            <a:ext cx="2895600" cy="328612"/>
          </a:xfrm>
        </p:spPr>
        <p:txBody>
          <a:bodyPr/>
          <a:lstStyle>
            <a:lvl1pPr>
              <a:defRPr/>
            </a:lvl1pPr>
          </a:lstStyle>
          <a:p>
            <a:pPr>
              <a:defRPr/>
            </a:pPr>
            <a:endParaRPr lang="en-US" altLang="ja-JP"/>
          </a:p>
        </p:txBody>
      </p:sp>
      <p:sp>
        <p:nvSpPr>
          <p:cNvPr id="8" name="スライド番号プレースホルダー 7"/>
          <p:cNvSpPr>
            <a:spLocks noGrp="1"/>
          </p:cNvSpPr>
          <p:nvPr>
            <p:ph type="sldNum" sz="quarter" idx="12"/>
          </p:nvPr>
        </p:nvSpPr>
        <p:spPr>
          <a:xfrm>
            <a:off x="7162800" y="6453188"/>
            <a:ext cx="1905000" cy="328612"/>
          </a:xfrm>
        </p:spPr>
        <p:txBody>
          <a:bodyPr/>
          <a:lstStyle>
            <a:lvl1pPr>
              <a:defRPr/>
            </a:lvl1pPr>
          </a:lstStyle>
          <a:p>
            <a:pPr>
              <a:defRPr/>
            </a:pPr>
            <a:fld id="{D3EC1BB5-68E3-4640-9CDD-90220B4CE7DC}" type="slidenum">
              <a:rPr lang="en-US" altLang="ja-JP"/>
              <a:pPr>
                <a:defRPr/>
              </a:pPr>
              <a:t>‹#›</a:t>
            </a:fld>
            <a:endParaRPr lang="en-US" altLang="ja-JP"/>
          </a:p>
        </p:txBody>
      </p:sp>
    </p:spTree>
    <p:extLst>
      <p:ext uri="{BB962C8B-B14F-4D97-AF65-F5344CB8AC3E}">
        <p14:creationId xmlns:p14="http://schemas.microsoft.com/office/powerpoint/2010/main" val="466382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tx1"/>
                </a:solidFill>
                <a:latin typeface="Gill Sans MT"/>
                <a:cs typeface="Gill Sans MT"/>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endParaRPr lang="en-US"/>
          </a:p>
        </p:txBody>
      </p:sp>
      <p:sp>
        <p:nvSpPr>
          <p:cNvPr id="5" name="Holder 5"/>
          <p:cNvSpPr>
            <a:spLocks noGrp="1"/>
          </p:cNvSpPr>
          <p:nvPr>
            <p:ph type="sldNum" sz="quarter" idx="12"/>
          </p:nvPr>
        </p:nvSpPr>
        <p:spPr/>
        <p:txBody>
          <a:bodyPr lIns="0" tIns="0" rIns="0" bIns="0"/>
          <a:lstStyle>
            <a:lvl1pPr marL="17859">
              <a:lnSpc>
                <a:spcPts val="1328"/>
              </a:lnSpc>
              <a:defRPr sz="1125" b="0" i="0">
                <a:solidFill>
                  <a:srgbClr val="000000"/>
                </a:solidFill>
                <a:latin typeface="Gill Sans MT"/>
                <a:cs typeface="Gill Sans MT"/>
              </a:defRPr>
            </a:lvl1pPr>
          </a:lstStyle>
          <a:p>
            <a:pPr>
              <a:defRPr/>
            </a:pPr>
            <a:fld id="{89FD857B-9788-4749-9999-BF40E0F5C98A}" type="slidenum">
              <a:rPr lang="en-US" altLang="ja-JP"/>
              <a:pPr>
                <a:defRPr/>
              </a:pPr>
              <a:t>‹#›</a:t>
            </a:fld>
            <a:endParaRPr lang="en-US" altLang="ja-JP" dirty="0"/>
          </a:p>
        </p:txBody>
      </p:sp>
    </p:spTree>
    <p:extLst>
      <p:ext uri="{BB962C8B-B14F-4D97-AF65-F5344CB8AC3E}">
        <p14:creationId xmlns:p14="http://schemas.microsoft.com/office/powerpoint/2010/main" val="525731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022C30B9-B520-48EA-83C8-D4C7ACBAD7D5}" type="slidenum">
              <a:rPr/>
              <a:pPr>
                <a:defRPr/>
              </a:pPr>
              <a:t>‹#›</a:t>
            </a:fld>
            <a:endParaRPr/>
          </a:p>
        </p:txBody>
      </p:sp>
    </p:spTree>
    <p:extLst>
      <p:ext uri="{BB962C8B-B14F-4D97-AF65-F5344CB8AC3E}">
        <p14:creationId xmlns:p14="http://schemas.microsoft.com/office/powerpoint/2010/main" val="1984224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endParaRPr/>
          </a:p>
        </p:txBody>
      </p:sp>
      <p:sp>
        <p:nvSpPr>
          <p:cNvPr id="7" name="Holder 6"/>
          <p:cNvSpPr>
            <a:spLocks noGrp="1"/>
          </p:cNvSpPr>
          <p:nvPr>
            <p:ph type="sldNum" sz="quarter" idx="12"/>
          </p:nvPr>
        </p:nvSpPr>
        <p:spPr/>
        <p:txBody>
          <a:bodyPr/>
          <a:lstStyle>
            <a:lvl1pPr>
              <a:defRPr/>
            </a:lvl1pPr>
          </a:lstStyle>
          <a:p>
            <a:pPr>
              <a:defRPr/>
            </a:pPr>
            <a:fld id="{8625FB6C-0EA2-4ED3-AD38-9B06D92018C4}" type="slidenum">
              <a:rPr/>
              <a:pPr>
                <a:defRPr/>
              </a:pPr>
              <a:t>‹#›</a:t>
            </a:fld>
            <a:endParaRPr/>
          </a:p>
        </p:txBody>
      </p:sp>
    </p:spTree>
    <p:extLst>
      <p:ext uri="{BB962C8B-B14F-4D97-AF65-F5344CB8AC3E}">
        <p14:creationId xmlns:p14="http://schemas.microsoft.com/office/powerpoint/2010/main" val="1336372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239B35FF-4760-4EC9-9AC4-C5FAD40B4CD8}" type="slidenum">
              <a:rPr/>
              <a:pPr>
                <a:defRPr/>
              </a:pPr>
              <a:t>‹#›</a:t>
            </a:fld>
            <a:endParaRPr/>
          </a:p>
        </p:txBody>
      </p:sp>
    </p:spTree>
    <p:extLst>
      <p:ext uri="{BB962C8B-B14F-4D97-AF65-F5344CB8AC3E}">
        <p14:creationId xmlns:p14="http://schemas.microsoft.com/office/powerpoint/2010/main" val="336020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124C93-5D28-4FCD-8CAC-96AB915602B4}" type="slidenum">
              <a:rPr lang="en-US" altLang="ja-JP"/>
              <a:pPr>
                <a:defRPr/>
              </a:pPr>
              <a:t>‹#›</a:t>
            </a:fld>
            <a:endParaRPr lang="en-US" altLang="ja-JP"/>
          </a:p>
        </p:txBody>
      </p:sp>
    </p:spTree>
    <p:extLst>
      <p:ext uri="{BB962C8B-B14F-4D97-AF65-F5344CB8AC3E}">
        <p14:creationId xmlns:p14="http://schemas.microsoft.com/office/powerpoint/2010/main" val="244862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E90F4CC-5F44-45A4-9FF8-4E2618CBADE1}" type="slidenum">
              <a:rPr lang="en-US" altLang="ja-JP"/>
              <a:pPr>
                <a:defRPr/>
              </a:pPr>
              <a:t>‹#›</a:t>
            </a:fld>
            <a:endParaRPr lang="en-US" altLang="ja-JP"/>
          </a:p>
        </p:txBody>
      </p:sp>
    </p:spTree>
    <p:extLst>
      <p:ext uri="{BB962C8B-B14F-4D97-AF65-F5344CB8AC3E}">
        <p14:creationId xmlns:p14="http://schemas.microsoft.com/office/powerpoint/2010/main" val="758157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FDA58D5-8FAB-4618-A79A-D7F68D8146A0}" type="slidenum">
              <a:rPr lang="en-US" altLang="ja-JP"/>
              <a:pPr>
                <a:defRPr/>
              </a:pPr>
              <a:t>‹#›</a:t>
            </a:fld>
            <a:endParaRPr lang="en-US" altLang="ja-JP"/>
          </a:p>
        </p:txBody>
      </p:sp>
    </p:spTree>
    <p:extLst>
      <p:ext uri="{BB962C8B-B14F-4D97-AF65-F5344CB8AC3E}">
        <p14:creationId xmlns:p14="http://schemas.microsoft.com/office/powerpoint/2010/main" val="2543548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BF331CF-FC88-4CC0-9EF6-E3404DD03ADF}" type="slidenum">
              <a:rPr lang="en-US" altLang="ja-JP"/>
              <a:pPr>
                <a:defRPr/>
              </a:pPr>
              <a:t>‹#›</a:t>
            </a:fld>
            <a:endParaRPr lang="en-US" altLang="ja-JP"/>
          </a:p>
        </p:txBody>
      </p:sp>
    </p:spTree>
    <p:extLst>
      <p:ext uri="{BB962C8B-B14F-4D97-AF65-F5344CB8AC3E}">
        <p14:creationId xmlns:p14="http://schemas.microsoft.com/office/powerpoint/2010/main" val="3161176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27C7DC2-AEDC-425B-BC07-33AF101C50FA}" type="slidenum">
              <a:rPr lang="en-US" altLang="ja-JP"/>
              <a:pPr>
                <a:defRPr/>
              </a:pPr>
              <a:t>‹#›</a:t>
            </a:fld>
            <a:endParaRPr lang="en-US" altLang="ja-JP"/>
          </a:p>
        </p:txBody>
      </p:sp>
    </p:spTree>
    <p:extLst>
      <p:ext uri="{BB962C8B-B14F-4D97-AF65-F5344CB8AC3E}">
        <p14:creationId xmlns:p14="http://schemas.microsoft.com/office/powerpoint/2010/main" val="3084450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2208EB6-8C4C-4A79-92A5-C697AB84DD0C}" type="slidenum">
              <a:rPr lang="en-US" altLang="ja-JP"/>
              <a:pPr>
                <a:defRPr/>
              </a:pPr>
              <a:t>‹#›</a:t>
            </a:fld>
            <a:endParaRPr lang="en-US" altLang="ja-JP"/>
          </a:p>
        </p:txBody>
      </p:sp>
    </p:spTree>
    <p:extLst>
      <p:ext uri="{BB962C8B-B14F-4D97-AF65-F5344CB8AC3E}">
        <p14:creationId xmlns:p14="http://schemas.microsoft.com/office/powerpoint/2010/main" val="3834947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C1B25B0-D7F2-4BA8-8D73-7AAE1487E4F8}" type="slidenum">
              <a:rPr lang="en-US" altLang="ja-JP"/>
              <a:pPr>
                <a:defRPr/>
              </a:pPr>
              <a:t>‹#›</a:t>
            </a:fld>
            <a:endParaRPr lang="en-US" altLang="ja-JP"/>
          </a:p>
        </p:txBody>
      </p:sp>
    </p:spTree>
    <p:extLst>
      <p:ext uri="{BB962C8B-B14F-4D97-AF65-F5344CB8AC3E}">
        <p14:creationId xmlns:p14="http://schemas.microsoft.com/office/powerpoint/2010/main" val="1449952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3AD1D3E-2AE4-4B88-9118-E413729BCC55}" type="slidenum">
              <a:rPr lang="en-US" altLang="ja-JP"/>
              <a:pPr>
                <a:defRPr/>
              </a:pPr>
              <a:t>‹#›</a:t>
            </a:fld>
            <a:endParaRPr lang="en-US" altLang="ja-JP"/>
          </a:p>
        </p:txBody>
      </p:sp>
    </p:spTree>
    <p:extLst>
      <p:ext uri="{BB962C8B-B14F-4D97-AF65-F5344CB8AC3E}">
        <p14:creationId xmlns:p14="http://schemas.microsoft.com/office/powerpoint/2010/main" val="33068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311A2D8-9591-4324-9B3E-80A282FBC568}" type="slidenum">
              <a:rPr lang="en-US" altLang="ja-JP"/>
              <a:pPr>
                <a:defRPr/>
              </a:pPr>
              <a:t>‹#›</a:t>
            </a:fld>
            <a:endParaRPr lang="en-US" altLang="ja-JP"/>
          </a:p>
        </p:txBody>
      </p:sp>
    </p:spTree>
    <p:extLst>
      <p:ext uri="{BB962C8B-B14F-4D97-AF65-F5344CB8AC3E}">
        <p14:creationId xmlns:p14="http://schemas.microsoft.com/office/powerpoint/2010/main" val="501610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C5C5BAB-6821-412D-BABD-E0147496E6B1}" type="slidenum">
              <a:rPr lang="en-US" altLang="ja-JP"/>
              <a:pPr>
                <a:defRPr/>
              </a:pPr>
              <a:t>‹#›</a:t>
            </a:fld>
            <a:endParaRPr lang="en-US" altLang="ja-JP"/>
          </a:p>
        </p:txBody>
      </p:sp>
    </p:spTree>
    <p:extLst>
      <p:ext uri="{BB962C8B-B14F-4D97-AF65-F5344CB8AC3E}">
        <p14:creationId xmlns:p14="http://schemas.microsoft.com/office/powerpoint/2010/main" val="1468173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B1CFFCE-159D-450F-9C26-245053E0D7DA}" type="slidenum">
              <a:rPr lang="en-US" altLang="ja-JP"/>
              <a:pPr>
                <a:defRPr/>
              </a:pPr>
              <a:t>‹#›</a:t>
            </a:fld>
            <a:endParaRPr lang="en-US" altLang="ja-JP"/>
          </a:p>
        </p:txBody>
      </p:sp>
    </p:spTree>
    <p:extLst>
      <p:ext uri="{BB962C8B-B14F-4D97-AF65-F5344CB8AC3E}">
        <p14:creationId xmlns:p14="http://schemas.microsoft.com/office/powerpoint/2010/main" val="50700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401303C-50F3-4A46-B8F1-7B59E2853B7C}" type="slidenum">
              <a:rPr lang="en-US" altLang="ja-JP"/>
              <a:pPr>
                <a:defRPr/>
              </a:pPr>
              <a:t>‹#›</a:t>
            </a:fld>
            <a:endParaRPr lang="en-US" altLang="ja-JP"/>
          </a:p>
        </p:txBody>
      </p:sp>
    </p:spTree>
    <p:extLst>
      <p:ext uri="{BB962C8B-B14F-4D97-AF65-F5344CB8AC3E}">
        <p14:creationId xmlns:p14="http://schemas.microsoft.com/office/powerpoint/2010/main" val="158602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2134B23E-1C21-40BD-A463-E0A38D27F37F}" type="slidenum">
              <a:rPr lang="en-US" altLang="ja-JP"/>
              <a:pPr>
                <a:defRPr/>
              </a:pPr>
              <a:t>‹#›</a:t>
            </a:fld>
            <a:endParaRPr lang="en-US" altLang="ja-JP" dirty="0"/>
          </a:p>
        </p:txBody>
      </p:sp>
    </p:spTree>
    <p:extLst>
      <p:ext uri="{BB962C8B-B14F-4D97-AF65-F5344CB8AC3E}">
        <p14:creationId xmlns:p14="http://schemas.microsoft.com/office/powerpoint/2010/main" val="329203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FD80BF6-2638-4BEC-AB06-CDB458B5A3D1}" type="slidenum">
              <a:rPr lang="en-US" altLang="ja-JP"/>
              <a:pPr>
                <a:defRPr/>
              </a:pPr>
              <a:t>‹#›</a:t>
            </a:fld>
            <a:endParaRPr lang="en-US" altLang="ja-JP"/>
          </a:p>
        </p:txBody>
      </p:sp>
    </p:spTree>
    <p:extLst>
      <p:ext uri="{BB962C8B-B14F-4D97-AF65-F5344CB8AC3E}">
        <p14:creationId xmlns:p14="http://schemas.microsoft.com/office/powerpoint/2010/main" val="26251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929885C-7FE3-4F42-93E8-02381813B9AF}" type="slidenum">
              <a:rPr lang="en-US" altLang="ja-JP"/>
              <a:pPr>
                <a:defRPr/>
              </a:pPr>
              <a:t>‹#›</a:t>
            </a:fld>
            <a:endParaRPr lang="en-US" altLang="ja-JP"/>
          </a:p>
        </p:txBody>
      </p:sp>
    </p:spTree>
    <p:extLst>
      <p:ext uri="{BB962C8B-B14F-4D97-AF65-F5344CB8AC3E}">
        <p14:creationId xmlns:p14="http://schemas.microsoft.com/office/powerpoint/2010/main" val="23505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3176FE9-4D3D-4EDC-9DDF-97951A921163}" type="slidenum">
              <a:rPr lang="en-US" altLang="ja-JP"/>
              <a:pPr>
                <a:defRPr/>
              </a:pPr>
              <a:t>‹#›</a:t>
            </a:fld>
            <a:endParaRPr lang="en-US" altLang="ja-JP"/>
          </a:p>
        </p:txBody>
      </p:sp>
    </p:spTree>
    <p:extLst>
      <p:ext uri="{BB962C8B-B14F-4D97-AF65-F5344CB8AC3E}">
        <p14:creationId xmlns:p14="http://schemas.microsoft.com/office/powerpoint/2010/main" val="354474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BD0EB3-8552-43E0-9292-AC46B2DA36F1}" type="slidenum">
              <a:rPr lang="en-US" altLang="ja-JP"/>
              <a:pPr>
                <a:defRPr/>
              </a:pPr>
              <a:t>‹#›</a:t>
            </a:fld>
            <a:endParaRPr lang="en-US" altLang="ja-JP"/>
          </a:p>
        </p:txBody>
      </p:sp>
    </p:spTree>
    <p:extLst>
      <p:ext uri="{BB962C8B-B14F-4D97-AF65-F5344CB8AC3E}">
        <p14:creationId xmlns:p14="http://schemas.microsoft.com/office/powerpoint/2010/main" val="313029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C1497B-739A-4230-ACA4-262F1E0AF3D0}" type="slidenum">
              <a:rPr lang="en-US" altLang="ja-JP"/>
              <a:pPr>
                <a:defRPr/>
              </a:pPr>
              <a:t>‹#›</a:t>
            </a:fld>
            <a:endParaRPr lang="en-US" altLang="ja-JP"/>
          </a:p>
        </p:txBody>
      </p:sp>
    </p:spTree>
    <p:extLst>
      <p:ext uri="{BB962C8B-B14F-4D97-AF65-F5344CB8AC3E}">
        <p14:creationId xmlns:p14="http://schemas.microsoft.com/office/powerpoint/2010/main" val="367235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41704B-D2D2-4CB4-BF9C-3FC261951671}" type="slidenum">
              <a:rPr lang="en-US" altLang="ja-JP"/>
              <a:pPr>
                <a:defRPr/>
              </a:pPr>
              <a:t>‹#›</a:t>
            </a:fld>
            <a:endParaRPr lang="en-US" altLang="ja-JP"/>
          </a:p>
        </p:txBody>
      </p:sp>
    </p:spTree>
    <p:extLst>
      <p:ext uri="{BB962C8B-B14F-4D97-AF65-F5344CB8AC3E}">
        <p14:creationId xmlns:p14="http://schemas.microsoft.com/office/powerpoint/2010/main" val="297975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D2D4FE32-DF60-4295-9884-2C90FCE5469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24" r:id="rId1"/>
    <p:sldLayoutId id="2147501025" r:id="rId2"/>
    <p:sldLayoutId id="2147501026" r:id="rId3"/>
    <p:sldLayoutId id="2147501027" r:id="rId4"/>
    <p:sldLayoutId id="2147501028" r:id="rId5"/>
    <p:sldLayoutId id="2147501029" r:id="rId6"/>
    <p:sldLayoutId id="2147501030" r:id="rId7"/>
    <p:sldLayoutId id="2147501031" r:id="rId8"/>
    <p:sldLayoutId id="2147501032" r:id="rId9"/>
    <p:sldLayoutId id="2147501033" r:id="rId10"/>
    <p:sldLayoutId id="2147501034" r:id="rId11"/>
    <p:sldLayoutId id="2147501035" r:id="rId12"/>
    <p:sldLayoutId id="2147501036" r:id="rId13"/>
    <p:sldLayoutId id="2147501037" r:id="rId14"/>
    <p:sldLayoutId id="2147501053" r:id="rId15"/>
    <p:sldLayoutId id="2147501054" r:id="rId16"/>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4E622DB-DA8F-4166-B832-5C7F559EBF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8"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7ADF222-61CE-4CD6-898E-F04835C0618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9"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04A413A2-67AA-4774-BDED-22C741A711C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50"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53B01F2B-E7F4-47B9-BABD-3C3944513D9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51"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15363"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8C7E376D-7643-4E60-8768-8CD44E053C56}"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501052"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F7E084F-6B5C-4894-B61B-5FC58EF3C54F}"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39"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16E11E5-69BA-4DC6-B688-3BA70CF4170D}"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40" r:id="rId1"/>
    <p:sldLayoutId id="2147501041"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87678D5-9FC6-4648-9848-B87A442911D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2"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422726D7-A684-48CC-8DB5-C4706542512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3"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2D911FB4-49B7-4DC4-9D1C-C100C744935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4"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95FC531-15C2-40DE-9340-945D71898CC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5"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5D43C32-8340-4F4D-B030-42CBA14863A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6"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CC4D0C2-DCF0-4F75-8C7E-D9E7C555918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7"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7.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106.png"/><Relationship Id="rId4" Type="http://schemas.openxmlformats.org/officeDocument/2006/relationships/image" Target="../media/image105.wmf"/></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8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8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image" Target="../media/image124.jpeg"/><Relationship Id="rId4" Type="http://schemas.openxmlformats.org/officeDocument/2006/relationships/image" Target="../media/image1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30.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From Kamiokande to K2K</a:t>
            </a:r>
          </a:p>
        </p:txBody>
      </p:sp>
      <p:sp>
        <p:nvSpPr>
          <p:cNvPr id="23555"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a:extLst>
              <a:ext uri="{FF2B5EF4-FFF2-40B4-BE49-F238E27FC236}">
                <a16:creationId xmlns:a16="http://schemas.microsoft.com/office/drawing/2014/main" id="{C43C85DC-DA66-4D6B-BFB5-070CD4353D2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Text Box 18">
            <a:extLst>
              <a:ext uri="{FF2B5EF4-FFF2-40B4-BE49-F238E27FC236}">
                <a16:creationId xmlns:a16="http://schemas.microsoft.com/office/drawing/2014/main" id="{A6ECBA3C-E1FB-8FFB-2724-17FEF106E638}"/>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15-26, 2024</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2024</a:t>
            </a:r>
            <a:br>
              <a:rPr lang="en-US" altLang="ja-JP" sz="2800" b="1" dirty="0">
                <a:latin typeface="Arial" panose="020B0604020202020204" pitchFamily="34" charset="0"/>
              </a:rPr>
            </a:br>
            <a:r>
              <a:rPr lang="en-US" altLang="ja-JP" sz="2800" b="1" dirty="0">
                <a:latin typeface="Arial" panose="020B0604020202020204" pitchFamily="34" charset="0"/>
              </a:rPr>
              <a:t>@ICISE, Quy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3"/>
          <p:cNvSpPr>
            <a:spLocks noChangeArrowheads="1"/>
          </p:cNvSpPr>
          <p:nvPr/>
        </p:nvSpPr>
        <p:spPr bwMode="auto">
          <a:xfrm>
            <a:off x="5613400" y="922338"/>
            <a:ext cx="3376613" cy="2552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36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3844925"/>
            <a:ext cx="32718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23"/>
          <p:cNvSpPr txBox="1">
            <a:spLocks noChangeArrowheads="1"/>
          </p:cNvSpPr>
          <p:nvPr/>
        </p:nvSpPr>
        <p:spPr bwMode="auto">
          <a:xfrm>
            <a:off x="296863" y="-26988"/>
            <a:ext cx="864076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0000"/>
                </a:solidFill>
              </a:rPr>
              <a:t>Kamioka</a:t>
            </a:r>
            <a:r>
              <a:rPr lang="en-US" altLang="ja-JP" sz="2800" b="1" u="sng">
                <a:solidFill>
                  <a:srgbClr val="0A0AD4"/>
                </a:solidFill>
              </a:rPr>
              <a:t> </a:t>
            </a:r>
            <a:r>
              <a:rPr lang="en-US" altLang="ja-JP" sz="2800" b="1" u="sng">
                <a:solidFill>
                  <a:srgbClr val="FF0000"/>
                </a:solidFill>
              </a:rPr>
              <a:t>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a:t>
            </a:r>
            <a:endParaRPr lang="en-US" altLang="ja-JP" sz="2800" b="1" u="sng">
              <a:solidFill>
                <a:srgbClr val="0A0AD4"/>
              </a:solidFill>
              <a:latin typeface="Symbol" panose="05050102010706020507" pitchFamily="18" charset="2"/>
            </a:endParaRPr>
          </a:p>
        </p:txBody>
      </p:sp>
      <p:sp>
        <p:nvSpPr>
          <p:cNvPr id="7" name="テキスト ボックス 6"/>
          <p:cNvSpPr txBox="1"/>
          <p:nvPr/>
        </p:nvSpPr>
        <p:spPr>
          <a:xfrm>
            <a:off x="26988" y="458788"/>
            <a:ext cx="8640762" cy="6370637"/>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To search for nucleon decay, huge number</a:t>
            </a:r>
            <a:br>
              <a:rPr lang="en-US" altLang="ja-JP" sz="1900" b="1" dirty="0">
                <a:latin typeface="+mn-lt"/>
              </a:rPr>
            </a:br>
            <a:r>
              <a:rPr lang="en-US" altLang="ja-JP" sz="1900" b="1" dirty="0">
                <a:latin typeface="+mn-lt"/>
              </a:rPr>
              <a:t>of nucleons must be 'viewed'.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Water Cherenkov detectors are one of</a:t>
            </a:r>
            <a:br>
              <a:rPr lang="en-US" altLang="ja-JP" sz="1900" b="1" dirty="0">
                <a:latin typeface="+mn-lt"/>
              </a:rPr>
            </a:br>
            <a:r>
              <a:rPr lang="en-US" altLang="ja-JP" sz="1900" b="1" dirty="0">
                <a:latin typeface="+mn-lt"/>
              </a:rPr>
              <a:t>best solutions for nucleon decay search.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a:defRPr/>
            </a:pPr>
            <a:endParaRPr lang="en-US" altLang="ja-JP" b="1" dirty="0">
              <a:latin typeface="+mn-lt"/>
            </a:endParaRPr>
          </a:p>
          <a:p>
            <a:pPr marL="342900" indent="-342900">
              <a:buFont typeface="Wingdings" panose="05000000000000000000" pitchFamily="2" charset="2"/>
              <a:buChar char="l"/>
              <a:defRPr/>
            </a:pPr>
            <a:r>
              <a:rPr lang="en-US" altLang="ja-JP" sz="1900" b="1" dirty="0">
                <a:latin typeface="+mn-lt"/>
              </a:rPr>
              <a:t>In February 1979, the first unofficial</a:t>
            </a:r>
            <a:br>
              <a:rPr lang="en-US" altLang="ja-JP" sz="1900" b="1" dirty="0">
                <a:latin typeface="+mn-lt"/>
              </a:rPr>
            </a:br>
            <a:r>
              <a:rPr lang="en-US" altLang="ja-JP" sz="1900" b="1" dirty="0">
                <a:latin typeface="+mn-lt"/>
              </a:rPr>
              <a:t>proposal of </a:t>
            </a:r>
            <a:r>
              <a:rPr lang="en-US" altLang="ja-JP" sz="1900" b="1" dirty="0" err="1">
                <a:latin typeface="+mn-lt"/>
              </a:rPr>
              <a:t>Kamiokande</a:t>
            </a:r>
            <a:r>
              <a:rPr lang="en-US" altLang="ja-JP" sz="1900" b="1" dirty="0">
                <a:latin typeface="+mn-lt"/>
              </a:rPr>
              <a:t> was presented.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In December 1980, the design of 20-inch</a:t>
            </a:r>
            <a:r>
              <a:rPr lang="en-US" altLang="ja-JP" sz="1900" b="1" dirty="0">
                <a:latin typeface="Symbol" panose="05050102010706020507" pitchFamily="18" charset="2"/>
              </a:rPr>
              <a:t>F</a:t>
            </a:r>
            <a:br>
              <a:rPr lang="en-US" altLang="ja-JP" sz="1900" b="1" dirty="0">
                <a:latin typeface="+mn-lt"/>
              </a:rPr>
            </a:br>
            <a:r>
              <a:rPr lang="en-US" altLang="ja-JP" sz="1900" b="1" dirty="0">
                <a:latin typeface="+mn-lt"/>
              </a:rPr>
              <a:t>photomultiplier tube (PMT) was fixed.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~1 year of construction, the experiment started in July 1983.</a:t>
            </a:r>
          </a:p>
        </p:txBody>
      </p:sp>
      <p:sp>
        <p:nvSpPr>
          <p:cNvPr id="8" name="テキスト ボックス 7"/>
          <p:cNvSpPr txBox="1"/>
          <p:nvPr/>
        </p:nvSpPr>
        <p:spPr>
          <a:xfrm>
            <a:off x="209550" y="2079625"/>
            <a:ext cx="5307013" cy="2432050"/>
          </a:xfrm>
          <a:prstGeom prst="rect">
            <a:avLst/>
          </a:prstGeom>
          <a:solidFill>
            <a:srgbClr val="C6E6A2"/>
          </a:solidFill>
        </p:spPr>
        <p:txBody>
          <a:bodyPr>
            <a:spAutoFit/>
          </a:bodyPr>
          <a:lstStyle/>
          <a:p>
            <a:pPr marL="457200" indent="-457200">
              <a:buFont typeface="+mj-lt"/>
              <a:buAutoNum type="arabicPeriod"/>
              <a:defRPr/>
            </a:pPr>
            <a:r>
              <a:rPr lang="en-US" altLang="ja-JP" sz="1900" b="1" dirty="0">
                <a:latin typeface="+mn-lt"/>
              </a:rPr>
              <a:t>Water is very cheap and transparent.</a:t>
            </a:r>
          </a:p>
          <a:p>
            <a:pPr marL="457200" indent="-457200">
              <a:buFont typeface="+mj-lt"/>
              <a:buAutoNum type="arabicPeriod"/>
              <a:defRPr/>
            </a:pPr>
            <a:endParaRPr lang="en-US" altLang="ja-JP" sz="1900" b="1" dirty="0">
              <a:latin typeface="+mn-lt"/>
            </a:endParaRPr>
          </a:p>
          <a:p>
            <a:pPr marL="457200" indent="-457200">
              <a:buFont typeface="+mj-lt"/>
              <a:buAutoNum type="arabicPeriod"/>
              <a:defRPr/>
            </a:pPr>
            <a:r>
              <a:rPr lang="en-US" altLang="ja-JP" sz="1900" b="1" dirty="0">
                <a:latin typeface="+mn-lt"/>
              </a:rPr>
              <a:t>Assume that nominal size of the</a:t>
            </a:r>
            <a:br>
              <a:rPr lang="en-US" altLang="ja-JP" sz="1900" b="1" dirty="0">
                <a:latin typeface="+mn-lt"/>
              </a:rPr>
            </a:br>
            <a:r>
              <a:rPr lang="en-US" altLang="ja-JP" sz="1900" b="1" dirty="0">
                <a:latin typeface="+mn-lt"/>
              </a:rPr>
              <a:t>detector is R. The volume is in proportional to R</a:t>
            </a:r>
            <a:r>
              <a:rPr lang="en-US" altLang="ja-JP" sz="1900" b="1" baseline="30000" dirty="0">
                <a:latin typeface="+mn-lt"/>
              </a:rPr>
              <a:t>3</a:t>
            </a:r>
            <a:r>
              <a:rPr lang="en-US" altLang="ja-JP" sz="1900" b="1" dirty="0">
                <a:latin typeface="+mn-lt"/>
              </a:rPr>
              <a:t>, but number of photo sensor on the wall is in proportional to R</a:t>
            </a:r>
            <a:r>
              <a:rPr lang="en-US" altLang="ja-JP" sz="1900" b="1" baseline="30000" dirty="0">
                <a:latin typeface="+mn-lt"/>
              </a:rPr>
              <a:t>2</a:t>
            </a:r>
            <a:r>
              <a:rPr lang="en-US" altLang="ja-JP" sz="1900" b="1" dirty="0">
                <a:latin typeface="+mn-lt"/>
              </a:rPr>
              <a:t>. It is effectively cheaper for larger detector.</a:t>
            </a:r>
          </a:p>
        </p:txBody>
      </p:sp>
      <p:sp>
        <p:nvSpPr>
          <p:cNvPr id="9" name="スライド番号プレースホルダー 1">
            <a:extLst>
              <a:ext uri="{FF2B5EF4-FFF2-40B4-BE49-F238E27FC236}">
                <a16:creationId xmlns:a16="http://schemas.microsoft.com/office/drawing/2014/main" id="{63D32B7F-FF8F-451B-B59C-B60AA6230D4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Lead glass counter and photomultiplier tubes (PMT) </a:t>
            </a:r>
          </a:p>
        </p:txBody>
      </p:sp>
      <p:sp>
        <p:nvSpPr>
          <p:cNvPr id="3" name="テキスト ボックス 2"/>
          <p:cNvSpPr txBox="1"/>
          <p:nvPr/>
        </p:nvSpPr>
        <p:spPr>
          <a:xfrm>
            <a:off x="134938" y="642938"/>
            <a:ext cx="88931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JADE experiment, </a:t>
            </a:r>
            <a:r>
              <a:rPr lang="en-US" altLang="ja-JP" b="1" dirty="0" err="1">
                <a:latin typeface="Arial" panose="020B0604020202020204" pitchFamily="34" charset="0"/>
                <a:cs typeface="Arial" panose="020B0604020202020204" pitchFamily="34" charset="0"/>
              </a:rPr>
              <a:t>Koshiba's</a:t>
            </a:r>
            <a:r>
              <a:rPr lang="en-US" altLang="ja-JP" b="1" dirty="0">
                <a:latin typeface="Arial" panose="020B0604020202020204" pitchFamily="34" charset="0"/>
                <a:cs typeface="Arial" panose="020B0604020202020204" pitchFamily="34" charset="0"/>
              </a:rPr>
              <a:t> group took charge of </a:t>
            </a:r>
            <a:r>
              <a:rPr lang="en-US" altLang="ja-JP" b="1" dirty="0">
                <a:solidFill>
                  <a:srgbClr val="FF0000"/>
                </a:solidFill>
                <a:latin typeface="Arial" panose="020B0604020202020204" pitchFamily="34" charset="0"/>
                <a:cs typeface="Arial" panose="020B0604020202020204" pitchFamily="34" charset="0"/>
              </a:rPr>
              <a:t>lead glass counters</a:t>
            </a:r>
            <a:r>
              <a:rPr lang="en-US" altLang="ja-JP" b="1" dirty="0">
                <a:latin typeface="Arial" panose="020B0604020202020204" pitchFamily="34" charset="0"/>
                <a:cs typeface="Arial" panose="020B0604020202020204" pitchFamily="34" charset="0"/>
              </a:rPr>
              <a:t>. It is a calorimeter to measure energy of electro-magnetic showers. Basically, it consists of a total of </a:t>
            </a:r>
            <a:r>
              <a:rPr lang="en-US" altLang="ja-JP" b="1" dirty="0">
                <a:solidFill>
                  <a:srgbClr val="FF0000"/>
                </a:solidFill>
                <a:latin typeface="Arial" panose="020B0604020202020204" pitchFamily="34" charset="0"/>
                <a:cs typeface="Arial" panose="020B0604020202020204" pitchFamily="34" charset="0"/>
              </a:rPr>
              <a:t>2712</a:t>
            </a:r>
            <a:r>
              <a:rPr lang="en-US" altLang="ja-JP" b="1" dirty="0">
                <a:latin typeface="Arial" panose="020B0604020202020204" pitchFamily="34" charset="0"/>
                <a:cs typeface="Arial" panose="020B0604020202020204" pitchFamily="34" charset="0"/>
              </a:rPr>
              <a:t> photomultiplier tubes (PMTs) and lead glasses.</a:t>
            </a: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 that time, the leading company of the PMTs was </a:t>
            </a:r>
            <a:r>
              <a:rPr lang="en-US" altLang="ja-JP" b="1" dirty="0">
                <a:solidFill>
                  <a:srgbClr val="FF0000"/>
                </a:solidFill>
                <a:latin typeface="Arial" panose="020B0604020202020204" pitchFamily="34" charset="0"/>
                <a:cs typeface="Arial" panose="020B0604020202020204" pitchFamily="34" charset="0"/>
              </a:rPr>
              <a:t>Philips</a:t>
            </a:r>
            <a:r>
              <a:rPr lang="en-US" altLang="ja-JP" b="1" dirty="0">
                <a:latin typeface="Arial" panose="020B0604020202020204" pitchFamily="34" charset="0"/>
                <a:cs typeface="Arial" panose="020B0604020202020204" pitchFamily="34" charset="0"/>
              </a:rPr>
              <a:t> in Nederland. PMTs made by Philips and made by </a:t>
            </a:r>
            <a:r>
              <a:rPr lang="en-US" altLang="ja-JP" b="1" dirty="0">
                <a:solidFill>
                  <a:srgbClr val="FF0000"/>
                </a:solidFill>
                <a:latin typeface="Arial" panose="020B0604020202020204" pitchFamily="34" charset="0"/>
                <a:cs typeface="Arial" panose="020B0604020202020204" pitchFamily="34" charset="0"/>
              </a:rPr>
              <a:t>Hamamatsu</a:t>
            </a:r>
            <a:r>
              <a:rPr lang="en-US" altLang="ja-JP" b="1" dirty="0">
                <a:latin typeface="Arial" panose="020B0604020202020204" pitchFamily="34" charset="0"/>
                <a:cs typeface="Arial" panose="020B0604020202020204" pitchFamily="34" charset="0"/>
              </a:rPr>
              <a:t> were compared and obviously Philips PMTs were much </a:t>
            </a:r>
            <a:r>
              <a:rPr lang="en-US" altLang="ja-JP" b="1" dirty="0" err="1">
                <a:latin typeface="Arial" panose="020B0604020202020204" pitchFamily="34" charset="0"/>
                <a:cs typeface="Arial" panose="020B0604020202020204" pitchFamily="34" charset="0"/>
              </a:rPr>
              <a:t>much</a:t>
            </a:r>
            <a:r>
              <a:rPr lang="en-US" altLang="ja-JP" b="1" dirty="0">
                <a:latin typeface="Arial" panose="020B0604020202020204" pitchFamily="34" charset="0"/>
                <a:cs typeface="Arial" panose="020B0604020202020204" pitchFamily="34" charset="0"/>
              </a:rPr>
              <a:t> better than Hamamatsu </a:t>
            </a:r>
            <a:r>
              <a:rPr lang="en-US" altLang="ja-JP" b="1" dirty="0" err="1">
                <a:latin typeface="Arial" panose="020B0604020202020204" pitchFamily="34" charset="0"/>
                <a:cs typeface="Arial" panose="020B0604020202020204" pitchFamily="34" charset="0"/>
              </a:rPr>
              <a:t>PMTs.</a:t>
            </a:r>
            <a:endParaRPr lang="en-US" altLang="ja-JP" b="1" dirty="0">
              <a:latin typeface="Arial" panose="020B0604020202020204" pitchFamily="34" charset="0"/>
              <a:cs typeface="Arial" panose="020B0604020202020204" pitchFamily="34" charset="0"/>
            </a:endParaRPr>
          </a:p>
        </p:txBody>
      </p:sp>
      <p:pic>
        <p:nvPicPr>
          <p:cNvPr id="174084"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619375"/>
            <a:ext cx="43846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978150"/>
            <a:ext cx="4095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テキスト ボックス 2"/>
          <p:cNvSpPr txBox="1">
            <a:spLocks noChangeArrowheads="1"/>
          </p:cNvSpPr>
          <p:nvPr/>
        </p:nvSpPr>
        <p:spPr bwMode="auto">
          <a:xfrm>
            <a:off x="4841875" y="2079625"/>
            <a:ext cx="4230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Lead glass and PMT for OPAL experiment</a:t>
            </a:r>
            <a:br>
              <a:rPr lang="en-US" altLang="ja-JP" sz="1600" b="1">
                <a:cs typeface="Arial" panose="020B0604020202020204" pitchFamily="34" charset="0"/>
              </a:rPr>
            </a:br>
            <a:r>
              <a:rPr lang="en-US" altLang="ja-JP" sz="1600" b="1">
                <a:cs typeface="Arial" panose="020B0604020202020204" pitchFamily="34" charset="0"/>
              </a:rPr>
              <a:t>(sorry! I could not find that of JADE)</a:t>
            </a:r>
          </a:p>
        </p:txBody>
      </p:sp>
      <p:sp>
        <p:nvSpPr>
          <p:cNvPr id="174087" name="テキスト ボックス 2"/>
          <p:cNvSpPr txBox="1">
            <a:spLocks noChangeArrowheads="1"/>
          </p:cNvSpPr>
          <p:nvPr/>
        </p:nvSpPr>
        <p:spPr bwMode="auto">
          <a:xfrm>
            <a:off x="385763" y="2100263"/>
            <a:ext cx="423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Assembling JADE Lead glass counter</a:t>
            </a:r>
          </a:p>
        </p:txBody>
      </p:sp>
      <p:sp>
        <p:nvSpPr>
          <p:cNvPr id="8" name="スライド番号プレースホルダー 1">
            <a:extLst>
              <a:ext uri="{FF2B5EF4-FFF2-40B4-BE49-F238E27FC236}">
                <a16:creationId xmlns:a16="http://schemas.microsoft.com/office/drawing/2014/main" id="{C2F105E4-005C-4898-A926-800D4CA2FEE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627062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2350" y="1985963"/>
            <a:ext cx="27447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Hamamatsu PMTs ! </a:t>
            </a:r>
          </a:p>
        </p:txBody>
      </p:sp>
      <p:sp>
        <p:nvSpPr>
          <p:cNvPr id="175108" name="テキスト ボックス 2"/>
          <p:cNvSpPr txBox="1">
            <a:spLocks noChangeArrowheads="1"/>
          </p:cNvSpPr>
          <p:nvPr/>
        </p:nvSpPr>
        <p:spPr bwMode="auto">
          <a:xfrm>
            <a:off x="134938" y="642938"/>
            <a:ext cx="88931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Koshiba decided to use Hamamatsu PMTs although all other collaborators strongly opposed it. Koshiba said</a:t>
            </a:r>
            <a:br>
              <a:rPr lang="en-US" altLang="ja-JP" sz="2000" b="1">
                <a:cs typeface="Arial" panose="020B0604020202020204" pitchFamily="34" charset="0"/>
              </a:rPr>
            </a:br>
            <a:r>
              <a:rPr lang="en-US" altLang="ja-JP" sz="2000" b="1">
                <a:solidFill>
                  <a:srgbClr val="FF0000"/>
                </a:solidFill>
                <a:cs typeface="Arial" panose="020B0604020202020204" pitchFamily="34" charset="0"/>
              </a:rPr>
              <a:t>"Our research budget is funded by the Japanese government.</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For the critical and high-technology component of the detector,</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we must purchase Japanese products as much as possible.“</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Hamamatsu developed new PMTs for JADE</a:t>
            </a:r>
            <a:br>
              <a:rPr lang="en-US" altLang="ja-JP" sz="2000" b="1">
                <a:cs typeface="Arial" panose="020B0604020202020204" pitchFamily="34" charset="0"/>
              </a:rPr>
            </a:br>
            <a:r>
              <a:rPr lang="en-US" altLang="ja-JP" sz="2000" b="1">
                <a:cs typeface="Arial" panose="020B0604020202020204" pitchFamily="34" charset="0"/>
              </a:rPr>
              <a:t>lead glass counters with cooperation of</a:t>
            </a:r>
            <a:br>
              <a:rPr lang="en-US" altLang="ja-JP" sz="2000" b="1">
                <a:cs typeface="Arial" panose="020B0604020202020204" pitchFamily="34" charset="0"/>
              </a:rPr>
            </a:br>
            <a:r>
              <a:rPr lang="en-US" altLang="ja-JP" sz="2000" b="1">
                <a:cs typeface="Arial" panose="020B0604020202020204" pitchFamily="34" charset="0"/>
              </a:rPr>
              <a:t>Japanese JADE members. Hamamatsu</a:t>
            </a:r>
            <a:br>
              <a:rPr lang="en-US" altLang="ja-JP" sz="2000" b="1">
                <a:cs typeface="Arial" panose="020B0604020202020204" pitchFamily="34" charset="0"/>
              </a:rPr>
            </a:br>
            <a:r>
              <a:rPr lang="en-US" altLang="ja-JP" sz="2000" b="1">
                <a:cs typeface="Arial" panose="020B0604020202020204" pitchFamily="34" charset="0"/>
              </a:rPr>
              <a:t>accumulated experience in the design of</a:t>
            </a:r>
            <a:br>
              <a:rPr lang="en-US" altLang="ja-JP" sz="2000" b="1">
                <a:cs typeface="Arial" panose="020B0604020202020204" pitchFamily="34" charset="0"/>
              </a:rPr>
            </a:br>
            <a:r>
              <a:rPr lang="en-US" altLang="ja-JP" sz="2000" b="1">
                <a:cs typeface="Arial" panose="020B0604020202020204" pitchFamily="34" charset="0"/>
              </a:rPr>
              <a:t>PMTs thanks to Koshiba's decision.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was real “</a:t>
            </a:r>
            <a:r>
              <a:rPr lang="en-US" altLang="ja-JP" sz="2000" b="1">
                <a:solidFill>
                  <a:srgbClr val="FF0000"/>
                </a:solidFill>
                <a:cs typeface="Arial" panose="020B0604020202020204" pitchFamily="34" charset="0"/>
              </a:rPr>
              <a:t>first step</a:t>
            </a:r>
            <a:r>
              <a:rPr lang="en-US" altLang="ja-JP" sz="2000" b="1">
                <a:cs typeface="Arial" panose="020B0604020202020204" pitchFamily="34" charset="0"/>
              </a:rPr>
              <a:t>” for the Kamiokande</a:t>
            </a:r>
            <a:br>
              <a:rPr lang="en-US" altLang="ja-JP" sz="2000" b="1">
                <a:cs typeface="Arial" panose="020B0604020202020204" pitchFamily="34" charset="0"/>
              </a:rPr>
            </a:br>
            <a:r>
              <a:rPr lang="en-US" altLang="ja-JP" sz="2000" b="1">
                <a:cs typeface="Arial" panose="020B0604020202020204" pitchFamily="34" charset="0"/>
              </a:rPr>
              <a:t>experiment.</a:t>
            </a:r>
          </a:p>
        </p:txBody>
      </p:sp>
      <p:sp>
        <p:nvSpPr>
          <p:cNvPr id="175109" name="テキスト ボックス 4"/>
          <p:cNvSpPr txBox="1">
            <a:spLocks noChangeArrowheads="1"/>
          </p:cNvSpPr>
          <p:nvPr/>
        </p:nvSpPr>
        <p:spPr bwMode="auto">
          <a:xfrm>
            <a:off x="3941763" y="5319713"/>
            <a:ext cx="2744787" cy="646112"/>
          </a:xfrm>
          <a:prstGeom prst="rect">
            <a:avLst/>
          </a:prstGeom>
          <a:solidFill>
            <a:srgbClr val="C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Hamamatsu R594 PMT</a:t>
            </a:r>
            <a:br>
              <a:rPr lang="en-US" altLang="ja-JP" sz="1800" b="1">
                <a:cs typeface="Arial" panose="020B0604020202020204" pitchFamily="34" charset="0"/>
              </a:rPr>
            </a:br>
            <a:r>
              <a:rPr lang="en-US" altLang="ja-JP" sz="1800" b="1">
                <a:cs typeface="Arial" panose="020B0604020202020204" pitchFamily="34" charset="0"/>
              </a:rPr>
              <a:t>for JADE experiment</a:t>
            </a:r>
          </a:p>
        </p:txBody>
      </p:sp>
      <p:sp>
        <p:nvSpPr>
          <p:cNvPr id="6" name="スライド番号プレースホルダー 1">
            <a:extLst>
              <a:ext uri="{FF2B5EF4-FFF2-40B4-BE49-F238E27FC236}">
                <a16:creationId xmlns:a16="http://schemas.microsoft.com/office/drawing/2014/main" id="{CFFE23C8-A677-40E3-8D2C-C4CC9FB8A6F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204872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Development of 20-inch</a:t>
            </a:r>
            <a:r>
              <a:rPr lang="en-US" altLang="ja-JP" sz="2800" b="1" u="sng">
                <a:solidFill>
                  <a:srgbClr val="0A0AD4"/>
                </a:solidFill>
                <a:latin typeface="Symbol" panose="05050102010706020507" pitchFamily="18" charset="2"/>
              </a:rPr>
              <a:t>F</a:t>
            </a:r>
            <a:r>
              <a:rPr lang="en-US" altLang="ja-JP" sz="2800" b="1" u="sng">
                <a:solidFill>
                  <a:srgbClr val="0A0AD4"/>
                </a:solidFill>
              </a:rPr>
              <a:t> PMT </a:t>
            </a:r>
            <a:endParaRPr lang="en-US" altLang="ja-JP" sz="2800" b="1" u="sng">
              <a:solidFill>
                <a:srgbClr val="0A0AD4"/>
              </a:solidFill>
              <a:latin typeface="Symbol" panose="05050102010706020507" pitchFamily="18" charset="2"/>
            </a:endParaRPr>
          </a:p>
        </p:txBody>
      </p:sp>
      <p:sp>
        <p:nvSpPr>
          <p:cNvPr id="304131" name="テキスト ボックス 5"/>
          <p:cNvSpPr txBox="1">
            <a:spLocks noChangeArrowheads="1"/>
          </p:cNvSpPr>
          <p:nvPr/>
        </p:nvSpPr>
        <p:spPr bwMode="auto">
          <a:xfrm>
            <a:off x="0" y="503238"/>
            <a:ext cx="89820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900" b="1" dirty="0">
                <a:solidFill>
                  <a:srgbClr val="000000"/>
                </a:solidFill>
              </a:rPr>
              <a:t>When the planning of </a:t>
            </a:r>
            <a:r>
              <a:rPr lang="en-US" altLang="ja-JP" sz="1900" b="1" dirty="0" err="1">
                <a:solidFill>
                  <a:srgbClr val="000000"/>
                </a:solidFill>
              </a:rPr>
              <a:t>Kamiokande</a:t>
            </a:r>
            <a:r>
              <a:rPr lang="en-US" altLang="ja-JP" sz="1900" b="1" dirty="0">
                <a:solidFill>
                  <a:srgbClr val="000000"/>
                </a:solidFill>
              </a:rPr>
              <a:t> experiment started around 1979,</a:t>
            </a:r>
            <a:br>
              <a:rPr lang="en-US" altLang="ja-JP" sz="1900" b="1" dirty="0">
                <a:solidFill>
                  <a:srgbClr val="000000"/>
                </a:solidFill>
              </a:rPr>
            </a:br>
            <a:r>
              <a:rPr lang="en-US" altLang="ja-JP" sz="1900" b="1" dirty="0">
                <a:solidFill>
                  <a:srgbClr val="000000"/>
                </a:solidFill>
              </a:rPr>
              <a:t>IMB group have already started similar project independently in USA.</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The IMB detector is larger and the start of the experiment is earlier.</a:t>
            </a:r>
            <a:br>
              <a:rPr lang="en-US" altLang="ja-JP" sz="1900" b="1" dirty="0">
                <a:solidFill>
                  <a:srgbClr val="000000"/>
                </a:solidFill>
              </a:rPr>
            </a:br>
            <a:r>
              <a:rPr lang="en-US" altLang="ja-JP" sz="1900" b="1" dirty="0">
                <a:solidFill>
                  <a:srgbClr val="000000"/>
                </a:solidFill>
              </a:rPr>
              <a:t>It seems there is no advantage in </a:t>
            </a:r>
            <a:r>
              <a:rPr lang="en-US" altLang="ja-JP" sz="1900" b="1" dirty="0" err="1">
                <a:solidFill>
                  <a:srgbClr val="000000"/>
                </a:solidFill>
              </a:rPr>
              <a:t>Kamiokande</a:t>
            </a:r>
            <a:r>
              <a:rPr lang="en-US" altLang="ja-JP" sz="1900" b="1" dirty="0">
                <a:solidFill>
                  <a:srgbClr val="000000"/>
                </a:solidFill>
              </a:rPr>
              <a: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marL="0" indent="0" eaLnBrk="1" hangingPunct="1">
              <a:spcBef>
                <a:spcPct val="0"/>
              </a:spcBef>
              <a:buFontTx/>
              <a:buNone/>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FF0000"/>
                </a:solidFill>
              </a:rPr>
              <a:t>“Ask Hamamatsu to make new PMTs which</a:t>
            </a:r>
            <a:br>
              <a:rPr lang="en-US" altLang="ja-JP" sz="1900" b="1" dirty="0">
                <a:solidFill>
                  <a:srgbClr val="FF0000"/>
                </a:solidFill>
              </a:rPr>
            </a:br>
            <a:r>
              <a:rPr lang="en-US" altLang="ja-JP" sz="1900" b="1" dirty="0">
                <a:solidFill>
                  <a:srgbClr val="FF0000"/>
                </a:solidFill>
              </a:rPr>
              <a:t>have large diameter. They cannot reject</a:t>
            </a:r>
            <a:br>
              <a:rPr lang="en-US" altLang="ja-JP" sz="1900" b="1" dirty="0">
                <a:solidFill>
                  <a:srgbClr val="FF0000"/>
                </a:solidFill>
              </a:rPr>
            </a:br>
            <a:r>
              <a:rPr lang="en-US" altLang="ja-JP" sz="1900" b="1" dirty="0">
                <a:solidFill>
                  <a:srgbClr val="FF0000"/>
                </a:solidFill>
              </a:rPr>
              <a:t>my request. They succeeded as a PMT</a:t>
            </a:r>
            <a:br>
              <a:rPr lang="en-US" altLang="ja-JP" sz="1900" b="1" dirty="0">
                <a:solidFill>
                  <a:srgbClr val="FF0000"/>
                </a:solidFill>
              </a:rPr>
            </a:br>
            <a:r>
              <a:rPr lang="en-US" altLang="ja-JP" sz="1900" b="1" dirty="0">
                <a:solidFill>
                  <a:srgbClr val="FF0000"/>
                </a:solidFill>
              </a:rPr>
              <a:t>company after we selected Hamamatsu</a:t>
            </a:r>
            <a:br>
              <a:rPr lang="en-US" altLang="ja-JP" sz="1900" b="1" dirty="0">
                <a:solidFill>
                  <a:srgbClr val="FF0000"/>
                </a:solidFill>
              </a:rPr>
            </a:br>
            <a:r>
              <a:rPr lang="en-US" altLang="ja-JP" sz="1900" b="1" dirty="0">
                <a:solidFill>
                  <a:srgbClr val="FF0000"/>
                </a:solidFill>
              </a:rPr>
              <a:t>PMTs for JADE experiment!”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20-inch</a:t>
            </a:r>
            <a:r>
              <a:rPr lang="en-US" altLang="ja-JP" sz="1900" b="1" dirty="0">
                <a:solidFill>
                  <a:srgbClr val="000000"/>
                </a:solidFill>
                <a:latin typeface="Symbol" panose="05050102010706020507" pitchFamily="18" charset="2"/>
              </a:rPr>
              <a:t>F</a:t>
            </a:r>
            <a:r>
              <a:rPr lang="en-US" altLang="ja-JP" sz="1900" b="1" dirty="0">
                <a:solidFill>
                  <a:srgbClr val="000000"/>
                </a:solidFill>
              </a:rPr>
              <a:t> PMT are developed, and precise</a:t>
            </a:r>
            <a:br>
              <a:rPr lang="en-US" altLang="ja-JP" sz="1900" b="1" dirty="0">
                <a:solidFill>
                  <a:srgbClr val="000000"/>
                </a:solidFill>
              </a:rPr>
            </a:br>
            <a:r>
              <a:rPr lang="en-US" altLang="ja-JP" sz="1900" b="1" dirty="0">
                <a:solidFill>
                  <a:srgbClr val="000000"/>
                </a:solidFill>
              </a:rPr>
              <a:t>measurement became possible with large</a:t>
            </a:r>
            <a:br>
              <a:rPr lang="en-US" altLang="ja-JP" sz="1900" b="1" dirty="0">
                <a:solidFill>
                  <a:srgbClr val="000000"/>
                </a:solidFill>
              </a:rPr>
            </a:br>
            <a:r>
              <a:rPr lang="en-US" altLang="ja-JP" sz="1900" b="1" dirty="0">
                <a:solidFill>
                  <a:srgbClr val="000000"/>
                </a:solidFill>
              </a:rPr>
              <a:t>photo collection.</a:t>
            </a:r>
            <a:br>
              <a:rPr lang="en-US" altLang="ja-JP" sz="1900" b="1" dirty="0">
                <a:solidFill>
                  <a:srgbClr val="000000"/>
                </a:solidFill>
              </a:rPr>
            </a:br>
            <a:r>
              <a:rPr lang="en-US" altLang="ja-JP" sz="1900" b="1" dirty="0">
                <a:solidFill>
                  <a:srgbClr val="000000"/>
                </a:solidFill>
              </a:rPr>
              <a:t>It led to the success of the experiment.</a:t>
            </a:r>
          </a:p>
          <a:p>
            <a:pPr marL="0" indent="0" eaLnBrk="1" hangingPunct="1">
              <a:spcBef>
                <a:spcPct val="0"/>
              </a:spcBef>
              <a:buFontTx/>
              <a:buNone/>
              <a:defRPr/>
            </a:pPr>
            <a:endParaRPr lang="en-US" altLang="ja-JP" sz="1900" b="1" dirty="0">
              <a:solidFill>
                <a:srgbClr val="000000"/>
              </a:solidFill>
            </a:endParaRPr>
          </a:p>
        </p:txBody>
      </p:sp>
      <p:pic>
        <p:nvPicPr>
          <p:cNvPr id="17613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284663"/>
            <a:ext cx="36734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p:cNvGraphicFramePr>
            <a:graphicFrameLocks noGrp="1"/>
          </p:cNvGraphicFramePr>
          <p:nvPr/>
        </p:nvGraphicFramePr>
        <p:xfrm>
          <a:off x="508000" y="2124075"/>
          <a:ext cx="7620000" cy="1482724"/>
        </p:xfrm>
        <a:graphic>
          <a:graphicData uri="http://schemas.openxmlformats.org/drawingml/2006/table">
            <a:tbl>
              <a:tblPr firstRow="1" bandRow="1">
                <a:tableStyleId>{21E4AEA4-8DFA-4A89-87EB-49C32662AFE0}</a:tableStyleId>
              </a:tblPr>
              <a:tblGrid>
                <a:gridCol w="2681790">
                  <a:extLst>
                    <a:ext uri="{9D8B030D-6E8A-4147-A177-3AD203B41FA5}">
                      <a16:colId xmlns:a16="http://schemas.microsoft.com/office/drawing/2014/main" val="558236954"/>
                    </a:ext>
                  </a:extLst>
                </a:gridCol>
                <a:gridCol w="2398210">
                  <a:extLst>
                    <a:ext uri="{9D8B030D-6E8A-4147-A177-3AD203B41FA5}">
                      <a16:colId xmlns:a16="http://schemas.microsoft.com/office/drawing/2014/main" val="123113450"/>
                    </a:ext>
                  </a:extLst>
                </a:gridCol>
                <a:gridCol w="2540000">
                  <a:extLst>
                    <a:ext uri="{9D8B030D-6E8A-4147-A177-3AD203B41FA5}">
                      <a16:colId xmlns:a16="http://schemas.microsoft.com/office/drawing/2014/main" val="3313852917"/>
                    </a:ext>
                  </a:extLst>
                </a:gridCol>
              </a:tblGrid>
              <a:tr h="370681">
                <a:tc>
                  <a:txBody>
                    <a:bodyPr/>
                    <a:lstStyle/>
                    <a:p>
                      <a:endParaRPr kumimoji="1" lang="ja-JP" altLang="en-US" sz="1800" b="1" dirty="0">
                        <a:latin typeface="+mn-lt"/>
                      </a:endParaRPr>
                    </a:p>
                  </a:txBody>
                  <a:tcPr marT="45700" marB="45700"/>
                </a:tc>
                <a:tc>
                  <a:txBody>
                    <a:bodyPr/>
                    <a:lstStyle/>
                    <a:p>
                      <a:pPr algn="ctr"/>
                      <a:r>
                        <a:rPr kumimoji="1" lang="en-US" altLang="ja-JP" sz="1800" b="1" dirty="0">
                          <a:latin typeface="+mn-lt"/>
                        </a:rPr>
                        <a:t>IMB</a:t>
                      </a:r>
                      <a:endParaRPr kumimoji="1" lang="ja-JP" altLang="en-US" sz="1800" b="1" dirty="0">
                        <a:latin typeface="+mn-lt"/>
                      </a:endParaRPr>
                    </a:p>
                  </a:txBody>
                  <a:tcPr marT="45700" marB="45700"/>
                </a:tc>
                <a:tc>
                  <a:txBody>
                    <a:bodyPr/>
                    <a:lstStyle/>
                    <a:p>
                      <a:pPr algn="ctr"/>
                      <a:r>
                        <a:rPr kumimoji="1" lang="en-US" altLang="ja-JP" sz="1800" b="1" dirty="0" err="1">
                          <a:latin typeface="+mn-lt"/>
                        </a:rPr>
                        <a:t>Kamiokande</a:t>
                      </a:r>
                      <a:endParaRPr kumimoji="1" lang="ja-JP" altLang="en-US" sz="1800" b="1" dirty="0">
                        <a:latin typeface="+mn-lt"/>
                      </a:endParaRPr>
                    </a:p>
                  </a:txBody>
                  <a:tcPr marT="45700" marB="45700"/>
                </a:tc>
                <a:extLst>
                  <a:ext uri="{0D108BD9-81ED-4DB2-BD59-A6C34878D82A}">
                    <a16:rowId xmlns:a16="http://schemas.microsoft.com/office/drawing/2014/main" val="2508688008"/>
                  </a:ext>
                </a:extLst>
              </a:tr>
              <a:tr h="370681">
                <a:tc>
                  <a:txBody>
                    <a:bodyPr/>
                    <a:lstStyle/>
                    <a:p>
                      <a:r>
                        <a:rPr kumimoji="1" lang="en-US" altLang="ja-JP" sz="1800" b="1" dirty="0">
                          <a:latin typeface="+mn-lt"/>
                        </a:rPr>
                        <a:t>Total (Fiducial)</a:t>
                      </a:r>
                      <a:r>
                        <a:rPr kumimoji="1" lang="en-US" altLang="ja-JP" sz="1800" b="1" baseline="0" dirty="0">
                          <a:latin typeface="+mn-lt"/>
                        </a:rPr>
                        <a:t> Volume</a:t>
                      </a:r>
                      <a:endParaRPr kumimoji="1" lang="ja-JP" altLang="en-US" sz="1800" b="1" dirty="0">
                        <a:latin typeface="+mn-lt"/>
                      </a:endParaRPr>
                    </a:p>
                  </a:txBody>
                  <a:tcPr marT="45700" marB="45700"/>
                </a:tc>
                <a:tc>
                  <a:txBody>
                    <a:bodyPr/>
                    <a:lstStyle/>
                    <a:p>
                      <a:pPr algn="ctr"/>
                      <a:r>
                        <a:rPr kumimoji="1" lang="en-US" altLang="ja-JP" sz="1800" b="1" dirty="0">
                          <a:latin typeface="+mn-lt"/>
                        </a:rPr>
                        <a:t>8000 ton (3300 ton)</a:t>
                      </a:r>
                      <a:endParaRPr kumimoji="1" lang="ja-JP" altLang="en-US" sz="1800" b="1" dirty="0">
                        <a:latin typeface="+mn-lt"/>
                      </a:endParaRPr>
                    </a:p>
                  </a:txBody>
                  <a:tcPr marT="45700" marB="45700"/>
                </a:tc>
                <a:tc>
                  <a:txBody>
                    <a:bodyPr/>
                    <a:lstStyle/>
                    <a:p>
                      <a:pPr algn="ctr"/>
                      <a:r>
                        <a:rPr kumimoji="1" lang="en-US" altLang="ja-JP" sz="1800" b="1" dirty="0">
                          <a:latin typeface="+mn-lt"/>
                        </a:rPr>
                        <a:t>3000 ton (1000 ton)</a:t>
                      </a:r>
                      <a:endParaRPr kumimoji="1" lang="ja-JP" altLang="en-US" sz="1800" b="1" dirty="0">
                        <a:latin typeface="+mn-lt"/>
                      </a:endParaRPr>
                    </a:p>
                  </a:txBody>
                  <a:tcPr marT="45700" marB="45700"/>
                </a:tc>
                <a:extLst>
                  <a:ext uri="{0D108BD9-81ED-4DB2-BD59-A6C34878D82A}">
                    <a16:rowId xmlns:a16="http://schemas.microsoft.com/office/drawing/2014/main" val="4039897409"/>
                  </a:ext>
                </a:extLst>
              </a:tr>
              <a:tr h="370681">
                <a:tc>
                  <a:txBody>
                    <a:bodyPr/>
                    <a:lstStyle/>
                    <a:p>
                      <a:r>
                        <a:rPr kumimoji="1" lang="en-US" altLang="ja-JP" sz="1800" b="1" dirty="0">
                          <a:latin typeface="+mn-lt"/>
                        </a:rPr>
                        <a:t>Start</a:t>
                      </a:r>
                      <a:endParaRPr kumimoji="1" lang="ja-JP" altLang="en-US" sz="1800" b="1" dirty="0">
                        <a:latin typeface="+mn-lt"/>
                      </a:endParaRPr>
                    </a:p>
                  </a:txBody>
                  <a:tcPr marT="45700" marB="45700"/>
                </a:tc>
                <a:tc>
                  <a:txBody>
                    <a:bodyPr/>
                    <a:lstStyle/>
                    <a:p>
                      <a:pPr algn="ctr"/>
                      <a:r>
                        <a:rPr kumimoji="1" lang="en-US" altLang="ja-JP" sz="1800" b="1" dirty="0">
                          <a:latin typeface="+mn-lt"/>
                        </a:rPr>
                        <a:t>1982</a:t>
                      </a:r>
                      <a:endParaRPr kumimoji="1" lang="ja-JP" altLang="en-US" sz="1800" b="1" dirty="0">
                        <a:latin typeface="+mn-lt"/>
                      </a:endParaRPr>
                    </a:p>
                  </a:txBody>
                  <a:tcPr marT="45700" marB="45700"/>
                </a:tc>
                <a:tc>
                  <a:txBody>
                    <a:bodyPr/>
                    <a:lstStyle/>
                    <a:p>
                      <a:pPr algn="ctr"/>
                      <a:r>
                        <a:rPr kumimoji="1" lang="en-US" altLang="ja-JP" sz="1800" b="1" dirty="0">
                          <a:latin typeface="+mn-lt"/>
                        </a:rPr>
                        <a:t>1983</a:t>
                      </a:r>
                      <a:endParaRPr kumimoji="1" lang="ja-JP" altLang="en-US" sz="1800" b="1" dirty="0">
                        <a:latin typeface="+mn-lt"/>
                      </a:endParaRPr>
                    </a:p>
                  </a:txBody>
                  <a:tcPr marT="45700" marB="45700"/>
                </a:tc>
                <a:extLst>
                  <a:ext uri="{0D108BD9-81ED-4DB2-BD59-A6C34878D82A}">
                    <a16:rowId xmlns:a16="http://schemas.microsoft.com/office/drawing/2014/main" val="1535847857"/>
                  </a:ext>
                </a:extLst>
              </a:tr>
              <a:tr h="370681">
                <a:tc>
                  <a:txBody>
                    <a:bodyPr/>
                    <a:lstStyle/>
                    <a:p>
                      <a:r>
                        <a:rPr kumimoji="1" lang="en-US" altLang="ja-JP" sz="1800" b="1" dirty="0">
                          <a:latin typeface="+mn-lt"/>
                        </a:rPr>
                        <a:t>PMTs</a:t>
                      </a:r>
                      <a:r>
                        <a:rPr kumimoji="1" lang="en-US" altLang="ja-JP" sz="1800" b="1" baseline="0" dirty="0">
                          <a:latin typeface="+mn-lt"/>
                        </a:rPr>
                        <a:t> (size x number)</a:t>
                      </a:r>
                      <a:endParaRPr kumimoji="1" lang="ja-JP" altLang="en-US" sz="1800" b="1" dirty="0">
                        <a:latin typeface="+mn-lt"/>
                      </a:endParaRPr>
                    </a:p>
                  </a:txBody>
                  <a:tcPr marT="45700" marB="45700"/>
                </a:tc>
                <a:tc>
                  <a:txBody>
                    <a:bodyPr/>
                    <a:lstStyle/>
                    <a:p>
                      <a:pPr algn="ctr"/>
                      <a:r>
                        <a:rPr kumimoji="1" lang="en-US" altLang="ja-JP" sz="1800" b="1" dirty="0">
                          <a:latin typeface="+mn-lt"/>
                        </a:rPr>
                        <a:t>8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2048</a:t>
                      </a:r>
                      <a:endParaRPr kumimoji="1" lang="ja-JP" altLang="en-US" sz="1800" b="1" dirty="0">
                        <a:latin typeface="+mn-lt"/>
                      </a:endParaRPr>
                    </a:p>
                  </a:txBody>
                  <a:tcPr marT="45700" marB="45700"/>
                </a:tc>
                <a:tc>
                  <a:txBody>
                    <a:bodyPr/>
                    <a:lstStyle/>
                    <a:p>
                      <a:pPr algn="ctr"/>
                      <a:r>
                        <a:rPr kumimoji="1" lang="en-US" altLang="ja-JP" sz="1800" b="1" dirty="0">
                          <a:latin typeface="+mn-lt"/>
                        </a:rPr>
                        <a:t>20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1000</a:t>
                      </a:r>
                      <a:endParaRPr kumimoji="1" lang="ja-JP" altLang="en-US" sz="1800" b="1" dirty="0">
                        <a:latin typeface="+mn-lt"/>
                      </a:endParaRPr>
                    </a:p>
                  </a:txBody>
                  <a:tcPr marT="45700" marB="45700"/>
                </a:tc>
                <a:extLst>
                  <a:ext uri="{0D108BD9-81ED-4DB2-BD59-A6C34878D82A}">
                    <a16:rowId xmlns:a16="http://schemas.microsoft.com/office/drawing/2014/main" val="3000457964"/>
                  </a:ext>
                </a:extLst>
              </a:tr>
            </a:tbl>
          </a:graphicData>
        </a:graphic>
      </p:graphicFrame>
      <p:sp>
        <p:nvSpPr>
          <p:cNvPr id="6" name="スライド番号プレースホルダー 1">
            <a:extLst>
              <a:ext uri="{FF2B5EF4-FFF2-40B4-BE49-F238E27FC236}">
                <a16:creationId xmlns:a16="http://schemas.microsoft.com/office/drawing/2014/main" id="{13B87411-AE6B-4915-9B14-0BDD83E06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112328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8179" name="Picture 7" descr="「DEC pdp-11/60 画像」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13" y="3425825"/>
            <a:ext cx="31496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テキスト ボックス 1"/>
          <p:cNvSpPr txBox="1">
            <a:spLocks noChangeArrowheads="1"/>
          </p:cNvSpPr>
          <p:nvPr/>
        </p:nvSpPr>
        <p:spPr bwMode="auto">
          <a:xfrm>
            <a:off x="-36513" y="608013"/>
            <a:ext cx="53736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a:t>
            </a:r>
            <a:r>
              <a:rPr lang="en-US" altLang="ja-JP" sz="2000" b="1" dirty="0">
                <a:solidFill>
                  <a:srgbClr val="FF0000"/>
                </a:solidFill>
                <a:latin typeface="+mn-lt"/>
              </a:rPr>
              <a:t>tank </a:t>
            </a:r>
            <a:r>
              <a:rPr lang="en-US" altLang="ja-JP" sz="2000" b="1" dirty="0">
                <a:latin typeface="+mn-lt"/>
              </a:rPr>
              <a:t>including PMT support structure was designed and constructed by Mitsui Engineering</a:t>
            </a:r>
            <a:br>
              <a:rPr lang="en-US" altLang="ja-JP" sz="2000" b="1" dirty="0">
                <a:latin typeface="+mn-lt"/>
              </a:rPr>
            </a:br>
            <a:r>
              <a:rPr lang="en-US" altLang="ja-JP" sz="2000" b="1" dirty="0">
                <a:latin typeface="+mn-lt"/>
              </a:rPr>
              <a:t>and Shipbuilding </a:t>
            </a:r>
            <a:r>
              <a:rPr lang="en-US" altLang="ja-JP" sz="2000" b="1" dirty="0" err="1">
                <a:latin typeface="+mn-lt"/>
              </a:rPr>
              <a:t>Co.,Ltd</a:t>
            </a:r>
            <a:r>
              <a:rPr lang="en-US" altLang="ja-JP" sz="2000" b="1" dirty="0">
                <a:latin typeface="+mn-lt"/>
              </a:rPr>
              <a:t>.</a:t>
            </a:r>
            <a:br>
              <a:rPr lang="en-US" altLang="ja-JP" sz="2000" b="1" dirty="0">
                <a:latin typeface="+mn-lt"/>
              </a:rPr>
            </a:br>
            <a:r>
              <a:rPr lang="en-US" altLang="ja-JP" sz="2000" b="1" dirty="0">
                <a:latin typeface="+mn-lt"/>
              </a:rPr>
              <a:t>The company also designed</a:t>
            </a:r>
            <a:br>
              <a:rPr lang="en-US" altLang="ja-JP" sz="2000" b="1" dirty="0">
                <a:latin typeface="+mn-lt"/>
              </a:rPr>
            </a:br>
            <a:r>
              <a:rPr lang="en-US" altLang="ja-JP" sz="2000" b="1" dirty="0">
                <a:latin typeface="+mn-lt"/>
              </a:rPr>
              <a:t>structure of the JADE lead glass counter. The group had enough experience of communication</a:t>
            </a:r>
            <a:br>
              <a:rPr lang="en-US" altLang="ja-JP" sz="2000" b="1" dirty="0">
                <a:latin typeface="+mn-lt"/>
              </a:rPr>
            </a:br>
            <a:r>
              <a:rPr lang="en-US" altLang="ja-JP" sz="2000" b="1" dirty="0">
                <a:latin typeface="+mn-lt"/>
              </a:rPr>
              <a:t>with the company.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DEC PDP 11/60 was used as </a:t>
            </a:r>
            <a:r>
              <a:rPr lang="en-US" altLang="ja-JP" sz="2000" b="1" dirty="0">
                <a:solidFill>
                  <a:srgbClr val="FF0000"/>
                </a:solidFill>
                <a:latin typeface="+mn-lt"/>
              </a:rPr>
              <a:t>on-line data-taking computer</a:t>
            </a:r>
            <a:r>
              <a:rPr lang="en-US" altLang="ja-JP" sz="2000" b="1" dirty="0">
                <a:latin typeface="+mn-lt"/>
              </a:rPr>
              <a:t>. The group asked how to use it to a JADE member since PDP 11 series was used in JADE.</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For </a:t>
            </a:r>
            <a:r>
              <a:rPr lang="en-US" altLang="ja-JP" sz="2000" b="1" dirty="0">
                <a:solidFill>
                  <a:srgbClr val="FF0000"/>
                </a:solidFill>
                <a:latin typeface="+mn-lt"/>
              </a:rPr>
              <a:t>readout electronics</a:t>
            </a:r>
            <a:r>
              <a:rPr lang="en-US" altLang="ja-JP" sz="2000" b="1" dirty="0">
                <a:latin typeface="+mn-lt"/>
              </a:rPr>
              <a:t>, </a:t>
            </a:r>
            <a:r>
              <a:rPr lang="en-US" altLang="ja-JP" sz="2000" b="1" dirty="0">
                <a:solidFill>
                  <a:srgbClr val="FF0000"/>
                </a:solidFill>
                <a:latin typeface="+mn-lt"/>
              </a:rPr>
              <a:t>high voltage power supplies and distributors</a:t>
            </a:r>
            <a:r>
              <a:rPr lang="en-US" altLang="ja-JP" sz="2000" b="1" dirty="0">
                <a:latin typeface="+mn-lt"/>
              </a:rPr>
              <a:t>,  ready-made electronics were purchased. For some of the component, second-hand modules were used.</a:t>
            </a:r>
          </a:p>
          <a:p>
            <a:pPr marL="342900" indent="-342900">
              <a:spcBef>
                <a:spcPct val="0"/>
              </a:spcBef>
              <a:buFont typeface="Wingdings" panose="05000000000000000000" pitchFamily="2" charset="2"/>
              <a:buChar char="l"/>
              <a:defRPr/>
            </a:pPr>
            <a:endParaRPr lang="en-US" altLang="ja-JP" sz="2000" b="1" dirty="0">
              <a:latin typeface="+mn-lt"/>
            </a:endParaRPr>
          </a:p>
        </p:txBody>
      </p:sp>
      <p:pic>
        <p:nvPicPr>
          <p:cNvPr id="17818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819150"/>
            <a:ext cx="4267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516563" y="6354763"/>
            <a:ext cx="2070100" cy="400050"/>
          </a:xfrm>
          <a:prstGeom prst="rect">
            <a:avLst/>
          </a:prstGeom>
          <a:noFill/>
        </p:spPr>
        <p:txBody>
          <a:bodyPr>
            <a:spAutoFit/>
          </a:bodyPr>
          <a:lstStyle/>
          <a:p>
            <a:pPr>
              <a:defRPr/>
            </a:pPr>
            <a:r>
              <a:rPr lang="en-US" altLang="ja-JP" b="1" dirty="0">
                <a:latin typeface="+mn-lt"/>
              </a:rPr>
              <a:t>DEC PDP 11/60</a:t>
            </a:r>
            <a:endParaRPr lang="ja-JP" altLang="en-US" b="1" dirty="0">
              <a:latin typeface="+mn-lt"/>
            </a:endParaRPr>
          </a:p>
        </p:txBody>
      </p:sp>
      <p:sp>
        <p:nvSpPr>
          <p:cNvPr id="8" name="スライド番号プレースホルダー 1">
            <a:extLst>
              <a:ext uri="{FF2B5EF4-FFF2-40B4-BE49-F238E27FC236}">
                <a16:creationId xmlns:a16="http://schemas.microsoft.com/office/drawing/2014/main" id="{3E667BFD-FDAE-4899-BC67-27654A6372F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08077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920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841375"/>
            <a:ext cx="3014662"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テキスト ボックス 1"/>
          <p:cNvSpPr txBox="1">
            <a:spLocks noChangeArrowheads="1"/>
          </p:cNvSpPr>
          <p:nvPr/>
        </p:nvSpPr>
        <p:spPr bwMode="auto">
          <a:xfrm>
            <a:off x="155575" y="654050"/>
            <a:ext cx="89614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off-line analysis computer</a:t>
            </a:r>
            <a:r>
              <a:rPr lang="en-US" altLang="ja-JP" sz="2000" b="1">
                <a:cs typeface="Arial" panose="020B0604020202020204" pitchFamily="34" charset="0"/>
              </a:rPr>
              <a:t>, an IBM-type</a:t>
            </a:r>
            <a:br>
              <a:rPr lang="en-US" altLang="ja-JP" sz="2000" b="1">
                <a:cs typeface="Arial" panose="020B0604020202020204" pitchFamily="34" charset="0"/>
              </a:rPr>
            </a:br>
            <a:r>
              <a:rPr lang="en-US" altLang="ja-JP" sz="2000" b="1">
                <a:cs typeface="Arial" panose="020B0604020202020204" pitchFamily="34" charset="0"/>
              </a:rPr>
              <a:t>mainframe computer, FACOM M-190 for</a:t>
            </a:r>
            <a:br>
              <a:rPr lang="en-US" altLang="ja-JP" sz="2000" b="1">
                <a:cs typeface="Arial" panose="020B0604020202020204" pitchFamily="34" charset="0"/>
              </a:rPr>
            </a:br>
            <a:r>
              <a:rPr lang="en-US" altLang="ja-JP" sz="2000" b="1">
                <a:cs typeface="Arial" panose="020B0604020202020204" pitchFamily="34" charset="0"/>
              </a:rPr>
              <a:t>JADE experiment was used without any</a:t>
            </a:r>
            <a:br>
              <a:rPr lang="en-US" altLang="ja-JP" sz="2000" b="1">
                <a:cs typeface="Arial" panose="020B0604020202020204" pitchFamily="34" charset="0"/>
              </a:rPr>
            </a:br>
            <a:r>
              <a:rPr lang="en-US" altLang="ja-JP" sz="2000" b="1">
                <a:cs typeface="Arial" panose="020B0604020202020204" pitchFamily="34" charset="0"/>
              </a:rPr>
              <a:t>charge. Kamiokande members were just</a:t>
            </a:r>
            <a:br>
              <a:rPr lang="en-US" altLang="ja-JP" sz="2000" b="1">
                <a:cs typeface="Arial" panose="020B0604020202020204" pitchFamily="34" charset="0"/>
              </a:rPr>
            </a:br>
            <a:r>
              <a:rPr lang="en-US" altLang="ja-JP" sz="2000" b="1">
                <a:cs typeface="Arial" panose="020B0604020202020204" pitchFamily="34" charset="0"/>
              </a:rPr>
              <a:t>USERS of the computer, and did not care</a:t>
            </a:r>
            <a:br>
              <a:rPr lang="en-US" altLang="ja-JP" sz="2000" b="1">
                <a:cs typeface="Arial" panose="020B0604020202020204" pitchFamily="34" charset="0"/>
              </a:rPr>
            </a:br>
            <a:r>
              <a:rPr lang="en-US" altLang="ja-JP" sz="2000" b="1">
                <a:cs typeface="Arial" panose="020B0604020202020204" pitchFamily="34" charset="0"/>
              </a:rPr>
              <a:t>any maintenance and management.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 the analysis computer, all </a:t>
            </a:r>
            <a:r>
              <a:rPr lang="en-US" altLang="ja-JP" sz="2000" b="1">
                <a:solidFill>
                  <a:srgbClr val="FF0000"/>
                </a:solidFill>
                <a:cs typeface="Arial" panose="020B0604020202020204" pitchFamily="34" charset="0"/>
              </a:rPr>
              <a:t>utility software</a:t>
            </a:r>
            <a:br>
              <a:rPr lang="en-US" altLang="ja-JP" sz="2000" b="1">
                <a:cs typeface="Arial" panose="020B0604020202020204" pitchFamily="34" charset="0"/>
              </a:rPr>
            </a:br>
            <a:r>
              <a:rPr lang="en-US" altLang="ja-JP" sz="2000" b="1">
                <a:cs typeface="Arial" panose="020B0604020202020204" pitchFamily="34" charset="0"/>
              </a:rPr>
              <a:t>for JADE experiment were used. They</a:t>
            </a:r>
            <a:br>
              <a:rPr lang="en-US" altLang="ja-JP" sz="2000" b="1">
                <a:cs typeface="Arial" panose="020B0604020202020204" pitchFamily="34" charset="0"/>
              </a:rPr>
            </a:br>
            <a:r>
              <a:rPr lang="en-US" altLang="ja-JP" sz="2000" b="1">
                <a:cs typeface="Arial" panose="020B0604020202020204" pitchFamily="34" charset="0"/>
              </a:rPr>
              <a:t>include data structure or event display.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Monte Carlo simulation </a:t>
            </a:r>
            <a:r>
              <a:rPr lang="en-US" altLang="ja-JP" sz="2000" b="1">
                <a:cs typeface="Arial" panose="020B0604020202020204" pitchFamily="34" charset="0"/>
              </a:rPr>
              <a:t>program, lead</a:t>
            </a:r>
            <a:br>
              <a:rPr lang="en-US" altLang="ja-JP" sz="2000" b="1">
                <a:cs typeface="Arial" panose="020B0604020202020204" pitchFamily="34" charset="0"/>
              </a:rPr>
            </a:br>
            <a:r>
              <a:rPr lang="en-US" altLang="ja-JP" sz="2000" b="1">
                <a:cs typeface="Arial" panose="020B0604020202020204" pitchFamily="34" charset="0"/>
              </a:rPr>
              <a:t>glasses were replaced with water, and only</a:t>
            </a:r>
            <a:br>
              <a:rPr lang="en-US" altLang="ja-JP" sz="2000" b="1">
                <a:cs typeface="Arial" panose="020B0604020202020204" pitchFamily="34" charset="0"/>
              </a:rPr>
            </a:br>
            <a:r>
              <a:rPr lang="en-US" altLang="ja-JP" sz="2000" b="1">
                <a:cs typeface="Arial" panose="020B0604020202020204" pitchFamily="34" charset="0"/>
              </a:rPr>
              <a:t>geometry was changed.</a:t>
            </a:r>
          </a:p>
        </p:txBody>
      </p:sp>
      <p:sp>
        <p:nvSpPr>
          <p:cNvPr id="179205"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179206" name="テキスト ボックス 1"/>
          <p:cNvSpPr txBox="1">
            <a:spLocks noChangeArrowheads="1"/>
          </p:cNvSpPr>
          <p:nvPr/>
        </p:nvSpPr>
        <p:spPr bwMode="auto">
          <a:xfrm>
            <a:off x="746125" y="5229225"/>
            <a:ext cx="8012113" cy="1323975"/>
          </a:xfrm>
          <a:prstGeom prst="rect">
            <a:avLst/>
          </a:prstGeom>
          <a:solidFill>
            <a:srgbClr val="E5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To summarize, Kamiokande borrow (or steal) almost everything</a:t>
            </a:r>
            <a:br>
              <a:rPr lang="en-US" altLang="ja-JP" sz="2000" b="1">
                <a:cs typeface="Arial" panose="020B0604020202020204" pitchFamily="34" charset="0"/>
              </a:rPr>
            </a:br>
            <a:r>
              <a:rPr lang="en-US" altLang="ja-JP" sz="2000" b="1">
                <a:cs typeface="Arial" panose="020B0604020202020204" pitchFamily="34" charset="0"/>
              </a:rPr>
              <a:t>from JADE experiment. In that sense, Kamiokande is </a:t>
            </a:r>
            <a:r>
              <a:rPr lang="en-US" altLang="ja-JP" sz="2000" b="1">
                <a:solidFill>
                  <a:srgbClr val="FF0000"/>
                </a:solidFill>
                <a:cs typeface="Arial" panose="020B0604020202020204" pitchFamily="34" charset="0"/>
              </a:rPr>
              <a:t>(JADE)' </a:t>
            </a:r>
            <a:r>
              <a:rPr lang="en-US" altLang="ja-JP" sz="2000" b="1">
                <a:cs typeface="Arial" panose="020B0604020202020204" pitchFamily="34" charset="0"/>
              </a:rPr>
              <a:t>at</a:t>
            </a:r>
            <a:br>
              <a:rPr lang="en-US" altLang="ja-JP" sz="2000" b="1">
                <a:cs typeface="Arial" panose="020B0604020202020204" pitchFamily="34" charset="0"/>
              </a:rPr>
            </a:br>
            <a:r>
              <a:rPr lang="en-US" altLang="ja-JP" sz="2000" b="1">
                <a:cs typeface="Arial" panose="020B0604020202020204" pitchFamily="34" charset="0"/>
              </a:rPr>
              <a:t>the first stage.  That is one reason why Kamiokande started with small manpower and small budget.</a:t>
            </a:r>
          </a:p>
        </p:txBody>
      </p:sp>
      <p:sp>
        <p:nvSpPr>
          <p:cNvPr id="7" name="スライド番号プレースホルダー 1">
            <a:extLst>
              <a:ext uri="{FF2B5EF4-FFF2-40B4-BE49-F238E27FC236}">
                <a16:creationId xmlns:a16="http://schemas.microsoft.com/office/drawing/2014/main" id="{6B5A60A1-C9A5-47BE-9315-1E64326FEC8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28726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3"/>
          <p:cNvSpPr txBox="1">
            <a:spLocks noChangeArrowheads="1"/>
          </p:cNvSpPr>
          <p:nvPr/>
        </p:nvSpPr>
        <p:spPr bwMode="auto">
          <a:xfrm>
            <a:off x="0" y="23813"/>
            <a:ext cx="9144000" cy="9541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What we can learn from the </a:t>
            </a:r>
            <a:r>
              <a:rPr lang="en-US" altLang="ja-JP" sz="2800" b="1" u="sng" dirty="0" err="1">
                <a:solidFill>
                  <a:srgbClr val="0A0AD4"/>
                </a:solidFill>
              </a:rPr>
              <a:t>Kamiokande</a:t>
            </a:r>
            <a:r>
              <a:rPr lang="en-US" altLang="ja-JP" sz="2800" b="1" u="sng" dirty="0">
                <a:solidFill>
                  <a:srgbClr val="0A0AD4"/>
                </a:solidFill>
              </a:rPr>
              <a:t> experience?</a:t>
            </a:r>
            <a:endParaRPr lang="en-US" altLang="ja-JP" sz="2800" b="1" u="sng" dirty="0">
              <a:solidFill>
                <a:srgbClr val="0A0AD4"/>
              </a:solidFill>
              <a:latin typeface="Symbol" panose="05050102010706020507" pitchFamily="18" charset="2"/>
            </a:endParaRPr>
          </a:p>
        </p:txBody>
      </p:sp>
      <p:sp>
        <p:nvSpPr>
          <p:cNvPr id="180227" name="テキスト ボックス 2"/>
          <p:cNvSpPr txBox="1">
            <a:spLocks noChangeArrowheads="1"/>
          </p:cNvSpPr>
          <p:nvPr/>
        </p:nvSpPr>
        <p:spPr bwMode="auto">
          <a:xfrm>
            <a:off x="115888" y="1113677"/>
            <a:ext cx="886660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Vietnamese high energy experimental groups/physicists will join</a:t>
            </a:r>
            <a:br>
              <a:rPr lang="en-US" altLang="ja-JP" sz="2000" b="1" dirty="0">
                <a:cs typeface="Arial" panose="020B0604020202020204" pitchFamily="34" charset="0"/>
              </a:rPr>
            </a:br>
            <a:r>
              <a:rPr lang="en-US" altLang="ja-JP" sz="2000" b="1" dirty="0">
                <a:cs typeface="Arial" panose="020B0604020202020204" pitchFamily="34" charset="0"/>
              </a:rPr>
              <a:t>(or already joined) a large international collaboration.</a:t>
            </a:r>
            <a:br>
              <a:rPr lang="en-US" altLang="ja-JP" sz="2000" b="1" dirty="0">
                <a:cs typeface="Arial" panose="020B0604020202020204" pitchFamily="34" charset="0"/>
              </a:rPr>
            </a:br>
            <a:r>
              <a:rPr lang="en-US" altLang="ja-JP" sz="2000" b="1" dirty="0">
                <a:cs typeface="Arial" panose="020B0604020202020204" pitchFamily="34" charset="0"/>
              </a:rPr>
              <a:t>Keep in mind following…….</a:t>
            </a:r>
          </a:p>
        </p:txBody>
      </p:sp>
      <p:sp>
        <p:nvSpPr>
          <p:cNvPr id="5" name="テキスト ボックス 2"/>
          <p:cNvSpPr txBox="1">
            <a:spLocks noChangeArrowheads="1"/>
          </p:cNvSpPr>
          <p:nvPr/>
        </p:nvSpPr>
        <p:spPr bwMode="auto">
          <a:xfrm>
            <a:off x="444500" y="2409077"/>
            <a:ext cx="8145463" cy="1630363"/>
          </a:xfrm>
          <a:prstGeom prst="rect">
            <a:avLst/>
          </a:prstGeom>
          <a:solidFill>
            <a:srgbClr val="F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For critical and high-technology components of the detector, </a:t>
            </a:r>
            <a:br>
              <a:rPr lang="en-US" altLang="ja-JP" sz="2000" b="1">
                <a:cs typeface="Arial" panose="020B0604020202020204" pitchFamily="34" charset="0"/>
              </a:rPr>
            </a:br>
            <a:r>
              <a:rPr lang="en-US" altLang="ja-JP" sz="2000" b="1">
                <a:cs typeface="Arial" panose="020B0604020202020204" pitchFamily="34" charset="0"/>
              </a:rPr>
              <a:t>purchase your own national products.</a:t>
            </a:r>
            <a:br>
              <a:rPr lang="en-US" altLang="ja-JP" sz="2000" b="1">
                <a:cs typeface="Arial" panose="020B0604020202020204" pitchFamily="34" charset="0"/>
              </a:rPr>
            </a:br>
            <a:r>
              <a:rPr lang="en-US" altLang="ja-JP" sz="2000" b="1">
                <a:cs typeface="Arial" panose="020B0604020202020204" pitchFamily="34" charset="0"/>
              </a:rPr>
              <a:t>It would contribute to technology upgrade of your national companies, and would be the "first step" of your future experiments.</a:t>
            </a:r>
          </a:p>
        </p:txBody>
      </p:sp>
      <p:sp>
        <p:nvSpPr>
          <p:cNvPr id="6" name="テキスト ボックス 2"/>
          <p:cNvSpPr txBox="1">
            <a:spLocks noChangeArrowheads="1"/>
          </p:cNvSpPr>
          <p:nvPr/>
        </p:nvSpPr>
        <p:spPr bwMode="auto">
          <a:xfrm>
            <a:off x="476250" y="4490290"/>
            <a:ext cx="8145463" cy="1323975"/>
          </a:xfrm>
          <a:prstGeom prst="rect">
            <a:avLst/>
          </a:prstGeom>
          <a:solidFill>
            <a:srgbClr val="C6E6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You should consider to imitate a detector component and start</a:t>
            </a:r>
            <a:br>
              <a:rPr lang="en-US" altLang="ja-JP" sz="2000" b="1">
                <a:cs typeface="Arial" panose="020B0604020202020204" pitchFamily="34" charset="0"/>
              </a:rPr>
            </a:br>
            <a:r>
              <a:rPr lang="en-US" altLang="ja-JP" sz="2000" b="1">
                <a:cs typeface="Arial" panose="020B0604020202020204" pitchFamily="34" charset="0"/>
              </a:rPr>
              <a:t>your own experiment in your own country. You can borrow (or steal) every property/experience/technology/software/hardware/ manpower from your international collaboration.</a:t>
            </a:r>
          </a:p>
        </p:txBody>
      </p:sp>
      <p:sp>
        <p:nvSpPr>
          <p:cNvPr id="7" name="スライド番号プレースホルダー 1">
            <a:extLst>
              <a:ext uri="{FF2B5EF4-FFF2-40B4-BE49-F238E27FC236}">
                <a16:creationId xmlns:a16="http://schemas.microsoft.com/office/drawing/2014/main" id="{8F7D7F90-AD2D-421A-803E-934836AAFD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5128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3"/>
          <p:cNvSpPr txBox="1">
            <a:spLocks noChangeArrowheads="1"/>
          </p:cNvSpPr>
          <p:nvPr/>
        </p:nvSpPr>
        <p:spPr bwMode="auto">
          <a:xfrm>
            <a:off x="236538" y="23813"/>
            <a:ext cx="86550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Outlook of the Kamiokande</a:t>
            </a:r>
            <a:br>
              <a:rPr lang="en-US" altLang="ja-JP" sz="2800" b="1" u="sng">
                <a:solidFill>
                  <a:srgbClr val="0A0AD4"/>
                </a:solidFill>
              </a:rPr>
            </a:br>
            <a:r>
              <a:rPr lang="en-US" altLang="ja-JP" sz="2800" b="1" u="sng">
                <a:solidFill>
                  <a:srgbClr val="0A0AD4"/>
                </a:solidFill>
              </a:rPr>
              <a:t>before the start of the experiment</a:t>
            </a:r>
            <a:endParaRPr lang="en-US" altLang="ja-JP" sz="2800" b="1" u="sng">
              <a:solidFill>
                <a:srgbClr val="0A0AD4"/>
              </a:solidFill>
              <a:latin typeface="Symbol" panose="05050102010706020507" pitchFamily="18" charset="2"/>
            </a:endParaRPr>
          </a:p>
        </p:txBody>
      </p:sp>
      <p:sp>
        <p:nvSpPr>
          <p:cNvPr id="53254" name="テキスト ボックス 5"/>
          <p:cNvSpPr txBox="1">
            <a:spLocks noChangeArrowheads="1"/>
          </p:cNvSpPr>
          <p:nvPr/>
        </p:nvSpPr>
        <p:spPr bwMode="auto">
          <a:xfrm>
            <a:off x="55563" y="996950"/>
            <a:ext cx="8836025"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Atmospheric neutrinos </a:t>
            </a:r>
            <a:r>
              <a:rPr lang="en-US" altLang="ja-JP" sz="2000" b="1" dirty="0"/>
              <a:t>(</a:t>
            </a:r>
            <a:r>
              <a:rPr lang="en-US" altLang="ja-JP" sz="2000" b="1" dirty="0">
                <a:solidFill>
                  <a:srgbClr val="FF0000"/>
                </a:solidFill>
              </a:rPr>
              <a:t>~100 </a:t>
            </a:r>
            <a:r>
              <a:rPr lang="en-US" altLang="ja-JP" sz="2000" b="1" dirty="0">
                <a:solidFill>
                  <a:srgbClr val="000000"/>
                </a:solidFill>
              </a:rPr>
              <a:t>events per year) are serious </a:t>
            </a:r>
            <a:r>
              <a:rPr lang="en-US" altLang="ja-JP" sz="2000" b="1" dirty="0">
                <a:solidFill>
                  <a:srgbClr val="FF0000"/>
                </a:solidFill>
              </a:rPr>
              <a:t>background </a:t>
            </a:r>
            <a:r>
              <a:rPr lang="en-US" altLang="ja-JP" sz="2000" b="1" dirty="0">
                <a:solidFill>
                  <a:srgbClr val="000000"/>
                </a:solidFill>
              </a:rPr>
              <a:t>for the nucleon decay search !</a:t>
            </a:r>
          </a:p>
          <a:p>
            <a:pPr marL="0" indent="0" eaLnBrk="1" hangingPunct="1">
              <a:spcBef>
                <a:spcPct val="0"/>
              </a:spcBef>
              <a:buFontTx/>
              <a:buNone/>
              <a:defRPr/>
            </a:pPr>
            <a:endParaRPr lang="en-US" altLang="ja-JP" sz="1800" b="1" dirty="0">
              <a:solidFill>
                <a:srgbClr val="000000"/>
              </a:solidFill>
            </a:endParaRPr>
          </a:p>
        </p:txBody>
      </p:sp>
      <p:sp>
        <p:nvSpPr>
          <p:cNvPr id="2" name="テキスト ボックス 1"/>
          <p:cNvSpPr txBox="1"/>
          <p:nvPr/>
        </p:nvSpPr>
        <p:spPr bwMode="auto">
          <a:xfrm>
            <a:off x="577850" y="1752600"/>
            <a:ext cx="7816850" cy="2863850"/>
          </a:xfrm>
          <a:prstGeom prst="rect">
            <a:avLst/>
          </a:prstGeom>
          <a:solidFill>
            <a:srgbClr val="C4E59F"/>
          </a:solidFill>
        </p:spPr>
        <p:txBody>
          <a:bodyPr>
            <a:spAutoFit/>
          </a:bodyPr>
          <a:lstStyle/>
          <a:p>
            <a:pPr eaLnBrk="1" hangingPunct="1">
              <a:defRPr/>
            </a:pPr>
            <a:r>
              <a:rPr lang="en-US" altLang="ja-JP" b="1" dirty="0">
                <a:solidFill>
                  <a:srgbClr val="000000"/>
                </a:solidFill>
                <a:latin typeface="+mn-lt"/>
              </a:rPr>
              <a:t>The </a:t>
            </a:r>
            <a:r>
              <a:rPr lang="en-US" altLang="ja-JP" b="1" dirty="0">
                <a:solidFill>
                  <a:srgbClr val="FF0000"/>
                </a:solidFill>
                <a:latin typeface="+mn-lt"/>
              </a:rPr>
              <a:t>nucleon life time </a:t>
            </a:r>
            <a:r>
              <a:rPr lang="en-US" altLang="ja-JP" b="1" dirty="0">
                <a:solidFill>
                  <a:srgbClr val="000000"/>
                </a:solidFill>
                <a:latin typeface="+mn-lt"/>
              </a:rPr>
              <a:t>is expected to be </a:t>
            </a:r>
            <a:r>
              <a:rPr lang="en-US" altLang="ja-JP" b="1" dirty="0">
                <a:solidFill>
                  <a:srgbClr val="FF0000"/>
                </a:solidFill>
                <a:latin typeface="+mn-lt"/>
              </a:rPr>
              <a:t>10</a:t>
            </a:r>
            <a:r>
              <a:rPr lang="en-US" altLang="ja-JP" b="1" baseline="30000" dirty="0">
                <a:solidFill>
                  <a:srgbClr val="FF0000"/>
                </a:solidFill>
                <a:latin typeface="+mn-lt"/>
              </a:rPr>
              <a:t>28</a:t>
            </a:r>
            <a:r>
              <a:rPr lang="en-US" altLang="ja-JP" b="1" dirty="0">
                <a:solidFill>
                  <a:srgbClr val="FF0000"/>
                </a:solidFill>
                <a:latin typeface="+mn-lt"/>
              </a:rPr>
              <a:t> years to 10</a:t>
            </a:r>
            <a:r>
              <a:rPr lang="en-US" altLang="ja-JP" b="1" baseline="30000" dirty="0">
                <a:solidFill>
                  <a:srgbClr val="FF0000"/>
                </a:solidFill>
                <a:latin typeface="+mn-lt"/>
              </a:rPr>
              <a:t>32 </a:t>
            </a:r>
            <a:r>
              <a:rPr lang="en-US" altLang="ja-JP" b="1" dirty="0">
                <a:solidFill>
                  <a:srgbClr val="FF0000"/>
                </a:solidFill>
                <a:latin typeface="+mn-lt"/>
              </a:rPr>
              <a:t>years</a:t>
            </a:r>
            <a:r>
              <a:rPr lang="en-US" altLang="ja-JP" b="1" dirty="0">
                <a:solidFill>
                  <a:srgbClr val="000000"/>
                </a:solidFill>
                <a:latin typeface="+mn-lt"/>
              </a:rPr>
              <a:t>, depending on theories. The most hopeful theoretical model predicts that the nucleon lifetime is </a:t>
            </a:r>
            <a:r>
              <a:rPr lang="en-US" altLang="ja-JP" b="1" dirty="0">
                <a:solidFill>
                  <a:srgbClr val="FF0000"/>
                </a:solidFill>
                <a:latin typeface="+mn-lt"/>
              </a:rPr>
              <a:t>1.6 x 10</a:t>
            </a:r>
            <a:r>
              <a:rPr lang="en-US" altLang="ja-JP" b="1" baseline="30000" dirty="0">
                <a:solidFill>
                  <a:srgbClr val="FF0000"/>
                </a:solidFill>
                <a:latin typeface="+mn-lt"/>
              </a:rPr>
              <a:t>30</a:t>
            </a:r>
            <a:r>
              <a:rPr lang="en-US" altLang="ja-JP" b="1" dirty="0">
                <a:solidFill>
                  <a:srgbClr val="FF0000"/>
                </a:solidFill>
                <a:latin typeface="+mn-lt"/>
              </a:rPr>
              <a:t> years</a:t>
            </a:r>
            <a:r>
              <a:rPr lang="en-US" altLang="ja-JP" b="1" dirty="0">
                <a:solidFill>
                  <a:srgbClr val="000000"/>
                </a:solidFill>
                <a:latin typeface="+mn-lt"/>
              </a:rPr>
              <a:t>.</a:t>
            </a:r>
          </a:p>
          <a:p>
            <a:pPr eaLnBrk="1" hangingPunct="1">
              <a:buFont typeface="Wingdings" panose="05000000000000000000" pitchFamily="2" charset="2"/>
              <a:buChar char="l"/>
              <a:defRPr/>
            </a:pPr>
            <a:endParaRPr lang="en-US" altLang="ja-JP" b="1" dirty="0">
              <a:solidFill>
                <a:srgbClr val="000000"/>
              </a:solidFill>
              <a:latin typeface="+mn-lt"/>
            </a:endParaRPr>
          </a:p>
          <a:p>
            <a:pPr eaLnBrk="1" hangingPunct="1">
              <a:defRPr/>
            </a:pPr>
            <a:r>
              <a:rPr lang="en-US" altLang="ja-JP" b="1" dirty="0">
                <a:solidFill>
                  <a:srgbClr val="000000"/>
                </a:solidFill>
                <a:latin typeface="+mn-lt"/>
              </a:rPr>
              <a:t>With 1000 tons of fiducial volume of the </a:t>
            </a:r>
            <a:r>
              <a:rPr lang="en-US" altLang="ja-JP" b="1" dirty="0" err="1">
                <a:solidFill>
                  <a:srgbClr val="000000"/>
                </a:solidFill>
                <a:latin typeface="+mn-lt"/>
              </a:rPr>
              <a:t>Kamiokande</a:t>
            </a:r>
            <a:r>
              <a:rPr lang="en-US" altLang="ja-JP" b="1" dirty="0">
                <a:solidFill>
                  <a:srgbClr val="000000"/>
                </a:solidFill>
                <a:latin typeface="+mn-lt"/>
              </a:rPr>
              <a:t> detector,</a:t>
            </a:r>
          </a:p>
          <a:p>
            <a:pPr eaLnBrk="1" hangingPunct="1">
              <a:defRPr/>
            </a:pPr>
            <a:r>
              <a:rPr lang="en-US" altLang="ja-JP" b="1" dirty="0">
                <a:solidFill>
                  <a:srgbClr val="000000"/>
                </a:solidFill>
                <a:latin typeface="+mn-lt"/>
              </a:rPr>
              <a:t>expected numbers of nucleon decays are as follows, </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30</a:t>
            </a:r>
            <a:r>
              <a:rPr lang="en-US" altLang="ja-JP" b="1" dirty="0">
                <a:solidFill>
                  <a:srgbClr val="000000"/>
                </a:solidFill>
                <a:latin typeface="+mn-lt"/>
              </a:rPr>
              <a:t> years,  </a:t>
            </a:r>
            <a:r>
              <a:rPr lang="en-US" altLang="ja-JP" b="1" dirty="0">
                <a:solidFill>
                  <a:srgbClr val="FF0000"/>
                </a:solidFill>
                <a:latin typeface="+mn-lt"/>
              </a:rPr>
              <a:t>600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a:t>
            </a:r>
            <a:r>
              <a:rPr lang="ja-JP" altLang="en-US" b="1" dirty="0">
                <a:solidFill>
                  <a:srgbClr val="000000"/>
                </a:solidFill>
                <a:latin typeface="Symbol" panose="05050102010706020507" pitchFamily="18" charset="2"/>
              </a:rPr>
              <a:t> </a:t>
            </a:r>
            <a:r>
              <a:rPr lang="en-US" altLang="ja-JP" b="1" dirty="0">
                <a:solidFill>
                  <a:srgbClr val="000000"/>
                </a:solidFill>
                <a:latin typeface="+mn-lt"/>
              </a:rPr>
              <a:t>= 10</a:t>
            </a:r>
            <a:r>
              <a:rPr lang="en-US" altLang="ja-JP" b="1" baseline="30000" dirty="0">
                <a:solidFill>
                  <a:srgbClr val="000000"/>
                </a:solidFill>
                <a:latin typeface="+mn-lt"/>
              </a:rPr>
              <a:t>31</a:t>
            </a:r>
            <a:r>
              <a:rPr lang="en-US" altLang="ja-JP" b="1" dirty="0">
                <a:solidFill>
                  <a:srgbClr val="000000"/>
                </a:solidFill>
                <a:latin typeface="+mn-lt"/>
              </a:rPr>
              <a:t> years,    </a:t>
            </a:r>
            <a:r>
              <a:rPr lang="en-US" altLang="ja-JP" b="1" dirty="0">
                <a:solidFill>
                  <a:srgbClr val="FF0000"/>
                </a:solidFill>
                <a:latin typeface="+mn-lt"/>
              </a:rPr>
              <a:t>60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32</a:t>
            </a:r>
            <a:r>
              <a:rPr lang="en-US" altLang="ja-JP" b="1" dirty="0">
                <a:solidFill>
                  <a:srgbClr val="000000"/>
                </a:solidFill>
                <a:latin typeface="+mn-lt"/>
              </a:rPr>
              <a:t> years,      </a:t>
            </a:r>
            <a:r>
              <a:rPr lang="en-US" altLang="ja-JP" b="1" dirty="0">
                <a:solidFill>
                  <a:srgbClr val="FF0000"/>
                </a:solidFill>
                <a:latin typeface="+mn-lt"/>
              </a:rPr>
              <a:t>6</a:t>
            </a:r>
            <a:r>
              <a:rPr lang="en-US" altLang="ja-JP" b="1" dirty="0">
                <a:solidFill>
                  <a:srgbClr val="000000"/>
                </a:solidFill>
                <a:latin typeface="+mn-lt"/>
              </a:rPr>
              <a:t> nucleon decays per year</a:t>
            </a:r>
          </a:p>
        </p:txBody>
      </p:sp>
      <p:sp>
        <p:nvSpPr>
          <p:cNvPr id="3" name="テキスト ボックス 2"/>
          <p:cNvSpPr txBox="1"/>
          <p:nvPr/>
        </p:nvSpPr>
        <p:spPr bwMode="auto">
          <a:xfrm>
            <a:off x="461963" y="1317625"/>
            <a:ext cx="8010525" cy="369888"/>
          </a:xfrm>
          <a:prstGeom prst="rect">
            <a:avLst/>
          </a:prstGeom>
          <a:solidFill>
            <a:srgbClr val="FFFFC1"/>
          </a:solidFill>
        </p:spPr>
        <p:txBody>
          <a:bodyPr>
            <a:spAutoFit/>
          </a:bodyPr>
          <a:lstStyle/>
          <a:p>
            <a:pPr algn="ctr">
              <a:defRPr/>
            </a:pPr>
            <a:r>
              <a:rPr lang="en-US" altLang="ja-JP" sz="1800" b="1" dirty="0">
                <a:solidFill>
                  <a:srgbClr val="0A0AD4"/>
                </a:solidFill>
                <a:latin typeface="+mn-lt"/>
              </a:rPr>
              <a:t>Outlook of the </a:t>
            </a:r>
            <a:r>
              <a:rPr lang="en-US" altLang="ja-JP" sz="1800" b="1" dirty="0" err="1">
                <a:solidFill>
                  <a:srgbClr val="0A0AD4"/>
                </a:solidFill>
                <a:latin typeface="+mn-lt"/>
              </a:rPr>
              <a:t>Kamiokande</a:t>
            </a:r>
            <a:r>
              <a:rPr lang="en-US" altLang="ja-JP" sz="1800" b="1" dirty="0">
                <a:solidFill>
                  <a:srgbClr val="0A0AD4"/>
                </a:solidFill>
                <a:latin typeface="+mn-lt"/>
              </a:rPr>
              <a:t> experiment (From a document in Feb. 1981)  </a:t>
            </a:r>
          </a:p>
        </p:txBody>
      </p:sp>
      <p:sp>
        <p:nvSpPr>
          <p:cNvPr id="6" name="スライド番号プレースホルダー 1">
            <a:extLst>
              <a:ext uri="{FF2B5EF4-FFF2-40B4-BE49-F238E27FC236}">
                <a16:creationId xmlns:a16="http://schemas.microsoft.com/office/drawing/2014/main" id="{9F4E169C-A9BF-493D-8373-B12A6955EA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グループ化 60"/>
          <p:cNvGrpSpPr>
            <a:grpSpLocks/>
          </p:cNvGrpSpPr>
          <p:nvPr/>
        </p:nvGrpSpPr>
        <p:grpSpPr bwMode="auto">
          <a:xfrm>
            <a:off x="6057900" y="3608388"/>
            <a:ext cx="2282825" cy="3113087"/>
            <a:chOff x="8147550" y="520253"/>
            <a:chExt cx="2282825" cy="3113087"/>
          </a:xfrm>
        </p:grpSpPr>
        <p:sp>
          <p:nvSpPr>
            <p:cNvPr id="63"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4" name="object 53"/>
            <p:cNvSpPr/>
            <p:nvPr/>
          </p:nvSpPr>
          <p:spPr bwMode="auto">
            <a:xfrm>
              <a:off x="8199938" y="548828"/>
              <a:ext cx="2179637" cy="3013075"/>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5" name="object 54"/>
            <p:cNvSpPr/>
            <p:nvPr/>
          </p:nvSpPr>
          <p:spPr bwMode="auto">
            <a:xfrm>
              <a:off x="8199938" y="1050478"/>
              <a:ext cx="2179637" cy="503237"/>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6" name="object 55"/>
            <p:cNvSpPr/>
            <p:nvPr/>
          </p:nvSpPr>
          <p:spPr bwMode="auto">
            <a:xfrm>
              <a:off x="8199938" y="548828"/>
              <a:ext cx="2179637" cy="301307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60" name="正方形/長方形 59"/>
          <p:cNvSpPr/>
          <p:nvPr/>
        </p:nvSpPr>
        <p:spPr>
          <a:xfrm>
            <a:off x="101600" y="3697288"/>
            <a:ext cx="5730875" cy="14478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85725" y="938213"/>
            <a:ext cx="5732463" cy="2349500"/>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テキスト ボックス 102"/>
          <p:cNvSpPr txBox="1"/>
          <p:nvPr/>
        </p:nvSpPr>
        <p:spPr>
          <a:xfrm>
            <a:off x="90488" y="46038"/>
            <a:ext cx="5586412" cy="892175"/>
          </a:xfrm>
          <a:prstGeom prst="rect">
            <a:avLst/>
          </a:prstGeom>
          <a:noFill/>
        </p:spPr>
        <p:txBody>
          <a:bodyPr>
            <a:spAutoFit/>
          </a:bodyPr>
          <a:lstStyle/>
          <a:p>
            <a:pPr algn="ctr">
              <a:defRPr/>
            </a:pPr>
            <a:r>
              <a:rPr lang="en-US" altLang="ja-JP" sz="2600" b="1" u="sng" dirty="0">
                <a:solidFill>
                  <a:srgbClr val="0A0AD4"/>
                </a:solidFill>
                <a:latin typeface="+mn-lt"/>
              </a:rPr>
              <a:t>Nucleon decay and</a:t>
            </a:r>
            <a:br>
              <a:rPr lang="en-US" altLang="ja-JP" sz="2600" b="1" u="sng" dirty="0">
                <a:solidFill>
                  <a:srgbClr val="0A0AD4"/>
                </a:solidFill>
                <a:latin typeface="+mn-lt"/>
              </a:rPr>
            </a:br>
            <a:r>
              <a:rPr lang="en-US" altLang="ja-JP" sz="2600" b="1" u="sng" dirty="0">
                <a:solidFill>
                  <a:srgbClr val="0A0AD4"/>
                </a:solidFill>
                <a:latin typeface="+mn-lt"/>
              </a:rPr>
              <a:t>atmospheric neutrino background</a:t>
            </a:r>
            <a:endParaRPr lang="ja-JP" altLang="en-US" sz="2600" b="1" u="sng" dirty="0">
              <a:solidFill>
                <a:srgbClr val="0A0AD4"/>
              </a:solidFill>
              <a:latin typeface="+mn-lt"/>
            </a:endParaRPr>
          </a:p>
        </p:txBody>
      </p:sp>
      <p:cxnSp>
        <p:nvCxnSpPr>
          <p:cNvPr id="153" name="直線矢印コネクタ 152"/>
          <p:cNvCxnSpPr/>
          <p:nvPr/>
        </p:nvCxnSpPr>
        <p:spPr bwMode="auto">
          <a:xfrm flipH="1">
            <a:off x="7624763" y="4770438"/>
            <a:ext cx="1430337" cy="449262"/>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p:nvPr/>
        </p:nvCxnSpPr>
        <p:spPr bwMode="auto">
          <a:xfrm flipH="1">
            <a:off x="7283450" y="5214938"/>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p:nvPr/>
        </p:nvCxnSpPr>
        <p:spPr bwMode="auto">
          <a:xfrm flipH="1" flipV="1">
            <a:off x="7181850" y="4927600"/>
            <a:ext cx="404813" cy="28416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楕円 148"/>
          <p:cNvSpPr/>
          <p:nvPr/>
        </p:nvSpPr>
        <p:spPr bwMode="auto">
          <a:xfrm rot="18395033">
            <a:off x="6325393" y="4504532"/>
            <a:ext cx="1033463"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50" name="直線コネクタ 149"/>
          <p:cNvCxnSpPr>
            <a:stCxn id="149" idx="2"/>
          </p:cNvCxnSpPr>
          <p:nvPr/>
        </p:nvCxnSpPr>
        <p:spPr bwMode="auto">
          <a:xfrm>
            <a:off x="6534150" y="5065713"/>
            <a:ext cx="1098550" cy="15716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a:stCxn id="149" idx="6"/>
          </p:cNvCxnSpPr>
          <p:nvPr/>
        </p:nvCxnSpPr>
        <p:spPr bwMode="auto">
          <a:xfrm>
            <a:off x="7150100" y="4235450"/>
            <a:ext cx="482600" cy="1001713"/>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nvGrpSpPr>
          <p:cNvPr id="39948" name="グループ化 143"/>
          <p:cNvGrpSpPr>
            <a:grpSpLocks/>
          </p:cNvGrpSpPr>
          <p:nvPr/>
        </p:nvGrpSpPr>
        <p:grpSpPr bwMode="auto">
          <a:xfrm rot="-8097859">
            <a:off x="7029450" y="5065713"/>
            <a:ext cx="731838" cy="830262"/>
            <a:chOff x="7198519" y="3414924"/>
            <a:chExt cx="731202" cy="830274"/>
          </a:xfrm>
        </p:grpSpPr>
        <p:sp>
          <p:nvSpPr>
            <p:cNvPr id="141" name="楕円 140"/>
            <p:cNvSpPr/>
            <p:nvPr/>
          </p:nvSpPr>
          <p:spPr>
            <a:xfrm>
              <a:off x="7198886" y="3414242"/>
              <a:ext cx="731201" cy="206378"/>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45" name="直線コネクタ 144"/>
            <p:cNvCxnSpPr/>
            <p:nvPr/>
          </p:nvCxnSpPr>
          <p:spPr>
            <a:xfrm rot="19800000" flipH="1">
              <a:off x="7375151" y="3456447"/>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rot="1800000">
              <a:off x="7746384" y="3453971"/>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grpSp>
        <p:nvGrpSpPr>
          <p:cNvPr id="39949" name="グループ化 3"/>
          <p:cNvGrpSpPr>
            <a:grpSpLocks/>
          </p:cNvGrpSpPr>
          <p:nvPr/>
        </p:nvGrpSpPr>
        <p:grpSpPr bwMode="auto">
          <a:xfrm>
            <a:off x="6057900" y="368300"/>
            <a:ext cx="2282825" cy="3113088"/>
            <a:chOff x="8147550" y="520253"/>
            <a:chExt cx="2282825" cy="3113087"/>
          </a:xfrm>
        </p:grpSpPr>
        <p:sp>
          <p:nvSpPr>
            <p:cNvPr id="167"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8" name="object 53"/>
            <p:cNvSpPr/>
            <p:nvPr/>
          </p:nvSpPr>
          <p:spPr bwMode="auto">
            <a:xfrm>
              <a:off x="8199938" y="548828"/>
              <a:ext cx="2179637" cy="3013074"/>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9" name="object 54"/>
            <p:cNvSpPr/>
            <p:nvPr/>
          </p:nvSpPr>
          <p:spPr bwMode="auto">
            <a:xfrm>
              <a:off x="8199938" y="1050478"/>
              <a:ext cx="2179637" cy="503238"/>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70" name="object 55"/>
            <p:cNvSpPr/>
            <p:nvPr/>
          </p:nvSpPr>
          <p:spPr bwMode="auto">
            <a:xfrm>
              <a:off x="8199938" y="548828"/>
              <a:ext cx="2179637" cy="3013074"/>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2" name="直線矢印コネクタ 171"/>
          <p:cNvCxnSpPr/>
          <p:nvPr/>
        </p:nvCxnSpPr>
        <p:spPr bwMode="auto">
          <a:xfrm rot="20713599" flipH="1" flipV="1">
            <a:off x="6954838" y="1514475"/>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bwMode="auto">
          <a:xfrm rot="20713599" flipH="1">
            <a:off x="6942138" y="1906588"/>
            <a:ext cx="404812" cy="2825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5" name="楕円 174"/>
          <p:cNvSpPr/>
          <p:nvPr/>
        </p:nvSpPr>
        <p:spPr bwMode="auto">
          <a:xfrm rot="2318566" flipV="1">
            <a:off x="6243638" y="2393950"/>
            <a:ext cx="1035050"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6" name="直線コネクタ 175"/>
          <p:cNvCxnSpPr/>
          <p:nvPr/>
        </p:nvCxnSpPr>
        <p:spPr bwMode="auto">
          <a:xfrm flipV="1">
            <a:off x="6367463" y="1814513"/>
            <a:ext cx="982662" cy="3921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bwMode="auto">
          <a:xfrm rot="518566" flipV="1">
            <a:off x="7265988" y="1779588"/>
            <a:ext cx="0" cy="11160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179" name="楕円 178"/>
          <p:cNvSpPr/>
          <p:nvPr/>
        </p:nvSpPr>
        <p:spPr bwMode="auto">
          <a:xfrm rot="7211458" flipV="1">
            <a:off x="6416676" y="1387475"/>
            <a:ext cx="730250" cy="206375"/>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0" name="直線コネクタ 179"/>
          <p:cNvCxnSpPr/>
          <p:nvPr/>
        </p:nvCxnSpPr>
        <p:spPr bwMode="auto">
          <a:xfrm rot="9011458" flipH="1" flipV="1">
            <a:off x="7161213" y="1117600"/>
            <a:ext cx="0" cy="7889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bwMode="auto">
          <a:xfrm rot="5411458" flipV="1">
            <a:off x="6974682" y="1421606"/>
            <a:ext cx="0" cy="78898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bwMode="auto">
          <a:xfrm flipV="1">
            <a:off x="7342188" y="1624013"/>
            <a:ext cx="400050" cy="1682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7" name="楕円 186"/>
          <p:cNvSpPr/>
          <p:nvPr/>
        </p:nvSpPr>
        <p:spPr bwMode="auto">
          <a:xfrm rot="14954872" flipV="1">
            <a:off x="7546975" y="1463675"/>
            <a:ext cx="742950" cy="20955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8" name="直線コネクタ 187"/>
          <p:cNvCxnSpPr/>
          <p:nvPr/>
        </p:nvCxnSpPr>
        <p:spPr bwMode="auto">
          <a:xfrm rot="16754872" flipH="1" flipV="1">
            <a:off x="7668419" y="1461294"/>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bwMode="auto">
          <a:xfrm rot="13154872" flipV="1">
            <a:off x="7537450" y="1108075"/>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5725" y="1349375"/>
            <a:ext cx="5578475" cy="1938338"/>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t>
            </a:r>
            <a:r>
              <a:rPr lang="en-US" altLang="ja-JP" b="1" dirty="0" err="1">
                <a:latin typeface="+mn-lt"/>
              </a:rPr>
              <a:t>M</a:t>
            </a:r>
            <a:r>
              <a:rPr lang="en-US" altLang="ja-JP" b="1" baseline="-25000" dirty="0" err="1">
                <a:latin typeface="+mn-lt"/>
              </a:rPr>
              <a:t>tot</a:t>
            </a:r>
            <a:r>
              <a:rPr lang="en-US" altLang="ja-JP" b="1" dirty="0">
                <a:latin typeface="+mn-lt"/>
              </a:rPr>
              <a:t>) from all generated particle</a:t>
            </a:r>
            <a:r>
              <a:rPr lang="ja-JP" altLang="en-US" b="1" dirty="0">
                <a:latin typeface="+mn-lt"/>
              </a:rPr>
              <a:t> </a:t>
            </a:r>
            <a:r>
              <a:rPr lang="en-US" altLang="ja-JP" b="1" dirty="0">
                <a:latin typeface="+mn-lt"/>
              </a:rPr>
              <a:t>agrees with mass of nucleon</a:t>
            </a:r>
            <a:br>
              <a:rPr lang="en-US" altLang="ja-JP" b="1" dirty="0">
                <a:latin typeface="+mn-lt"/>
              </a:rPr>
            </a:br>
            <a:r>
              <a:rPr lang="en-US" altLang="ja-JP" b="1" dirty="0">
                <a:latin typeface="+mn-lt"/>
              </a:rPr>
              <a:t>(</a:t>
            </a:r>
            <a:r>
              <a:rPr lang="en-US" altLang="ja-JP" b="1" dirty="0" err="1">
                <a:latin typeface="+mn-lt"/>
              </a:rPr>
              <a:t>M</a:t>
            </a:r>
            <a:r>
              <a:rPr lang="en-US" altLang="ja-JP" b="1" baseline="-25000" dirty="0" err="1">
                <a:latin typeface="+mn-lt"/>
              </a:rPr>
              <a:t>p</a:t>
            </a:r>
            <a:r>
              <a:rPr lang="en-US" altLang="ja-JP" b="1" dirty="0">
                <a:latin typeface="+mn-lt"/>
              </a:rPr>
              <a:t> = 938.3 MeV/c</a:t>
            </a:r>
            <a:r>
              <a:rPr lang="en-US" altLang="ja-JP" b="1" baseline="30000" dirty="0">
                <a:latin typeface="+mn-lt"/>
              </a:rPr>
              <a:t>2</a:t>
            </a:r>
            <a:r>
              <a:rPr lang="en-US" altLang="ja-JP" b="1" dirty="0">
                <a:latin typeface="+mn-lt"/>
              </a:rPr>
              <a:t> or </a:t>
            </a:r>
            <a:r>
              <a:rPr lang="en-US" altLang="ja-JP" b="1" dirty="0" err="1">
                <a:latin typeface="+mn-lt"/>
              </a:rPr>
              <a:t>M</a:t>
            </a:r>
            <a:r>
              <a:rPr lang="en-US" altLang="ja-JP" b="1" baseline="-25000" dirty="0" err="1">
                <a:latin typeface="+mn-lt"/>
              </a:rPr>
              <a:t>n</a:t>
            </a:r>
            <a:r>
              <a:rPr lang="en-US" altLang="ja-JP" b="1" dirty="0">
                <a:latin typeface="+mn-lt"/>
              </a:rPr>
              <a:t>=939.6 MeV/c</a:t>
            </a:r>
            <a:r>
              <a:rPr lang="en-US" altLang="ja-JP" b="1" baseline="30000" dirty="0">
                <a:latin typeface="+mn-lt"/>
              </a:rPr>
              <a:t>2</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Since a nucleon at rest decays, momentum imbalance </a:t>
            </a:r>
            <a:r>
              <a:rPr lang="en-US" altLang="ja-JP" b="1" dirty="0">
                <a:latin typeface="Symbol" panose="05050102010706020507" pitchFamily="18" charset="2"/>
              </a:rPr>
              <a:t>D</a:t>
            </a:r>
            <a:r>
              <a:rPr lang="en-US" altLang="ja-JP" b="1" dirty="0">
                <a:latin typeface="+mn-lt"/>
              </a:rPr>
              <a:t>P = </a:t>
            </a:r>
            <a:r>
              <a:rPr lang="en-US" altLang="ja-JP" b="1" dirty="0" err="1">
                <a:latin typeface="Symbol" panose="05050102010706020507" pitchFamily="18" charset="2"/>
              </a:rPr>
              <a:t>S</a:t>
            </a:r>
            <a:r>
              <a:rPr lang="en-US" altLang="ja-JP" b="1" dirty="0" err="1">
                <a:latin typeface="+mn-lt"/>
              </a:rPr>
              <a:t>p</a:t>
            </a:r>
            <a:r>
              <a:rPr lang="en-US" altLang="ja-JP" b="1" dirty="0">
                <a:latin typeface="+mn-lt"/>
              </a:rPr>
              <a:t> ~ 0 MeV/c.</a:t>
            </a:r>
            <a:endParaRPr lang="ja-JP" altLang="en-US" b="1" dirty="0">
              <a:latin typeface="+mn-lt"/>
            </a:endParaRPr>
          </a:p>
        </p:txBody>
      </p:sp>
      <p:sp>
        <p:nvSpPr>
          <p:cNvPr id="56" name="テキスト ボックス 55"/>
          <p:cNvSpPr txBox="1"/>
          <p:nvPr/>
        </p:nvSpPr>
        <p:spPr>
          <a:xfrm>
            <a:off x="90488" y="4130675"/>
            <a:ext cx="5581650" cy="101441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and momentum imbalance are correlated with initial neutrino energy</a:t>
            </a:r>
            <a:br>
              <a:rPr lang="en-US" altLang="ja-JP" b="1" dirty="0">
                <a:latin typeface="+mn-lt"/>
              </a:rPr>
            </a:br>
            <a:r>
              <a:rPr lang="en-US" altLang="ja-JP" b="1" dirty="0">
                <a:latin typeface="+mn-lt"/>
              </a:rPr>
              <a:t>and travel direction.</a:t>
            </a:r>
          </a:p>
        </p:txBody>
      </p:sp>
      <p:sp>
        <p:nvSpPr>
          <p:cNvPr id="57" name="テキスト ボックス 56"/>
          <p:cNvSpPr txBox="1"/>
          <p:nvPr/>
        </p:nvSpPr>
        <p:spPr>
          <a:xfrm>
            <a:off x="379413" y="977900"/>
            <a:ext cx="1998662" cy="400050"/>
          </a:xfrm>
          <a:prstGeom prst="rect">
            <a:avLst/>
          </a:prstGeom>
          <a:noFill/>
        </p:spPr>
        <p:txBody>
          <a:bodyPr>
            <a:spAutoFit/>
          </a:bodyPr>
          <a:lstStyle/>
          <a:p>
            <a:pPr>
              <a:defRPr/>
            </a:pPr>
            <a:r>
              <a:rPr lang="en-US" altLang="ja-JP" b="1" dirty="0">
                <a:solidFill>
                  <a:srgbClr val="FF0000"/>
                </a:solidFill>
                <a:latin typeface="+mn-lt"/>
              </a:rPr>
              <a:t>nucleon decay</a:t>
            </a:r>
          </a:p>
        </p:txBody>
      </p:sp>
      <p:sp>
        <p:nvSpPr>
          <p:cNvPr id="58" name="テキスト ボックス 57"/>
          <p:cNvSpPr txBox="1"/>
          <p:nvPr/>
        </p:nvSpPr>
        <p:spPr>
          <a:xfrm>
            <a:off x="371475" y="3724275"/>
            <a:ext cx="2886075" cy="400050"/>
          </a:xfrm>
          <a:prstGeom prst="rect">
            <a:avLst/>
          </a:prstGeom>
          <a:noFill/>
        </p:spPr>
        <p:txBody>
          <a:bodyPr>
            <a:spAutoFit/>
          </a:bodyPr>
          <a:lstStyle/>
          <a:p>
            <a:pPr>
              <a:defRPr/>
            </a:pPr>
            <a:r>
              <a:rPr lang="en-US" altLang="ja-JP" b="1" dirty="0">
                <a:solidFill>
                  <a:srgbClr val="FF0000"/>
                </a:solidFill>
                <a:latin typeface="+mn-lt"/>
              </a:rPr>
              <a:t>atmospheric neutrino</a:t>
            </a:r>
          </a:p>
        </p:txBody>
      </p:sp>
      <p:sp>
        <p:nvSpPr>
          <p:cNvPr id="62" name="テキスト ボックス 61"/>
          <p:cNvSpPr txBox="1"/>
          <p:nvPr/>
        </p:nvSpPr>
        <p:spPr>
          <a:xfrm>
            <a:off x="82550" y="5562600"/>
            <a:ext cx="5581650" cy="1016000"/>
          </a:xfrm>
          <a:prstGeom prst="rect">
            <a:avLst/>
          </a:prstGeom>
          <a:noFill/>
        </p:spPr>
        <p:txBody>
          <a:bodyPr>
            <a:spAutoFit/>
          </a:bodyPr>
          <a:lstStyle/>
          <a:p>
            <a:pPr>
              <a:defRPr/>
            </a:pPr>
            <a:r>
              <a:rPr lang="en-US" altLang="ja-JP" b="1" dirty="0">
                <a:latin typeface="+mn-lt"/>
              </a:rPr>
              <a:t>Possible nucleon decay can be examined</a:t>
            </a:r>
            <a:br>
              <a:rPr lang="en-US" altLang="ja-JP" b="1" dirty="0">
                <a:latin typeface="+mn-lt"/>
              </a:rPr>
            </a:br>
            <a:r>
              <a:rPr lang="en-US" altLang="ja-JP" b="1" dirty="0">
                <a:latin typeface="+mn-lt"/>
              </a:rPr>
              <a:t>in </a:t>
            </a:r>
            <a:r>
              <a:rPr lang="en-US" altLang="ja-JP" b="1" dirty="0" err="1">
                <a:solidFill>
                  <a:srgbClr val="FF0000"/>
                </a:solidFill>
                <a:latin typeface="+mn-lt"/>
              </a:rPr>
              <a:t>M</a:t>
            </a:r>
            <a:r>
              <a:rPr lang="en-US" altLang="ja-JP" b="1" baseline="-25000" dirty="0" err="1">
                <a:solidFill>
                  <a:srgbClr val="FF0000"/>
                </a:solidFill>
                <a:latin typeface="+mn-lt"/>
              </a:rPr>
              <a:t>tot</a:t>
            </a:r>
            <a:r>
              <a:rPr lang="en-US" altLang="ja-JP" b="1" dirty="0">
                <a:solidFill>
                  <a:srgbClr val="FF0000"/>
                </a:solidFill>
                <a:latin typeface="+mn-lt"/>
              </a:rPr>
              <a:t>  vs </a:t>
            </a:r>
            <a:r>
              <a:rPr lang="en-US" altLang="ja-JP" b="1" dirty="0">
                <a:solidFill>
                  <a:srgbClr val="FF0000"/>
                </a:solidFill>
                <a:latin typeface="Symbol" panose="05050102010706020507" pitchFamily="18" charset="2"/>
              </a:rPr>
              <a:t>D</a:t>
            </a:r>
            <a:r>
              <a:rPr lang="en-US" altLang="ja-JP" b="1" dirty="0">
                <a:solidFill>
                  <a:srgbClr val="FF0000"/>
                </a:solidFill>
                <a:latin typeface="+mn-lt"/>
              </a:rPr>
              <a:t>P </a:t>
            </a:r>
            <a:r>
              <a:rPr lang="en-US" altLang="ja-JP" b="1" dirty="0">
                <a:latin typeface="+mn-lt"/>
              </a:rPr>
              <a:t>plane.  “</a:t>
            </a:r>
            <a:r>
              <a:rPr lang="en-US" altLang="ja-JP" b="1" dirty="0">
                <a:solidFill>
                  <a:srgbClr val="FF0000"/>
                </a:solidFill>
                <a:latin typeface="+mn-lt"/>
              </a:rPr>
              <a:t>Back to back</a:t>
            </a:r>
            <a:r>
              <a:rPr lang="en-US" altLang="ja-JP" b="1" dirty="0">
                <a:latin typeface="+mn-lt"/>
              </a:rPr>
              <a:t>” is a key feature of a nucleon decay event. </a:t>
            </a:r>
          </a:p>
        </p:txBody>
      </p:sp>
      <p:sp>
        <p:nvSpPr>
          <p:cNvPr id="39967" name="テキスト ボックス 3"/>
          <p:cNvSpPr txBox="1">
            <a:spLocks noChangeArrowheads="1"/>
          </p:cNvSpPr>
          <p:nvPr/>
        </p:nvSpPr>
        <p:spPr bwMode="auto">
          <a:xfrm>
            <a:off x="8437563" y="439102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sp>
        <p:nvSpPr>
          <p:cNvPr id="43" name="スライド番号プレースホルダー 1">
            <a:extLst>
              <a:ext uri="{FF2B5EF4-FFF2-40B4-BE49-F238E27FC236}">
                <a16:creationId xmlns:a16="http://schemas.microsoft.com/office/drawing/2014/main" id="{D5382FF5-75B8-40B4-9321-2F69E44E694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 was started!</a:t>
            </a:r>
            <a:endParaRPr lang="en-US" altLang="ja-JP" sz="2800" b="1" u="sng">
              <a:solidFill>
                <a:srgbClr val="0A0AD4"/>
              </a:solidFill>
              <a:latin typeface="Symbol" panose="05050102010706020507" pitchFamily="18" charset="2"/>
            </a:endParaRPr>
          </a:p>
        </p:txBody>
      </p:sp>
      <p:sp>
        <p:nvSpPr>
          <p:cNvPr id="40963" name="テキスト ボックス 5"/>
          <p:cNvSpPr txBox="1">
            <a:spLocks noChangeArrowheads="1"/>
          </p:cNvSpPr>
          <p:nvPr/>
        </p:nvSpPr>
        <p:spPr bwMode="auto">
          <a:xfrm>
            <a:off x="0" y="720725"/>
            <a:ext cx="90074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At the early stage of the experiment, most of automatic analysis tools had not been developed.</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Event reconstruction</a:t>
            </a:r>
            <a:br>
              <a:rPr lang="en-US" altLang="ja-JP" sz="2000" b="1">
                <a:solidFill>
                  <a:srgbClr val="000000"/>
                </a:solidFill>
              </a:rPr>
            </a:br>
            <a:r>
              <a:rPr lang="en-US" altLang="ja-JP" sz="2000" b="1">
                <a:solidFill>
                  <a:srgbClr val="000000"/>
                </a:solidFill>
              </a:rPr>
              <a:t>including ring</a:t>
            </a:r>
            <a:br>
              <a:rPr lang="en-US" altLang="ja-JP" sz="2000" b="1">
                <a:solidFill>
                  <a:srgbClr val="000000"/>
                </a:solidFill>
              </a:rPr>
            </a:br>
            <a:r>
              <a:rPr lang="en-US" altLang="ja-JP" sz="2000" b="1">
                <a:solidFill>
                  <a:srgbClr val="000000"/>
                </a:solidFill>
              </a:rPr>
              <a:t>identification were</a:t>
            </a:r>
            <a:br>
              <a:rPr lang="en-US" altLang="ja-JP" sz="2000" b="1">
                <a:solidFill>
                  <a:srgbClr val="000000"/>
                </a:solidFill>
              </a:rPr>
            </a:br>
            <a:r>
              <a:rPr lang="en-US" altLang="ja-JP" sz="2000" b="1">
                <a:solidFill>
                  <a:srgbClr val="000000"/>
                </a:solidFill>
              </a:rPr>
              <a:t>carried out manually</a:t>
            </a:r>
            <a:br>
              <a:rPr lang="en-US" altLang="ja-JP" sz="2000" b="1">
                <a:solidFill>
                  <a:srgbClr val="000000"/>
                </a:solidFill>
              </a:rPr>
            </a:br>
            <a:r>
              <a:rPr lang="en-US" altLang="ja-JP" sz="2000" b="1">
                <a:solidFill>
                  <a:srgbClr val="000000"/>
                </a:solidFill>
              </a:rPr>
              <a:t>by a visual scan.</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Koshiba spent a</a:t>
            </a:r>
            <a:br>
              <a:rPr lang="en-US" altLang="ja-JP" sz="2000" b="1">
                <a:solidFill>
                  <a:srgbClr val="000000"/>
                </a:solidFill>
              </a:rPr>
            </a:br>
            <a:r>
              <a:rPr lang="en-US" altLang="ja-JP" sz="2000" b="1">
                <a:solidFill>
                  <a:srgbClr val="000000"/>
                </a:solidFill>
              </a:rPr>
              <a:t>couple of hours and</a:t>
            </a:r>
            <a:br>
              <a:rPr lang="en-US" altLang="ja-JP" sz="2000" b="1">
                <a:solidFill>
                  <a:srgbClr val="000000"/>
                </a:solidFill>
              </a:rPr>
            </a:br>
            <a:r>
              <a:rPr lang="en-US" altLang="ja-JP" sz="2000" b="1">
                <a:solidFill>
                  <a:srgbClr val="000000"/>
                </a:solidFill>
              </a:rPr>
              <a:t>scanned hundreds</a:t>
            </a:r>
            <a:br>
              <a:rPr lang="en-US" altLang="ja-JP" sz="2000" b="1">
                <a:solidFill>
                  <a:srgbClr val="000000"/>
                </a:solidFill>
              </a:rPr>
            </a:br>
            <a:r>
              <a:rPr lang="en-US" altLang="ja-JP" sz="2000" b="1">
                <a:solidFill>
                  <a:srgbClr val="000000"/>
                </a:solidFill>
              </a:rPr>
              <a:t>of events per day. </a:t>
            </a:r>
            <a:endParaRPr lang="en-US" altLang="ja-JP" sz="1800" b="1">
              <a:solidFill>
                <a:srgbClr val="000000"/>
              </a:solidFill>
            </a:endParaRPr>
          </a:p>
        </p:txBody>
      </p:sp>
      <p:grpSp>
        <p:nvGrpSpPr>
          <p:cNvPr id="40964" name="グループ化 3"/>
          <p:cNvGrpSpPr>
            <a:grpSpLocks/>
          </p:cNvGrpSpPr>
          <p:nvPr/>
        </p:nvGrpSpPr>
        <p:grpSpPr bwMode="auto">
          <a:xfrm>
            <a:off x="2996825" y="1519238"/>
            <a:ext cx="6286500" cy="5240337"/>
            <a:chOff x="2605088" y="1839575"/>
            <a:chExt cx="6286500" cy="5239278"/>
          </a:xfrm>
        </p:grpSpPr>
        <p:pic>
          <p:nvPicPr>
            <p:cNvPr id="40968"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1839575"/>
              <a:ext cx="6286500" cy="523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2878138" y="2176057"/>
              <a:ext cx="2555875" cy="1015795"/>
            </a:xfrm>
            <a:prstGeom prst="rect">
              <a:avLst/>
            </a:prstGeom>
            <a:noFill/>
          </p:spPr>
          <p:txBody>
            <a:bodyPr>
              <a:spAutoFit/>
            </a:bodyPr>
            <a:lstStyle/>
            <a:p>
              <a:pPr>
                <a:defRPr/>
              </a:pPr>
              <a:r>
                <a:rPr lang="en-US" altLang="ja-JP" b="1" dirty="0">
                  <a:solidFill>
                    <a:srgbClr val="0A0AD4"/>
                  </a:solidFill>
                  <a:latin typeface="+mn-lt"/>
                </a:rPr>
                <a:t>Possible p-&gt;</a:t>
              </a:r>
              <a:r>
                <a:rPr lang="en-US" altLang="ja-JP" b="1" dirty="0">
                  <a:solidFill>
                    <a:srgbClr val="0A0AD4"/>
                  </a:solidFill>
                  <a:latin typeface="Symbol" panose="05050102010706020507" pitchFamily="18" charset="2"/>
                </a:rPr>
                <a:t>m</a:t>
              </a:r>
              <a:r>
                <a:rPr lang="en-US" altLang="ja-JP" b="1" baseline="30000" dirty="0">
                  <a:solidFill>
                    <a:srgbClr val="0A0AD4"/>
                  </a:solidFill>
                  <a:latin typeface="+mn-lt"/>
                </a:rPr>
                <a:t>+</a:t>
              </a:r>
              <a:r>
                <a:rPr lang="en-US" altLang="ja-JP" b="1" dirty="0">
                  <a:solidFill>
                    <a:srgbClr val="0A0AD4"/>
                  </a:solidFill>
                  <a:latin typeface="+mn-lt"/>
                </a:rPr>
                <a:t>+</a:t>
              </a:r>
              <a:r>
                <a:rPr lang="en-US" altLang="ja-JP" b="1" dirty="0">
                  <a:solidFill>
                    <a:srgbClr val="0A0AD4"/>
                  </a:solidFill>
                  <a:latin typeface="Symbol" panose="05050102010706020507" pitchFamily="18" charset="2"/>
                </a:rPr>
                <a:t>h</a:t>
              </a:r>
              <a:r>
                <a:rPr lang="en-US" altLang="ja-JP" b="1" baseline="30000" dirty="0">
                  <a:solidFill>
                    <a:srgbClr val="0A0AD4"/>
                  </a:solidFill>
                  <a:latin typeface="+mn-lt"/>
                </a:rPr>
                <a:t>0</a:t>
              </a:r>
              <a:br>
                <a:rPr lang="en-US" altLang="ja-JP" b="1" dirty="0">
                  <a:solidFill>
                    <a:srgbClr val="0A0AD4"/>
                  </a:solidFill>
                  <a:latin typeface="+mn-lt"/>
                </a:rPr>
              </a:br>
              <a:r>
                <a:rPr lang="en-US" altLang="ja-JP" b="1" dirty="0">
                  <a:solidFill>
                    <a:srgbClr val="0A0AD4"/>
                  </a:solidFill>
                  <a:latin typeface="+mn-lt"/>
                </a:rPr>
                <a:t>candidate</a:t>
              </a:r>
            </a:p>
            <a:p>
              <a:pPr>
                <a:defRPr/>
              </a:pPr>
              <a:r>
                <a:rPr lang="en-US" altLang="ja-JP" b="1" dirty="0">
                  <a:solidFill>
                    <a:srgbClr val="0A0AD4"/>
                  </a:solidFill>
                  <a:latin typeface="+mn-lt"/>
                </a:rPr>
                <a:t>at early stage</a:t>
              </a:r>
            </a:p>
          </p:txBody>
        </p:sp>
        <p:sp>
          <p:nvSpPr>
            <p:cNvPr id="2" name="テキスト ボックス 1"/>
            <p:cNvSpPr txBox="1"/>
            <p:nvPr/>
          </p:nvSpPr>
          <p:spPr>
            <a:xfrm>
              <a:off x="2878138" y="5815458"/>
              <a:ext cx="2903537" cy="585670"/>
            </a:xfrm>
            <a:prstGeom prst="rect">
              <a:avLst/>
            </a:prstGeom>
            <a:noFill/>
          </p:spPr>
          <p:txBody>
            <a:bodyPr>
              <a:spAutoFit/>
            </a:bodyPr>
            <a:lstStyle/>
            <a:p>
              <a:pPr>
                <a:defRPr/>
              </a:pPr>
              <a:r>
                <a:rPr lang="en-US" altLang="ja-JP" sz="1600" b="1" dirty="0" err="1">
                  <a:latin typeface="+mn-lt"/>
                </a:rPr>
                <a:t>M</a:t>
              </a:r>
              <a:r>
                <a:rPr lang="en-US" altLang="ja-JP" sz="1600" b="1" baseline="-25000" dirty="0" err="1">
                  <a:latin typeface="+mn-lt"/>
                </a:rPr>
                <a:t>tot</a:t>
              </a:r>
              <a:r>
                <a:rPr lang="en-US" altLang="ja-JP" sz="1600" b="1" dirty="0">
                  <a:latin typeface="+mn-lt"/>
                </a:rPr>
                <a:t> = 972</a:t>
              </a:r>
              <a:r>
                <a:rPr lang="en-US" altLang="ja-JP" sz="1600" b="1" dirty="0"/>
                <a:t>±</a:t>
              </a:r>
              <a:r>
                <a:rPr lang="en-US" altLang="ja-JP" sz="1600" b="1" dirty="0">
                  <a:latin typeface="+mn-lt"/>
                </a:rPr>
                <a:t>78 MeV/c</a:t>
              </a:r>
              <a:r>
                <a:rPr lang="en-US" altLang="ja-JP" sz="1600" b="1" baseline="30000" dirty="0">
                  <a:latin typeface="+mn-lt"/>
                </a:rPr>
                <a:t>2</a:t>
              </a:r>
              <a:br>
                <a:rPr lang="en-US" altLang="ja-JP" sz="1600" b="1" dirty="0">
                  <a:latin typeface="+mn-lt"/>
                </a:rPr>
              </a:br>
              <a:r>
                <a:rPr lang="en-US" altLang="ja-JP" sz="1600" b="1" dirty="0">
                  <a:latin typeface="Symbol" panose="05050102010706020507" pitchFamily="18" charset="2"/>
                </a:rPr>
                <a:t>D</a:t>
              </a:r>
              <a:r>
                <a:rPr lang="en-US" altLang="ja-JP" sz="1600" b="1" dirty="0">
                  <a:latin typeface="+mn-lt"/>
                </a:rPr>
                <a:t>P  = 396±71 MeV/c</a:t>
              </a:r>
              <a:endParaRPr lang="ja-JP" altLang="en-US" sz="1600" b="1" dirty="0">
                <a:latin typeface="+mn-lt"/>
              </a:endParaRPr>
            </a:p>
          </p:txBody>
        </p:sp>
      </p:grpSp>
      <p:sp>
        <p:nvSpPr>
          <p:cNvPr id="5" name="正方形/長方形 4"/>
          <p:cNvSpPr/>
          <p:nvPr/>
        </p:nvSpPr>
        <p:spPr>
          <a:xfrm>
            <a:off x="3131840" y="1668463"/>
            <a:ext cx="5954712" cy="50911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テキスト ボックス 8"/>
          <p:cNvSpPr txBox="1"/>
          <p:nvPr/>
        </p:nvSpPr>
        <p:spPr>
          <a:xfrm>
            <a:off x="7396163" y="2003425"/>
            <a:ext cx="1370012" cy="708025"/>
          </a:xfrm>
          <a:prstGeom prst="rect">
            <a:avLst/>
          </a:prstGeom>
          <a:noFill/>
        </p:spPr>
        <p:txBody>
          <a:bodyPr>
            <a:spAutoFit/>
          </a:bodyPr>
          <a:lstStyle/>
          <a:p>
            <a:pPr>
              <a:defRPr/>
            </a:pPr>
            <a:r>
              <a:rPr lang="en-US" altLang="ja-JP" b="1" dirty="0">
                <a:solidFill>
                  <a:srgbClr val="0A0AD4"/>
                </a:solidFill>
                <a:latin typeface="+mn-lt"/>
              </a:rPr>
              <a:t>Exploded</a:t>
            </a:r>
            <a:br>
              <a:rPr lang="en-US" altLang="ja-JP" b="1" dirty="0">
                <a:solidFill>
                  <a:srgbClr val="0A0AD4"/>
                </a:solidFill>
                <a:latin typeface="+mn-lt"/>
              </a:rPr>
            </a:br>
            <a:r>
              <a:rPr lang="en-US" altLang="ja-JP" b="1" dirty="0">
                <a:solidFill>
                  <a:srgbClr val="0A0AD4"/>
                </a:solidFill>
                <a:latin typeface="+mn-lt"/>
              </a:rPr>
              <a:t>view</a:t>
            </a:r>
          </a:p>
        </p:txBody>
      </p:sp>
      <p:sp>
        <p:nvSpPr>
          <p:cNvPr id="11" name="スライド番号プレースホルダー 1">
            <a:extLst>
              <a:ext uri="{FF2B5EF4-FFF2-40B4-BE49-F238E27FC236}">
                <a16:creationId xmlns:a16="http://schemas.microsoft.com/office/drawing/2014/main" id="{2D813C35-073A-4CFC-95F2-42D1013324F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292225"/>
            <a:ext cx="5392738" cy="39766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Spherical View</a:t>
            </a:r>
            <a:endParaRPr lang="en-US" altLang="ja-JP" sz="2800" b="1" u="sng">
              <a:solidFill>
                <a:srgbClr val="0A0AD4"/>
              </a:solidFill>
              <a:latin typeface="Symbol" panose="05050102010706020507" pitchFamily="18" charset="2"/>
            </a:endParaRPr>
          </a:p>
        </p:txBody>
      </p:sp>
      <p:sp>
        <p:nvSpPr>
          <p:cNvPr id="43012" name="テキスト ボックス 5"/>
          <p:cNvSpPr txBox="1">
            <a:spLocks noChangeArrowheads="1"/>
          </p:cNvSpPr>
          <p:nvPr/>
        </p:nvSpPr>
        <p:spPr bwMode="auto">
          <a:xfrm>
            <a:off x="0" y="735013"/>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Koshiba's favorite</a:t>
            </a:r>
            <a:br>
              <a:rPr lang="en-US" altLang="ja-JP" sz="2000" b="1">
                <a:solidFill>
                  <a:srgbClr val="000000"/>
                </a:solidFill>
              </a:rPr>
            </a:br>
            <a:r>
              <a:rPr lang="en-US" altLang="ja-JP" sz="2000" b="1">
                <a:solidFill>
                  <a:srgbClr val="000000"/>
                </a:solidFill>
              </a:rPr>
              <a:t>scanning tool is</a:t>
            </a:r>
            <a:br>
              <a:rPr lang="en-US" altLang="ja-JP" sz="2000" b="1">
                <a:solidFill>
                  <a:srgbClr val="000000"/>
                </a:solidFill>
              </a:rPr>
            </a:br>
            <a:r>
              <a:rPr lang="en-US" altLang="ja-JP" sz="2000" b="1">
                <a:solidFill>
                  <a:srgbClr val="000000"/>
                </a:solidFill>
              </a:rPr>
              <a:t>"</a:t>
            </a:r>
            <a:r>
              <a:rPr lang="en-US" altLang="ja-JP" sz="2000" b="1">
                <a:solidFill>
                  <a:srgbClr val="FF0000"/>
                </a:solidFill>
              </a:rPr>
              <a:t>spherical view</a:t>
            </a:r>
            <a:r>
              <a:rPr lang="en-US" altLang="ja-JP" sz="2000" b="1">
                <a:solidFill>
                  <a:srgbClr val="000000"/>
                </a:solidFill>
              </a:rPr>
              <a:t>" .</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Finding the first ring.</a:t>
            </a:r>
            <a:br>
              <a:rPr lang="en-US" altLang="ja-JP" sz="2000" b="1">
                <a:solidFill>
                  <a:srgbClr val="000000"/>
                </a:solidFill>
              </a:rPr>
            </a:br>
            <a:r>
              <a:rPr lang="en-US" altLang="ja-JP" sz="2000" b="1">
                <a:solidFill>
                  <a:srgbClr val="000000"/>
                </a:solidFill>
              </a:rPr>
              <a:t>The view position is set to</a:t>
            </a:r>
            <a:br>
              <a:rPr lang="en-US" altLang="ja-JP" sz="2000" b="1">
                <a:solidFill>
                  <a:srgbClr val="000000"/>
                </a:solidFill>
              </a:rPr>
            </a:br>
            <a:r>
              <a:rPr lang="en-US" altLang="ja-JP" sz="2000" b="1">
                <a:solidFill>
                  <a:srgbClr val="000000"/>
                </a:solidFill>
              </a:rPr>
              <a:t>the vertex obtained from</a:t>
            </a:r>
            <a:br>
              <a:rPr lang="en-US" altLang="ja-JP" sz="2000" b="1">
                <a:solidFill>
                  <a:srgbClr val="000000"/>
                </a:solidFill>
              </a:rPr>
            </a:br>
            <a:r>
              <a:rPr lang="en-US" altLang="ja-JP" sz="2000" b="1">
                <a:solidFill>
                  <a:srgbClr val="000000"/>
                </a:solidFill>
              </a:rPr>
              <a:t>the first ring.</a:t>
            </a:r>
            <a:br>
              <a:rPr lang="en-US" altLang="ja-JP" sz="2000" b="1">
                <a:solidFill>
                  <a:srgbClr val="000000"/>
                </a:solidFill>
              </a:rPr>
            </a:br>
            <a:r>
              <a:rPr lang="en-US" altLang="ja-JP" sz="2000" b="1">
                <a:solidFill>
                  <a:srgbClr val="000000"/>
                </a:solidFill>
              </a:rPr>
              <a:t>The first ring is displayed</a:t>
            </a:r>
            <a:br>
              <a:rPr lang="en-US" altLang="ja-JP" sz="2000" b="1">
                <a:solidFill>
                  <a:srgbClr val="000000"/>
                </a:solidFill>
              </a:rPr>
            </a:br>
            <a:r>
              <a:rPr lang="en-US" altLang="ja-JP" sz="2000" b="1">
                <a:solidFill>
                  <a:srgbClr val="000000"/>
                </a:solidFill>
              </a:rPr>
              <a:t>in the forward direction.</a:t>
            </a:r>
            <a:br>
              <a:rPr lang="en-US" altLang="ja-JP" sz="2000" b="1">
                <a:solidFill>
                  <a:srgbClr val="000000"/>
                </a:solidFill>
              </a:rPr>
            </a:br>
            <a:r>
              <a:rPr lang="en-US" altLang="ja-JP" sz="2000" b="1">
                <a:solidFill>
                  <a:srgbClr val="000000"/>
                </a:solidFill>
              </a:rPr>
              <a:t>Simultaneously, backward</a:t>
            </a:r>
            <a:br>
              <a:rPr lang="en-US" altLang="ja-JP" sz="2000" b="1">
                <a:solidFill>
                  <a:srgbClr val="000000"/>
                </a:solidFill>
              </a:rPr>
            </a:br>
            <a:r>
              <a:rPr lang="en-US" altLang="ja-JP" sz="2000" b="1">
                <a:solidFill>
                  <a:srgbClr val="000000"/>
                </a:solidFill>
              </a:rPr>
              <a:t>view is also displayed.</a:t>
            </a:r>
            <a:br>
              <a:rPr lang="en-US" altLang="ja-JP" sz="2000" b="1">
                <a:solidFill>
                  <a:srgbClr val="000000"/>
                </a:solidFill>
              </a:rPr>
            </a:br>
            <a:r>
              <a:rPr lang="en-US" altLang="ja-JP" sz="2000" b="1">
                <a:solidFill>
                  <a:srgbClr val="000000"/>
                </a:solidFill>
              </a:rPr>
              <a:t>Another ring is searched</a:t>
            </a:r>
            <a:br>
              <a:rPr lang="en-US" altLang="ja-JP" sz="2000" b="1">
                <a:solidFill>
                  <a:srgbClr val="000000"/>
                </a:solidFill>
              </a:rPr>
            </a:br>
            <a:r>
              <a:rPr lang="en-US" altLang="ja-JP" sz="2000" b="1">
                <a:solidFill>
                  <a:srgbClr val="000000"/>
                </a:solidFill>
              </a:rPr>
              <a:t>for in the backward view.</a:t>
            </a:r>
          </a:p>
        </p:txBody>
      </p:sp>
      <p:pic>
        <p:nvPicPr>
          <p:cNvPr id="4301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601663"/>
            <a:ext cx="2316163" cy="1930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92113" y="6019800"/>
            <a:ext cx="5380037" cy="400050"/>
          </a:xfrm>
          <a:prstGeom prst="rect">
            <a:avLst/>
          </a:prstGeom>
          <a:noFill/>
        </p:spPr>
        <p:txBody>
          <a:bodyPr>
            <a:spAutoFit/>
          </a:bodyPr>
          <a:lstStyle/>
          <a:p>
            <a:pPr>
              <a:defRPr/>
            </a:pPr>
            <a:r>
              <a:rPr lang="en-US" altLang="ja-JP" b="1" dirty="0" err="1">
                <a:latin typeface="+mn-lt"/>
              </a:rPr>
              <a:t>Kajita</a:t>
            </a:r>
            <a:r>
              <a:rPr lang="en-US" altLang="ja-JP" b="1" dirty="0">
                <a:latin typeface="+mn-lt"/>
              </a:rPr>
              <a:t>      </a:t>
            </a:r>
            <a:r>
              <a:rPr lang="en-US" altLang="ja-JP" b="1" dirty="0">
                <a:solidFill>
                  <a:srgbClr val="FF0000"/>
                </a:solidFill>
                <a:latin typeface="+mn-lt"/>
              </a:rPr>
              <a:t>“................................”</a:t>
            </a:r>
          </a:p>
        </p:txBody>
      </p:sp>
      <p:sp>
        <p:nvSpPr>
          <p:cNvPr id="4" name="正方形/長方形 3"/>
          <p:cNvSpPr/>
          <p:nvPr/>
        </p:nvSpPr>
        <p:spPr>
          <a:xfrm>
            <a:off x="388938" y="5565775"/>
            <a:ext cx="8823325" cy="400050"/>
          </a:xfrm>
          <a:prstGeom prst="rect">
            <a:avLst/>
          </a:prstGeom>
        </p:spPr>
        <p:txBody>
          <a:bodyPr>
            <a:spAutoFit/>
          </a:bodyPr>
          <a:lstStyle/>
          <a:p>
            <a:pPr>
              <a:defRPr/>
            </a:pPr>
            <a:r>
              <a:rPr lang="en-US" altLang="ja-JP" b="1" dirty="0" err="1">
                <a:latin typeface="+mn-lt"/>
              </a:rPr>
              <a:t>Koshiba</a:t>
            </a:r>
            <a:r>
              <a:rPr lang="en-US" altLang="ja-JP" b="1" dirty="0">
                <a:solidFill>
                  <a:srgbClr val="FF0000"/>
                </a:solidFill>
                <a:latin typeface="+mn-lt"/>
              </a:rPr>
              <a:t> “I think this would be another ring. How do you think ?”</a:t>
            </a:r>
          </a:p>
        </p:txBody>
      </p:sp>
      <p:sp>
        <p:nvSpPr>
          <p:cNvPr id="8" name="スライド番号プレースホルダー 1">
            <a:extLst>
              <a:ext uri="{FF2B5EF4-FFF2-40B4-BE49-F238E27FC236}">
                <a16:creationId xmlns:a16="http://schemas.microsoft.com/office/drawing/2014/main" id="{BCDF4BCD-9A58-4B14-8702-341456FBA0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2 ring </a:t>
            </a:r>
            <a:r>
              <a:rPr lang="en-US" altLang="ja-JP" b="1" dirty="0">
                <a:latin typeface="+mn-lt"/>
              </a:rPr>
              <a:t>events after ~2 years observation</a:t>
            </a:r>
            <a:endParaRPr lang="ja-JP" altLang="en-US" b="1" dirty="0">
              <a:latin typeface="+mn-lt"/>
            </a:endParaRPr>
          </a:p>
        </p:txBody>
      </p:sp>
      <p:grpSp>
        <p:nvGrpSpPr>
          <p:cNvPr id="45060" name="グループ化 14"/>
          <p:cNvGrpSpPr>
            <a:grpSpLocks/>
          </p:cNvGrpSpPr>
          <p:nvPr/>
        </p:nvGrpSpPr>
        <p:grpSpPr bwMode="auto">
          <a:xfrm>
            <a:off x="41275" y="1019175"/>
            <a:ext cx="9239250" cy="5156200"/>
            <a:chOff x="42039" y="1018738"/>
            <a:chExt cx="9238424" cy="5156529"/>
          </a:xfrm>
        </p:grpSpPr>
        <p:grpSp>
          <p:nvGrpSpPr>
            <p:cNvPr id="45068" name="グループ化 8"/>
            <p:cNvGrpSpPr>
              <a:grpSpLocks/>
            </p:cNvGrpSpPr>
            <p:nvPr/>
          </p:nvGrpSpPr>
          <p:grpSpPr bwMode="auto">
            <a:xfrm>
              <a:off x="42039" y="1182261"/>
              <a:ext cx="9238424" cy="4934514"/>
              <a:chOff x="42040" y="1224302"/>
              <a:chExt cx="9238425" cy="4934520"/>
            </a:xfrm>
          </p:grpSpPr>
          <p:pic>
            <p:nvPicPr>
              <p:cNvPr id="4507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40" y="1424230"/>
                <a:ext cx="4740166" cy="473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047" y="1424230"/>
                <a:ext cx="4734418" cy="472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619838" y="1224302"/>
                <a:ext cx="8314583" cy="400076"/>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a:xfrm>
                <a:off x="7051814" y="1417990"/>
                <a:ext cx="1177820"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683333" y="1402114"/>
                <a:ext cx="3420758"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5069" name="テキスト ボックス 9"/>
            <p:cNvSpPr txBox="1">
              <a:spLocks noChangeArrowheads="1"/>
            </p:cNvSpPr>
            <p:nvPr/>
          </p:nvSpPr>
          <p:spPr bwMode="auto">
            <a:xfrm>
              <a:off x="1986613" y="1018738"/>
              <a:ext cx="6411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5070" name="テキスト ボックス 10"/>
            <p:cNvSpPr txBox="1">
              <a:spLocks noChangeArrowheads="1"/>
            </p:cNvSpPr>
            <p:nvPr/>
          </p:nvSpPr>
          <p:spPr bwMode="auto">
            <a:xfrm>
              <a:off x="1768610" y="5759380"/>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5071" name="テキスト ボックス 22"/>
            <p:cNvSpPr txBox="1">
              <a:spLocks noChangeArrowheads="1"/>
            </p:cNvSpPr>
            <p:nvPr/>
          </p:nvSpPr>
          <p:spPr bwMode="auto">
            <a:xfrm>
              <a:off x="6461459" y="5775157"/>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grpSp>
      <p:sp>
        <p:nvSpPr>
          <p:cNvPr id="17" name="正方形/長方形 16"/>
          <p:cNvSpPr/>
          <p:nvPr/>
        </p:nvSpPr>
        <p:spPr>
          <a:xfrm>
            <a:off x="2659063" y="4521200"/>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 name="直線矢印コネクタ 18"/>
          <p:cNvCxnSpPr/>
          <p:nvPr/>
        </p:nvCxnSpPr>
        <p:spPr>
          <a:xfrm flipH="1">
            <a:off x="3184525" y="3495675"/>
            <a:ext cx="236538" cy="990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757488" y="3136900"/>
            <a:ext cx="1265237"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 name="正方形/長方形 1"/>
          <p:cNvSpPr/>
          <p:nvPr/>
        </p:nvSpPr>
        <p:spPr>
          <a:xfrm>
            <a:off x="792163" y="1854200"/>
            <a:ext cx="809625" cy="401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066" name="テキスト ボックス 20"/>
          <p:cNvSpPr txBox="1">
            <a:spLocks noChangeArrowheads="1"/>
          </p:cNvSpPr>
          <p:nvPr/>
        </p:nvSpPr>
        <p:spPr bwMode="auto">
          <a:xfrm>
            <a:off x="5246688" y="1408113"/>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22" name="テキスト ボックス 21"/>
          <p:cNvSpPr txBox="1"/>
          <p:nvPr/>
        </p:nvSpPr>
        <p:spPr bwMode="auto">
          <a:xfrm>
            <a:off x="927100" y="1493838"/>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21" name="スライド番号プレースホルダー 1">
            <a:extLst>
              <a:ext uri="{FF2B5EF4-FFF2-40B4-BE49-F238E27FC236}">
                <a16:creationId xmlns:a16="http://schemas.microsoft.com/office/drawing/2014/main" id="{70596A17-6CD9-4135-B177-3837720867B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331913"/>
            <a:ext cx="48371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1335088"/>
            <a:ext cx="4749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3 ring </a:t>
            </a:r>
            <a:r>
              <a:rPr lang="en-US" altLang="ja-JP" b="1" dirty="0">
                <a:latin typeface="+mn-lt"/>
              </a:rPr>
              <a:t>events after ~2 years observation</a:t>
            </a:r>
            <a:endParaRPr lang="ja-JP" altLang="en-US" b="1" dirty="0">
              <a:latin typeface="+mn-lt"/>
            </a:endParaRPr>
          </a:p>
        </p:txBody>
      </p:sp>
      <p:sp>
        <p:nvSpPr>
          <p:cNvPr id="14" name="テキスト ボックス 13"/>
          <p:cNvSpPr txBox="1"/>
          <p:nvPr/>
        </p:nvSpPr>
        <p:spPr bwMode="auto">
          <a:xfrm>
            <a:off x="619125" y="1182688"/>
            <a:ext cx="8315325" cy="400050"/>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bwMode="auto">
          <a:xfrm>
            <a:off x="7232650" y="1376363"/>
            <a:ext cx="1177925"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803275" y="1360488"/>
            <a:ext cx="3421063"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13" name="テキスト ボックス 9"/>
          <p:cNvSpPr txBox="1">
            <a:spLocks noChangeArrowheads="1"/>
          </p:cNvSpPr>
          <p:nvPr/>
        </p:nvSpPr>
        <p:spPr bwMode="auto">
          <a:xfrm>
            <a:off x="1985963" y="1019175"/>
            <a:ext cx="6411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7114" name="テキスト ボックス 10"/>
          <p:cNvSpPr txBox="1">
            <a:spLocks noChangeArrowheads="1"/>
          </p:cNvSpPr>
          <p:nvPr/>
        </p:nvSpPr>
        <p:spPr bwMode="auto">
          <a:xfrm>
            <a:off x="1757363" y="5849938"/>
            <a:ext cx="1731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7115" name="テキスト ボックス 22"/>
          <p:cNvSpPr txBox="1">
            <a:spLocks noChangeArrowheads="1"/>
          </p:cNvSpPr>
          <p:nvPr/>
        </p:nvSpPr>
        <p:spPr bwMode="auto">
          <a:xfrm>
            <a:off x="6350000" y="5775325"/>
            <a:ext cx="1731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17" name="正方形/長方形 16"/>
          <p:cNvSpPr/>
          <p:nvPr/>
        </p:nvSpPr>
        <p:spPr>
          <a:xfrm>
            <a:off x="2659063" y="4511675"/>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19"/>
          <p:cNvSpPr txBox="1"/>
          <p:nvPr/>
        </p:nvSpPr>
        <p:spPr>
          <a:xfrm>
            <a:off x="2959100" y="4103688"/>
            <a:ext cx="1265238"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3" name="正方形/長方形 22"/>
          <p:cNvSpPr/>
          <p:nvPr/>
        </p:nvSpPr>
        <p:spPr bwMode="auto">
          <a:xfrm>
            <a:off x="3014663" y="1800225"/>
            <a:ext cx="1177925"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20" name="テキスト ボックス 11"/>
          <p:cNvSpPr txBox="1">
            <a:spLocks noChangeArrowheads="1"/>
          </p:cNvSpPr>
          <p:nvPr/>
        </p:nvSpPr>
        <p:spPr bwMode="auto">
          <a:xfrm>
            <a:off x="5343525" y="1454150"/>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4" name="テキスト ボックス 3"/>
          <p:cNvSpPr txBox="1"/>
          <p:nvPr/>
        </p:nvSpPr>
        <p:spPr bwMode="auto">
          <a:xfrm>
            <a:off x="1241425" y="1498600"/>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18" name="スライド番号プレースホルダー 1">
            <a:extLst>
              <a:ext uri="{FF2B5EF4-FFF2-40B4-BE49-F238E27FC236}">
                <a16:creationId xmlns:a16="http://schemas.microsoft.com/office/drawing/2014/main" id="{DF939CB4-754A-4B6E-8646-834955A44E8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searches……</a:t>
            </a:r>
            <a:endParaRPr lang="en-US" altLang="ja-JP" sz="2800" b="1" u="sng">
              <a:solidFill>
                <a:srgbClr val="FF0000"/>
              </a:solidFill>
              <a:latin typeface="Symbol" panose="05050102010706020507" pitchFamily="18" charset="2"/>
            </a:endParaRPr>
          </a:p>
        </p:txBody>
      </p:sp>
      <p:sp>
        <p:nvSpPr>
          <p:cNvPr id="49155" name="テキスト ボックス 5"/>
          <p:cNvSpPr txBox="1">
            <a:spLocks noChangeArrowheads="1"/>
          </p:cNvSpPr>
          <p:nvPr/>
        </p:nvSpPr>
        <p:spPr bwMode="auto">
          <a:xfrm>
            <a:off x="0" y="2798930"/>
            <a:ext cx="89376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Any positive signals for nucleon</a:t>
            </a:r>
            <a:br>
              <a:rPr lang="en-US" altLang="ja-JP" sz="2000" b="1" dirty="0">
                <a:solidFill>
                  <a:srgbClr val="000000"/>
                </a:solidFill>
              </a:rPr>
            </a:br>
            <a:r>
              <a:rPr lang="en-US" altLang="ja-JP" sz="2000" b="1" dirty="0">
                <a:solidFill>
                  <a:srgbClr val="000000"/>
                </a:solidFill>
              </a:rPr>
              <a:t>decay have not been found yet</a:t>
            </a:r>
            <a:br>
              <a:rPr lang="en-US" altLang="ja-JP" sz="2000" b="1" dirty="0">
                <a:solidFill>
                  <a:srgbClr val="000000"/>
                </a:solidFill>
              </a:rPr>
            </a:br>
            <a:r>
              <a:rPr lang="en-US" altLang="ja-JP" sz="2000" b="1" dirty="0">
                <a:solidFill>
                  <a:srgbClr val="000000"/>
                </a:solidFill>
              </a:rPr>
              <a:t>even in Super-</a:t>
            </a:r>
            <a:r>
              <a:rPr lang="en-US" altLang="ja-JP" sz="2000" b="1" dirty="0" err="1">
                <a:solidFill>
                  <a:srgbClr val="000000"/>
                </a:solidFill>
              </a:rPr>
              <a:t>Kamiokande</a:t>
            </a:r>
            <a:r>
              <a:rPr lang="en-US" altLang="ja-JP" sz="2000" b="1" dirty="0">
                <a:solidFill>
                  <a:srgbClr val="000000"/>
                </a:solidFill>
              </a:rPr>
              <a:t>.</a:t>
            </a: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After more than </a:t>
            </a:r>
            <a:r>
              <a:rPr lang="en-US" altLang="ja-JP" sz="2000" b="1" dirty="0">
                <a:solidFill>
                  <a:srgbClr val="FF0000"/>
                </a:solidFill>
              </a:rPr>
              <a:t>20 </a:t>
            </a:r>
            <a:r>
              <a:rPr lang="en-US" altLang="ja-JP" sz="2000" b="1" dirty="0">
                <a:solidFill>
                  <a:srgbClr val="000000"/>
                </a:solidFill>
              </a:rPr>
              <a:t>years of Super-</a:t>
            </a:r>
            <a:r>
              <a:rPr lang="en-US" altLang="ja-JP" sz="2000" b="1" dirty="0" err="1">
                <a:solidFill>
                  <a:srgbClr val="000000"/>
                </a:solidFill>
              </a:rPr>
              <a:t>Kamiokande</a:t>
            </a:r>
            <a:r>
              <a:rPr lang="en-US" altLang="ja-JP" sz="2000" b="1" dirty="0">
                <a:solidFill>
                  <a:srgbClr val="000000"/>
                </a:solidFill>
              </a:rPr>
              <a:t> operation, </a:t>
            </a:r>
            <a:r>
              <a:rPr lang="en-US" altLang="ja-JP" sz="2000" b="1" dirty="0">
                <a:solidFill>
                  <a:srgbClr val="FF0000"/>
                </a:solidFill>
              </a:rPr>
              <a:t>450 </a:t>
            </a:r>
            <a:r>
              <a:rPr lang="en-US" altLang="ja-JP" sz="2000" b="1" dirty="0" err="1">
                <a:solidFill>
                  <a:srgbClr val="FF0000"/>
                </a:solidFill>
              </a:rPr>
              <a:t>kt</a:t>
            </a:r>
            <a:r>
              <a:rPr lang="ja-JP" altLang="en-US" sz="2000" b="1" dirty="0">
                <a:solidFill>
                  <a:srgbClr val="FF0000"/>
                </a:solidFill>
              </a:rPr>
              <a:t>・</a:t>
            </a:r>
            <a:r>
              <a:rPr lang="en-US" altLang="ja-JP" sz="2000" b="1" dirty="0">
                <a:solidFill>
                  <a:srgbClr val="FF0000"/>
                </a:solidFill>
              </a:rPr>
              <a:t>year </a:t>
            </a:r>
            <a:r>
              <a:rPr lang="en-US" altLang="ja-JP" sz="2000" b="1" dirty="0">
                <a:solidFill>
                  <a:srgbClr val="000000"/>
                </a:solidFill>
              </a:rPr>
              <a:t>data has been accumulated. The present constraints on nucleon</a:t>
            </a:r>
            <a:br>
              <a:rPr lang="en-US" altLang="ja-JP" sz="2000" b="1" dirty="0">
                <a:solidFill>
                  <a:srgbClr val="000000"/>
                </a:solidFill>
              </a:rPr>
            </a:br>
            <a:r>
              <a:rPr lang="en-US" altLang="ja-JP" sz="2000" b="1" dirty="0">
                <a:solidFill>
                  <a:srgbClr val="000000"/>
                </a:solidFill>
              </a:rPr>
              <a:t>lifetime is </a:t>
            </a:r>
            <a:r>
              <a:rPr lang="en-US" altLang="ja-JP" sz="2000" b="1" dirty="0">
                <a:solidFill>
                  <a:srgbClr val="FF0000"/>
                </a:solidFill>
                <a:latin typeface="Symbol" panose="05050102010706020507" pitchFamily="18" charset="2"/>
              </a:rPr>
              <a:t>t</a:t>
            </a:r>
            <a:r>
              <a:rPr lang="en-US" altLang="ja-JP" sz="2000" b="1" dirty="0">
                <a:solidFill>
                  <a:srgbClr val="FF0000"/>
                </a:solidFill>
              </a:rPr>
              <a:t>/B &gt; 2.4x10</a:t>
            </a:r>
            <a:r>
              <a:rPr lang="en-US" altLang="ja-JP" sz="2000" b="1" baseline="30000" dirty="0">
                <a:solidFill>
                  <a:srgbClr val="FF0000"/>
                </a:solidFill>
              </a:rPr>
              <a:t>34</a:t>
            </a:r>
            <a:r>
              <a:rPr lang="en-US" altLang="ja-JP" sz="2000" b="1" dirty="0">
                <a:solidFill>
                  <a:srgbClr val="FF0000"/>
                </a:solidFill>
              </a:rPr>
              <a:t> years </a:t>
            </a:r>
            <a:r>
              <a:rPr lang="en-US" altLang="ja-JP" sz="2000" b="1" dirty="0">
                <a:solidFill>
                  <a:srgbClr val="000000"/>
                </a:solidFill>
              </a:rPr>
              <a:t>(90% C.L.) for </a:t>
            </a:r>
            <a:r>
              <a:rPr lang="en-US" altLang="ja-JP" sz="2000" b="1" dirty="0">
                <a:solidFill>
                  <a:srgbClr val="FF0000"/>
                </a:solidFill>
              </a:rPr>
              <a:t>p-&gt;e</a:t>
            </a:r>
            <a:r>
              <a:rPr lang="en-US" altLang="ja-JP" sz="2000" b="1" baseline="30000" dirty="0">
                <a:solidFill>
                  <a:srgbClr val="FF0000"/>
                </a:solidFill>
              </a:rPr>
              <a:t>+</a:t>
            </a:r>
            <a:r>
              <a:rPr lang="en-US" altLang="ja-JP" sz="2000" b="1" dirty="0">
                <a:solidFill>
                  <a:srgbClr val="FF0000"/>
                </a:solidFill>
              </a:rPr>
              <a:t>+</a:t>
            </a:r>
            <a:r>
              <a:rPr lang="en-US" altLang="ja-JP" sz="2000" b="1" dirty="0">
                <a:solidFill>
                  <a:srgbClr val="FF0000"/>
                </a:solidFill>
                <a:latin typeface="Symbol" panose="05050102010706020507" pitchFamily="18" charset="2"/>
              </a:rPr>
              <a:t>p</a:t>
            </a:r>
            <a:r>
              <a:rPr lang="en-US" altLang="ja-JP" sz="2000" b="1" baseline="30000" dirty="0">
                <a:solidFill>
                  <a:srgbClr val="FF0000"/>
                </a:solidFill>
              </a:rPr>
              <a:t>0</a:t>
            </a:r>
            <a:r>
              <a:rPr lang="en-US" altLang="ja-JP" sz="2000" b="1" dirty="0">
                <a:solidFill>
                  <a:srgbClr val="FF0000"/>
                </a:solidFill>
              </a:rPr>
              <a:t> </a:t>
            </a:r>
            <a:r>
              <a:rPr lang="en-US" altLang="ja-JP" sz="2000" b="1" dirty="0">
                <a:solidFill>
                  <a:srgbClr val="000000"/>
                </a:solidFill>
              </a:rPr>
              <a:t>decay mode.</a:t>
            </a:r>
          </a:p>
          <a:p>
            <a:pPr marL="0" indent="0" eaLnBrk="1" hangingPunct="1">
              <a:spcBef>
                <a:spcPct val="0"/>
              </a:spcBef>
              <a:spcAft>
                <a:spcPts val="1200"/>
              </a:spcAft>
              <a:buNone/>
            </a:pPr>
            <a:endParaRPr lang="en-US" altLang="ja-JP" sz="2000" b="1" dirty="0">
              <a:solidFill>
                <a:srgbClr val="000000"/>
              </a:solidFill>
            </a:endParaRPr>
          </a:p>
          <a:p>
            <a:pPr marL="0" indent="0" eaLnBrk="1" hangingPunct="1">
              <a:spcBef>
                <a:spcPct val="0"/>
              </a:spcBef>
              <a:spcAft>
                <a:spcPts val="1200"/>
              </a:spcAft>
              <a:buNone/>
            </a:pPr>
            <a:endParaRPr lang="en-US" altLang="ja-JP" sz="2000" b="1" dirty="0">
              <a:solidFill>
                <a:srgbClr val="000000"/>
              </a:solidFill>
            </a:endParaRP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We will continue the nucleon decay search. The impact of nucleon decay on physics is much larger than other topics. </a:t>
            </a:r>
          </a:p>
        </p:txBody>
      </p:sp>
      <p:sp>
        <p:nvSpPr>
          <p:cNvPr id="49156" name="テキスト ボックス 5"/>
          <p:cNvSpPr txBox="1">
            <a:spLocks noChangeArrowheads="1"/>
          </p:cNvSpPr>
          <p:nvPr/>
        </p:nvSpPr>
        <p:spPr bwMode="auto">
          <a:xfrm>
            <a:off x="152400" y="681038"/>
            <a:ext cx="2701925" cy="401637"/>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In middle of 1980s</a:t>
            </a:r>
          </a:p>
        </p:txBody>
      </p:sp>
      <p:sp>
        <p:nvSpPr>
          <p:cNvPr id="2" name="テキスト ボックス 1"/>
          <p:cNvSpPr txBox="1"/>
          <p:nvPr/>
        </p:nvSpPr>
        <p:spPr>
          <a:xfrm>
            <a:off x="-19050" y="1107855"/>
            <a:ext cx="5062538" cy="10160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Nucleon life time is found to be</a:t>
            </a:r>
            <a:br>
              <a:rPr lang="en-US" altLang="ja-JP" b="1" dirty="0">
                <a:latin typeface="+mn-lt"/>
              </a:rPr>
            </a:br>
            <a:r>
              <a:rPr lang="en-US" altLang="ja-JP" b="1" dirty="0">
                <a:latin typeface="+mn-lt"/>
              </a:rPr>
              <a:t>much longer than the first prediction.</a:t>
            </a:r>
            <a:br>
              <a:rPr lang="en-US" altLang="ja-JP" b="1" dirty="0">
                <a:latin typeface="+mn-lt"/>
              </a:rPr>
            </a:br>
            <a:r>
              <a:rPr lang="en-US" altLang="ja-JP" b="1" dirty="0">
                <a:latin typeface="+mn-lt"/>
              </a:rPr>
              <a:t>Start long and patient waiting.</a:t>
            </a:r>
            <a:endParaRPr lang="ja-JP" altLang="en-US" b="1" dirty="0">
              <a:latin typeface="+mn-lt"/>
            </a:endParaRPr>
          </a:p>
        </p:txBody>
      </p:sp>
      <p:sp>
        <p:nvSpPr>
          <p:cNvPr id="49158" name="テキスト ボックス 6"/>
          <p:cNvSpPr txBox="1">
            <a:spLocks noChangeArrowheads="1"/>
          </p:cNvSpPr>
          <p:nvPr/>
        </p:nvSpPr>
        <p:spPr bwMode="auto">
          <a:xfrm>
            <a:off x="5119688" y="1042988"/>
            <a:ext cx="3943350" cy="2308225"/>
          </a:xfrm>
          <a:prstGeom prst="rect">
            <a:avLst/>
          </a:prstGeom>
          <a:solidFill>
            <a:srgbClr val="C4E5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r>
              <a:rPr lang="en-US" altLang="ja-JP" sz="1800" b="1">
                <a:solidFill>
                  <a:srgbClr val="000000"/>
                </a:solidFill>
                <a:latin typeface="Symbol" panose="05050102010706020507" pitchFamily="18" charset="2"/>
              </a:rPr>
              <a:t>t</a:t>
            </a:r>
            <a:r>
              <a:rPr lang="en-US" altLang="ja-JP" sz="1800" b="1">
                <a:solidFill>
                  <a:srgbClr val="000000"/>
                </a:solidFill>
              </a:rPr>
              <a:t> = 10</a:t>
            </a:r>
            <a:r>
              <a:rPr lang="en-US" altLang="ja-JP" sz="1800" b="1" baseline="30000">
                <a:solidFill>
                  <a:srgbClr val="000000"/>
                </a:solidFill>
              </a:rPr>
              <a:t>28</a:t>
            </a:r>
            <a:r>
              <a:rPr lang="en-US" altLang="ja-JP" sz="1800" b="1">
                <a:solidFill>
                  <a:srgbClr val="000000"/>
                </a:solidFill>
              </a:rPr>
              <a:t> ~ 10</a:t>
            </a:r>
            <a:r>
              <a:rPr lang="en-US" altLang="ja-JP" sz="1800" b="1" baseline="30000">
                <a:solidFill>
                  <a:srgbClr val="000000"/>
                </a:solidFill>
              </a:rPr>
              <a:t>32 </a:t>
            </a:r>
            <a:r>
              <a:rPr lang="en-US" altLang="ja-JP" sz="1800" b="1">
                <a:solidFill>
                  <a:srgbClr val="000000"/>
                </a:solidFill>
              </a:rPr>
              <a:t>years</a:t>
            </a:r>
          </a:p>
          <a:p>
            <a:pPr>
              <a:spcBef>
                <a:spcPct val="0"/>
              </a:spcBef>
              <a:buFontTx/>
              <a:buNone/>
            </a:pPr>
            <a:r>
              <a:rPr lang="en-US" altLang="ja-JP" sz="1800" b="1">
                <a:solidFill>
                  <a:srgbClr val="000000"/>
                </a:solidFill>
                <a:latin typeface="Symbol" panose="05050102010706020507" pitchFamily="18" charset="2"/>
              </a:rPr>
              <a:t>t </a:t>
            </a:r>
            <a:r>
              <a:rPr lang="en-US" altLang="ja-JP" sz="1800" b="1">
                <a:solidFill>
                  <a:srgbClr val="000000"/>
                </a:solidFill>
              </a:rPr>
              <a:t>= 1.6 x 10</a:t>
            </a:r>
            <a:r>
              <a:rPr lang="en-US" altLang="ja-JP" sz="1800" b="1" baseline="30000">
                <a:solidFill>
                  <a:srgbClr val="000000"/>
                </a:solidFill>
              </a:rPr>
              <a:t>30 </a:t>
            </a:r>
            <a:r>
              <a:rPr lang="en-US" altLang="ja-JP" sz="1800" b="1">
                <a:solidFill>
                  <a:srgbClr val="000000"/>
                </a:solidFill>
              </a:rPr>
              <a:t>years</a:t>
            </a:r>
            <a:br>
              <a:rPr lang="en-US" altLang="ja-JP" sz="1800" b="1">
                <a:solidFill>
                  <a:srgbClr val="000000"/>
                </a:solidFill>
              </a:rPr>
            </a:br>
            <a:r>
              <a:rPr lang="en-US" altLang="ja-JP" sz="1800" b="1">
                <a:solidFill>
                  <a:srgbClr val="000000"/>
                </a:solidFill>
              </a:rPr>
              <a:t>(most hopeful model)</a:t>
            </a:r>
            <a:br>
              <a:rPr lang="en-US" altLang="ja-JP" sz="1800" b="1">
                <a:solidFill>
                  <a:srgbClr val="000000"/>
                </a:solidFill>
              </a:rPr>
            </a:br>
            <a:endParaRPr lang="en-US" altLang="ja-JP" sz="1800" b="1">
              <a:solidFill>
                <a:srgbClr val="000000"/>
              </a:solidFill>
            </a:endParaRPr>
          </a:p>
          <a:p>
            <a:pPr>
              <a:spcBef>
                <a:spcPct val="0"/>
              </a:spcBef>
              <a:buFontTx/>
              <a:buNone/>
            </a:pPr>
            <a:r>
              <a:rPr lang="en-US" altLang="ja-JP" sz="1800" b="1">
                <a:solidFill>
                  <a:srgbClr val="000000"/>
                </a:solidFill>
              </a:rPr>
              <a:t>For </a:t>
            </a:r>
            <a:r>
              <a:rPr lang="en-US" altLang="ja-JP" sz="1800" b="1">
                <a:solidFill>
                  <a:srgbClr val="000000"/>
                </a:solidFill>
                <a:latin typeface="Symbol" panose="05050102010706020507" pitchFamily="18" charset="2"/>
              </a:rPr>
              <a:t>t </a:t>
            </a:r>
            <a:r>
              <a:rPr lang="en-US" altLang="ja-JP" sz="1800" b="1">
                <a:solidFill>
                  <a:srgbClr val="000000"/>
                </a:solidFill>
              </a:rPr>
              <a:t>= 10</a:t>
            </a:r>
            <a:r>
              <a:rPr lang="en-US" altLang="ja-JP" sz="1800" b="1" baseline="30000">
                <a:solidFill>
                  <a:srgbClr val="000000"/>
                </a:solidFill>
              </a:rPr>
              <a:t>30</a:t>
            </a:r>
            <a:r>
              <a:rPr lang="en-US" altLang="ja-JP" sz="1800" b="1">
                <a:solidFill>
                  <a:srgbClr val="000000"/>
                </a:solidFill>
              </a:rPr>
              <a:t> ~ 10</a:t>
            </a:r>
            <a:r>
              <a:rPr lang="en-US" altLang="ja-JP" sz="1800" b="1" baseline="30000">
                <a:solidFill>
                  <a:srgbClr val="000000"/>
                </a:solidFill>
              </a:rPr>
              <a:t>32</a:t>
            </a:r>
            <a:r>
              <a:rPr lang="en-US" altLang="ja-JP" sz="1800" b="1">
                <a:solidFill>
                  <a:srgbClr val="000000"/>
                </a:solidFill>
              </a:rPr>
              <a:t> years,</a:t>
            </a:r>
            <a:br>
              <a:rPr lang="en-US" altLang="ja-JP" sz="1800" b="1">
                <a:solidFill>
                  <a:srgbClr val="000000"/>
                </a:solidFill>
              </a:rPr>
            </a:br>
            <a:r>
              <a:rPr lang="en-US" altLang="ja-JP" sz="1800" b="1">
                <a:solidFill>
                  <a:srgbClr val="000000"/>
                </a:solidFill>
              </a:rPr>
              <a:t>600~6 nucleon decays in 1kt</a:t>
            </a:r>
            <a:r>
              <a:rPr lang="ja-JP" altLang="en-US" sz="1800" b="1">
                <a:solidFill>
                  <a:srgbClr val="000000"/>
                </a:solidFill>
              </a:rPr>
              <a:t>・</a:t>
            </a:r>
            <a:r>
              <a:rPr lang="en-US" altLang="ja-JP" sz="1800" b="1">
                <a:solidFill>
                  <a:srgbClr val="000000"/>
                </a:solidFill>
              </a:rPr>
              <a:t>year</a:t>
            </a:r>
            <a:endParaRPr lang="ja-JP" altLang="en-US" sz="1800" b="1">
              <a:solidFill>
                <a:srgbClr val="000000"/>
              </a:solidFill>
            </a:endParaRPr>
          </a:p>
        </p:txBody>
      </p:sp>
      <p:sp>
        <p:nvSpPr>
          <p:cNvPr id="5" name="テキスト ボックス 4"/>
          <p:cNvSpPr txBox="1"/>
          <p:nvPr/>
        </p:nvSpPr>
        <p:spPr bwMode="auto">
          <a:xfrm>
            <a:off x="5614988" y="1138238"/>
            <a:ext cx="2995612" cy="400050"/>
          </a:xfrm>
          <a:prstGeom prst="rect">
            <a:avLst/>
          </a:prstGeom>
          <a:solidFill>
            <a:schemeClr val="bg1"/>
          </a:solidFill>
        </p:spPr>
        <p:txBody>
          <a:bodyPr>
            <a:spAutoFit/>
          </a:bodyPr>
          <a:lstStyle/>
          <a:p>
            <a:pPr>
              <a:defRPr/>
            </a:pPr>
            <a:r>
              <a:rPr lang="en-US" altLang="ja-JP" b="1" dirty="0">
                <a:solidFill>
                  <a:srgbClr val="FF0000"/>
                </a:solidFill>
                <a:latin typeface="+mn-lt"/>
              </a:rPr>
              <a:t>First prediction in 1981</a:t>
            </a:r>
            <a:endParaRPr lang="ja-JP" altLang="en-US" b="1" dirty="0">
              <a:solidFill>
                <a:srgbClr val="FF0000"/>
              </a:solidFill>
              <a:latin typeface="+mn-lt"/>
            </a:endParaRPr>
          </a:p>
        </p:txBody>
      </p:sp>
      <p:sp>
        <p:nvSpPr>
          <p:cNvPr id="49160" name="テキスト ボックス 5"/>
          <p:cNvSpPr txBox="1">
            <a:spLocks noChangeArrowheads="1"/>
          </p:cNvSpPr>
          <p:nvPr/>
        </p:nvSpPr>
        <p:spPr bwMode="auto">
          <a:xfrm>
            <a:off x="144463" y="2213865"/>
            <a:ext cx="1192212" cy="400110"/>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In 2022</a:t>
            </a:r>
          </a:p>
        </p:txBody>
      </p:sp>
      <p:cxnSp>
        <p:nvCxnSpPr>
          <p:cNvPr id="10" name="直線矢印コネクタ 9"/>
          <p:cNvCxnSpPr/>
          <p:nvPr/>
        </p:nvCxnSpPr>
        <p:spPr>
          <a:xfrm>
            <a:off x="1692275" y="5580348"/>
            <a:ext cx="431800" cy="0"/>
          </a:xfrm>
          <a:prstGeom prst="straightConnector1">
            <a:avLst/>
          </a:prstGeom>
          <a:ln w="762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235200" y="5369210"/>
            <a:ext cx="6788150" cy="400050"/>
          </a:xfrm>
          <a:prstGeom prst="rect">
            <a:avLst/>
          </a:prstGeom>
          <a:noFill/>
        </p:spPr>
        <p:txBody>
          <a:bodyPr>
            <a:spAutoFit/>
          </a:bodyPr>
          <a:lstStyle/>
          <a:p>
            <a:pPr>
              <a:defRPr/>
            </a:pPr>
            <a:r>
              <a:rPr lang="en-US" altLang="ja-JP" b="1" dirty="0">
                <a:solidFill>
                  <a:srgbClr val="CC0099"/>
                </a:solidFill>
                <a:latin typeface="+mn-lt"/>
              </a:rPr>
              <a:t>Miura-san is an expert on this topics, waiting patiently. </a:t>
            </a:r>
            <a:endParaRPr lang="ja-JP" altLang="en-US" b="1" dirty="0">
              <a:solidFill>
                <a:srgbClr val="CC0099"/>
              </a:solidFill>
              <a:latin typeface="+mn-lt"/>
            </a:endParaRPr>
          </a:p>
        </p:txBody>
      </p:sp>
      <p:sp>
        <p:nvSpPr>
          <p:cNvPr id="3" name="テキスト ボックス 2"/>
          <p:cNvSpPr txBox="1"/>
          <p:nvPr/>
        </p:nvSpPr>
        <p:spPr>
          <a:xfrm>
            <a:off x="566555" y="4869160"/>
            <a:ext cx="8577445" cy="338554"/>
          </a:xfrm>
          <a:prstGeom prst="rect">
            <a:avLst/>
          </a:prstGeom>
          <a:noFill/>
        </p:spPr>
        <p:txBody>
          <a:bodyPr wrap="square" rtlCol="0">
            <a:spAutoFit/>
          </a:bodyPr>
          <a:lstStyle/>
          <a:p>
            <a:r>
              <a:rPr kumimoji="1" lang="en-US" altLang="ja-JP" sz="1600" b="1" dirty="0" err="1">
                <a:latin typeface="Arial Narrow" panose="020B0606020202030204" pitchFamily="34" charset="0"/>
              </a:rPr>
              <a:t>A.Takenaka</a:t>
            </a:r>
            <a:r>
              <a:rPr kumimoji="1" lang="en-US" altLang="ja-JP" sz="1600" b="1" dirty="0">
                <a:latin typeface="Arial Narrow" panose="020B0606020202030204" pitchFamily="34" charset="0"/>
              </a:rPr>
              <a:t> et al. (Super-</a:t>
            </a:r>
            <a:r>
              <a:rPr kumimoji="1" lang="en-US" altLang="ja-JP" sz="1600" b="1" dirty="0" err="1">
                <a:latin typeface="Arial Narrow" panose="020B0606020202030204" pitchFamily="34" charset="0"/>
              </a:rPr>
              <a:t>Kamiokande</a:t>
            </a:r>
            <a:r>
              <a:rPr kumimoji="1" lang="en-US" altLang="ja-JP" sz="1600" b="1" dirty="0">
                <a:latin typeface="Arial Narrow" panose="020B0606020202030204" pitchFamily="34" charset="0"/>
              </a:rPr>
              <a:t> collaboration), Phys. Rev. D102, 112011(2020).</a:t>
            </a:r>
            <a:endParaRPr kumimoji="1" lang="ja-JP" altLang="en-US" sz="1600" b="1" dirty="0">
              <a:latin typeface="Arial Narrow" panose="020B0606020202030204" pitchFamily="34" charset="0"/>
            </a:endParaRPr>
          </a:p>
        </p:txBody>
      </p:sp>
      <p:sp>
        <p:nvSpPr>
          <p:cNvPr id="12" name="スライド番号プレースホルダー 1">
            <a:extLst>
              <a:ext uri="{FF2B5EF4-FFF2-40B4-BE49-F238E27FC236}">
                <a16:creationId xmlns:a16="http://schemas.microsoft.com/office/drawing/2014/main" id="{AC59751B-A2B3-44F1-84F4-A135F045E19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3"/>
          <p:cNvSpPr txBox="1">
            <a:spLocks noChangeArrowheads="1"/>
          </p:cNvSpPr>
          <p:nvPr/>
        </p:nvSpPr>
        <p:spPr bwMode="auto">
          <a:xfrm>
            <a:off x="71438" y="53975"/>
            <a:ext cx="902811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 Joke : Conversation between</a:t>
            </a:r>
            <a:br>
              <a:rPr lang="en-US" altLang="ja-JP" sz="2800" b="1" u="sng">
                <a:solidFill>
                  <a:srgbClr val="0A0AD4"/>
                </a:solidFill>
              </a:rPr>
            </a:br>
            <a:r>
              <a:rPr lang="en-US" altLang="ja-JP" sz="2800" b="1" u="sng">
                <a:solidFill>
                  <a:srgbClr val="0A0AD4"/>
                </a:solidFill>
              </a:rPr>
              <a:t>a Kamioka member and a theorist</a:t>
            </a:r>
            <a:endParaRPr lang="en-US" altLang="ja-JP" sz="2800" b="1" u="sng">
              <a:solidFill>
                <a:srgbClr val="FF0000"/>
              </a:solidFill>
              <a:latin typeface="Symbol" panose="05050102010706020507" pitchFamily="18" charset="2"/>
            </a:endParaRPr>
          </a:p>
        </p:txBody>
      </p:sp>
      <p:sp>
        <p:nvSpPr>
          <p:cNvPr id="13" name="二等辺三角形 12"/>
          <p:cNvSpPr/>
          <p:nvPr/>
        </p:nvSpPr>
        <p:spPr>
          <a:xfrm rot="3480000">
            <a:off x="6668294" y="-242094"/>
            <a:ext cx="179388" cy="190500"/>
          </a:xfrm>
          <a:prstGeom prst="triangle">
            <a:avLst/>
          </a:prstGeom>
          <a:solidFill>
            <a:srgbClr val="C4E5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188" name="テキスト ボックス 5"/>
          <p:cNvSpPr txBox="1">
            <a:spLocks noChangeArrowheads="1"/>
          </p:cNvSpPr>
          <p:nvPr/>
        </p:nvSpPr>
        <p:spPr bwMode="auto">
          <a:xfrm>
            <a:off x="215900" y="122099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The discrepancy between the experiments and the theoretical 	prediction is 4 orders of magnitude!</a:t>
            </a:r>
          </a:p>
        </p:txBody>
      </p:sp>
      <p:sp>
        <p:nvSpPr>
          <p:cNvPr id="32" name="テキスト ボックス 5"/>
          <p:cNvSpPr txBox="1">
            <a:spLocks noChangeArrowheads="1"/>
          </p:cNvSpPr>
          <p:nvPr/>
        </p:nvSpPr>
        <p:spPr bwMode="auto">
          <a:xfrm>
            <a:off x="215900" y="234888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8000"/>
                </a:solidFill>
              </a:rPr>
              <a:t>Theo</a:t>
            </a:r>
            <a:r>
              <a:rPr lang="en-US" altLang="ja-JP" sz="2000" b="1">
                <a:solidFill>
                  <a:srgbClr val="000000"/>
                </a:solidFill>
              </a:rPr>
              <a:t>:	Experimental results are slightly different from our expectation.</a:t>
            </a:r>
          </a:p>
        </p:txBody>
      </p:sp>
      <p:sp>
        <p:nvSpPr>
          <p:cNvPr id="35" name="テキスト ボックス 5"/>
          <p:cNvSpPr txBox="1">
            <a:spLocks noChangeArrowheads="1"/>
          </p:cNvSpPr>
          <p:nvPr/>
        </p:nvSpPr>
        <p:spPr bwMode="auto">
          <a:xfrm>
            <a:off x="215900" y="3654025"/>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Yes! Thank you very much (^^).</a:t>
            </a:r>
          </a:p>
        </p:txBody>
      </p:sp>
      <p:sp>
        <p:nvSpPr>
          <p:cNvPr id="7" name="テキスト ボックス 5"/>
          <p:cNvSpPr txBox="1">
            <a:spLocks noChangeArrowheads="1"/>
          </p:cNvSpPr>
          <p:nvPr/>
        </p:nvSpPr>
        <p:spPr bwMode="auto">
          <a:xfrm>
            <a:off x="215900" y="186552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	Theorists are liars!</a:t>
            </a:r>
          </a:p>
        </p:txBody>
      </p:sp>
      <p:sp>
        <p:nvSpPr>
          <p:cNvPr id="8" name="テキスト ボックス 5"/>
          <p:cNvSpPr txBox="1">
            <a:spLocks noChangeArrowheads="1"/>
          </p:cNvSpPr>
          <p:nvPr/>
        </p:nvSpPr>
        <p:spPr bwMode="auto">
          <a:xfrm>
            <a:off x="215900" y="272035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But……., thanks to wrong GUT predictions, Kamiokande 	experiment was born.</a:t>
            </a:r>
          </a:p>
        </p:txBody>
      </p:sp>
      <p:sp>
        <p:nvSpPr>
          <p:cNvPr id="9" name="テキスト ボックス 5"/>
          <p:cNvSpPr txBox="1">
            <a:spLocks noChangeArrowheads="1"/>
          </p:cNvSpPr>
          <p:nvPr/>
        </p:nvSpPr>
        <p:spPr bwMode="auto">
          <a:xfrm>
            <a:off x="215900" y="3992163"/>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Now, theoretical models which predict nucleon lifetime around</a:t>
            </a:r>
            <a:br>
              <a:rPr lang="en-US" altLang="ja-JP" sz="2000" b="1">
                <a:solidFill>
                  <a:srgbClr val="000000"/>
                </a:solidFill>
              </a:rPr>
            </a:br>
            <a:r>
              <a:rPr lang="en-US" altLang="ja-JP" sz="2000" b="1">
                <a:solidFill>
                  <a:srgbClr val="000000"/>
                </a:solidFill>
              </a:rPr>
              <a:t>	10</a:t>
            </a:r>
            <a:r>
              <a:rPr lang="en-US" altLang="ja-JP" sz="2000" b="1" baseline="30000">
                <a:solidFill>
                  <a:srgbClr val="000000"/>
                </a:solidFill>
              </a:rPr>
              <a:t>35</a:t>
            </a:r>
            <a:r>
              <a:rPr lang="en-US" altLang="ja-JP" sz="2000" b="1">
                <a:solidFill>
                  <a:srgbClr val="000000"/>
                </a:solidFill>
              </a:rPr>
              <a:t> years are welcome.</a:t>
            </a:r>
          </a:p>
        </p:txBody>
      </p:sp>
      <p:sp>
        <p:nvSpPr>
          <p:cNvPr id="10" name="テキスト ボックス 5"/>
          <p:cNvSpPr txBox="1">
            <a:spLocks noChangeArrowheads="1"/>
          </p:cNvSpPr>
          <p:nvPr/>
        </p:nvSpPr>
        <p:spPr bwMode="auto">
          <a:xfrm>
            <a:off x="215900" y="4655738"/>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	It will contribute for financial approval of the next</a:t>
            </a:r>
            <a:br>
              <a:rPr lang="en-US" altLang="ja-JP" sz="2000" b="1" dirty="0">
                <a:solidFill>
                  <a:srgbClr val="000000"/>
                </a:solidFill>
              </a:rPr>
            </a:br>
            <a:r>
              <a:rPr lang="en-US" altLang="ja-JP" sz="2000" b="1" dirty="0">
                <a:solidFill>
                  <a:srgbClr val="000000"/>
                </a:solidFill>
              </a:rPr>
              <a:t>	Hyper-</a:t>
            </a:r>
            <a:r>
              <a:rPr lang="en-US" altLang="ja-JP" sz="2000" b="1" dirty="0" err="1">
                <a:solidFill>
                  <a:srgbClr val="000000"/>
                </a:solidFill>
              </a:rPr>
              <a:t>Kamiokande</a:t>
            </a:r>
            <a:r>
              <a:rPr lang="en-US" altLang="ja-JP" sz="2000" b="1" dirty="0">
                <a:solidFill>
                  <a:srgbClr val="000000"/>
                </a:solidFill>
              </a:rPr>
              <a:t> project !</a:t>
            </a:r>
          </a:p>
        </p:txBody>
      </p:sp>
      <p:sp>
        <p:nvSpPr>
          <p:cNvPr id="11" name="テキスト ボックス 5"/>
          <p:cNvSpPr txBox="1">
            <a:spLocks noChangeArrowheads="1"/>
          </p:cNvSpPr>
          <p:nvPr/>
        </p:nvSpPr>
        <p:spPr bwMode="auto">
          <a:xfrm>
            <a:off x="1106615" y="5769260"/>
            <a:ext cx="7335815" cy="83099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a:solidFill>
                  <a:srgbClr val="FF0000"/>
                </a:solidFill>
              </a:rPr>
              <a:t>The Hyper-</a:t>
            </a:r>
            <a:r>
              <a:rPr lang="en-US" altLang="ja-JP" sz="2400" b="1" dirty="0" err="1">
                <a:solidFill>
                  <a:srgbClr val="FF0000"/>
                </a:solidFill>
              </a:rPr>
              <a:t>Kamiokande</a:t>
            </a:r>
            <a:r>
              <a:rPr lang="en-US" altLang="ja-JP" sz="2400" b="1" dirty="0">
                <a:solidFill>
                  <a:srgbClr val="FF0000"/>
                </a:solidFill>
              </a:rPr>
              <a:t> was successfully funded in December 2019!</a:t>
            </a:r>
          </a:p>
        </p:txBody>
      </p:sp>
      <p:sp>
        <p:nvSpPr>
          <p:cNvPr id="12" name="スライド番号プレースホルダー 1">
            <a:extLst>
              <a:ext uri="{FF2B5EF4-FFF2-40B4-BE49-F238E27FC236}">
                <a16:creationId xmlns:a16="http://schemas.microsoft.com/office/drawing/2014/main" id="{7B7A5D2F-2D2A-49F4-9DE1-8CA4B656630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8" grpId="0"/>
      <p:bldP spid="32" grpId="0"/>
      <p:bldP spid="35" grpId="0"/>
      <p:bldP spid="7" grpId="0"/>
      <p:bldP spid="8" grpId="0"/>
      <p:bldP spid="9" grpId="0"/>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98307" name="テキスト ボックス 5"/>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800" b="1" dirty="0">
                <a:solidFill>
                  <a:srgbClr val="000000"/>
                </a:solidFill>
                <a:latin typeface="+mn-lt"/>
              </a:rPr>
              <a:t>After </a:t>
            </a:r>
            <a:r>
              <a:rPr lang="en-US" altLang="ja-JP" sz="1800" b="1" dirty="0">
                <a:solidFill>
                  <a:srgbClr val="FF0000"/>
                </a:solidFill>
                <a:latin typeface="+mn-lt"/>
                <a:ea typeface="殴り書きクレヨン" panose="02000600000000000000" pitchFamily="2" charset="-128"/>
              </a:rPr>
              <a:t>successful</a:t>
            </a:r>
            <a:r>
              <a:rPr lang="en-US" altLang="ja-JP" sz="1800" b="1" dirty="0">
                <a:solidFill>
                  <a:srgbClr val="000000"/>
                </a:solidFill>
                <a:latin typeface="+mn-lt"/>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t>and </a:t>
            </a:r>
            <a:r>
              <a:rPr lang="en-US" altLang="ja-JP" sz="1800" b="1" dirty="0">
                <a:solidFill>
                  <a:srgbClr val="FF0000"/>
                </a:solidFill>
              </a:rPr>
              <a:t>Atmospheric Neutrinos</a:t>
            </a:r>
            <a:r>
              <a:rPr lang="en-US" altLang="ja-JP" sz="1800" b="1" dirty="0">
                <a:solidFill>
                  <a:srgbClr val="000000"/>
                </a:solidFill>
              </a:rPr>
              <a:t>.</a:t>
            </a:r>
          </a:p>
        </p:txBody>
      </p:sp>
      <p:sp>
        <p:nvSpPr>
          <p:cNvPr id="53252" name="Text Box 23"/>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5" name="object 3"/>
          <p:cNvSpPr/>
          <p:nvPr/>
        </p:nvSpPr>
        <p:spPr>
          <a:xfrm>
            <a:off x="1285875" y="1800225"/>
            <a:ext cx="6262688" cy="494188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3254" name="テキスト ボックス 2"/>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http://arxiv.org/abs/1207.4952</a:t>
            </a:r>
            <a:endParaRPr lang="ja-JP" altLang="en-US" sz="1400" b="1">
              <a:cs typeface="Arial" panose="020B0604020202020204" pitchFamily="34" charset="0"/>
            </a:endParaRPr>
          </a:p>
        </p:txBody>
      </p:sp>
      <p:sp>
        <p:nvSpPr>
          <p:cNvPr id="53255" name="Text Box 23"/>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a:solidFill>
                  <a:srgbClr val="0A0AD4"/>
                </a:solidFill>
              </a:rPr>
              <a:t>Sources of Neutrinos</a:t>
            </a:r>
            <a:endParaRPr lang="en-US" altLang="ja-JP" sz="2200" b="1">
              <a:solidFill>
                <a:srgbClr val="0A0AD4"/>
              </a:solidFill>
              <a:latin typeface="Symbol" panose="05050102010706020507" pitchFamily="18" charset="2"/>
            </a:endParaRPr>
          </a:p>
        </p:txBody>
      </p:sp>
      <p:sp>
        <p:nvSpPr>
          <p:cNvPr id="8" name="スライド番号プレースホルダー 1">
            <a:extLst>
              <a:ext uri="{FF2B5EF4-FFF2-40B4-BE49-F238E27FC236}">
                <a16:creationId xmlns:a16="http://schemas.microsoft.com/office/drawing/2014/main" id="{AC378472-C34B-42C9-8F29-012B37EE2A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1016000" y="-20638"/>
            <a:ext cx="711200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About myself / About my lecture </a:t>
            </a:r>
          </a:p>
        </p:txBody>
      </p:sp>
      <p:sp>
        <p:nvSpPr>
          <p:cNvPr id="25603" name="テキスト ボックス 7"/>
          <p:cNvSpPr txBox="1">
            <a:spLocks noChangeArrowheads="1"/>
          </p:cNvSpPr>
          <p:nvPr/>
        </p:nvSpPr>
        <p:spPr bwMode="auto">
          <a:xfrm>
            <a:off x="250825" y="503238"/>
            <a:ext cx="846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From 1984, I have participated in following experiments.</a:t>
            </a:r>
          </a:p>
        </p:txBody>
      </p:sp>
      <p:sp>
        <p:nvSpPr>
          <p:cNvPr id="67588" name="object 3"/>
          <p:cNvSpPr>
            <a:spLocks noChangeArrowheads="1"/>
          </p:cNvSpPr>
          <p:nvPr/>
        </p:nvSpPr>
        <p:spPr bwMode="auto">
          <a:xfrm>
            <a:off x="1016000" y="987425"/>
            <a:ext cx="2724150" cy="20589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67589" name="Picture 9" descr="SK-recon-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4250"/>
            <a:ext cx="23733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テキスト ボックス 1"/>
          <p:cNvSpPr txBox="1"/>
          <p:nvPr/>
        </p:nvSpPr>
        <p:spPr>
          <a:xfrm>
            <a:off x="1976438" y="2155825"/>
            <a:ext cx="1830387" cy="584200"/>
          </a:xfrm>
          <a:prstGeom prst="rect">
            <a:avLst/>
          </a:prstGeom>
          <a:noFill/>
        </p:spPr>
        <p:txBody>
          <a:bodyPr>
            <a:spAutoFit/>
          </a:bodyPr>
          <a:lstStyle/>
          <a:p>
            <a:pPr>
              <a:defRPr/>
            </a:pP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sp>
        <p:nvSpPr>
          <p:cNvPr id="15" name="テキスト ボックス 14"/>
          <p:cNvSpPr txBox="1"/>
          <p:nvPr/>
        </p:nvSpPr>
        <p:spPr>
          <a:xfrm>
            <a:off x="5283200" y="3487738"/>
            <a:ext cx="2528888" cy="584200"/>
          </a:xfrm>
          <a:prstGeom prst="rect">
            <a:avLst/>
          </a:prstGeom>
          <a:noFill/>
        </p:spPr>
        <p:txBody>
          <a:bodyPr>
            <a:spAutoFit/>
          </a:bodyPr>
          <a:lstStyle/>
          <a:p>
            <a:pPr>
              <a:defRPr/>
            </a:pPr>
            <a:r>
              <a:rPr lang="en-US" altLang="ja-JP" sz="1600" b="1" dirty="0">
                <a:solidFill>
                  <a:schemeClr val="bg1"/>
                </a:solidFill>
                <a:latin typeface="+mn-lt"/>
                <a:cs typeface="Arial" panose="020B0604020202020204" pitchFamily="34" charset="0"/>
              </a:rPr>
              <a:t>Super-</a:t>
            </a: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pic>
        <p:nvPicPr>
          <p:cNvPr id="67592"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38" y="4908550"/>
            <a:ext cx="531018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6738" y="3089275"/>
            <a:ext cx="37893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テキスト ボックス 7"/>
          <p:cNvSpPr txBox="1">
            <a:spLocks noChangeArrowheads="1"/>
          </p:cNvSpPr>
          <p:nvPr/>
        </p:nvSpPr>
        <p:spPr bwMode="auto">
          <a:xfrm>
            <a:off x="206375" y="6354763"/>
            <a:ext cx="874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I would like to present a review of these Kamioka-related experiments. </a:t>
            </a:r>
          </a:p>
        </p:txBody>
      </p:sp>
      <p:sp>
        <p:nvSpPr>
          <p:cNvPr id="11" name="スライド番号プレースホルダー 1">
            <a:extLst>
              <a:ext uri="{FF2B5EF4-FFF2-40B4-BE49-F238E27FC236}">
                <a16:creationId xmlns:a16="http://schemas.microsoft.com/office/drawing/2014/main" id="{A416EEA1-E2E1-4350-8B7E-D9F8B4B4FA50}"/>
              </a:ext>
            </a:extLst>
          </p:cNvPr>
          <p:cNvSpPr txBox="1">
            <a:spLocks/>
          </p:cNvSpPr>
          <p:nvPr/>
        </p:nvSpPr>
        <p:spPr>
          <a:xfrm>
            <a:off x="6745288" y="6151563"/>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5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2" grpId="0"/>
      <p:bldP spid="15" grpId="0"/>
      <p:bldP spid="675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4075823"/>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p:cNvSpPr/>
          <p:nvPr/>
        </p:nvSpPr>
        <p:spPr>
          <a:xfrm>
            <a:off x="98425" y="728700"/>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300"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742988"/>
            <a:ext cx="8974138"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400" b="1" dirty="0">
              <a:solidFill>
                <a:srgbClr val="FF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a:extLst>
              <a:ext uri="{FF2B5EF4-FFF2-40B4-BE49-F238E27FC236}">
                <a16:creationId xmlns:a16="http://schemas.microsoft.com/office/drawing/2014/main" id="{580595BD-4CED-467D-BC9A-D1927639DF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A57A4F77-BEEB-4CD0-A4B7-407374ED0AD9}"/>
              </a:ext>
            </a:extLst>
          </p:cNvPr>
          <p:cNvSpPr txBox="1"/>
          <p:nvPr/>
        </p:nvSpPr>
        <p:spPr>
          <a:xfrm>
            <a:off x="539673" y="3052694"/>
            <a:ext cx="7110791" cy="707886"/>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Solar neutrinos in </a:t>
            </a:r>
            <a:r>
              <a:rPr kumimoji="1" lang="en-US" altLang="ja-JP" b="1" dirty="0" err="1">
                <a:latin typeface="Arial" panose="020B0604020202020204" pitchFamily="34" charset="0"/>
                <a:cs typeface="Arial" panose="020B0604020202020204" pitchFamily="34" charset="0"/>
              </a:rPr>
              <a:t>Kamiokande</a:t>
            </a:r>
            <a:r>
              <a:rPr kumimoji="1" lang="en-US" altLang="ja-JP" b="1" dirty="0">
                <a:latin typeface="Arial" panose="020B0604020202020204" pitchFamily="34" charset="0"/>
                <a:cs typeface="Arial" panose="020B0604020202020204" pitchFamily="34" charset="0"/>
              </a:rPr>
              <a:t> will be covered in</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solidFill>
                  <a:srgbClr val="FF0000"/>
                </a:solidFill>
                <a:latin typeface="Arial" panose="020B0604020202020204" pitchFamily="34" charset="0"/>
                <a:cs typeface="Arial" panose="020B0604020202020204" pitchFamily="34" charset="0"/>
              </a:rPr>
              <a:t>Solar neutrino experiments</a:t>
            </a:r>
            <a:r>
              <a:rPr kumimoji="1" lang="en-US" altLang="ja-JP" b="1" dirty="0">
                <a:latin typeface="Arial" panose="020B0604020202020204" pitchFamily="34" charset="0"/>
                <a:cs typeface="Arial" panose="020B0604020202020204" pitchFamily="34" charset="0"/>
              </a:rPr>
              <a:t>” on another  day.</a:t>
            </a:r>
            <a:endParaRPr kumimoji="1" lang="ja-JP" altLang="en-US" b="1"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57348"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a:extLst>
              <a:ext uri="{FF2B5EF4-FFF2-40B4-BE49-F238E27FC236}">
                <a16:creationId xmlns:a16="http://schemas.microsoft.com/office/drawing/2014/main" id="{130CED6F-6F49-40BA-863A-2201A3BB8F7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59396"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EC43B4CF-4C3B-4EE6-84B2-69C76C18087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60419"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60420"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0445"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447"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0449"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スライド番号プレースホルダー 1">
            <a:extLst>
              <a:ext uri="{FF2B5EF4-FFF2-40B4-BE49-F238E27FC236}">
                <a16:creationId xmlns:a16="http://schemas.microsoft.com/office/drawing/2014/main" id="{ED804F78-BD04-4C73-A33C-0C4D153B807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University of Pennsylvania group </a:t>
            </a:r>
            <a:r>
              <a:rPr lang="en-US" altLang="ja-JP"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000000"/>
                </a:solidFill>
                <a:latin typeface="Arial" panose="020B0604020202020204" pitchFamily="34" charset="0"/>
                <a:cs typeface="Arial" panose="020B0604020202020204" pitchFamily="34" charset="0"/>
              </a:rPr>
              <a:t>The new electronics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was operated with the</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condition </a:t>
            </a:r>
            <a:r>
              <a:rPr lang="en-US" altLang="ja-JP" b="1" dirty="0" err="1">
                <a:solidFill>
                  <a:srgbClr val="FF0000"/>
                </a:solidFill>
                <a:latin typeface="Arial" panose="020B0604020202020204" pitchFamily="34" charset="0"/>
                <a:cs typeface="Arial" panose="020B0604020202020204" pitchFamily="34" charset="0"/>
              </a:rPr>
              <a:t>N</a:t>
            </a:r>
            <a:r>
              <a:rPr lang="en-US" altLang="ja-JP" b="1" baseline="-25000" dirty="0" err="1">
                <a:solidFill>
                  <a:srgbClr val="FF0000"/>
                </a:solidFill>
                <a:latin typeface="Arial" panose="020B0604020202020204" pitchFamily="34" charset="0"/>
                <a:cs typeface="Arial" panose="020B0604020202020204" pitchFamily="34" charset="0"/>
              </a:rPr>
              <a:t>hit</a:t>
            </a:r>
            <a:r>
              <a:rPr lang="en-US" altLang="ja-JP" b="1" dirty="0">
                <a:solidFill>
                  <a:srgbClr val="FF0000"/>
                </a:solidFill>
                <a:latin typeface="Arial" panose="020B0604020202020204" pitchFamily="34" charset="0"/>
                <a:cs typeface="Arial" panose="020B0604020202020204" pitchFamily="34" charset="0"/>
              </a:rPr>
              <a:t> ≧ 20</a:t>
            </a:r>
            <a:r>
              <a:rPr lang="en-US" altLang="ja-JP" b="1" dirty="0">
                <a:solidFill>
                  <a:srgbClr val="000000"/>
                </a:solidFill>
                <a:latin typeface="Arial" panose="020B0604020202020204" pitchFamily="34" charset="0"/>
                <a:cs typeface="Arial" panose="020B0604020202020204" pitchFamily="34" charset="0"/>
              </a:rPr>
              <a:t>,</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which corresponds to</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7.6MeV</a:t>
            </a:r>
            <a:r>
              <a:rPr lang="en-US" altLang="ja-JP"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dirty="0">
              <a:solidFill>
                <a:srgbClr val="000000"/>
              </a:solidFill>
            </a:endParaRPr>
          </a:p>
          <a:p>
            <a:pPr marL="342900" indent="-342900">
              <a:buFont typeface="Wingdings" panose="05000000000000000000" pitchFamily="2" charset="2"/>
              <a:buChar char="l"/>
              <a:defRPr/>
            </a:pPr>
            <a:endParaRPr lang="en-US" altLang="ja-JP" dirty="0">
              <a:solidFill>
                <a:srgbClr val="000000"/>
              </a:solidFill>
            </a:endParaRPr>
          </a:p>
        </p:txBody>
      </p:sp>
      <p:grpSp>
        <p:nvGrpSpPr>
          <p:cNvPr id="63492" name="グループ化 15"/>
          <p:cNvGrpSpPr>
            <a:grpSpLocks/>
          </p:cNvGrpSpPr>
          <p:nvPr/>
        </p:nvGrpSpPr>
        <p:grpSpPr bwMode="auto">
          <a:xfrm>
            <a:off x="4011613" y="3836988"/>
            <a:ext cx="4972050" cy="3068637"/>
            <a:chOff x="4010682" y="3689563"/>
            <a:chExt cx="4971496" cy="3068123"/>
          </a:xfrm>
        </p:grpSpPr>
        <p:grpSp>
          <p:nvGrpSpPr>
            <p:cNvPr id="63499" name="グループ化 14"/>
            <p:cNvGrpSpPr>
              <a:grpSpLocks/>
            </p:cNvGrpSpPr>
            <p:nvPr/>
          </p:nvGrpSpPr>
          <p:grpSpPr bwMode="auto">
            <a:xfrm>
              <a:off x="4010682" y="3689563"/>
              <a:ext cx="4971496" cy="3068123"/>
              <a:chOff x="4390928" y="3486587"/>
              <a:chExt cx="4971496" cy="3068123"/>
            </a:xfrm>
          </p:grpSpPr>
          <p:pic>
            <p:nvPicPr>
              <p:cNvPr id="63501"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3500"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Discriminator is also in PMT by PMT basis.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63494"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63495"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63496"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
            <a:extLst>
              <a:ext uri="{FF2B5EF4-FFF2-40B4-BE49-F238E27FC236}">
                <a16:creationId xmlns:a16="http://schemas.microsoft.com/office/drawing/2014/main" id="{BA1E94E3-61D3-4986-9E0E-C429DF524E8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64515" name="グループ化 17"/>
          <p:cNvGrpSpPr>
            <a:grpSpLocks/>
          </p:cNvGrpSpPr>
          <p:nvPr/>
        </p:nvGrpSpPr>
        <p:grpSpPr bwMode="auto">
          <a:xfrm>
            <a:off x="131763" y="368300"/>
            <a:ext cx="4575175" cy="5959475"/>
            <a:chOff x="53975" y="773113"/>
            <a:chExt cx="4575175" cy="5959475"/>
          </a:xfrm>
        </p:grpSpPr>
        <p:grpSp>
          <p:nvGrpSpPr>
            <p:cNvPr id="64520" name="グループ化 5"/>
            <p:cNvGrpSpPr>
              <a:grpSpLocks/>
            </p:cNvGrpSpPr>
            <p:nvPr/>
          </p:nvGrpSpPr>
          <p:grpSpPr bwMode="auto">
            <a:xfrm>
              <a:off x="53975" y="773113"/>
              <a:ext cx="4575175" cy="5959475"/>
              <a:chOff x="53975" y="773113"/>
              <a:chExt cx="4575175" cy="5959475"/>
            </a:xfrm>
          </p:grpSpPr>
          <p:pic>
            <p:nvPicPr>
              <p:cNvPr id="64525"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4521"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524"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645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Finally, trigger rate of low energy events reduced by more than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The detector became ready for solar neutrino observation in early 1987.</a:t>
            </a:r>
            <a:endParaRPr lang="ja-JP" altLang="en-US" sz="2000" b="1">
              <a:solidFill>
                <a:srgbClr val="FF0000"/>
              </a:solidFill>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B015983E-BA84-4BB5-A3D5-7226B8FB88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03638" y="1122363"/>
            <a:ext cx="61912" cy="413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6553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788" y="241300"/>
            <a:ext cx="15763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88" y="239713"/>
            <a:ext cx="16605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23"/>
          <p:cNvSpPr txBox="1">
            <a:spLocks noChangeArrowheads="1"/>
          </p:cNvSpPr>
          <p:nvPr/>
        </p:nvSpPr>
        <p:spPr bwMode="auto">
          <a:xfrm>
            <a:off x="1106488" y="7938"/>
            <a:ext cx="2881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grpSp>
        <p:nvGrpSpPr>
          <p:cNvPr id="65542" name="グループ化 4"/>
          <p:cNvGrpSpPr>
            <a:grpSpLocks/>
          </p:cNvGrpSpPr>
          <p:nvPr/>
        </p:nvGrpSpPr>
        <p:grpSpPr bwMode="auto">
          <a:xfrm>
            <a:off x="4424363" y="2946400"/>
            <a:ext cx="4719637" cy="3911600"/>
            <a:chOff x="4424169" y="2947120"/>
            <a:chExt cx="4719831" cy="3910880"/>
          </a:xfrm>
        </p:grpSpPr>
        <p:sp>
          <p:nvSpPr>
            <p:cNvPr id="8" name="object 6"/>
            <p:cNvSpPr/>
            <p:nvPr/>
          </p:nvSpPr>
          <p:spPr>
            <a:xfrm>
              <a:off x="4424169" y="2947120"/>
              <a:ext cx="4719831" cy="3910880"/>
            </a:xfrm>
            <a:prstGeom prst="rect">
              <a:avLst/>
            </a:prstGeom>
            <a:blipFill>
              <a:blip r:embed="rId4" cstate="print"/>
              <a:stretch>
                <a:fillRect/>
              </a:stretch>
            </a:blipFill>
          </p:spPr>
          <p:txBody>
            <a:bodyPr lIns="0" tIns="0" rIns="0" bIns="0"/>
            <a:lstStyle/>
            <a:p>
              <a:pPr>
                <a:defRPr/>
              </a:pPr>
              <a:endParaRPr sz="1406">
                <a:solidFill>
                  <a:srgbClr val="000000"/>
                </a:solidFill>
              </a:endParaRPr>
            </a:p>
          </p:txBody>
        </p:sp>
        <p:sp>
          <p:nvSpPr>
            <p:cNvPr id="4" name="正方形/長方形 3"/>
            <p:cNvSpPr/>
            <p:nvPr/>
          </p:nvSpPr>
          <p:spPr>
            <a:xfrm>
              <a:off x="5292567" y="5139054"/>
              <a:ext cx="1214488" cy="225384"/>
            </a:xfrm>
            <a:prstGeom prst="rect">
              <a:avLst/>
            </a:prstGeom>
            <a:solidFill>
              <a:srgbClr val="D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右矢印 6"/>
          <p:cNvSpPr/>
          <p:nvPr/>
        </p:nvSpPr>
        <p:spPr>
          <a:xfrm>
            <a:off x="6911975" y="1449388"/>
            <a:ext cx="269875" cy="179387"/>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テキスト ボックス 10"/>
          <p:cNvSpPr txBox="1"/>
          <p:nvPr/>
        </p:nvSpPr>
        <p:spPr>
          <a:xfrm>
            <a:off x="71438" y="639763"/>
            <a:ext cx="7696200"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Just after </a:t>
            </a:r>
            <a:r>
              <a:rPr lang="en-US" altLang="ja-JP" b="1" dirty="0" err="1">
                <a:latin typeface="+mn-lt"/>
              </a:rPr>
              <a:t>Kamiokande</a:t>
            </a:r>
            <a:r>
              <a:rPr lang="en-US" altLang="ja-JP" b="1" dirty="0">
                <a:latin typeface="+mn-lt"/>
              </a:rPr>
              <a:t>-II became</a:t>
            </a:r>
            <a:br>
              <a:rPr lang="en-US" altLang="ja-JP" b="1" dirty="0">
                <a:latin typeface="+mn-lt"/>
              </a:rPr>
            </a:br>
            <a:r>
              <a:rPr lang="en-US" altLang="ja-JP" b="1" dirty="0">
                <a:latin typeface="+mn-lt"/>
              </a:rPr>
              <a:t>ready for</a:t>
            </a:r>
            <a:r>
              <a:rPr lang="ja-JP" altLang="en-US" b="1" dirty="0">
                <a:latin typeface="+mn-lt"/>
              </a:rPr>
              <a:t> </a:t>
            </a:r>
            <a:r>
              <a:rPr lang="en-US" altLang="ja-JP" b="1" dirty="0">
                <a:latin typeface="+mn-lt"/>
              </a:rPr>
              <a:t>low energy neutrino</a:t>
            </a:r>
            <a:br>
              <a:rPr lang="en-US" altLang="ja-JP" b="1" dirty="0">
                <a:latin typeface="+mn-lt"/>
              </a:rPr>
            </a:br>
            <a:r>
              <a:rPr lang="en-US" altLang="ja-JP" b="1" dirty="0">
                <a:latin typeface="+mn-lt"/>
              </a:rPr>
              <a:t>detection....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February 25, 1987, we received</a:t>
            </a:r>
            <a:br>
              <a:rPr lang="en-US" altLang="ja-JP" b="1" dirty="0">
                <a:latin typeface="+mn-lt"/>
              </a:rPr>
            </a:br>
            <a:r>
              <a:rPr lang="en-US" altLang="ja-JP" b="1" dirty="0">
                <a:latin typeface="+mn-lt"/>
              </a:rPr>
              <a:t>a news of a supernova</a:t>
            </a:r>
            <a:br>
              <a:rPr lang="en-US" altLang="ja-JP" b="1" dirty="0">
                <a:latin typeface="+mn-lt"/>
              </a:rPr>
            </a:br>
            <a:r>
              <a:rPr lang="en-US" altLang="ja-JP" b="1" dirty="0">
                <a:latin typeface="+mn-lt"/>
              </a:rPr>
              <a:t>explosion in Large </a:t>
            </a:r>
            <a:r>
              <a:rPr lang="en-US" altLang="ja-JP" b="1" dirty="0" err="1">
                <a:latin typeface="+mn-lt"/>
              </a:rPr>
              <a:t>Magellanic</a:t>
            </a:r>
            <a:br>
              <a:rPr lang="en-US" altLang="ja-JP" b="1" dirty="0">
                <a:latin typeface="+mn-lt"/>
              </a:rPr>
            </a:br>
            <a:r>
              <a:rPr lang="en-US" altLang="ja-JP" b="1" dirty="0">
                <a:latin typeface="+mn-lt"/>
              </a:rPr>
              <a:t>Cloud, which is only 160k</a:t>
            </a:r>
            <a:br>
              <a:rPr lang="en-US" altLang="ja-JP" b="1" dirty="0">
                <a:latin typeface="+mn-lt"/>
              </a:rPr>
            </a:br>
            <a:r>
              <a:rPr lang="en-US" altLang="ja-JP" b="1" dirty="0">
                <a:latin typeface="+mn-lt"/>
              </a:rPr>
              <a:t>light-year away from our solar</a:t>
            </a:r>
            <a:br>
              <a:rPr lang="en-US" altLang="ja-JP" b="1" dirty="0">
                <a:latin typeface="+mn-lt"/>
              </a:rPr>
            </a:br>
            <a:r>
              <a:rPr lang="en-US" altLang="ja-JP" b="1" dirty="0">
                <a:latin typeface="+mn-lt"/>
              </a:rPr>
              <a:t>system.</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err="1">
                <a:latin typeface="+mn-lt"/>
              </a:rPr>
              <a:t>Kamiokande</a:t>
            </a:r>
            <a:r>
              <a:rPr lang="en-US" altLang="ja-JP" b="1" dirty="0">
                <a:latin typeface="+mn-lt"/>
              </a:rPr>
              <a:t>-II immediately</a:t>
            </a:r>
            <a:br>
              <a:rPr lang="en-US" altLang="ja-JP" b="1" dirty="0">
                <a:latin typeface="+mn-lt"/>
              </a:rPr>
            </a:br>
            <a:r>
              <a:rPr lang="en-US" altLang="ja-JP" b="1" dirty="0">
                <a:latin typeface="+mn-lt"/>
              </a:rPr>
              <a:t>analyzed the data, and found</a:t>
            </a:r>
            <a:br>
              <a:rPr lang="en-US" altLang="ja-JP" b="1" dirty="0">
                <a:latin typeface="+mn-lt"/>
              </a:rPr>
            </a:br>
            <a:r>
              <a:rPr lang="en-US" altLang="ja-JP" b="1" dirty="0">
                <a:latin typeface="+mn-lt"/>
              </a:rPr>
              <a:t>a clear </a:t>
            </a:r>
            <a:r>
              <a:rPr lang="en-US" altLang="ja-JP" b="1" dirty="0">
                <a:solidFill>
                  <a:srgbClr val="FF0000"/>
                </a:solidFill>
                <a:latin typeface="+mn-lt"/>
              </a:rPr>
              <a:t>11 neutrino events </a:t>
            </a:r>
            <a:r>
              <a:rPr lang="en-US" altLang="ja-JP" b="1" dirty="0">
                <a:latin typeface="+mn-lt"/>
              </a:rPr>
              <a:t>in 13</a:t>
            </a:r>
            <a:br>
              <a:rPr lang="en-US" altLang="ja-JP" b="1" dirty="0">
                <a:latin typeface="+mn-lt"/>
              </a:rPr>
            </a:br>
            <a:r>
              <a:rPr lang="en-US" altLang="ja-JP" b="1" dirty="0">
                <a:latin typeface="+mn-lt"/>
              </a:rPr>
              <a:t>seconds from </a:t>
            </a:r>
            <a:r>
              <a:rPr lang="en-US" altLang="ja-JP" b="1" dirty="0">
                <a:solidFill>
                  <a:srgbClr val="FF0000"/>
                </a:solidFill>
                <a:latin typeface="+mn-lt"/>
              </a:rPr>
              <a:t>February 23</a:t>
            </a:r>
            <a:r>
              <a:rPr lang="ja-JP" altLang="en-US" b="1" dirty="0">
                <a:solidFill>
                  <a:srgbClr val="FF0000"/>
                </a:solidFill>
                <a:latin typeface="+mn-lt"/>
              </a:rPr>
              <a:t> </a:t>
            </a:r>
            <a:r>
              <a:rPr lang="en-US" altLang="ja-JP" b="1" dirty="0">
                <a:solidFill>
                  <a:srgbClr val="FF0000"/>
                </a:solidFill>
                <a:latin typeface="+mn-lt"/>
              </a:rPr>
              <a:t>1987,</a:t>
            </a:r>
            <a:br>
              <a:rPr lang="en-US" altLang="ja-JP" b="1" dirty="0">
                <a:solidFill>
                  <a:srgbClr val="FF0000"/>
                </a:solidFill>
                <a:latin typeface="+mn-lt"/>
              </a:rPr>
            </a:br>
            <a:r>
              <a:rPr lang="en-US" altLang="ja-JP" b="1" dirty="0">
                <a:solidFill>
                  <a:srgbClr val="FF0000"/>
                </a:solidFill>
                <a:latin typeface="+mn-lt"/>
              </a:rPr>
              <a:t>07:35:35UT </a:t>
            </a:r>
            <a:r>
              <a:rPr lang="en-US" altLang="ja-JP" b="1" dirty="0">
                <a:latin typeface="+mn-lt"/>
              </a:rPr>
              <a:t>(±1min).  </a:t>
            </a:r>
          </a:p>
          <a:p>
            <a:pPr>
              <a:defRPr/>
            </a:pPr>
            <a:endParaRPr lang="en-US" altLang="ja-JP" b="1" dirty="0">
              <a:latin typeface="+mn-lt"/>
            </a:endParaRPr>
          </a:p>
          <a:p>
            <a:pPr>
              <a:defRPr/>
            </a:pPr>
            <a:endParaRPr lang="en-US" altLang="ja-JP" b="1" dirty="0">
              <a:latin typeface="+mn-lt"/>
            </a:endParaRPr>
          </a:p>
        </p:txBody>
      </p:sp>
      <p:sp>
        <p:nvSpPr>
          <p:cNvPr id="12" name="スライド番号プレースホルダー 1">
            <a:extLst>
              <a:ext uri="{FF2B5EF4-FFF2-40B4-BE49-F238E27FC236}">
                <a16:creationId xmlns:a16="http://schemas.microsoft.com/office/drawing/2014/main" id="{2DC79804-4840-4F3E-895A-7AA0CD98701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図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684213"/>
            <a:ext cx="433705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テキスト ボックス 1"/>
          <p:cNvSpPr txBox="1">
            <a:spLocks noChangeArrowheads="1"/>
          </p:cNvSpPr>
          <p:nvPr/>
        </p:nvSpPr>
        <p:spPr bwMode="auto">
          <a:xfrm>
            <a:off x="431800" y="5949950"/>
            <a:ext cx="4824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K.Hirata et al., Phys.Rev.Lett. 58,1490(1987)</a:t>
            </a:r>
          </a:p>
          <a:p>
            <a:pPr>
              <a:spcBef>
                <a:spcPct val="0"/>
              </a:spcBef>
              <a:buFontTx/>
              <a:buNone/>
            </a:pPr>
            <a:r>
              <a:rPr lang="fr-FR" altLang="ja-JP" sz="1600" b="1">
                <a:solidFill>
                  <a:srgbClr val="000000"/>
                </a:solidFill>
                <a:latin typeface="Arial Narrow" panose="020B0606020202030204" pitchFamily="34" charset="0"/>
              </a:rPr>
              <a:t>K.S.Hirata et al., Phys.Rev.D 38,448(1988) </a:t>
            </a:r>
            <a:endParaRPr lang="ja-JP" altLang="en-US" sz="1600" b="1">
              <a:solidFill>
                <a:srgbClr val="000000"/>
              </a:solidFill>
              <a:latin typeface="Arial Narrow" panose="020B0606020202030204" pitchFamily="34" charset="0"/>
            </a:endParaRPr>
          </a:p>
        </p:txBody>
      </p:sp>
      <p:sp>
        <p:nvSpPr>
          <p:cNvPr id="66564" name="Text Box 23"/>
          <p:cNvSpPr txBox="1">
            <a:spLocks noChangeArrowheads="1"/>
          </p:cNvSpPr>
          <p:nvPr/>
        </p:nvSpPr>
        <p:spPr bwMode="auto">
          <a:xfrm>
            <a:off x="3130550" y="25400"/>
            <a:ext cx="288131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sp>
        <p:nvSpPr>
          <p:cNvPr id="66565" name="テキスト ボックス 21"/>
          <p:cNvSpPr txBox="1">
            <a:spLocks noChangeArrowheads="1"/>
          </p:cNvSpPr>
          <p:nvPr/>
        </p:nvSpPr>
        <p:spPr bwMode="auto">
          <a:xfrm>
            <a:off x="26988" y="865188"/>
            <a:ext cx="47974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time structure, energy, and angular correlation with the SN1987A direction, were obtained. </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Basically, the distributions as</a:t>
            </a:r>
            <a:br>
              <a:rPr lang="en-US" altLang="ja-JP" sz="2000" b="1">
                <a:solidFill>
                  <a:srgbClr val="000000"/>
                </a:solidFill>
              </a:rPr>
            </a:br>
            <a:r>
              <a:rPr lang="en-US" altLang="ja-JP" sz="2000" b="1">
                <a:solidFill>
                  <a:srgbClr val="000000"/>
                </a:solidFill>
              </a:rPr>
              <a:t>well as total event number agree with simulations based on theories of supernova explosion.</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This extremely lucky observation was </a:t>
            </a:r>
            <a:r>
              <a:rPr lang="en-US" altLang="ja-JP" sz="2000" b="1">
                <a:solidFill>
                  <a:srgbClr val="FF0000"/>
                </a:solidFill>
              </a:rPr>
              <a:t>the birth of neutrino astronomy</a:t>
            </a:r>
            <a:r>
              <a:rPr lang="en-US" altLang="ja-JP" sz="2000" b="1">
                <a:solidFill>
                  <a:srgbClr val="000000"/>
                </a:solidFill>
              </a:rPr>
              <a:t>.</a:t>
            </a:r>
            <a:endParaRPr lang="ja-JP" altLang="en-US" sz="2000" b="1">
              <a:solidFill>
                <a:srgbClr val="000000"/>
              </a:solidFill>
            </a:endParaRPr>
          </a:p>
        </p:txBody>
      </p:sp>
      <p:sp>
        <p:nvSpPr>
          <p:cNvPr id="6" name="スライド番号プレースホルダー 1">
            <a:extLst>
              <a:ext uri="{FF2B5EF4-FFF2-40B4-BE49-F238E27FC236}">
                <a16:creationId xmlns:a16="http://schemas.microsoft.com/office/drawing/2014/main" id="{75DE23EA-DE31-4494-8B3A-5A388E6B923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532438" y="593725"/>
            <a:ext cx="3449637" cy="6121400"/>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正方形/長方形 4"/>
          <p:cNvSpPr/>
          <p:nvPr/>
        </p:nvSpPr>
        <p:spPr>
          <a:xfrm>
            <a:off x="115888" y="593725"/>
            <a:ext cx="3451225" cy="612140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8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 neutrino events</a:t>
            </a:r>
            <a:endParaRPr lang="en-US" altLang="ja-JP" sz="2800" b="1" u="sng">
              <a:solidFill>
                <a:srgbClr val="0A0AD4"/>
              </a:solidFill>
              <a:latin typeface="Symbol" panose="05050102010706020507" pitchFamily="18" charset="2"/>
            </a:endParaRPr>
          </a:p>
        </p:txBody>
      </p:sp>
      <p:grpSp>
        <p:nvGrpSpPr>
          <p:cNvPr id="67589" name="グループ化 2"/>
          <p:cNvGrpSpPr>
            <a:grpSpLocks/>
          </p:cNvGrpSpPr>
          <p:nvPr/>
        </p:nvGrpSpPr>
        <p:grpSpPr bwMode="auto">
          <a:xfrm>
            <a:off x="417513" y="863600"/>
            <a:ext cx="2894012" cy="5627688"/>
            <a:chOff x="329192" y="728700"/>
            <a:chExt cx="2894013" cy="5627688"/>
          </a:xfrm>
        </p:grpSpPr>
        <p:pic>
          <p:nvPicPr>
            <p:cNvPr id="67598"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92" y="728700"/>
              <a:ext cx="2894013"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681868" y="728700"/>
              <a:ext cx="541337" cy="38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2546930" y="819188"/>
              <a:ext cx="541338"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grpSp>
        <p:nvGrpSpPr>
          <p:cNvPr id="67590" name="グループ化 3"/>
          <p:cNvGrpSpPr>
            <a:grpSpLocks/>
          </p:cNvGrpSpPr>
          <p:nvPr/>
        </p:nvGrpSpPr>
        <p:grpSpPr bwMode="auto">
          <a:xfrm>
            <a:off x="5805488" y="863600"/>
            <a:ext cx="2906712" cy="5643563"/>
            <a:chOff x="5806070" y="777966"/>
            <a:chExt cx="2906390" cy="5643944"/>
          </a:xfrm>
        </p:grpSpPr>
        <p:pic>
          <p:nvPicPr>
            <p:cNvPr id="6759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6070" y="777966"/>
              <a:ext cx="2906390" cy="564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8352138" y="881161"/>
              <a:ext cx="360322" cy="3897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8171183" y="863697"/>
              <a:ext cx="541277" cy="314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正方形/長方形 6"/>
          <p:cNvSpPr/>
          <p:nvPr/>
        </p:nvSpPr>
        <p:spPr>
          <a:xfrm>
            <a:off x="3536950" y="593725"/>
            <a:ext cx="1920875" cy="153035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6" name="正方形/長方形 15"/>
          <p:cNvSpPr/>
          <p:nvPr/>
        </p:nvSpPr>
        <p:spPr>
          <a:xfrm>
            <a:off x="3638550" y="3294063"/>
            <a:ext cx="1943100" cy="1935162"/>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93" name="テキスト ボックス 4"/>
          <p:cNvSpPr txBox="1">
            <a:spLocks noChangeArrowheads="1"/>
          </p:cNvSpPr>
          <p:nvPr/>
        </p:nvSpPr>
        <p:spPr bwMode="auto">
          <a:xfrm>
            <a:off x="2771775" y="863600"/>
            <a:ext cx="2522538"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1 E</a:t>
            </a:r>
            <a:r>
              <a:rPr lang="en-US" altLang="ja-JP" sz="2000" b="1" baseline="-25000">
                <a:solidFill>
                  <a:srgbClr val="000000"/>
                </a:solidFill>
              </a:rPr>
              <a:t>e</a:t>
            </a:r>
            <a:r>
              <a:rPr lang="en-US" altLang="ja-JP" sz="2000" b="1">
                <a:solidFill>
                  <a:srgbClr val="000000"/>
                </a:solidFill>
              </a:rPr>
              <a:t>=(20.0±2.9)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=18</a:t>
            </a:r>
            <a:r>
              <a:rPr lang="en-US" altLang="ja-JP" sz="2000" b="1" baseline="30000">
                <a:solidFill>
                  <a:srgbClr val="000000"/>
                </a:solidFill>
              </a:rPr>
              <a:t>o</a:t>
            </a:r>
            <a:r>
              <a:rPr lang="en-US" altLang="ja-JP" sz="2000" b="1">
                <a:solidFill>
                  <a:srgbClr val="000000"/>
                </a:solidFill>
              </a:rPr>
              <a:t>±18</a:t>
            </a:r>
            <a:r>
              <a:rPr lang="en-US" altLang="ja-JP" sz="2000" b="1" baseline="30000">
                <a:solidFill>
                  <a:srgbClr val="000000"/>
                </a:solidFill>
              </a:rPr>
              <a:t>o</a:t>
            </a:r>
          </a:p>
        </p:txBody>
      </p:sp>
      <p:sp>
        <p:nvSpPr>
          <p:cNvPr id="67594" name="テキスト ボックス 4"/>
          <p:cNvSpPr txBox="1">
            <a:spLocks noChangeArrowheads="1"/>
          </p:cNvSpPr>
          <p:nvPr/>
        </p:nvSpPr>
        <p:spPr bwMode="auto">
          <a:xfrm>
            <a:off x="3805238" y="3563938"/>
            <a:ext cx="2522537"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9 E</a:t>
            </a:r>
            <a:r>
              <a:rPr lang="en-US" altLang="ja-JP" sz="2000" b="1" baseline="-25000">
                <a:solidFill>
                  <a:srgbClr val="000000"/>
                </a:solidFill>
              </a:rPr>
              <a:t>e</a:t>
            </a:r>
            <a:r>
              <a:rPr lang="en-US" altLang="ja-JP" sz="2000" b="1">
                <a:solidFill>
                  <a:srgbClr val="000000"/>
                </a:solidFill>
              </a:rPr>
              <a:t>=(19.8±3.2)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=38</a:t>
            </a:r>
            <a:r>
              <a:rPr lang="en-US" altLang="ja-JP" sz="2000" b="1" baseline="30000">
                <a:solidFill>
                  <a:srgbClr val="000000"/>
                </a:solidFill>
              </a:rPr>
              <a:t>o</a:t>
            </a:r>
            <a:r>
              <a:rPr lang="en-US" altLang="ja-JP" sz="2000" b="1">
                <a:solidFill>
                  <a:srgbClr val="000000"/>
                </a:solidFill>
              </a:rPr>
              <a:t>±22</a:t>
            </a:r>
            <a:r>
              <a:rPr lang="en-US" altLang="ja-JP" sz="2000" b="1" baseline="30000">
                <a:solidFill>
                  <a:srgbClr val="000000"/>
                </a:solidFill>
              </a:rPr>
              <a:t>o</a:t>
            </a:r>
          </a:p>
          <a:p>
            <a:pPr>
              <a:spcBef>
                <a:spcPct val="0"/>
              </a:spcBef>
              <a:buFontTx/>
              <a:buNone/>
            </a:pPr>
            <a:r>
              <a:rPr lang="en-US" altLang="ja-JP" sz="2000" b="1">
                <a:solidFill>
                  <a:srgbClr val="000000"/>
                </a:solidFill>
                <a:latin typeface="Symbol" panose="05050102010706020507" pitchFamily="18" charset="2"/>
              </a:rPr>
              <a:t>D</a:t>
            </a:r>
            <a:r>
              <a:rPr lang="en-US" altLang="ja-JP" sz="2000" b="1">
                <a:solidFill>
                  <a:srgbClr val="000000"/>
                </a:solidFill>
              </a:rPr>
              <a:t>T=1.915 sec</a:t>
            </a:r>
          </a:p>
        </p:txBody>
      </p:sp>
      <p:sp>
        <p:nvSpPr>
          <p:cNvPr id="17" name="スライド番号プレースホルダー 1">
            <a:extLst>
              <a:ext uri="{FF2B5EF4-FFF2-40B4-BE49-F238E27FC236}">
                <a16:creationId xmlns:a16="http://schemas.microsoft.com/office/drawing/2014/main" id="{80D928D0-A636-496C-8563-C616F28BD24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4103688"/>
            <a:ext cx="48656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3"/>
          <p:cNvSpPr txBox="1">
            <a:spLocks noChangeArrowheads="1"/>
          </p:cNvSpPr>
          <p:nvPr/>
        </p:nvSpPr>
        <p:spPr bwMode="auto">
          <a:xfrm>
            <a:off x="26988" y="7938"/>
            <a:ext cx="3959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Confirmation by IMB</a:t>
            </a:r>
            <a:endParaRPr lang="en-US" altLang="ja-JP" sz="2800" b="1" u="sng">
              <a:solidFill>
                <a:srgbClr val="0A0AD4"/>
              </a:solidFill>
              <a:latin typeface="Symbol" panose="05050102010706020507" pitchFamily="18" charset="2"/>
            </a:endParaRPr>
          </a:p>
        </p:txBody>
      </p:sp>
      <p:grpSp>
        <p:nvGrpSpPr>
          <p:cNvPr id="68612" name="グループ化 5"/>
          <p:cNvGrpSpPr>
            <a:grpSpLocks/>
          </p:cNvGrpSpPr>
          <p:nvPr/>
        </p:nvGrpSpPr>
        <p:grpSpPr bwMode="auto">
          <a:xfrm>
            <a:off x="4076700" y="53975"/>
            <a:ext cx="5067300" cy="4149725"/>
            <a:chOff x="4076945" y="2708920"/>
            <a:chExt cx="5067055" cy="4149080"/>
          </a:xfrm>
        </p:grpSpPr>
        <p:grpSp>
          <p:nvGrpSpPr>
            <p:cNvPr id="68615" name="グループ化 3"/>
            <p:cNvGrpSpPr>
              <a:grpSpLocks/>
            </p:cNvGrpSpPr>
            <p:nvPr/>
          </p:nvGrpSpPr>
          <p:grpSpPr bwMode="auto">
            <a:xfrm>
              <a:off x="4283461" y="2708920"/>
              <a:ext cx="4860539" cy="4058651"/>
              <a:chOff x="4391981" y="3315983"/>
              <a:chExt cx="4860539" cy="4058651"/>
            </a:xfrm>
          </p:grpSpPr>
          <p:sp>
            <p:nvSpPr>
              <p:cNvPr id="68617" name="object 5"/>
              <p:cNvSpPr>
                <a:spLocks noChangeArrowheads="1"/>
              </p:cNvSpPr>
              <p:nvPr/>
            </p:nvSpPr>
            <p:spPr bwMode="auto">
              <a:xfrm>
                <a:off x="4795036" y="3603276"/>
                <a:ext cx="3860613" cy="261579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8618" name="テキスト ボックス 1"/>
              <p:cNvSpPr txBox="1">
                <a:spLocks noChangeArrowheads="1"/>
              </p:cNvSpPr>
              <p:nvPr/>
            </p:nvSpPr>
            <p:spPr bwMode="auto">
              <a:xfrm>
                <a:off x="4856946" y="3315983"/>
                <a:ext cx="3735206" cy="39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IMB experiment (1982-1991)</a:t>
                </a:r>
              </a:p>
            </p:txBody>
          </p:sp>
          <p:sp>
            <p:nvSpPr>
              <p:cNvPr id="68619" name="テキスト ボックス 2"/>
              <p:cNvSpPr txBox="1">
                <a:spLocks noChangeArrowheads="1"/>
              </p:cNvSpPr>
              <p:nvPr/>
            </p:nvSpPr>
            <p:spPr bwMode="auto">
              <a:xfrm>
                <a:off x="4391830" y="6174627"/>
                <a:ext cx="4860690" cy="11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rPr>
                  <a:t>A water Cherenkov detector at 1570 m.w.e. in the Morton Salt Mine, Ohio.</a:t>
                </a:r>
              </a:p>
              <a:p>
                <a:pPr>
                  <a:spcBef>
                    <a:spcPct val="0"/>
                  </a:spcBef>
                  <a:buFontTx/>
                  <a:buNone/>
                </a:pPr>
                <a:r>
                  <a:rPr lang="en-US" altLang="ja-JP" sz="1800" b="1">
                    <a:solidFill>
                      <a:srgbClr val="000000"/>
                    </a:solidFill>
                  </a:rPr>
                  <a:t>8 kt of water is viewed by 2048 8-inch</a:t>
                </a:r>
                <a:r>
                  <a:rPr lang="en-US" altLang="ja-JP" sz="1800" b="1">
                    <a:solidFill>
                      <a:srgbClr val="000000"/>
                    </a:solidFill>
                    <a:latin typeface="Symbol" panose="05050102010706020507" pitchFamily="18" charset="2"/>
                  </a:rPr>
                  <a:t>F</a:t>
                </a:r>
                <a:r>
                  <a:rPr lang="en-US" altLang="ja-JP" sz="1800" b="1">
                    <a:solidFill>
                      <a:srgbClr val="000000"/>
                    </a:solidFill>
                  </a:rPr>
                  <a:t> PMTs. Fiducial volume is 3.3 kt.</a:t>
                </a:r>
              </a:p>
            </p:txBody>
          </p:sp>
        </p:grpSp>
        <p:sp>
          <p:nvSpPr>
            <p:cNvPr id="5" name="正方形/長方形 4"/>
            <p:cNvSpPr/>
            <p:nvPr/>
          </p:nvSpPr>
          <p:spPr>
            <a:xfrm>
              <a:off x="4076945" y="2708920"/>
              <a:ext cx="4995621" cy="41490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8613" name="テキスト ボックス 6"/>
          <p:cNvSpPr txBox="1">
            <a:spLocks noChangeArrowheads="1"/>
          </p:cNvSpPr>
          <p:nvPr/>
        </p:nvSpPr>
        <p:spPr bwMode="auto">
          <a:xfrm>
            <a:off x="71438" y="3135313"/>
            <a:ext cx="4014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R.M.Bionta et al., Phys.Rev.Lett. 58,1494(1987)</a:t>
            </a:r>
          </a:p>
        </p:txBody>
      </p:sp>
      <p:sp>
        <p:nvSpPr>
          <p:cNvPr id="13" name="テキスト ボックス 12"/>
          <p:cNvSpPr txBox="1"/>
          <p:nvPr/>
        </p:nvSpPr>
        <p:spPr>
          <a:xfrm>
            <a:off x="-19050" y="549275"/>
            <a:ext cx="4051300" cy="6216650"/>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After hearing observation of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the IMB group found neutrino events in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event time.</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They found </a:t>
            </a:r>
            <a:r>
              <a:rPr lang="en-US" altLang="ja-JP" sz="1800" b="1" dirty="0">
                <a:solidFill>
                  <a:srgbClr val="FF0000"/>
                </a:solidFill>
                <a:latin typeface="Arial" panose="020B0604020202020204" pitchFamily="34" charset="0"/>
                <a:cs typeface="Arial" panose="020B0604020202020204" pitchFamily="34" charset="0"/>
              </a:rPr>
              <a:t>8 neutrino events </a:t>
            </a:r>
            <a:r>
              <a:rPr lang="en-US" altLang="ja-JP" sz="1800" b="1" dirty="0">
                <a:latin typeface="Arial" panose="020B0604020202020204" pitchFamily="34" charset="0"/>
                <a:cs typeface="Arial" panose="020B0604020202020204" pitchFamily="34" charset="0"/>
              </a:rPr>
              <a:t>with energies between </a:t>
            </a:r>
            <a:r>
              <a:rPr lang="en-US" altLang="ja-JP" sz="1800" b="1" dirty="0">
                <a:solidFill>
                  <a:srgbClr val="FF0000"/>
                </a:solidFill>
                <a:latin typeface="Arial" panose="020B0604020202020204" pitchFamily="34" charset="0"/>
                <a:cs typeface="Arial" panose="020B0604020202020204" pitchFamily="34" charset="0"/>
              </a:rPr>
              <a:t>20 MeV </a:t>
            </a:r>
            <a:r>
              <a:rPr lang="en-US" altLang="ja-JP" sz="1800" b="1" dirty="0">
                <a:latin typeface="Arial" panose="020B0604020202020204" pitchFamily="34" charset="0"/>
                <a:cs typeface="Arial" panose="020B0604020202020204" pitchFamily="34" charset="0"/>
              </a:rPr>
              <a:t>to </a:t>
            </a:r>
            <a:r>
              <a:rPr lang="en-US" altLang="ja-JP" sz="1800" b="1" dirty="0">
                <a:solidFill>
                  <a:srgbClr val="FF0000"/>
                </a:solidFill>
                <a:latin typeface="Arial" panose="020B0604020202020204" pitchFamily="34" charset="0"/>
                <a:cs typeface="Arial" panose="020B0604020202020204" pitchFamily="34" charset="0"/>
              </a:rPr>
              <a:t>40 MeV </a:t>
            </a:r>
            <a:r>
              <a:rPr lang="en-US" altLang="ja-JP" sz="1800" b="1" dirty="0">
                <a:latin typeface="Arial" panose="020B0604020202020204" pitchFamily="34" charset="0"/>
                <a:cs typeface="Arial" panose="020B0604020202020204" pitchFamily="34" charset="0"/>
              </a:rPr>
              <a:t>during 6 seconds. The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result was certainly confirmed.</a:t>
            </a:r>
          </a:p>
          <a:p>
            <a:pPr>
              <a:defRPr/>
            </a:pPr>
            <a:endParaRPr lang="en-US" altLang="ja-JP" b="1" dirty="0">
              <a:latin typeface="+mn-lt"/>
            </a:endParaRP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IMB physicists searched for neutrino events in &gt; 100MeV energy range?</a:t>
            </a:r>
            <a:br>
              <a:rPr lang="en-US" altLang="ja-JP" sz="1800" b="1" dirty="0">
                <a:latin typeface="Arial" panose="020B0604020202020204" pitchFamily="34" charset="0"/>
                <a:cs typeface="Arial" panose="020B0604020202020204" pitchFamily="34" charset="0"/>
              </a:rPr>
            </a:b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members in Univ. of Tokyo well knew the neutrino energy range because they kept close communication with theoretical astrophysics group in the University.</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Communication with theorists is important.</a:t>
            </a:r>
            <a:endParaRPr lang="ja-JP" altLang="en-US" sz="1800" b="1" dirty="0">
              <a:latin typeface="Arial" panose="020B0604020202020204" pitchFamily="34" charset="0"/>
              <a:cs typeface="Arial" panose="020B0604020202020204" pitchFamily="34" charset="0"/>
            </a:endParaRPr>
          </a:p>
        </p:txBody>
      </p:sp>
      <p:sp>
        <p:nvSpPr>
          <p:cNvPr id="12" name="スライド番号プレースホルダー 1">
            <a:extLst>
              <a:ext uri="{FF2B5EF4-FFF2-40B4-BE49-F238E27FC236}">
                <a16:creationId xmlns:a16="http://schemas.microsoft.com/office/drawing/2014/main" id="{2F6EFA7B-3F53-422B-956E-5F1EED297AF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10417176"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Oct. 1984</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3A233BBA-8D6A-4D41-8EE5-CEFE556FD1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Some words by Koshiba</a:t>
            </a:r>
            <a:endParaRPr lang="en-US" altLang="ja-JP" sz="2800" b="1" u="sng">
              <a:solidFill>
                <a:srgbClr val="0A0AD4"/>
              </a:solidFill>
              <a:latin typeface="Symbol" panose="05050102010706020507" pitchFamily="18" charset="2"/>
            </a:endParaRPr>
          </a:p>
        </p:txBody>
      </p:sp>
      <p:sp>
        <p:nvSpPr>
          <p:cNvPr id="121859" name="テキスト ボックス 5"/>
          <p:cNvSpPr txBox="1">
            <a:spLocks noChangeArrowheads="1"/>
          </p:cNvSpPr>
          <p:nvPr/>
        </p:nvSpPr>
        <p:spPr bwMode="auto">
          <a:xfrm>
            <a:off x="115888" y="636588"/>
            <a:ext cx="89074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“Measurements of </a:t>
            </a:r>
            <a:r>
              <a:rPr lang="en-US" altLang="ja-JP" sz="2000" b="1" dirty="0">
                <a:solidFill>
                  <a:srgbClr val="FF0000"/>
                </a:solidFill>
              </a:rPr>
              <a:t>arrival time </a:t>
            </a:r>
            <a:r>
              <a:rPr lang="en-US" altLang="ja-JP" sz="2000" b="1" dirty="0">
                <a:solidFill>
                  <a:srgbClr val="000000"/>
                </a:solidFill>
              </a:rPr>
              <a:t>and </a:t>
            </a:r>
            <a:r>
              <a:rPr lang="en-US" altLang="ja-JP" sz="2000" b="1" dirty="0">
                <a:solidFill>
                  <a:srgbClr val="FF0000"/>
                </a:solidFill>
              </a:rPr>
              <a:t>arrival direction</a:t>
            </a:r>
            <a:r>
              <a:rPr lang="en-US" altLang="ja-JP" sz="2000" b="1" dirty="0">
                <a:solidFill>
                  <a:srgbClr val="000000"/>
                </a:solidFill>
              </a:rPr>
              <a:t> of signals are essentially important in astronomy.  If such information is missing,</a:t>
            </a:r>
            <a:br>
              <a:rPr lang="en-US" altLang="ja-JP" sz="2000" b="1" dirty="0">
                <a:solidFill>
                  <a:srgbClr val="000000"/>
                </a:solidFill>
              </a:rPr>
            </a:br>
            <a:r>
              <a:rPr lang="en-US" altLang="ja-JP" sz="2000" b="1" dirty="0">
                <a:solidFill>
                  <a:srgbClr val="000000"/>
                </a:solidFill>
              </a:rPr>
              <a:t>it is difficult to claim astronomy. </a:t>
            </a:r>
            <a:r>
              <a:rPr lang="en-US" altLang="ja-JP" sz="2000" b="1" dirty="0">
                <a:solidFill>
                  <a:srgbClr val="FF0000"/>
                </a:solidFill>
              </a:rPr>
              <a:t>Observation of neutrinos from SN1987A by </a:t>
            </a:r>
            <a:r>
              <a:rPr lang="en-US" altLang="ja-JP" sz="2000" b="1" dirty="0" err="1">
                <a:solidFill>
                  <a:srgbClr val="FF0000"/>
                </a:solidFill>
              </a:rPr>
              <a:t>Kamiokande</a:t>
            </a:r>
            <a:r>
              <a:rPr lang="en-US" altLang="ja-JP" sz="2000" b="1" dirty="0">
                <a:solidFill>
                  <a:srgbClr val="FF0000"/>
                </a:solidFill>
              </a:rPr>
              <a:t> was the birth of neutrino astronomy.</a:t>
            </a:r>
            <a:r>
              <a:rPr lang="en-US" altLang="ja-JP" sz="2000" b="1" dirty="0">
                <a:solidFill>
                  <a:srgbClr val="000000"/>
                </a:solidFill>
              </a:rPr>
              <a:t>”</a:t>
            </a: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Ø"/>
              <a:defRPr/>
            </a:pPr>
            <a:r>
              <a:rPr lang="en-US" altLang="ja-JP" sz="1600" b="1" dirty="0">
                <a:solidFill>
                  <a:srgbClr val="000000"/>
                </a:solidFill>
              </a:rPr>
              <a:t>The title of second </a:t>
            </a:r>
            <a:r>
              <a:rPr lang="en-US" altLang="ja-JP" sz="1600" b="1" dirty="0" err="1">
                <a:solidFill>
                  <a:srgbClr val="000000"/>
                </a:solidFill>
              </a:rPr>
              <a:t>Kamiokande</a:t>
            </a:r>
            <a:r>
              <a:rPr lang="en-US" altLang="ja-JP" sz="1600" b="1" dirty="0">
                <a:solidFill>
                  <a:srgbClr val="000000"/>
                </a:solidFill>
              </a:rPr>
              <a:t> paper on solar neutrino became</a:t>
            </a:r>
            <a:br>
              <a:rPr lang="en-US" altLang="ja-JP" sz="1600" b="1" dirty="0">
                <a:solidFill>
                  <a:srgbClr val="000000"/>
                </a:solidFill>
              </a:rPr>
            </a:br>
            <a:r>
              <a:rPr lang="en-US" altLang="ja-JP" sz="1600" b="1" dirty="0">
                <a:solidFill>
                  <a:srgbClr val="000000"/>
                </a:solidFill>
              </a:rPr>
              <a:t>“Results from One Thousand Days of </a:t>
            </a:r>
            <a:r>
              <a:rPr lang="en-US" altLang="ja-JP" sz="1600" b="1" dirty="0">
                <a:solidFill>
                  <a:srgbClr val="FF0000"/>
                </a:solidFill>
              </a:rPr>
              <a:t>Real-Time</a:t>
            </a:r>
            <a:r>
              <a:rPr lang="en-US" altLang="ja-JP" sz="1600" b="1" dirty="0">
                <a:solidFill>
                  <a:srgbClr val="000000"/>
                </a:solidFill>
              </a:rPr>
              <a:t>, </a:t>
            </a:r>
            <a:r>
              <a:rPr lang="en-US" altLang="ja-JP" sz="1600" b="1" dirty="0">
                <a:solidFill>
                  <a:srgbClr val="FF0000"/>
                </a:solidFill>
              </a:rPr>
              <a:t>Directional</a:t>
            </a:r>
            <a:r>
              <a:rPr lang="en-US" altLang="ja-JP" sz="1600" b="1" dirty="0">
                <a:solidFill>
                  <a:srgbClr val="000000"/>
                </a:solidFill>
              </a:rPr>
              <a:t> Solar- Neutrino Data”.</a:t>
            </a: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“Just after the start of </a:t>
            </a:r>
            <a:r>
              <a:rPr lang="en-US" altLang="ja-JP" sz="2000" b="1" dirty="0" err="1">
                <a:solidFill>
                  <a:srgbClr val="000000"/>
                </a:solidFill>
              </a:rPr>
              <a:t>Kamiokande</a:t>
            </a:r>
            <a:r>
              <a:rPr lang="en-US" altLang="ja-JP" sz="2000" b="1" dirty="0">
                <a:solidFill>
                  <a:srgbClr val="000000"/>
                </a:solidFill>
              </a:rPr>
              <a:t>-II, neutrinos from SN1987A passed through our detector. It is said that </a:t>
            </a:r>
            <a:r>
              <a:rPr lang="en-US" altLang="ja-JP" sz="2000" b="1" dirty="0" err="1">
                <a:solidFill>
                  <a:srgbClr val="000000"/>
                </a:solidFill>
              </a:rPr>
              <a:t>Koshiba</a:t>
            </a:r>
            <a:r>
              <a:rPr lang="en-US" altLang="ja-JP" sz="2000" b="1" dirty="0">
                <a:solidFill>
                  <a:srgbClr val="000000"/>
                </a:solidFill>
              </a:rPr>
              <a:t> is an extremely lucky person. However, I would like to emphasize that 6 billions of people had equal opportunity to detect the Supernova neutrinos.</a:t>
            </a:r>
            <a:br>
              <a:rPr lang="en-US" altLang="ja-JP" sz="2000" b="1" dirty="0">
                <a:solidFill>
                  <a:srgbClr val="000000"/>
                </a:solidFill>
              </a:rPr>
            </a:br>
            <a:r>
              <a:rPr lang="en-US" altLang="ja-JP" sz="2000" b="1" dirty="0">
                <a:solidFill>
                  <a:srgbClr val="000000"/>
                </a:solidFill>
              </a:rPr>
              <a:t>Only our group prepared for it.”</a:t>
            </a:r>
          </a:p>
          <a:p>
            <a:pPr marL="0" indent="0" eaLnBrk="1" hangingPunct="1">
              <a:spcBef>
                <a:spcPct val="0"/>
              </a:spcBef>
              <a:buFontTx/>
              <a:buNone/>
              <a:defRPr/>
            </a:pPr>
            <a:endParaRPr lang="en-US" altLang="ja-JP" sz="2000" b="1" dirty="0">
              <a:solidFill>
                <a:srgbClr val="000000"/>
              </a:solidFill>
            </a:endParaRPr>
          </a:p>
        </p:txBody>
      </p:sp>
      <p:sp>
        <p:nvSpPr>
          <p:cNvPr id="69636" name="テキスト ボックス 1"/>
          <p:cNvSpPr txBox="1">
            <a:spLocks noChangeArrowheads="1"/>
          </p:cNvSpPr>
          <p:nvPr/>
        </p:nvSpPr>
        <p:spPr bwMode="auto">
          <a:xfrm>
            <a:off x="431800" y="5094288"/>
            <a:ext cx="8385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He strongly appealed that he is the founder of neutrino astronomy, and his achievement was not unexpected good luck. </a:t>
            </a:r>
            <a:endParaRPr lang="ja-JP" altLang="en-US" sz="2000" b="1">
              <a:solidFill>
                <a:srgbClr val="FF0000"/>
              </a:solidFill>
            </a:endParaRPr>
          </a:p>
        </p:txBody>
      </p:sp>
      <p:sp>
        <p:nvSpPr>
          <p:cNvPr id="5" name="スライド番号プレースホルダー 1">
            <a:extLst>
              <a:ext uri="{FF2B5EF4-FFF2-40B4-BE49-F238E27FC236}">
                <a16:creationId xmlns:a16="http://schemas.microsoft.com/office/drawing/2014/main" id="{424D20A2-2C3D-45AE-A7C7-C3788430580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3"/>
          <p:cNvSpPr txBox="1">
            <a:spLocks noChangeArrowheads="1"/>
          </p:cNvSpPr>
          <p:nvPr/>
        </p:nvSpPr>
        <p:spPr bwMode="auto">
          <a:xfrm>
            <a:off x="3286125" y="26988"/>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71683"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Masatoshi Koshiba shared the </a:t>
            </a:r>
            <a:r>
              <a:rPr lang="en-US" altLang="ja-JP" sz="2000" b="1">
                <a:solidFill>
                  <a:srgbClr val="FF0000"/>
                </a:solidFill>
              </a:rPr>
              <a:t>Nobel Prize</a:t>
            </a:r>
            <a:r>
              <a:rPr lang="en-US" altLang="ja-JP" sz="2000" b="1">
                <a:solidFill>
                  <a:srgbClr val="000000"/>
                </a:solidFill>
              </a:rPr>
              <a:t> in Physics for 2002 with Raymond Davis Jr.  The reason of the award is "</a:t>
            </a:r>
            <a:r>
              <a:rPr lang="en-US" altLang="ja-JP" sz="2000" b="1">
                <a:solidFill>
                  <a:srgbClr val="FF0000"/>
                </a:solidFill>
              </a:rPr>
              <a:t>for pioneering contributions to astrophysics, in particular for the detection of cosmic neutrinos</a:t>
            </a:r>
            <a:r>
              <a:rPr lang="en-US" altLang="ja-JP" sz="2000" b="1">
                <a:solidFill>
                  <a:srgbClr val="000000"/>
                </a:solidFill>
              </a:rPr>
              <a:t>"</a:t>
            </a:r>
          </a:p>
        </p:txBody>
      </p:sp>
      <p:pic>
        <p:nvPicPr>
          <p:cNvPr id="7168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259013"/>
            <a:ext cx="30289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6861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2286000"/>
            <a:ext cx="3014662"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6BAC1137-5F3D-452D-A39D-A9ADB83A7C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3"/>
          <p:cNvSpPr txBox="1">
            <a:spLocks noChangeArrowheads="1"/>
          </p:cNvSpPr>
          <p:nvPr/>
        </p:nvSpPr>
        <p:spPr bwMode="auto">
          <a:xfrm>
            <a:off x="250825" y="7938"/>
            <a:ext cx="86423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What we have learned from</a:t>
            </a:r>
            <a:br>
              <a:rPr lang="en-US" altLang="ja-JP" sz="2800" b="1" u="sng">
                <a:solidFill>
                  <a:srgbClr val="0A0AD4"/>
                </a:solidFill>
              </a:rPr>
            </a:br>
            <a:r>
              <a:rPr lang="en-US" altLang="ja-JP" sz="2800" b="1" u="sng">
                <a:solidFill>
                  <a:srgbClr val="0A0AD4"/>
                </a:solidFill>
              </a:rPr>
              <a:t>the low energy experience?</a:t>
            </a:r>
            <a:endParaRPr lang="en-US" altLang="ja-JP" sz="2800" b="1" u="sng">
              <a:solidFill>
                <a:srgbClr val="0A0AD4"/>
              </a:solidFill>
              <a:latin typeface="Symbol" panose="05050102010706020507" pitchFamily="18" charset="2"/>
            </a:endParaRPr>
          </a:p>
        </p:txBody>
      </p:sp>
      <p:sp>
        <p:nvSpPr>
          <p:cNvPr id="73731" name="テキスト ボックス 5"/>
          <p:cNvSpPr txBox="1">
            <a:spLocks noChangeArrowheads="1"/>
          </p:cNvSpPr>
          <p:nvPr/>
        </p:nvSpPr>
        <p:spPr bwMode="auto">
          <a:xfrm>
            <a:off x="7938" y="1133475"/>
            <a:ext cx="9136062"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600"/>
              </a:spcAft>
              <a:buFont typeface="Wingdings" panose="05000000000000000000" pitchFamily="2" charset="2"/>
              <a:buChar char="l"/>
            </a:pPr>
            <a:r>
              <a:rPr lang="en-US" altLang="ja-JP" sz="2000" b="1">
                <a:solidFill>
                  <a:srgbClr val="000000"/>
                </a:solidFill>
              </a:rPr>
              <a:t>Once the detector was constructed, we must consider what physics can be done with our own detector.</a:t>
            </a:r>
            <a:br>
              <a:rPr lang="en-US" altLang="ja-JP" sz="2000" b="1">
                <a:solidFill>
                  <a:srgbClr val="000000"/>
                </a:solidFill>
              </a:rPr>
            </a:br>
            <a:r>
              <a:rPr lang="en-US" altLang="ja-JP" sz="2000" b="1">
                <a:solidFill>
                  <a:srgbClr val="000000"/>
                </a:solidFill>
              </a:rPr>
              <a:t> </a:t>
            </a:r>
          </a:p>
          <a:p>
            <a:pPr eaLnBrk="1" hangingPunct="1">
              <a:spcBef>
                <a:spcPct val="0"/>
              </a:spcBef>
              <a:spcAft>
                <a:spcPts val="600"/>
              </a:spcAft>
              <a:buFont typeface="Wingdings" panose="05000000000000000000" pitchFamily="2" charset="2"/>
              <a:buChar char="l"/>
            </a:pPr>
            <a:r>
              <a:rPr lang="en-US" altLang="ja-JP" sz="2000" b="1">
                <a:solidFill>
                  <a:srgbClr val="000000"/>
                </a:solidFill>
              </a:rPr>
              <a:t>For that purpose, we must keep studying nearby</a:t>
            </a:r>
            <a:r>
              <a:rPr lang="ja-JP" altLang="en-US" sz="2000" b="1">
                <a:solidFill>
                  <a:srgbClr val="000000"/>
                </a:solidFill>
              </a:rPr>
              <a:t> </a:t>
            </a:r>
            <a:r>
              <a:rPr lang="en-US" altLang="ja-JP" sz="2000" b="1">
                <a:solidFill>
                  <a:srgbClr val="000000"/>
                </a:solidFill>
              </a:rPr>
              <a:t>research field and must keep close communication with physicists in that field.</a:t>
            </a:r>
            <a:br>
              <a:rPr lang="en-US" altLang="ja-JP" sz="2000" b="1">
                <a:solidFill>
                  <a:srgbClr val="000000"/>
                </a:solidFill>
              </a:rPr>
            </a:br>
            <a:br>
              <a:rPr lang="en-US" altLang="ja-JP" sz="2000" b="1">
                <a:solidFill>
                  <a:srgbClr val="000000"/>
                </a:solidFill>
              </a:rPr>
            </a:br>
            <a:br>
              <a:rPr lang="en-US" altLang="ja-JP" sz="2000" b="1">
                <a:solidFill>
                  <a:srgbClr val="000000"/>
                </a:solidFill>
              </a:rPr>
            </a:br>
            <a:r>
              <a:rPr lang="en-US" altLang="ja-JP" sz="2000" b="1">
                <a:solidFill>
                  <a:srgbClr val="000000"/>
                </a:solidFill>
                <a:latin typeface="Calibri" panose="020F0502020204030204" pitchFamily="34" charset="0"/>
                <a:cs typeface="Calibri" panose="020F0502020204030204" pitchFamily="34" charset="0"/>
              </a:rPr>
              <a:t>Actually, solar neutrinos and supernova neutrinos are in the field of </a:t>
            </a:r>
            <a:r>
              <a:rPr lang="en-US" altLang="ja-JP" sz="2000" b="1">
                <a:solidFill>
                  <a:srgbClr val="FF0000"/>
                </a:solidFill>
                <a:latin typeface="Calibri" panose="020F0502020204030204" pitchFamily="34" charset="0"/>
                <a:cs typeface="Calibri" panose="020F0502020204030204" pitchFamily="34" charset="0"/>
              </a:rPr>
              <a:t>nuclear physics </a:t>
            </a:r>
            <a:r>
              <a:rPr lang="en-US" altLang="ja-JP" sz="2000" b="1">
                <a:solidFill>
                  <a:srgbClr val="000000"/>
                </a:solidFill>
                <a:latin typeface="Calibri" panose="020F0502020204030204" pitchFamily="34" charset="0"/>
                <a:cs typeface="Calibri" panose="020F0502020204030204" pitchFamily="34" charset="0"/>
              </a:rPr>
              <a:t>and </a:t>
            </a:r>
            <a:r>
              <a:rPr lang="en-US" altLang="ja-JP" sz="2000" b="1">
                <a:solidFill>
                  <a:srgbClr val="FF0000"/>
                </a:solidFill>
                <a:latin typeface="Calibri" panose="020F0502020204030204" pitchFamily="34" charset="0"/>
                <a:cs typeface="Calibri" panose="020F0502020204030204" pitchFamily="34" charset="0"/>
              </a:rPr>
              <a:t>astronomy</a:t>
            </a:r>
            <a:r>
              <a:rPr lang="en-US" altLang="ja-JP" sz="2000" b="1">
                <a:solidFill>
                  <a:srgbClr val="000000"/>
                </a:solidFill>
                <a:latin typeface="Calibri" panose="020F0502020204030204" pitchFamily="34" charset="0"/>
                <a:cs typeface="Calibri" panose="020F0502020204030204" pitchFamily="34" charset="0"/>
              </a:rPr>
              <a:t>. We were not familiar to these fields, and we have</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learned basics from the experts.</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nuclear decay</a:t>
            </a:r>
            <a:r>
              <a:rPr lang="en-US" altLang="ja-JP" sz="2000" b="1">
                <a:latin typeface="Calibri" panose="020F0502020204030204" pitchFamily="34" charset="0"/>
                <a:cs typeface="Calibri" panose="020F0502020204030204" pitchFamily="34" charset="0"/>
              </a:rPr>
              <a:t>”</a:t>
            </a:r>
            <a:r>
              <a:rPr lang="en-US" altLang="ja-JP" sz="2000" b="1">
                <a:solidFill>
                  <a:srgbClr val="000000"/>
                </a:solidFill>
                <a:latin typeface="Calibri" panose="020F0502020204030204" pitchFamily="34" charset="0"/>
                <a:cs typeface="Calibri" panose="020F0502020204030204" pitchFamily="34" charset="0"/>
              </a:rPr>
              <a:t> instead of nucleon decay.</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definition of celestial coordinate</a:t>
            </a:r>
            <a:r>
              <a:rPr lang="en-US" altLang="ja-JP" sz="2000" b="1">
                <a:solidFill>
                  <a:srgbClr val="000000"/>
                </a:solidFill>
                <a:latin typeface="Calibri" panose="020F0502020204030204" pitchFamily="34" charset="0"/>
                <a:cs typeface="Calibri" panose="020F0502020204030204" pitchFamily="34" charset="0"/>
              </a:rPr>
              <a:t>”.</a:t>
            </a:r>
          </a:p>
        </p:txBody>
      </p:sp>
      <p:sp>
        <p:nvSpPr>
          <p:cNvPr id="4" name="スライド番号プレースホルダー 1">
            <a:extLst>
              <a:ext uri="{FF2B5EF4-FFF2-40B4-BE49-F238E27FC236}">
                <a16:creationId xmlns:a16="http://schemas.microsoft.com/office/drawing/2014/main" id="{1EC64C7E-5288-4914-BE7E-C7C70EFA26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0" y="1588"/>
            <a:ext cx="9180513" cy="6856412"/>
            <a:chOff x="0" y="1066"/>
            <a:chExt cx="9180512" cy="6856934"/>
          </a:xfrm>
        </p:grpSpPr>
        <p:sp>
          <p:nvSpPr>
            <p:cNvPr id="75806" name="object 10"/>
            <p:cNvSpPr>
              <a:spLocks noChangeArrowheads="1"/>
            </p:cNvSpPr>
            <p:nvPr/>
          </p:nvSpPr>
          <p:spPr bwMode="auto">
            <a:xfrm>
              <a:off x="0" y="1066"/>
              <a:ext cx="9180512" cy="61642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7" name="object 11"/>
            <p:cNvSpPr>
              <a:spLocks noChangeArrowheads="1"/>
            </p:cNvSpPr>
            <p:nvPr/>
          </p:nvSpPr>
          <p:spPr bwMode="auto">
            <a:xfrm>
              <a:off x="0" y="6156151"/>
              <a:ext cx="9144000" cy="70184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8" name="object 12"/>
            <p:cNvSpPr>
              <a:spLocks noChangeArrowheads="1"/>
            </p:cNvSpPr>
            <p:nvPr/>
          </p:nvSpPr>
          <p:spPr bwMode="auto">
            <a:xfrm>
              <a:off x="755576" y="5174596"/>
              <a:ext cx="1584176" cy="99070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9" name="object 13"/>
            <p:cNvSpPr>
              <a:spLocks noChangeArrowheads="1"/>
            </p:cNvSpPr>
            <p:nvPr/>
          </p:nvSpPr>
          <p:spPr bwMode="auto">
            <a:xfrm>
              <a:off x="6946900" y="5249158"/>
              <a:ext cx="1297508" cy="916146"/>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10" name="object 14"/>
            <p:cNvSpPr>
              <a:spLocks/>
            </p:cNvSpPr>
            <p:nvPr/>
          </p:nvSpPr>
          <p:spPr bwMode="auto">
            <a:xfrm flipV="1">
              <a:off x="0" y="6119584"/>
              <a:ext cx="9144000" cy="45719"/>
            </a:xfrm>
            <a:custGeom>
              <a:avLst/>
              <a:gdLst>
                <a:gd name="T0" fmla="*/ 0 w 7488555"/>
                <a:gd name="T1" fmla="*/ 0 h 45719"/>
                <a:gd name="T2" fmla="*/ 2147483646 w 7488555"/>
                <a:gd name="T3" fmla="*/ 0 h 45719"/>
                <a:gd name="T4" fmla="*/ 0 60000 65536"/>
                <a:gd name="T5" fmla="*/ 0 60000 65536"/>
              </a:gdLst>
              <a:ahLst/>
              <a:cxnLst>
                <a:cxn ang="T4">
                  <a:pos x="T0" y="T1"/>
                </a:cxn>
                <a:cxn ang="T5">
                  <a:pos x="T2" y="T3"/>
                </a:cxn>
              </a:cxnLst>
              <a:rect l="0" t="0" r="r" b="b"/>
              <a:pathLst>
                <a:path w="7488555" h="45719">
                  <a:moveTo>
                    <a:pt x="0" y="0"/>
                  </a:moveTo>
                  <a:lnTo>
                    <a:pt x="7488174" y="0"/>
                  </a:lnTo>
                </a:path>
              </a:pathLst>
            </a:cu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75779" name="Text Box 23"/>
          <p:cNvSpPr txBox="1">
            <a:spLocks noChangeArrowheads="1"/>
          </p:cNvSpPr>
          <p:nvPr/>
        </p:nvSpPr>
        <p:spPr bwMode="auto">
          <a:xfrm>
            <a:off x="2355850" y="0"/>
            <a:ext cx="43767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FF00"/>
                </a:solidFill>
              </a:rPr>
              <a:t>Atmospheric neutrinos</a:t>
            </a:r>
            <a:endParaRPr lang="en-US" altLang="ja-JP" sz="2800" b="1" u="sng">
              <a:solidFill>
                <a:srgbClr val="FFFF00"/>
              </a:solidFill>
              <a:latin typeface="Symbol" panose="05050102010706020507" pitchFamily="18" charset="2"/>
            </a:endParaRPr>
          </a:p>
        </p:txBody>
      </p:sp>
      <p:cxnSp>
        <p:nvCxnSpPr>
          <p:cNvPr id="5" name="直線矢印コネクタ 4"/>
          <p:cNvCxnSpPr/>
          <p:nvPr/>
        </p:nvCxnSpPr>
        <p:spPr>
          <a:xfrm flipH="1">
            <a:off x="1908175" y="620713"/>
            <a:ext cx="503238" cy="1152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1547813" y="2133600"/>
            <a:ext cx="287337" cy="611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1835150" y="1773238"/>
            <a:ext cx="73025" cy="3603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1852613" y="2133600"/>
            <a:ext cx="990600" cy="4022725"/>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900113" y="2743200"/>
            <a:ext cx="647700" cy="3376613"/>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563688" y="2717800"/>
            <a:ext cx="576262" cy="3389313"/>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1277938" y="2743200"/>
            <a:ext cx="269875" cy="39846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787" name="テキスト ボックス 71"/>
          <p:cNvSpPr txBox="1">
            <a:spLocks noChangeArrowheads="1"/>
          </p:cNvSpPr>
          <p:nvPr/>
        </p:nvSpPr>
        <p:spPr bwMode="auto">
          <a:xfrm>
            <a:off x="4079875" y="838200"/>
            <a:ext cx="394017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Primary cosmic rays (p, He,…)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collide with upper atmosphere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neutrinos are produced.</a:t>
            </a:r>
            <a:endParaRPr lang="ja-JP" altLang="en-US" sz="2000" b="1">
              <a:solidFill>
                <a:srgbClr val="000000"/>
              </a:solidFill>
              <a:cs typeface="Arial" panose="020B0604020202020204" pitchFamily="34" charset="0"/>
            </a:endParaRPr>
          </a:p>
        </p:txBody>
      </p:sp>
      <p:sp>
        <p:nvSpPr>
          <p:cNvPr id="75788" name="テキスト ボックス 72"/>
          <p:cNvSpPr txBox="1">
            <a:spLocks noChangeArrowheads="1"/>
          </p:cNvSpPr>
          <p:nvPr/>
        </p:nvSpPr>
        <p:spPr bwMode="auto">
          <a:xfrm>
            <a:off x="2419350" y="928688"/>
            <a:ext cx="1073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p,He,…</a:t>
            </a:r>
            <a:endParaRPr lang="ja-JP" altLang="en-US" sz="2000" b="1">
              <a:solidFill>
                <a:srgbClr val="000000"/>
              </a:solidFill>
              <a:cs typeface="Arial" panose="020B0604020202020204" pitchFamily="34" charset="0"/>
            </a:endParaRPr>
          </a:p>
        </p:txBody>
      </p:sp>
      <p:sp>
        <p:nvSpPr>
          <p:cNvPr id="75789" name="テキスト ボックス 73"/>
          <p:cNvSpPr txBox="1">
            <a:spLocks noChangeArrowheads="1"/>
          </p:cNvSpPr>
          <p:nvPr/>
        </p:nvSpPr>
        <p:spPr bwMode="auto">
          <a:xfrm>
            <a:off x="2139950" y="1720850"/>
            <a:ext cx="560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baseline="30000">
                <a:solidFill>
                  <a:srgbClr val="000000"/>
                </a:solidFill>
                <a:cs typeface="Arial" panose="020B0604020202020204" pitchFamily="34" charset="0"/>
              </a:rPr>
              <a:t>±</a:t>
            </a:r>
            <a:endParaRPr lang="ja-JP" altLang="en-US" sz="2000" b="1" baseline="30000">
              <a:solidFill>
                <a:srgbClr val="000000"/>
              </a:solidFill>
              <a:cs typeface="Arial" panose="020B0604020202020204" pitchFamily="34" charset="0"/>
            </a:endParaRPr>
          </a:p>
        </p:txBody>
      </p:sp>
      <p:sp>
        <p:nvSpPr>
          <p:cNvPr id="75790" name="テキスト ボックス 74"/>
          <p:cNvSpPr txBox="1">
            <a:spLocks noChangeArrowheads="1"/>
          </p:cNvSpPr>
          <p:nvPr/>
        </p:nvSpPr>
        <p:spPr bwMode="auto">
          <a:xfrm>
            <a:off x="1179513" y="2078038"/>
            <a:ext cx="360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m</a:t>
            </a:r>
            <a:endParaRPr lang="ja-JP" altLang="en-US" sz="2000" b="1" baseline="30000">
              <a:solidFill>
                <a:srgbClr val="000000"/>
              </a:solidFill>
              <a:cs typeface="Arial" panose="020B0604020202020204" pitchFamily="34" charset="0"/>
            </a:endParaRPr>
          </a:p>
        </p:txBody>
      </p:sp>
      <p:sp>
        <p:nvSpPr>
          <p:cNvPr id="75791" name="テキスト ボックス 75"/>
          <p:cNvSpPr txBox="1">
            <a:spLocks noChangeArrowheads="1"/>
          </p:cNvSpPr>
          <p:nvPr/>
        </p:nvSpPr>
        <p:spPr bwMode="auto">
          <a:xfrm>
            <a:off x="898525" y="2813050"/>
            <a:ext cx="360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a:t>
            </a:r>
            <a:endParaRPr lang="ja-JP" altLang="en-US" sz="2000" b="1" baseline="30000">
              <a:solidFill>
                <a:srgbClr val="000000"/>
              </a:solidFill>
              <a:cs typeface="Arial" panose="020B0604020202020204" pitchFamily="34" charset="0"/>
            </a:endParaRPr>
          </a:p>
        </p:txBody>
      </p:sp>
      <p:sp>
        <p:nvSpPr>
          <p:cNvPr id="75792" name="テキスト ボックス 76"/>
          <p:cNvSpPr txBox="1">
            <a:spLocks noChangeArrowheads="1"/>
          </p:cNvSpPr>
          <p:nvPr/>
        </p:nvSpPr>
        <p:spPr bwMode="auto">
          <a:xfrm>
            <a:off x="2698750" y="4684713"/>
            <a:ext cx="433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3" name="テキスト ボックス 77"/>
          <p:cNvSpPr txBox="1">
            <a:spLocks noChangeArrowheads="1"/>
          </p:cNvSpPr>
          <p:nvPr/>
        </p:nvSpPr>
        <p:spPr bwMode="auto">
          <a:xfrm>
            <a:off x="395288" y="4797425"/>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4" name="テキスト ボックス 78"/>
          <p:cNvSpPr txBox="1">
            <a:spLocks noChangeArrowheads="1"/>
          </p:cNvSpPr>
          <p:nvPr/>
        </p:nvSpPr>
        <p:spPr bwMode="auto">
          <a:xfrm>
            <a:off x="1430338" y="4681538"/>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endParaRPr lang="ja-JP" altLang="en-US" sz="2000" b="1" baseline="-25000">
              <a:solidFill>
                <a:srgbClr val="FF0000"/>
              </a:solidFill>
              <a:cs typeface="Arial" panose="020B0604020202020204" pitchFamily="34" charset="0"/>
            </a:endParaRPr>
          </a:p>
        </p:txBody>
      </p:sp>
      <p:sp>
        <p:nvSpPr>
          <p:cNvPr id="26" name="正方形/長方形 25"/>
          <p:cNvSpPr/>
          <p:nvPr/>
        </p:nvSpPr>
        <p:spPr>
          <a:xfrm>
            <a:off x="4211638" y="2079625"/>
            <a:ext cx="2881312" cy="85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nvGrpSpPr>
          <p:cNvPr id="75796" name="グループ化 26"/>
          <p:cNvGrpSpPr>
            <a:grpSpLocks/>
          </p:cNvGrpSpPr>
          <p:nvPr/>
        </p:nvGrpSpPr>
        <p:grpSpPr bwMode="auto">
          <a:xfrm>
            <a:off x="4356100" y="2105025"/>
            <a:ext cx="2663825" cy="820738"/>
            <a:chOff x="3851921" y="2577098"/>
            <a:chExt cx="2664295" cy="819964"/>
          </a:xfrm>
        </p:grpSpPr>
        <p:sp>
          <p:nvSpPr>
            <p:cNvPr id="75800" name="テキスト ボックス 79"/>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a:solidFill>
                    <a:srgbClr val="000000"/>
                  </a:solidFill>
                  <a:cs typeface="Arial" panose="020B0604020202020204" pitchFamily="34" charset="0"/>
                </a:rPr>
                <a:t> </a:t>
              </a:r>
              <a:r>
                <a:rPr lang="ja-JP" altLang="en-US" sz="2000" b="1">
                  <a:solidFill>
                    <a:srgbClr val="000000"/>
                  </a:solidFill>
                  <a:cs typeface="Arial" panose="020B0604020202020204" pitchFamily="34" charset="0"/>
                </a:rPr>
                <a:t>    </a:t>
              </a:r>
              <a:r>
                <a:rPr lang="en-US" altLang="ja-JP" sz="2000" b="1">
                  <a:solidFill>
                    <a:srgbClr val="000000"/>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solidFill>
                  <a:srgbClr val="000000"/>
                </a:solidFill>
                <a:cs typeface="Arial" panose="020B0604020202020204" pitchFamily="34" charset="0"/>
              </a:endParaRPr>
            </a:p>
          </p:txBody>
        </p:sp>
        <p:cxnSp>
          <p:nvCxnSpPr>
            <p:cNvPr id="18" name="直線矢印コネクタ 17"/>
            <p:cNvCxnSpPr/>
            <p:nvPr/>
          </p:nvCxnSpPr>
          <p:spPr>
            <a:xfrm>
              <a:off x="4139310" y="2813413"/>
              <a:ext cx="2159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802" name="グループ化 24"/>
            <p:cNvGrpSpPr>
              <a:grpSpLocks/>
            </p:cNvGrpSpPr>
            <p:nvPr/>
          </p:nvGrpSpPr>
          <p:grpSpPr bwMode="auto">
            <a:xfrm>
              <a:off x="4499992" y="2996952"/>
              <a:ext cx="504056" cy="216024"/>
              <a:chOff x="4572000" y="2996952"/>
              <a:chExt cx="504056" cy="216024"/>
            </a:xfrm>
          </p:grpSpPr>
          <p:cxnSp>
            <p:nvCxnSpPr>
              <p:cNvPr id="85" name="直線矢印コネクタ 84"/>
              <p:cNvCxnSpPr/>
              <p:nvPr/>
            </p:nvCxnSpPr>
            <p:spPr>
              <a:xfrm>
                <a:off x="4571743" y="3213086"/>
                <a:ext cx="5049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rot="16200000">
                <a:off x="4463895" y="3105238"/>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5803" name="テキスト ボックス 88"/>
            <p:cNvSpPr txBox="1">
              <a:spLocks noChangeArrowheads="1"/>
            </p:cNvSpPr>
            <p:nvPr/>
          </p:nvSpPr>
          <p:spPr bwMode="auto">
            <a:xfrm>
              <a:off x="5004048" y="2996952"/>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endParaRPr lang="ja-JP" altLang="en-US" sz="2000" b="1">
                <a:solidFill>
                  <a:srgbClr val="000000"/>
                </a:solidFill>
                <a:cs typeface="Arial" panose="020B0604020202020204" pitchFamily="34" charset="0"/>
              </a:endParaRPr>
            </a:p>
          </p:txBody>
        </p:sp>
      </p:grpSp>
      <p:sp>
        <p:nvSpPr>
          <p:cNvPr id="75797" name="テキスト ボックス 92"/>
          <p:cNvSpPr txBox="1">
            <a:spLocks noChangeArrowheads="1"/>
          </p:cNvSpPr>
          <p:nvPr/>
        </p:nvSpPr>
        <p:spPr bwMode="auto">
          <a:xfrm>
            <a:off x="4211638" y="3249613"/>
            <a:ext cx="1873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 1 : 2 </a:t>
            </a:r>
            <a:endParaRPr lang="ja-JP" altLang="en-US" sz="2000" b="1">
              <a:solidFill>
                <a:srgbClr val="000000"/>
              </a:solidFill>
              <a:cs typeface="Arial" panose="020B0604020202020204" pitchFamily="34" charset="0"/>
            </a:endParaRPr>
          </a:p>
        </p:txBody>
      </p:sp>
      <p:sp>
        <p:nvSpPr>
          <p:cNvPr id="75798" name="テキスト ボックス 1"/>
          <p:cNvSpPr txBox="1">
            <a:spLocks noChangeArrowheads="1"/>
          </p:cNvSpPr>
          <p:nvPr/>
        </p:nvSpPr>
        <p:spPr bwMode="auto">
          <a:xfrm>
            <a:off x="5345113" y="3919538"/>
            <a:ext cx="3495675" cy="1077912"/>
          </a:xfrm>
          <a:prstGeom prst="rect">
            <a:avLst/>
          </a:prstGeom>
          <a:solidFill>
            <a:srgbClr val="FF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Particles and anti-particles are not distinguished unless needed.</a:t>
            </a:r>
            <a:br>
              <a:rPr lang="en-US" altLang="ja-JP" sz="1600" b="1">
                <a:solidFill>
                  <a:srgbClr val="000000"/>
                </a:solidFill>
                <a:cs typeface="Arial" panose="020B0604020202020204" pitchFamily="34" charset="0"/>
              </a:rPr>
            </a:br>
            <a:r>
              <a:rPr lang="en-US" altLang="ja-JP" sz="1600" b="1">
                <a:solidFill>
                  <a:srgbClr val="000000"/>
                </a:solidFill>
                <a:cs typeface="Arial" panose="020B0604020202020204" pitchFamily="34" charset="0"/>
              </a:rPr>
              <a:t>For example,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 </a:t>
            </a:r>
            <a:r>
              <a:rPr lang="en-US" altLang="ja-JP" sz="1600" b="1">
                <a:solidFill>
                  <a:srgbClr val="000000"/>
                </a:solidFill>
                <a:cs typeface="Arial" panose="020B0604020202020204" pitchFamily="34" charset="0"/>
              </a:rPr>
              <a:t>means</a:t>
            </a:r>
            <a:br>
              <a:rPr lang="en-US" altLang="ja-JP" sz="1600" b="1">
                <a:solidFill>
                  <a:srgbClr val="000000"/>
                </a:solidFill>
                <a:cs typeface="Arial" panose="020B0604020202020204" pitchFamily="34" charset="0"/>
              </a:rPr>
            </a:b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 and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a:t>
            </a:r>
            <a:endParaRPr lang="en-US" altLang="ja-JP" sz="1600" b="1">
              <a:solidFill>
                <a:srgbClr val="000000"/>
              </a:solidFill>
              <a:cs typeface="Arial" panose="020B0604020202020204" pitchFamily="34" charset="0"/>
              <a:sym typeface="Wingdings" panose="05000000000000000000" pitchFamily="2" charset="2"/>
            </a:endParaRPr>
          </a:p>
        </p:txBody>
      </p:sp>
      <p:cxnSp>
        <p:nvCxnSpPr>
          <p:cNvPr id="3" name="直線コネクタ 2"/>
          <p:cNvCxnSpPr/>
          <p:nvPr/>
        </p:nvCxnSpPr>
        <p:spPr>
          <a:xfrm>
            <a:off x="7839075" y="47339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スライド番号プレースホルダー 1">
            <a:extLst>
              <a:ext uri="{FF2B5EF4-FFF2-40B4-BE49-F238E27FC236}">
                <a16:creationId xmlns:a16="http://schemas.microsoft.com/office/drawing/2014/main" id="{D753BDB7-F2D1-41B1-AED8-33FC9BCA2B9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object 31"/>
          <p:cNvSpPr>
            <a:spLocks/>
          </p:cNvSpPr>
          <p:nvPr/>
        </p:nvSpPr>
        <p:spPr bwMode="auto">
          <a:xfrm>
            <a:off x="6319838" y="942975"/>
            <a:ext cx="1900237" cy="1900238"/>
          </a:xfrm>
          <a:custGeom>
            <a:avLst/>
            <a:gdLst>
              <a:gd name="T0" fmla="*/ 2997 w 1900554"/>
              <a:gd name="T1" fmla="*/ 908056 h 1899920"/>
              <a:gd name="T2" fmla="*/ 26534 w 1900554"/>
              <a:gd name="T3" fmla="*/ 751467 h 1899920"/>
              <a:gd name="T4" fmla="*/ 71759 w 1900554"/>
              <a:gd name="T5" fmla="*/ 604128 h 1899920"/>
              <a:gd name="T6" fmla="*/ 136737 w 1900554"/>
              <a:gd name="T7" fmla="*/ 468089 h 1899920"/>
              <a:gd name="T8" fmla="*/ 219665 w 1900554"/>
              <a:gd name="T9" fmla="*/ 345425 h 1899920"/>
              <a:gd name="T10" fmla="*/ 318677 w 1900554"/>
              <a:gd name="T11" fmla="*/ 238095 h 1899920"/>
              <a:gd name="T12" fmla="*/ 431866 w 1900554"/>
              <a:gd name="T13" fmla="*/ 148196 h 1899920"/>
              <a:gd name="T14" fmla="*/ 557339 w 1900554"/>
              <a:gd name="T15" fmla="*/ 77785 h 1899920"/>
              <a:gd name="T16" fmla="*/ 693245 w 1900554"/>
              <a:gd name="T17" fmla="*/ 28816 h 1899920"/>
              <a:gd name="T18" fmla="*/ 837694 w 1900554"/>
              <a:gd name="T19" fmla="*/ 3391 h 1899920"/>
              <a:gd name="T20" fmla="*/ 987371 w 1900554"/>
              <a:gd name="T21" fmla="*/ 3391 h 1899920"/>
              <a:gd name="T22" fmla="*/ 1131813 w 1900554"/>
              <a:gd name="T23" fmla="*/ 28816 h 1899920"/>
              <a:gd name="T24" fmla="*/ 1267707 w 1900554"/>
              <a:gd name="T25" fmla="*/ 77785 h 1899920"/>
              <a:gd name="T26" fmla="*/ 1393196 w 1900554"/>
              <a:gd name="T27" fmla="*/ 148196 h 1899920"/>
              <a:gd name="T28" fmla="*/ 1506381 w 1900554"/>
              <a:gd name="T29" fmla="*/ 238095 h 1899920"/>
              <a:gd name="T30" fmla="*/ 1605386 w 1900554"/>
              <a:gd name="T31" fmla="*/ 345425 h 1899920"/>
              <a:gd name="T32" fmla="*/ 1688332 w 1900554"/>
              <a:gd name="T33" fmla="*/ 468089 h 1899920"/>
              <a:gd name="T34" fmla="*/ 1753339 w 1900554"/>
              <a:gd name="T35" fmla="*/ 604128 h 1899920"/>
              <a:gd name="T36" fmla="*/ 1798533 w 1900554"/>
              <a:gd name="T37" fmla="*/ 751467 h 1899920"/>
              <a:gd name="T38" fmla="*/ 1822030 w 1900554"/>
              <a:gd name="T39" fmla="*/ 908056 h 1899920"/>
              <a:gd name="T40" fmla="*/ 1822030 w 1900554"/>
              <a:gd name="T41" fmla="*/ 1070329 h 1899920"/>
              <a:gd name="T42" fmla="*/ 1798533 w 1900554"/>
              <a:gd name="T43" fmla="*/ 1226933 h 1899920"/>
              <a:gd name="T44" fmla="*/ 1753339 w 1900554"/>
              <a:gd name="T45" fmla="*/ 1374260 h 1899920"/>
              <a:gd name="T46" fmla="*/ 1688332 w 1900554"/>
              <a:gd name="T47" fmla="*/ 1510288 h 1899920"/>
              <a:gd name="T48" fmla="*/ 1605386 w 1900554"/>
              <a:gd name="T49" fmla="*/ 1632983 h 1899920"/>
              <a:gd name="T50" fmla="*/ 1506381 w 1900554"/>
              <a:gd name="T51" fmla="*/ 1740297 h 1899920"/>
              <a:gd name="T52" fmla="*/ 1393196 w 1900554"/>
              <a:gd name="T53" fmla="*/ 1830204 h 1899920"/>
              <a:gd name="T54" fmla="*/ 1267707 w 1900554"/>
              <a:gd name="T55" fmla="*/ 1900668 h 1899920"/>
              <a:gd name="T56" fmla="*/ 1131813 w 1900554"/>
              <a:gd name="T57" fmla="*/ 1949648 h 1899920"/>
              <a:gd name="T58" fmla="*/ 987371 w 1900554"/>
              <a:gd name="T59" fmla="*/ 1975115 h 1899920"/>
              <a:gd name="T60" fmla="*/ 837694 w 1900554"/>
              <a:gd name="T61" fmla="*/ 1975115 h 1899920"/>
              <a:gd name="T62" fmla="*/ 693245 w 1900554"/>
              <a:gd name="T63" fmla="*/ 1949648 h 1899920"/>
              <a:gd name="T64" fmla="*/ 557339 w 1900554"/>
              <a:gd name="T65" fmla="*/ 1900668 h 1899920"/>
              <a:gd name="T66" fmla="*/ 431866 w 1900554"/>
              <a:gd name="T67" fmla="*/ 1830204 h 1899920"/>
              <a:gd name="T68" fmla="*/ 318677 w 1900554"/>
              <a:gd name="T69" fmla="*/ 1740297 h 1899920"/>
              <a:gd name="T70" fmla="*/ 219665 w 1900554"/>
              <a:gd name="T71" fmla="*/ 1632983 h 1899920"/>
              <a:gd name="T72" fmla="*/ 136737 w 1900554"/>
              <a:gd name="T73" fmla="*/ 1510288 h 1899920"/>
              <a:gd name="T74" fmla="*/ 71759 w 1900554"/>
              <a:gd name="T75" fmla="*/ 1374260 h 1899920"/>
              <a:gd name="T76" fmla="*/ 26534 w 1900554"/>
              <a:gd name="T77" fmla="*/ 1226933 h 1899920"/>
              <a:gd name="T78" fmla="*/ 2997 w 1900554"/>
              <a:gd name="T79" fmla="*/ 1070329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77827" name="object 32"/>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28" name="object 33"/>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noFill/>
          <a:ln w="9905">
            <a:solidFill>
              <a:srgbClr val="2D2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77829" name="object 35"/>
          <p:cNvSpPr>
            <a:spLocks/>
          </p:cNvSpPr>
          <p:nvPr/>
        </p:nvSpPr>
        <p:spPr bwMode="auto">
          <a:xfrm>
            <a:off x="7200900" y="560388"/>
            <a:ext cx="114300" cy="430212"/>
          </a:xfrm>
          <a:custGeom>
            <a:avLst/>
            <a:gdLst>
              <a:gd name="T0" fmla="*/ 159174 w 113664"/>
              <a:gd name="T1" fmla="*/ 0 h 430530"/>
              <a:gd name="T2" fmla="*/ 12320 w 113664"/>
              <a:gd name="T3" fmla="*/ 3350 h 430530"/>
              <a:gd name="T4" fmla="*/ 28588 w 113664"/>
              <a:gd name="T5" fmla="*/ 35141 h 430530"/>
              <a:gd name="T6" fmla="*/ 175445 w 113664"/>
              <a:gd name="T7" fmla="*/ 31632 h 430530"/>
              <a:gd name="T8" fmla="*/ 159174 w 113664"/>
              <a:gd name="T9" fmla="*/ 0 h 430530"/>
              <a:gd name="T10" fmla="*/ 191687 w 113664"/>
              <a:gd name="T11" fmla="*/ 63268 h 430530"/>
              <a:gd name="T12" fmla="*/ 44845 w 113664"/>
              <a:gd name="T13" fmla="*/ 66771 h 430530"/>
              <a:gd name="T14" fmla="*/ 61106 w 113664"/>
              <a:gd name="T15" fmla="*/ 98405 h 430530"/>
              <a:gd name="T16" fmla="*/ 207973 w 113664"/>
              <a:gd name="T17" fmla="*/ 94901 h 430530"/>
              <a:gd name="T18" fmla="*/ 191687 w 113664"/>
              <a:gd name="T19" fmla="*/ 63268 h 430530"/>
              <a:gd name="T20" fmla="*/ 224232 w 113664"/>
              <a:gd name="T21" fmla="*/ 126535 h 430530"/>
              <a:gd name="T22" fmla="*/ 76873 w 113664"/>
              <a:gd name="T23" fmla="*/ 130041 h 430530"/>
              <a:gd name="T24" fmla="*/ 93153 w 113664"/>
              <a:gd name="T25" fmla="*/ 161674 h 430530"/>
              <a:gd name="T26" fmla="*/ 240496 w 113664"/>
              <a:gd name="T27" fmla="*/ 158279 h 430530"/>
              <a:gd name="T28" fmla="*/ 224232 w 113664"/>
              <a:gd name="T29" fmla="*/ 126535 h 430530"/>
              <a:gd name="T30" fmla="*/ 256248 w 113664"/>
              <a:gd name="T31" fmla="*/ 189911 h 430530"/>
              <a:gd name="T32" fmla="*/ 109395 w 113664"/>
              <a:gd name="T33" fmla="*/ 193415 h 430530"/>
              <a:gd name="T34" fmla="*/ 125653 w 113664"/>
              <a:gd name="T35" fmla="*/ 225049 h 430530"/>
              <a:gd name="T36" fmla="*/ 272509 w 113664"/>
              <a:gd name="T37" fmla="*/ 221548 h 430530"/>
              <a:gd name="T38" fmla="*/ 256248 w 113664"/>
              <a:gd name="T39" fmla="*/ 189911 h 430530"/>
              <a:gd name="T40" fmla="*/ 146992 w 113664"/>
              <a:gd name="T41" fmla="*/ 266450 h 430530"/>
              <a:gd name="T42" fmla="*/ 0 w 113664"/>
              <a:gd name="T43" fmla="*/ 269949 h 430530"/>
              <a:gd name="T44" fmla="*/ 269062 w 113664"/>
              <a:gd name="T45" fmla="*/ 359655 h 430530"/>
              <a:gd name="T46" fmla="*/ 401899 w 113664"/>
              <a:gd name="T47" fmla="*/ 282269 h 430530"/>
              <a:gd name="T48" fmla="*/ 155248 w 113664"/>
              <a:gd name="T49" fmla="*/ 282269 h 430530"/>
              <a:gd name="T50" fmla="*/ 146992 w 113664"/>
              <a:gd name="T51" fmla="*/ 266450 h 430530"/>
              <a:gd name="T52" fmla="*/ 293862 w 113664"/>
              <a:gd name="T53" fmla="*/ 262951 h 430530"/>
              <a:gd name="T54" fmla="*/ 146992 w 113664"/>
              <a:gd name="T55" fmla="*/ 266450 h 430530"/>
              <a:gd name="T56" fmla="*/ 155248 w 113664"/>
              <a:gd name="T57" fmla="*/ 282269 h 430530"/>
              <a:gd name="T58" fmla="*/ 302091 w 113664"/>
              <a:gd name="T59" fmla="*/ 278764 h 430530"/>
              <a:gd name="T60" fmla="*/ 293862 w 113664"/>
              <a:gd name="T61" fmla="*/ 262951 h 430530"/>
              <a:gd name="T62" fmla="*/ 441045 w 113664"/>
              <a:gd name="T63" fmla="*/ 259443 h 430530"/>
              <a:gd name="T64" fmla="*/ 293862 w 113664"/>
              <a:gd name="T65" fmla="*/ 262951 h 430530"/>
              <a:gd name="T66" fmla="*/ 302091 w 113664"/>
              <a:gd name="T67" fmla="*/ 278764 h 430530"/>
              <a:gd name="T68" fmla="*/ 155248 w 113664"/>
              <a:gd name="T69" fmla="*/ 282269 h 430530"/>
              <a:gd name="T70" fmla="*/ 401899 w 113664"/>
              <a:gd name="T71" fmla="*/ 282269 h 430530"/>
              <a:gd name="T72" fmla="*/ 441045 w 113664"/>
              <a:gd name="T73" fmla="*/ 259443 h 430530"/>
              <a:gd name="T74" fmla="*/ 288765 w 113664"/>
              <a:gd name="T75" fmla="*/ 253183 h 430530"/>
              <a:gd name="T76" fmla="*/ 141940 w 113664"/>
              <a:gd name="T77" fmla="*/ 256683 h 430530"/>
              <a:gd name="T78" fmla="*/ 146992 w 113664"/>
              <a:gd name="T79" fmla="*/ 266450 h 430530"/>
              <a:gd name="T80" fmla="*/ 293862 w 113664"/>
              <a:gd name="T81" fmla="*/ 262951 h 430530"/>
              <a:gd name="T82" fmla="*/ 288765 w 113664"/>
              <a:gd name="T83" fmla="*/ 253183 h 4305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664" h="430530">
                <a:moveTo>
                  <a:pt x="41021" y="0"/>
                </a:moveTo>
                <a:lnTo>
                  <a:pt x="3175" y="4063"/>
                </a:lnTo>
                <a:lnTo>
                  <a:pt x="7366" y="42037"/>
                </a:lnTo>
                <a:lnTo>
                  <a:pt x="45212" y="37845"/>
                </a:lnTo>
                <a:lnTo>
                  <a:pt x="41021" y="0"/>
                </a:lnTo>
                <a:close/>
              </a:path>
              <a:path w="113664" h="430530">
                <a:moveTo>
                  <a:pt x="49403" y="75691"/>
                </a:moveTo>
                <a:lnTo>
                  <a:pt x="11557" y="79882"/>
                </a:lnTo>
                <a:lnTo>
                  <a:pt x="15748" y="117728"/>
                </a:lnTo>
                <a:lnTo>
                  <a:pt x="53594" y="113537"/>
                </a:lnTo>
                <a:lnTo>
                  <a:pt x="49403" y="75691"/>
                </a:lnTo>
                <a:close/>
              </a:path>
              <a:path w="113664" h="430530">
                <a:moveTo>
                  <a:pt x="57785" y="151383"/>
                </a:moveTo>
                <a:lnTo>
                  <a:pt x="19812" y="155575"/>
                </a:lnTo>
                <a:lnTo>
                  <a:pt x="24003" y="193420"/>
                </a:lnTo>
                <a:lnTo>
                  <a:pt x="61975" y="189356"/>
                </a:lnTo>
                <a:lnTo>
                  <a:pt x="57785" y="151383"/>
                </a:lnTo>
                <a:close/>
              </a:path>
              <a:path w="113664" h="430530">
                <a:moveTo>
                  <a:pt x="66040" y="227202"/>
                </a:moveTo>
                <a:lnTo>
                  <a:pt x="28194" y="231393"/>
                </a:lnTo>
                <a:lnTo>
                  <a:pt x="32385" y="269239"/>
                </a:lnTo>
                <a:lnTo>
                  <a:pt x="70231" y="265049"/>
                </a:lnTo>
                <a:lnTo>
                  <a:pt x="66040" y="227202"/>
                </a:lnTo>
                <a:close/>
              </a:path>
              <a:path w="113664" h="430530">
                <a:moveTo>
                  <a:pt x="37885" y="318770"/>
                </a:moveTo>
                <a:lnTo>
                  <a:pt x="0" y="322961"/>
                </a:lnTo>
                <a:lnTo>
                  <a:pt x="69342" y="430275"/>
                </a:lnTo>
                <a:lnTo>
                  <a:pt x="103570" y="337692"/>
                </a:lnTo>
                <a:lnTo>
                  <a:pt x="40005" y="337692"/>
                </a:lnTo>
                <a:lnTo>
                  <a:pt x="37885" y="318770"/>
                </a:lnTo>
                <a:close/>
              </a:path>
              <a:path w="113664" h="430530">
                <a:moveTo>
                  <a:pt x="75731" y="314583"/>
                </a:moveTo>
                <a:lnTo>
                  <a:pt x="37885" y="318770"/>
                </a:lnTo>
                <a:lnTo>
                  <a:pt x="40005" y="337692"/>
                </a:lnTo>
                <a:lnTo>
                  <a:pt x="77850" y="333501"/>
                </a:lnTo>
                <a:lnTo>
                  <a:pt x="75731" y="314583"/>
                </a:lnTo>
                <a:close/>
              </a:path>
              <a:path w="113664" h="430530">
                <a:moveTo>
                  <a:pt x="113665" y="310388"/>
                </a:moveTo>
                <a:lnTo>
                  <a:pt x="75731" y="314583"/>
                </a:lnTo>
                <a:lnTo>
                  <a:pt x="77850" y="333501"/>
                </a:lnTo>
                <a:lnTo>
                  <a:pt x="40005" y="337692"/>
                </a:lnTo>
                <a:lnTo>
                  <a:pt x="103570" y="337692"/>
                </a:lnTo>
                <a:lnTo>
                  <a:pt x="113665" y="310388"/>
                </a:lnTo>
                <a:close/>
              </a:path>
              <a:path w="113664" h="430530">
                <a:moveTo>
                  <a:pt x="74422" y="302894"/>
                </a:moveTo>
                <a:lnTo>
                  <a:pt x="36575" y="307086"/>
                </a:lnTo>
                <a:lnTo>
                  <a:pt x="37885" y="318770"/>
                </a:lnTo>
                <a:lnTo>
                  <a:pt x="75731" y="314583"/>
                </a:lnTo>
                <a:lnTo>
                  <a:pt x="74422" y="302894"/>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0" name="object 37"/>
          <p:cNvSpPr>
            <a:spLocks/>
          </p:cNvSpPr>
          <p:nvPr/>
        </p:nvSpPr>
        <p:spPr bwMode="auto">
          <a:xfrm>
            <a:off x="7200900" y="1179513"/>
            <a:ext cx="123825" cy="1804987"/>
          </a:xfrm>
          <a:custGeom>
            <a:avLst/>
            <a:gdLst>
              <a:gd name="T0" fmla="*/ 171432 w 121285"/>
              <a:gd name="T1" fmla="*/ 4 h 2043429"/>
              <a:gd name="T2" fmla="*/ 12007 w 121285"/>
              <a:gd name="T3" fmla="*/ 4 h 2043429"/>
              <a:gd name="T4" fmla="*/ 183433 w 121285"/>
              <a:gd name="T5" fmla="*/ 4 h 2043429"/>
              <a:gd name="T6" fmla="*/ 16024 w 121285"/>
              <a:gd name="T7" fmla="*/ 4 h 2043429"/>
              <a:gd name="T8" fmla="*/ 19969 w 121285"/>
              <a:gd name="T9" fmla="*/ 4 h 2043429"/>
              <a:gd name="T10" fmla="*/ 195415 w 121285"/>
              <a:gd name="T11" fmla="*/ 4 h 2043429"/>
              <a:gd name="T12" fmla="*/ 35392 w 121285"/>
              <a:gd name="T13" fmla="*/ 4 h 2043429"/>
              <a:gd name="T14" fmla="*/ 206816 w 121285"/>
              <a:gd name="T15" fmla="*/ 4 h 2043429"/>
              <a:gd name="T16" fmla="*/ 39442 w 121285"/>
              <a:gd name="T17" fmla="*/ 4 h 2043429"/>
              <a:gd name="T18" fmla="*/ 43411 w 121285"/>
              <a:gd name="T19" fmla="*/ 4 h 2043429"/>
              <a:gd name="T20" fmla="*/ 218823 w 121285"/>
              <a:gd name="T21" fmla="*/ 4 h 2043429"/>
              <a:gd name="T22" fmla="*/ 59419 w 121285"/>
              <a:gd name="T23" fmla="*/ 4 h 2043429"/>
              <a:gd name="T24" fmla="*/ 230832 w 121285"/>
              <a:gd name="T25" fmla="*/ 4 h 2043429"/>
              <a:gd name="T26" fmla="*/ 63429 w 121285"/>
              <a:gd name="T27" fmla="*/ 4 h 2043429"/>
              <a:gd name="T28" fmla="*/ 67437 w 121285"/>
              <a:gd name="T29" fmla="*/ 4 h 2043429"/>
              <a:gd name="T30" fmla="*/ 242790 w 121285"/>
              <a:gd name="T31" fmla="*/ 4 h 2043429"/>
              <a:gd name="T32" fmla="*/ 83406 w 121285"/>
              <a:gd name="T33" fmla="*/ 4 h 2043429"/>
              <a:gd name="T34" fmla="*/ 254834 w 121285"/>
              <a:gd name="T35" fmla="*/ 4 h 2043429"/>
              <a:gd name="T36" fmla="*/ 87393 w 121285"/>
              <a:gd name="T37" fmla="*/ 4 h 2043429"/>
              <a:gd name="T38" fmla="*/ 91425 w 121285"/>
              <a:gd name="T39" fmla="*/ 4 h 2043429"/>
              <a:gd name="T40" fmla="*/ 266266 w 121285"/>
              <a:gd name="T41" fmla="*/ 4 h 2043429"/>
              <a:gd name="T42" fmla="*/ 106816 w 121285"/>
              <a:gd name="T43" fmla="*/ 4 h 2043429"/>
              <a:gd name="T44" fmla="*/ 278182 w 121285"/>
              <a:gd name="T45" fmla="*/ 4 h 2043429"/>
              <a:gd name="T46" fmla="*/ 110804 w 121285"/>
              <a:gd name="T47" fmla="*/ 4 h 2043429"/>
              <a:gd name="T48" fmla="*/ 114810 w 121285"/>
              <a:gd name="T49" fmla="*/ 4 h 2043429"/>
              <a:gd name="T50" fmla="*/ 290204 w 121285"/>
              <a:gd name="T51" fmla="*/ 4 h 2043429"/>
              <a:gd name="T52" fmla="*/ 130859 w 121285"/>
              <a:gd name="T53" fmla="*/ 4 h 2043429"/>
              <a:gd name="T54" fmla="*/ 302228 w 121285"/>
              <a:gd name="T55" fmla="*/ 4 h 2043429"/>
              <a:gd name="T56" fmla="*/ 134814 w 121285"/>
              <a:gd name="T57" fmla="*/ 4 h 2043429"/>
              <a:gd name="T58" fmla="*/ 138800 w 121285"/>
              <a:gd name="T59" fmla="*/ 4 h 2043429"/>
              <a:gd name="T60" fmla="*/ 314200 w 121285"/>
              <a:gd name="T61" fmla="*/ 4 h 2043429"/>
              <a:gd name="T62" fmla="*/ 154835 w 121285"/>
              <a:gd name="T63" fmla="*/ 4 h 2043429"/>
              <a:gd name="T64" fmla="*/ 325609 w 121285"/>
              <a:gd name="T65" fmla="*/ 4 h 2043429"/>
              <a:gd name="T66" fmla="*/ 158224 w 121285"/>
              <a:gd name="T67" fmla="*/ 4 h 2043429"/>
              <a:gd name="T68" fmla="*/ 162282 w 121285"/>
              <a:gd name="T69" fmla="*/ 4 h 2043429"/>
              <a:gd name="T70" fmla="*/ 337634 w 121285"/>
              <a:gd name="T71" fmla="*/ 4 h 2043429"/>
              <a:gd name="T72" fmla="*/ 178253 w 121285"/>
              <a:gd name="T73" fmla="*/ 4 h 2043429"/>
              <a:gd name="T74" fmla="*/ 349681 w 121285"/>
              <a:gd name="T75" fmla="*/ 4 h 2043429"/>
              <a:gd name="T76" fmla="*/ 182246 w 121285"/>
              <a:gd name="T77" fmla="*/ 4 h 2043429"/>
              <a:gd name="T78" fmla="*/ 186283 w 121285"/>
              <a:gd name="T79" fmla="*/ 4 h 2043429"/>
              <a:gd name="T80" fmla="*/ 361653 w 121285"/>
              <a:gd name="T81" fmla="*/ 4 h 2043429"/>
              <a:gd name="T82" fmla="*/ 200790 w 121285"/>
              <a:gd name="T83" fmla="*/ 4 h 2043429"/>
              <a:gd name="T84" fmla="*/ 372199 w 121285"/>
              <a:gd name="T85" fmla="*/ 4 h 2043429"/>
              <a:gd name="T86" fmla="*/ 202264 w 121285"/>
              <a:gd name="T87" fmla="*/ 4 h 2043429"/>
              <a:gd name="T88" fmla="*/ 543350 w 121285"/>
              <a:gd name="T89" fmla="*/ 4 h 2043429"/>
              <a:gd name="T90" fmla="*/ 200790 w 121285"/>
              <a:gd name="T91" fmla="*/ 4 h 2043429"/>
              <a:gd name="T92" fmla="*/ 202264 w 121285"/>
              <a:gd name="T93" fmla="*/ 4 h 2043429"/>
              <a:gd name="T94" fmla="*/ 200790 w 121285"/>
              <a:gd name="T95" fmla="*/ 4 h 2043429"/>
              <a:gd name="T96" fmla="*/ 298245 w 121285"/>
              <a:gd name="T97" fmla="*/ 0 h 2043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285" h="2043429">
                <a:moveTo>
                  <a:pt x="888" y="2004440"/>
                </a:moveTo>
                <a:lnTo>
                  <a:pt x="0" y="2042540"/>
                </a:lnTo>
                <a:lnTo>
                  <a:pt x="38100" y="2043302"/>
                </a:lnTo>
                <a:lnTo>
                  <a:pt x="38988" y="2005330"/>
                </a:lnTo>
                <a:lnTo>
                  <a:pt x="888" y="2004440"/>
                </a:lnTo>
                <a:close/>
              </a:path>
              <a:path w="121285" h="2043429">
                <a:moveTo>
                  <a:pt x="2667" y="1928240"/>
                </a:moveTo>
                <a:lnTo>
                  <a:pt x="1777" y="1966340"/>
                </a:lnTo>
                <a:lnTo>
                  <a:pt x="39877" y="1967230"/>
                </a:lnTo>
                <a:lnTo>
                  <a:pt x="40767" y="1929130"/>
                </a:lnTo>
                <a:lnTo>
                  <a:pt x="2667" y="1928240"/>
                </a:lnTo>
                <a:close/>
              </a:path>
              <a:path w="121285" h="2043429">
                <a:moveTo>
                  <a:pt x="4445" y="1852040"/>
                </a:moveTo>
                <a:lnTo>
                  <a:pt x="3556" y="1890140"/>
                </a:lnTo>
                <a:lnTo>
                  <a:pt x="41656" y="1891030"/>
                </a:lnTo>
                <a:lnTo>
                  <a:pt x="42545" y="1852930"/>
                </a:lnTo>
                <a:lnTo>
                  <a:pt x="4445" y="1852040"/>
                </a:lnTo>
                <a:close/>
              </a:path>
              <a:path w="121285" h="2043429">
                <a:moveTo>
                  <a:pt x="6223" y="1775840"/>
                </a:moveTo>
                <a:lnTo>
                  <a:pt x="5334" y="1813940"/>
                </a:lnTo>
                <a:lnTo>
                  <a:pt x="43434" y="1814830"/>
                </a:lnTo>
                <a:lnTo>
                  <a:pt x="44196" y="1776730"/>
                </a:lnTo>
                <a:lnTo>
                  <a:pt x="6223" y="1775840"/>
                </a:lnTo>
                <a:close/>
              </a:path>
              <a:path w="121285" h="2043429">
                <a:moveTo>
                  <a:pt x="7874" y="1699640"/>
                </a:moveTo>
                <a:lnTo>
                  <a:pt x="7112" y="1737740"/>
                </a:lnTo>
                <a:lnTo>
                  <a:pt x="45085" y="1738630"/>
                </a:lnTo>
                <a:lnTo>
                  <a:pt x="45974" y="1700530"/>
                </a:lnTo>
                <a:lnTo>
                  <a:pt x="7874" y="1699640"/>
                </a:lnTo>
                <a:close/>
              </a:path>
              <a:path w="121285" h="2043429">
                <a:moveTo>
                  <a:pt x="9651" y="1623440"/>
                </a:moveTo>
                <a:lnTo>
                  <a:pt x="8762" y="1661540"/>
                </a:lnTo>
                <a:lnTo>
                  <a:pt x="46862" y="1662430"/>
                </a:lnTo>
                <a:lnTo>
                  <a:pt x="47751" y="1624330"/>
                </a:lnTo>
                <a:lnTo>
                  <a:pt x="9651" y="1623440"/>
                </a:lnTo>
                <a:close/>
              </a:path>
              <a:path w="121285" h="2043429">
                <a:moveTo>
                  <a:pt x="11430" y="1547368"/>
                </a:moveTo>
                <a:lnTo>
                  <a:pt x="10540" y="1585340"/>
                </a:lnTo>
                <a:lnTo>
                  <a:pt x="48640" y="1586230"/>
                </a:lnTo>
                <a:lnTo>
                  <a:pt x="49530" y="1548257"/>
                </a:lnTo>
                <a:lnTo>
                  <a:pt x="11430" y="1547368"/>
                </a:lnTo>
                <a:close/>
              </a:path>
              <a:path w="121285" h="2043429">
                <a:moveTo>
                  <a:pt x="13208" y="1471168"/>
                </a:moveTo>
                <a:lnTo>
                  <a:pt x="12319" y="1509268"/>
                </a:lnTo>
                <a:lnTo>
                  <a:pt x="50419" y="1510157"/>
                </a:lnTo>
                <a:lnTo>
                  <a:pt x="51308" y="1472057"/>
                </a:lnTo>
                <a:lnTo>
                  <a:pt x="13208" y="1471168"/>
                </a:lnTo>
                <a:close/>
              </a:path>
              <a:path w="121285" h="2043429">
                <a:moveTo>
                  <a:pt x="14986" y="1394968"/>
                </a:moveTo>
                <a:lnTo>
                  <a:pt x="14097" y="1433068"/>
                </a:lnTo>
                <a:lnTo>
                  <a:pt x="52197" y="1433957"/>
                </a:lnTo>
                <a:lnTo>
                  <a:pt x="53086" y="1395857"/>
                </a:lnTo>
                <a:lnTo>
                  <a:pt x="14986" y="1394968"/>
                </a:lnTo>
                <a:close/>
              </a:path>
              <a:path w="121285" h="2043429">
                <a:moveTo>
                  <a:pt x="16763" y="1318768"/>
                </a:moveTo>
                <a:lnTo>
                  <a:pt x="15875" y="1356868"/>
                </a:lnTo>
                <a:lnTo>
                  <a:pt x="53975" y="1357757"/>
                </a:lnTo>
                <a:lnTo>
                  <a:pt x="54863" y="1319657"/>
                </a:lnTo>
                <a:lnTo>
                  <a:pt x="16763" y="1318768"/>
                </a:lnTo>
                <a:close/>
              </a:path>
              <a:path w="121285" h="2043429">
                <a:moveTo>
                  <a:pt x="18542" y="1242568"/>
                </a:moveTo>
                <a:lnTo>
                  <a:pt x="17652" y="1280668"/>
                </a:lnTo>
                <a:lnTo>
                  <a:pt x="55752" y="1281557"/>
                </a:lnTo>
                <a:lnTo>
                  <a:pt x="56642" y="1243457"/>
                </a:lnTo>
                <a:lnTo>
                  <a:pt x="18542" y="1242568"/>
                </a:lnTo>
                <a:close/>
              </a:path>
              <a:path w="121285" h="2043429">
                <a:moveTo>
                  <a:pt x="20320" y="1166368"/>
                </a:moveTo>
                <a:lnTo>
                  <a:pt x="19431" y="1204468"/>
                </a:lnTo>
                <a:lnTo>
                  <a:pt x="57531" y="1205357"/>
                </a:lnTo>
                <a:lnTo>
                  <a:pt x="58293" y="1167257"/>
                </a:lnTo>
                <a:lnTo>
                  <a:pt x="20320" y="1166368"/>
                </a:lnTo>
                <a:close/>
              </a:path>
              <a:path w="121285" h="2043429">
                <a:moveTo>
                  <a:pt x="21971" y="1090295"/>
                </a:moveTo>
                <a:lnTo>
                  <a:pt x="21082" y="1128268"/>
                </a:lnTo>
                <a:lnTo>
                  <a:pt x="59182" y="1129157"/>
                </a:lnTo>
                <a:lnTo>
                  <a:pt x="60071" y="1091057"/>
                </a:lnTo>
                <a:lnTo>
                  <a:pt x="21971" y="1090295"/>
                </a:lnTo>
                <a:close/>
              </a:path>
              <a:path w="121285" h="2043429">
                <a:moveTo>
                  <a:pt x="23749" y="1014094"/>
                </a:moveTo>
                <a:lnTo>
                  <a:pt x="22860" y="1052195"/>
                </a:lnTo>
                <a:lnTo>
                  <a:pt x="60960" y="1053083"/>
                </a:lnTo>
                <a:lnTo>
                  <a:pt x="61849" y="1014983"/>
                </a:lnTo>
                <a:lnTo>
                  <a:pt x="23749" y="1014094"/>
                </a:lnTo>
                <a:close/>
              </a:path>
              <a:path w="121285" h="2043429">
                <a:moveTo>
                  <a:pt x="25526" y="937894"/>
                </a:moveTo>
                <a:lnTo>
                  <a:pt x="24637" y="975994"/>
                </a:lnTo>
                <a:lnTo>
                  <a:pt x="62737" y="976883"/>
                </a:lnTo>
                <a:lnTo>
                  <a:pt x="63626" y="938783"/>
                </a:lnTo>
                <a:lnTo>
                  <a:pt x="25526" y="937894"/>
                </a:lnTo>
                <a:close/>
              </a:path>
              <a:path w="121285" h="2043429">
                <a:moveTo>
                  <a:pt x="27305" y="861694"/>
                </a:moveTo>
                <a:lnTo>
                  <a:pt x="26415" y="899794"/>
                </a:lnTo>
                <a:lnTo>
                  <a:pt x="64515" y="900683"/>
                </a:lnTo>
                <a:lnTo>
                  <a:pt x="65405" y="862583"/>
                </a:lnTo>
                <a:lnTo>
                  <a:pt x="27305" y="861694"/>
                </a:lnTo>
                <a:close/>
              </a:path>
              <a:path w="121285" h="2043429">
                <a:moveTo>
                  <a:pt x="29083" y="785494"/>
                </a:moveTo>
                <a:lnTo>
                  <a:pt x="28194" y="823594"/>
                </a:lnTo>
                <a:lnTo>
                  <a:pt x="66294" y="824483"/>
                </a:lnTo>
                <a:lnTo>
                  <a:pt x="67183" y="786383"/>
                </a:lnTo>
                <a:lnTo>
                  <a:pt x="29083" y="785494"/>
                </a:lnTo>
                <a:close/>
              </a:path>
              <a:path w="121285" h="2043429">
                <a:moveTo>
                  <a:pt x="30861" y="709294"/>
                </a:moveTo>
                <a:lnTo>
                  <a:pt x="29972" y="747394"/>
                </a:lnTo>
                <a:lnTo>
                  <a:pt x="68072" y="748283"/>
                </a:lnTo>
                <a:lnTo>
                  <a:pt x="68961" y="710183"/>
                </a:lnTo>
                <a:lnTo>
                  <a:pt x="30861" y="709294"/>
                </a:lnTo>
                <a:close/>
              </a:path>
              <a:path w="121285" h="2043429">
                <a:moveTo>
                  <a:pt x="32638" y="633221"/>
                </a:moveTo>
                <a:lnTo>
                  <a:pt x="31750" y="671194"/>
                </a:lnTo>
                <a:lnTo>
                  <a:pt x="69850" y="672083"/>
                </a:lnTo>
                <a:lnTo>
                  <a:pt x="70738" y="633983"/>
                </a:lnTo>
                <a:lnTo>
                  <a:pt x="32638" y="633221"/>
                </a:lnTo>
                <a:close/>
              </a:path>
              <a:path w="121285" h="2043429">
                <a:moveTo>
                  <a:pt x="34417" y="557021"/>
                </a:moveTo>
                <a:lnTo>
                  <a:pt x="33527" y="595121"/>
                </a:lnTo>
                <a:lnTo>
                  <a:pt x="71627" y="596011"/>
                </a:lnTo>
                <a:lnTo>
                  <a:pt x="72389" y="557911"/>
                </a:lnTo>
                <a:lnTo>
                  <a:pt x="34417" y="557021"/>
                </a:lnTo>
                <a:close/>
              </a:path>
              <a:path w="121285" h="2043429">
                <a:moveTo>
                  <a:pt x="36068" y="480822"/>
                </a:moveTo>
                <a:lnTo>
                  <a:pt x="35178" y="518921"/>
                </a:lnTo>
                <a:lnTo>
                  <a:pt x="73278" y="519811"/>
                </a:lnTo>
                <a:lnTo>
                  <a:pt x="74168" y="481711"/>
                </a:lnTo>
                <a:lnTo>
                  <a:pt x="36068" y="480822"/>
                </a:lnTo>
                <a:close/>
              </a:path>
              <a:path w="121285" h="2043429">
                <a:moveTo>
                  <a:pt x="37846" y="404622"/>
                </a:moveTo>
                <a:lnTo>
                  <a:pt x="36957" y="442722"/>
                </a:lnTo>
                <a:lnTo>
                  <a:pt x="75057" y="443611"/>
                </a:lnTo>
                <a:lnTo>
                  <a:pt x="75946" y="405511"/>
                </a:lnTo>
                <a:lnTo>
                  <a:pt x="37846" y="404622"/>
                </a:lnTo>
                <a:close/>
              </a:path>
              <a:path w="121285" h="2043429">
                <a:moveTo>
                  <a:pt x="39624" y="328422"/>
                </a:moveTo>
                <a:lnTo>
                  <a:pt x="38735" y="366522"/>
                </a:lnTo>
                <a:lnTo>
                  <a:pt x="76835" y="367411"/>
                </a:lnTo>
                <a:lnTo>
                  <a:pt x="77724" y="329311"/>
                </a:lnTo>
                <a:lnTo>
                  <a:pt x="39624" y="328422"/>
                </a:lnTo>
                <a:close/>
              </a:path>
              <a:path w="121285" h="2043429">
                <a:moveTo>
                  <a:pt x="41401" y="252222"/>
                </a:moveTo>
                <a:lnTo>
                  <a:pt x="40512" y="290322"/>
                </a:lnTo>
                <a:lnTo>
                  <a:pt x="78612" y="291211"/>
                </a:lnTo>
                <a:lnTo>
                  <a:pt x="79501" y="253111"/>
                </a:lnTo>
                <a:lnTo>
                  <a:pt x="41401" y="252222"/>
                </a:lnTo>
                <a:close/>
              </a:path>
              <a:path w="121285" h="2043429">
                <a:moveTo>
                  <a:pt x="43180" y="176022"/>
                </a:moveTo>
                <a:lnTo>
                  <a:pt x="42290" y="214122"/>
                </a:lnTo>
                <a:lnTo>
                  <a:pt x="80390" y="215011"/>
                </a:lnTo>
                <a:lnTo>
                  <a:pt x="81280" y="176911"/>
                </a:lnTo>
                <a:lnTo>
                  <a:pt x="43180" y="176022"/>
                </a:lnTo>
                <a:close/>
              </a:path>
              <a:path w="121285" h="2043429">
                <a:moveTo>
                  <a:pt x="44634" y="113793"/>
                </a:moveTo>
                <a:lnTo>
                  <a:pt x="44069" y="138049"/>
                </a:lnTo>
                <a:lnTo>
                  <a:pt x="82169" y="138811"/>
                </a:lnTo>
                <a:lnTo>
                  <a:pt x="82733" y="114682"/>
                </a:lnTo>
                <a:lnTo>
                  <a:pt x="44634" y="113793"/>
                </a:lnTo>
                <a:close/>
              </a:path>
              <a:path w="121285" h="2043429">
                <a:moveTo>
                  <a:pt x="113412" y="99949"/>
                </a:moveTo>
                <a:lnTo>
                  <a:pt x="44958" y="99949"/>
                </a:lnTo>
                <a:lnTo>
                  <a:pt x="83058" y="100837"/>
                </a:lnTo>
                <a:lnTo>
                  <a:pt x="82733" y="114682"/>
                </a:lnTo>
                <a:lnTo>
                  <a:pt x="120776" y="115570"/>
                </a:lnTo>
                <a:lnTo>
                  <a:pt x="113412" y="99949"/>
                </a:lnTo>
                <a:close/>
              </a:path>
              <a:path w="121285" h="2043429">
                <a:moveTo>
                  <a:pt x="44958" y="99949"/>
                </a:moveTo>
                <a:lnTo>
                  <a:pt x="44634" y="113793"/>
                </a:lnTo>
                <a:lnTo>
                  <a:pt x="82733" y="114682"/>
                </a:lnTo>
                <a:lnTo>
                  <a:pt x="83058" y="100837"/>
                </a:lnTo>
                <a:lnTo>
                  <a:pt x="44958" y="99949"/>
                </a:lnTo>
                <a:close/>
              </a:path>
              <a:path w="121285" h="2043429">
                <a:moveTo>
                  <a:pt x="66294" y="0"/>
                </a:moveTo>
                <a:lnTo>
                  <a:pt x="6476" y="112902"/>
                </a:lnTo>
                <a:lnTo>
                  <a:pt x="44634" y="113793"/>
                </a:lnTo>
                <a:lnTo>
                  <a:pt x="44958" y="99949"/>
                </a:lnTo>
                <a:lnTo>
                  <a:pt x="113412" y="99949"/>
                </a:lnTo>
                <a:lnTo>
                  <a:pt x="66294"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1" name="object 39"/>
          <p:cNvSpPr>
            <a:spLocks/>
          </p:cNvSpPr>
          <p:nvPr/>
        </p:nvSpPr>
        <p:spPr bwMode="auto">
          <a:xfrm>
            <a:off x="6302375" y="1179513"/>
            <a:ext cx="873125" cy="1625600"/>
          </a:xfrm>
          <a:custGeom>
            <a:avLst/>
            <a:gdLst>
              <a:gd name="T0" fmla="*/ 33782 w 873125"/>
              <a:gd name="T1" fmla="*/ 1625092 h 1625600"/>
              <a:gd name="T2" fmla="*/ 53594 w 873125"/>
              <a:gd name="T3" fmla="*/ 1506220 h 1625600"/>
              <a:gd name="T4" fmla="*/ 87249 w 873125"/>
              <a:gd name="T5" fmla="*/ 1524127 h 1625600"/>
              <a:gd name="T6" fmla="*/ 71374 w 873125"/>
              <a:gd name="T7" fmla="*/ 1472564 h 1625600"/>
              <a:gd name="T8" fmla="*/ 89154 w 873125"/>
              <a:gd name="T9" fmla="*/ 1438909 h 1625600"/>
              <a:gd name="T10" fmla="*/ 140716 w 873125"/>
              <a:gd name="T11" fmla="*/ 1423034 h 1625600"/>
              <a:gd name="T12" fmla="*/ 160528 w 873125"/>
              <a:gd name="T13" fmla="*/ 1304289 h 1625600"/>
              <a:gd name="T14" fmla="*/ 194183 w 873125"/>
              <a:gd name="T15" fmla="*/ 1322070 h 1625600"/>
              <a:gd name="T16" fmla="*/ 178308 w 873125"/>
              <a:gd name="T17" fmla="*/ 1270634 h 1625600"/>
              <a:gd name="T18" fmla="*/ 196215 w 873125"/>
              <a:gd name="T19" fmla="*/ 1236852 h 1625600"/>
              <a:gd name="T20" fmla="*/ 247650 w 873125"/>
              <a:gd name="T21" fmla="*/ 1221105 h 1625600"/>
              <a:gd name="T22" fmla="*/ 267462 w 873125"/>
              <a:gd name="T23" fmla="*/ 1102233 h 1625600"/>
              <a:gd name="T24" fmla="*/ 301117 w 873125"/>
              <a:gd name="T25" fmla="*/ 1120013 h 1625600"/>
              <a:gd name="T26" fmla="*/ 285242 w 873125"/>
              <a:gd name="T27" fmla="*/ 1068577 h 1625600"/>
              <a:gd name="T28" fmla="*/ 303149 w 873125"/>
              <a:gd name="T29" fmla="*/ 1034923 h 1625600"/>
              <a:gd name="T30" fmla="*/ 354584 w 873125"/>
              <a:gd name="T31" fmla="*/ 1019048 h 1625600"/>
              <a:gd name="T32" fmla="*/ 374396 w 873125"/>
              <a:gd name="T33" fmla="*/ 900176 h 1625600"/>
              <a:gd name="T34" fmla="*/ 408050 w 873125"/>
              <a:gd name="T35" fmla="*/ 917956 h 1625600"/>
              <a:gd name="T36" fmla="*/ 392303 w 873125"/>
              <a:gd name="T37" fmla="*/ 866520 h 1625600"/>
              <a:gd name="T38" fmla="*/ 410083 w 873125"/>
              <a:gd name="T39" fmla="*/ 832865 h 1625600"/>
              <a:gd name="T40" fmla="*/ 461645 w 873125"/>
              <a:gd name="T41" fmla="*/ 816990 h 1625600"/>
              <a:gd name="T42" fmla="*/ 481457 w 873125"/>
              <a:gd name="T43" fmla="*/ 698119 h 1625600"/>
              <a:gd name="T44" fmla="*/ 515112 w 873125"/>
              <a:gd name="T45" fmla="*/ 716026 h 1625600"/>
              <a:gd name="T46" fmla="*/ 499237 w 873125"/>
              <a:gd name="T47" fmla="*/ 664463 h 1625600"/>
              <a:gd name="T48" fmla="*/ 517017 w 873125"/>
              <a:gd name="T49" fmla="*/ 630808 h 1625600"/>
              <a:gd name="T50" fmla="*/ 568579 w 873125"/>
              <a:gd name="T51" fmla="*/ 614933 h 1625600"/>
              <a:gd name="T52" fmla="*/ 588391 w 873125"/>
              <a:gd name="T53" fmla="*/ 496188 h 1625600"/>
              <a:gd name="T54" fmla="*/ 622046 w 873125"/>
              <a:gd name="T55" fmla="*/ 513969 h 1625600"/>
              <a:gd name="T56" fmla="*/ 606171 w 873125"/>
              <a:gd name="T57" fmla="*/ 462406 h 1625600"/>
              <a:gd name="T58" fmla="*/ 624078 w 873125"/>
              <a:gd name="T59" fmla="*/ 428751 h 1625600"/>
              <a:gd name="T60" fmla="*/ 675513 w 873125"/>
              <a:gd name="T61" fmla="*/ 413003 h 1625600"/>
              <a:gd name="T62" fmla="*/ 695325 w 873125"/>
              <a:gd name="T63" fmla="*/ 294131 h 1625600"/>
              <a:gd name="T64" fmla="*/ 728980 w 873125"/>
              <a:gd name="T65" fmla="*/ 311912 h 1625600"/>
              <a:gd name="T66" fmla="*/ 713232 w 873125"/>
              <a:gd name="T67" fmla="*/ 260476 h 1625600"/>
              <a:gd name="T68" fmla="*/ 731012 w 873125"/>
              <a:gd name="T69" fmla="*/ 226695 h 1625600"/>
              <a:gd name="T70" fmla="*/ 782447 w 873125"/>
              <a:gd name="T71" fmla="*/ 210947 h 1625600"/>
              <a:gd name="T72" fmla="*/ 802250 w 873125"/>
              <a:gd name="T73" fmla="*/ 92090 h 1625600"/>
              <a:gd name="T74" fmla="*/ 835996 w 873125"/>
              <a:gd name="T75" fmla="*/ 109938 h 1625600"/>
              <a:gd name="T76" fmla="*/ 802259 w 873125"/>
              <a:gd name="T77" fmla="*/ 92075 h 1625600"/>
              <a:gd name="T78" fmla="*/ 870511 w 873125"/>
              <a:gd name="T79" fmla="*/ 92075 h 1625600"/>
              <a:gd name="T80" fmla="*/ 802259 w 873125"/>
              <a:gd name="T81" fmla="*/ 92075 h 1625600"/>
              <a:gd name="T82" fmla="*/ 802250 w 873125"/>
              <a:gd name="T83" fmla="*/ 92090 h 1625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3125" h="1625600">
                <a:moveTo>
                  <a:pt x="17907" y="1573657"/>
                </a:moveTo>
                <a:lnTo>
                  <a:pt x="0" y="1607312"/>
                </a:lnTo>
                <a:lnTo>
                  <a:pt x="33782" y="1625092"/>
                </a:lnTo>
                <a:lnTo>
                  <a:pt x="51562" y="1591437"/>
                </a:lnTo>
                <a:lnTo>
                  <a:pt x="17907" y="1573657"/>
                </a:lnTo>
                <a:close/>
              </a:path>
              <a:path w="873125" h="1625600">
                <a:moveTo>
                  <a:pt x="53594" y="1506220"/>
                </a:moveTo>
                <a:lnTo>
                  <a:pt x="35687" y="1540002"/>
                </a:lnTo>
                <a:lnTo>
                  <a:pt x="69342" y="1557782"/>
                </a:lnTo>
                <a:lnTo>
                  <a:pt x="87249" y="1524127"/>
                </a:lnTo>
                <a:lnTo>
                  <a:pt x="53594" y="1506220"/>
                </a:lnTo>
                <a:close/>
              </a:path>
              <a:path w="873125" h="1625600">
                <a:moveTo>
                  <a:pt x="89154" y="1438909"/>
                </a:moveTo>
                <a:lnTo>
                  <a:pt x="71374" y="1472564"/>
                </a:lnTo>
                <a:lnTo>
                  <a:pt x="105029" y="1490471"/>
                </a:lnTo>
                <a:lnTo>
                  <a:pt x="122809" y="1456817"/>
                </a:lnTo>
                <a:lnTo>
                  <a:pt x="89154" y="1438909"/>
                </a:lnTo>
                <a:close/>
              </a:path>
              <a:path w="873125" h="1625600">
                <a:moveTo>
                  <a:pt x="124841" y="1371600"/>
                </a:moveTo>
                <a:lnTo>
                  <a:pt x="107061" y="1405255"/>
                </a:lnTo>
                <a:lnTo>
                  <a:pt x="140716" y="1423034"/>
                </a:lnTo>
                <a:lnTo>
                  <a:pt x="158496" y="1389380"/>
                </a:lnTo>
                <a:lnTo>
                  <a:pt x="124841" y="1371600"/>
                </a:lnTo>
                <a:close/>
              </a:path>
              <a:path w="873125" h="1625600">
                <a:moveTo>
                  <a:pt x="160528" y="1304289"/>
                </a:moveTo>
                <a:lnTo>
                  <a:pt x="142621" y="1337945"/>
                </a:lnTo>
                <a:lnTo>
                  <a:pt x="176403" y="1355725"/>
                </a:lnTo>
                <a:lnTo>
                  <a:pt x="194183" y="1322070"/>
                </a:lnTo>
                <a:lnTo>
                  <a:pt x="160528" y="1304289"/>
                </a:lnTo>
                <a:close/>
              </a:path>
              <a:path w="873125" h="1625600">
                <a:moveTo>
                  <a:pt x="196215" y="1236852"/>
                </a:moveTo>
                <a:lnTo>
                  <a:pt x="178308" y="1270634"/>
                </a:lnTo>
                <a:lnTo>
                  <a:pt x="211962" y="1288414"/>
                </a:lnTo>
                <a:lnTo>
                  <a:pt x="229870" y="1254759"/>
                </a:lnTo>
                <a:lnTo>
                  <a:pt x="196215" y="1236852"/>
                </a:lnTo>
                <a:close/>
              </a:path>
              <a:path w="873125" h="1625600">
                <a:moveTo>
                  <a:pt x="231775" y="1169543"/>
                </a:moveTo>
                <a:lnTo>
                  <a:pt x="213995" y="1203198"/>
                </a:lnTo>
                <a:lnTo>
                  <a:pt x="247650" y="1221105"/>
                </a:lnTo>
                <a:lnTo>
                  <a:pt x="265430" y="1187323"/>
                </a:lnTo>
                <a:lnTo>
                  <a:pt x="231775" y="1169543"/>
                </a:lnTo>
                <a:close/>
              </a:path>
              <a:path w="873125" h="1625600">
                <a:moveTo>
                  <a:pt x="267462" y="1102233"/>
                </a:moveTo>
                <a:lnTo>
                  <a:pt x="249682" y="1135888"/>
                </a:lnTo>
                <a:lnTo>
                  <a:pt x="283337" y="1153668"/>
                </a:lnTo>
                <a:lnTo>
                  <a:pt x="301117" y="1120013"/>
                </a:lnTo>
                <a:lnTo>
                  <a:pt x="267462" y="1102233"/>
                </a:lnTo>
                <a:close/>
              </a:path>
              <a:path w="873125" h="1625600">
                <a:moveTo>
                  <a:pt x="303149" y="1034923"/>
                </a:moveTo>
                <a:lnTo>
                  <a:pt x="285242" y="1068577"/>
                </a:lnTo>
                <a:lnTo>
                  <a:pt x="319024" y="1086358"/>
                </a:lnTo>
                <a:lnTo>
                  <a:pt x="336804" y="1052702"/>
                </a:lnTo>
                <a:lnTo>
                  <a:pt x="303149" y="1034923"/>
                </a:lnTo>
                <a:close/>
              </a:path>
              <a:path w="873125" h="1625600">
                <a:moveTo>
                  <a:pt x="338836" y="967486"/>
                </a:moveTo>
                <a:lnTo>
                  <a:pt x="320929" y="1001140"/>
                </a:lnTo>
                <a:lnTo>
                  <a:pt x="354584" y="1019048"/>
                </a:lnTo>
                <a:lnTo>
                  <a:pt x="372491" y="985393"/>
                </a:lnTo>
                <a:lnTo>
                  <a:pt x="338836" y="967486"/>
                </a:lnTo>
                <a:close/>
              </a:path>
              <a:path w="873125" h="1625600">
                <a:moveTo>
                  <a:pt x="374396" y="900176"/>
                </a:moveTo>
                <a:lnTo>
                  <a:pt x="356616" y="933831"/>
                </a:lnTo>
                <a:lnTo>
                  <a:pt x="390271" y="951738"/>
                </a:lnTo>
                <a:lnTo>
                  <a:pt x="408050" y="917956"/>
                </a:lnTo>
                <a:lnTo>
                  <a:pt x="374396" y="900176"/>
                </a:lnTo>
                <a:close/>
              </a:path>
              <a:path w="873125" h="1625600">
                <a:moveTo>
                  <a:pt x="410083" y="832865"/>
                </a:moveTo>
                <a:lnTo>
                  <a:pt x="392303" y="866520"/>
                </a:lnTo>
                <a:lnTo>
                  <a:pt x="425958" y="884301"/>
                </a:lnTo>
                <a:lnTo>
                  <a:pt x="443738" y="850645"/>
                </a:lnTo>
                <a:lnTo>
                  <a:pt x="410083" y="832865"/>
                </a:lnTo>
                <a:close/>
              </a:path>
              <a:path w="873125" h="1625600">
                <a:moveTo>
                  <a:pt x="445770" y="765556"/>
                </a:moveTo>
                <a:lnTo>
                  <a:pt x="427863" y="799211"/>
                </a:lnTo>
                <a:lnTo>
                  <a:pt x="461645" y="816990"/>
                </a:lnTo>
                <a:lnTo>
                  <a:pt x="479425" y="783336"/>
                </a:lnTo>
                <a:lnTo>
                  <a:pt x="445770" y="765556"/>
                </a:lnTo>
                <a:close/>
              </a:path>
              <a:path w="873125" h="1625600">
                <a:moveTo>
                  <a:pt x="481457" y="698119"/>
                </a:moveTo>
                <a:lnTo>
                  <a:pt x="463550" y="731774"/>
                </a:lnTo>
                <a:lnTo>
                  <a:pt x="497205" y="749681"/>
                </a:lnTo>
                <a:lnTo>
                  <a:pt x="515112" y="716026"/>
                </a:lnTo>
                <a:lnTo>
                  <a:pt x="481457" y="698119"/>
                </a:lnTo>
                <a:close/>
              </a:path>
              <a:path w="873125" h="1625600">
                <a:moveTo>
                  <a:pt x="517017" y="630808"/>
                </a:moveTo>
                <a:lnTo>
                  <a:pt x="499237" y="664463"/>
                </a:lnTo>
                <a:lnTo>
                  <a:pt x="532892" y="682370"/>
                </a:lnTo>
                <a:lnTo>
                  <a:pt x="550799" y="648588"/>
                </a:lnTo>
                <a:lnTo>
                  <a:pt x="517017" y="630808"/>
                </a:lnTo>
                <a:close/>
              </a:path>
              <a:path w="873125" h="1625600">
                <a:moveTo>
                  <a:pt x="552704" y="563499"/>
                </a:moveTo>
                <a:lnTo>
                  <a:pt x="534924" y="597153"/>
                </a:lnTo>
                <a:lnTo>
                  <a:pt x="568579" y="614933"/>
                </a:lnTo>
                <a:lnTo>
                  <a:pt x="586359" y="581278"/>
                </a:lnTo>
                <a:lnTo>
                  <a:pt x="552704" y="563499"/>
                </a:lnTo>
                <a:close/>
              </a:path>
              <a:path w="873125" h="1625600">
                <a:moveTo>
                  <a:pt x="588391" y="496188"/>
                </a:moveTo>
                <a:lnTo>
                  <a:pt x="570611" y="529844"/>
                </a:lnTo>
                <a:lnTo>
                  <a:pt x="604266" y="547624"/>
                </a:lnTo>
                <a:lnTo>
                  <a:pt x="622046" y="513969"/>
                </a:lnTo>
                <a:lnTo>
                  <a:pt x="588391" y="496188"/>
                </a:lnTo>
                <a:close/>
              </a:path>
              <a:path w="873125" h="1625600">
                <a:moveTo>
                  <a:pt x="624078" y="428751"/>
                </a:moveTo>
                <a:lnTo>
                  <a:pt x="606171" y="462406"/>
                </a:lnTo>
                <a:lnTo>
                  <a:pt x="639826" y="480313"/>
                </a:lnTo>
                <a:lnTo>
                  <a:pt x="657733" y="446659"/>
                </a:lnTo>
                <a:lnTo>
                  <a:pt x="624078" y="428751"/>
                </a:lnTo>
                <a:close/>
              </a:path>
              <a:path w="873125" h="1625600">
                <a:moveTo>
                  <a:pt x="659638" y="361441"/>
                </a:moveTo>
                <a:lnTo>
                  <a:pt x="641858" y="395097"/>
                </a:lnTo>
                <a:lnTo>
                  <a:pt x="675513" y="413003"/>
                </a:lnTo>
                <a:lnTo>
                  <a:pt x="693420" y="379222"/>
                </a:lnTo>
                <a:lnTo>
                  <a:pt x="659638" y="361441"/>
                </a:lnTo>
                <a:close/>
              </a:path>
              <a:path w="873125" h="1625600">
                <a:moveTo>
                  <a:pt x="695325" y="294131"/>
                </a:moveTo>
                <a:lnTo>
                  <a:pt x="677545" y="327787"/>
                </a:lnTo>
                <a:lnTo>
                  <a:pt x="711200" y="345566"/>
                </a:lnTo>
                <a:lnTo>
                  <a:pt x="728980" y="311912"/>
                </a:lnTo>
                <a:lnTo>
                  <a:pt x="695325" y="294131"/>
                </a:lnTo>
                <a:close/>
              </a:path>
              <a:path w="873125" h="1625600">
                <a:moveTo>
                  <a:pt x="731012" y="226695"/>
                </a:moveTo>
                <a:lnTo>
                  <a:pt x="713232" y="260476"/>
                </a:lnTo>
                <a:lnTo>
                  <a:pt x="746887" y="278256"/>
                </a:lnTo>
                <a:lnTo>
                  <a:pt x="764667" y="244601"/>
                </a:lnTo>
                <a:lnTo>
                  <a:pt x="731012" y="226695"/>
                </a:lnTo>
                <a:close/>
              </a:path>
              <a:path w="873125" h="1625600">
                <a:moveTo>
                  <a:pt x="766699" y="159385"/>
                </a:moveTo>
                <a:lnTo>
                  <a:pt x="748792" y="193039"/>
                </a:lnTo>
                <a:lnTo>
                  <a:pt x="782447" y="210947"/>
                </a:lnTo>
                <a:lnTo>
                  <a:pt x="800354" y="177291"/>
                </a:lnTo>
                <a:lnTo>
                  <a:pt x="766699" y="159385"/>
                </a:lnTo>
                <a:close/>
              </a:path>
              <a:path w="873125" h="1625600">
                <a:moveTo>
                  <a:pt x="802250" y="92090"/>
                </a:moveTo>
                <a:lnTo>
                  <a:pt x="784479" y="125729"/>
                </a:lnTo>
                <a:lnTo>
                  <a:pt x="818134" y="143510"/>
                </a:lnTo>
                <a:lnTo>
                  <a:pt x="835996" y="109938"/>
                </a:lnTo>
                <a:lnTo>
                  <a:pt x="802250" y="92090"/>
                </a:lnTo>
                <a:close/>
              </a:path>
              <a:path w="873125" h="1625600">
                <a:moveTo>
                  <a:pt x="870511" y="92075"/>
                </a:moveTo>
                <a:lnTo>
                  <a:pt x="802259" y="92075"/>
                </a:lnTo>
                <a:lnTo>
                  <a:pt x="836041" y="109854"/>
                </a:lnTo>
                <a:lnTo>
                  <a:pt x="869696" y="127762"/>
                </a:lnTo>
                <a:lnTo>
                  <a:pt x="870511" y="92075"/>
                </a:lnTo>
                <a:close/>
              </a:path>
              <a:path w="873125" h="1625600">
                <a:moveTo>
                  <a:pt x="802259" y="92075"/>
                </a:moveTo>
                <a:lnTo>
                  <a:pt x="835996" y="109938"/>
                </a:lnTo>
                <a:lnTo>
                  <a:pt x="802259" y="92075"/>
                </a:lnTo>
                <a:close/>
              </a:path>
              <a:path w="873125" h="1625600">
                <a:moveTo>
                  <a:pt x="872617" y="0"/>
                </a:moveTo>
                <a:lnTo>
                  <a:pt x="768604" y="74295"/>
                </a:lnTo>
                <a:lnTo>
                  <a:pt x="802250" y="92090"/>
                </a:lnTo>
                <a:lnTo>
                  <a:pt x="870511" y="92075"/>
                </a:lnTo>
                <a:lnTo>
                  <a:pt x="872617"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1" name="object 41"/>
          <p:cNvSpPr txBox="1"/>
          <p:nvPr/>
        </p:nvSpPr>
        <p:spPr>
          <a:xfrm>
            <a:off x="7348538" y="641350"/>
            <a:ext cx="1543050" cy="279400"/>
          </a:xfrm>
          <a:prstGeom prst="rect">
            <a:avLst/>
          </a:prstGeom>
        </p:spPr>
        <p:txBody>
          <a:bodyPr lIns="0" tIns="0" rIns="0" bIns="0">
            <a:spAutoFit/>
          </a:bodyPr>
          <a:lstStyle/>
          <a:p>
            <a:pPr marL="12700">
              <a:defRPr/>
            </a:pPr>
            <a:r>
              <a:rPr b="1" spc="-15" dirty="0">
                <a:solidFill>
                  <a:prstClr val="black"/>
                </a:solidFill>
                <a:latin typeface="Arial"/>
                <a:cs typeface="Arial"/>
              </a:rPr>
              <a:t>L</a:t>
            </a:r>
            <a:r>
              <a:rPr b="1" spc="-40" dirty="0">
                <a:solidFill>
                  <a:prstClr val="black"/>
                </a:solidFill>
                <a:latin typeface="Arial"/>
                <a:cs typeface="Arial"/>
              </a:rPr>
              <a:t> </a:t>
            </a:r>
            <a:r>
              <a:rPr b="1" spc="-15" dirty="0">
                <a:solidFill>
                  <a:prstClr val="black"/>
                </a:solidFill>
                <a:latin typeface="Arial"/>
                <a:cs typeface="Arial"/>
              </a:rPr>
              <a:t>= 10~3</a:t>
            </a:r>
            <a:r>
              <a:rPr b="1" spc="-25" dirty="0">
                <a:solidFill>
                  <a:prstClr val="black"/>
                </a:solidFill>
                <a:latin typeface="Arial"/>
                <a:cs typeface="Arial"/>
              </a:rPr>
              <a:t>0</a:t>
            </a:r>
            <a:r>
              <a:rPr b="1" spc="-15" dirty="0">
                <a:solidFill>
                  <a:prstClr val="black"/>
                </a:solidFill>
                <a:latin typeface="Arial"/>
                <a:cs typeface="Arial"/>
              </a:rPr>
              <a:t>km</a:t>
            </a:r>
            <a:endParaRPr dirty="0">
              <a:solidFill>
                <a:prstClr val="black"/>
              </a:solidFill>
              <a:latin typeface="Arial"/>
              <a:cs typeface="Arial"/>
            </a:endParaRPr>
          </a:p>
        </p:txBody>
      </p:sp>
      <p:sp>
        <p:nvSpPr>
          <p:cNvPr id="42" name="object 42"/>
          <p:cNvSpPr txBox="1"/>
          <p:nvPr/>
        </p:nvSpPr>
        <p:spPr>
          <a:xfrm>
            <a:off x="7407275" y="2754313"/>
            <a:ext cx="1400175" cy="307975"/>
          </a:xfrm>
          <a:prstGeom prst="rect">
            <a:avLst/>
          </a:prstGeom>
        </p:spPr>
        <p:txBody>
          <a:bodyPr lIns="0" tIns="0" rIns="0" bIns="0">
            <a:spAutoFit/>
          </a:bodyPr>
          <a:lstStyle/>
          <a:p>
            <a:pPr marL="12700">
              <a:defRPr/>
            </a:pPr>
            <a:r>
              <a:rPr b="1" spc="-15" dirty="0">
                <a:solidFill>
                  <a:prstClr val="black"/>
                </a:solidFill>
                <a:latin typeface="Arial"/>
                <a:cs typeface="Arial"/>
              </a:rPr>
              <a:t>L</a:t>
            </a:r>
            <a:r>
              <a:rPr lang="en-US" b="1" spc="-15" dirty="0">
                <a:solidFill>
                  <a:prstClr val="black"/>
                </a:solidFill>
                <a:latin typeface="Arial"/>
                <a:cs typeface="Arial"/>
              </a:rPr>
              <a:t>~</a:t>
            </a:r>
            <a:r>
              <a:rPr b="1" spc="-25" dirty="0">
                <a:solidFill>
                  <a:prstClr val="black"/>
                </a:solidFill>
                <a:latin typeface="Arial"/>
                <a:cs typeface="Arial"/>
              </a:rPr>
              <a:t>1</a:t>
            </a:r>
            <a:r>
              <a:rPr b="1" spc="-15" dirty="0">
                <a:solidFill>
                  <a:prstClr val="black"/>
                </a:solidFill>
                <a:latin typeface="Arial"/>
                <a:cs typeface="Arial"/>
              </a:rPr>
              <a:t>3000km</a:t>
            </a:r>
            <a:endParaRPr dirty="0">
              <a:solidFill>
                <a:prstClr val="black"/>
              </a:solidFill>
              <a:latin typeface="Arial"/>
              <a:cs typeface="Arial"/>
            </a:endParaRPr>
          </a:p>
        </p:txBody>
      </p:sp>
      <p:sp>
        <p:nvSpPr>
          <p:cNvPr id="43" name="object 43"/>
          <p:cNvSpPr txBox="1"/>
          <p:nvPr/>
        </p:nvSpPr>
        <p:spPr>
          <a:xfrm>
            <a:off x="6113463" y="2990850"/>
            <a:ext cx="749300" cy="246063"/>
          </a:xfrm>
          <a:prstGeom prst="rect">
            <a:avLst/>
          </a:prstGeom>
        </p:spPr>
        <p:txBody>
          <a:bodyPr lIns="0" tIns="0" rIns="0" bIns="0">
            <a:spAutoFit/>
          </a:bodyPr>
          <a:lstStyle/>
          <a:p>
            <a:pPr marL="12700">
              <a:defRPr/>
            </a:pPr>
            <a:r>
              <a:rPr sz="1600" b="1" dirty="0">
                <a:solidFill>
                  <a:prstClr val="black"/>
                </a:solidFill>
                <a:latin typeface="Arial"/>
                <a:cs typeface="Arial"/>
              </a:rPr>
              <a:t>p,</a:t>
            </a:r>
            <a:r>
              <a:rPr sz="1600" b="1" spc="5" dirty="0">
                <a:solidFill>
                  <a:prstClr val="black"/>
                </a:solidFill>
                <a:latin typeface="Arial"/>
                <a:cs typeface="Arial"/>
              </a:rPr>
              <a:t> </a:t>
            </a:r>
            <a:r>
              <a:rPr sz="1600" b="1" dirty="0">
                <a:solidFill>
                  <a:prstClr val="black"/>
                </a:solidFill>
                <a:latin typeface="Arial"/>
                <a:cs typeface="Arial"/>
              </a:rPr>
              <a:t>He</a:t>
            </a:r>
            <a:r>
              <a:rPr sz="1600" b="1" spc="-10" dirty="0">
                <a:solidFill>
                  <a:prstClr val="black"/>
                </a:solidFill>
                <a:latin typeface="Arial"/>
                <a:cs typeface="Arial"/>
              </a:rPr>
              <a:t> </a:t>
            </a:r>
            <a:r>
              <a:rPr sz="1600" b="1" dirty="0">
                <a:solidFill>
                  <a:prstClr val="black"/>
                </a:solidFill>
                <a:latin typeface="Arial"/>
                <a:cs typeface="Arial"/>
              </a:rPr>
              <a:t>...</a:t>
            </a:r>
            <a:endParaRPr sz="1600" dirty="0">
              <a:solidFill>
                <a:prstClr val="black"/>
              </a:solidFill>
              <a:latin typeface="Arial"/>
              <a:cs typeface="Arial"/>
            </a:endParaRPr>
          </a:p>
        </p:txBody>
      </p:sp>
      <p:sp>
        <p:nvSpPr>
          <p:cNvPr id="45" name="object 45"/>
          <p:cNvSpPr txBox="1"/>
          <p:nvPr/>
        </p:nvSpPr>
        <p:spPr>
          <a:xfrm>
            <a:off x="6424613" y="188753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46" name="object 46"/>
          <p:cNvSpPr txBox="1"/>
          <p:nvPr/>
        </p:nvSpPr>
        <p:spPr>
          <a:xfrm>
            <a:off x="7289800" y="2417763"/>
            <a:ext cx="157163"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a:solidFill>
                <a:prstClr val="black"/>
              </a:solidFill>
              <a:latin typeface="Symbol"/>
              <a:cs typeface="Symbol"/>
            </a:endParaRPr>
          </a:p>
        </p:txBody>
      </p:sp>
      <p:sp>
        <p:nvSpPr>
          <p:cNvPr id="47" name="object 47"/>
          <p:cNvSpPr txBox="1"/>
          <p:nvPr/>
        </p:nvSpPr>
        <p:spPr>
          <a:xfrm>
            <a:off x="7002463" y="617538"/>
            <a:ext cx="157162"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77838" name="Text Box 23"/>
          <p:cNvSpPr txBox="1">
            <a:spLocks noChangeArrowheads="1"/>
          </p:cNvSpPr>
          <p:nvPr/>
        </p:nvSpPr>
        <p:spPr bwMode="auto">
          <a:xfrm>
            <a:off x="63500" y="0"/>
            <a:ext cx="5991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a:t>
            </a:r>
            <a:endParaRPr lang="en-US" altLang="ja-JP" sz="2800" b="1" u="sng">
              <a:solidFill>
                <a:srgbClr val="0A0AD4"/>
              </a:solidFill>
              <a:latin typeface="Symbol" panose="05050102010706020507" pitchFamily="18" charset="2"/>
            </a:endParaRPr>
          </a:p>
        </p:txBody>
      </p:sp>
      <p:cxnSp>
        <p:nvCxnSpPr>
          <p:cNvPr id="3" name="直線矢印コネクタ 2"/>
          <p:cNvCxnSpPr/>
          <p:nvPr/>
        </p:nvCxnSpPr>
        <p:spPr>
          <a:xfrm flipV="1">
            <a:off x="5876925" y="2811463"/>
            <a:ext cx="433388" cy="417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flipV="1">
            <a:off x="7208838" y="2944813"/>
            <a:ext cx="19050" cy="455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77829" idx="1"/>
          </p:cNvCxnSpPr>
          <p:nvPr/>
        </p:nvCxnSpPr>
        <p:spPr>
          <a:xfrm>
            <a:off x="7080250" y="187325"/>
            <a:ext cx="123825" cy="3778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7842" name="グループ化 5"/>
          <p:cNvGrpSpPr>
            <a:grpSpLocks/>
          </p:cNvGrpSpPr>
          <p:nvPr/>
        </p:nvGrpSpPr>
        <p:grpSpPr bwMode="auto">
          <a:xfrm>
            <a:off x="1062038" y="3101975"/>
            <a:ext cx="2879725" cy="1541463"/>
            <a:chOff x="5724128" y="1341438"/>
            <a:chExt cx="2880320" cy="1541115"/>
          </a:xfrm>
        </p:grpSpPr>
        <p:sp>
          <p:nvSpPr>
            <p:cNvPr id="10" name="正方形/長方形 9"/>
            <p:cNvSpPr/>
            <p:nvPr/>
          </p:nvSpPr>
          <p:spPr>
            <a:xfrm>
              <a:off x="5940073" y="1915983"/>
              <a:ext cx="503341" cy="5713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9" name="正方形/長方形 58"/>
            <p:cNvSpPr/>
            <p:nvPr/>
          </p:nvSpPr>
          <p:spPr>
            <a:xfrm>
              <a:off x="6948343" y="1341438"/>
              <a:ext cx="503342" cy="114591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 name="直線コネクタ 3"/>
            <p:cNvCxnSpPr/>
            <p:nvPr/>
          </p:nvCxnSpPr>
          <p:spPr>
            <a:xfrm>
              <a:off x="5724128" y="2487354"/>
              <a:ext cx="2880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66" name="テキスト ボックス 4"/>
            <p:cNvSpPr txBox="1">
              <a:spLocks noChangeArrowheads="1"/>
            </p:cNvSpPr>
            <p:nvPr/>
          </p:nvSpPr>
          <p:spPr bwMode="auto">
            <a:xfrm>
              <a:off x="6012160"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67" name="テキスト ボックス 26"/>
            <p:cNvSpPr txBox="1">
              <a:spLocks noChangeArrowheads="1"/>
            </p:cNvSpPr>
            <p:nvPr/>
          </p:nvSpPr>
          <p:spPr bwMode="auto">
            <a:xfrm>
              <a:off x="7020272"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68" name="テキスト ボックス 27"/>
            <p:cNvSpPr txBox="1">
              <a:spLocks noChangeArrowheads="1"/>
            </p:cNvSpPr>
            <p:nvPr/>
          </p:nvSpPr>
          <p:spPr bwMode="auto">
            <a:xfrm>
              <a:off x="8028384"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grpSp>
      <p:sp>
        <p:nvSpPr>
          <p:cNvPr id="58" name="正方形/長方形 57"/>
          <p:cNvSpPr/>
          <p:nvPr/>
        </p:nvSpPr>
        <p:spPr bwMode="auto">
          <a:xfrm>
            <a:off x="1277938" y="5843588"/>
            <a:ext cx="503237"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60" name="正方形/長方形 59"/>
          <p:cNvSpPr/>
          <p:nvPr/>
        </p:nvSpPr>
        <p:spPr bwMode="auto">
          <a:xfrm>
            <a:off x="2286000" y="5767388"/>
            <a:ext cx="503238" cy="647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29" name="直線コネクタ 28"/>
          <p:cNvCxnSpPr/>
          <p:nvPr/>
        </p:nvCxnSpPr>
        <p:spPr bwMode="auto">
          <a:xfrm>
            <a:off x="1062038" y="64087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46" name="テキスト ボックス 29"/>
          <p:cNvSpPr txBox="1">
            <a:spLocks noChangeArrowheads="1"/>
          </p:cNvSpPr>
          <p:nvPr/>
        </p:nvSpPr>
        <p:spPr bwMode="auto">
          <a:xfrm>
            <a:off x="1349375"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47" name="テキスト ボックス 30"/>
          <p:cNvSpPr txBox="1">
            <a:spLocks noChangeArrowheads="1"/>
          </p:cNvSpPr>
          <p:nvPr/>
        </p:nvSpPr>
        <p:spPr bwMode="auto">
          <a:xfrm>
            <a:off x="2357438"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48" name="テキスト ボックス 31"/>
          <p:cNvSpPr txBox="1">
            <a:spLocks noChangeArrowheads="1"/>
          </p:cNvSpPr>
          <p:nvPr/>
        </p:nvSpPr>
        <p:spPr bwMode="auto">
          <a:xfrm>
            <a:off x="3365500"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135193" name="テキスト ボックス 1"/>
          <p:cNvSpPr txBox="1">
            <a:spLocks noChangeArrowheads="1"/>
          </p:cNvSpPr>
          <p:nvPr/>
        </p:nvSpPr>
        <p:spPr bwMode="auto">
          <a:xfrm>
            <a:off x="63500" y="520700"/>
            <a:ext cx="60245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latin typeface="+mn-lt"/>
              </a:rPr>
              <a:t>Downward-going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 Downward-going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agree with expectation. Upward-going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a:t>
            </a:r>
            <a:br>
              <a:rPr lang="en-US" altLang="ja-JP" sz="2000" b="1" dirty="0">
                <a:solidFill>
                  <a:srgbClr val="000000"/>
                </a:solidFill>
                <a:latin typeface="+mn-lt"/>
              </a:rPr>
            </a:br>
            <a:r>
              <a:rPr lang="en-US" altLang="ja-JP" sz="2000" b="1" dirty="0">
                <a:solidFill>
                  <a:srgbClr val="000000"/>
                </a:solidFill>
                <a:latin typeface="+mn-lt"/>
              </a:rPr>
              <a:t>Only upward-going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are significantly smaller than expectation. </a:t>
            </a:r>
          </a:p>
          <a:p>
            <a:pPr>
              <a:spcBef>
                <a:spcPct val="0"/>
              </a:spcBef>
              <a:buFont typeface="Wingdings" panose="05000000000000000000" pitchFamily="2" charset="2"/>
              <a:buChar char="l"/>
              <a:defRPr/>
            </a:pPr>
            <a:endParaRPr lang="en-US" altLang="ja-JP" sz="1000" b="1" dirty="0">
              <a:solidFill>
                <a:srgbClr val="000000"/>
              </a:solidFill>
              <a:latin typeface="+mn-lt"/>
            </a:endParaRPr>
          </a:p>
          <a:p>
            <a:pPr>
              <a:spcBef>
                <a:spcPct val="0"/>
              </a:spcBef>
              <a:buFont typeface="Wingdings" panose="05000000000000000000" pitchFamily="2" charset="2"/>
              <a:buChar char="l"/>
              <a:defRPr/>
            </a:pPr>
            <a:r>
              <a:rPr lang="en-US" altLang="ja-JP" sz="2000" b="1" dirty="0">
                <a:solidFill>
                  <a:srgbClr val="000000"/>
                </a:solidFill>
              </a:rPr>
              <a:t>Neutrino oscillation from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to </a:t>
            </a:r>
            <a:r>
              <a:rPr lang="en-US" altLang="ja-JP" sz="2000" b="1" dirty="0" err="1">
                <a:solidFill>
                  <a:srgbClr val="008000"/>
                </a:solidFill>
                <a:latin typeface="Symbol" panose="05050102010706020507" pitchFamily="18" charset="2"/>
              </a:rPr>
              <a:t>n</a:t>
            </a:r>
            <a:r>
              <a:rPr lang="en-US" altLang="ja-JP" sz="2000" b="1" baseline="-25000" dirty="0" err="1">
                <a:solidFill>
                  <a:srgbClr val="008000"/>
                </a:solidFill>
                <a:latin typeface="Symbol" panose="05050102010706020507" pitchFamily="18" charset="2"/>
              </a:rPr>
              <a:t>t</a:t>
            </a:r>
            <a:r>
              <a:rPr lang="en-US" altLang="ja-JP" sz="2000" b="1" dirty="0">
                <a:solidFill>
                  <a:srgbClr val="000000"/>
                </a:solidFill>
                <a:latin typeface="Symbol" panose="05050102010706020507" pitchFamily="18" charset="2"/>
              </a:rPr>
              <a:t> </a:t>
            </a:r>
            <a:r>
              <a:rPr lang="en-US" altLang="ja-JP" sz="2000" b="1" dirty="0">
                <a:solidFill>
                  <a:srgbClr val="000000"/>
                </a:solidFill>
              </a:rPr>
              <a:t>can explain the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deficit.</a:t>
            </a:r>
            <a:endParaRPr lang="ja-JP" altLang="en-US" sz="2000" b="1" dirty="0">
              <a:solidFill>
                <a:srgbClr val="000000"/>
              </a:solidFill>
              <a:latin typeface="ＭＳ Ｐゴシック" panose="020B0600070205080204" pitchFamily="50" charset="-128"/>
            </a:endParaRPr>
          </a:p>
          <a:p>
            <a:pPr>
              <a:spcBef>
                <a:spcPct val="0"/>
              </a:spcBef>
              <a:buFont typeface="Wingdings" panose="05000000000000000000" pitchFamily="2" charset="2"/>
              <a:buChar char="l"/>
              <a:defRPr/>
            </a:pPr>
            <a:endParaRPr lang="ja-JP" altLang="en-US" sz="1800" b="1" dirty="0">
              <a:solidFill>
                <a:srgbClr val="000000"/>
              </a:solidFill>
              <a:latin typeface="ＭＳ Ｐゴシック" panose="020B0600070205080204" pitchFamily="50" charset="-128"/>
            </a:endParaRPr>
          </a:p>
        </p:txBody>
      </p:sp>
      <p:grpSp>
        <p:nvGrpSpPr>
          <p:cNvPr id="8" name="グループ化 7"/>
          <p:cNvGrpSpPr>
            <a:grpSpLocks/>
          </p:cNvGrpSpPr>
          <p:nvPr/>
        </p:nvGrpSpPr>
        <p:grpSpPr bwMode="auto">
          <a:xfrm>
            <a:off x="2286000" y="4965700"/>
            <a:ext cx="1511300" cy="1435100"/>
            <a:chOff x="6948264" y="3002913"/>
            <a:chExt cx="1511300" cy="1434199"/>
          </a:xfrm>
        </p:grpSpPr>
        <p:sp>
          <p:nvSpPr>
            <p:cNvPr id="61" name="正方形/長方形 60"/>
            <p:cNvSpPr/>
            <p:nvPr/>
          </p:nvSpPr>
          <p:spPr bwMode="auto">
            <a:xfrm>
              <a:off x="6948264" y="3315455"/>
              <a:ext cx="503238" cy="1121657"/>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62" name="正方形/長方形 61"/>
            <p:cNvSpPr/>
            <p:nvPr/>
          </p:nvSpPr>
          <p:spPr bwMode="auto">
            <a:xfrm>
              <a:off x="7956327" y="3865971"/>
              <a:ext cx="503237" cy="571141"/>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 name="左カーブ矢印 4"/>
            <p:cNvSpPr/>
            <p:nvPr/>
          </p:nvSpPr>
          <p:spPr>
            <a:xfrm rot="18429313">
              <a:off x="7657190" y="2559100"/>
              <a:ext cx="339512" cy="12271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grpSp>
      <p:sp>
        <p:nvSpPr>
          <p:cNvPr id="77851" name="テキスト ボックス 8"/>
          <p:cNvSpPr txBox="1">
            <a:spLocks noChangeArrowheads="1"/>
          </p:cNvSpPr>
          <p:nvPr/>
        </p:nvSpPr>
        <p:spPr bwMode="auto">
          <a:xfrm>
            <a:off x="746125" y="2925763"/>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2" name="テキスト ボックス 39"/>
          <p:cNvSpPr txBox="1">
            <a:spLocks noChangeArrowheads="1"/>
          </p:cNvSpPr>
          <p:nvPr/>
        </p:nvSpPr>
        <p:spPr bwMode="auto">
          <a:xfrm>
            <a:off x="746125" y="509428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3" name="テキスト ボックス 5"/>
          <p:cNvSpPr txBox="1">
            <a:spLocks noChangeArrowheads="1"/>
          </p:cNvSpPr>
          <p:nvPr/>
        </p:nvSpPr>
        <p:spPr bwMode="auto">
          <a:xfrm>
            <a:off x="7292975" y="1679575"/>
            <a:ext cx="109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the Earth</a:t>
            </a:r>
            <a:endParaRPr lang="ja-JP" altLang="en-US" sz="1800" b="1">
              <a:solidFill>
                <a:srgbClr val="000000"/>
              </a:solidFill>
              <a:latin typeface="Calibri" panose="020F0502020204030204" pitchFamily="34" charset="0"/>
            </a:endParaRPr>
          </a:p>
        </p:txBody>
      </p:sp>
      <p:sp>
        <p:nvSpPr>
          <p:cNvPr id="77854" name="object 4"/>
          <p:cNvSpPr>
            <a:spLocks noChangeArrowheads="1"/>
          </p:cNvSpPr>
          <p:nvPr/>
        </p:nvSpPr>
        <p:spPr bwMode="auto">
          <a:xfrm>
            <a:off x="4589463" y="4089400"/>
            <a:ext cx="3717925" cy="27987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cxnSp>
        <p:nvCxnSpPr>
          <p:cNvPr id="6" name="直線コネクタ 5"/>
          <p:cNvCxnSpPr/>
          <p:nvPr/>
        </p:nvCxnSpPr>
        <p:spPr>
          <a:xfrm>
            <a:off x="5745163" y="4373563"/>
            <a:ext cx="53657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7589838" y="5364163"/>
            <a:ext cx="538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857" name="テキスト ボックス 8"/>
          <p:cNvSpPr txBox="1">
            <a:spLocks noChangeArrowheads="1"/>
          </p:cNvSpPr>
          <p:nvPr/>
        </p:nvSpPr>
        <p:spPr bwMode="auto">
          <a:xfrm>
            <a:off x="5292725" y="4403725"/>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8" name="テキスト ボックス 39"/>
          <p:cNvSpPr txBox="1">
            <a:spLocks noChangeArrowheads="1"/>
          </p:cNvSpPr>
          <p:nvPr/>
        </p:nvSpPr>
        <p:spPr bwMode="auto">
          <a:xfrm>
            <a:off x="7515225" y="539273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9" name="テキスト ボックス 41"/>
          <p:cNvSpPr txBox="1">
            <a:spLocks noChangeArrowheads="1"/>
          </p:cNvSpPr>
          <p:nvPr/>
        </p:nvSpPr>
        <p:spPr bwMode="auto">
          <a:xfrm>
            <a:off x="4692650" y="3643313"/>
            <a:ext cx="378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P(</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-&gt;</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 = 1-sin</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2</a:t>
            </a:r>
            <a:r>
              <a:rPr lang="en-US" altLang="ja-JP" sz="1800" b="1">
                <a:solidFill>
                  <a:srgbClr val="000000"/>
                </a:solidFill>
                <a:latin typeface="Symbol" panose="05050102010706020507" pitchFamily="18" charset="2"/>
                <a:cs typeface="Arial" panose="020B0604020202020204" pitchFamily="34" charset="0"/>
              </a:rPr>
              <a:t>q </a:t>
            </a:r>
            <a:r>
              <a:rPr lang="en-US" altLang="ja-JP" sz="1800" b="1">
                <a:cs typeface="Arial" panose="020B0604020202020204" pitchFamily="34" charset="0"/>
              </a:rPr>
              <a:t>sin</a:t>
            </a:r>
            <a:r>
              <a:rPr lang="en-US" altLang="ja-JP" sz="1800" b="1" baseline="30000">
                <a:cs typeface="Arial" panose="020B0604020202020204" pitchFamily="34" charset="0"/>
              </a:rPr>
              <a:t>2</a:t>
            </a:r>
            <a:r>
              <a:rPr lang="en-US" altLang="ja-JP" sz="1800" b="1">
                <a:cs typeface="Arial" panose="020B0604020202020204" pitchFamily="34" charset="0"/>
              </a:rPr>
              <a:t>(</a:t>
            </a:r>
            <a:r>
              <a:rPr lang="en-US" altLang="ja-JP" sz="1800" b="1">
                <a:latin typeface="Symbol" panose="05050102010706020507" pitchFamily="18" charset="2"/>
                <a:cs typeface="Arial" panose="020B0604020202020204" pitchFamily="34" charset="0"/>
              </a:rPr>
              <a:t>D</a:t>
            </a:r>
            <a:r>
              <a:rPr lang="en-US" altLang="ja-JP" sz="1800" b="1">
                <a:cs typeface="Arial" panose="020B0604020202020204" pitchFamily="34" charset="0"/>
              </a:rPr>
              <a:t>m</a:t>
            </a:r>
            <a:r>
              <a:rPr lang="en-US" altLang="ja-JP" sz="1800" b="1" baseline="30000">
                <a:cs typeface="Arial" panose="020B0604020202020204" pitchFamily="34" charset="0"/>
              </a:rPr>
              <a:t>2</a:t>
            </a:r>
            <a:r>
              <a:rPr lang="en-US" altLang="ja-JP" sz="1800" b="1">
                <a:cs typeface="Arial" panose="020B0604020202020204" pitchFamily="34" charset="0"/>
              </a:rPr>
              <a:t>L/4E)</a:t>
            </a:r>
            <a:endParaRPr lang="ja-JP" altLang="en-US" sz="1800" b="1">
              <a:cs typeface="Arial" panose="020B0604020202020204" pitchFamily="34" charset="0"/>
            </a:endParaRPr>
          </a:p>
        </p:txBody>
      </p:sp>
      <p:sp>
        <p:nvSpPr>
          <p:cNvPr id="48" name="スライド番号プレースホルダー 1">
            <a:extLst>
              <a:ext uri="{FF2B5EF4-FFF2-40B4-BE49-F238E27FC236}">
                <a16:creationId xmlns:a16="http://schemas.microsoft.com/office/drawing/2014/main" id="{37324413-7462-4CE7-8B06-48842BC0E67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315913"/>
            <a:ext cx="35623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3967163"/>
            <a:ext cx="3873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23"/>
          <p:cNvSpPr txBox="1">
            <a:spLocks noChangeArrowheads="1"/>
          </p:cNvSpPr>
          <p:nvPr/>
        </p:nvSpPr>
        <p:spPr bwMode="auto">
          <a:xfrm>
            <a:off x="-738188" y="25400"/>
            <a:ext cx="706596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800" b="1" u="sng" dirty="0">
                <a:solidFill>
                  <a:srgbClr val="0A0AD4"/>
                </a:solidFill>
              </a:rPr>
              <a:t>e/</a:t>
            </a:r>
            <a:r>
              <a:rPr lang="en-US" altLang="ja-JP" sz="2800" b="1" u="sng" dirty="0">
                <a:solidFill>
                  <a:srgbClr val="0A0AD4"/>
                </a:solidFill>
                <a:latin typeface="Symbol" panose="05050102010706020507" pitchFamily="18" charset="2"/>
              </a:rPr>
              <a:t>m </a:t>
            </a:r>
            <a:r>
              <a:rPr lang="en-US" altLang="ja-JP" sz="2800" b="1" u="sng" dirty="0">
                <a:solidFill>
                  <a:srgbClr val="0A0AD4"/>
                </a:solidFill>
                <a:latin typeface="+mn-lt"/>
              </a:rPr>
              <a:t>identification in </a:t>
            </a:r>
            <a:r>
              <a:rPr lang="en-US" altLang="ja-JP" sz="2800" b="1" u="sng" dirty="0" err="1">
                <a:solidFill>
                  <a:srgbClr val="0A0AD4"/>
                </a:solidFill>
                <a:latin typeface="+mn-lt"/>
              </a:rPr>
              <a:t>Kamiokande</a:t>
            </a:r>
            <a:endParaRPr lang="en-US" altLang="ja-JP" sz="2800" b="1" u="sng" dirty="0">
              <a:solidFill>
                <a:srgbClr val="0A0AD4"/>
              </a:solidFill>
              <a:latin typeface="+mn-lt"/>
            </a:endParaRPr>
          </a:p>
        </p:txBody>
      </p:sp>
      <p:grpSp>
        <p:nvGrpSpPr>
          <p:cNvPr id="79877" name="グループ化 251905"/>
          <p:cNvGrpSpPr>
            <a:grpSpLocks/>
          </p:cNvGrpSpPr>
          <p:nvPr/>
        </p:nvGrpSpPr>
        <p:grpSpPr bwMode="auto">
          <a:xfrm>
            <a:off x="2506663" y="3933825"/>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6"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9878" name="Text Box 8"/>
          <p:cNvSpPr txBox="1">
            <a:spLocks noChangeArrowheads="1"/>
          </p:cNvSpPr>
          <p:nvPr/>
        </p:nvSpPr>
        <p:spPr bwMode="auto">
          <a:xfrm>
            <a:off x="96838" y="3114675"/>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000FF"/>
                </a:solidFill>
                <a:latin typeface="Symbol" panose="05050102010706020507" pitchFamily="18" charset="2"/>
                <a:sym typeface="Wingdings" panose="05000000000000000000" pitchFamily="2" charset="2"/>
              </a:rPr>
              <a:t>n</a:t>
            </a:r>
            <a:r>
              <a:rPr kumimoji="0" lang="en-US" altLang="ja-JP" sz="2800" b="1" baseline="-25000">
                <a:solidFill>
                  <a:srgbClr val="0000FF"/>
                </a:solidFill>
                <a:latin typeface="Symbol" panose="05050102010706020507" pitchFamily="18" charset="2"/>
                <a:sym typeface="Wingdings" panose="05000000000000000000" pitchFamily="2" charset="2"/>
              </a:rPr>
              <a:t>m</a:t>
            </a:r>
            <a:r>
              <a:rPr kumimoji="0" lang="en-US" altLang="ja-JP" sz="2800" b="1">
                <a:solidFill>
                  <a:srgbClr val="0000FF"/>
                </a:solidFill>
                <a:latin typeface="Symbol" panose="05050102010706020507" pitchFamily="18" charset="2"/>
                <a:sym typeface="Wingdings" panose="05000000000000000000" pitchFamily="2" charset="2"/>
              </a:rPr>
              <a:t> </a:t>
            </a:r>
            <a:r>
              <a:rPr kumimoji="0" lang="ja-JP" altLang="en-US" sz="2800" b="1">
                <a:solidFill>
                  <a:srgbClr val="0000FF"/>
                </a:solidFill>
                <a:latin typeface="Symbol" panose="05050102010706020507" pitchFamily="18" charset="2"/>
                <a:sym typeface="Wingdings" panose="05000000000000000000" pitchFamily="2" charset="2"/>
              </a:rPr>
              <a:t>   </a:t>
            </a:r>
            <a:r>
              <a:rPr kumimoji="0" lang="en-US" altLang="ja-JP" sz="2800" b="1">
                <a:solidFill>
                  <a:srgbClr val="0000FF"/>
                </a:solidFill>
                <a:latin typeface="Symbol" panose="05050102010706020507" pitchFamily="18" charset="2"/>
                <a:sym typeface="Wingdings" panose="05000000000000000000" pitchFamily="2" charset="2"/>
              </a:rPr>
              <a:t>  m</a:t>
            </a:r>
            <a:endParaRPr kumimoji="0" lang="en-US" altLang="ja-JP" sz="2800" b="1">
              <a:solidFill>
                <a:srgbClr val="0000FF"/>
              </a:solidFill>
              <a:latin typeface="Symbol" panose="05050102010706020507" pitchFamily="18" charset="2"/>
            </a:endParaRPr>
          </a:p>
        </p:txBody>
      </p:sp>
      <p:sp>
        <p:nvSpPr>
          <p:cNvPr id="79879" name="Text Box 8"/>
          <p:cNvSpPr txBox="1">
            <a:spLocks noChangeArrowheads="1"/>
          </p:cNvSpPr>
          <p:nvPr/>
        </p:nvSpPr>
        <p:spPr bwMode="auto">
          <a:xfrm>
            <a:off x="122238" y="45878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sym typeface="Wingdings" panose="05000000000000000000" pitchFamily="2" charset="2"/>
              </a:rPr>
              <a:t>e</a:t>
            </a: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sym typeface="Wingdings" panose="05000000000000000000" pitchFamily="2" charset="2"/>
              </a:rPr>
              <a:t>e</a:t>
            </a:r>
            <a:endParaRPr kumimoji="0" lang="en-US" altLang="ja-JP" sz="2800" b="1">
              <a:solidFill>
                <a:srgbClr val="FF0000"/>
              </a:solidFill>
            </a:endParaRPr>
          </a:p>
        </p:txBody>
      </p:sp>
      <p:sp>
        <p:nvSpPr>
          <p:cNvPr id="79880" name="Text Box 8"/>
          <p:cNvSpPr txBox="1">
            <a:spLocks noChangeArrowheads="1"/>
          </p:cNvSpPr>
          <p:nvPr/>
        </p:nvSpPr>
        <p:spPr bwMode="auto">
          <a:xfrm>
            <a:off x="274638" y="925513"/>
            <a:ext cx="4441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1800" b="1">
                <a:sym typeface="Wingdings" panose="05000000000000000000" pitchFamily="2" charset="2"/>
              </a:rPr>
              <a:t>Cherenkov light from electromagnetic shower. Electrons and positrons are heavily scattered.</a:t>
            </a:r>
            <a:br>
              <a:rPr kumimoji="0" lang="en-US" altLang="ja-JP" sz="1800" b="1">
                <a:sym typeface="Wingdings" panose="05000000000000000000" pitchFamily="2" charset="2"/>
              </a:rPr>
            </a:br>
            <a:r>
              <a:rPr kumimoji="0" lang="en-US" altLang="ja-JP" sz="1800" b="1">
                <a:sym typeface="Wingdings" panose="05000000000000000000" pitchFamily="2" charset="2"/>
              </a:rPr>
              <a:t>Cherenkov ring edge is fuzzy.</a:t>
            </a:r>
            <a:endParaRPr kumimoji="0" lang="en-US" altLang="ja-JP" sz="1800" b="1"/>
          </a:p>
          <a:p>
            <a:pPr eaLnBrk="1" hangingPunct="1">
              <a:spcBef>
                <a:spcPct val="50000"/>
              </a:spcBef>
              <a:buFontTx/>
              <a:buNone/>
            </a:pPr>
            <a:endParaRPr kumimoji="0" lang="en-US" altLang="ja-JP" sz="1800" b="1">
              <a:solidFill>
                <a:srgbClr val="000000"/>
              </a:solidFill>
            </a:endParaRPr>
          </a:p>
        </p:txBody>
      </p:sp>
      <p:sp>
        <p:nvSpPr>
          <p:cNvPr id="79881" name="Text Box 8"/>
          <p:cNvSpPr txBox="1">
            <a:spLocks noChangeArrowheads="1"/>
          </p:cNvSpPr>
          <p:nvPr/>
        </p:nvSpPr>
        <p:spPr bwMode="auto">
          <a:xfrm>
            <a:off x="5930900" y="5854700"/>
            <a:ext cx="652463" cy="769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0000FF"/>
                </a:solidFill>
                <a:latin typeface="Symbol" panose="05050102010706020507" pitchFamily="18" charset="2"/>
                <a:sym typeface="Wingdings" panose="05000000000000000000" pitchFamily="2" charset="2"/>
              </a:rPr>
              <a:t>m</a:t>
            </a:r>
            <a:endParaRPr kumimoji="0" lang="en-US" altLang="ja-JP" sz="4400" b="1">
              <a:solidFill>
                <a:srgbClr val="0000FF"/>
              </a:solidFill>
              <a:latin typeface="Symbol" panose="05050102010706020507" pitchFamily="18" charset="2"/>
            </a:endParaRPr>
          </a:p>
        </p:txBody>
      </p:sp>
      <p:sp>
        <p:nvSpPr>
          <p:cNvPr id="79882" name="Text Box 8"/>
          <p:cNvSpPr txBox="1">
            <a:spLocks noChangeArrowheads="1"/>
          </p:cNvSpPr>
          <p:nvPr/>
        </p:nvSpPr>
        <p:spPr bwMode="auto">
          <a:xfrm>
            <a:off x="5930900" y="2236788"/>
            <a:ext cx="652463" cy="768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FF0000"/>
                </a:solidFill>
                <a:sym typeface="Wingdings" panose="05000000000000000000" pitchFamily="2" charset="2"/>
              </a:rPr>
              <a:t>e</a:t>
            </a:r>
            <a:endParaRPr kumimoji="0" lang="en-US" altLang="ja-JP" sz="4400" b="1">
              <a:solidFill>
                <a:srgbClr val="FF0000"/>
              </a:solidFill>
            </a:endParaRPr>
          </a:p>
        </p:txBody>
      </p:sp>
      <p:sp>
        <p:nvSpPr>
          <p:cNvPr id="79883" name="Text Box 8"/>
          <p:cNvSpPr txBox="1">
            <a:spLocks noChangeArrowheads="1"/>
          </p:cNvSpPr>
          <p:nvPr/>
        </p:nvSpPr>
        <p:spPr bwMode="auto">
          <a:xfrm>
            <a:off x="2614613" y="4462463"/>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000FF"/>
                </a:solidFill>
                <a:latin typeface="Symbol" panose="05050102010706020507" pitchFamily="18" charset="2"/>
                <a:sym typeface="Wingdings" panose="05000000000000000000" pitchFamily="2" charset="2"/>
              </a:rPr>
              <a:t>n</a:t>
            </a:r>
            <a:r>
              <a:rPr kumimoji="0" lang="en-US" altLang="ja-JP" sz="2400" b="1" baseline="-25000">
                <a:solidFill>
                  <a:srgbClr val="0000FF"/>
                </a:solidFill>
                <a:latin typeface="Symbol" panose="05050102010706020507" pitchFamily="18" charset="2"/>
                <a:sym typeface="Wingdings" panose="05000000000000000000" pitchFamily="2" charset="2"/>
              </a:rPr>
              <a:t>m</a:t>
            </a:r>
            <a:endParaRPr kumimoji="0" lang="en-US" altLang="ja-JP" sz="2400" b="1">
              <a:solidFill>
                <a:srgbClr val="0000FF"/>
              </a:solidFill>
              <a:latin typeface="Symbol" panose="05050102010706020507" pitchFamily="18" charset="2"/>
            </a:endParaRPr>
          </a:p>
        </p:txBody>
      </p:sp>
      <p:grpSp>
        <p:nvGrpSpPr>
          <p:cNvPr id="79884" name="グループ化 1"/>
          <p:cNvGrpSpPr>
            <a:grpSpLocks/>
          </p:cNvGrpSpPr>
          <p:nvPr/>
        </p:nvGrpSpPr>
        <p:grpSpPr bwMode="auto">
          <a:xfrm>
            <a:off x="2501900" y="1639888"/>
            <a:ext cx="2185988" cy="1982787"/>
            <a:chOff x="2486025" y="4332288"/>
            <a:chExt cx="2185988" cy="1982787"/>
          </a:xfrm>
        </p:grpSpPr>
        <p:cxnSp>
          <p:nvCxnSpPr>
            <p:cNvPr id="28" name="直線矢印コネクタ 27"/>
            <p:cNvCxnSpPr/>
            <p:nvPr/>
          </p:nvCxnSpPr>
          <p:spPr bwMode="auto">
            <a:xfrm flipV="1">
              <a:off x="2486025" y="5370513"/>
              <a:ext cx="809625"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bwMode="auto">
            <a:xfrm>
              <a:off x="3276600" y="5380038"/>
              <a:ext cx="260350" cy="1905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3679825" y="4332288"/>
              <a:ext cx="663575" cy="10477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V="1">
              <a:off x="3486150" y="4535488"/>
              <a:ext cx="857250" cy="8159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3536950" y="49530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flipV="1">
              <a:off x="3381375" y="5122863"/>
              <a:ext cx="820738" cy="1651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bwMode="auto">
            <a:xfrm>
              <a:off x="3506788" y="5295900"/>
              <a:ext cx="1047750" cy="10191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bwMode="auto">
            <a:xfrm>
              <a:off x="3489325" y="5408613"/>
              <a:ext cx="857250" cy="817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bwMode="auto">
            <a:xfrm>
              <a:off x="3679825" y="5399088"/>
              <a:ext cx="647700" cy="6032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auto">
            <a:xfrm>
              <a:off x="3486150" y="5370513"/>
              <a:ext cx="790575" cy="4095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bwMode="auto">
            <a:xfrm flipV="1">
              <a:off x="3463925" y="5213350"/>
              <a:ext cx="290513" cy="1651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bwMode="auto">
            <a:xfrm>
              <a:off x="3479800" y="5411788"/>
              <a:ext cx="254000" cy="157162"/>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bwMode="auto">
            <a:xfrm flipV="1">
              <a:off x="3359150" y="5165725"/>
              <a:ext cx="295275" cy="166688"/>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bwMode="auto">
            <a:xfrm>
              <a:off x="3533775" y="5402263"/>
              <a:ext cx="409575" cy="1143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bwMode="auto">
            <a:xfrm>
              <a:off x="3343275" y="5411788"/>
              <a:ext cx="363538" cy="2889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auto">
            <a:xfrm flipV="1">
              <a:off x="3689350" y="51054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auto">
            <a:xfrm>
              <a:off x="3486150" y="5448300"/>
              <a:ext cx="1114425" cy="6096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auto">
            <a:xfrm>
              <a:off x="3463925" y="5351463"/>
              <a:ext cx="812800" cy="309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auto">
            <a:xfrm>
              <a:off x="3406775" y="5459413"/>
              <a:ext cx="892175" cy="35718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auto">
            <a:xfrm>
              <a:off x="3359150" y="5351463"/>
              <a:ext cx="1160463" cy="13811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79909" name="Text Box 8"/>
            <p:cNvSpPr txBox="1">
              <a:spLocks noChangeArrowheads="1"/>
            </p:cNvSpPr>
            <p:nvPr/>
          </p:nvSpPr>
          <p:spPr bwMode="auto">
            <a:xfrm>
              <a:off x="2649538" y="4889500"/>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sym typeface="Wingdings" panose="05000000000000000000" pitchFamily="2" charset="2"/>
                </a:rPr>
                <a:t>e</a:t>
              </a:r>
              <a:endParaRPr kumimoji="0" lang="en-US" altLang="ja-JP" sz="2400" b="1">
                <a:solidFill>
                  <a:srgbClr val="FF0000"/>
                </a:solidFill>
              </a:endParaRPr>
            </a:p>
          </p:txBody>
        </p:sp>
      </p:grpSp>
      <p:cxnSp>
        <p:nvCxnSpPr>
          <p:cNvPr id="3" name="直線矢印コネクタ 2"/>
          <p:cNvCxnSpPr/>
          <p:nvPr/>
        </p:nvCxnSpPr>
        <p:spPr>
          <a:xfrm>
            <a:off x="647700" y="3463925"/>
            <a:ext cx="274638" cy="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792163"/>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 Box 8"/>
          <p:cNvSpPr txBox="1">
            <a:spLocks noChangeArrowheads="1"/>
          </p:cNvSpPr>
          <p:nvPr/>
        </p:nvSpPr>
        <p:spPr bwMode="auto">
          <a:xfrm>
            <a:off x="249238" y="3629025"/>
            <a:ext cx="42846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101392" name="Text Box 8"/>
          <p:cNvSpPr txBox="1">
            <a:spLocks noChangeArrowheads="1"/>
          </p:cNvSpPr>
          <p:nvPr/>
        </p:nvSpPr>
        <p:spPr bwMode="auto">
          <a:xfrm>
            <a:off x="274638" y="6045200"/>
            <a:ext cx="4244975" cy="708025"/>
          </a:xfrm>
          <a:prstGeom prst="rect">
            <a:avLst/>
          </a:prstGeom>
          <a:solidFill>
            <a:srgbClr val="BAE1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2000" b="1" dirty="0">
                <a:latin typeface="+mn-lt"/>
                <a:sym typeface="Wingdings" panose="05000000000000000000" pitchFamily="2" charset="2"/>
              </a:rPr>
              <a:t>e/</a:t>
            </a:r>
            <a:r>
              <a:rPr kumimoji="0" lang="en-US" altLang="ja-JP" sz="2000" b="1" dirty="0">
                <a:latin typeface="Symbol" panose="05050102010706020507" pitchFamily="18" charset="2"/>
                <a:sym typeface="Wingdings" panose="05000000000000000000" pitchFamily="2" charset="2"/>
              </a:rPr>
              <a:t>m</a:t>
            </a:r>
            <a:r>
              <a:rPr kumimoji="0" lang="en-US" altLang="ja-JP" sz="2000" b="1" dirty="0">
                <a:sym typeface="Wingdings" panose="05000000000000000000" pitchFamily="2" charset="2"/>
              </a:rPr>
              <a:t> misidentification probability is less than </a:t>
            </a:r>
            <a:r>
              <a:rPr kumimoji="0" lang="en-US" altLang="ja-JP" sz="2000" b="1" dirty="0">
                <a:solidFill>
                  <a:srgbClr val="FF0000"/>
                </a:solidFill>
                <a:sym typeface="Wingdings" panose="05000000000000000000" pitchFamily="2" charset="2"/>
              </a:rPr>
              <a:t>1 %</a:t>
            </a:r>
            <a:r>
              <a:rPr kumimoji="0" lang="en-US" altLang="ja-JP" sz="2000" b="1" dirty="0">
                <a:sym typeface="Wingdings" panose="05000000000000000000" pitchFamily="2" charset="2"/>
              </a:rPr>
              <a:t>.</a:t>
            </a:r>
            <a:endParaRPr kumimoji="0" lang="en-US" altLang="ja-JP" sz="2000" b="1" dirty="0"/>
          </a:p>
        </p:txBody>
      </p:sp>
      <p:sp>
        <p:nvSpPr>
          <p:cNvPr id="48" name="スライド番号プレースホルダー 1">
            <a:extLst>
              <a:ext uri="{FF2B5EF4-FFF2-40B4-BE49-F238E27FC236}">
                <a16:creationId xmlns:a16="http://schemas.microsoft.com/office/drawing/2014/main" id="{1A3DA8FA-33D3-4375-A573-9E58787F974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88"/>
            <a:ext cx="9144000" cy="1154112"/>
          </a:xfrm>
        </p:spPr>
        <p:txBody>
          <a:bodyPr lIns="0" tIns="0" rIns="0" bIns="0" rtlCol="0">
            <a:spAutoFit/>
          </a:bodyPr>
          <a:lstStyle/>
          <a:p>
            <a:pPr marL="12700">
              <a:defRPr/>
            </a:pPr>
            <a:r>
              <a:rPr lang="en-US" sz="2700" b="1" u="sng" spc="-5" dirty="0">
                <a:solidFill>
                  <a:srgbClr val="0A0AD4"/>
                </a:solidFill>
              </a:rPr>
              <a:t>“Experimental study of the atmospheric neutrino flux”</a:t>
            </a:r>
            <a:br>
              <a:rPr lang="en-US" sz="2700" b="1" u="sng" spc="-5" dirty="0">
                <a:solidFill>
                  <a:srgbClr val="0A0AD4"/>
                </a:solidFill>
              </a:rPr>
            </a:br>
            <a:r>
              <a:rPr lang="en-US" sz="1800" spc="-5" dirty="0">
                <a:solidFill>
                  <a:srgbClr val="FF0000"/>
                </a:solidFill>
              </a:rPr>
              <a:t>The first </a:t>
            </a:r>
            <a:r>
              <a:rPr lang="en-US" sz="1800" spc="-5" dirty="0" err="1">
                <a:solidFill>
                  <a:srgbClr val="FF0000"/>
                </a:solidFill>
              </a:rPr>
              <a:t>Kamiokande</a:t>
            </a:r>
            <a:r>
              <a:rPr lang="en-US"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B205, 416(1988)</a:t>
            </a:r>
            <a:br>
              <a:rPr lang="en-US" sz="1800" b="1" spc="-5" dirty="0">
                <a:solidFill>
                  <a:schemeClr val="tx1"/>
                </a:solidFill>
                <a:latin typeface="Arial Narrow" panose="020B0606020202030204" pitchFamily="34" charset="0"/>
              </a:rPr>
            </a:br>
            <a:endParaRPr sz="2800" b="1" dirty="0">
              <a:solidFill>
                <a:srgbClr val="0A0AD4"/>
              </a:solidFill>
              <a:latin typeface="Arial Narrow" panose="020B0606020202030204" pitchFamily="34" charset="0"/>
            </a:endParaRPr>
          </a:p>
        </p:txBody>
      </p:sp>
      <p:graphicFrame>
        <p:nvGraphicFramePr>
          <p:cNvPr id="5" name="表 4"/>
          <p:cNvGraphicFramePr>
            <a:graphicFrameLocks noGrp="1"/>
          </p:cNvGraphicFramePr>
          <p:nvPr/>
        </p:nvGraphicFramePr>
        <p:xfrm>
          <a:off x="85725" y="1212850"/>
          <a:ext cx="4265613" cy="1951040"/>
        </p:xfrm>
        <a:graphic>
          <a:graphicData uri="http://schemas.openxmlformats.org/drawingml/2006/table">
            <a:tbl>
              <a:tblPr firstRow="1" bandRow="1">
                <a:tableStyleId>{21E4AEA4-8DFA-4A89-87EB-49C32662AFE0}</a:tableStyleId>
              </a:tblPr>
              <a:tblGrid>
                <a:gridCol w="2132908">
                  <a:extLst>
                    <a:ext uri="{9D8B030D-6E8A-4147-A177-3AD203B41FA5}">
                      <a16:colId xmlns:a16="http://schemas.microsoft.com/office/drawing/2014/main" val="1600305762"/>
                    </a:ext>
                  </a:extLst>
                </a:gridCol>
                <a:gridCol w="858781">
                  <a:extLst>
                    <a:ext uri="{9D8B030D-6E8A-4147-A177-3AD203B41FA5}">
                      <a16:colId xmlns:a16="http://schemas.microsoft.com/office/drawing/2014/main" val="3705179802"/>
                    </a:ext>
                  </a:extLst>
                </a:gridCol>
                <a:gridCol w="1273924">
                  <a:extLst>
                    <a:ext uri="{9D8B030D-6E8A-4147-A177-3AD203B41FA5}">
                      <a16:colId xmlns:a16="http://schemas.microsoft.com/office/drawing/2014/main" val="1546882078"/>
                    </a:ext>
                  </a:extLst>
                </a:gridCol>
              </a:tblGrid>
              <a:tr h="365820">
                <a:tc>
                  <a:txBody>
                    <a:bodyPr/>
                    <a:lstStyle/>
                    <a:p>
                      <a:endParaRPr kumimoji="1" lang="ja-JP" altLang="en-US" sz="1800" dirty="0"/>
                    </a:p>
                  </a:txBody>
                  <a:tcPr marL="91444" marR="91444" marT="45727" marB="45727"/>
                </a:tc>
                <a:tc>
                  <a:txBody>
                    <a:bodyPr/>
                    <a:lstStyle/>
                    <a:p>
                      <a:pPr algn="ctr"/>
                      <a:r>
                        <a:rPr kumimoji="1" lang="en-US" altLang="ja-JP" sz="1800" dirty="0"/>
                        <a:t>data</a:t>
                      </a:r>
                      <a:endParaRPr kumimoji="1" lang="ja-JP" altLang="en-US" sz="1800" dirty="0"/>
                    </a:p>
                  </a:txBody>
                  <a:tcPr marL="91444" marR="91444" marT="45727" marB="45727"/>
                </a:tc>
                <a:tc>
                  <a:txBody>
                    <a:bodyPr/>
                    <a:lstStyle/>
                    <a:p>
                      <a:pPr algn="ctr"/>
                      <a:r>
                        <a:rPr kumimoji="1" lang="en-US" altLang="ja-JP" sz="1800" dirty="0"/>
                        <a:t>M</a:t>
                      </a:r>
                      <a:r>
                        <a:rPr kumimoji="1" lang="en-US" altLang="ja-JP" sz="1800" baseline="0" dirty="0"/>
                        <a:t>C</a:t>
                      </a:r>
                      <a:endParaRPr kumimoji="1" lang="ja-JP" altLang="en-US" sz="1800" dirty="0"/>
                    </a:p>
                  </a:txBody>
                  <a:tcPr marL="91444" marR="91444" marT="45727" marB="45727"/>
                </a:tc>
                <a:extLst>
                  <a:ext uri="{0D108BD9-81ED-4DB2-BD59-A6C34878D82A}">
                    <a16:rowId xmlns:a16="http://schemas.microsoft.com/office/drawing/2014/main" val="3285992498"/>
                  </a:ext>
                </a:extLst>
              </a:tr>
              <a:tr h="396305">
                <a:tc>
                  <a:txBody>
                    <a:bodyPr/>
                    <a:lstStyle/>
                    <a:p>
                      <a:r>
                        <a:rPr kumimoji="1" lang="en-US" altLang="ja-JP" sz="1800" b="1" dirty="0"/>
                        <a:t>Single ring e-like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93</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88.5</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325743005"/>
                  </a:ext>
                </a:extLst>
              </a:tr>
              <a:tr h="396305">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144.0</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97104502"/>
                  </a:ext>
                </a:extLst>
              </a:tr>
              <a:tr h="396305">
                <a:tc>
                  <a:txBody>
                    <a:bodyPr/>
                    <a:lstStyle/>
                    <a:p>
                      <a:r>
                        <a:rPr kumimoji="1" lang="en-US" altLang="ja-JP" sz="1800" b="1" dirty="0"/>
                        <a:t>Multi ring</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87</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86.2</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2318282789"/>
                  </a:ext>
                </a:extLst>
              </a:tr>
              <a:tr h="396305">
                <a:tc>
                  <a:txBody>
                    <a:bodyPr/>
                    <a:lstStyle/>
                    <a:p>
                      <a:r>
                        <a:rPr kumimoji="1" lang="en-US" altLang="ja-JP" sz="1800" b="1" dirty="0"/>
                        <a:t>total</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265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318.7</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84043798"/>
                  </a:ext>
                </a:extLst>
              </a:tr>
            </a:tbl>
          </a:graphicData>
        </a:graphic>
      </p:graphicFrame>
      <p:sp>
        <p:nvSpPr>
          <p:cNvPr id="80925" name="テキスト ボックス 5"/>
          <p:cNvSpPr txBox="1">
            <a:spLocks noChangeArrowheads="1"/>
          </p:cNvSpPr>
          <p:nvPr/>
        </p:nvSpPr>
        <p:spPr bwMode="auto">
          <a:xfrm>
            <a:off x="228600" y="819150"/>
            <a:ext cx="2003425"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2.87 kt</a:t>
            </a:r>
            <a:r>
              <a:rPr lang="ja-JP" altLang="en-US" sz="2000" b="1">
                <a:cs typeface="Arial" panose="020B0604020202020204" pitchFamily="34" charset="0"/>
              </a:rPr>
              <a:t>・</a:t>
            </a:r>
            <a:r>
              <a:rPr lang="en-US" altLang="ja-JP" sz="2000" b="1">
                <a:cs typeface="Arial" panose="020B0604020202020204" pitchFamily="34" charset="0"/>
              </a:rPr>
              <a:t>yr data</a:t>
            </a:r>
            <a:endParaRPr lang="ja-JP" altLang="en-US" sz="2000" b="1">
              <a:cs typeface="Arial" panose="020B0604020202020204" pitchFamily="34" charset="0"/>
            </a:endParaRPr>
          </a:p>
        </p:txBody>
      </p:sp>
      <p:grpSp>
        <p:nvGrpSpPr>
          <p:cNvPr id="80926" name="グループ化 10"/>
          <p:cNvGrpSpPr>
            <a:grpSpLocks/>
          </p:cNvGrpSpPr>
          <p:nvPr/>
        </p:nvGrpSpPr>
        <p:grpSpPr bwMode="auto">
          <a:xfrm>
            <a:off x="4346575" y="684213"/>
            <a:ext cx="4999038" cy="6207125"/>
            <a:chOff x="4436985" y="800100"/>
            <a:chExt cx="4999037" cy="6207125"/>
          </a:xfrm>
        </p:grpSpPr>
        <p:pic>
          <p:nvPicPr>
            <p:cNvPr id="8092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344" y="800100"/>
              <a:ext cx="46021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6985" y="3965575"/>
              <a:ext cx="49990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0" name="テキスト ボックス 7"/>
            <p:cNvSpPr txBox="1">
              <a:spLocks noChangeArrowheads="1"/>
            </p:cNvSpPr>
            <p:nvPr/>
          </p:nvSpPr>
          <p:spPr bwMode="auto">
            <a:xfrm>
              <a:off x="5312211" y="1006414"/>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1" name="テキスト ボックス 20"/>
            <p:cNvSpPr txBox="1">
              <a:spLocks noChangeArrowheads="1"/>
            </p:cNvSpPr>
            <p:nvPr/>
          </p:nvSpPr>
          <p:spPr bwMode="auto">
            <a:xfrm>
              <a:off x="7265289" y="101925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80932" name="テキスト ボックス 21"/>
            <p:cNvSpPr txBox="1">
              <a:spLocks noChangeArrowheads="1"/>
            </p:cNvSpPr>
            <p:nvPr/>
          </p:nvSpPr>
          <p:spPr bwMode="auto">
            <a:xfrm>
              <a:off x="5331156" y="4227951"/>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3" name="テキスト ボックス 22"/>
            <p:cNvSpPr txBox="1">
              <a:spLocks noChangeArrowheads="1"/>
            </p:cNvSpPr>
            <p:nvPr/>
          </p:nvSpPr>
          <p:spPr bwMode="auto">
            <a:xfrm>
              <a:off x="7227807" y="422727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9" name="正方形/長方形 8"/>
            <p:cNvSpPr/>
            <p:nvPr/>
          </p:nvSpPr>
          <p:spPr>
            <a:xfrm>
              <a:off x="6799185" y="1114425"/>
              <a:ext cx="312738"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6827760" y="4356100"/>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p:cNvSpPr/>
            <p:nvPr/>
          </p:nvSpPr>
          <p:spPr>
            <a:xfrm>
              <a:off x="8704184" y="1089025"/>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8726409" y="4356100"/>
              <a:ext cx="31115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0927" name="テキスト ボックス 2"/>
          <p:cNvSpPr txBox="1">
            <a:spLocks noChangeArrowheads="1"/>
          </p:cNvSpPr>
          <p:nvPr/>
        </p:nvSpPr>
        <p:spPr bwMode="auto">
          <a:xfrm>
            <a:off x="-12700" y="3290888"/>
            <a:ext cx="48641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e-like :  good agreement</a:t>
            </a:r>
            <a:br>
              <a:rPr lang="en-US" altLang="ja-JP" sz="2000" b="1">
                <a:cs typeface="Arial" panose="020B0604020202020204" pitchFamily="34" charset="0"/>
              </a:rPr>
            </a:br>
            <a:r>
              <a:rPr lang="en-US" altLang="ja-JP" sz="2000" b="1">
                <a:latin typeface="Symbol" panose="05050102010706020507" pitchFamily="18" charset="2"/>
                <a:cs typeface="Arial" panose="020B0604020202020204" pitchFamily="34" charset="0"/>
              </a:rPr>
              <a:t>m</a:t>
            </a:r>
            <a:r>
              <a:rPr lang="en-US" altLang="ja-JP" sz="2000" b="1">
                <a:cs typeface="Arial" panose="020B0604020202020204" pitchFamily="34" charset="0"/>
              </a:rPr>
              <a:t>-like : data/MC = </a:t>
            </a:r>
            <a:r>
              <a:rPr lang="en-US" altLang="ja-JP" sz="2000" b="1">
                <a:solidFill>
                  <a:srgbClr val="FF0000"/>
                </a:solidFill>
                <a:cs typeface="Arial" panose="020B0604020202020204" pitchFamily="34" charset="0"/>
              </a:rPr>
              <a:t>59±7%</a:t>
            </a:r>
            <a:r>
              <a:rPr lang="en-US" altLang="ja-JP" sz="2000" b="1">
                <a:cs typeface="Arial" panose="020B0604020202020204" pitchFamily="34" charset="0"/>
              </a:rPr>
              <a:t> (stat)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“We are unable to explain the data as the result of systematic detector effects or uncertainties in the atmospheric neutrino fluxes. </a:t>
            </a:r>
            <a:br>
              <a:rPr lang="en-US" altLang="ja-JP" sz="2000" b="1">
                <a:cs typeface="Arial" panose="020B0604020202020204" pitchFamily="34" charset="0"/>
              </a:rPr>
            </a:br>
            <a:r>
              <a:rPr lang="en-US" altLang="ja-JP" sz="2000" b="1">
                <a:cs typeface="Arial" panose="020B0604020202020204" pitchFamily="34" charset="0"/>
              </a:rPr>
              <a:t>Some as-yet-unaccounted-for physics such as </a:t>
            </a:r>
            <a:r>
              <a:rPr lang="en-US" altLang="ja-JP" sz="2000" b="1">
                <a:solidFill>
                  <a:srgbClr val="FF0000"/>
                </a:solidFill>
                <a:cs typeface="Arial" panose="020B0604020202020204" pitchFamily="34" charset="0"/>
              </a:rPr>
              <a:t>neutrino oscillations</a:t>
            </a:r>
            <a:r>
              <a:rPr lang="en-US" altLang="ja-JP" sz="2000" b="1">
                <a:cs typeface="Arial" panose="020B0604020202020204" pitchFamily="34" charset="0"/>
              </a:rPr>
              <a:t> might explain the</a:t>
            </a:r>
            <a:br>
              <a:rPr lang="en-US" altLang="ja-JP" sz="2000" b="1">
                <a:cs typeface="Arial" panose="020B0604020202020204" pitchFamily="34" charset="0"/>
              </a:rPr>
            </a:br>
            <a:r>
              <a:rPr lang="en-US" altLang="ja-JP" sz="2000" b="1">
                <a:cs typeface="Arial" panose="020B0604020202020204" pitchFamily="34" charset="0"/>
              </a:rPr>
              <a:t>data.”</a:t>
            </a:r>
          </a:p>
        </p:txBody>
      </p:sp>
      <p:sp>
        <p:nvSpPr>
          <p:cNvPr id="17" name="スライド番号プレースホルダー 1">
            <a:extLst>
              <a:ext uri="{FF2B5EF4-FFF2-40B4-BE49-F238E27FC236}">
                <a16:creationId xmlns:a16="http://schemas.microsoft.com/office/drawing/2014/main" id="{248D7959-2232-41F3-8C5E-01BB35AF6E3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2484438"/>
            <a:ext cx="44577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115888" y="6113463"/>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24" name="テキスト ボックス 6"/>
          <p:cNvSpPr txBox="1">
            <a:spLocks noChangeArrowheads="1"/>
          </p:cNvSpPr>
          <p:nvPr/>
        </p:nvSpPr>
        <p:spPr bwMode="auto">
          <a:xfrm>
            <a:off x="3213100" y="1460500"/>
            <a:ext cx="350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1992</a:t>
            </a:r>
            <a:r>
              <a:rPr lang="ja-JP" altLang="en-US" sz="2000">
                <a:latin typeface="Times New Roman" panose="02020603050405020304" pitchFamily="18" charset="0"/>
              </a:rPr>
              <a:t>論文</a:t>
            </a:r>
          </a:p>
        </p:txBody>
      </p:sp>
      <p:grpSp>
        <p:nvGrpSpPr>
          <p:cNvPr id="81925" name="グループ化 4"/>
          <p:cNvGrpSpPr>
            <a:grpSpLocks/>
          </p:cNvGrpSpPr>
          <p:nvPr/>
        </p:nvGrpSpPr>
        <p:grpSpPr bwMode="auto">
          <a:xfrm>
            <a:off x="3954463" y="4938713"/>
            <a:ext cx="2327275" cy="577850"/>
            <a:chOff x="3729554" y="5343155"/>
            <a:chExt cx="2327611" cy="578385"/>
          </a:xfrm>
        </p:grpSpPr>
        <p:sp>
          <p:nvSpPr>
            <p:cNvPr id="81968" name="テキスト ボックス 7"/>
            <p:cNvSpPr txBox="1">
              <a:spLocks noChangeArrowheads="1"/>
            </p:cNvSpPr>
            <p:nvPr/>
          </p:nvSpPr>
          <p:spPr bwMode="auto">
            <a:xfrm>
              <a:off x="3729554" y="5343155"/>
              <a:ext cx="2327611" cy="35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FF"/>
                  </a:solidFill>
                  <a:latin typeface="Symbol" panose="05050102010706020507" pitchFamily="18" charset="2"/>
                  <a:cs typeface="Arial" panose="020B0604020202020204" pitchFamily="34" charset="0"/>
                </a:rPr>
                <a:t>        </a:t>
              </a:r>
              <a:r>
                <a:rPr lang="en-US" altLang="ja-JP" sz="1500" b="1">
                  <a:solidFill>
                    <a:srgbClr val="0000FF"/>
                  </a:solidFill>
                  <a:latin typeface="Symbol" panose="05050102010706020507" pitchFamily="18" charset="2"/>
                  <a:cs typeface="Arial" panose="020B0604020202020204" pitchFamily="34" charset="0"/>
                </a:rPr>
                <a:t>m</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data/</a:t>
              </a:r>
              <a:r>
                <a:rPr lang="en-US" altLang="ja-JP" sz="1500" b="1">
                  <a:solidFill>
                    <a:srgbClr val="FF0000"/>
                  </a:solidFill>
                  <a:cs typeface="Arial" panose="020B0604020202020204" pitchFamily="34" charset="0"/>
                </a:rPr>
                <a:t>e</a:t>
              </a:r>
              <a:r>
                <a:rPr lang="en-US" altLang="ja-JP" sz="1500" b="1">
                  <a:solidFill>
                    <a:srgbClr val="000000"/>
                  </a:solidFill>
                  <a:cs typeface="Arial" panose="020B0604020202020204" pitchFamily="34" charset="0"/>
                </a:rPr>
                <a:t> data</a:t>
              </a:r>
              <a:endParaRPr lang="ja-JP" altLang="en-US" sz="1500" b="1">
                <a:solidFill>
                  <a:srgbClr val="000000"/>
                </a:solidFill>
                <a:cs typeface="Arial" panose="020B0604020202020204" pitchFamily="34" charset="0"/>
              </a:endParaRPr>
            </a:p>
          </p:txBody>
        </p:sp>
        <p:sp>
          <p:nvSpPr>
            <p:cNvPr id="81969" name="正方形/長方形 8"/>
            <p:cNvSpPr>
              <a:spLocks noChangeArrowheads="1"/>
            </p:cNvSpPr>
            <p:nvPr/>
          </p:nvSpPr>
          <p:spPr bwMode="auto">
            <a:xfrm>
              <a:off x="3780459" y="5598375"/>
              <a:ext cx="22317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cs typeface="Arial" panose="020B0604020202020204" pitchFamily="34" charset="0"/>
                </a:rPr>
                <a:t> </a:t>
              </a:r>
              <a:r>
                <a:rPr lang="en-US" altLang="ja-JP" sz="1500" b="1">
                  <a:solidFill>
                    <a:srgbClr val="000000"/>
                  </a:solidFill>
                  <a:cs typeface="Arial" panose="020B0604020202020204" pitchFamily="34" charset="0"/>
                </a:rPr>
                <a:t>expected/</a:t>
              </a:r>
              <a:r>
                <a:rPr lang="en-US" altLang="ja-JP" sz="1500" b="1">
                  <a:solidFill>
                    <a:srgbClr val="FF0000"/>
                  </a:solidFill>
                  <a:cs typeface="Arial" panose="020B0604020202020204" pitchFamily="34" charset="0"/>
                </a:rPr>
                <a:t>e</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expected</a:t>
              </a:r>
              <a:endParaRPr lang="ja-JP" altLang="en-US" sz="1500" b="1">
                <a:solidFill>
                  <a:srgbClr val="000000"/>
                </a:solidFill>
                <a:cs typeface="Arial" panose="020B0604020202020204" pitchFamily="34" charset="0"/>
              </a:endParaRPr>
            </a:p>
          </p:txBody>
        </p:sp>
        <p:cxnSp>
          <p:nvCxnSpPr>
            <p:cNvPr id="22" name="直線コネクタ 21"/>
            <p:cNvCxnSpPr/>
            <p:nvPr/>
          </p:nvCxnSpPr>
          <p:spPr bwMode="auto">
            <a:xfrm flipV="1">
              <a:off x="3793063" y="5633936"/>
              <a:ext cx="21593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5" name="表 14"/>
          <p:cNvGraphicFramePr>
            <a:graphicFrameLocks noGrp="1"/>
          </p:cNvGraphicFramePr>
          <p:nvPr/>
        </p:nvGraphicFramePr>
        <p:xfrm>
          <a:off x="115888" y="1325563"/>
          <a:ext cx="6153149" cy="1158875"/>
        </p:xfrm>
        <a:graphic>
          <a:graphicData uri="http://schemas.openxmlformats.org/drawingml/2006/table">
            <a:tbl>
              <a:tblPr firstRow="1" bandRow="1">
                <a:tableStyleId>{21E4AEA4-8DFA-4A89-87EB-49C32662AFE0}</a:tableStyleId>
              </a:tblPr>
              <a:tblGrid>
                <a:gridCol w="2080598">
                  <a:extLst>
                    <a:ext uri="{9D8B030D-6E8A-4147-A177-3AD203B41FA5}">
                      <a16:colId xmlns:a16="http://schemas.microsoft.com/office/drawing/2014/main" val="1600305762"/>
                    </a:ext>
                  </a:extLst>
                </a:gridCol>
                <a:gridCol w="838336">
                  <a:extLst>
                    <a:ext uri="{9D8B030D-6E8A-4147-A177-3AD203B41FA5}">
                      <a16:colId xmlns:a16="http://schemas.microsoft.com/office/drawing/2014/main" val="3705179802"/>
                    </a:ext>
                  </a:extLst>
                </a:gridCol>
                <a:gridCol w="1080213">
                  <a:extLst>
                    <a:ext uri="{9D8B030D-6E8A-4147-A177-3AD203B41FA5}">
                      <a16:colId xmlns:a16="http://schemas.microsoft.com/office/drawing/2014/main" val="1546882078"/>
                    </a:ext>
                  </a:extLst>
                </a:gridCol>
                <a:gridCol w="1091040">
                  <a:extLst>
                    <a:ext uri="{9D8B030D-6E8A-4147-A177-3AD203B41FA5}">
                      <a16:colId xmlns:a16="http://schemas.microsoft.com/office/drawing/2014/main" val="556505859"/>
                    </a:ext>
                  </a:extLst>
                </a:gridCol>
                <a:gridCol w="1062962">
                  <a:extLst>
                    <a:ext uri="{9D8B030D-6E8A-4147-A177-3AD203B41FA5}">
                      <a16:colId xmlns:a16="http://schemas.microsoft.com/office/drawing/2014/main" val="441317633"/>
                    </a:ext>
                  </a:extLst>
                </a:gridCol>
              </a:tblGrid>
              <a:tr h="365961">
                <a:tc>
                  <a:txBody>
                    <a:bodyPr/>
                    <a:lstStyle/>
                    <a:p>
                      <a:endParaRPr kumimoji="1" lang="ja-JP" altLang="en-US" sz="1800" dirty="0"/>
                    </a:p>
                  </a:txBody>
                  <a:tcPr marL="91455" marR="91455" marT="45745" marB="45745"/>
                </a:tc>
                <a:tc>
                  <a:txBody>
                    <a:bodyPr/>
                    <a:lstStyle/>
                    <a:p>
                      <a:pPr algn="ctr"/>
                      <a:r>
                        <a:rPr kumimoji="1" lang="en-US" altLang="ja-JP" sz="1800" dirty="0"/>
                        <a:t>data</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C1</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C2</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C3</a:t>
                      </a:r>
                      <a:endParaRPr kumimoji="1" lang="ja-JP" altLang="en-US" sz="1800" dirty="0"/>
                    </a:p>
                  </a:txBody>
                  <a:tcPr marL="91455" marR="91455" marT="45745" marB="45745"/>
                </a:tc>
                <a:extLst>
                  <a:ext uri="{0D108BD9-81ED-4DB2-BD59-A6C34878D82A}">
                    <a16:rowId xmlns:a16="http://schemas.microsoft.com/office/drawing/2014/main" val="3285992498"/>
                  </a:ext>
                </a:extLst>
              </a:tr>
              <a:tr h="396457">
                <a:tc>
                  <a:txBody>
                    <a:bodyPr/>
                    <a:lstStyle/>
                    <a:p>
                      <a:r>
                        <a:rPr kumimoji="1" lang="en-US" altLang="ja-JP" sz="1800" b="1" dirty="0"/>
                        <a:t>Single ring e-like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164.9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146.0</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127.7</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325743005"/>
                  </a:ext>
                </a:extLst>
              </a:tr>
              <a:tr h="396457">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151</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260.6</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234.2</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205.2</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197104502"/>
                  </a:ext>
                </a:extLst>
              </a:tr>
            </a:tbl>
          </a:graphicData>
        </a:graphic>
      </p:graphicFrame>
      <p:sp>
        <p:nvSpPr>
          <p:cNvPr id="81952" name="テキスト ボックス 15"/>
          <p:cNvSpPr txBox="1">
            <a:spLocks noChangeArrowheads="1"/>
          </p:cNvSpPr>
          <p:nvPr/>
        </p:nvSpPr>
        <p:spPr bwMode="auto">
          <a:xfrm>
            <a:off x="87313" y="819150"/>
            <a:ext cx="4732337"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4.92 kt</a:t>
            </a:r>
            <a:r>
              <a:rPr lang="ja-JP" altLang="en-US" sz="2000" b="1">
                <a:cs typeface="Arial" panose="020B0604020202020204" pitchFamily="34" charset="0"/>
              </a:rPr>
              <a:t>・</a:t>
            </a:r>
            <a:r>
              <a:rPr lang="en-US" altLang="ja-JP" sz="2000" b="1">
                <a:cs typeface="Arial" panose="020B0604020202020204" pitchFamily="34" charset="0"/>
              </a:rPr>
              <a:t>yr data, 310 single ring events</a:t>
            </a:r>
            <a:endParaRPr lang="ja-JP" altLang="en-US" sz="2000" b="1">
              <a:cs typeface="Arial" panose="020B0604020202020204" pitchFamily="34" charset="0"/>
            </a:endParaRPr>
          </a:p>
        </p:txBody>
      </p:sp>
      <p:sp>
        <p:nvSpPr>
          <p:cNvPr id="19"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“Observation of a Small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a:t>
            </a:r>
            <a:r>
              <a:rPr lang="en-US" sz="2700" b="1" u="sng" spc="-5" dirty="0" err="1">
                <a:solidFill>
                  <a:srgbClr val="0A0AD4"/>
                </a:solidFill>
              </a:rPr>
              <a:t>Kamiokande</a:t>
            </a:r>
            <a:r>
              <a:rPr lang="en-US" sz="2700" b="1" u="sng" spc="-5" dirty="0">
                <a:solidFill>
                  <a:srgbClr val="0A0AD4"/>
                </a:solidFill>
              </a:rPr>
              <a:t>”</a:t>
            </a:r>
            <a:br>
              <a:rPr lang="en-US" sz="2700" b="1" u="sng" spc="-5" dirty="0">
                <a:solidFill>
                  <a:srgbClr val="0A0AD4"/>
                </a:solidFill>
              </a:rPr>
            </a:br>
            <a:r>
              <a:rPr lang="en-US" altLang="ja-JP" sz="1800" spc="-5" dirty="0">
                <a:solidFill>
                  <a:srgbClr val="FF0000"/>
                </a:solidFill>
              </a:rPr>
              <a:t>The second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B280, 146(1992)</a:t>
            </a:r>
            <a:endParaRPr sz="2800" b="1" dirty="0">
              <a:solidFill>
                <a:srgbClr val="0A0AD4"/>
              </a:solidFill>
              <a:latin typeface="Arial Narrow" panose="020B0606020202030204" pitchFamily="34" charset="0"/>
            </a:endParaRPr>
          </a:p>
        </p:txBody>
      </p:sp>
      <p:sp>
        <p:nvSpPr>
          <p:cNvPr id="81954" name="テキスト ボックス 5"/>
          <p:cNvSpPr txBox="1">
            <a:spLocks noChangeArrowheads="1"/>
          </p:cNvSpPr>
          <p:nvPr/>
        </p:nvSpPr>
        <p:spPr bwMode="auto">
          <a:xfrm>
            <a:off x="-19050" y="2916238"/>
            <a:ext cx="34448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a:cs typeface="Arial" panose="020B0604020202020204" pitchFamily="34" charset="0"/>
              </a:rPr>
              <a:t>“an earlier observation in the atmospheric neutrino flux of a smaller ratio (</a:t>
            </a:r>
            <a:r>
              <a:rPr lang="en-US" altLang="ja-JP" sz="1900" b="1" dirty="0" err="1">
                <a:latin typeface="Symbol" panose="05050102010706020507" pitchFamily="18" charset="2"/>
                <a:cs typeface="Arial" panose="020B0604020202020204" pitchFamily="34" charset="0"/>
              </a:rPr>
              <a:t>n</a:t>
            </a:r>
            <a:r>
              <a:rPr lang="en-US" altLang="ja-JP" sz="1900" b="1" baseline="-25000" dirty="0" err="1">
                <a:latin typeface="Symbol" panose="05050102010706020507" pitchFamily="18" charset="2"/>
                <a:cs typeface="Arial" panose="020B0604020202020204" pitchFamily="34" charset="0"/>
              </a:rPr>
              <a:t>m</a:t>
            </a:r>
            <a:r>
              <a:rPr lang="en-US" altLang="ja-JP" sz="1900" b="1" dirty="0" err="1">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latin typeface="Symbol" panose="05050102010706020507" pitchFamily="18" charset="2"/>
                <a:cs typeface="Arial" panose="020B0604020202020204" pitchFamily="34" charset="0"/>
              </a:rPr>
              <a:t>m</a:t>
            </a:r>
            <a:r>
              <a:rPr lang="en-US" altLang="ja-JP" sz="1900" b="1" dirty="0">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cs typeface="Arial" panose="020B0604020202020204" pitchFamily="34" charset="0"/>
              </a:rPr>
              <a:t>e</a:t>
            </a:r>
            <a:r>
              <a:rPr lang="en-US" altLang="ja-JP" sz="1900" b="1" dirty="0" err="1">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cs typeface="Arial" panose="020B0604020202020204" pitchFamily="34" charset="0"/>
              </a:rPr>
              <a:t>e</a:t>
            </a:r>
            <a:r>
              <a:rPr lang="en-US" altLang="ja-JP" sz="1900" b="1" dirty="0">
                <a:cs typeface="Arial" panose="020B0604020202020204" pitchFamily="34" charset="0"/>
              </a:rPr>
              <a:t>) than expected has been strengthened by additional data of comparable statistical weight.” </a:t>
            </a:r>
            <a:endParaRPr lang="ja-JP" altLang="en-US" sz="1900" b="1" dirty="0">
              <a:cs typeface="Arial" panose="020B0604020202020204" pitchFamily="34" charset="0"/>
            </a:endParaRPr>
          </a:p>
        </p:txBody>
      </p:sp>
      <p:grpSp>
        <p:nvGrpSpPr>
          <p:cNvPr id="81955" name="グループ化 6"/>
          <p:cNvGrpSpPr>
            <a:grpSpLocks/>
          </p:cNvGrpSpPr>
          <p:nvPr/>
        </p:nvGrpSpPr>
        <p:grpSpPr bwMode="auto">
          <a:xfrm>
            <a:off x="161925" y="6113463"/>
            <a:ext cx="5113338" cy="511175"/>
            <a:chOff x="161510" y="6031118"/>
            <a:chExt cx="5112990" cy="511175"/>
          </a:xfrm>
        </p:grpSpPr>
        <p:sp>
          <p:nvSpPr>
            <p:cNvPr id="25" name="テキスト ボックス 24"/>
            <p:cNvSpPr txBox="1"/>
            <p:nvPr/>
          </p:nvSpPr>
          <p:spPr bwMode="auto">
            <a:xfrm>
              <a:off x="161510" y="6086680"/>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0.60         (stat.)</a:t>
              </a:r>
              <a:r>
                <a:rPr lang="en-US" altLang="ja-JP" b="1" dirty="0">
                  <a:solidFill>
                    <a:srgbClr val="FF0000"/>
                  </a:solidFill>
                  <a:latin typeface="Arial" panose="020B0604020202020204" pitchFamily="34" charset="0"/>
                  <a:cs typeface="Arial" panose="020B0604020202020204" pitchFamily="34" charset="0"/>
                </a:rPr>
                <a:t>±0.05(syst.)</a:t>
              </a:r>
              <a:endParaRPr lang="ja-JP" altLang="en-US" b="1" dirty="0">
                <a:latin typeface="Arial" panose="020B0604020202020204" pitchFamily="34" charset="0"/>
                <a:cs typeface="Arial" panose="020B0604020202020204" pitchFamily="34" charset="0"/>
              </a:endParaRPr>
            </a:p>
          </p:txBody>
        </p:sp>
        <p:sp>
          <p:nvSpPr>
            <p:cNvPr id="26" name="テキスト ボックス 25"/>
            <p:cNvSpPr txBox="1"/>
            <p:nvPr/>
          </p:nvSpPr>
          <p:spPr bwMode="auto">
            <a:xfrm>
              <a:off x="1691756" y="6031118"/>
              <a:ext cx="84925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27" name="テキスト ボックス 26"/>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0.06</a:t>
              </a:r>
              <a:endParaRPr lang="ja-JP" altLang="en-US" sz="1600" b="1" dirty="0">
                <a:solidFill>
                  <a:srgbClr val="FF0000"/>
                </a:solidFill>
                <a:latin typeface="+mn-lt"/>
              </a:endParaRPr>
            </a:p>
          </p:txBody>
        </p:sp>
      </p:grpSp>
      <p:grpSp>
        <p:nvGrpSpPr>
          <p:cNvPr id="81956" name="グループ化 10"/>
          <p:cNvGrpSpPr>
            <a:grpSpLocks/>
          </p:cNvGrpSpPr>
          <p:nvPr/>
        </p:nvGrpSpPr>
        <p:grpSpPr bwMode="auto">
          <a:xfrm>
            <a:off x="6365875" y="1146175"/>
            <a:ext cx="2841625" cy="4938713"/>
            <a:chOff x="6365742" y="1146543"/>
            <a:chExt cx="2841773" cy="4937752"/>
          </a:xfrm>
        </p:grpSpPr>
        <p:pic>
          <p:nvPicPr>
            <p:cNvPr id="8195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742" y="1146543"/>
              <a:ext cx="2841773" cy="493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0" name="テキスト ボックス 5"/>
            <p:cNvSpPr txBox="1">
              <a:spLocks noChangeArrowheads="1"/>
            </p:cNvSpPr>
            <p:nvPr/>
          </p:nvSpPr>
          <p:spPr bwMode="auto">
            <a:xfrm>
              <a:off x="7902575" y="3213243"/>
              <a:ext cx="8572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latin typeface="Times New Roman" panose="02020603050405020304" pitchFamily="18" charset="0"/>
                </a:rPr>
                <a:t>151</a:t>
              </a:r>
            </a:p>
            <a:p>
              <a:pPr>
                <a:spcBef>
                  <a:spcPct val="0"/>
                </a:spcBef>
                <a:buFontTx/>
                <a:buNone/>
              </a:pPr>
              <a:r>
                <a:rPr lang="en-US" altLang="ja-JP" sz="1600">
                  <a:latin typeface="Times New Roman" panose="02020603050405020304" pitchFamily="18" charset="0"/>
                </a:rPr>
                <a:t>260.6</a:t>
              </a:r>
            </a:p>
            <a:p>
              <a:pPr>
                <a:spcBef>
                  <a:spcPct val="0"/>
                </a:spcBef>
                <a:buFontTx/>
                <a:buNone/>
              </a:pPr>
              <a:r>
                <a:rPr lang="en-US" altLang="ja-JP" sz="1600">
                  <a:latin typeface="Times New Roman" panose="02020603050405020304" pitchFamily="18" charset="0"/>
                </a:rPr>
                <a:t>234.2</a:t>
              </a:r>
            </a:p>
            <a:p>
              <a:pPr>
                <a:spcBef>
                  <a:spcPct val="0"/>
                </a:spcBef>
                <a:buFontTx/>
                <a:buNone/>
              </a:pPr>
              <a:r>
                <a:rPr lang="en-US" altLang="ja-JP" sz="1600">
                  <a:latin typeface="Times New Roman" panose="02020603050405020304" pitchFamily="18" charset="0"/>
                </a:rPr>
                <a:t>205.2</a:t>
              </a:r>
            </a:p>
            <a:p>
              <a:pPr>
                <a:spcBef>
                  <a:spcPct val="0"/>
                </a:spcBef>
                <a:buFontTx/>
                <a:buNone/>
              </a:pPr>
              <a:endParaRPr lang="ja-JP" altLang="en-US" sz="2000">
                <a:latin typeface="Times New Roman" panose="02020603050405020304" pitchFamily="18" charset="0"/>
              </a:endParaRPr>
            </a:p>
          </p:txBody>
        </p:sp>
        <p:sp>
          <p:nvSpPr>
            <p:cNvPr id="9" name="正方形/長方形 8"/>
            <p:cNvSpPr/>
            <p:nvPr/>
          </p:nvSpPr>
          <p:spPr>
            <a:xfrm>
              <a:off x="7993015" y="1338594"/>
              <a:ext cx="900159" cy="38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2" name="テキスト ボックス 32"/>
            <p:cNvSpPr txBox="1">
              <a:spLocks noChangeArrowheads="1"/>
            </p:cNvSpPr>
            <p:nvPr/>
          </p:nvSpPr>
          <p:spPr bwMode="auto">
            <a:xfrm>
              <a:off x="7490860" y="1275671"/>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FF0000"/>
                  </a:solidFill>
                  <a:latin typeface="Consolas" panose="020B0609020204030204" pitchFamily="49" charset="0"/>
                  <a:cs typeface="Arial" panose="020B0604020202020204" pitchFamily="34" charset="0"/>
                </a:rPr>
                <a:t>e  </a:t>
              </a:r>
              <a:r>
                <a:rPr lang="en-US" altLang="ja-JP" sz="1500" b="1">
                  <a:latin typeface="Consolas" panose="020B0609020204030204" pitchFamily="49" charset="0"/>
                  <a:cs typeface="Arial" panose="020B0604020202020204" pitchFamily="34" charset="0"/>
                </a:rPr>
                <a:t>data 159</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164.9</a:t>
              </a:r>
            </a:p>
            <a:p>
              <a:pPr>
                <a:spcBef>
                  <a:spcPct val="0"/>
                </a:spcBef>
                <a:buFontTx/>
                <a:buNone/>
              </a:pPr>
              <a:r>
                <a:rPr lang="en-US" altLang="ja-JP" sz="1500" b="1">
                  <a:latin typeface="Consolas" panose="020B0609020204030204" pitchFamily="49" charset="0"/>
                  <a:cs typeface="Arial" panose="020B0604020202020204" pitchFamily="34" charset="0"/>
                </a:rPr>
                <a:t>   MC2  146.0</a:t>
              </a:r>
            </a:p>
            <a:p>
              <a:pPr>
                <a:spcBef>
                  <a:spcPct val="0"/>
                </a:spcBef>
                <a:buFontTx/>
                <a:buNone/>
              </a:pPr>
              <a:r>
                <a:rPr lang="en-US" altLang="ja-JP" sz="1500" b="1">
                  <a:latin typeface="Consolas" panose="020B0609020204030204" pitchFamily="49" charset="0"/>
                  <a:cs typeface="Arial" panose="020B0604020202020204" pitchFamily="34" charset="0"/>
                </a:rPr>
                <a:t>   MC3  127.7</a:t>
              </a:r>
              <a:endParaRPr lang="ja-JP" altLang="en-US" sz="1500" b="1">
                <a:latin typeface="Consolas" panose="020B0609020204030204" pitchFamily="49" charset="0"/>
                <a:cs typeface="Arial" panose="020B0604020202020204" pitchFamily="34" charset="0"/>
              </a:endParaRPr>
            </a:p>
          </p:txBody>
        </p:sp>
        <p:sp>
          <p:nvSpPr>
            <p:cNvPr id="10" name="正方形/長方形 9"/>
            <p:cNvSpPr/>
            <p:nvPr/>
          </p:nvSpPr>
          <p:spPr>
            <a:xfrm>
              <a:off x="7902522" y="3159101"/>
              <a:ext cx="1035104" cy="107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4" name="テキスト ボックス 30"/>
            <p:cNvSpPr txBox="1">
              <a:spLocks noChangeArrowheads="1"/>
            </p:cNvSpPr>
            <p:nvPr/>
          </p:nvSpPr>
          <p:spPr bwMode="auto">
            <a:xfrm>
              <a:off x="7490860" y="3043407"/>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latin typeface="Consolas" panose="020B0609020204030204" pitchFamily="49" charset="0"/>
                  <a:cs typeface="Arial" panose="020B0604020202020204" pitchFamily="34" charset="0"/>
                </a:rPr>
                <a:t>  </a:t>
              </a:r>
              <a:r>
                <a:rPr lang="en-US" altLang="ja-JP" sz="1500" b="1">
                  <a:latin typeface="Consolas" panose="020B0609020204030204" pitchFamily="49" charset="0"/>
                  <a:cs typeface="Arial" panose="020B0604020202020204" pitchFamily="34" charset="0"/>
                </a:rPr>
                <a:t>data 151</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260.6</a:t>
              </a:r>
            </a:p>
            <a:p>
              <a:pPr>
                <a:spcBef>
                  <a:spcPct val="0"/>
                </a:spcBef>
                <a:buFontTx/>
                <a:buNone/>
              </a:pPr>
              <a:r>
                <a:rPr lang="en-US" altLang="ja-JP" sz="1500" b="1">
                  <a:latin typeface="Consolas" panose="020B0609020204030204" pitchFamily="49" charset="0"/>
                  <a:cs typeface="Arial" panose="020B0604020202020204" pitchFamily="34" charset="0"/>
                </a:rPr>
                <a:t>   MC2  234.2</a:t>
              </a:r>
            </a:p>
            <a:p>
              <a:pPr>
                <a:spcBef>
                  <a:spcPct val="0"/>
                </a:spcBef>
                <a:buFontTx/>
                <a:buNone/>
              </a:pPr>
              <a:r>
                <a:rPr lang="en-US" altLang="ja-JP" sz="1500" b="1">
                  <a:latin typeface="Consolas" panose="020B0609020204030204" pitchFamily="49" charset="0"/>
                  <a:cs typeface="Arial" panose="020B0604020202020204" pitchFamily="34" charset="0"/>
                </a:rPr>
                <a:t>   MC3  205.2</a:t>
              </a:r>
              <a:endParaRPr lang="ja-JP" altLang="en-US" sz="1500" b="1">
                <a:latin typeface="Consolas" panose="020B0609020204030204" pitchFamily="49" charset="0"/>
                <a:cs typeface="Arial" panose="020B0604020202020204" pitchFamily="34" charset="0"/>
              </a:endParaRPr>
            </a:p>
          </p:txBody>
        </p:sp>
      </p:grpSp>
      <p:cxnSp>
        <p:nvCxnSpPr>
          <p:cNvPr id="3" name="直線コネクタ 2"/>
          <p:cNvCxnSpPr/>
          <p:nvPr/>
        </p:nvCxnSpPr>
        <p:spPr>
          <a:xfrm>
            <a:off x="1638300" y="3924300"/>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6613" y="3924300"/>
            <a:ext cx="144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スライド番号プレースホルダー 1">
            <a:extLst>
              <a:ext uri="{FF2B5EF4-FFF2-40B4-BE49-F238E27FC236}">
                <a16:creationId xmlns:a16="http://schemas.microsoft.com/office/drawing/2014/main" id="{3AB59F5D-59FC-4A05-AD85-9BEEDECA733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グループ化 3"/>
          <p:cNvGrpSpPr>
            <a:grpSpLocks/>
          </p:cNvGrpSpPr>
          <p:nvPr/>
        </p:nvGrpSpPr>
        <p:grpSpPr bwMode="auto">
          <a:xfrm>
            <a:off x="2792105" y="1988840"/>
            <a:ext cx="6775450" cy="4621212"/>
            <a:chOff x="48335" y="2638330"/>
            <a:chExt cx="6929495" cy="4726560"/>
          </a:xfrm>
        </p:grpSpPr>
        <p:pic>
          <p:nvPicPr>
            <p:cNvPr id="82975"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35" y="2638330"/>
              <a:ext cx="5288750" cy="47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6" name="テキスト ボックス 7"/>
            <p:cNvSpPr txBox="1">
              <a:spLocks noChangeArrowheads="1"/>
            </p:cNvSpPr>
            <p:nvPr/>
          </p:nvSpPr>
          <p:spPr bwMode="auto">
            <a:xfrm>
              <a:off x="4605978" y="4023169"/>
              <a:ext cx="2371852" cy="84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a:t>
              </a:r>
              <a:br>
                <a:rPr lang="en-US" altLang="ja-JP" sz="1600" b="1" dirty="0">
                  <a:cs typeface="Arial" panose="020B0604020202020204" pitchFamily="34" charset="0"/>
                </a:rPr>
              </a:b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(0.87,0.8x10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sp>
          <p:nvSpPr>
            <p:cNvPr id="3" name="正方形/長方形 2"/>
            <p:cNvSpPr/>
            <p:nvPr/>
          </p:nvSpPr>
          <p:spPr>
            <a:xfrm>
              <a:off x="3987172"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p:cNvSpPr/>
            <p:nvPr/>
          </p:nvSpPr>
          <p:spPr>
            <a:xfrm>
              <a:off x="1645951"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5" name="object 2"/>
          <p:cNvSpPr txBox="1">
            <a:spLocks noGrp="1"/>
          </p:cNvSpPr>
          <p:nvPr>
            <p:ph type="title"/>
          </p:nvPr>
        </p:nvSpPr>
        <p:spPr>
          <a:xfrm>
            <a:off x="0" y="61913"/>
            <a:ext cx="9144000" cy="846137"/>
          </a:xfrm>
        </p:spPr>
        <p:txBody>
          <a:bodyPr lIns="0" tIns="0" rIns="0" bIns="0" rtlCol="0">
            <a:spAutoFit/>
          </a:bodyPr>
          <a:lstStyle/>
          <a:p>
            <a:pPr marL="12700">
              <a:defRPr/>
            </a:pPr>
            <a:r>
              <a:rPr lang="en-US" sz="2700" b="1" u="sng" spc="-5" dirty="0">
                <a:solidFill>
                  <a:srgbClr val="0A0AD4"/>
                </a:solidFill>
              </a:rPr>
              <a:t>“Observation of </a:t>
            </a:r>
            <a:r>
              <a:rPr lang="en-US" altLang="ja-JP" sz="2700" b="1" u="sng" spc="-5" dirty="0">
                <a:solidFill>
                  <a:srgbClr val="0A0AD4"/>
                </a:solidFill>
              </a:rPr>
              <a:t>a Small </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latin typeface="Symbol" panose="05050102010706020507" pitchFamily="18" charset="2"/>
              </a:rPr>
              <a:t>m</a:t>
            </a:r>
            <a:r>
              <a:rPr lang="en-US" altLang="ja-JP" sz="2700" b="1" u="sng" spc="-5" dirty="0">
                <a:solidFill>
                  <a:srgbClr val="0A0AD4"/>
                </a:solidFill>
              </a:rPr>
              <a:t>/</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rPr>
              <a:t>e</a:t>
            </a:r>
            <a:r>
              <a:rPr lang="en-US" altLang="ja-JP" sz="2700" b="1" u="sng" spc="-5" dirty="0">
                <a:solidFill>
                  <a:srgbClr val="0A0AD4"/>
                </a:solidFill>
              </a:rPr>
              <a:t> </a:t>
            </a:r>
            <a:r>
              <a:rPr lang="en-US" sz="2700" b="1" u="sng" spc="-5" dirty="0">
                <a:solidFill>
                  <a:srgbClr val="0A0AD4"/>
                </a:solidFill>
              </a:rPr>
              <a:t>……” (continued)</a:t>
            </a:r>
            <a:br>
              <a:rPr lang="en-US" sz="1800" b="1" spc="-5" dirty="0">
                <a:solidFill>
                  <a:schemeClr val="tx1"/>
                </a:solidFill>
              </a:rPr>
            </a:br>
            <a:endParaRPr sz="2800" b="1" dirty="0">
              <a:solidFill>
                <a:srgbClr val="0A0AD4"/>
              </a:solidFill>
            </a:endParaRPr>
          </a:p>
        </p:txBody>
      </p:sp>
      <p:sp>
        <p:nvSpPr>
          <p:cNvPr id="2" name="テキスト ボックス 1"/>
          <p:cNvSpPr txBox="1"/>
          <p:nvPr/>
        </p:nvSpPr>
        <p:spPr>
          <a:xfrm>
            <a:off x="26988" y="627063"/>
            <a:ext cx="9117012" cy="1631216"/>
          </a:xfrm>
          <a:prstGeom prst="rect">
            <a:avLst/>
          </a:prstGeom>
          <a:noFill/>
        </p:spPr>
        <p:txBody>
          <a:bodyPr wrap="square">
            <a:spAutoFit/>
          </a:bodyPr>
          <a:lstStyle/>
          <a:p>
            <a:pPr marL="342900" indent="-342900">
              <a:buFont typeface="Wingdings" panose="05000000000000000000" pitchFamily="2" charset="2"/>
              <a:buChar char="l"/>
              <a:defRPr/>
            </a:pPr>
            <a:r>
              <a:rPr lang="en-US" altLang="ja-JP" b="1" dirty="0">
                <a:latin typeface="+mn-lt"/>
              </a:rPr>
              <a:t>Absolute atmospheric neutrino flux is ambiguous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ratio is robust.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r>
              <a:rPr lang="en-US" altLang="ja-JP" b="1" dirty="0">
                <a:latin typeface="+mn-lt"/>
              </a:rPr>
              <a:t> oscillation is favored,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cannot be denied.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cs typeface="Arial" panose="020B0604020202020204" pitchFamily="34" charset="0"/>
              </a:rPr>
              <a:t>"Neutrino Oscillation" was discussed positively.</a:t>
            </a:r>
            <a:br>
              <a:rPr lang="en-US" altLang="ja-JP" b="1" dirty="0">
                <a:latin typeface="+mn-lt"/>
                <a:cs typeface="Arial" panose="020B0604020202020204" pitchFamily="34" charset="0"/>
              </a:rPr>
            </a:br>
            <a:r>
              <a:rPr lang="en-US" altLang="ja-JP" b="1" dirty="0">
                <a:latin typeface="+mn-lt"/>
                <a:cs typeface="Arial" panose="020B0604020202020204" pitchFamily="34" charset="0"/>
              </a:rPr>
              <a:t>sin</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2</a:t>
            </a:r>
            <a:r>
              <a:rPr lang="en-US" altLang="ja-JP" b="1" dirty="0">
                <a:latin typeface="Symbol" panose="05050102010706020507" pitchFamily="18" charset="2"/>
                <a:cs typeface="Arial" panose="020B0604020202020204" pitchFamily="34" charset="0"/>
              </a:rPr>
              <a:t>q</a:t>
            </a:r>
            <a:r>
              <a:rPr lang="en-US" altLang="ja-JP" b="1" dirty="0">
                <a:latin typeface="+mn-lt"/>
                <a:cs typeface="Arial" panose="020B0604020202020204" pitchFamily="34" charset="0"/>
              </a:rPr>
              <a:t>-</a:t>
            </a:r>
            <a:r>
              <a:rPr lang="en-US" altLang="ja-JP" b="1" dirty="0">
                <a:latin typeface="Symbol" panose="05050102010706020507" pitchFamily="18" charset="2"/>
                <a:cs typeface="Arial" panose="020B0604020202020204" pitchFamily="34" charset="0"/>
              </a:rPr>
              <a:t>D</a:t>
            </a:r>
            <a:r>
              <a:rPr lang="en-US" altLang="ja-JP" b="1" dirty="0">
                <a:latin typeface="+mn-lt"/>
                <a:cs typeface="Arial" panose="020B0604020202020204" pitchFamily="34" charset="0"/>
              </a:rPr>
              <a:t>m</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 plot was officially reported first time.</a:t>
            </a:r>
            <a:endParaRPr lang="en-US" altLang="ja-JP" b="1" dirty="0">
              <a:latin typeface="+mn-lt"/>
            </a:endParaRPr>
          </a:p>
        </p:txBody>
      </p:sp>
      <p:sp>
        <p:nvSpPr>
          <p:cNvPr id="82969" name="テキスト ボックス 55"/>
          <p:cNvSpPr txBox="1">
            <a:spLocks noChangeArrowheads="1"/>
          </p:cNvSpPr>
          <p:nvPr/>
        </p:nvSpPr>
        <p:spPr bwMode="auto">
          <a:xfrm>
            <a:off x="5606188" y="3311227"/>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endParaRPr lang="ja-JP" altLang="en-US" sz="2000">
              <a:solidFill>
                <a:srgbClr val="FF0000"/>
              </a:solidFill>
              <a:latin typeface="Times New Roman" panose="02020603050405020304" pitchFamily="18" charset="0"/>
            </a:endParaRPr>
          </a:p>
        </p:txBody>
      </p:sp>
      <p:sp>
        <p:nvSpPr>
          <p:cNvPr id="82970" name="テキスト ボックス 56"/>
          <p:cNvSpPr txBox="1">
            <a:spLocks noChangeArrowheads="1"/>
          </p:cNvSpPr>
          <p:nvPr/>
        </p:nvSpPr>
        <p:spPr bwMode="auto">
          <a:xfrm>
            <a:off x="4142513" y="2528590"/>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cs typeface="Arial" panose="020B0604020202020204" pitchFamily="34" charset="0"/>
              </a:rPr>
              <a:t>e</a:t>
            </a:r>
            <a:endParaRPr lang="ja-JP" altLang="en-US" sz="2000">
              <a:solidFill>
                <a:srgbClr val="FF0000"/>
              </a:solidFill>
              <a:cs typeface="Arial" panose="020B0604020202020204" pitchFamily="34" charset="0"/>
            </a:endParaRPr>
          </a:p>
        </p:txBody>
      </p:sp>
      <p:sp>
        <p:nvSpPr>
          <p:cNvPr id="82971" name="テキスト ボックス 7"/>
          <p:cNvSpPr txBox="1">
            <a:spLocks noChangeArrowheads="1"/>
          </p:cNvSpPr>
          <p:nvPr/>
        </p:nvSpPr>
        <p:spPr bwMode="auto">
          <a:xfrm>
            <a:off x="7249805" y="5578177"/>
            <a:ext cx="231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 in 2016</a:t>
            </a:r>
          </a:p>
          <a:p>
            <a:pPr>
              <a:spcBef>
                <a:spcPct val="0"/>
              </a:spcBef>
              <a:buFontTx/>
              <a:buNone/>
            </a:pP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(1.00,2.51x10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cxnSp>
        <p:nvCxnSpPr>
          <p:cNvPr id="8" name="直線矢印コネクタ 7"/>
          <p:cNvCxnSpPr/>
          <p:nvPr/>
        </p:nvCxnSpPr>
        <p:spPr>
          <a:xfrm flipH="1">
            <a:off x="7022238" y="4173240"/>
            <a:ext cx="946150" cy="334962"/>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7157175" y="5003502"/>
            <a:ext cx="46038" cy="46038"/>
          </a:xfrm>
          <a:prstGeom prst="ellipse">
            <a:avLst/>
          </a:prstGeom>
          <a:solidFill>
            <a:srgbClr val="3F30FC"/>
          </a:solidFill>
          <a:ln>
            <a:solidFill>
              <a:srgbClr val="3F30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
            <a:extLst>
              <a:ext uri="{FF2B5EF4-FFF2-40B4-BE49-F238E27FC236}">
                <a16:creationId xmlns:a16="http://schemas.microsoft.com/office/drawing/2014/main" id="{A0AA7A3F-9ECA-4AB2-9432-49D48AFC2DA6}"/>
              </a:ext>
            </a:extLst>
          </p:cNvPr>
          <p:cNvGrpSpPr/>
          <p:nvPr/>
        </p:nvGrpSpPr>
        <p:grpSpPr>
          <a:xfrm>
            <a:off x="225295" y="2798803"/>
            <a:ext cx="2276475" cy="3465512"/>
            <a:chOff x="6680200" y="3094038"/>
            <a:chExt cx="2276475" cy="3465512"/>
          </a:xfrm>
        </p:grpSpPr>
        <p:sp>
          <p:nvSpPr>
            <p:cNvPr id="41" name="正方形/長方形 40"/>
            <p:cNvSpPr/>
            <p:nvPr/>
          </p:nvSpPr>
          <p:spPr bwMode="auto">
            <a:xfrm>
              <a:off x="6875463" y="3879850"/>
              <a:ext cx="392112" cy="4460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42" name="正方形/長方形 41"/>
            <p:cNvSpPr/>
            <p:nvPr/>
          </p:nvSpPr>
          <p:spPr bwMode="auto">
            <a:xfrm>
              <a:off x="7661275" y="3821113"/>
              <a:ext cx="392113" cy="50482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3" name="直線コネクタ 42"/>
            <p:cNvCxnSpPr/>
            <p:nvPr/>
          </p:nvCxnSpPr>
          <p:spPr bwMode="auto">
            <a:xfrm>
              <a:off x="6707188" y="4321175"/>
              <a:ext cx="2244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1" name="テキスト ボックス 29"/>
            <p:cNvSpPr txBox="1">
              <a:spLocks noChangeArrowheads="1"/>
            </p:cNvSpPr>
            <p:nvPr/>
          </p:nvSpPr>
          <p:spPr bwMode="auto">
            <a:xfrm>
              <a:off x="6905625" y="4270375"/>
              <a:ext cx="56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52" name="テキスト ボックス 30"/>
            <p:cNvSpPr txBox="1">
              <a:spLocks noChangeArrowheads="1"/>
            </p:cNvSpPr>
            <p:nvPr/>
          </p:nvSpPr>
          <p:spPr bwMode="auto">
            <a:xfrm>
              <a:off x="7691438" y="4270375"/>
              <a:ext cx="617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53" name="テキスト ボックス 31"/>
            <p:cNvSpPr txBox="1">
              <a:spLocks noChangeArrowheads="1"/>
            </p:cNvSpPr>
            <p:nvPr/>
          </p:nvSpPr>
          <p:spPr bwMode="auto">
            <a:xfrm>
              <a:off x="8477250" y="4270375"/>
              <a:ext cx="44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48" name="正方形/長方形 47"/>
            <p:cNvSpPr/>
            <p:nvPr/>
          </p:nvSpPr>
          <p:spPr bwMode="auto">
            <a:xfrm>
              <a:off x="7661275" y="3440113"/>
              <a:ext cx="392113" cy="874712"/>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49" name="正方形/長方形 48"/>
            <p:cNvSpPr/>
            <p:nvPr/>
          </p:nvSpPr>
          <p:spPr bwMode="auto">
            <a:xfrm>
              <a:off x="8447088" y="3868738"/>
              <a:ext cx="392112" cy="446087"/>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0" name="左カーブ矢印 49"/>
            <p:cNvSpPr/>
            <p:nvPr/>
          </p:nvSpPr>
          <p:spPr bwMode="auto">
            <a:xfrm rot="18429313">
              <a:off x="8213726" y="2849562"/>
              <a:ext cx="265112" cy="957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39" name="正方形/長方形 38"/>
            <p:cNvSpPr/>
            <p:nvPr/>
          </p:nvSpPr>
          <p:spPr bwMode="auto">
            <a:xfrm>
              <a:off x="7661275" y="5648325"/>
              <a:ext cx="392113" cy="506413"/>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0" name="直線コネクタ 39"/>
            <p:cNvCxnSpPr/>
            <p:nvPr/>
          </p:nvCxnSpPr>
          <p:spPr bwMode="auto">
            <a:xfrm>
              <a:off x="6680200" y="6148388"/>
              <a:ext cx="22463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9" name="テキスト ボックス 29"/>
            <p:cNvSpPr txBox="1">
              <a:spLocks noChangeArrowheads="1"/>
            </p:cNvSpPr>
            <p:nvPr/>
          </p:nvSpPr>
          <p:spPr bwMode="auto">
            <a:xfrm>
              <a:off x="6904038" y="6097588"/>
              <a:ext cx="53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60" name="テキスト ボックス 30"/>
            <p:cNvSpPr txBox="1">
              <a:spLocks noChangeArrowheads="1"/>
            </p:cNvSpPr>
            <p:nvPr/>
          </p:nvSpPr>
          <p:spPr bwMode="auto">
            <a:xfrm>
              <a:off x="7689850" y="6097588"/>
              <a:ext cx="53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61" name="テキスト ボックス 31"/>
            <p:cNvSpPr txBox="1">
              <a:spLocks noChangeArrowheads="1"/>
            </p:cNvSpPr>
            <p:nvPr/>
          </p:nvSpPr>
          <p:spPr bwMode="auto">
            <a:xfrm>
              <a:off x="8477250" y="6097588"/>
              <a:ext cx="47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51" name="正方形/長方形 50"/>
            <p:cNvSpPr/>
            <p:nvPr/>
          </p:nvSpPr>
          <p:spPr bwMode="auto">
            <a:xfrm>
              <a:off x="7667625" y="5454650"/>
              <a:ext cx="392113" cy="684213"/>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2" name="正方形/長方形 51"/>
            <p:cNvSpPr/>
            <p:nvPr/>
          </p:nvSpPr>
          <p:spPr bwMode="auto">
            <a:xfrm>
              <a:off x="6875463" y="5695950"/>
              <a:ext cx="392112" cy="446088"/>
            </a:xfrm>
            <a:prstGeom prst="rect">
              <a:avLst/>
            </a:prstGeom>
            <a:solidFill>
              <a:srgbClr val="FF757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38" name="正方形/長方形 37"/>
            <p:cNvSpPr/>
            <p:nvPr/>
          </p:nvSpPr>
          <p:spPr bwMode="auto">
            <a:xfrm>
              <a:off x="6875463" y="5892800"/>
              <a:ext cx="392112" cy="2619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3" name="左カーブ矢印 52"/>
            <p:cNvSpPr/>
            <p:nvPr/>
          </p:nvSpPr>
          <p:spPr bwMode="auto">
            <a:xfrm rot="3916805" flipH="1">
              <a:off x="7304881" y="4898232"/>
              <a:ext cx="225425" cy="8874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82967" name="テキスト ボックス 5"/>
            <p:cNvSpPr txBox="1">
              <a:spLocks noChangeArrowheads="1"/>
            </p:cNvSpPr>
            <p:nvPr/>
          </p:nvSpPr>
          <p:spPr bwMode="auto">
            <a:xfrm>
              <a:off x="6875463" y="3094038"/>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latin typeface="Symbol" panose="05050102010706020507" pitchFamily="18" charset="2"/>
                </a:rPr>
                <a:t>t</a:t>
              </a:r>
              <a:endParaRPr lang="ja-JP" altLang="en-US" sz="2000">
                <a:latin typeface="Times New Roman" panose="02020603050405020304" pitchFamily="18" charset="0"/>
              </a:endParaRPr>
            </a:p>
          </p:txBody>
        </p:sp>
        <p:sp>
          <p:nvSpPr>
            <p:cNvPr id="82968" name="テキスト ボックス 54"/>
            <p:cNvSpPr txBox="1">
              <a:spLocks noChangeArrowheads="1"/>
            </p:cNvSpPr>
            <p:nvPr/>
          </p:nvSpPr>
          <p:spPr bwMode="auto">
            <a:xfrm>
              <a:off x="8166100" y="5164138"/>
              <a:ext cx="7858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cs typeface="Arial" panose="020B0604020202020204" pitchFamily="34" charset="0"/>
                </a:rPr>
                <a:t>e</a:t>
              </a:r>
              <a:endParaRPr lang="ja-JP" altLang="en-US" sz="2000">
                <a:cs typeface="Arial" panose="020B0604020202020204" pitchFamily="34" charset="0"/>
              </a:endParaRPr>
            </a:p>
          </p:txBody>
        </p:sp>
      </p:grpSp>
      <p:cxnSp>
        <p:nvCxnSpPr>
          <p:cNvPr id="59" name="直線矢印コネクタ 58"/>
          <p:cNvCxnSpPr/>
          <p:nvPr/>
        </p:nvCxnSpPr>
        <p:spPr>
          <a:xfrm flipH="1" flipV="1">
            <a:off x="7203213" y="5049540"/>
            <a:ext cx="449262" cy="573087"/>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44" name="スライド番号プレースホルダー 1">
            <a:extLst>
              <a:ext uri="{FF2B5EF4-FFF2-40B4-BE49-F238E27FC236}">
                <a16:creationId xmlns:a16="http://schemas.microsoft.com/office/drawing/2014/main" id="{812D331F-BD44-43AB-B627-A83D4BF0065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73625" y="588963"/>
            <a:ext cx="4105275" cy="292576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 name="object 6"/>
          <p:cNvSpPr/>
          <p:nvPr/>
        </p:nvSpPr>
        <p:spPr>
          <a:xfrm>
            <a:off x="60325" y="4130675"/>
            <a:ext cx="6970713" cy="2773363"/>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txBox="1"/>
          <p:nvPr/>
        </p:nvSpPr>
        <p:spPr>
          <a:xfrm>
            <a:off x="6977063" y="6056313"/>
            <a:ext cx="2071687" cy="738187"/>
          </a:xfrm>
          <a:prstGeom prst="rect">
            <a:avLst/>
          </a:prstGeom>
        </p:spPr>
        <p:txBody>
          <a:bodyPr lIns="0" tIns="0" rIns="0" bIns="0">
            <a:spAutoFit/>
          </a:bodyPr>
          <a:lstStyle/>
          <a:p>
            <a:pPr eaLnBrk="1" fontAlgn="auto" hangingPunct="1">
              <a:spcBef>
                <a:spcPts val="0"/>
              </a:spcBef>
              <a:spcAft>
                <a:spcPts val="0"/>
              </a:spcAft>
              <a:defRPr/>
            </a:pPr>
            <a:r>
              <a:rPr lang="en-US" sz="1600" b="1" dirty="0">
                <a:solidFill>
                  <a:prstClr val="black"/>
                </a:solidFill>
                <a:latin typeface="Arial Narrow" panose="020B0606020202030204" pitchFamily="34" charset="0"/>
                <a:ea typeface="+mn-ea"/>
                <a:cs typeface="Arial" panose="020B0604020202020204" pitchFamily="34" charset="0"/>
              </a:rPr>
              <a:t>M. </a:t>
            </a:r>
            <a:r>
              <a:rPr lang="en-US" sz="1600" b="1" dirty="0" err="1">
                <a:solidFill>
                  <a:prstClr val="black"/>
                </a:solidFill>
                <a:latin typeface="Arial Narrow" panose="020B0606020202030204" pitchFamily="34" charset="0"/>
                <a:ea typeface="+mn-ea"/>
                <a:cs typeface="Arial" panose="020B0604020202020204" pitchFamily="34" charset="0"/>
              </a:rPr>
              <a:t>Aglietta</a:t>
            </a:r>
            <a:r>
              <a:rPr lang="en-US" sz="1600" b="1" dirty="0">
                <a:solidFill>
                  <a:prstClr val="black"/>
                </a:solidFill>
                <a:latin typeface="Arial Narrow" panose="020B0606020202030204" pitchFamily="34" charset="0"/>
                <a:ea typeface="+mn-ea"/>
                <a:cs typeface="Arial" panose="020B0604020202020204" pitchFamily="34" charset="0"/>
              </a:rPr>
              <a:t> et al., </a:t>
            </a:r>
            <a:r>
              <a:rPr sz="1600" b="1" dirty="0" err="1">
                <a:solidFill>
                  <a:prstClr val="black"/>
                </a:solidFill>
                <a:latin typeface="Arial Narrow" panose="020B0606020202030204" pitchFamily="34" charset="0"/>
                <a:ea typeface="+mn-ea"/>
                <a:cs typeface="Arial" panose="020B0604020202020204" pitchFamily="34" charset="0"/>
              </a:rPr>
              <a:t>Europhys</a:t>
            </a:r>
            <a:r>
              <a:rPr sz="1600" b="1" dirty="0">
                <a:solidFill>
                  <a:prstClr val="black"/>
                </a:solidFill>
                <a:latin typeface="Arial Narrow" panose="020B0606020202030204" pitchFamily="34" charset="0"/>
                <a:ea typeface="+mn-ea"/>
                <a:cs typeface="Arial" panose="020B0604020202020204" pitchFamily="34" charset="0"/>
              </a:rPr>
              <a:t>. Lett. 8 (7), </a:t>
            </a:r>
            <a:br>
              <a:rPr lang="en-US" sz="1600" b="1" dirty="0">
                <a:solidFill>
                  <a:prstClr val="black"/>
                </a:solidFill>
                <a:latin typeface="Arial Narrow" panose="020B0606020202030204" pitchFamily="34" charset="0"/>
                <a:ea typeface="+mn-ea"/>
                <a:cs typeface="Arial" panose="020B0604020202020204" pitchFamily="34" charset="0"/>
              </a:rPr>
            </a:br>
            <a:r>
              <a:rPr sz="1600" b="1" spc="-15" dirty="0">
                <a:solidFill>
                  <a:prstClr val="black"/>
                </a:solidFill>
                <a:latin typeface="Arial Narrow" panose="020B0606020202030204" pitchFamily="34" charset="0"/>
                <a:ea typeface="+mn-ea"/>
                <a:cs typeface="Arial" panose="020B0604020202020204" pitchFamily="34" charset="0"/>
              </a:rPr>
              <a:t>611</a:t>
            </a:r>
            <a:r>
              <a:rPr sz="1600" b="1" spc="-100" dirty="0">
                <a:solidFill>
                  <a:prstClr val="black"/>
                </a:solidFill>
                <a:latin typeface="Arial Narrow" panose="020B0606020202030204" pitchFamily="34" charset="0"/>
                <a:ea typeface="+mn-ea"/>
                <a:cs typeface="Arial" panose="020B0604020202020204" pitchFamily="34" charset="0"/>
              </a:rPr>
              <a:t> </a:t>
            </a:r>
            <a:r>
              <a:rPr sz="1600" b="1" dirty="0">
                <a:solidFill>
                  <a:prstClr val="black"/>
                </a:solidFill>
                <a:latin typeface="Arial Narrow" panose="020B0606020202030204" pitchFamily="34" charset="0"/>
                <a:ea typeface="+mn-ea"/>
                <a:cs typeface="Arial" panose="020B0604020202020204" pitchFamily="34" charset="0"/>
              </a:rPr>
              <a:t>(1989)</a:t>
            </a:r>
          </a:p>
        </p:txBody>
      </p:sp>
      <p:sp>
        <p:nvSpPr>
          <p:cNvPr id="11"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NUSEX experiment (1982-1988)</a:t>
            </a:r>
            <a:endParaRPr kumimoji="0" lang="en-US" sz="2800" b="1" u="sng" kern="0" dirty="0">
              <a:solidFill>
                <a:srgbClr val="0A0AD4"/>
              </a:solidFill>
            </a:endParaRPr>
          </a:p>
        </p:txBody>
      </p:sp>
      <p:sp>
        <p:nvSpPr>
          <p:cNvPr id="2" name="テキスト ボックス 1"/>
          <p:cNvSpPr txBox="1"/>
          <p:nvPr/>
        </p:nvSpPr>
        <p:spPr>
          <a:xfrm>
            <a:off x="-31750" y="588963"/>
            <a:ext cx="8928100" cy="4370387"/>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The NUSEX detector is a digital tracking</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calorimeter of </a:t>
            </a:r>
            <a:r>
              <a:rPr lang="en-US" altLang="ja-JP" sz="1800" b="1" dirty="0">
                <a:solidFill>
                  <a:srgbClr val="FF0000"/>
                </a:solidFill>
                <a:latin typeface="Arial" panose="020B0604020202020204" pitchFamily="34" charset="0"/>
                <a:cs typeface="Arial" panose="020B0604020202020204" pitchFamily="34" charset="0"/>
              </a:rPr>
              <a:t>3.5m x 3.5m x 3.5m</a:t>
            </a:r>
            <a:r>
              <a:rPr lang="en-US" altLang="ja-JP" sz="1800" b="1" dirty="0">
                <a:latin typeface="Arial" panose="020B0604020202020204" pitchFamily="34" charset="0"/>
                <a:cs typeface="Arial" panose="020B0604020202020204" pitchFamily="34" charset="0"/>
              </a:rPr>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located in Mont Blanc tunnel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4800 </a:t>
            </a:r>
            <a:r>
              <a:rPr lang="en-US" altLang="ja-JP" sz="1800" b="1" dirty="0" err="1">
                <a:latin typeface="Arial" panose="020B0604020202020204" pitchFamily="34" charset="0"/>
                <a:cs typeface="Arial" panose="020B0604020202020204" pitchFamily="34" charset="0"/>
              </a:rPr>
              <a:t>m.w.e</a:t>
            </a:r>
            <a:r>
              <a:rPr lang="en-US" altLang="ja-JP" sz="1800" b="1" dirty="0">
                <a:latin typeface="Arial" panose="020B0604020202020204" pitchFamily="34" charset="0"/>
                <a:cs typeface="Arial" panose="020B0604020202020204" pitchFamily="34" charset="0"/>
              </a:rPr>
              <a:t>. underground.</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It is a sandwich of 134 horizontal </a:t>
            </a:r>
            <a:r>
              <a:rPr lang="en-US" altLang="ja-JP" sz="1800" b="1" dirty="0">
                <a:solidFill>
                  <a:srgbClr val="FF0000"/>
                </a:solidFill>
                <a:latin typeface="Arial" panose="020B0604020202020204" pitchFamily="34" charset="0"/>
                <a:cs typeface="Arial" panose="020B0604020202020204" pitchFamily="34" charset="0"/>
              </a:rPr>
              <a:t>iron</a:t>
            </a:r>
            <a:br>
              <a:rPr lang="en-US" altLang="ja-JP" sz="1800" b="1" dirty="0">
                <a:solidFill>
                  <a:srgbClr val="FF0000"/>
                </a:solidFill>
                <a:latin typeface="Arial" panose="020B0604020202020204" pitchFamily="34" charset="0"/>
                <a:cs typeface="Arial" panose="020B0604020202020204" pitchFamily="34" charset="0"/>
              </a:rPr>
            </a:br>
            <a:r>
              <a:rPr lang="en-US" altLang="ja-JP" sz="1800" b="1" dirty="0">
                <a:solidFill>
                  <a:srgbClr val="FF0000"/>
                </a:solidFill>
                <a:latin typeface="Arial" panose="020B0604020202020204" pitchFamily="34" charset="0"/>
                <a:cs typeface="Arial" panose="020B0604020202020204" pitchFamily="34" charset="0"/>
              </a:rPr>
              <a:t>plates</a:t>
            </a:r>
            <a:r>
              <a:rPr lang="en-US" altLang="ja-JP" sz="1800" b="1" dirty="0">
                <a:latin typeface="Arial" panose="020B0604020202020204" pitchFamily="34" charset="0"/>
                <a:cs typeface="Arial" panose="020B0604020202020204" pitchFamily="34" charset="0"/>
              </a:rPr>
              <a:t> of 1.0 cm thickness, and layers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plastic</a:t>
            </a:r>
            <a:r>
              <a:rPr lang="en-US" altLang="ja-JP" sz="1800" b="1" dirty="0">
                <a:solidFill>
                  <a:srgbClr val="FF0000"/>
                </a:solidFill>
                <a:latin typeface="Arial" panose="020B0604020202020204" pitchFamily="34" charset="0"/>
                <a:cs typeface="Arial" panose="020B0604020202020204" pitchFamily="34" charset="0"/>
              </a:rPr>
              <a:t> streamer tubes </a:t>
            </a:r>
            <a:r>
              <a:rPr lang="en-US" altLang="ja-JP" sz="1800" b="1" dirty="0">
                <a:latin typeface="Arial" panose="020B0604020202020204" pitchFamily="34" charset="0"/>
                <a:cs typeface="Arial" panose="020B0604020202020204" pitchFamily="34" charset="0"/>
              </a:rPr>
              <a:t>3.5 m long and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(9 x 9) mm</a:t>
            </a:r>
            <a:r>
              <a:rPr lang="en-US" altLang="ja-JP" sz="1800" b="1" baseline="30000" dirty="0">
                <a:latin typeface="Arial" panose="020B0604020202020204" pitchFamily="34" charset="0"/>
                <a:cs typeface="Arial" panose="020B0604020202020204" pitchFamily="34" charset="0"/>
              </a:rPr>
              <a:t>2</a:t>
            </a:r>
            <a:r>
              <a:rPr lang="en-US" altLang="ja-JP" sz="1800" b="1" dirty="0">
                <a:latin typeface="Arial" panose="020B0604020202020204" pitchFamily="34" charset="0"/>
                <a:cs typeface="Arial" panose="020B0604020202020204" pitchFamily="34" charset="0"/>
              </a:rPr>
              <a:t> cross-section. </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 total active mass is </a:t>
            </a:r>
            <a:r>
              <a:rPr lang="en-US" altLang="ja-JP" sz="1800" b="1" dirty="0">
                <a:solidFill>
                  <a:srgbClr val="FF0000"/>
                </a:solidFill>
                <a:latin typeface="Arial" panose="020B0604020202020204" pitchFamily="34" charset="0"/>
                <a:cs typeface="Arial" panose="020B0604020202020204" pitchFamily="34" charset="0"/>
              </a:rPr>
              <a:t>150 ton</a:t>
            </a:r>
            <a:r>
              <a:rPr lang="en-US" altLang="ja-JP" sz="1800" b="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From </a:t>
            </a:r>
            <a:r>
              <a:rPr lang="de-DE" altLang="ja-JP" sz="1800" b="1" dirty="0">
                <a:solidFill>
                  <a:srgbClr val="FF0000"/>
                </a:solidFill>
                <a:latin typeface="Arial" panose="020B0604020202020204" pitchFamily="34" charset="0"/>
                <a:cs typeface="Arial" panose="020B0604020202020204" pitchFamily="34" charset="0"/>
              </a:rPr>
              <a:t>740 ton</a:t>
            </a:r>
            <a:r>
              <a:rPr lang="ja-JP" altLang="en-US" sz="1800" b="1" dirty="0">
                <a:solidFill>
                  <a:srgbClr val="FF0000"/>
                </a:solidFill>
                <a:latin typeface="Arial" panose="020B0604020202020204" pitchFamily="34" charset="0"/>
                <a:cs typeface="Arial" panose="020B0604020202020204" pitchFamily="34" charset="0"/>
              </a:rPr>
              <a:t>・</a:t>
            </a:r>
            <a:r>
              <a:rPr lang="de-DE" altLang="ja-JP" sz="1800" b="1" dirty="0">
                <a:solidFill>
                  <a:srgbClr val="FF0000"/>
                </a:solidFill>
                <a:latin typeface="Arial" panose="020B0604020202020204" pitchFamily="34" charset="0"/>
                <a:cs typeface="Arial" panose="020B0604020202020204" pitchFamily="34" charset="0"/>
              </a:rPr>
              <a:t>yr </a:t>
            </a:r>
            <a:r>
              <a:rPr lang="de-DE" altLang="ja-JP" sz="1800" b="1" dirty="0">
                <a:latin typeface="Arial" panose="020B0604020202020204" pitchFamily="34" charset="0"/>
                <a:cs typeface="Arial" panose="020B0604020202020204" pitchFamily="34" charset="0"/>
              </a:rPr>
              <a:t>of exposure,</a:t>
            </a:r>
            <a:r>
              <a:rPr lang="en-US" altLang="ja-JP" b="1" dirty="0">
                <a:latin typeface="Arial" panose="020B0604020202020204" pitchFamily="34" charset="0"/>
                <a:cs typeface="Arial" panose="020B0604020202020204" pitchFamily="34" charset="0"/>
              </a:rPr>
              <a:t> </a:t>
            </a:r>
            <a:r>
              <a:rPr lang="en-US" altLang="ja-JP" b="1" dirty="0">
                <a:solidFill>
                  <a:srgbClr val="FF0000"/>
                </a:solidFill>
                <a:latin typeface="Arial" panose="020B0604020202020204" pitchFamily="34" charset="0"/>
                <a:cs typeface="Arial" panose="020B0604020202020204" pitchFamily="34" charset="0"/>
              </a:rPr>
              <a:t>data agree with Monte Carlo expectation</a:t>
            </a:r>
            <a:r>
              <a:rPr lang="en-US" altLang="ja-JP"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dirty="0"/>
          </a:p>
        </p:txBody>
      </p:sp>
      <p:sp>
        <p:nvSpPr>
          <p:cNvPr id="83975" name="テキスト ボックス 11"/>
          <p:cNvSpPr txBox="1">
            <a:spLocks noChangeArrowheads="1"/>
          </p:cNvSpPr>
          <p:nvPr/>
        </p:nvSpPr>
        <p:spPr bwMode="auto">
          <a:xfrm>
            <a:off x="820738" y="4146550"/>
            <a:ext cx="2532062" cy="646113"/>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Symbol" panose="05050102010706020507" pitchFamily="18" charset="2"/>
                <a:cs typeface="Arial" panose="020B0604020202020204" pitchFamily="34" charset="0"/>
              </a:rPr>
              <a:t>m</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32</a:t>
            </a:r>
          </a:p>
          <a:p>
            <a:r>
              <a:rPr lang="en-US" altLang="ja-JP" sz="1800" b="1">
                <a:latin typeface="Arial" panose="020B0604020202020204" pitchFamily="34" charset="0"/>
                <a:cs typeface="Arial" panose="020B0604020202020204" pitchFamily="34" charset="0"/>
              </a:rPr>
              <a:t>     expected	36.8</a:t>
            </a:r>
          </a:p>
        </p:txBody>
      </p:sp>
      <p:sp>
        <p:nvSpPr>
          <p:cNvPr id="83976" name="テキスト ボックス 12"/>
          <p:cNvSpPr txBox="1">
            <a:spLocks noChangeArrowheads="1"/>
          </p:cNvSpPr>
          <p:nvPr/>
        </p:nvSpPr>
        <p:spPr bwMode="auto">
          <a:xfrm>
            <a:off x="4621213" y="4140200"/>
            <a:ext cx="2530475" cy="647700"/>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e</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18</a:t>
            </a:r>
          </a:p>
          <a:p>
            <a:r>
              <a:rPr lang="en-US" altLang="ja-JP" sz="1800" b="1">
                <a:latin typeface="Arial" panose="020B0604020202020204" pitchFamily="34" charset="0"/>
                <a:cs typeface="Arial" panose="020B0604020202020204" pitchFamily="34" charset="0"/>
              </a:rPr>
              <a:t>     expected	20.5</a:t>
            </a:r>
          </a:p>
        </p:txBody>
      </p:sp>
      <p:grpSp>
        <p:nvGrpSpPr>
          <p:cNvPr id="83977" name="グループ化 17"/>
          <p:cNvGrpSpPr>
            <a:grpSpLocks/>
          </p:cNvGrpSpPr>
          <p:nvPr/>
        </p:nvGrpSpPr>
        <p:grpSpPr bwMode="auto">
          <a:xfrm>
            <a:off x="6129338" y="4914900"/>
            <a:ext cx="2962275" cy="1016000"/>
            <a:chOff x="7864291" y="3504951"/>
            <a:chExt cx="2961367" cy="1015899"/>
          </a:xfrm>
        </p:grpSpPr>
        <p:sp>
          <p:nvSpPr>
            <p:cNvPr id="17" name="正方形/長方形 16"/>
            <p:cNvSpPr/>
            <p:nvPr/>
          </p:nvSpPr>
          <p:spPr>
            <a:xfrm>
              <a:off x="7864291" y="3516063"/>
              <a:ext cx="2845515" cy="100478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3979" name="グループ化 13"/>
            <p:cNvGrpSpPr>
              <a:grpSpLocks/>
            </p:cNvGrpSpPr>
            <p:nvPr/>
          </p:nvGrpSpPr>
          <p:grpSpPr bwMode="auto">
            <a:xfrm>
              <a:off x="7882763" y="3504951"/>
              <a:ext cx="2942895" cy="1015899"/>
              <a:chOff x="6926318" y="4787210"/>
              <a:chExt cx="2942895" cy="1015899"/>
            </a:xfrm>
          </p:grpSpPr>
          <p:sp>
            <p:nvSpPr>
              <p:cNvPr id="83980" name="テキスト ボックス 4"/>
              <p:cNvSpPr txBox="1">
                <a:spLocks noChangeArrowheads="1"/>
              </p:cNvSpPr>
              <p:nvPr/>
            </p:nvSpPr>
            <p:spPr bwMode="auto">
              <a:xfrm>
                <a:off x="7092435" y="5317553"/>
                <a:ext cx="210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=0.96</a:t>
                </a:r>
              </a:p>
            </p:txBody>
          </p:sp>
          <p:sp>
            <p:nvSpPr>
              <p:cNvPr id="83981" name="テキスト ボックス 6"/>
              <p:cNvSpPr txBox="1">
                <a:spLocks noChangeArrowheads="1"/>
              </p:cNvSpPr>
              <p:nvPr/>
            </p:nvSpPr>
            <p:spPr bwMode="auto">
              <a:xfrm>
                <a:off x="6926318" y="4787210"/>
                <a:ext cx="294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R=(</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a:t>
                </a:r>
                <a:endParaRPr lang="ja-JP" altLang="en-US" b="1">
                  <a:latin typeface="Arial" panose="020B0604020202020204" pitchFamily="34" charset="0"/>
                  <a:cs typeface="Arial" panose="020B0604020202020204" pitchFamily="34" charset="0"/>
                </a:endParaRPr>
              </a:p>
            </p:txBody>
          </p:sp>
          <p:sp>
            <p:nvSpPr>
              <p:cNvPr id="83982" name="テキスト ボックス 14"/>
              <p:cNvSpPr txBox="1">
                <a:spLocks noChangeArrowheads="1"/>
              </p:cNvSpPr>
              <p:nvPr/>
            </p:nvSpPr>
            <p:spPr bwMode="auto">
              <a:xfrm>
                <a:off x="7800185" y="5148620"/>
                <a:ext cx="849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a:t>
                </a:r>
              </a:p>
            </p:txBody>
          </p:sp>
          <p:sp>
            <p:nvSpPr>
              <p:cNvPr id="83983" name="テキスト ボックス 15"/>
              <p:cNvSpPr txBox="1">
                <a:spLocks noChangeArrowheads="1"/>
              </p:cNvSpPr>
              <p:nvPr/>
            </p:nvSpPr>
            <p:spPr bwMode="auto">
              <a:xfrm>
                <a:off x="7864291" y="5402999"/>
                <a:ext cx="8382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-0.28</a:t>
                </a:r>
              </a:p>
            </p:txBody>
          </p:sp>
        </p:grpSp>
      </p:grpSp>
      <p:sp>
        <p:nvSpPr>
          <p:cNvPr id="16" name="スライド番号プレースホルダー 1">
            <a:extLst>
              <a:ext uri="{FF2B5EF4-FFF2-40B4-BE49-F238E27FC236}">
                <a16:creationId xmlns:a16="http://schemas.microsoft.com/office/drawing/2014/main" id="{E4EBE732-E795-4E41-B6A3-51CFE21EA2A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テキスト ボックス 2"/>
          <p:cNvSpPr txBox="1">
            <a:spLocks noChangeArrowheads="1"/>
          </p:cNvSpPr>
          <p:nvPr/>
        </p:nvSpPr>
        <p:spPr bwMode="auto">
          <a:xfrm>
            <a:off x="7046913" y="5994400"/>
            <a:ext cx="2251075"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FFFF"/>
                </a:solidFill>
              </a:rPr>
              <a:t>Nov. 1984</a:t>
            </a:r>
            <a:endParaRPr lang="ja-JP" altLang="en-US" b="1">
              <a:solidFill>
                <a:srgbClr val="FFFFFF"/>
              </a:solidFill>
            </a:endParaRPr>
          </a:p>
        </p:txBody>
      </p:sp>
      <p:sp>
        <p:nvSpPr>
          <p:cNvPr id="4" name="スライド番号プレースホルダー 1">
            <a:extLst>
              <a:ext uri="{FF2B5EF4-FFF2-40B4-BE49-F238E27FC236}">
                <a16:creationId xmlns:a16="http://schemas.microsoft.com/office/drawing/2014/main" id="{47A05176-FED4-4A1D-B0FC-E7D783C69AA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713" y="3921125"/>
            <a:ext cx="3919537" cy="2930525"/>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4995" name="テキスト ボックス 1"/>
          <p:cNvSpPr txBox="1">
            <a:spLocks noChangeArrowheads="1"/>
          </p:cNvSpPr>
          <p:nvPr/>
        </p:nvSpPr>
        <p:spPr bwMode="auto">
          <a:xfrm>
            <a:off x="-31750" y="414338"/>
            <a:ext cx="56657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detector is located in 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highway tunnel connecting France and Italy. The rock coverage is 1780m.</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It consists of </a:t>
            </a:r>
            <a:r>
              <a:rPr lang="en-US" altLang="ja-JP" sz="1900" b="1" dirty="0">
                <a:solidFill>
                  <a:srgbClr val="FF0000"/>
                </a:solidFill>
                <a:latin typeface="Arial" panose="020B0604020202020204" pitchFamily="34" charset="0"/>
                <a:cs typeface="Arial" panose="020B0604020202020204" pitchFamily="34" charset="0"/>
              </a:rPr>
              <a:t>912 flash chamber planes </a:t>
            </a:r>
            <a:r>
              <a:rPr lang="en-US" altLang="ja-JP" sz="1900" b="1" dirty="0">
                <a:latin typeface="Arial" panose="020B0604020202020204" pitchFamily="34" charset="0"/>
                <a:cs typeface="Arial" panose="020B0604020202020204" pitchFamily="34" charset="0"/>
              </a:rPr>
              <a:t>and </a:t>
            </a:r>
            <a:r>
              <a:rPr lang="en-US" altLang="ja-JP" sz="1900" b="1" dirty="0">
                <a:solidFill>
                  <a:srgbClr val="FF0000"/>
                </a:solidFill>
                <a:latin typeface="Arial" panose="020B0604020202020204" pitchFamily="34" charset="0"/>
                <a:cs typeface="Arial" panose="020B0604020202020204" pitchFamily="34" charset="0"/>
              </a:rPr>
              <a:t>113 Geiger tube planes</a:t>
            </a:r>
            <a:r>
              <a:rPr lang="en-US" altLang="ja-JP" sz="1900" b="1" dirty="0">
                <a:latin typeface="Arial" panose="020B0604020202020204" pitchFamily="34" charset="0"/>
                <a:cs typeface="Arial" panose="020B0604020202020204" pitchFamily="34" charset="0"/>
              </a:rPr>
              <a:t>.  A flash chamber plane is made of a sandwich of 3 mm thick iron plates and 5 mm thick plane of plastic flash tubes.  The fiducial mass is </a:t>
            </a:r>
            <a:r>
              <a:rPr lang="en-US" altLang="ja-JP" sz="1900" b="1" dirty="0">
                <a:solidFill>
                  <a:srgbClr val="FF0000"/>
                </a:solidFill>
                <a:latin typeface="Arial" panose="020B0604020202020204" pitchFamily="34" charset="0"/>
                <a:cs typeface="Arial" panose="020B0604020202020204" pitchFamily="34" charset="0"/>
              </a:rPr>
              <a:t>554 tons</a:t>
            </a:r>
            <a:r>
              <a:rPr lang="en-US" altLang="ja-JP" sz="19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solidFill>
                  <a:srgbClr val="FF0000"/>
                </a:solidFill>
                <a:latin typeface="Arial" panose="020B0604020202020204" pitchFamily="34" charset="0"/>
                <a:cs typeface="Arial" panose="020B0604020202020204" pitchFamily="34" charset="0"/>
              </a:rPr>
              <a:t>“Good agreement is obtained between the data and the simulation within statistics.” </a:t>
            </a:r>
            <a:endParaRPr lang="ja-JP" altLang="en-US" sz="1900" b="1" dirty="0">
              <a:solidFill>
                <a:srgbClr val="FF0000"/>
              </a:solidFill>
              <a:latin typeface="Arial" panose="020B0604020202020204" pitchFamily="34" charset="0"/>
              <a:cs typeface="Arial" panose="020B0604020202020204" pitchFamily="34" charset="0"/>
            </a:endParaRPr>
          </a:p>
        </p:txBody>
      </p:sp>
      <p:grpSp>
        <p:nvGrpSpPr>
          <p:cNvPr id="84996" name="グループ化 1"/>
          <p:cNvGrpSpPr>
            <a:grpSpLocks/>
          </p:cNvGrpSpPr>
          <p:nvPr/>
        </p:nvGrpSpPr>
        <p:grpSpPr bwMode="auto">
          <a:xfrm>
            <a:off x="5468938" y="225425"/>
            <a:ext cx="3783012" cy="6578600"/>
            <a:chOff x="5469508" y="225774"/>
            <a:chExt cx="3783012" cy="6578601"/>
          </a:xfrm>
        </p:grpSpPr>
        <p:pic>
          <p:nvPicPr>
            <p:cNvPr id="85000"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508" y="225774"/>
              <a:ext cx="3783012" cy="657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テキスト ボックス 9"/>
            <p:cNvSpPr txBox="1">
              <a:spLocks noChangeArrowheads="1"/>
            </p:cNvSpPr>
            <p:nvPr/>
          </p:nvSpPr>
          <p:spPr bwMode="auto">
            <a:xfrm>
              <a:off x="7202509" y="503675"/>
              <a:ext cx="184520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Symbol" panose="05050102010706020507" pitchFamily="18" charset="2"/>
                  <a:cs typeface="Arial" panose="020B0604020202020204" pitchFamily="34" charset="0"/>
                </a:rPr>
                <a:t>m</a:t>
              </a:r>
              <a:r>
                <a:rPr lang="en-US" altLang="ja-JP" sz="1600" b="1">
                  <a:latin typeface="Symbol" panose="05050102010706020507" pitchFamily="18" charset="2"/>
                  <a:cs typeface="Arial" panose="020B0604020202020204" pitchFamily="34" charset="0"/>
                </a:rPr>
                <a:t> </a:t>
              </a:r>
            </a:p>
            <a:p>
              <a:r>
                <a:rPr lang="ja-JP" altLang="en-US" sz="1600" b="1">
                  <a:latin typeface="Consolas" panose="020B0609020204030204" pitchFamily="49" charset="0"/>
                  <a:cs typeface="Arial" panose="020B0604020202020204" pitchFamily="34" charset="0"/>
                </a:rPr>
                <a:t>ｄ</a:t>
              </a:r>
              <a:r>
                <a:rPr lang="en-US" altLang="ja-JP" sz="1600" b="1">
                  <a:latin typeface="Consolas" panose="020B0609020204030204" pitchFamily="49" charset="0"/>
                  <a:cs typeface="Arial" panose="020B0604020202020204" pitchFamily="34" charset="0"/>
                </a:rPr>
                <a:t>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108</a:t>
              </a:r>
            </a:p>
            <a:p>
              <a:r>
                <a:rPr lang="en-US" altLang="ja-JP" sz="1600" b="1">
                  <a:latin typeface="Consolas" panose="020B0609020204030204" pitchFamily="49" charset="0"/>
                  <a:cs typeface="Arial" panose="020B0604020202020204" pitchFamily="34" charset="0"/>
                </a:rPr>
                <a:t>expected</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125.8</a:t>
              </a:r>
            </a:p>
          </p:txBody>
        </p:sp>
        <p:sp>
          <p:nvSpPr>
            <p:cNvPr id="85002" name="テキスト ボックス 10"/>
            <p:cNvSpPr txBox="1">
              <a:spLocks noChangeArrowheads="1"/>
            </p:cNvSpPr>
            <p:nvPr/>
          </p:nvSpPr>
          <p:spPr bwMode="auto">
            <a:xfrm>
              <a:off x="6822250" y="3834045"/>
              <a:ext cx="193521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e</a:t>
              </a:r>
              <a:endParaRPr lang="en-US" altLang="ja-JP" sz="1600" b="1">
                <a:latin typeface="Symbol" panose="05050102010706020507" pitchFamily="18" charset="2"/>
                <a:cs typeface="Arial" panose="020B0604020202020204" pitchFamily="34" charset="0"/>
              </a:endParaRPr>
            </a:p>
            <a:p>
              <a:r>
                <a:rPr lang="en-US" altLang="ja-JP" sz="1600" b="1">
                  <a:latin typeface="Consolas" panose="020B0609020204030204" pitchFamily="49" charset="0"/>
                  <a:cs typeface="Arial" panose="020B0604020202020204" pitchFamily="34" charset="0"/>
                </a:rPr>
                <a:t>Data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57</a:t>
              </a:r>
            </a:p>
            <a:p>
              <a:r>
                <a:rPr lang="en-US" altLang="ja-JP" sz="1600" b="1">
                  <a:latin typeface="Consolas" panose="020B0609020204030204" pitchFamily="49" charset="0"/>
                  <a:cs typeface="Arial" panose="020B0604020202020204" pitchFamily="34" charset="0"/>
                </a:rPr>
                <a:t>expected	</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70.6 </a:t>
              </a:r>
            </a:p>
          </p:txBody>
        </p:sp>
      </p:grpSp>
      <p:sp>
        <p:nvSpPr>
          <p:cNvPr id="84997" name="テキスト ボックス 2"/>
          <p:cNvSpPr txBox="1">
            <a:spLocks noChangeArrowheads="1"/>
          </p:cNvSpPr>
          <p:nvPr/>
        </p:nvSpPr>
        <p:spPr bwMode="auto">
          <a:xfrm>
            <a:off x="7272338" y="1427163"/>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Narrow" panose="020B0606020202030204" pitchFamily="34" charset="0"/>
                <a:cs typeface="Arial" panose="020B0604020202020204" pitchFamily="34" charset="0"/>
              </a:rPr>
              <a:t>1.56kton</a:t>
            </a:r>
            <a:r>
              <a:rPr lang="ja-JP" altLang="en-US" sz="1800" b="1">
                <a:latin typeface="Arial Narrow" panose="020B0606020202030204" pitchFamily="34" charset="0"/>
                <a:cs typeface="Arial" panose="020B0604020202020204" pitchFamily="34" charset="0"/>
              </a:rPr>
              <a:t>・</a:t>
            </a:r>
            <a:r>
              <a:rPr lang="en-US" altLang="ja-JP" sz="1800" b="1">
                <a:latin typeface="Arial Narrow" panose="020B0606020202030204" pitchFamily="34" charset="0"/>
                <a:cs typeface="Arial" panose="020B0604020202020204" pitchFamily="34" charset="0"/>
              </a:rPr>
              <a:t>yr</a:t>
            </a:r>
            <a:r>
              <a:rPr lang="ja-JP" altLang="en-US" sz="1800" b="1">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data</a:t>
            </a:r>
            <a:endParaRPr lang="ja-JP" altLang="en-US" sz="1800" b="1">
              <a:latin typeface="Arial Narrow" panose="020B0606020202030204" pitchFamily="34" charset="0"/>
              <a:cs typeface="Arial" panose="020B0604020202020204" pitchFamily="34" charset="0"/>
            </a:endParaRPr>
          </a:p>
        </p:txBody>
      </p:sp>
      <p:sp>
        <p:nvSpPr>
          <p:cNvPr id="84998" name="テキスト ボックス 5"/>
          <p:cNvSpPr txBox="1">
            <a:spLocks noChangeArrowheads="1"/>
          </p:cNvSpPr>
          <p:nvPr/>
        </p:nvSpPr>
        <p:spPr bwMode="auto">
          <a:xfrm>
            <a:off x="4225925" y="6219825"/>
            <a:ext cx="237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Ch. Berger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B227, 489(1989)</a:t>
            </a:r>
          </a:p>
        </p:txBody>
      </p:sp>
      <p:sp>
        <p:nvSpPr>
          <p:cNvPr id="8" name="object 2"/>
          <p:cNvSpPr txBox="1">
            <a:spLocks/>
          </p:cNvSpPr>
          <p:nvPr/>
        </p:nvSpPr>
        <p:spPr bwMode="auto">
          <a:xfrm>
            <a:off x="71438" y="4763"/>
            <a:ext cx="5611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err="1">
                <a:solidFill>
                  <a:srgbClr val="0A0AD4"/>
                </a:solidFill>
              </a:rPr>
              <a:t>Frejus</a:t>
            </a:r>
            <a:r>
              <a:rPr kumimoji="0" lang="en-US" sz="2800" b="1" u="sng" kern="0" spc="-5" dirty="0">
                <a:solidFill>
                  <a:srgbClr val="0A0AD4"/>
                </a:solidFill>
              </a:rPr>
              <a:t> experiment (1984-1988)</a:t>
            </a:r>
            <a:endParaRPr kumimoji="0" lang="en-US" sz="2800" b="1" u="sng" kern="0" dirty="0">
              <a:solidFill>
                <a:srgbClr val="0A0AD4"/>
              </a:solidFill>
            </a:endParaRPr>
          </a:p>
        </p:txBody>
      </p:sp>
      <p:sp>
        <p:nvSpPr>
          <p:cNvPr id="11" name="スライド番号プレースホルダー 1">
            <a:extLst>
              <a:ext uri="{FF2B5EF4-FFF2-40B4-BE49-F238E27FC236}">
                <a16:creationId xmlns:a16="http://schemas.microsoft.com/office/drawing/2014/main" id="{71C77CAA-961C-42DB-8F46-6B814190C2B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IMB-3 experiment</a:t>
            </a:r>
            <a:endParaRPr kumimoji="0" lang="en-US" sz="2800" b="1" u="sng" kern="0" dirty="0">
              <a:solidFill>
                <a:srgbClr val="0A0AD4"/>
              </a:solidFill>
            </a:endParaRPr>
          </a:p>
        </p:txBody>
      </p:sp>
      <p:sp>
        <p:nvSpPr>
          <p:cNvPr id="86019" name="テキスト ボックス 3"/>
          <p:cNvSpPr txBox="1">
            <a:spLocks noChangeArrowheads="1"/>
          </p:cNvSpPr>
          <p:nvPr/>
        </p:nvSpPr>
        <p:spPr bwMode="auto">
          <a:xfrm>
            <a:off x="26988" y="593725"/>
            <a:ext cx="89169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Data from 851 days of IMB-3 experiment are analyzed.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 total of </a:t>
            </a:r>
            <a:r>
              <a:rPr lang="en-US" altLang="ja-JP" sz="1900" b="1">
                <a:solidFill>
                  <a:srgbClr val="FF0000"/>
                </a:solidFill>
                <a:latin typeface="Arial" panose="020B0604020202020204" pitchFamily="34" charset="0"/>
                <a:cs typeface="Arial" panose="020B0604020202020204" pitchFamily="34" charset="0"/>
              </a:rPr>
              <a:t>935</a:t>
            </a:r>
            <a:r>
              <a:rPr lang="en-US" altLang="ja-JP" sz="1900" b="1">
                <a:latin typeface="Arial" panose="020B0604020202020204" pitchFamily="34" charset="0"/>
                <a:cs typeface="Arial" panose="020B0604020202020204" pitchFamily="34" charset="0"/>
              </a:rPr>
              <a:t> contained atmospheric neutrino events are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accumulated from </a:t>
            </a:r>
            <a:r>
              <a:rPr lang="en-US" altLang="ja-JP" sz="1900" b="1">
                <a:solidFill>
                  <a:srgbClr val="FF0000"/>
                </a:solidFill>
                <a:latin typeface="Arial" panose="020B0604020202020204" pitchFamily="34" charset="0"/>
                <a:cs typeface="Arial" panose="020B0604020202020204" pitchFamily="34" charset="0"/>
              </a:rPr>
              <a:t>7.7 kton</a:t>
            </a:r>
            <a:r>
              <a:rPr lang="ja-JP" altLang="en-US" sz="1900" b="1">
                <a:solidFill>
                  <a:srgbClr val="FF0000"/>
                </a:solidFill>
                <a:latin typeface="Arial" panose="020B0604020202020204" pitchFamily="34" charset="0"/>
                <a:cs typeface="Arial" panose="020B0604020202020204" pitchFamily="34" charset="0"/>
              </a:rPr>
              <a:t>・</a:t>
            </a:r>
            <a:r>
              <a:rPr lang="en-US" altLang="ja-JP" sz="1900" b="1">
                <a:solidFill>
                  <a:srgbClr val="FF0000"/>
                </a:solidFill>
                <a:latin typeface="Arial" panose="020B0604020202020204" pitchFamily="34" charset="0"/>
                <a:cs typeface="Arial" panose="020B0604020202020204" pitchFamily="34" charset="0"/>
              </a:rPr>
              <a:t>yr </a:t>
            </a:r>
            <a:r>
              <a:rPr lang="en-US" altLang="ja-JP" sz="1900" b="1">
                <a:latin typeface="Arial" panose="020B0604020202020204" pitchFamily="34" charset="0"/>
                <a:cs typeface="Arial" panose="020B0604020202020204" pitchFamily="34" charset="0"/>
              </a:rPr>
              <a:t>of exposure.</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fraction of nonshowering events is</a:t>
            </a: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discrepancy is </a:t>
            </a:r>
            <a:r>
              <a:rPr lang="en-US" altLang="ja-JP" sz="1900" b="1">
                <a:solidFill>
                  <a:srgbClr val="FF0000"/>
                </a:solidFill>
                <a:latin typeface="Arial" panose="020B0604020202020204" pitchFamily="34" charset="0"/>
                <a:cs typeface="Arial" panose="020B0604020202020204" pitchFamily="34" charset="0"/>
              </a:rPr>
              <a:t>2.6</a:t>
            </a:r>
            <a:r>
              <a:rPr lang="en-US" altLang="ja-JP" sz="1900" b="1">
                <a:solidFill>
                  <a:srgbClr val="FF0000"/>
                </a:solidFill>
                <a:latin typeface="Symbol" panose="05050102010706020507" pitchFamily="18" charset="2"/>
                <a:cs typeface="Arial" panose="020B0604020202020204" pitchFamily="34" charset="0"/>
              </a:rPr>
              <a:t>s</a:t>
            </a:r>
            <a:r>
              <a:rPr lang="en-US" altLang="ja-JP" sz="19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Alternative analysis employing </a:t>
            </a:r>
            <a:r>
              <a:rPr lang="en-US" altLang="ja-JP" sz="1900" b="1">
                <a:latin typeface="Symbol" panose="05050102010706020507" pitchFamily="18" charset="2"/>
                <a:cs typeface="Arial" panose="020B0604020202020204" pitchFamily="34" charset="0"/>
              </a:rPr>
              <a:t>m</a:t>
            </a:r>
            <a:r>
              <a:rPr lang="en-US" altLang="ja-JP" sz="1900" b="1">
                <a:latin typeface="Arial" panose="020B0604020202020204" pitchFamily="34" charset="0"/>
                <a:cs typeface="Arial" panose="020B0604020202020204" pitchFamily="34" charset="0"/>
              </a:rPr>
              <a:t>-&gt;e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signal also shows a similar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discrepancy.</a:t>
            </a:r>
          </a:p>
        </p:txBody>
      </p:sp>
      <p:graphicFrame>
        <p:nvGraphicFramePr>
          <p:cNvPr id="5" name="表 4"/>
          <p:cNvGraphicFramePr>
            <a:graphicFrameLocks noGrp="1"/>
          </p:cNvGraphicFramePr>
          <p:nvPr/>
        </p:nvGraphicFramePr>
        <p:xfrm>
          <a:off x="342900" y="1778000"/>
          <a:ext cx="5129213" cy="1651000"/>
        </p:xfrm>
        <a:graphic>
          <a:graphicData uri="http://schemas.openxmlformats.org/drawingml/2006/table">
            <a:tbl>
              <a:tblPr firstRow="1" bandRow="1">
                <a:tableStyleId>{5C22544A-7EE6-4342-B048-85BDC9FD1C3A}</a:tableStyleId>
              </a:tblPr>
              <a:tblGrid>
                <a:gridCol w="2340261">
                  <a:extLst>
                    <a:ext uri="{9D8B030D-6E8A-4147-A177-3AD203B41FA5}">
                      <a16:colId xmlns:a16="http://schemas.microsoft.com/office/drawing/2014/main" val="2720572878"/>
                    </a:ext>
                  </a:extLst>
                </a:gridCol>
                <a:gridCol w="1215135">
                  <a:extLst>
                    <a:ext uri="{9D8B030D-6E8A-4147-A177-3AD203B41FA5}">
                      <a16:colId xmlns:a16="http://schemas.microsoft.com/office/drawing/2014/main" val="1121148803"/>
                    </a:ext>
                  </a:extLst>
                </a:gridCol>
                <a:gridCol w="1573817">
                  <a:extLst>
                    <a:ext uri="{9D8B030D-6E8A-4147-A177-3AD203B41FA5}">
                      <a16:colId xmlns:a16="http://schemas.microsoft.com/office/drawing/2014/main" val="1074647168"/>
                    </a:ext>
                  </a:extLst>
                </a:gridCol>
              </a:tblGrid>
              <a:tr h="370840">
                <a:tc>
                  <a:txBody>
                    <a:bodyPr/>
                    <a:lstStyle/>
                    <a:p>
                      <a:endParaRPr kumimoji="1" lang="ja-JP" altLang="en-US" b="1" dirty="0"/>
                    </a:p>
                  </a:txBody>
                  <a:tcPr marL="91438" marR="91438"/>
                </a:tc>
                <a:tc>
                  <a:txBody>
                    <a:bodyPr/>
                    <a:lstStyle/>
                    <a:p>
                      <a:pPr algn="ctr"/>
                      <a:r>
                        <a:rPr kumimoji="1" lang="en-US" altLang="ja-JP" b="1" dirty="0"/>
                        <a:t>data</a:t>
                      </a:r>
                      <a:endParaRPr kumimoji="1" lang="ja-JP" altLang="en-US" b="1" dirty="0"/>
                    </a:p>
                  </a:txBody>
                  <a:tcPr marL="91438" marR="91438"/>
                </a:tc>
                <a:tc>
                  <a:txBody>
                    <a:bodyPr/>
                    <a:lstStyle/>
                    <a:p>
                      <a:pPr algn="ctr"/>
                      <a:r>
                        <a:rPr kumimoji="1" lang="en-US" altLang="ja-JP" b="1" dirty="0"/>
                        <a:t>Monte</a:t>
                      </a:r>
                      <a:r>
                        <a:rPr kumimoji="1" lang="en-US" altLang="ja-JP" b="1" baseline="0" dirty="0"/>
                        <a:t> Carlo</a:t>
                      </a:r>
                      <a:endParaRPr kumimoji="1" lang="ja-JP" altLang="en-US" b="1" dirty="0"/>
                    </a:p>
                  </a:txBody>
                  <a:tcPr marL="91438" marR="91438"/>
                </a:tc>
                <a:extLst>
                  <a:ext uri="{0D108BD9-81ED-4DB2-BD59-A6C34878D82A}">
                    <a16:rowId xmlns:a16="http://schemas.microsoft.com/office/drawing/2014/main" val="590432693"/>
                  </a:ext>
                </a:extLst>
              </a:tr>
              <a:tr h="370840">
                <a:tc>
                  <a:txBody>
                    <a:bodyPr/>
                    <a:lstStyle/>
                    <a:p>
                      <a:r>
                        <a:rPr kumimoji="1" lang="en-US" altLang="ja-JP" b="1" dirty="0" err="1">
                          <a:latin typeface="Arial" panose="020B0604020202020204" pitchFamily="34" charset="0"/>
                          <a:cs typeface="Arial" panose="020B0604020202020204" pitchFamily="34" charset="0"/>
                        </a:rPr>
                        <a:t>Nonshowering</a:t>
                      </a:r>
                      <a:endParaRPr kumimoji="1" lang="en-US" altLang="ja-JP" b="1" dirty="0">
                        <a:latin typeface="Arial" panose="020B0604020202020204" pitchFamily="34" charset="0"/>
                        <a:cs typeface="Arial" panose="020B0604020202020204" pitchFamily="34" charset="0"/>
                      </a:endParaRPr>
                    </a:p>
                    <a:p>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Symbol" panose="05050102010706020507" pitchFamily="18" charset="2"/>
                          <a:cs typeface="Arial" panose="020B0604020202020204" pitchFamily="34" charset="0"/>
                        </a:rPr>
                        <a:t>m</a:t>
                      </a:r>
                      <a:r>
                        <a:rPr kumimoji="1" lang="en-US" altLang="ja-JP" b="1" dirty="0">
                          <a:latin typeface="Arial" panose="020B0604020202020204" pitchFamily="34" charset="0"/>
                          <a:cs typeface="Arial" panose="020B0604020202020204" pitchFamily="34" charset="0"/>
                        </a:rPr>
                        <a:t>-like</a:t>
                      </a:r>
                      <a:r>
                        <a:rPr kumimoji="1" lang="en-US" altLang="ja-JP" b="1" baseline="0" dirty="0">
                          <a:latin typeface="Arial" panose="020B0604020202020204" pitchFamily="34" charset="0"/>
                          <a:cs typeface="Arial" panose="020B0604020202020204" pitchFamily="34" charset="0"/>
                        </a:rPr>
                        <a:t> single 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182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268.0</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1790555377"/>
                  </a:ext>
                </a:extLst>
              </a:tr>
              <a:tr h="370840">
                <a:tc>
                  <a:txBody>
                    <a:bodyPr/>
                    <a:lstStyle/>
                    <a:p>
                      <a:r>
                        <a:rPr kumimoji="1" lang="en-US" altLang="ja-JP" b="1" dirty="0">
                          <a:latin typeface="Arial" panose="020B0604020202020204" pitchFamily="34" charset="0"/>
                          <a:cs typeface="Arial" panose="020B0604020202020204" pitchFamily="34" charset="0"/>
                        </a:rPr>
                        <a:t>Showering </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Arial" panose="020B0604020202020204" pitchFamily="34" charset="0"/>
                          <a:cs typeface="Arial" panose="020B0604020202020204" pitchFamily="34" charset="0"/>
                        </a:rPr>
                        <a:t>e</a:t>
                      </a:r>
                      <a:r>
                        <a:rPr kumimoji="1" lang="en-US" altLang="ja-JP" b="1" dirty="0">
                          <a:latin typeface="Arial" panose="020B0604020202020204" pitchFamily="34" charset="0"/>
                          <a:cs typeface="Arial" panose="020B0604020202020204" pitchFamily="34" charset="0"/>
                        </a:rPr>
                        <a:t>-like single</a:t>
                      </a:r>
                      <a:r>
                        <a:rPr kumimoji="1" lang="en-US" altLang="ja-JP" b="1" baseline="0" dirty="0">
                          <a:latin typeface="Arial" panose="020B0604020202020204" pitchFamily="34" charset="0"/>
                          <a:cs typeface="Arial" panose="020B0604020202020204" pitchFamily="34" charset="0"/>
                        </a:rPr>
                        <a:t> </a:t>
                      </a:r>
                      <a:r>
                        <a:rPr kumimoji="1" lang="en-US" altLang="ja-JP" b="1" dirty="0">
                          <a:latin typeface="Arial" panose="020B0604020202020204" pitchFamily="34" charset="0"/>
                          <a:cs typeface="Arial" panose="020B0604020202020204" pitchFamily="34" charset="0"/>
                        </a:rPr>
                        <a:t>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352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257.3</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2480729174"/>
                  </a:ext>
                </a:extLst>
              </a:tr>
            </a:tbl>
          </a:graphicData>
        </a:graphic>
      </p:graphicFrame>
      <p:sp>
        <p:nvSpPr>
          <p:cNvPr id="86038" name="テキスト ボックス 1"/>
          <p:cNvSpPr txBox="1">
            <a:spLocks noChangeArrowheads="1"/>
          </p:cNvSpPr>
          <p:nvPr/>
        </p:nvSpPr>
        <p:spPr bwMode="auto">
          <a:xfrm>
            <a:off x="495300" y="4160838"/>
            <a:ext cx="4724400" cy="708025"/>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Data:      </a:t>
            </a:r>
            <a:r>
              <a:rPr lang="en-US" altLang="ja-JP" b="1">
                <a:solidFill>
                  <a:srgbClr val="FF0000"/>
                </a:solidFill>
                <a:latin typeface="Arial" panose="020B0604020202020204" pitchFamily="34" charset="0"/>
                <a:cs typeface="Arial" panose="020B0604020202020204" pitchFamily="34" charset="0"/>
              </a:rPr>
              <a:t>0.36</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0.02(stat)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02(syst)</a:t>
            </a:r>
            <a:br>
              <a:rPr lang="en-US" altLang="ja-JP" b="1">
                <a:solidFill>
                  <a:srgbClr val="FF0000"/>
                </a:solidFill>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MC:        </a:t>
            </a:r>
            <a:r>
              <a:rPr lang="en-US" altLang="ja-JP" b="1">
                <a:solidFill>
                  <a:srgbClr val="FF0000"/>
                </a:solidFill>
                <a:latin typeface="Arial" panose="020B0604020202020204" pitchFamily="34" charset="0"/>
                <a:cs typeface="Arial" panose="020B0604020202020204" pitchFamily="34" charset="0"/>
              </a:rPr>
              <a:t>0.51</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0.01(stat)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05(syst) </a:t>
            </a:r>
            <a:endParaRPr lang="ja-JP" altLang="en-US"/>
          </a:p>
        </p:txBody>
      </p:sp>
      <p:grpSp>
        <p:nvGrpSpPr>
          <p:cNvPr id="86039" name="グループ化 2"/>
          <p:cNvGrpSpPr>
            <a:grpSpLocks/>
          </p:cNvGrpSpPr>
          <p:nvPr/>
        </p:nvGrpSpPr>
        <p:grpSpPr bwMode="auto">
          <a:xfrm>
            <a:off x="5392738" y="1778000"/>
            <a:ext cx="3751262" cy="5302250"/>
            <a:chOff x="5392738" y="1778000"/>
            <a:chExt cx="3751262" cy="5302250"/>
          </a:xfrm>
        </p:grpSpPr>
        <p:grpSp>
          <p:nvGrpSpPr>
            <p:cNvPr id="86043" name="グループ化 1"/>
            <p:cNvGrpSpPr>
              <a:grpSpLocks/>
            </p:cNvGrpSpPr>
            <p:nvPr/>
          </p:nvGrpSpPr>
          <p:grpSpPr bwMode="auto">
            <a:xfrm>
              <a:off x="5392738" y="1778000"/>
              <a:ext cx="3751262" cy="5302250"/>
              <a:chOff x="5311775" y="613471"/>
              <a:chExt cx="3751567" cy="5302795"/>
            </a:xfrm>
          </p:grpSpPr>
          <p:pic>
            <p:nvPicPr>
              <p:cNvPr id="86046"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830" y="3187874"/>
                <a:ext cx="3716512" cy="27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613471"/>
                <a:ext cx="35845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正方形/長方形 1"/>
            <p:cNvSpPr/>
            <p:nvPr/>
          </p:nvSpPr>
          <p:spPr>
            <a:xfrm>
              <a:off x="7180263" y="2359025"/>
              <a:ext cx="1350962"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7178675" y="4965700"/>
              <a:ext cx="1349375"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6040" name="テキスト ボックス 2"/>
          <p:cNvSpPr txBox="1">
            <a:spLocks noChangeArrowheads="1"/>
          </p:cNvSpPr>
          <p:nvPr/>
        </p:nvSpPr>
        <p:spPr bwMode="auto">
          <a:xfrm>
            <a:off x="6372225" y="1358900"/>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R.Becker-Szendy, et al PhysRevD.46.3720(1992)</a:t>
            </a:r>
          </a:p>
        </p:txBody>
      </p:sp>
      <p:sp>
        <p:nvSpPr>
          <p:cNvPr id="86041" name="テキスト ボックス 13"/>
          <p:cNvSpPr txBox="1">
            <a:spLocks noChangeArrowheads="1"/>
          </p:cNvSpPr>
          <p:nvPr/>
        </p:nvSpPr>
        <p:spPr bwMode="auto">
          <a:xfrm>
            <a:off x="6878638" y="4568825"/>
            <a:ext cx="174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Shower</a:t>
            </a:r>
            <a:br>
              <a:rPr lang="en-US" altLang="ja-JP" sz="1200" b="1">
                <a:latin typeface="Consolas" panose="020B0609020204030204" pitchFamily="49" charset="0"/>
              </a:rPr>
            </a:br>
            <a:r>
              <a:rPr lang="ja-JP" altLang="en-US" sz="1200" b="1">
                <a:latin typeface="Consolas" panose="020B0609020204030204" pitchFamily="49" charset="0"/>
              </a:rPr>
              <a:t>１</a:t>
            </a:r>
            <a:r>
              <a:rPr lang="en-US" altLang="ja-JP" sz="1200" b="1">
                <a:latin typeface="Consolas" panose="020B0609020204030204" pitchFamily="49" charset="0"/>
              </a:rPr>
              <a:t>00 &lt; p &lt; 1500 MeV  data    325</a:t>
            </a:r>
          </a:p>
          <a:p>
            <a:r>
              <a:rPr lang="en-US" altLang="ja-JP" sz="1200" b="1">
                <a:latin typeface="Consolas" panose="020B0609020204030204" pitchFamily="49" charset="0"/>
              </a:rPr>
              <a:t>MC      257.3</a:t>
            </a:r>
          </a:p>
          <a:p>
            <a:r>
              <a:rPr lang="ja-JP" altLang="en-US" sz="1200" b="1">
                <a:latin typeface="Consolas" panose="020B0609020204030204" pitchFamily="49" charset="0"/>
              </a:rPr>
              <a:t>　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86042" name="テキスト ボックス 10"/>
          <p:cNvSpPr txBox="1">
            <a:spLocks noChangeArrowheads="1"/>
          </p:cNvSpPr>
          <p:nvPr/>
        </p:nvSpPr>
        <p:spPr bwMode="auto">
          <a:xfrm>
            <a:off x="7046913" y="2008188"/>
            <a:ext cx="175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Nonshower</a:t>
            </a:r>
          </a:p>
          <a:p>
            <a:r>
              <a:rPr lang="en-US" altLang="ja-JP" sz="1200" b="1">
                <a:latin typeface="Consolas" panose="020B0609020204030204" pitchFamily="49" charset="0"/>
              </a:rPr>
              <a:t>300 &lt;</a:t>
            </a:r>
            <a:r>
              <a:rPr lang="ja-JP" altLang="en-US" sz="1200" b="1">
                <a:latin typeface="Consolas" panose="020B0609020204030204" pitchFamily="49" charset="0"/>
              </a:rPr>
              <a:t> </a:t>
            </a:r>
            <a:r>
              <a:rPr lang="en-US" altLang="ja-JP" sz="1200" b="1">
                <a:latin typeface="Consolas" panose="020B0609020204030204" pitchFamily="49" charset="0"/>
              </a:rPr>
              <a:t>p &lt; 1500 MeV</a:t>
            </a:r>
            <a:br>
              <a:rPr lang="en-US" altLang="ja-JP" sz="1200" b="1">
                <a:latin typeface="Consolas" panose="020B0609020204030204" pitchFamily="49" charset="0"/>
              </a:rPr>
            </a:br>
            <a:r>
              <a:rPr lang="en-US" altLang="ja-JP" sz="1200" b="1">
                <a:latin typeface="Consolas" panose="020B0609020204030204" pitchFamily="49" charset="0"/>
              </a:rPr>
              <a:t>data    182</a:t>
            </a:r>
          </a:p>
          <a:p>
            <a:r>
              <a:rPr lang="en-US" altLang="ja-JP" sz="1200" b="1">
                <a:latin typeface="Consolas" panose="020B0609020204030204" pitchFamily="49" charset="0"/>
              </a:rPr>
              <a:t>MC      268.0</a:t>
            </a:r>
          </a:p>
          <a:p>
            <a:r>
              <a:rPr lang="en-US" altLang="ja-JP" sz="1200" b="1">
                <a:latin typeface="Consolas" panose="020B0609020204030204" pitchFamily="49" charset="0"/>
              </a:rPr>
              <a:t> </a:t>
            </a:r>
            <a:r>
              <a:rPr lang="ja-JP" altLang="en-US" sz="1200" b="1">
                <a:latin typeface="Consolas" panose="020B0609020204030204" pitchFamily="49" charset="0"/>
              </a:rPr>
              <a:t>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15" name="スライド番号プレースホルダー 1">
            <a:extLst>
              <a:ext uri="{FF2B5EF4-FFF2-40B4-BE49-F238E27FC236}">
                <a16:creationId xmlns:a16="http://schemas.microsoft.com/office/drawing/2014/main" id="{A6E0A04A-26D7-4EDF-8049-9557C9E9BAF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“Atmospheric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the multi-GeV energy range”</a:t>
            </a:r>
            <a:br>
              <a:rPr lang="en-US" sz="2700" b="1" u="sng" spc="-5" dirty="0">
                <a:solidFill>
                  <a:srgbClr val="0A0AD4"/>
                </a:solidFill>
              </a:rPr>
            </a:br>
            <a:r>
              <a:rPr lang="en-US" altLang="ja-JP" sz="1800" spc="-5" dirty="0">
                <a:solidFill>
                  <a:srgbClr val="FF0000"/>
                </a:solidFill>
              </a:rPr>
              <a:t>The third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B335, 237(1994)</a:t>
            </a:r>
            <a:endParaRPr sz="2800" b="1" dirty="0">
              <a:solidFill>
                <a:srgbClr val="0A0AD4"/>
              </a:solidFill>
              <a:latin typeface="Arial Narrow" panose="020B0606020202030204" pitchFamily="34" charset="0"/>
            </a:endParaRPr>
          </a:p>
        </p:txBody>
      </p:sp>
      <p:graphicFrame>
        <p:nvGraphicFramePr>
          <p:cNvPr id="14" name="表 13"/>
          <p:cNvGraphicFramePr>
            <a:graphicFrameLocks noGrp="1"/>
          </p:cNvGraphicFramePr>
          <p:nvPr/>
        </p:nvGraphicFramePr>
        <p:xfrm>
          <a:off x="341313" y="2278063"/>
          <a:ext cx="6616700" cy="2590798"/>
        </p:xfrm>
        <a:graphic>
          <a:graphicData uri="http://schemas.openxmlformats.org/drawingml/2006/table">
            <a:tbl>
              <a:tblPr firstRow="1" bandRow="1">
                <a:tableStyleId>{00A15C55-8517-42AA-B614-E9B94910E393}</a:tableStyleId>
              </a:tblPr>
              <a:tblGrid>
                <a:gridCol w="1260324">
                  <a:extLst>
                    <a:ext uri="{9D8B030D-6E8A-4147-A177-3AD203B41FA5}">
                      <a16:colId xmlns:a16="http://schemas.microsoft.com/office/drawing/2014/main" val="306459424"/>
                    </a:ext>
                  </a:extLst>
                </a:gridCol>
                <a:gridCol w="2635712">
                  <a:extLst>
                    <a:ext uri="{9D8B030D-6E8A-4147-A177-3AD203B41FA5}">
                      <a16:colId xmlns:a16="http://schemas.microsoft.com/office/drawing/2014/main" val="3971129152"/>
                    </a:ext>
                  </a:extLst>
                </a:gridCol>
                <a:gridCol w="938160">
                  <a:extLst>
                    <a:ext uri="{9D8B030D-6E8A-4147-A177-3AD203B41FA5}">
                      <a16:colId xmlns:a16="http://schemas.microsoft.com/office/drawing/2014/main" val="2630922569"/>
                    </a:ext>
                  </a:extLst>
                </a:gridCol>
                <a:gridCol w="750528">
                  <a:extLst>
                    <a:ext uri="{9D8B030D-6E8A-4147-A177-3AD203B41FA5}">
                      <a16:colId xmlns:a16="http://schemas.microsoft.com/office/drawing/2014/main" val="944449682"/>
                    </a:ext>
                  </a:extLst>
                </a:gridCol>
                <a:gridCol w="1031976">
                  <a:extLst>
                    <a:ext uri="{9D8B030D-6E8A-4147-A177-3AD203B41FA5}">
                      <a16:colId xmlns:a16="http://schemas.microsoft.com/office/drawing/2014/main" val="3601948431"/>
                    </a:ext>
                  </a:extLst>
                </a:gridCol>
              </a:tblGrid>
              <a:tr h="365788">
                <a:tc gridSpan="2">
                  <a:txBody>
                    <a:bodyPr/>
                    <a:lstStyle/>
                    <a:p>
                      <a:endParaRPr kumimoji="1" lang="ja-JP" altLang="en-US" sz="1800" dirty="0"/>
                    </a:p>
                  </a:txBody>
                  <a:tcPr marL="91455" marR="91455" marT="45719" marB="45719"/>
                </a:tc>
                <a:tc hMerge="1">
                  <a:txBody>
                    <a:bodyPr/>
                    <a:lstStyle/>
                    <a:p>
                      <a:endParaRPr kumimoji="1" lang="ja-JP" altLang="en-US"/>
                    </a:p>
                  </a:txBody>
                  <a:tcPr/>
                </a:tc>
                <a:tc>
                  <a:txBody>
                    <a:bodyPr/>
                    <a:lstStyle/>
                    <a:p>
                      <a:endParaRPr kumimoji="1" lang="ja-JP" altLang="en-US" sz="1800" dirty="0"/>
                    </a:p>
                  </a:txBody>
                  <a:tcPr marL="91455" marR="91455" marT="45719" marB="45719"/>
                </a:tc>
                <a:tc>
                  <a:txBody>
                    <a:bodyPr/>
                    <a:lstStyle/>
                    <a:p>
                      <a:pPr algn="ctr"/>
                      <a:r>
                        <a:rPr kumimoji="1" lang="en-US" altLang="ja-JP" sz="1800" dirty="0">
                          <a:latin typeface="Consolas" panose="020B0609020204030204" pitchFamily="49" charset="0"/>
                        </a:rPr>
                        <a:t>data</a:t>
                      </a:r>
                      <a:endParaRPr kumimoji="1" lang="ja-JP" altLang="en-US" sz="1800" dirty="0">
                        <a:latin typeface="Consolas" panose="020B0609020204030204" pitchFamily="49" charset="0"/>
                      </a:endParaRPr>
                    </a:p>
                  </a:txBody>
                  <a:tcPr marL="91455" marR="91455" marT="45719" marB="45719"/>
                </a:tc>
                <a:tc>
                  <a:txBody>
                    <a:bodyPr/>
                    <a:lstStyle/>
                    <a:p>
                      <a:pPr algn="ctr"/>
                      <a:r>
                        <a:rPr kumimoji="1" lang="en-US" altLang="ja-JP" sz="1800" dirty="0">
                          <a:latin typeface="Consolas" panose="020B0609020204030204" pitchFamily="49" charset="0"/>
                        </a:rPr>
                        <a:t>M.C.</a:t>
                      </a:r>
                      <a:endParaRPr kumimoji="1" lang="ja-JP" altLang="en-US" sz="1800" dirty="0">
                        <a:latin typeface="Consolas" panose="020B0609020204030204" pitchFamily="49" charset="0"/>
                      </a:endParaRPr>
                    </a:p>
                  </a:txBody>
                  <a:tcPr marL="91455" marR="91455" marT="45719" marB="45719"/>
                </a:tc>
                <a:extLst>
                  <a:ext uri="{0D108BD9-81ED-4DB2-BD59-A6C34878D82A}">
                    <a16:rowId xmlns:a16="http://schemas.microsoft.com/office/drawing/2014/main" val="4255273094"/>
                  </a:ext>
                </a:extLst>
              </a:tr>
              <a:tr h="370835">
                <a:tc rowSpan="2" gridSpan="2">
                  <a:txBody>
                    <a:bodyPr/>
                    <a:lstStyle/>
                    <a:p>
                      <a:r>
                        <a:rPr kumimoji="1" lang="en-US" altLang="ja-JP" sz="1600" b="1" dirty="0">
                          <a:latin typeface="Consolas" panose="020B0609020204030204" pitchFamily="49" charset="0"/>
                        </a:rPr>
                        <a:t>Sub-GeV</a:t>
                      </a:r>
                      <a:endParaRPr kumimoji="1" lang="ja-JP" altLang="en-US" sz="1600" b="1" dirty="0">
                        <a:latin typeface="Consolas" panose="020B0609020204030204" pitchFamily="49" charset="0"/>
                      </a:endParaRP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7.7</a:t>
                      </a:r>
                      <a:r>
                        <a:rPr kumimoji="1" lang="ja-JP" altLang="en-US" sz="1600" b="1" baseline="0" dirty="0">
                          <a:solidFill>
                            <a:srgbClr val="FF0000"/>
                          </a:solidFill>
                          <a:latin typeface="Consolas" panose="020B0609020204030204" pitchFamily="49" charset="0"/>
                        </a:rPr>
                        <a:t>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baseline="0" dirty="0" err="1">
                          <a:latin typeface="Consolas" panose="020B0609020204030204" pitchFamily="49" charset="0"/>
                        </a:rPr>
                        <a:t>yr</a:t>
                      </a:r>
                      <a:r>
                        <a:rPr kumimoji="1" lang="en-US" altLang="ja-JP" sz="1600" b="1" baseline="0" dirty="0">
                          <a:latin typeface="Consolas" panose="020B0609020204030204" pitchFamily="49" charset="0"/>
                        </a:rPr>
                        <a:t>, </a:t>
                      </a:r>
                      <a:r>
                        <a:rPr kumimoji="1" lang="en-US" altLang="ja-JP" sz="1600" b="1" baseline="0" dirty="0">
                          <a:solidFill>
                            <a:srgbClr val="FF0000"/>
                          </a:solidFill>
                          <a:latin typeface="Consolas" panose="020B0609020204030204" pitchFamily="49" charset="0"/>
                        </a:rPr>
                        <a:t>690</a:t>
                      </a:r>
                      <a:r>
                        <a:rPr kumimoji="1" lang="en-US" altLang="ja-JP" sz="1600" b="1" baseline="0" dirty="0">
                          <a:latin typeface="Consolas" panose="020B0609020204030204" pitchFamily="49" charset="0"/>
                        </a:rPr>
                        <a:t> events)</a:t>
                      </a:r>
                      <a:endParaRPr kumimoji="1" lang="ja-JP" altLang="en-US" sz="1600" b="1" dirty="0">
                        <a:latin typeface="Consolas" panose="020B0609020204030204" pitchFamily="49" charset="0"/>
                      </a:endParaRPr>
                    </a:p>
                  </a:txBody>
                  <a:tcPr marL="91455" marR="91455" marT="45719" marB="45719"/>
                </a:tc>
                <a:tc rowSpan="2" hMerge="1">
                  <a:txBody>
                    <a:bodyPr/>
                    <a:lstStyle/>
                    <a:p>
                      <a:endParaRPr kumimoji="1" lang="ja-JP" altLang="en-US"/>
                    </a:p>
                  </a:txBody>
                  <a:tcPr/>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248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227.6</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3786397498"/>
                  </a:ext>
                </a:extLst>
              </a:tr>
              <a:tr h="370835">
                <a:tc gridSpan="2" vMerge="1">
                  <a:txBody>
                    <a:bodyPr/>
                    <a:lstStyle/>
                    <a:p>
                      <a:endParaRPr kumimoji="1" lang="ja-JP" altLang="en-US" dirty="0"/>
                    </a:p>
                  </a:txBody>
                  <a:tcPr/>
                </a:tc>
                <a:tc hMerge="1"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234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356.8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3872267481"/>
                  </a:ext>
                </a:extLst>
              </a:tr>
              <a:tr h="370835">
                <a:tc rowSpan="4">
                  <a:txBody>
                    <a:bodyPr/>
                    <a:lstStyle/>
                    <a:p>
                      <a:r>
                        <a:rPr kumimoji="1" lang="en-US" altLang="ja-JP" sz="1600" b="1" dirty="0">
                          <a:latin typeface="Consolas" panose="020B0609020204030204" pitchFamily="49" charset="0"/>
                        </a:rPr>
                        <a:t>Multi-GeV</a:t>
                      </a:r>
                      <a:endParaRPr kumimoji="1" lang="ja-JP" altLang="en-US" sz="1600" b="1" dirty="0">
                        <a:latin typeface="Consolas" panose="020B0609020204030204" pitchFamily="49" charset="0"/>
                      </a:endParaRPr>
                    </a:p>
                  </a:txBody>
                  <a:tcPr marL="91455" marR="91455" marT="45719" marB="45719"/>
                </a:tc>
                <a:tc rowSpan="2">
                  <a:txBody>
                    <a:bodyPr/>
                    <a:lstStyle/>
                    <a:p>
                      <a:r>
                        <a:rPr kumimoji="1" lang="en-US" altLang="ja-JP" sz="1600" b="1" dirty="0">
                          <a:latin typeface="Consolas" panose="020B0609020204030204" pitchFamily="49" charset="0"/>
                        </a:rPr>
                        <a:t>Fully-contained</a:t>
                      </a: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8.2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dirty="0">
                          <a:latin typeface="Consolas" panose="020B0609020204030204" pitchFamily="49" charset="0"/>
                        </a:rPr>
                        <a:t>yr,</a:t>
                      </a:r>
                      <a:r>
                        <a:rPr kumimoji="1" lang="en-US" altLang="ja-JP" sz="1600" b="1" dirty="0">
                          <a:solidFill>
                            <a:srgbClr val="FF0000"/>
                          </a:solidFill>
                          <a:latin typeface="Consolas" panose="020B0609020204030204" pitchFamily="49" charset="0"/>
                        </a:rPr>
                        <a:t>195</a:t>
                      </a:r>
                      <a:r>
                        <a:rPr kumimoji="1" lang="en-US" altLang="ja-JP" sz="1600" b="1" dirty="0">
                          <a:latin typeface="Consolas" panose="020B0609020204030204" pitchFamily="49" charset="0"/>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98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66.5</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1600721142"/>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31</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37.8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814699833"/>
                  </a:ext>
                </a:extLst>
              </a:tr>
              <a:tr h="370835">
                <a:tc vMerge="1">
                  <a:txBody>
                    <a:bodyPr/>
                    <a:lstStyle/>
                    <a:p>
                      <a:endParaRPr kumimoji="1" lang="ja-JP" alt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Consolas" panose="020B0609020204030204" pitchFamily="49" charset="0"/>
                        </a:rPr>
                        <a:t>Partially-contained</a:t>
                      </a:r>
                      <a:endPar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6.0</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1" lang="en-US" altLang="ja-JP" sz="1600" b="1"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kt</a:t>
                      </a:r>
                      <a:r>
                        <a:rPr kumimoji="1" lang="ja-JP" altLang="en-US"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yr,</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118</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2192224521"/>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104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124.4</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2813163594"/>
                  </a:ext>
                </a:extLst>
              </a:tr>
            </a:tbl>
          </a:graphicData>
        </a:graphic>
      </p:graphicFrame>
      <p:sp>
        <p:nvSpPr>
          <p:cNvPr id="27" name="object 12"/>
          <p:cNvSpPr/>
          <p:nvPr/>
        </p:nvSpPr>
        <p:spPr>
          <a:xfrm>
            <a:off x="5643563" y="46038"/>
            <a:ext cx="0" cy="288925"/>
          </a:xfrm>
          <a:custGeom>
            <a:avLst/>
            <a:gdLst/>
            <a:ahLst/>
            <a:cxnLst/>
            <a:rect l="l" t="t" r="r" b="b"/>
            <a:pathLst>
              <a:path h="782319">
                <a:moveTo>
                  <a:pt x="0" y="0"/>
                </a:moveTo>
                <a:lnTo>
                  <a:pt x="0" y="782038"/>
                </a:lnTo>
              </a:path>
            </a:pathLst>
          </a:custGeom>
          <a:ln w="25399">
            <a:solidFill>
              <a:srgbClr val="000000"/>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79" name="object 64"/>
          <p:cNvSpPr/>
          <p:nvPr/>
        </p:nvSpPr>
        <p:spPr>
          <a:xfrm flipH="1">
            <a:off x="-2535238" y="5722938"/>
            <a:ext cx="52388" cy="50800"/>
          </a:xfrm>
          <a:custGeom>
            <a:avLst/>
            <a:gdLst/>
            <a:ahLst/>
            <a:cxnLst/>
            <a:rect l="l" t="t" r="r" b="b"/>
            <a:pathLst>
              <a:path w="119379" h="117475">
                <a:moveTo>
                  <a:pt x="95525" y="0"/>
                </a:moveTo>
                <a:lnTo>
                  <a:pt x="0" y="67561"/>
                </a:lnTo>
                <a:lnTo>
                  <a:pt x="105829" y="117457"/>
                </a:lnTo>
                <a:lnTo>
                  <a:pt x="113397" y="114739"/>
                </a:lnTo>
                <a:lnTo>
                  <a:pt x="119379" y="102050"/>
                </a:lnTo>
                <a:lnTo>
                  <a:pt x="116660" y="94482"/>
                </a:lnTo>
                <a:lnTo>
                  <a:pt x="50217" y="63155"/>
                </a:lnTo>
                <a:lnTo>
                  <a:pt x="110191" y="20737"/>
                </a:lnTo>
                <a:lnTo>
                  <a:pt x="111550" y="12813"/>
                </a:lnTo>
                <a:lnTo>
                  <a:pt x="103450" y="1360"/>
                </a:lnTo>
                <a:lnTo>
                  <a:pt x="95525"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5" name="object 96"/>
          <p:cNvSpPr/>
          <p:nvPr/>
        </p:nvSpPr>
        <p:spPr>
          <a:xfrm>
            <a:off x="-2436813" y="6819900"/>
            <a:ext cx="114300" cy="120650"/>
          </a:xfrm>
          <a:custGeom>
            <a:avLst/>
            <a:gdLst/>
            <a:ahLst/>
            <a:cxnLst/>
            <a:rect l="l" t="t" r="r" b="b"/>
            <a:pathLst>
              <a:path w="113664" h="120650">
                <a:moveTo>
                  <a:pt x="0" y="0"/>
                </a:moveTo>
                <a:lnTo>
                  <a:pt x="19220" y="115413"/>
                </a:lnTo>
                <a:lnTo>
                  <a:pt x="25763" y="120088"/>
                </a:lnTo>
                <a:lnTo>
                  <a:pt x="39601" y="117783"/>
                </a:lnTo>
                <a:lnTo>
                  <a:pt x="44274" y="111240"/>
                </a:lnTo>
                <a:lnTo>
                  <a:pt x="32208" y="38779"/>
                </a:lnTo>
                <a:lnTo>
                  <a:pt x="106358" y="38779"/>
                </a:lnTo>
                <a:lnTo>
                  <a:pt x="0" y="0"/>
                </a:lnTo>
                <a:close/>
              </a:path>
              <a:path w="113664" h="120650">
                <a:moveTo>
                  <a:pt x="106358" y="38779"/>
                </a:moveTo>
                <a:lnTo>
                  <a:pt x="32208" y="38779"/>
                </a:lnTo>
                <a:lnTo>
                  <a:pt x="101224" y="63943"/>
                </a:lnTo>
                <a:lnTo>
                  <a:pt x="108512" y="60548"/>
                </a:lnTo>
                <a:lnTo>
                  <a:pt x="113318" y="47369"/>
                </a:lnTo>
                <a:lnTo>
                  <a:pt x="109924" y="40079"/>
                </a:lnTo>
                <a:lnTo>
                  <a:pt x="106358" y="38779"/>
                </a:lnTo>
                <a:close/>
              </a:path>
            </a:pathLst>
          </a:custGeom>
          <a:solidFill>
            <a:srgbClr val="FBC043"/>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4" name="テキスト ボックス 3"/>
          <p:cNvSpPr txBox="1"/>
          <p:nvPr/>
        </p:nvSpPr>
        <p:spPr>
          <a:xfrm>
            <a:off x="26988" y="782638"/>
            <a:ext cx="9082087" cy="593883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Atmospheric neutrino analysis was extended to higher (multi-GeV) energy range. In addition to fully contained events with </a:t>
            </a:r>
            <a:r>
              <a:rPr lang="en-US" altLang="ja-JP" b="1" dirty="0" err="1">
                <a:latin typeface="Arial" panose="020B0604020202020204" pitchFamily="34" charset="0"/>
                <a:cs typeface="Arial" panose="020B0604020202020204" pitchFamily="34" charset="0"/>
              </a:rPr>
              <a:t>E</a:t>
            </a:r>
            <a:r>
              <a:rPr lang="en-US" altLang="ja-JP" b="1" baseline="-25000" dirty="0" err="1">
                <a:latin typeface="Arial" panose="020B0604020202020204" pitchFamily="34" charset="0"/>
                <a:cs typeface="Arial" panose="020B0604020202020204" pitchFamily="34" charset="0"/>
              </a:rPr>
              <a:t>vis</a:t>
            </a:r>
            <a:r>
              <a:rPr lang="en-US" altLang="ja-JP" b="1" dirty="0">
                <a:latin typeface="Arial" panose="020B0604020202020204" pitchFamily="34" charset="0"/>
                <a:cs typeface="Arial" panose="020B0604020202020204" pitchFamily="34" charset="0"/>
              </a:rPr>
              <a:t> &gt; 1.33 GeV, partially contained events are included.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Analysis for the sub-GeV neutrinos was also updated.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the multi-GeV energy range,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result shows a small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ratio,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is consistent with sub-GeV energy range.</a:t>
            </a:r>
            <a:endParaRPr lang="ja-JP" altLang="en-US" b="1" dirty="0">
              <a:latin typeface="Arial" panose="020B0604020202020204" pitchFamily="34" charset="0"/>
              <a:cs typeface="Arial" panose="020B0604020202020204" pitchFamily="34" charset="0"/>
            </a:endParaRPr>
          </a:p>
        </p:txBody>
      </p:sp>
      <p:grpSp>
        <p:nvGrpSpPr>
          <p:cNvPr id="88112" name="グループ化 171"/>
          <p:cNvGrpSpPr>
            <a:grpSpLocks/>
          </p:cNvGrpSpPr>
          <p:nvPr/>
        </p:nvGrpSpPr>
        <p:grpSpPr bwMode="auto">
          <a:xfrm>
            <a:off x="7035800" y="2528888"/>
            <a:ext cx="1766888" cy="1633537"/>
            <a:chOff x="3356431" y="2601701"/>
            <a:chExt cx="1767191" cy="1633226"/>
          </a:xfrm>
        </p:grpSpPr>
        <p:grpSp>
          <p:nvGrpSpPr>
            <p:cNvPr id="88136" name="グループ化 146"/>
            <p:cNvGrpSpPr>
              <a:grpSpLocks/>
            </p:cNvGrpSpPr>
            <p:nvPr/>
          </p:nvGrpSpPr>
          <p:grpSpPr bwMode="auto">
            <a:xfrm>
              <a:off x="3356431" y="2601701"/>
              <a:ext cx="1197643" cy="1633226"/>
              <a:chOff x="3187700" y="1770063"/>
              <a:chExt cx="2282825" cy="3113087"/>
            </a:xfrm>
          </p:grpSpPr>
          <p:sp>
            <p:nvSpPr>
              <p:cNvPr id="181" name="object 48"/>
              <p:cNvSpPr/>
              <p:nvPr/>
            </p:nvSpPr>
            <p:spPr>
              <a:xfrm>
                <a:off x="3363234" y="1948558"/>
                <a:ext cx="1930874"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2" name="object 49"/>
              <p:cNvSpPr/>
              <p:nvPr/>
            </p:nvSpPr>
            <p:spPr>
              <a:xfrm>
                <a:off x="3414685" y="1978811"/>
                <a:ext cx="1831001"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3" name="object 50"/>
              <p:cNvSpPr/>
              <p:nvPr/>
            </p:nvSpPr>
            <p:spPr>
              <a:xfrm>
                <a:off x="3414685" y="2414462"/>
                <a:ext cx="1831001"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4" name="object 51"/>
              <p:cNvSpPr/>
              <p:nvPr/>
            </p:nvSpPr>
            <p:spPr>
              <a:xfrm>
                <a:off x="3414685" y="1978811"/>
                <a:ext cx="1831001"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5" name="object 52"/>
              <p:cNvSpPr/>
              <p:nvPr/>
            </p:nvSpPr>
            <p:spPr>
              <a:xfrm>
                <a:off x="3187700" y="1770063"/>
                <a:ext cx="2281942"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6" name="object 53"/>
              <p:cNvSpPr/>
              <p:nvPr/>
            </p:nvSpPr>
            <p:spPr>
              <a:xfrm>
                <a:off x="3239151" y="1797290"/>
                <a:ext cx="2179043"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7" name="object 54"/>
              <p:cNvSpPr/>
              <p:nvPr/>
            </p:nvSpPr>
            <p:spPr>
              <a:xfrm>
                <a:off x="3239151" y="2299499"/>
                <a:ext cx="2179043"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8" name="object 55"/>
              <p:cNvSpPr/>
              <p:nvPr/>
            </p:nvSpPr>
            <p:spPr>
              <a:xfrm>
                <a:off x="3239151" y="1797290"/>
                <a:ext cx="2179043"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4" name="直線矢印コネクタ 173"/>
            <p:cNvCxnSpPr/>
            <p:nvPr/>
          </p:nvCxnSpPr>
          <p:spPr bwMode="auto">
            <a:xfrm flipH="1">
              <a:off x="4312270" y="2673124"/>
              <a:ext cx="627171" cy="525363"/>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bwMode="auto">
            <a:xfrm flipH="1">
              <a:off x="3970899" y="3193725"/>
              <a:ext cx="368363" cy="37775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8139" name="グループ化 143"/>
            <p:cNvGrpSpPr>
              <a:grpSpLocks/>
            </p:cNvGrpSpPr>
            <p:nvPr/>
          </p:nvGrpSpPr>
          <p:grpSpPr bwMode="auto">
            <a:xfrm rot="-8097859">
              <a:off x="3716480" y="3044196"/>
              <a:ext cx="731837" cy="830262"/>
              <a:chOff x="7198519" y="3414924"/>
              <a:chExt cx="731202" cy="830274"/>
            </a:xfrm>
          </p:grpSpPr>
          <p:sp>
            <p:nvSpPr>
              <p:cNvPr id="178" name="楕円 177"/>
              <p:cNvSpPr/>
              <p:nvPr/>
            </p:nvSpPr>
            <p:spPr>
              <a:xfrm>
                <a:off x="7198465" y="3414302"/>
                <a:ext cx="731064" cy="2064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9" name="直線コネクタ 178"/>
              <p:cNvCxnSpPr/>
              <p:nvPr/>
            </p:nvCxnSpPr>
            <p:spPr>
              <a:xfrm rot="19800000" flipH="1">
                <a:off x="7374697" y="3456513"/>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rot="1800000">
                <a:off x="7745861" y="3454036"/>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sp>
          <p:nvSpPr>
            <p:cNvPr id="88140" name="テキスト ボックス 3"/>
            <p:cNvSpPr txBox="1">
              <a:spLocks noChangeArrowheads="1"/>
            </p:cNvSpPr>
            <p:nvPr/>
          </p:nvSpPr>
          <p:spPr bwMode="auto">
            <a:xfrm>
              <a:off x="4645785" y="271080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grpSp>
      <p:grpSp>
        <p:nvGrpSpPr>
          <p:cNvPr id="88113" name="グループ化 188"/>
          <p:cNvGrpSpPr>
            <a:grpSpLocks/>
          </p:cNvGrpSpPr>
          <p:nvPr/>
        </p:nvGrpSpPr>
        <p:grpSpPr bwMode="auto">
          <a:xfrm>
            <a:off x="6777038" y="4900613"/>
            <a:ext cx="2057400" cy="1633537"/>
            <a:chOff x="5481954" y="2754101"/>
            <a:chExt cx="2056952" cy="1633226"/>
          </a:xfrm>
        </p:grpSpPr>
        <p:grpSp>
          <p:nvGrpSpPr>
            <p:cNvPr id="88119" name="グループ化 146"/>
            <p:cNvGrpSpPr>
              <a:grpSpLocks/>
            </p:cNvGrpSpPr>
            <p:nvPr/>
          </p:nvGrpSpPr>
          <p:grpSpPr bwMode="auto">
            <a:xfrm>
              <a:off x="5764455" y="2754101"/>
              <a:ext cx="1197643" cy="1633226"/>
              <a:chOff x="3187700" y="1770063"/>
              <a:chExt cx="2282825" cy="3113087"/>
            </a:xfrm>
          </p:grpSpPr>
          <p:sp>
            <p:nvSpPr>
              <p:cNvPr id="199" name="object 48"/>
              <p:cNvSpPr/>
              <p:nvPr/>
            </p:nvSpPr>
            <p:spPr>
              <a:xfrm>
                <a:off x="3363189" y="1948558"/>
                <a:ext cx="1933147"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0" name="object 49"/>
              <p:cNvSpPr/>
              <p:nvPr/>
            </p:nvSpPr>
            <p:spPr>
              <a:xfrm>
                <a:off x="3414617" y="1978811"/>
                <a:ext cx="1833314"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1" name="object 50"/>
              <p:cNvSpPr/>
              <p:nvPr/>
            </p:nvSpPr>
            <p:spPr>
              <a:xfrm>
                <a:off x="3414617" y="2414462"/>
                <a:ext cx="1833314"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2" name="object 51"/>
              <p:cNvSpPr/>
              <p:nvPr/>
            </p:nvSpPr>
            <p:spPr>
              <a:xfrm>
                <a:off x="3414617" y="1978811"/>
                <a:ext cx="1833314"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3" name="object 52"/>
              <p:cNvSpPr/>
              <p:nvPr/>
            </p:nvSpPr>
            <p:spPr>
              <a:xfrm>
                <a:off x="3187723" y="1770063"/>
                <a:ext cx="2284079"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4" name="object 53"/>
              <p:cNvSpPr/>
              <p:nvPr/>
            </p:nvSpPr>
            <p:spPr>
              <a:xfrm>
                <a:off x="3239152" y="1797290"/>
                <a:ext cx="2181222"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5" name="object 54"/>
              <p:cNvSpPr/>
              <p:nvPr/>
            </p:nvSpPr>
            <p:spPr>
              <a:xfrm>
                <a:off x="3239152" y="2299499"/>
                <a:ext cx="2181222"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6" name="object 55"/>
              <p:cNvSpPr/>
              <p:nvPr/>
            </p:nvSpPr>
            <p:spPr>
              <a:xfrm>
                <a:off x="3239152" y="1797290"/>
                <a:ext cx="2181222"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91" name="直線矢印コネクタ 190"/>
            <p:cNvCxnSpPr/>
            <p:nvPr/>
          </p:nvCxnSpPr>
          <p:spPr bwMode="auto">
            <a:xfrm flipH="1" flipV="1">
              <a:off x="6816750" y="3769908"/>
              <a:ext cx="509477" cy="334898"/>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2" name="楕円 191"/>
            <p:cNvSpPr/>
            <p:nvPr/>
          </p:nvSpPr>
          <p:spPr bwMode="auto">
            <a:xfrm rot="17621310">
              <a:off x="5837467" y="3382634"/>
              <a:ext cx="733285" cy="20633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122" name="テキスト ボックス 3"/>
            <p:cNvSpPr txBox="1">
              <a:spLocks noChangeArrowheads="1"/>
            </p:cNvSpPr>
            <p:nvPr/>
          </p:nvSpPr>
          <p:spPr bwMode="auto">
            <a:xfrm>
              <a:off x="7061069" y="3546168"/>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94" name="直線矢印コネクタ 193"/>
            <p:cNvCxnSpPr/>
            <p:nvPr/>
          </p:nvCxnSpPr>
          <p:spPr bwMode="auto">
            <a:xfrm flipH="1" flipV="1">
              <a:off x="5481954" y="3108046"/>
              <a:ext cx="1285595" cy="636467"/>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bwMode="auto">
            <a:xfrm rot="19421310">
              <a:off x="6580265" y="3057255"/>
              <a:ext cx="0" cy="7888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bwMode="auto">
            <a:xfrm rot="15821310" flipH="1">
              <a:off x="6433453" y="3399307"/>
              <a:ext cx="0" cy="788816"/>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bwMode="auto">
            <a:xfrm flipH="1">
              <a:off x="6292989" y="3474689"/>
              <a:ext cx="31743" cy="71423"/>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198" name="爆発 2 197"/>
            <p:cNvSpPr/>
            <p:nvPr/>
          </p:nvSpPr>
          <p:spPr>
            <a:xfrm rot="17247088">
              <a:off x="5698596" y="3173918"/>
              <a:ext cx="282521" cy="211092"/>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08" name="角丸四角形 207"/>
          <p:cNvSpPr/>
          <p:nvPr/>
        </p:nvSpPr>
        <p:spPr>
          <a:xfrm>
            <a:off x="836613" y="5438775"/>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8115" name="グループ化 6"/>
          <p:cNvGrpSpPr>
            <a:grpSpLocks/>
          </p:cNvGrpSpPr>
          <p:nvPr/>
        </p:nvGrpSpPr>
        <p:grpSpPr bwMode="auto">
          <a:xfrm>
            <a:off x="882650" y="5438775"/>
            <a:ext cx="5113338" cy="511175"/>
            <a:chOff x="161510" y="6031118"/>
            <a:chExt cx="5112990" cy="511175"/>
          </a:xfrm>
        </p:grpSpPr>
        <p:sp>
          <p:nvSpPr>
            <p:cNvPr id="210" name="テキスト ボックス 209"/>
            <p:cNvSpPr txBox="1"/>
            <p:nvPr/>
          </p:nvSpPr>
          <p:spPr bwMode="auto">
            <a:xfrm>
              <a:off x="161510" y="6086681"/>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0.57         (stat.)</a:t>
              </a:r>
              <a:r>
                <a:rPr lang="en-US" altLang="ja-JP" b="1" dirty="0">
                  <a:solidFill>
                    <a:srgbClr val="FF0000"/>
                  </a:solidFill>
                  <a:latin typeface="Arial" panose="020B0604020202020204" pitchFamily="34" charset="0"/>
                  <a:cs typeface="Arial" panose="020B0604020202020204" pitchFamily="34" charset="0"/>
                </a:rPr>
                <a:t>±0.07(syst.)</a:t>
              </a:r>
              <a:endParaRPr lang="ja-JP" altLang="en-US" b="1" dirty="0">
                <a:latin typeface="Arial" panose="020B0604020202020204" pitchFamily="34" charset="0"/>
                <a:cs typeface="Arial" panose="020B0604020202020204" pitchFamily="34" charset="0"/>
              </a:endParaRPr>
            </a:p>
          </p:txBody>
        </p:sp>
        <p:sp>
          <p:nvSpPr>
            <p:cNvPr id="211" name="テキスト ボックス 210"/>
            <p:cNvSpPr txBox="1"/>
            <p:nvPr/>
          </p:nvSpPr>
          <p:spPr bwMode="auto">
            <a:xfrm>
              <a:off x="1691756" y="6031118"/>
              <a:ext cx="849255" cy="338138"/>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0.08</a:t>
              </a:r>
              <a:endParaRPr lang="ja-JP" altLang="en-US" sz="1600" b="1" dirty="0">
                <a:solidFill>
                  <a:srgbClr val="FF0000"/>
                </a:solidFill>
                <a:latin typeface="+mn-lt"/>
              </a:endParaRPr>
            </a:p>
          </p:txBody>
        </p:sp>
        <p:sp>
          <p:nvSpPr>
            <p:cNvPr id="212" name="テキスト ボックス 211"/>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grpSp>
      <p:sp>
        <p:nvSpPr>
          <p:cNvPr id="48" name="スライド番号プレースホルダー 1">
            <a:extLst>
              <a:ext uri="{FF2B5EF4-FFF2-40B4-BE49-F238E27FC236}">
                <a16:creationId xmlns:a16="http://schemas.microsoft.com/office/drawing/2014/main" id="{1B9228A1-E92A-441A-BECF-00618DBF18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グループ化 1"/>
          <p:cNvGrpSpPr>
            <a:grpSpLocks/>
          </p:cNvGrpSpPr>
          <p:nvPr/>
        </p:nvGrpSpPr>
        <p:grpSpPr bwMode="auto">
          <a:xfrm>
            <a:off x="-198438" y="3473450"/>
            <a:ext cx="5842001" cy="3600450"/>
            <a:chOff x="-74380" y="2251161"/>
            <a:chExt cx="5051425" cy="3113053"/>
          </a:xfrm>
        </p:grpSpPr>
        <p:grpSp>
          <p:nvGrpSpPr>
            <p:cNvPr id="89101" name="グループ化 2"/>
            <p:cNvGrpSpPr>
              <a:grpSpLocks/>
            </p:cNvGrpSpPr>
            <p:nvPr/>
          </p:nvGrpSpPr>
          <p:grpSpPr bwMode="auto">
            <a:xfrm>
              <a:off x="-74380" y="2251161"/>
              <a:ext cx="5051425" cy="3113053"/>
              <a:chOff x="1740818" y="3677544"/>
              <a:chExt cx="3119214" cy="2055712"/>
            </a:xfrm>
          </p:grpSpPr>
          <p:pic>
            <p:nvPicPr>
              <p:cNvPr id="8910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5756" y="3677544"/>
                <a:ext cx="28527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740818" y="5590045"/>
                <a:ext cx="3119214" cy="143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sp>
          <p:nvSpPr>
            <p:cNvPr id="89102" name="テキスト ボックス 12"/>
            <p:cNvSpPr txBox="1">
              <a:spLocks noChangeArrowheads="1"/>
            </p:cNvSpPr>
            <p:nvPr/>
          </p:nvSpPr>
          <p:spPr bwMode="auto">
            <a:xfrm>
              <a:off x="1095025" y="2385265"/>
              <a:ext cx="346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cs typeface="Arial" panose="020B0604020202020204" pitchFamily="34" charset="0"/>
                </a:rPr>
                <a:t>e</a:t>
              </a:r>
              <a:endParaRPr lang="ja-JP" altLang="en-US" b="1">
                <a:solidFill>
                  <a:srgbClr val="FF0000"/>
                </a:solidFill>
                <a:cs typeface="Arial" panose="020B0604020202020204" pitchFamily="34" charset="0"/>
              </a:endParaRPr>
            </a:p>
          </p:txBody>
        </p:sp>
        <p:sp>
          <p:nvSpPr>
            <p:cNvPr id="89103" name="テキスト ボックス 14"/>
            <p:cNvSpPr txBox="1">
              <a:spLocks noChangeArrowheads="1"/>
            </p:cNvSpPr>
            <p:nvPr/>
          </p:nvSpPr>
          <p:spPr bwMode="auto">
            <a:xfrm>
              <a:off x="2864185" y="2339538"/>
              <a:ext cx="346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0000FF"/>
                  </a:solidFill>
                  <a:latin typeface="Symbol" panose="05050102010706020507" pitchFamily="18" charset="2"/>
                  <a:cs typeface="Arial" panose="020B0604020202020204" pitchFamily="34" charset="0"/>
                </a:rPr>
                <a:t>m</a:t>
              </a:r>
              <a:endParaRPr lang="ja-JP" altLang="en-US" b="1">
                <a:solidFill>
                  <a:srgbClr val="0000FF"/>
                </a:solidFill>
                <a:latin typeface="Symbol" panose="05050102010706020507" pitchFamily="18" charset="2"/>
                <a:cs typeface="Arial" panose="020B0604020202020204" pitchFamily="34" charset="0"/>
              </a:endParaRPr>
            </a:p>
          </p:txBody>
        </p:sp>
      </p:grpSp>
      <p:sp>
        <p:nvSpPr>
          <p:cNvPr id="11" name="object 2"/>
          <p:cNvSpPr txBox="1">
            <a:spLocks/>
          </p:cNvSpPr>
          <p:nvPr/>
        </p:nvSpPr>
        <p:spPr>
          <a:xfrm>
            <a:off x="53975" y="87313"/>
            <a:ext cx="5013325" cy="831850"/>
          </a:xfrm>
          <a:prstGeom prst="rect">
            <a:avLst/>
          </a:prstGeom>
        </p:spPr>
        <p:txBody>
          <a:bodyPr lIns="0" tIns="0" rIns="0" bIns="0">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defRPr/>
            </a:pPr>
            <a:r>
              <a:rPr lang="en-US" sz="2700" b="1" u="sng" kern="0" spc="-5" dirty="0">
                <a:solidFill>
                  <a:srgbClr val="0A0AD4"/>
                </a:solidFill>
              </a:rPr>
              <a:t>“Atmospheric …… multi-GeV</a:t>
            </a:r>
            <a:br>
              <a:rPr lang="en-US" sz="2700" b="1" u="sng" kern="0" spc="-5" dirty="0">
                <a:solidFill>
                  <a:srgbClr val="0A0AD4"/>
                </a:solidFill>
              </a:rPr>
            </a:br>
            <a:r>
              <a:rPr lang="en-US" sz="2700" b="1" u="sng" kern="0" spc="-5" dirty="0">
                <a:solidFill>
                  <a:srgbClr val="0A0AD4"/>
                </a:solidFill>
              </a:rPr>
              <a:t>energy range”(continued)</a:t>
            </a:r>
            <a:endParaRPr lang="en-US" sz="2800" b="1" kern="0" dirty="0">
              <a:solidFill>
                <a:srgbClr val="0A0AD4"/>
              </a:solidFill>
            </a:endParaRPr>
          </a:p>
        </p:txBody>
      </p:sp>
      <p:sp>
        <p:nvSpPr>
          <p:cNvPr id="89092" name="テキスト ボックス 12"/>
          <p:cNvSpPr txBox="1">
            <a:spLocks noChangeArrowheads="1"/>
          </p:cNvSpPr>
          <p:nvPr/>
        </p:nvSpPr>
        <p:spPr bwMode="auto">
          <a:xfrm>
            <a:off x="71438" y="998538"/>
            <a:ext cx="5715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cs typeface="Arial" panose="020B0604020202020204" pitchFamily="34" charset="0"/>
              </a:rPr>
              <a:t>Zenith angle distribution of multi-GeV</a:t>
            </a:r>
            <a:br>
              <a:rPr lang="en-US" altLang="ja-JP" sz="1900" b="1">
                <a:cs typeface="Arial" panose="020B0604020202020204" pitchFamily="34" charset="0"/>
              </a:rPr>
            </a:br>
            <a:r>
              <a:rPr lang="en-US" altLang="ja-JP" sz="1900" b="1">
                <a:cs typeface="Arial" panose="020B0604020202020204" pitchFamily="34" charset="0"/>
              </a:rPr>
              <a:t>muon neutrino events shows clear</a:t>
            </a:r>
            <a:br>
              <a:rPr lang="en-US" altLang="ja-JP" sz="1900" b="1">
                <a:cs typeface="Arial" panose="020B0604020202020204" pitchFamily="34" charset="0"/>
              </a:rPr>
            </a:br>
            <a:r>
              <a:rPr lang="en-US" altLang="ja-JP" sz="1900" b="1">
                <a:cs typeface="Arial" panose="020B0604020202020204" pitchFamily="34" charset="0"/>
              </a:rPr>
              <a:t>up/down asymmetry.</a:t>
            </a:r>
          </a:p>
          <a:p>
            <a:pPr>
              <a:spcBef>
                <a:spcPct val="0"/>
              </a:spcBef>
              <a:buFont typeface="Wingdings" panose="05000000000000000000" pitchFamily="2" charset="2"/>
              <a:buChar char="l"/>
            </a:pPr>
            <a:endParaRPr lang="en-US" altLang="ja-JP" sz="1900" b="1">
              <a:cs typeface="Arial" panose="020B0604020202020204" pitchFamily="34" charset="0"/>
            </a:endParaRPr>
          </a:p>
          <a:p>
            <a:pPr>
              <a:spcBef>
                <a:spcPct val="0"/>
              </a:spcBef>
              <a:buFont typeface="Wingdings" panose="05000000000000000000" pitchFamily="2" charset="2"/>
              <a:buChar char="l"/>
            </a:pPr>
            <a:r>
              <a:rPr lang="en-US" altLang="ja-JP" sz="1900" b="1">
                <a:cs typeface="Arial" panose="020B0604020202020204" pitchFamily="34" charset="0"/>
              </a:rPr>
              <a:t>Sub-GeV and Multi-GeV results are</a:t>
            </a:r>
            <a:br>
              <a:rPr lang="en-US" altLang="ja-JP" sz="1900" b="1">
                <a:cs typeface="Arial" panose="020B0604020202020204" pitchFamily="34" charset="0"/>
              </a:rPr>
            </a:br>
            <a:r>
              <a:rPr lang="en-US" altLang="ja-JP" sz="1900" b="1">
                <a:cs typeface="Arial" panose="020B0604020202020204" pitchFamily="34" charset="0"/>
              </a:rPr>
              <a:t>consistent with each other. </a:t>
            </a:r>
            <a:br>
              <a:rPr lang="en-US" altLang="ja-JP" sz="1900" b="1">
                <a:cs typeface="Arial" panose="020B0604020202020204" pitchFamily="34" charset="0"/>
              </a:rPr>
            </a:br>
            <a:r>
              <a:rPr lang="en-US" altLang="ja-JP" sz="1900" b="1">
                <a:cs typeface="Arial" panose="020B0604020202020204" pitchFamily="34" charset="0"/>
              </a:rPr>
              <a:t>Strict constraints for oscillation</a:t>
            </a:r>
            <a:br>
              <a:rPr lang="en-US" altLang="ja-JP" sz="1900" b="1">
                <a:cs typeface="Arial" panose="020B0604020202020204" pitchFamily="34" charset="0"/>
              </a:rPr>
            </a:br>
            <a:r>
              <a:rPr lang="en-US" altLang="ja-JP" sz="1900" b="1">
                <a:cs typeface="Arial" panose="020B0604020202020204" pitchFamily="34" charset="0"/>
              </a:rPr>
              <a:t>parameters are obtained.</a:t>
            </a:r>
          </a:p>
        </p:txBody>
      </p:sp>
      <p:sp>
        <p:nvSpPr>
          <p:cNvPr id="89093" name="正方形/長方形 14"/>
          <p:cNvSpPr>
            <a:spLocks noChangeArrowheads="1"/>
          </p:cNvSpPr>
          <p:nvPr/>
        </p:nvSpPr>
        <p:spPr bwMode="auto">
          <a:xfrm>
            <a:off x="6642100" y="606425"/>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Times New Roman" panose="02020603050405020304" pitchFamily="18" charset="0"/>
                <a:cs typeface="Arial" panose="020B0604020202020204" pitchFamily="34" charset="0"/>
              </a:rPr>
              <a:t>Best fit in 2016</a:t>
            </a:r>
          </a:p>
          <a:p>
            <a:pPr>
              <a:spcBef>
                <a:spcPct val="0"/>
              </a:spcBef>
              <a:buFontTx/>
              <a:buNone/>
            </a:pPr>
            <a:r>
              <a:rPr lang="en-US" altLang="ja-JP" sz="2000" b="1">
                <a:latin typeface="Times New Roman" panose="02020603050405020304" pitchFamily="18" charset="0"/>
                <a:cs typeface="Arial" panose="020B0604020202020204" pitchFamily="34" charset="0"/>
              </a:rPr>
              <a:t>(sin</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2</a:t>
            </a:r>
            <a:r>
              <a:rPr lang="en-US" altLang="ja-JP" sz="2000" b="1">
                <a:latin typeface="Symbol" panose="05050102010706020507" pitchFamily="18" charset="2"/>
                <a:cs typeface="Arial" panose="020B0604020202020204" pitchFamily="34" charset="0"/>
              </a:rPr>
              <a:t>q</a:t>
            </a:r>
            <a:r>
              <a:rPr lang="en-US" altLang="ja-JP" sz="2000" b="1">
                <a:latin typeface="Times New Roman" panose="02020603050405020304" pitchFamily="18" charset="0"/>
                <a:cs typeface="Arial" panose="020B0604020202020204" pitchFamily="34" charset="0"/>
              </a:rPr>
              <a:t>,</a:t>
            </a:r>
            <a:r>
              <a:rPr lang="en-US" altLang="ja-JP" sz="2000" b="1">
                <a:latin typeface="Symbol" panose="05050102010706020507" pitchFamily="18" charset="2"/>
                <a:cs typeface="Arial" panose="020B0604020202020204" pitchFamily="34" charset="0"/>
              </a:rPr>
              <a:t>D</a:t>
            </a:r>
            <a:r>
              <a:rPr lang="en-US" altLang="ja-JP" sz="2000" b="1">
                <a:latin typeface="Times New Roman" panose="02020603050405020304" pitchFamily="18" charset="0"/>
                <a:cs typeface="Arial" panose="020B0604020202020204" pitchFamily="34" charset="0"/>
              </a:rPr>
              <a:t>m</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br>
              <a:rPr lang="en-US" altLang="ja-JP" sz="2000" b="1">
                <a:latin typeface="Times New Roman" panose="02020603050405020304" pitchFamily="18" charset="0"/>
                <a:cs typeface="Arial" panose="020B0604020202020204" pitchFamily="34" charset="0"/>
              </a:rPr>
            </a:br>
            <a:r>
              <a:rPr lang="en-US" altLang="ja-JP" sz="2000" b="1">
                <a:latin typeface="Times New Roman" panose="02020603050405020304" pitchFamily="18" charset="0"/>
                <a:cs typeface="Arial" panose="020B0604020202020204" pitchFamily="34" charset="0"/>
              </a:rPr>
              <a:t>(1.00,2.51x10</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eV</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endParaRPr lang="ja-JP" altLang="en-US" sz="2000" b="1">
              <a:latin typeface="Times New Roman" panose="02020603050405020304" pitchFamily="18" charset="0"/>
              <a:cs typeface="Arial" panose="020B0604020202020204" pitchFamily="34" charset="0"/>
            </a:endParaRPr>
          </a:p>
        </p:txBody>
      </p:sp>
      <p:pic>
        <p:nvPicPr>
          <p:cNvPr id="89094"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9713" y="-77788"/>
            <a:ext cx="3832225"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テキスト ボックス 7"/>
          <p:cNvSpPr txBox="1">
            <a:spLocks noChangeArrowheads="1"/>
          </p:cNvSpPr>
          <p:nvPr/>
        </p:nvSpPr>
        <p:spPr bwMode="auto">
          <a:xfrm>
            <a:off x="6238875" y="3248025"/>
            <a:ext cx="1127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ea typeface="HGP創英角ﾎﾟｯﾌﾟ体" panose="040B0A00000000000000" pitchFamily="50" charset="-128"/>
                <a:cs typeface="Segoe UI Black" panose="020B0A02040204020203" pitchFamily="34" charset="0"/>
              </a:rPr>
              <a:t>Sub</a:t>
            </a:r>
            <a:r>
              <a:rPr lang="en-US" altLang="ja-JP" sz="1600" b="1">
                <a:solidFill>
                  <a:srgbClr val="FF0000"/>
                </a:solidFill>
                <a:ea typeface="HGP創英角ﾎﾟｯﾌﾟ体" panose="040B0A00000000000000" pitchFamily="50" charset="-128"/>
                <a:cs typeface="Arial" panose="020B0604020202020204" pitchFamily="34" charset="0"/>
              </a:rPr>
              <a:t>-GeV</a:t>
            </a:r>
            <a:endParaRPr lang="ja-JP" altLang="en-US" sz="1600" b="1">
              <a:solidFill>
                <a:srgbClr val="FF0000"/>
              </a:solidFill>
              <a:ea typeface="HGP創英角ﾎﾟｯﾌﾟ体" panose="040B0A00000000000000" pitchFamily="50" charset="-128"/>
              <a:cs typeface="Arial" panose="020B0604020202020204" pitchFamily="34" charset="0"/>
            </a:endParaRPr>
          </a:p>
        </p:txBody>
      </p:sp>
      <p:cxnSp>
        <p:nvCxnSpPr>
          <p:cNvPr id="4" name="直線矢印コネクタ 3"/>
          <p:cNvCxnSpPr/>
          <p:nvPr/>
        </p:nvCxnSpPr>
        <p:spPr>
          <a:xfrm>
            <a:off x="8307388" y="1268413"/>
            <a:ext cx="495300" cy="2070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097" name="テキスト ボックス 7"/>
          <p:cNvSpPr txBox="1">
            <a:spLocks noChangeArrowheads="1"/>
          </p:cNvSpPr>
          <p:nvPr/>
        </p:nvSpPr>
        <p:spPr bwMode="auto">
          <a:xfrm>
            <a:off x="7620000" y="5319713"/>
            <a:ext cx="1204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Combined</a:t>
            </a:r>
            <a:endParaRPr lang="ja-JP" altLang="en-US" sz="1600" b="1">
              <a:solidFill>
                <a:srgbClr val="FF0000"/>
              </a:solidFill>
              <a:cs typeface="Arial" panose="020B0604020202020204" pitchFamily="34" charset="0"/>
            </a:endParaRPr>
          </a:p>
        </p:txBody>
      </p:sp>
      <p:sp>
        <p:nvSpPr>
          <p:cNvPr id="89098" name="テキスト ボックス 7"/>
          <p:cNvSpPr txBox="1">
            <a:spLocks noChangeArrowheads="1"/>
          </p:cNvSpPr>
          <p:nvPr/>
        </p:nvSpPr>
        <p:spPr bwMode="auto">
          <a:xfrm>
            <a:off x="7519988" y="890588"/>
            <a:ext cx="121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Multi-GeV</a:t>
            </a:r>
            <a:endParaRPr lang="ja-JP" altLang="en-US" sz="1600" b="1">
              <a:solidFill>
                <a:srgbClr val="FF0000"/>
              </a:solidFill>
              <a:cs typeface="Arial" panose="020B0604020202020204" pitchFamily="34" charset="0"/>
            </a:endParaRPr>
          </a:p>
        </p:txBody>
      </p:sp>
      <p:cxnSp>
        <p:nvCxnSpPr>
          <p:cNvPr id="26" name="直線矢印コネクタ 25"/>
          <p:cNvCxnSpPr/>
          <p:nvPr/>
        </p:nvCxnSpPr>
        <p:spPr>
          <a:xfrm flipV="1">
            <a:off x="8397875" y="3629025"/>
            <a:ext cx="271463" cy="1730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7235825" y="3416300"/>
            <a:ext cx="1162050" cy="169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a:extLst>
              <a:ext uri="{FF2B5EF4-FFF2-40B4-BE49-F238E27FC236}">
                <a16:creationId xmlns:a16="http://schemas.microsoft.com/office/drawing/2014/main" id="{842413F2-F548-4881-8533-AA77B08FB86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テキスト ボックス 2"/>
          <p:cNvSpPr txBox="1">
            <a:spLocks noChangeArrowheads="1"/>
          </p:cNvSpPr>
          <p:nvPr/>
        </p:nvSpPr>
        <p:spPr bwMode="auto">
          <a:xfrm>
            <a:off x="950499" y="7938"/>
            <a:ext cx="72747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000FF"/>
                </a:solidFill>
                <a:cs typeface="Arial" panose="020B0604020202020204" pitchFamily="34" charset="0"/>
              </a:rPr>
              <a:t>Summary of </a:t>
            </a:r>
            <a:r>
              <a:rPr lang="en-US" altLang="ja-JP" sz="2800" b="1" u="sng" dirty="0" err="1">
                <a:solidFill>
                  <a:srgbClr val="0000FF"/>
                </a:solidFill>
                <a:cs typeface="Arial" panose="020B0604020202020204" pitchFamily="34" charset="0"/>
              </a:rPr>
              <a:t>Kamiokande</a:t>
            </a:r>
            <a:r>
              <a:rPr lang="en-US" altLang="ja-JP" sz="2800" b="1" u="sng" dirty="0">
                <a:solidFill>
                  <a:srgbClr val="0000FF"/>
                </a:solidFill>
                <a:cs typeface="Arial" panose="020B0604020202020204" pitchFamily="34" charset="0"/>
              </a:rPr>
              <a:t> paper</a:t>
            </a:r>
            <a:br>
              <a:rPr lang="en-US" altLang="ja-JP" sz="2800" b="1" u="sng" dirty="0">
                <a:solidFill>
                  <a:srgbClr val="0000FF"/>
                </a:solidFill>
                <a:cs typeface="Arial" panose="020B0604020202020204" pitchFamily="34" charset="0"/>
              </a:rPr>
            </a:br>
            <a:r>
              <a:rPr lang="en-US" altLang="ja-JP" sz="2800" b="1" u="sng" dirty="0">
                <a:solidFill>
                  <a:srgbClr val="0000FF"/>
                </a:solidFill>
                <a:cs typeface="Arial" panose="020B0604020202020204" pitchFamily="34" charset="0"/>
              </a:rPr>
              <a:t>on the atmospheric muon neutrino deficit</a:t>
            </a:r>
          </a:p>
        </p:txBody>
      </p:sp>
      <p:sp>
        <p:nvSpPr>
          <p:cNvPr id="2" name="テキスト ボックス 1"/>
          <p:cNvSpPr txBox="1"/>
          <p:nvPr/>
        </p:nvSpPr>
        <p:spPr>
          <a:xfrm>
            <a:off x="0" y="1193839"/>
            <a:ext cx="9144000" cy="3939540"/>
          </a:xfrm>
          <a:prstGeom prst="rect">
            <a:avLst/>
          </a:prstGeom>
          <a:noFill/>
        </p:spPr>
        <p:txBody>
          <a:bodyPr wrap="square">
            <a:spAutoFit/>
          </a:bodyPr>
          <a:lstStyle/>
          <a:p>
            <a:pPr marL="342900" indent="-342900">
              <a:spcAft>
                <a:spcPts val="600"/>
              </a:spcAft>
              <a:buFont typeface="Wingdings" panose="05000000000000000000" pitchFamily="2" charset="2"/>
              <a:buChar char="l"/>
              <a:defRPr/>
            </a:pPr>
            <a:r>
              <a:rPr lang="en-US" altLang="ja-JP" b="1" dirty="0">
                <a:solidFill>
                  <a:srgbClr val="FF0000"/>
                </a:solidFill>
                <a:latin typeface="+mn-lt"/>
              </a:rPr>
              <a:t>1988 paper</a:t>
            </a:r>
            <a:br>
              <a:rPr lang="en-US" altLang="ja-JP" b="1" dirty="0">
                <a:latin typeface="+mn-lt"/>
              </a:rPr>
            </a:br>
            <a:r>
              <a:rPr lang="en-US" altLang="ja-JP" b="1" dirty="0">
                <a:latin typeface="+mn-lt"/>
              </a:rPr>
              <a:t>Deficit of atmospheric muon neutrino was found.</a:t>
            </a:r>
            <a:br>
              <a:rPr lang="en-US" altLang="ja-JP" b="1" dirty="0">
                <a:latin typeface="+mn-lt"/>
              </a:rPr>
            </a:br>
            <a:endParaRPr lang="en-US" altLang="ja-JP" b="1" dirty="0">
              <a:latin typeface="+mn-lt"/>
            </a:endParaRPr>
          </a:p>
          <a:p>
            <a:pPr marL="342900" indent="-342900">
              <a:spcAft>
                <a:spcPts val="600"/>
              </a:spcAft>
              <a:buFont typeface="Wingdings" panose="05000000000000000000" pitchFamily="2" charset="2"/>
              <a:buChar char="l"/>
              <a:defRPr/>
            </a:pPr>
            <a:r>
              <a:rPr lang="en-US" altLang="ja-JP" b="1" dirty="0">
                <a:solidFill>
                  <a:srgbClr val="FF0000"/>
                </a:solidFill>
                <a:latin typeface="+mn-lt"/>
              </a:rPr>
              <a:t>1992 paper</a:t>
            </a:r>
            <a:br>
              <a:rPr lang="en-US" altLang="ja-JP" b="1" dirty="0">
                <a:latin typeface="+mn-lt"/>
              </a:rPr>
            </a:br>
            <a:r>
              <a:rPr lang="en-US" altLang="ja-JP" b="1" dirty="0">
                <a:latin typeface="+mn-lt"/>
              </a:rPr>
              <a:t>Although absolute atmospheric neutrino flux has large ambiguity,</a:t>
            </a:r>
            <a:br>
              <a:rPr lang="en-US" altLang="ja-JP" b="1" dirty="0">
                <a:latin typeface="+mn-lt"/>
              </a:rPr>
            </a:b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mn-lt"/>
                <a:cs typeface="Arial" panose="020B0604020202020204" pitchFamily="34" charset="0"/>
              </a:rPr>
              <a:t>/</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mn-lt"/>
                <a:cs typeface="Arial" panose="020B0604020202020204" pitchFamily="34" charset="0"/>
              </a:rPr>
              <a:t>e</a:t>
            </a:r>
            <a:r>
              <a:rPr lang="en-US" altLang="ja-JP" sz="2000" b="1" dirty="0">
                <a:latin typeface="+mn-lt"/>
                <a:cs typeface="Arial" panose="020B0604020202020204" pitchFamily="34" charset="0"/>
              </a:rPr>
              <a:t> </a:t>
            </a:r>
            <a:r>
              <a:rPr lang="en-US" altLang="ja-JP" b="1" dirty="0">
                <a:latin typeface="+mn-lt"/>
              </a:rPr>
              <a:t>ratio is robust.</a:t>
            </a:r>
            <a:br>
              <a:rPr lang="en-US" altLang="ja-JP" b="1" dirty="0">
                <a:latin typeface="+mn-lt"/>
              </a:rPr>
            </a:br>
            <a:br>
              <a:rPr lang="en-US" altLang="ja-JP" b="1" dirty="0">
                <a:latin typeface="+mn-lt"/>
              </a:rPr>
            </a:br>
            <a:r>
              <a:rPr lang="en-US" altLang="ja-JP" b="1" dirty="0">
                <a:latin typeface="+mn-lt"/>
              </a:rPr>
              <a:t>R(</a:t>
            </a:r>
            <a:r>
              <a:rPr lang="en-US" altLang="ja-JP" b="1" dirty="0">
                <a:latin typeface="Symbol" panose="05050102010706020507" pitchFamily="18" charset="2"/>
              </a:rPr>
              <a:t>m</a:t>
            </a:r>
            <a:r>
              <a:rPr lang="en-US" altLang="ja-JP" b="1" dirty="0">
                <a:latin typeface="+mn-lt"/>
              </a:rPr>
              <a:t>/e)=                                   is significantly smaller than 1.</a:t>
            </a:r>
            <a:br>
              <a:rPr lang="en-US" altLang="ja-JP" b="1" dirty="0">
                <a:latin typeface="+mn-lt"/>
              </a:rPr>
            </a:br>
            <a:endParaRPr lang="en-US" altLang="ja-JP" b="1" dirty="0">
              <a:latin typeface="+mn-lt"/>
            </a:endParaRPr>
          </a:p>
          <a:p>
            <a:pPr marL="342900" indent="-342900">
              <a:spcAft>
                <a:spcPts val="600"/>
              </a:spcAft>
              <a:buFont typeface="Wingdings" panose="05000000000000000000" pitchFamily="2" charset="2"/>
              <a:buChar char="l"/>
              <a:defRPr/>
            </a:pPr>
            <a:r>
              <a:rPr lang="en-US" altLang="ja-JP" b="1" dirty="0">
                <a:solidFill>
                  <a:srgbClr val="FF0000"/>
                </a:solidFill>
                <a:latin typeface="+mn-lt"/>
              </a:rPr>
              <a:t>1994 paper</a:t>
            </a:r>
            <a:br>
              <a:rPr lang="en-US" altLang="ja-JP" b="1" dirty="0">
                <a:latin typeface="+mn-lt"/>
              </a:rPr>
            </a:br>
            <a:r>
              <a:rPr lang="en-US" altLang="ja-JP" b="1" dirty="0">
                <a:latin typeface="+mn-lt"/>
              </a:rPr>
              <a:t>The muon neutrino deficit was also found in higher energy region.</a:t>
            </a:r>
            <a:br>
              <a:rPr lang="en-US" altLang="ja-JP" b="1" dirty="0">
                <a:latin typeface="+mn-lt"/>
              </a:rPr>
            </a:br>
            <a:r>
              <a:rPr lang="en-US" altLang="ja-JP" b="1" dirty="0">
                <a:latin typeface="+mn-lt"/>
              </a:rPr>
              <a:t>Zenith angle dependence was also found.</a:t>
            </a:r>
          </a:p>
        </p:txBody>
      </p: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724AFB8C-B605-D9F4-CAA6-BC926C61E5FA}"/>
              </a:ext>
            </a:extLst>
          </p:cNvPr>
          <p:cNvPicPr>
            <a:picLocks noChangeAspect="1"/>
          </p:cNvPicPr>
          <p:nvPr/>
        </p:nvPicPr>
        <p:blipFill>
          <a:blip r:embed="rId3"/>
          <a:stretch>
            <a:fillRect/>
          </a:stretch>
        </p:blipFill>
        <p:spPr>
          <a:xfrm>
            <a:off x="1376645" y="3293985"/>
            <a:ext cx="2322777" cy="640135"/>
          </a:xfrm>
          <a:prstGeom prst="rect">
            <a:avLst/>
          </a:prstGeom>
        </p:spPr>
      </p:pic>
    </p:spTree>
    <p:extLst>
      <p:ext uri="{BB962C8B-B14F-4D97-AF65-F5344CB8AC3E}">
        <p14:creationId xmlns:p14="http://schemas.microsoft.com/office/powerpoint/2010/main" val="3563083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 in early 1990s</a:t>
            </a:r>
            <a:endParaRPr lang="en-US" altLang="ja-JP" sz="2800" b="1" u="sng">
              <a:solidFill>
                <a:srgbClr val="0A0AD4"/>
              </a:solidFill>
              <a:latin typeface="Symbol" panose="05050102010706020507" pitchFamily="18" charset="2"/>
            </a:endParaRPr>
          </a:p>
        </p:txBody>
      </p:sp>
      <p:sp>
        <p:nvSpPr>
          <p:cNvPr id="90115" name="テキスト ボックス 26"/>
          <p:cNvSpPr txBox="1">
            <a:spLocks noChangeArrowheads="1"/>
          </p:cNvSpPr>
          <p:nvPr/>
        </p:nvSpPr>
        <p:spPr bwMode="auto">
          <a:xfrm>
            <a:off x="71438" y="549275"/>
            <a:ext cx="87391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the first result, the statistics was poor, and the up/down asymmetry was not clear. The straightforward impression was "Number of muon neutrino events is slightly small..."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Some of the experiment reported negative results.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Kamiokande results are not widely believed.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To claim "</a:t>
            </a:r>
            <a:r>
              <a:rPr lang="en-US" altLang="ja-JP" sz="2000" b="1">
                <a:solidFill>
                  <a:srgbClr val="FF0000"/>
                </a:solidFill>
                <a:cs typeface="Arial" panose="020B0604020202020204" pitchFamily="34" charset="0"/>
              </a:rPr>
              <a:t>Neutrino Oscillation</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was big and risky challenge.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If it is not true, all 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members will loose their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confidence as high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physicists.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hesitated to use word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"neutrino oscillations".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frequently used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muon neutrino deficit</a:t>
            </a:r>
            <a:r>
              <a:rPr lang="en-US" altLang="ja-JP" sz="2000" b="1">
                <a:solidFill>
                  <a:srgbClr val="000000"/>
                </a:solidFill>
                <a:cs typeface="Arial" panose="020B0604020202020204" pitchFamily="34" charset="0"/>
              </a:rPr>
              <a:t>” or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atmospheric neutrino anomaly</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instead.</a:t>
            </a:r>
          </a:p>
        </p:txBody>
      </p:sp>
      <p:pic>
        <p:nvPicPr>
          <p:cNvPr id="9011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6450" y="3384550"/>
            <a:ext cx="4365625" cy="3228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0117" name="テキスト ボックス 2"/>
          <p:cNvSpPr txBox="1">
            <a:spLocks noChangeArrowheads="1"/>
          </p:cNvSpPr>
          <p:nvPr/>
        </p:nvSpPr>
        <p:spPr bwMode="auto">
          <a:xfrm>
            <a:off x="4527550" y="2619375"/>
            <a:ext cx="45259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From a review article "Atmospheric Neutrinos" by T. Kajita</a:t>
            </a:r>
          </a:p>
          <a:p>
            <a:pPr>
              <a:spcBef>
                <a:spcPct val="0"/>
              </a:spcBef>
              <a:buFontTx/>
              <a:buNone/>
            </a:pPr>
            <a:r>
              <a:rPr lang="en-US" altLang="ja-JP" sz="1400" b="1">
                <a:latin typeface="Arial Narrow" panose="020B0606020202030204" pitchFamily="34" charset="0"/>
              </a:rPr>
              <a:t>New Journal of Physics 6, 194(2004)</a:t>
            </a:r>
          </a:p>
          <a:p>
            <a:pPr>
              <a:spcBef>
                <a:spcPct val="0"/>
              </a:spcBef>
              <a:buFontTx/>
              <a:buNone/>
            </a:pPr>
            <a:r>
              <a:rPr lang="en-US" altLang="ja-JP" sz="1400" b="1">
                <a:latin typeface="Arial Narrow" panose="020B0606020202030204" pitchFamily="34" charset="0"/>
              </a:rPr>
              <a:t>(data after 1995 were deleted)</a:t>
            </a:r>
          </a:p>
        </p:txBody>
      </p:sp>
      <p:grpSp>
        <p:nvGrpSpPr>
          <p:cNvPr id="5" name="グループ化 4"/>
          <p:cNvGrpSpPr>
            <a:grpSpLocks/>
          </p:cNvGrpSpPr>
          <p:nvPr/>
        </p:nvGrpSpPr>
        <p:grpSpPr bwMode="auto">
          <a:xfrm>
            <a:off x="4706938" y="4373563"/>
            <a:ext cx="3898900" cy="1711325"/>
            <a:chOff x="4707014" y="4374106"/>
            <a:chExt cx="3898939" cy="1710188"/>
          </a:xfrm>
        </p:grpSpPr>
        <p:sp>
          <p:nvSpPr>
            <p:cNvPr id="4" name="正方形/長方形 3"/>
            <p:cNvSpPr/>
            <p:nvPr/>
          </p:nvSpPr>
          <p:spPr>
            <a:xfrm>
              <a:off x="4707014" y="5229200"/>
              <a:ext cx="1395426" cy="85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4707014" y="4374106"/>
              <a:ext cx="1395426" cy="2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正方形/長方形 10"/>
            <p:cNvSpPr/>
            <p:nvPr/>
          </p:nvSpPr>
          <p:spPr>
            <a:xfrm>
              <a:off x="6769197" y="5172087"/>
              <a:ext cx="863609" cy="8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p:cNvSpPr/>
            <p:nvPr/>
          </p:nvSpPr>
          <p:spPr>
            <a:xfrm>
              <a:off x="7210526" y="4464533"/>
              <a:ext cx="1395427" cy="88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6" name="正方形/長方形 5"/>
          <p:cNvSpPr/>
          <p:nvPr/>
        </p:nvSpPr>
        <p:spPr>
          <a:xfrm>
            <a:off x="4437063" y="3114675"/>
            <a:ext cx="2332037"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120" name="テキスト ボックス 1"/>
          <p:cNvSpPr txBox="1">
            <a:spLocks noChangeArrowheads="1"/>
          </p:cNvSpPr>
          <p:nvPr/>
        </p:nvSpPr>
        <p:spPr bwMode="auto">
          <a:xfrm>
            <a:off x="6102350" y="49149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1" name="テキスト ボックス 12"/>
          <p:cNvSpPr txBox="1">
            <a:spLocks noChangeArrowheads="1"/>
          </p:cNvSpPr>
          <p:nvPr/>
        </p:nvSpPr>
        <p:spPr bwMode="auto">
          <a:xfrm>
            <a:off x="6102350" y="46355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2" name="テキスト ボックス 13"/>
          <p:cNvSpPr txBox="1">
            <a:spLocks noChangeArrowheads="1"/>
          </p:cNvSpPr>
          <p:nvPr/>
        </p:nvSpPr>
        <p:spPr bwMode="auto">
          <a:xfrm>
            <a:off x="6102350" y="54816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3" name="テキスト ボックス 14"/>
          <p:cNvSpPr txBox="1">
            <a:spLocks noChangeArrowheads="1"/>
          </p:cNvSpPr>
          <p:nvPr/>
        </p:nvSpPr>
        <p:spPr bwMode="auto">
          <a:xfrm>
            <a:off x="6102350" y="40592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1992</a:t>
            </a:r>
            <a:endParaRPr lang="ja-JP" altLang="en-US" sz="1800" b="1">
              <a:solidFill>
                <a:srgbClr val="FF0000"/>
              </a:solidFill>
              <a:cs typeface="Arial" panose="020B0604020202020204" pitchFamily="34" charset="0"/>
            </a:endParaRPr>
          </a:p>
        </p:txBody>
      </p:sp>
      <p:sp>
        <p:nvSpPr>
          <p:cNvPr id="90124" name="テキスト ボックス 15"/>
          <p:cNvSpPr txBox="1">
            <a:spLocks noChangeArrowheads="1"/>
          </p:cNvSpPr>
          <p:nvPr/>
        </p:nvSpPr>
        <p:spPr bwMode="auto">
          <a:xfrm>
            <a:off x="6057900" y="3509963"/>
            <a:ext cx="103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1989,92</a:t>
            </a:r>
            <a:endParaRPr lang="ja-JP" altLang="en-US" sz="1800" b="1">
              <a:solidFill>
                <a:srgbClr val="FF0000"/>
              </a:solidFill>
              <a:cs typeface="Arial" panose="020B0604020202020204" pitchFamily="34" charset="0"/>
            </a:endParaRPr>
          </a:p>
        </p:txBody>
      </p:sp>
      <p:sp>
        <p:nvSpPr>
          <p:cNvPr id="90125" name="テキスト ボックス 16"/>
          <p:cNvSpPr txBox="1">
            <a:spLocks noChangeArrowheads="1"/>
          </p:cNvSpPr>
          <p:nvPr/>
        </p:nvSpPr>
        <p:spPr bwMode="auto">
          <a:xfrm>
            <a:off x="6102350" y="37798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1994</a:t>
            </a:r>
            <a:endParaRPr lang="ja-JP" altLang="en-US" sz="1800" b="1">
              <a:solidFill>
                <a:srgbClr val="FF0000"/>
              </a:solidFill>
              <a:cs typeface="Arial" panose="020B0604020202020204" pitchFamily="34" charset="0"/>
            </a:endParaRPr>
          </a:p>
        </p:txBody>
      </p:sp>
      <p:sp>
        <p:nvSpPr>
          <p:cNvPr id="90126" name="テキスト ボックス 17"/>
          <p:cNvSpPr txBox="1">
            <a:spLocks noChangeArrowheads="1"/>
          </p:cNvSpPr>
          <p:nvPr/>
        </p:nvSpPr>
        <p:spPr bwMode="auto">
          <a:xfrm>
            <a:off x="6102350" y="57435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7" name="テキスト ボックス 18"/>
          <p:cNvSpPr txBox="1">
            <a:spLocks noChangeArrowheads="1"/>
          </p:cNvSpPr>
          <p:nvPr/>
        </p:nvSpPr>
        <p:spPr bwMode="auto">
          <a:xfrm>
            <a:off x="6102350" y="4329113"/>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1997</a:t>
            </a:r>
            <a:endParaRPr lang="ja-JP" altLang="en-US" sz="1800" b="1">
              <a:solidFill>
                <a:srgbClr val="FF0000"/>
              </a:solidFill>
              <a:cs typeface="Arial" panose="020B0604020202020204" pitchFamily="34" charset="0"/>
            </a:endParaRPr>
          </a:p>
        </p:txBody>
      </p:sp>
      <p:sp>
        <p:nvSpPr>
          <p:cNvPr id="90128" name="テキスト ボックス 19"/>
          <p:cNvSpPr txBox="1">
            <a:spLocks noChangeArrowheads="1"/>
          </p:cNvSpPr>
          <p:nvPr/>
        </p:nvSpPr>
        <p:spPr bwMode="auto">
          <a:xfrm>
            <a:off x="6102350" y="51847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1999</a:t>
            </a:r>
            <a:endParaRPr lang="ja-JP" altLang="en-US" sz="1800" b="1">
              <a:solidFill>
                <a:srgbClr val="0000FF"/>
              </a:solidFill>
              <a:cs typeface="Arial" panose="020B0604020202020204" pitchFamily="34" charset="0"/>
            </a:endParaRPr>
          </a:p>
        </p:txBody>
      </p:sp>
      <p:sp>
        <p:nvSpPr>
          <p:cNvPr id="90129" name="テキスト ボックス 2"/>
          <p:cNvSpPr txBox="1">
            <a:spLocks noChangeArrowheads="1"/>
          </p:cNvSpPr>
          <p:nvPr/>
        </p:nvSpPr>
        <p:spPr bwMode="auto">
          <a:xfrm>
            <a:off x="7356475" y="2814638"/>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Water Cherenkov</a:t>
            </a:r>
            <a:br>
              <a:rPr lang="en-US" altLang="ja-JP" sz="1400" b="1">
                <a:solidFill>
                  <a:srgbClr val="FF0000"/>
                </a:solidFill>
                <a:latin typeface="Arial Narrow" panose="020B0606020202030204" pitchFamily="34" charset="0"/>
              </a:rPr>
            </a:br>
            <a:r>
              <a:rPr lang="en-US" altLang="ja-JP" sz="1400" b="1">
                <a:solidFill>
                  <a:srgbClr val="0000FF"/>
                </a:solidFill>
                <a:latin typeface="Arial Narrow" panose="020B0606020202030204" pitchFamily="34" charset="0"/>
              </a:rPr>
              <a:t>Tracker</a:t>
            </a:r>
            <a:endParaRPr lang="ja-JP" altLang="en-US" sz="1400" b="1">
              <a:solidFill>
                <a:srgbClr val="0000FF"/>
              </a:solidFill>
              <a:latin typeface="Arial Narrow" panose="020B0606020202030204" pitchFamily="34" charset="0"/>
            </a:endParaRPr>
          </a:p>
        </p:txBody>
      </p:sp>
      <p:sp>
        <p:nvSpPr>
          <p:cNvPr id="7" name="正方形/長方形 6"/>
          <p:cNvSpPr/>
          <p:nvPr/>
        </p:nvSpPr>
        <p:spPr>
          <a:xfrm>
            <a:off x="6192838" y="4421188"/>
            <a:ext cx="53975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正方形/長方形 22"/>
          <p:cNvSpPr/>
          <p:nvPr/>
        </p:nvSpPr>
        <p:spPr>
          <a:xfrm>
            <a:off x="6192838" y="5256213"/>
            <a:ext cx="539750" cy="77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スライド番号プレースホルダー 1">
            <a:extLst>
              <a:ext uri="{FF2B5EF4-FFF2-40B4-BE49-F238E27FC236}">
                <a16:creationId xmlns:a16="http://schemas.microsoft.com/office/drawing/2014/main" id="{A51DA05F-AEF2-4728-B75A-7713EA49F8C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neutrinos really oscillate??</a:t>
            </a:r>
            <a:endParaRPr lang="en-US" altLang="ja-JP" sz="2800" b="1" u="sng">
              <a:solidFill>
                <a:srgbClr val="0A0AD4"/>
              </a:solidFill>
              <a:latin typeface="Symbol" panose="05050102010706020507" pitchFamily="18" charset="2"/>
            </a:endParaRPr>
          </a:p>
        </p:txBody>
      </p:sp>
      <p:sp>
        <p:nvSpPr>
          <p:cNvPr id="4" name="テキスト ボックス 3"/>
          <p:cNvSpPr txBox="1">
            <a:spLocks noChangeArrowheads="1"/>
          </p:cNvSpPr>
          <p:nvPr/>
        </p:nvSpPr>
        <p:spPr bwMode="auto">
          <a:xfrm>
            <a:off x="206375" y="1903413"/>
            <a:ext cx="88582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200" b="1">
                <a:solidFill>
                  <a:srgbClr val="0000FF"/>
                </a:solidFill>
                <a:latin typeface="ＭＳ Ｐゴシック" panose="020B0600070205080204" pitchFamily="50" charset="-128"/>
              </a:rPr>
              <a:t>Y.O</a:t>
            </a:r>
            <a:r>
              <a:rPr lang="en-US" altLang="ja-JP" sz="2200" b="1">
                <a:solidFill>
                  <a:srgbClr val="0000FF"/>
                </a:solidFill>
                <a:latin typeface="殴り書きクレヨン" panose="02000600000000000000" pitchFamily="2" charset="-128"/>
                <a:ea typeface="殴り書きクレヨン" panose="02000600000000000000" pitchFamily="2" charset="-128"/>
              </a:rPr>
              <a:t>	</a:t>
            </a:r>
            <a:r>
              <a:rPr lang="en-US" altLang="ja-JP" sz="2200" b="1">
                <a:solidFill>
                  <a:srgbClr val="0000FF"/>
                </a:solidFill>
                <a:latin typeface="AR CHRISTY" panose="02000000000000000000" pitchFamily="2" charset="0"/>
                <a:ea typeface="ふみゴシック" panose="03000509000000000000" pitchFamily="65" charset="-128"/>
                <a:cs typeface="Microsoft Tai Le" panose="020B0502040204020203" pitchFamily="34" charset="0"/>
              </a:rPr>
              <a:t>Totsuka-sensei, please tell me honestly !</a:t>
            </a:r>
          </a:p>
          <a:p>
            <a:pPr>
              <a:spcBef>
                <a:spcPct val="0"/>
              </a:spcBef>
              <a:buFontTx/>
              <a:buNone/>
            </a:pPr>
            <a:r>
              <a:rPr lang="en-US" altLang="ja-JP" sz="2200" b="1">
                <a:solidFill>
                  <a:srgbClr val="0000FF"/>
                </a:solidFill>
                <a:latin typeface="AR CHRISTY" panose="02000000000000000000" pitchFamily="2" charset="0"/>
                <a:ea typeface="ふみゴシック" panose="03000509000000000000" pitchFamily="65" charset="-128"/>
                <a:cs typeface="Microsoft Tai Le" panose="020B0502040204020203" pitchFamily="34" charset="0"/>
              </a:rPr>
              <a:t>	Do you really believe atmospheric neutrino oscillation ?</a:t>
            </a:r>
          </a:p>
        </p:txBody>
      </p:sp>
      <p:sp>
        <p:nvSpPr>
          <p:cNvPr id="25" name="テキスト ボックス 26"/>
          <p:cNvSpPr txBox="1">
            <a:spLocks noChangeArrowheads="1"/>
          </p:cNvSpPr>
          <p:nvPr/>
        </p:nvSpPr>
        <p:spPr bwMode="auto">
          <a:xfrm>
            <a:off x="71438" y="5376863"/>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Around 1992, even the spokesperson could not believe our own result.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Why we could not?</a:t>
            </a:r>
          </a:p>
        </p:txBody>
      </p:sp>
      <p:sp>
        <p:nvSpPr>
          <p:cNvPr id="91141" name="テキスト ボックス 26"/>
          <p:cNvSpPr txBox="1">
            <a:spLocks noChangeArrowheads="1"/>
          </p:cNvSpPr>
          <p:nvPr/>
        </p:nvSpPr>
        <p:spPr bwMode="auto">
          <a:xfrm>
            <a:off x="53975" y="546100"/>
            <a:ext cx="892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An episode around 1992 in Kamioka.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Conversation between Prof. Y. Totsuka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myself when drinking.</a:t>
            </a:r>
            <a:endParaRPr lang="ja-JP" altLang="en-US" sz="2000" b="1">
              <a:solidFill>
                <a:srgbClr val="000000"/>
              </a:solidFill>
              <a:cs typeface="Arial" panose="020B0604020202020204" pitchFamily="34" charset="0"/>
            </a:endParaRPr>
          </a:p>
        </p:txBody>
      </p:sp>
      <p:grpSp>
        <p:nvGrpSpPr>
          <p:cNvPr id="8" name="グループ化 7"/>
          <p:cNvGrpSpPr>
            <a:grpSpLocks/>
          </p:cNvGrpSpPr>
          <p:nvPr/>
        </p:nvGrpSpPr>
        <p:grpSpPr bwMode="auto">
          <a:xfrm>
            <a:off x="5829300" y="696913"/>
            <a:ext cx="3198813" cy="1562100"/>
            <a:chOff x="5829621" y="506577"/>
            <a:chExt cx="3197874" cy="1561457"/>
          </a:xfrm>
        </p:grpSpPr>
        <p:cxnSp>
          <p:nvCxnSpPr>
            <p:cNvPr id="6" name="直線矢印コネクタ 5"/>
            <p:cNvCxnSpPr/>
            <p:nvPr/>
          </p:nvCxnSpPr>
          <p:spPr>
            <a:xfrm flipH="1">
              <a:off x="6905630" y="1509464"/>
              <a:ext cx="187270" cy="558570"/>
            </a:xfrm>
            <a:prstGeom prst="straightConnector1">
              <a:avLst/>
            </a:prstGeom>
            <a:ln w="76200">
              <a:solidFill>
                <a:srgbClr val="DBD6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5832795" y="546248"/>
              <a:ext cx="3104238" cy="1037798"/>
            </a:xfrm>
            <a:prstGeom prst="roundRect">
              <a:avLst/>
            </a:prstGeom>
            <a:solidFill>
              <a:srgbClr val="FFFF61"/>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p:cNvSpPr txBox="1"/>
            <p:nvPr/>
          </p:nvSpPr>
          <p:spPr>
            <a:xfrm>
              <a:off x="5829621" y="506577"/>
              <a:ext cx="3197874" cy="1077468"/>
            </a:xfrm>
            <a:prstGeom prst="rect">
              <a:avLst/>
            </a:prstGeom>
            <a:noFill/>
          </p:spPr>
          <p:txBody>
            <a:bodyPr>
              <a:spAutoFit/>
            </a:bodyPr>
            <a:lstStyle/>
            <a:p>
              <a:pPr>
                <a:defRPr/>
              </a:pPr>
              <a:r>
                <a:rPr lang="en-US" altLang="ja-JP" sz="1600" b="1" dirty="0">
                  <a:latin typeface="+mn-lt"/>
                </a:rPr>
                <a:t>Stressful working days</a:t>
              </a:r>
              <a:br>
                <a:rPr lang="en-US" altLang="ja-JP" sz="1600" b="1" dirty="0">
                  <a:latin typeface="+mn-lt"/>
                </a:rPr>
              </a:br>
              <a:r>
                <a:rPr lang="en-US" altLang="ja-JP" sz="1600" b="1" dirty="0">
                  <a:latin typeface="+mn-lt"/>
                </a:rPr>
                <a:t>in </a:t>
              </a:r>
              <a:r>
                <a:rPr lang="en-US" altLang="ja-JP" sz="1600" b="1" dirty="0" err="1">
                  <a:latin typeface="+mn-lt"/>
                </a:rPr>
                <a:t>Kamioka</a:t>
              </a:r>
              <a:r>
                <a:rPr lang="en-US" altLang="ja-JP" sz="1600" b="1" dirty="0">
                  <a:latin typeface="+mn-lt"/>
                </a:rPr>
                <a:t> mine.</a:t>
              </a:r>
            </a:p>
            <a:p>
              <a:pPr>
                <a:defRPr/>
              </a:pPr>
              <a:r>
                <a:rPr lang="en-US" altLang="ja-JP" sz="1600" b="1" dirty="0">
                  <a:latin typeface="+mn-lt"/>
                </a:rPr>
                <a:t>Conversations occasionally become radical when drinking.</a:t>
              </a:r>
              <a:endParaRPr lang="ja-JP" altLang="en-US" sz="1600" b="1" dirty="0">
                <a:latin typeface="+mn-lt"/>
              </a:endParaRPr>
            </a:p>
          </p:txBody>
        </p:sp>
      </p:grpSp>
      <p:sp>
        <p:nvSpPr>
          <p:cNvPr id="11" name="テキスト ボックス 10"/>
          <p:cNvSpPr txBox="1">
            <a:spLocks noChangeArrowheads="1"/>
          </p:cNvSpPr>
          <p:nvPr/>
        </p:nvSpPr>
        <p:spPr bwMode="auto">
          <a:xfrm>
            <a:off x="7316788" y="1858963"/>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AR CHRISTY" panose="02000000000000000000" pitchFamily="2" charset="0"/>
                <a:ea typeface="ふみゴシック" panose="03000509000000000000" pitchFamily="65" charset="-128"/>
                <a:cs typeface="Microsoft Tai Le" panose="020B0502040204020203" pitchFamily="34" charset="0"/>
              </a:rPr>
              <a:t>drunken font</a:t>
            </a:r>
            <a:endParaRPr lang="ja-JP" altLang="en-US" sz="2000">
              <a:latin typeface="Times New Roman" panose="02020603050405020304" pitchFamily="18" charset="0"/>
              <a:ea typeface="ふみゴシック" panose="03000509000000000000" pitchFamily="65" charset="-128"/>
              <a:cs typeface="Microsoft Tai Le" panose="020B0502040204020203" pitchFamily="34" charset="0"/>
            </a:endParaRPr>
          </a:p>
        </p:txBody>
      </p:sp>
      <p:sp>
        <p:nvSpPr>
          <p:cNvPr id="20" name="テキスト ボックス 19"/>
          <p:cNvSpPr txBox="1">
            <a:spLocks noChangeArrowheads="1"/>
          </p:cNvSpPr>
          <p:nvPr/>
        </p:nvSpPr>
        <p:spPr bwMode="auto">
          <a:xfrm>
            <a:off x="214313" y="2982913"/>
            <a:ext cx="84534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200" b="1" dirty="0">
                <a:solidFill>
                  <a:srgbClr val="FF0000"/>
                </a:solidFill>
                <a:latin typeface="+mn-lt"/>
                <a:ea typeface="ふみゴシック" panose="03000509000000000000" pitchFamily="65" charset="-128"/>
                <a:cs typeface="Microsoft Tai Le" panose="020B0502040204020203" pitchFamily="34" charset="0"/>
              </a:rPr>
              <a:t>Y.T</a:t>
            </a:r>
            <a:r>
              <a:rPr lang="en-US" altLang="ja-JP" sz="2200" b="1" dirty="0">
                <a:solidFill>
                  <a:srgbClr val="FF0000"/>
                </a:solidFill>
                <a:latin typeface="AR CHRISTY" panose="02000000000000000000" pitchFamily="2" charset="0"/>
                <a:ea typeface="ふみゴシック" panose="03000509000000000000" pitchFamily="65" charset="-128"/>
                <a:cs typeface="Microsoft Tai Le" panose="020B0502040204020203" pitchFamily="34" charset="0"/>
              </a:rPr>
              <a:t>	Um………….., probably, it is not true.  It might be our mistake.</a:t>
            </a:r>
          </a:p>
        </p:txBody>
      </p:sp>
      <p:sp>
        <p:nvSpPr>
          <p:cNvPr id="21" name="テキスト ボックス 20"/>
          <p:cNvSpPr txBox="1">
            <a:spLocks noChangeArrowheads="1"/>
          </p:cNvSpPr>
          <p:nvPr/>
        </p:nvSpPr>
        <p:spPr bwMode="auto">
          <a:xfrm>
            <a:off x="169863" y="3651250"/>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latin typeface="+mn-lt"/>
                <a:ea typeface="ふみゴシック" panose="03000509000000000000" pitchFamily="65" charset="-128"/>
                <a:cs typeface="Microsoft Tai Le" panose="020B0502040204020203" pitchFamily="34" charset="0"/>
              </a:rPr>
              <a:t>Next morning</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8" y="4210050"/>
            <a:ext cx="78867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2475" y="4868863"/>
            <a:ext cx="19065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BB89D80D-4AED-41BB-AE48-AF862DB76C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11"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a:t>
            </a:r>
          </a:p>
        </p:txBody>
      </p:sp>
      <p:sp>
        <p:nvSpPr>
          <p:cNvPr id="145411" name="テキスト ボックス 26"/>
          <p:cNvSpPr txBox="1">
            <a:spLocks noChangeArrowheads="1"/>
          </p:cNvSpPr>
          <p:nvPr/>
        </p:nvSpPr>
        <p:spPr bwMode="auto">
          <a:xfrm>
            <a:off x="23813" y="638175"/>
            <a:ext cx="8893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claim neutrino oscillations, there are some problem to be solved. </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First 3 suspicious points should be </a:t>
            </a:r>
            <a:r>
              <a:rPr lang="en-US" altLang="ja-JP" sz="2000" b="1" dirty="0">
                <a:solidFill>
                  <a:srgbClr val="FF0000"/>
                </a:solidFill>
                <a:cs typeface="Arial" panose="020B0604020202020204" pitchFamily="34" charset="0"/>
              </a:rPr>
              <a:t>experimentally examined one by one</a:t>
            </a:r>
            <a:r>
              <a:rPr lang="en-US" altLang="ja-JP" sz="2000" b="1" dirty="0">
                <a:solidFill>
                  <a:srgbClr val="000000"/>
                </a:solidFill>
                <a:cs typeface="Arial" panose="020B0604020202020204" pitchFamily="34" charset="0"/>
              </a:rPr>
              <a:t>. Such examinations were started after the observation of muon neutrino deficit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For the 4</a:t>
            </a:r>
            <a:r>
              <a:rPr lang="en-US" altLang="ja-JP" sz="2000" b="1" baseline="30000" dirty="0">
                <a:solidFill>
                  <a:srgbClr val="000000"/>
                </a:solidFill>
                <a:cs typeface="Arial" panose="020B0604020202020204" pitchFamily="34" charset="0"/>
              </a:rPr>
              <a:t>th</a:t>
            </a:r>
            <a:r>
              <a:rPr lang="en-US" altLang="ja-JP" sz="2000" b="1" dirty="0">
                <a:solidFill>
                  <a:srgbClr val="000000"/>
                </a:solidFill>
                <a:cs typeface="Arial" panose="020B0604020202020204" pitchFamily="34" charset="0"/>
              </a:rPr>
              <a:t> point, negative results were given by all tracking type detectors. However, it was beyond what we can do.</a:t>
            </a:r>
          </a:p>
        </p:txBody>
      </p:sp>
      <p:sp>
        <p:nvSpPr>
          <p:cNvPr id="145413" name="テキスト ボックス 26"/>
          <p:cNvSpPr txBox="1">
            <a:spLocks noChangeArrowheads="1"/>
          </p:cNvSpPr>
          <p:nvPr/>
        </p:nvSpPr>
        <p:spPr bwMode="auto">
          <a:xfrm>
            <a:off x="296863" y="1211263"/>
            <a:ext cx="8416925" cy="2863850"/>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The capability of </a:t>
            </a:r>
            <a:r>
              <a:rPr lang="en-US" altLang="ja-JP" sz="2000" b="1" dirty="0">
                <a:solidFill>
                  <a:srgbClr val="FF0000"/>
                </a:solidFill>
                <a:cs typeface="Arial" panose="020B0604020202020204" pitchFamily="34" charset="0"/>
              </a:rPr>
              <a:t>e/</a:t>
            </a:r>
            <a:r>
              <a:rPr lang="en-US" altLang="ja-JP" sz="2000" b="1"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cs typeface="Arial" panose="020B0604020202020204" pitchFamily="34" charset="0"/>
              </a:rPr>
              <a:t> particle identification </a:t>
            </a:r>
            <a:r>
              <a:rPr lang="en-US" altLang="ja-JP" sz="2000" b="1" dirty="0">
                <a:solidFill>
                  <a:srgbClr val="000000"/>
                </a:solidFill>
                <a:cs typeface="Arial" panose="020B0604020202020204" pitchFamily="34" charset="0"/>
              </a:rPr>
              <a:t>is suspicious.</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cs typeface="Arial" panose="020B0604020202020204" pitchFamily="34" charset="0"/>
              </a:rPr>
              <a:t>Statistics i</a:t>
            </a:r>
            <a:r>
              <a:rPr lang="en-US" altLang="ja-JP" sz="2000" b="1" dirty="0">
                <a:solidFill>
                  <a:srgbClr val="000000"/>
                </a:solidFill>
                <a:cs typeface="Arial" panose="020B0604020202020204" pitchFamily="34" charset="0"/>
              </a:rPr>
              <a:t>s definitely poor. </a:t>
            </a:r>
            <a:r>
              <a:rPr lang="en-US" altLang="ja-JP" sz="2000" b="1" dirty="0">
                <a:solidFill>
                  <a:srgbClr val="FF0000"/>
                </a:solidFill>
                <a:cs typeface="Arial" panose="020B0604020202020204" pitchFamily="34" charset="0"/>
              </a:rPr>
              <a:t>Much more data </a:t>
            </a:r>
            <a:r>
              <a:rPr lang="en-US" altLang="ja-JP" sz="2000" b="1" dirty="0">
                <a:solidFill>
                  <a:srgbClr val="000000"/>
                </a:solidFill>
                <a:cs typeface="Arial" panose="020B0604020202020204" pitchFamily="34" charset="0"/>
              </a:rPr>
              <a:t>is needed.</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Large uncertainty of </a:t>
            </a:r>
            <a:r>
              <a:rPr lang="en-US" altLang="ja-JP" sz="2000" b="1" dirty="0">
                <a:solidFill>
                  <a:srgbClr val="FF0000"/>
                </a:solidFill>
                <a:cs typeface="Arial" panose="020B0604020202020204" pitchFamily="34" charset="0"/>
              </a:rPr>
              <a:t>atmospheric neutrino flux</a:t>
            </a:r>
            <a:r>
              <a:rPr lang="en-US" altLang="ja-JP" sz="2000" b="1" dirty="0">
                <a:solidFill>
                  <a:srgbClr val="000000"/>
                </a:solidFill>
                <a:cs typeface="Arial" panose="020B0604020202020204" pitchFamily="34" charset="0"/>
              </a:rPr>
              <a:t>.</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Negative results by </a:t>
            </a:r>
            <a:r>
              <a:rPr lang="en-US" altLang="ja-JP" sz="2000" b="1" dirty="0">
                <a:solidFill>
                  <a:srgbClr val="FF0000"/>
                </a:solidFill>
                <a:cs typeface="Arial" panose="020B0604020202020204" pitchFamily="34" charset="0"/>
              </a:rPr>
              <a:t>other experiments</a:t>
            </a:r>
            <a:r>
              <a:rPr lang="en-US" altLang="ja-JP" sz="2000" b="1" dirty="0">
                <a:solidFill>
                  <a:srgbClr val="000000"/>
                </a:solidFill>
                <a:cs typeface="Arial" panose="020B0604020202020204" pitchFamily="34" charset="0"/>
              </a:rPr>
              <a:t>. </a:t>
            </a:r>
          </a:p>
          <a:p>
            <a:pPr>
              <a:spcBef>
                <a:spcPct val="0"/>
              </a:spcBef>
              <a:buFontTx/>
              <a:buAutoNum type="arabicPeriod"/>
              <a:defRPr/>
            </a:pPr>
            <a:endParaRPr lang="en-US" altLang="ja-JP" sz="2000" b="1" dirty="0">
              <a:solidFill>
                <a:srgbClr val="00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1E4A61B0-5391-45EC-A8EA-5534D89C74E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2592388" y="5138738"/>
            <a:ext cx="4275137" cy="676275"/>
          </a:xfrm>
        </p:spPr>
        <p:txBody>
          <a:bodyPr/>
          <a:lstStyle/>
          <a:p>
            <a:pPr algn="ctr" eaLnBrk="1" hangingPunct="1">
              <a:buFontTx/>
              <a:buNone/>
            </a:pPr>
            <a:r>
              <a:rPr lang="en-US" altLang="ja-JP" sz="3600" b="1">
                <a:solidFill>
                  <a:srgbClr val="F10341"/>
                </a:solidFill>
              </a:rPr>
              <a:t>E261A experiment</a:t>
            </a:r>
          </a:p>
        </p:txBody>
      </p:sp>
      <p:sp>
        <p:nvSpPr>
          <p:cNvPr id="93187" name="テキスト ボックス 2"/>
          <p:cNvSpPr txBox="1">
            <a:spLocks noChangeArrowheads="1"/>
          </p:cNvSpPr>
          <p:nvPr/>
        </p:nvSpPr>
        <p:spPr bwMode="auto">
          <a:xfrm>
            <a:off x="1519238" y="7938"/>
            <a:ext cx="613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Beam Test for the e/</a:t>
            </a:r>
            <a:r>
              <a:rPr lang="en-US" altLang="ja-JP" sz="2800" b="1" u="sng">
                <a:solidFill>
                  <a:srgbClr val="0000FF"/>
                </a:solidFill>
                <a:latin typeface="Symbol" panose="05050102010706020507" pitchFamily="18" charset="2"/>
                <a:cs typeface="Arial" panose="020B0604020202020204" pitchFamily="34" charset="0"/>
              </a:rPr>
              <a:t>m</a:t>
            </a:r>
            <a:r>
              <a:rPr lang="en-US" altLang="ja-JP" sz="2800" b="1" u="sng">
                <a:solidFill>
                  <a:srgbClr val="0000FF"/>
                </a:solidFill>
                <a:cs typeface="Arial" panose="020B0604020202020204" pitchFamily="34" charset="0"/>
              </a:rPr>
              <a:t> identification</a:t>
            </a:r>
          </a:p>
        </p:txBody>
      </p:sp>
      <p:sp>
        <p:nvSpPr>
          <p:cNvPr id="2" name="テキスト ボックス 1"/>
          <p:cNvSpPr txBox="1"/>
          <p:nvPr/>
        </p:nvSpPr>
        <p:spPr>
          <a:xfrm>
            <a:off x="115888" y="638175"/>
            <a:ext cx="8821737" cy="409416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Only two water Cherenkov detectors, </a:t>
            </a:r>
            <a:r>
              <a:rPr lang="en-US" altLang="ja-JP" b="1" dirty="0" err="1">
                <a:latin typeface="+mn-lt"/>
              </a:rPr>
              <a:t>Kamiokande</a:t>
            </a:r>
            <a:r>
              <a:rPr lang="en-US" altLang="ja-JP" b="1" dirty="0">
                <a:latin typeface="+mn-lt"/>
              </a:rPr>
              <a:t> and IMB, claimed atmospheric muon neutrino deficit.</a:t>
            </a:r>
            <a:br>
              <a:rPr lang="en-US" altLang="ja-JP" b="1" dirty="0">
                <a:latin typeface="+mn-lt"/>
              </a:rPr>
            </a:br>
            <a:r>
              <a:rPr lang="en-US" altLang="ja-JP" b="1" dirty="0">
                <a:latin typeface="+mn-lt"/>
              </a:rPr>
              <a:t>Tracking type detectors, NUSEX and </a:t>
            </a:r>
            <a:r>
              <a:rPr lang="en-US" altLang="ja-JP" b="1" dirty="0" err="1">
                <a:latin typeface="+mn-lt"/>
              </a:rPr>
              <a:t>Frejus</a:t>
            </a:r>
            <a:r>
              <a:rPr lang="en-US" altLang="ja-JP" b="1" dirty="0">
                <a:latin typeface="+mn-lt"/>
              </a:rPr>
              <a:t>, could not find the anomaly.</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Is it a problem of water Cherenkov detectors ?</a:t>
            </a:r>
            <a:br>
              <a:rPr lang="en-US" altLang="ja-JP" b="1" dirty="0">
                <a:solidFill>
                  <a:srgbClr val="FF0000"/>
                </a:solidFill>
                <a:latin typeface="+mn-lt"/>
              </a:rPr>
            </a:br>
            <a:r>
              <a:rPr lang="en-US" altLang="ja-JP" b="1" dirty="0">
                <a:latin typeface="+mn-lt"/>
              </a:rPr>
              <a:t>The </a:t>
            </a:r>
            <a:r>
              <a:rPr lang="en-US" altLang="ja-JP" b="1" dirty="0">
                <a:solidFill>
                  <a:srgbClr val="FF0000"/>
                </a:solidFill>
                <a:latin typeface="+mn-lt"/>
              </a:rPr>
              <a:t>e/</a:t>
            </a:r>
            <a:r>
              <a:rPr lang="en-US" altLang="ja-JP" b="1" dirty="0">
                <a:solidFill>
                  <a:srgbClr val="FF0000"/>
                </a:solidFill>
                <a:latin typeface="Symbol" panose="05050102010706020507" pitchFamily="18" charset="2"/>
              </a:rPr>
              <a:t>m</a:t>
            </a:r>
            <a:r>
              <a:rPr lang="en-US" altLang="ja-JP" b="1" dirty="0">
                <a:solidFill>
                  <a:srgbClr val="FF0000"/>
                </a:solidFill>
                <a:latin typeface="+mn-lt"/>
              </a:rPr>
              <a:t> identification </a:t>
            </a:r>
            <a:r>
              <a:rPr lang="en-US" altLang="ja-JP" b="1" dirty="0">
                <a:latin typeface="+mn-lt"/>
              </a:rPr>
              <a:t>of water Cherenkov detector has been examined </a:t>
            </a:r>
            <a:r>
              <a:rPr lang="en-US" altLang="ja-JP" b="1" dirty="0">
                <a:solidFill>
                  <a:srgbClr val="FF0000"/>
                </a:solidFill>
                <a:latin typeface="+mn-lt"/>
              </a:rPr>
              <a:t>only</a:t>
            </a:r>
            <a:r>
              <a:rPr lang="en-US" altLang="ja-JP" b="1" dirty="0">
                <a:latin typeface="+mn-lt"/>
              </a:rPr>
              <a:t> by Monte Carlo events.</a:t>
            </a:r>
            <a:br>
              <a:rPr lang="en-US" altLang="ja-JP" b="1" dirty="0">
                <a:latin typeface="+mn-lt"/>
              </a:rPr>
            </a:br>
            <a:r>
              <a:rPr lang="en-US" altLang="ja-JP" b="1" dirty="0">
                <a:latin typeface="+mn-lt"/>
              </a:rPr>
              <a:t>The e/</a:t>
            </a:r>
            <a:r>
              <a:rPr lang="en-US" altLang="ja-JP" b="1" dirty="0">
                <a:latin typeface="Symbol" panose="05050102010706020507" pitchFamily="18" charset="2"/>
              </a:rPr>
              <a:t>m</a:t>
            </a:r>
            <a:r>
              <a:rPr lang="en-US" altLang="ja-JP" b="1" dirty="0">
                <a:latin typeface="+mn-lt"/>
              </a:rPr>
              <a:t> identification capability are certainly critical issue to be examined.</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To verify the particle identification capability, a “</a:t>
            </a:r>
            <a:r>
              <a:rPr lang="en-US" altLang="ja-JP" b="1" dirty="0">
                <a:solidFill>
                  <a:srgbClr val="FF0000"/>
                </a:solidFill>
                <a:latin typeface="+mn-lt"/>
              </a:rPr>
              <a:t>beam test</a:t>
            </a:r>
            <a:r>
              <a:rPr lang="en-US" altLang="ja-JP" b="1" dirty="0">
                <a:latin typeface="+mn-lt"/>
              </a:rPr>
              <a:t>” was planned. </a:t>
            </a:r>
            <a:endParaRPr lang="ja-JP" altLang="en-US" b="1" dirty="0">
              <a:latin typeface="+mn-lt"/>
            </a:endParaRPr>
          </a:p>
        </p:txBody>
      </p:sp>
      <p:cxnSp>
        <p:nvCxnSpPr>
          <p:cNvPr id="5" name="直線矢印コネクタ 4"/>
          <p:cNvCxnSpPr/>
          <p:nvPr/>
        </p:nvCxnSpPr>
        <p:spPr>
          <a:xfrm flipV="1">
            <a:off x="1871663" y="5454650"/>
            <a:ext cx="5397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389063"/>
            <a:ext cx="331152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テキスト ボックス 2"/>
          <p:cNvSpPr txBox="1">
            <a:spLocks noChangeArrowheads="1"/>
          </p:cNvSpPr>
          <p:nvPr/>
        </p:nvSpPr>
        <p:spPr bwMode="auto">
          <a:xfrm>
            <a:off x="701675" y="7938"/>
            <a:ext cx="768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KEK Proton Synchrotron E261A (1992-1994)</a:t>
            </a:r>
            <a:endParaRPr lang="ja-JP" altLang="en-US" sz="2800" b="1" u="sng">
              <a:solidFill>
                <a:srgbClr val="0000FF"/>
              </a:solidFill>
              <a:cs typeface="Arial" panose="020B0604020202020204" pitchFamily="34" charset="0"/>
            </a:endParaRPr>
          </a:p>
        </p:txBody>
      </p:sp>
      <p:pic>
        <p:nvPicPr>
          <p:cNvPr id="9523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76475"/>
            <a:ext cx="48101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63988"/>
            <a:ext cx="37179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テキスト ボックス 26"/>
          <p:cNvSpPr txBox="1">
            <a:spLocks noChangeArrowheads="1"/>
          </p:cNvSpPr>
          <p:nvPr/>
        </p:nvSpPr>
        <p:spPr bwMode="auto">
          <a:xfrm>
            <a:off x="123825" y="65087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1kt water Cherenkov detector was built in KEK North counter hall.</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Electrons and muons from 12 GeV proton Synchrotron were injected.</a:t>
            </a:r>
          </a:p>
        </p:txBody>
      </p:sp>
      <p:sp>
        <p:nvSpPr>
          <p:cNvPr id="160775" name="テキスト ボックス 6"/>
          <p:cNvSpPr txBox="1">
            <a:spLocks noChangeArrowheads="1"/>
          </p:cNvSpPr>
          <p:nvPr/>
        </p:nvSpPr>
        <p:spPr bwMode="auto">
          <a:xfrm>
            <a:off x="7678738" y="2401888"/>
            <a:ext cx="1258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err="1">
                <a:solidFill>
                  <a:srgbClr val="FF0000"/>
                </a:solidFill>
                <a:cs typeface="Arial" panose="020B0604020202020204" pitchFamily="34" charset="0"/>
              </a:rPr>
              <a:t>e</a:t>
            </a:r>
            <a:r>
              <a:rPr lang="en-US" altLang="ja-JP" sz="1800" b="1" dirty="0" err="1">
                <a:solidFill>
                  <a:srgbClr val="000000"/>
                </a:solidFill>
                <a:cs typeface="Arial" panose="020B0604020202020204" pitchFamily="34" charset="0"/>
              </a:rPr>
              <a:t>,</a:t>
            </a:r>
            <a:r>
              <a:rPr lang="en-US" altLang="ja-JP" sz="1800" b="1" dirty="0" err="1">
                <a:solidFill>
                  <a:srgbClr val="0000FF"/>
                </a:solidFill>
                <a:latin typeface="Symbol" panose="05050102010706020507" pitchFamily="18" charset="2"/>
              </a:rPr>
              <a:t>m</a:t>
            </a:r>
            <a:r>
              <a:rPr lang="en-US" altLang="ja-JP" sz="1800" b="1" dirty="0">
                <a:solidFill>
                  <a:srgbClr val="FF0000"/>
                </a:solidFill>
                <a:latin typeface="Symbol" panose="05050102010706020507" pitchFamily="18" charset="2"/>
              </a:rPr>
              <a:t> </a:t>
            </a:r>
            <a:r>
              <a:rPr lang="en-US" altLang="ja-JP" sz="1800" b="1" dirty="0">
                <a:solidFill>
                  <a:srgbClr val="000000"/>
                </a:solidFill>
                <a:latin typeface="+mn-lt"/>
              </a:rPr>
              <a:t>beam</a:t>
            </a:r>
            <a:endParaRPr lang="ja-JP" altLang="en-US" sz="1800" b="1" dirty="0">
              <a:solidFill>
                <a:srgbClr val="000000"/>
              </a:solidFill>
              <a:latin typeface="Symbol" panose="05050102010706020507" pitchFamily="18" charset="2"/>
            </a:endParaRPr>
          </a:p>
        </p:txBody>
      </p:sp>
      <p:cxnSp>
        <p:nvCxnSpPr>
          <p:cNvPr id="9" name="直線矢印コネクタ 8"/>
          <p:cNvCxnSpPr/>
          <p:nvPr/>
        </p:nvCxnSpPr>
        <p:spPr>
          <a:xfrm flipH="1" flipV="1">
            <a:off x="7451725" y="2846388"/>
            <a:ext cx="827088" cy="87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a:extLst>
              <a:ext uri="{FF2B5EF4-FFF2-40B4-BE49-F238E27FC236}">
                <a16:creationId xmlns:a16="http://schemas.microsoft.com/office/drawing/2014/main" id="{F1A135AE-098B-4506-8C08-4EC09D83D8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71450"/>
            <a:ext cx="10696576"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6219825"/>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Jun. 2018</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E85B4F5A-FE0B-4373-8560-CF3BBF63A4C2}"/>
              </a:ext>
            </a:extLst>
          </p:cNvPr>
          <p:cNvSpPr txBox="1">
            <a:spLocks/>
          </p:cNvSpPr>
          <p:nvPr/>
        </p:nvSpPr>
        <p:spPr>
          <a:xfrm>
            <a:off x="6848890" y="5814265"/>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3"/>
          <p:cNvSpPr txBox="1">
            <a:spLocks noChangeArrowheads="1"/>
          </p:cNvSpPr>
          <p:nvPr/>
        </p:nvSpPr>
        <p:spPr bwMode="auto">
          <a:xfrm>
            <a:off x="1017588" y="-7938"/>
            <a:ext cx="711041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Beam test for the particle identification</a:t>
            </a:r>
            <a:endParaRPr lang="en-US" altLang="ja-JP" sz="2800" b="1" u="sng">
              <a:solidFill>
                <a:srgbClr val="0A0AD4"/>
              </a:solidFill>
              <a:latin typeface="Symbol" panose="05050102010706020507" pitchFamily="18" charset="2"/>
            </a:endParaRPr>
          </a:p>
        </p:txBody>
      </p:sp>
      <p:pic>
        <p:nvPicPr>
          <p:cNvPr id="9625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914650"/>
            <a:ext cx="40259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テキスト ボックス 1"/>
          <p:cNvSpPr txBox="1">
            <a:spLocks noChangeArrowheads="1"/>
          </p:cNvSpPr>
          <p:nvPr/>
        </p:nvSpPr>
        <p:spPr bwMode="auto">
          <a:xfrm>
            <a:off x="1036638" y="6489700"/>
            <a:ext cx="4398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S.Kasuga et al., Phys. Lett. B374,238(1996)</a:t>
            </a:r>
          </a:p>
        </p:txBody>
      </p:sp>
      <p:sp>
        <p:nvSpPr>
          <p:cNvPr id="5" name="テキスト ボックス 4"/>
          <p:cNvSpPr txBox="1"/>
          <p:nvPr/>
        </p:nvSpPr>
        <p:spPr>
          <a:xfrm>
            <a:off x="26988" y="658813"/>
            <a:ext cx="8505825" cy="594042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Fuzzy edge for e event and clear edge for </a:t>
            </a:r>
            <a:r>
              <a:rPr lang="en-US" altLang="ja-JP" b="1" dirty="0">
                <a:latin typeface="Symbol" panose="05050102010706020507" pitchFamily="18" charset="2"/>
                <a:cs typeface="Arial" panose="020B0604020202020204" pitchFamily="34" charset="0"/>
              </a:rPr>
              <a:t>m </a:t>
            </a:r>
            <a:r>
              <a:rPr lang="en-US" altLang="ja-JP" b="1" dirty="0">
                <a:latin typeface="Arial" panose="020B0604020202020204" pitchFamily="34" charset="0"/>
                <a:cs typeface="Arial" panose="020B0604020202020204" pitchFamily="34" charset="0"/>
              </a:rPr>
              <a:t>event are confirmed.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e-likelihood (L</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and </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-likelihood (L</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are calculated. From a comparison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between L</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and L</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particle id are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judged.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algorithm clearly separate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e beam events and </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beam events.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It was experimentally verified that</a:t>
            </a:r>
            <a:b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the e/</a:t>
            </a:r>
            <a:r>
              <a:rPr kumimoji="0" lang="en-US" altLang="ja-JP" b="1" dirty="0">
                <a:solidFill>
                  <a:srgbClr val="FF0000"/>
                </a:solidFill>
                <a:latin typeface="Symbol" panose="05050102010706020507" pitchFamily="18" charset="2"/>
                <a:cs typeface="Arial" panose="020B0604020202020204" pitchFamily="34" charset="0"/>
                <a:sym typeface="Wingdings" panose="05000000000000000000" pitchFamily="2" charset="2"/>
              </a:rPr>
              <a:t>m </a:t>
            </a: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identification capability is</a:t>
            </a:r>
            <a:b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better than 99%.</a:t>
            </a:r>
          </a:p>
        </p:txBody>
      </p:sp>
      <p:grpSp>
        <p:nvGrpSpPr>
          <p:cNvPr id="96262" name="グループ化 1"/>
          <p:cNvGrpSpPr>
            <a:grpSpLocks/>
          </p:cNvGrpSpPr>
          <p:nvPr/>
        </p:nvGrpSpPr>
        <p:grpSpPr bwMode="auto">
          <a:xfrm>
            <a:off x="1420813" y="1065213"/>
            <a:ext cx="5851525" cy="2011362"/>
            <a:chOff x="1420813" y="1065213"/>
            <a:chExt cx="5851525" cy="2011362"/>
          </a:xfrm>
        </p:grpSpPr>
        <p:pic>
          <p:nvPicPr>
            <p:cNvPr id="96269"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813" y="1095543"/>
              <a:ext cx="2231150"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0"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601" y="1088231"/>
              <a:ext cx="2267726"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1" name="テキスト ボックス 19"/>
            <p:cNvSpPr txBox="1">
              <a:spLocks noChangeArrowheads="1"/>
            </p:cNvSpPr>
            <p:nvPr/>
          </p:nvSpPr>
          <p:spPr bwMode="auto">
            <a:xfrm>
              <a:off x="1580341" y="1169895"/>
              <a:ext cx="466728" cy="46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72" name="テキスト ボックス 20"/>
            <p:cNvSpPr txBox="1">
              <a:spLocks noChangeArrowheads="1"/>
            </p:cNvSpPr>
            <p:nvPr/>
          </p:nvSpPr>
          <p:spPr bwMode="auto">
            <a:xfrm>
              <a:off x="5075457" y="1151177"/>
              <a:ext cx="360364" cy="46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6" name="正方形/長方形 5"/>
            <p:cNvSpPr/>
            <p:nvPr/>
          </p:nvSpPr>
          <p:spPr bwMode="auto">
            <a:xfrm>
              <a:off x="2997200"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bwMode="auto">
            <a:xfrm>
              <a:off x="6486525"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96263" name="テキスト ボックス 20"/>
          <p:cNvSpPr txBox="1">
            <a:spLocks noChangeArrowheads="1"/>
          </p:cNvSpPr>
          <p:nvPr/>
        </p:nvSpPr>
        <p:spPr bwMode="auto">
          <a:xfrm>
            <a:off x="7777163" y="5153025"/>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96264" name="テキスト ボックス 19"/>
          <p:cNvSpPr txBox="1">
            <a:spLocks noChangeArrowheads="1"/>
          </p:cNvSpPr>
          <p:nvPr/>
        </p:nvSpPr>
        <p:spPr bwMode="auto">
          <a:xfrm>
            <a:off x="6153150" y="5197475"/>
            <a:ext cx="46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65" name="テキスト ボックス 20"/>
          <p:cNvSpPr txBox="1">
            <a:spLocks noChangeArrowheads="1"/>
          </p:cNvSpPr>
          <p:nvPr/>
        </p:nvSpPr>
        <p:spPr bwMode="auto">
          <a:xfrm>
            <a:off x="7947025" y="3389313"/>
            <a:ext cx="36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96266" name="テキスト ボックス 19"/>
          <p:cNvSpPr txBox="1">
            <a:spLocks noChangeArrowheads="1"/>
          </p:cNvSpPr>
          <p:nvPr/>
        </p:nvSpPr>
        <p:spPr bwMode="auto">
          <a:xfrm>
            <a:off x="5815013" y="3389313"/>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67" name="テキスト ボックス 2"/>
          <p:cNvSpPr txBox="1">
            <a:spLocks noChangeArrowheads="1"/>
          </p:cNvSpPr>
          <p:nvPr/>
        </p:nvSpPr>
        <p:spPr bwMode="auto">
          <a:xfrm rot="-5400000">
            <a:off x="4043363" y="5262563"/>
            <a:ext cx="211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Number </a:t>
            </a:r>
            <a:r>
              <a:rPr lang="en-US" altLang="ja-JP" sz="1400" b="1">
                <a:latin typeface="Arial Narrow" panose="020B0606020202030204" pitchFamily="34" charset="0"/>
              </a:rPr>
              <a:t>of</a:t>
            </a:r>
            <a:r>
              <a:rPr lang="en-US" altLang="ja-JP" sz="1600" b="1">
                <a:latin typeface="Arial Narrow" panose="020B0606020202030204" pitchFamily="34" charset="0"/>
              </a:rPr>
              <a:t> events</a:t>
            </a:r>
            <a:endParaRPr lang="ja-JP" altLang="en-US" sz="1600" b="1">
              <a:latin typeface="Arial Narrow" panose="020B0606020202030204" pitchFamily="34" charset="0"/>
            </a:endParaRPr>
          </a:p>
        </p:txBody>
      </p:sp>
      <p:sp>
        <p:nvSpPr>
          <p:cNvPr id="96268" name="テキスト ボックス 19"/>
          <p:cNvSpPr txBox="1">
            <a:spLocks noChangeArrowheads="1"/>
          </p:cNvSpPr>
          <p:nvPr/>
        </p:nvSpPr>
        <p:spPr bwMode="auto">
          <a:xfrm rot="-5400000">
            <a:off x="4035426" y="3432175"/>
            <a:ext cx="211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Number of events</a:t>
            </a:r>
            <a:endParaRPr lang="ja-JP" altLang="en-US" sz="1400" b="1">
              <a:latin typeface="Arial Narrow" panose="020B0606020202030204" pitchFamily="34" charset="0"/>
            </a:endParaRPr>
          </a:p>
        </p:txBody>
      </p:sp>
      <p:sp>
        <p:nvSpPr>
          <p:cNvPr id="20" name="スライド番号プレースホルダー 1">
            <a:extLst>
              <a:ext uri="{FF2B5EF4-FFF2-40B4-BE49-F238E27FC236}">
                <a16:creationId xmlns:a16="http://schemas.microsoft.com/office/drawing/2014/main" id="{093D7748-CDA9-4841-AE11-D226DD2D6F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283"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(1996 - )</a:t>
            </a:r>
          </a:p>
        </p:txBody>
      </p:sp>
      <p:sp>
        <p:nvSpPr>
          <p:cNvPr id="97284"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97285"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24679738-25B9-4EFC-8E1E-FBD7F94D8EC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100013" y="0"/>
            <a:ext cx="4376738" cy="946150"/>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mj-lt"/>
              </a:rPr>
              <a:t>e/</a:t>
            </a:r>
            <a:r>
              <a:rPr lang="en-US" altLang="ja-JP" sz="2800" b="1" u="sng" dirty="0">
                <a:solidFill>
                  <a:srgbClr val="0A0AD4"/>
                </a:solidFill>
                <a:latin typeface="Symbol" panose="05050102010706020507" pitchFamily="18" charset="2"/>
              </a:rPr>
              <a:t>m</a:t>
            </a:r>
            <a:r>
              <a:rPr lang="en-US" altLang="ja-JP" sz="2800" b="1" u="sng" dirty="0">
                <a:solidFill>
                  <a:srgbClr val="0A0AD4"/>
                </a:solidFill>
                <a:latin typeface="+mj-lt"/>
              </a:rPr>
              <a:t> </a:t>
            </a:r>
            <a:r>
              <a:rPr lang="en-US" altLang="ja-JP" sz="2800" b="1" u="sng" dirty="0">
                <a:solidFill>
                  <a:srgbClr val="0A0AD4"/>
                </a:solidFill>
              </a:rPr>
              <a:t>identification in Super-</a:t>
            </a:r>
            <a:r>
              <a:rPr lang="en-US" altLang="ja-JP" sz="2800" b="1" u="sng" dirty="0" err="1">
                <a:solidFill>
                  <a:srgbClr val="0A0AD4"/>
                </a:solidFill>
              </a:rPr>
              <a:t>Kamiokande</a:t>
            </a:r>
            <a:endParaRPr lang="en-US" altLang="ja-JP" sz="2800" b="1" u="sng" dirty="0">
              <a:solidFill>
                <a:srgbClr val="0A0AD4"/>
              </a:solidFill>
              <a:latin typeface="Symbol" pitchFamily="18" charset="2"/>
            </a:endParaRPr>
          </a:p>
        </p:txBody>
      </p:sp>
      <p:grpSp>
        <p:nvGrpSpPr>
          <p:cNvPr id="99331" name="グループ化 251905"/>
          <p:cNvGrpSpPr>
            <a:grpSpLocks/>
          </p:cNvGrpSpPr>
          <p:nvPr/>
        </p:nvGrpSpPr>
        <p:grpSpPr bwMode="auto">
          <a:xfrm>
            <a:off x="2476500" y="4254500"/>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7"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9332" name="グループ化 251906"/>
          <p:cNvGrpSpPr>
            <a:grpSpLocks/>
          </p:cNvGrpSpPr>
          <p:nvPr/>
        </p:nvGrpSpPr>
        <p:grpSpPr bwMode="auto">
          <a:xfrm>
            <a:off x="2492375" y="2030413"/>
            <a:ext cx="2185988" cy="1982787"/>
            <a:chOff x="838200" y="3981451"/>
            <a:chExt cx="2186003" cy="1982367"/>
          </a:xfrm>
        </p:grpSpPr>
        <p:cxnSp>
          <p:nvCxnSpPr>
            <p:cNvPr id="28" name="直線矢印コネクタ 27"/>
            <p:cNvCxnSpPr/>
            <p:nvPr/>
          </p:nvCxnSpPr>
          <p:spPr>
            <a:xfrm flipV="1">
              <a:off x="838200" y="5019456"/>
              <a:ext cx="809631" cy="9523"/>
            </a:xfrm>
            <a:prstGeom prst="straightConnector1">
              <a:avLst/>
            </a:prstGeom>
            <a:ln w="41275">
              <a:solidFill>
                <a:srgbClr val="0A0AD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628780" y="5028979"/>
              <a:ext cx="260352" cy="1904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032008" y="3981451"/>
              <a:ext cx="663580" cy="104752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838332" y="4184608"/>
              <a:ext cx="857256" cy="81580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889132" y="4602032"/>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1733556" y="4771859"/>
              <a:ext cx="820744" cy="165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858970" y="4944859"/>
              <a:ext cx="1047757" cy="101895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41507" y="5057548"/>
              <a:ext cx="857256" cy="81738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32008" y="5048025"/>
              <a:ext cx="647704" cy="60312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838332" y="5019456"/>
              <a:ext cx="790580" cy="40948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1816107" y="4862326"/>
              <a:ext cx="290515" cy="165065"/>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31982" y="5060722"/>
              <a:ext cx="254002" cy="157129"/>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1711331" y="4814711"/>
              <a:ext cx="295277" cy="166653"/>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885957" y="5051199"/>
              <a:ext cx="409578" cy="11427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695456" y="5060722"/>
              <a:ext cx="363540" cy="288864"/>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41533" y="4754399"/>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838332" y="5097227"/>
              <a:ext cx="1114433" cy="60947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816107" y="5000410"/>
              <a:ext cx="812806" cy="30949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758956" y="5108337"/>
              <a:ext cx="892181" cy="35711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711331" y="5000410"/>
              <a:ext cx="1160471" cy="13808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333" name="Text Box 8"/>
          <p:cNvSpPr txBox="1">
            <a:spLocks noChangeArrowheads="1"/>
          </p:cNvSpPr>
          <p:nvPr/>
        </p:nvSpPr>
        <p:spPr bwMode="auto">
          <a:xfrm>
            <a:off x="115888" y="5905500"/>
            <a:ext cx="4244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ym typeface="Wingdings" panose="05000000000000000000" pitchFamily="2" charset="2"/>
              </a:rPr>
              <a:t>e/</a:t>
            </a:r>
            <a:r>
              <a:rPr kumimoji="0" lang="en-US" altLang="ja-JP" sz="2000" b="1">
                <a:latin typeface="Symbol" panose="05050102010706020507" pitchFamily="18" charset="2"/>
                <a:sym typeface="Wingdings" panose="05000000000000000000" pitchFamily="2" charset="2"/>
              </a:rPr>
              <a:t>m </a:t>
            </a:r>
            <a:r>
              <a:rPr kumimoji="0" lang="en-US" altLang="ja-JP" sz="2000" b="1">
                <a:sym typeface="Wingdings" panose="05000000000000000000" pitchFamily="2" charset="2"/>
              </a:rPr>
              <a:t>misidentification probability is less than </a:t>
            </a:r>
            <a:r>
              <a:rPr kumimoji="0" lang="en-US" altLang="ja-JP" sz="2000" b="1">
                <a:solidFill>
                  <a:srgbClr val="FF0000"/>
                </a:solidFill>
                <a:sym typeface="Wingdings" panose="05000000000000000000" pitchFamily="2" charset="2"/>
              </a:rPr>
              <a:t>1 %</a:t>
            </a:r>
            <a:r>
              <a:rPr kumimoji="0" lang="en-US" altLang="ja-JP" sz="2000" b="1">
                <a:sym typeface="Wingdings" panose="05000000000000000000" pitchFamily="2" charset="2"/>
              </a:rPr>
              <a:t>.</a:t>
            </a:r>
            <a:endParaRPr kumimoji="0" lang="en-US" altLang="ja-JP" sz="2000" b="1"/>
          </a:p>
        </p:txBody>
      </p:sp>
      <p:sp>
        <p:nvSpPr>
          <p:cNvPr id="99334" name="Text Box 8"/>
          <p:cNvSpPr txBox="1">
            <a:spLocks noChangeArrowheads="1"/>
          </p:cNvSpPr>
          <p:nvPr/>
        </p:nvSpPr>
        <p:spPr bwMode="auto">
          <a:xfrm>
            <a:off x="96838" y="35639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latin typeface="Symbol" panose="05050102010706020507" pitchFamily="18" charset="2"/>
                <a:sym typeface="Wingdings" panose="05000000000000000000" pitchFamily="2" charset="2"/>
              </a:rPr>
              <a:t>m</a:t>
            </a:r>
            <a:r>
              <a:rPr kumimoji="0" lang="en-US" altLang="ja-JP" sz="2800" b="1">
                <a:latin typeface="Symbol" panose="05050102010706020507" pitchFamily="18" charset="2"/>
                <a:sym typeface="Wingdings" panose="05000000000000000000" pitchFamily="2" charset="2"/>
              </a:rPr>
              <a:t> </a:t>
            </a:r>
            <a:r>
              <a:rPr kumimoji="0" lang="ja-JP" altLang="en-US"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latin typeface="Symbol" panose="05050102010706020507" pitchFamily="18" charset="2"/>
                <a:sym typeface="Wingdings" panose="05000000000000000000" pitchFamily="2" charset="2"/>
              </a:rPr>
              <a:t>  m</a:t>
            </a:r>
            <a:endParaRPr kumimoji="0" lang="en-US" altLang="ja-JP" sz="2800" b="1">
              <a:solidFill>
                <a:srgbClr val="FF0000"/>
              </a:solidFill>
              <a:latin typeface="Symbol" panose="05050102010706020507" pitchFamily="18" charset="2"/>
            </a:endParaRPr>
          </a:p>
        </p:txBody>
      </p:sp>
      <p:sp>
        <p:nvSpPr>
          <p:cNvPr id="40969" name="Text Box 8"/>
          <p:cNvSpPr txBox="1">
            <a:spLocks noChangeArrowheads="1"/>
          </p:cNvSpPr>
          <p:nvPr/>
        </p:nvSpPr>
        <p:spPr bwMode="auto">
          <a:xfrm>
            <a:off x="249238" y="4030663"/>
            <a:ext cx="4284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99336" name="Text Box 8"/>
          <p:cNvSpPr txBox="1">
            <a:spLocks noChangeArrowheads="1"/>
          </p:cNvSpPr>
          <p:nvPr/>
        </p:nvSpPr>
        <p:spPr bwMode="auto">
          <a:xfrm>
            <a:off x="112713" y="9985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A0AD4"/>
                </a:solidFill>
                <a:latin typeface="Symbol" panose="05050102010706020507" pitchFamily="18" charset="2"/>
                <a:sym typeface="Wingdings" panose="05000000000000000000" pitchFamily="2" charset="2"/>
              </a:rPr>
              <a:t>n</a:t>
            </a:r>
            <a:r>
              <a:rPr kumimoji="0" lang="en-US" altLang="ja-JP" sz="2800" b="1" baseline="-25000">
                <a:solidFill>
                  <a:srgbClr val="0A0AD4"/>
                </a:solidFill>
                <a:sym typeface="Wingdings" panose="05000000000000000000" pitchFamily="2" charset="2"/>
              </a:rPr>
              <a:t>e</a:t>
            </a:r>
            <a:r>
              <a:rPr kumimoji="0" lang="en-US" altLang="ja-JP" sz="2800" b="1">
                <a:solidFill>
                  <a:srgbClr val="0A0AD4"/>
                </a:solidFill>
                <a:latin typeface="Symbol" panose="05050102010706020507" pitchFamily="18" charset="2"/>
                <a:sym typeface="Wingdings" panose="05000000000000000000" pitchFamily="2" charset="2"/>
              </a:rPr>
              <a:t>      </a:t>
            </a:r>
            <a:r>
              <a:rPr kumimoji="0" lang="en-US" altLang="ja-JP" sz="2800" b="1">
                <a:solidFill>
                  <a:srgbClr val="0A0AD4"/>
                </a:solidFill>
                <a:sym typeface="Wingdings" panose="05000000000000000000" pitchFamily="2" charset="2"/>
              </a:rPr>
              <a:t>e</a:t>
            </a:r>
            <a:endParaRPr kumimoji="0" lang="en-US" altLang="ja-JP" sz="2800" b="1">
              <a:solidFill>
                <a:srgbClr val="0A0AD4"/>
              </a:solidFill>
            </a:endParaRPr>
          </a:p>
        </p:txBody>
      </p:sp>
      <p:sp>
        <p:nvSpPr>
          <p:cNvPr id="76" name="Text Box 8"/>
          <p:cNvSpPr txBox="1">
            <a:spLocks noChangeArrowheads="1"/>
          </p:cNvSpPr>
          <p:nvPr/>
        </p:nvSpPr>
        <p:spPr bwMode="auto">
          <a:xfrm>
            <a:off x="265113" y="1465263"/>
            <a:ext cx="4441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spcBef>
                <a:spcPct val="50000"/>
              </a:spcBef>
              <a:defRPr/>
            </a:pPr>
            <a:r>
              <a:rPr kumimoji="0" lang="en-US" altLang="ja-JP" sz="1800" b="1" dirty="0">
                <a:sym typeface="Wingdings" pitchFamily="2" charset="2"/>
              </a:rPr>
              <a:t>Cherenkov light </a:t>
            </a:r>
            <a:r>
              <a:rPr kumimoji="0" lang="en-US" altLang="ja-JP" sz="1800" b="1" dirty="0">
                <a:latin typeface="+mn-lt"/>
                <a:sym typeface="Wingdings" pitchFamily="2" charset="2"/>
              </a:rPr>
              <a:t>from e-m shower. Electrons and positrons are heavily</a:t>
            </a:r>
            <a:br>
              <a:rPr kumimoji="0" lang="en-US" altLang="ja-JP" sz="1800" b="1" dirty="0">
                <a:latin typeface="+mn-lt"/>
                <a:sym typeface="Wingdings" pitchFamily="2" charset="2"/>
              </a:rPr>
            </a:br>
            <a:r>
              <a:rPr kumimoji="0" lang="en-US" altLang="ja-JP" sz="1800" b="1" dirty="0">
                <a:latin typeface="+mn-lt"/>
                <a:sym typeface="Wingdings" pitchFamily="2" charset="2"/>
              </a:rPr>
              <a:t>scattered.</a:t>
            </a:r>
            <a:br>
              <a:rPr kumimoji="0" lang="en-US" altLang="ja-JP" sz="1800" b="1" dirty="0">
                <a:latin typeface="+mn-lt"/>
                <a:sym typeface="Wingdings" pitchFamily="2" charset="2"/>
              </a:rPr>
            </a:br>
            <a:r>
              <a:rPr kumimoji="0" lang="en-US" altLang="ja-JP" sz="1800" b="1" dirty="0">
                <a:latin typeface="+mn-lt"/>
                <a:sym typeface="Wingdings" pitchFamily="2" charset="2"/>
              </a:rPr>
              <a:t>Cherenkov ring edge is fuzzy.</a:t>
            </a:r>
            <a:endParaRPr kumimoji="0" lang="en-US" altLang="ja-JP" sz="1800" b="1" dirty="0">
              <a:latin typeface="+mn-lt"/>
            </a:endParaRPr>
          </a:p>
        </p:txBody>
      </p:sp>
      <p:sp>
        <p:nvSpPr>
          <p:cNvPr id="99338" name="Text Box 8"/>
          <p:cNvSpPr txBox="1">
            <a:spLocks noChangeArrowheads="1"/>
          </p:cNvSpPr>
          <p:nvPr/>
        </p:nvSpPr>
        <p:spPr bwMode="auto">
          <a:xfrm>
            <a:off x="2614613" y="4783138"/>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latin typeface="Symbol" panose="05050102010706020507" pitchFamily="18" charset="2"/>
                <a:sym typeface="Wingdings" panose="05000000000000000000" pitchFamily="2" charset="2"/>
              </a:rPr>
              <a:t>m</a:t>
            </a:r>
            <a:endParaRPr kumimoji="0" lang="en-US" altLang="ja-JP" sz="2400" b="1">
              <a:solidFill>
                <a:srgbClr val="FF0000"/>
              </a:solidFill>
              <a:latin typeface="Symbol" panose="05050102010706020507" pitchFamily="18" charset="2"/>
            </a:endParaRPr>
          </a:p>
        </p:txBody>
      </p:sp>
      <p:sp>
        <p:nvSpPr>
          <p:cNvPr id="99339" name="Text Box 8"/>
          <p:cNvSpPr txBox="1">
            <a:spLocks noChangeArrowheads="1"/>
          </p:cNvSpPr>
          <p:nvPr/>
        </p:nvSpPr>
        <p:spPr bwMode="auto">
          <a:xfrm>
            <a:off x="2655888" y="2587625"/>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A0AD4"/>
                </a:solidFill>
                <a:latin typeface="Symbol" panose="05050102010706020507" pitchFamily="18" charset="2"/>
                <a:sym typeface="Wingdings" panose="05000000000000000000" pitchFamily="2" charset="2"/>
              </a:rPr>
              <a:t>n</a:t>
            </a:r>
            <a:r>
              <a:rPr kumimoji="0" lang="en-US" altLang="ja-JP" sz="2400" b="1" baseline="-25000">
                <a:solidFill>
                  <a:srgbClr val="0A0AD4"/>
                </a:solidFill>
                <a:sym typeface="Wingdings" panose="05000000000000000000" pitchFamily="2" charset="2"/>
              </a:rPr>
              <a:t>e</a:t>
            </a:r>
            <a:endParaRPr kumimoji="0" lang="en-US" altLang="ja-JP" sz="2400" b="1">
              <a:solidFill>
                <a:srgbClr val="0A0AD4"/>
              </a:solidFill>
            </a:endParaRPr>
          </a:p>
        </p:txBody>
      </p:sp>
      <p:cxnSp>
        <p:nvCxnSpPr>
          <p:cNvPr id="3" name="直線矢印コネクタ 2"/>
          <p:cNvCxnSpPr/>
          <p:nvPr/>
        </p:nvCxnSpPr>
        <p:spPr>
          <a:xfrm>
            <a:off x="647700" y="3854450"/>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1290638"/>
            <a:ext cx="274638" cy="0"/>
          </a:xfrm>
          <a:prstGeom prst="straightConnector1">
            <a:avLst/>
          </a:prstGeom>
          <a:ln w="28575">
            <a:solidFill>
              <a:srgbClr val="0A0AD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934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53975"/>
            <a:ext cx="42878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538538"/>
            <a:ext cx="42878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スライド番号プレースホルダー 1">
            <a:extLst>
              <a:ext uri="{FF2B5EF4-FFF2-40B4-BE49-F238E27FC236}">
                <a16:creationId xmlns:a16="http://schemas.microsoft.com/office/drawing/2014/main" id="{6061D79F-8653-4389-B4B7-3A18D80F38A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0" y="0"/>
            <a:ext cx="9144000" cy="523875"/>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mj-lt"/>
              </a:rPr>
              <a:t>Improvements of atmospheric neutrino analysis</a:t>
            </a:r>
            <a:endParaRPr lang="en-US" altLang="ja-JP" sz="2800" b="1" u="sng" dirty="0">
              <a:solidFill>
                <a:srgbClr val="0A0AD4"/>
              </a:solidFill>
            </a:endParaRPr>
          </a:p>
        </p:txBody>
      </p:sp>
      <p:pic>
        <p:nvPicPr>
          <p:cNvPr id="10035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2933700"/>
            <a:ext cx="4732338"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テキスト ボックス 3"/>
          <p:cNvSpPr txBox="1">
            <a:spLocks noChangeArrowheads="1"/>
          </p:cNvSpPr>
          <p:nvPr/>
        </p:nvSpPr>
        <p:spPr bwMode="auto">
          <a:xfrm>
            <a:off x="115888" y="2393950"/>
            <a:ext cx="69310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defRPr/>
            </a:pPr>
            <a:r>
              <a:rPr lang="en-US" altLang="ja-JP" sz="1800" b="1" u="sng" dirty="0">
                <a:solidFill>
                  <a:srgbClr val="008000"/>
                </a:solidFill>
                <a:cs typeface="Arial" panose="020B0604020202020204" pitchFamily="34" charset="0"/>
              </a:rPr>
              <a:t>In Super-</a:t>
            </a:r>
            <a:r>
              <a:rPr lang="en-US" altLang="ja-JP" sz="1800" b="1" u="sng" dirty="0" err="1">
                <a:solidFill>
                  <a:srgbClr val="008000"/>
                </a:solidFill>
                <a:cs typeface="Arial" panose="020B0604020202020204" pitchFamily="34" charset="0"/>
              </a:rPr>
              <a:t>Kamiokande</a:t>
            </a:r>
            <a:endParaRPr lang="en-US" altLang="ja-JP" sz="1800" b="1" u="sng" dirty="0">
              <a:solidFill>
                <a:srgbClr val="008000"/>
              </a:solidFill>
              <a:cs typeface="Arial" panose="020B0604020202020204" pitchFamily="34" charset="0"/>
            </a:endParaRP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Number of events is much larger than</a:t>
            </a:r>
            <a:br>
              <a:rPr lang="en-US" altLang="ja-JP" sz="1800" b="1" dirty="0">
                <a:cs typeface="Arial" panose="020B0604020202020204" pitchFamily="34" charset="0"/>
              </a:rPr>
            </a:br>
            <a:r>
              <a:rPr lang="en-US" altLang="ja-JP" sz="1800" b="1" dirty="0" err="1">
                <a:cs typeface="Arial" panose="020B0604020202020204" pitchFamily="34" charset="0"/>
              </a:rPr>
              <a:t>Kamiokande</a:t>
            </a:r>
            <a:r>
              <a:rPr lang="en-US" altLang="ja-JP" sz="1800" b="1" dirty="0">
                <a:cs typeface="Arial" panose="020B0604020202020204" pitchFamily="34" charset="0"/>
              </a:rPr>
              <a:t>. Visual scan was</a:t>
            </a:r>
            <a:br>
              <a:rPr lang="en-US" altLang="ja-JP" sz="1800" b="1" dirty="0">
                <a:cs typeface="Arial" panose="020B0604020202020204" pitchFamily="34" charset="0"/>
              </a:rPr>
            </a:br>
            <a:r>
              <a:rPr lang="en-US" altLang="ja-JP" sz="1800" b="1" dirty="0">
                <a:cs typeface="Arial" panose="020B0604020202020204" pitchFamily="34" charset="0"/>
              </a:rPr>
              <a:t>impossible any more.</a:t>
            </a:r>
          </a:p>
          <a:p>
            <a:pPr marL="342900" indent="-342900">
              <a:spcBef>
                <a:spcPts val="800"/>
              </a:spcBef>
              <a:buFont typeface="Wingdings" panose="05000000000000000000" pitchFamily="2" charset="2"/>
              <a:buChar char="l"/>
              <a:defRPr/>
            </a:pPr>
            <a:r>
              <a:rPr lang="en-US" altLang="ja-JP" sz="1800" b="1" dirty="0">
                <a:solidFill>
                  <a:srgbClr val="FF0000"/>
                </a:solidFill>
                <a:cs typeface="Arial" panose="020B0604020202020204" pitchFamily="34" charset="0"/>
              </a:rPr>
              <a:t>Automatic analysis tools </a:t>
            </a:r>
            <a:r>
              <a:rPr lang="en-US" altLang="ja-JP" sz="1800" b="1" dirty="0">
                <a:cs typeface="Arial" panose="020B0604020202020204" pitchFamily="34" charset="0"/>
              </a:rPr>
              <a:t>were</a:t>
            </a:r>
            <a:br>
              <a:rPr lang="en-US" altLang="ja-JP" sz="1800" b="1" dirty="0">
                <a:cs typeface="Arial" panose="020B0604020202020204" pitchFamily="34" charset="0"/>
              </a:rPr>
            </a:br>
            <a:r>
              <a:rPr lang="en-US" altLang="ja-JP" sz="1800" b="1" dirty="0">
                <a:cs typeface="Arial" panose="020B0604020202020204" pitchFamily="34" charset="0"/>
              </a:rPr>
              <a:t>developed. They are;</a:t>
            </a:r>
            <a:br>
              <a:rPr lang="en-US" altLang="ja-JP" sz="1800" b="1" dirty="0">
                <a:cs typeface="Arial" panose="020B0604020202020204" pitchFamily="34" charset="0"/>
              </a:rPr>
            </a:br>
            <a:r>
              <a:rPr lang="en-US" altLang="ja-JP" sz="1800" b="1" dirty="0">
                <a:cs typeface="Arial" panose="020B0604020202020204" pitchFamily="34" charset="0"/>
              </a:rPr>
              <a:t>1)Automatic vertex reconstruction</a:t>
            </a:r>
            <a:br>
              <a:rPr lang="en-US" altLang="ja-JP" sz="1800" b="1" dirty="0">
                <a:cs typeface="Arial" panose="020B0604020202020204" pitchFamily="34" charset="0"/>
              </a:rPr>
            </a:br>
            <a:r>
              <a:rPr lang="en-US" altLang="ja-JP" sz="1800" b="1" dirty="0">
                <a:cs typeface="Arial" panose="020B0604020202020204" pitchFamily="34" charset="0"/>
              </a:rPr>
              <a:t>2)Automatic ring counting</a:t>
            </a:r>
            <a:br>
              <a:rPr lang="en-US" altLang="ja-JP" sz="1800" b="1" dirty="0">
                <a:cs typeface="Arial" panose="020B0604020202020204" pitchFamily="34" charset="0"/>
              </a:rPr>
            </a:br>
            <a:r>
              <a:rPr lang="en-US" altLang="ja-JP" sz="1800" b="1" dirty="0">
                <a:cs typeface="Arial" panose="020B0604020202020204" pitchFamily="34" charset="0"/>
              </a:rPr>
              <a:t>3)Ring separation</a:t>
            </a:r>
            <a:br>
              <a:rPr lang="en-US" altLang="ja-JP" sz="1800" b="1" dirty="0">
                <a:cs typeface="Arial" panose="020B0604020202020204" pitchFamily="34" charset="0"/>
              </a:rPr>
            </a:br>
            <a:r>
              <a:rPr lang="en-US" altLang="ja-JP" sz="1800" b="1" dirty="0">
                <a:cs typeface="Arial" panose="020B0604020202020204" pitchFamily="34" charset="0"/>
              </a:rPr>
              <a:t>4)Determination of particle direction </a:t>
            </a: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Particle identification program were</a:t>
            </a:r>
            <a:br>
              <a:rPr lang="en-US" altLang="ja-JP" sz="1800" b="1" dirty="0">
                <a:cs typeface="Arial" panose="020B0604020202020204" pitchFamily="34" charset="0"/>
              </a:rPr>
            </a:br>
            <a:r>
              <a:rPr lang="en-US" altLang="ja-JP" sz="1800" b="1" dirty="0">
                <a:cs typeface="Arial" panose="020B0604020202020204" pitchFamily="34" charset="0"/>
              </a:rPr>
              <a:t>applied to the result of automatic</a:t>
            </a:r>
            <a:br>
              <a:rPr lang="en-US" altLang="ja-JP" sz="1800" b="1" dirty="0">
                <a:cs typeface="Arial" panose="020B0604020202020204" pitchFamily="34" charset="0"/>
              </a:rPr>
            </a:br>
            <a:r>
              <a:rPr lang="en-US" altLang="ja-JP" sz="1800" b="1" dirty="0">
                <a:cs typeface="Arial" panose="020B0604020202020204" pitchFamily="34" charset="0"/>
              </a:rPr>
              <a:t>reconstruction. </a:t>
            </a:r>
          </a:p>
        </p:txBody>
      </p:sp>
      <p:sp>
        <p:nvSpPr>
          <p:cNvPr id="100357" name="テキスト ボックス 4"/>
          <p:cNvSpPr txBox="1">
            <a:spLocks noChangeArrowheads="1"/>
          </p:cNvSpPr>
          <p:nvPr/>
        </p:nvSpPr>
        <p:spPr bwMode="auto">
          <a:xfrm>
            <a:off x="6642100" y="2573338"/>
            <a:ext cx="2251075" cy="5857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a:t>
            </a:r>
            <a:br>
              <a:rPr lang="en-US" altLang="ja-JP" sz="1600" b="1">
                <a:latin typeface="Arial Narrow" panose="020B0606020202030204" pitchFamily="34" charset="0"/>
              </a:rPr>
            </a:br>
            <a:r>
              <a:rPr lang="en-US" altLang="ja-JP" sz="1600" b="1">
                <a:latin typeface="Arial Narrow" panose="020B0606020202030204" pitchFamily="34" charset="0"/>
              </a:rPr>
              <a:t>Phys. Lett. B433, 9 (1998) </a:t>
            </a:r>
            <a:endParaRPr lang="ja-JP" altLang="en-US" sz="1600" b="1">
              <a:latin typeface="Arial Narrow" panose="020B0606020202030204" pitchFamily="34" charset="0"/>
            </a:endParaRPr>
          </a:p>
        </p:txBody>
      </p:sp>
      <p:sp>
        <p:nvSpPr>
          <p:cNvPr id="7" name="テキスト ボックス 3"/>
          <p:cNvSpPr txBox="1">
            <a:spLocks noChangeArrowheads="1"/>
          </p:cNvSpPr>
          <p:nvPr/>
        </p:nvSpPr>
        <p:spPr bwMode="auto">
          <a:xfrm>
            <a:off x="106363" y="638175"/>
            <a:ext cx="864076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defRPr/>
            </a:pPr>
            <a:r>
              <a:rPr lang="en-US" altLang="ja-JP" sz="1800" b="1" u="sng" dirty="0">
                <a:solidFill>
                  <a:srgbClr val="008000"/>
                </a:solidFill>
                <a:cs typeface="Arial" panose="020B0604020202020204" pitchFamily="34" charset="0"/>
              </a:rPr>
              <a:t>In </a:t>
            </a:r>
            <a:r>
              <a:rPr lang="en-US" altLang="ja-JP" sz="1800" b="1" u="sng" dirty="0" err="1">
                <a:solidFill>
                  <a:srgbClr val="008000"/>
                </a:solidFill>
                <a:cs typeface="Arial" panose="020B0604020202020204" pitchFamily="34" charset="0"/>
              </a:rPr>
              <a:t>Kamiokande</a:t>
            </a:r>
            <a:endParaRPr lang="en-US" altLang="ja-JP" sz="1800" b="1" u="sng" dirty="0">
              <a:solidFill>
                <a:srgbClr val="008000"/>
              </a:solidFill>
              <a:cs typeface="Arial" panose="020B0604020202020204" pitchFamily="34" charset="0"/>
            </a:endParaRP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Event reconstructions were based on visual scan. The visual scan might be a cause of biases in the analysis.</a:t>
            </a: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I was a poor scanner and the results of the reconstruction were different from other scanners.</a:t>
            </a:r>
          </a:p>
        </p:txBody>
      </p:sp>
      <p:sp>
        <p:nvSpPr>
          <p:cNvPr id="8" name="テキスト ボックス 3"/>
          <p:cNvSpPr txBox="1">
            <a:spLocks noChangeArrowheads="1"/>
          </p:cNvSpPr>
          <p:nvPr/>
        </p:nvSpPr>
        <p:spPr bwMode="auto">
          <a:xfrm>
            <a:off x="2987675" y="1931988"/>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pPr>
            <a:r>
              <a:rPr lang="en-US" altLang="ja-JP" sz="1800" b="1">
                <a:solidFill>
                  <a:srgbClr val="0000FF"/>
                </a:solidFill>
                <a:cs typeface="Arial" panose="020B0604020202020204" pitchFamily="34" charset="0"/>
              </a:rPr>
              <a:t>Kajita-san told me </a:t>
            </a:r>
            <a:r>
              <a:rPr lang="en-US" altLang="ja-JP" sz="2400" b="1">
                <a:solidFill>
                  <a:srgbClr val="FF0000"/>
                </a:solidFill>
                <a:cs typeface="Arial" panose="020B0604020202020204" pitchFamily="34" charset="0"/>
              </a:rPr>
              <a:t> </a:t>
            </a:r>
          </a:p>
        </p:txBody>
      </p:sp>
      <p:sp>
        <p:nvSpPr>
          <p:cNvPr id="9" name="テキスト ボックス 3"/>
          <p:cNvSpPr txBox="1">
            <a:spLocks noChangeArrowheads="1"/>
          </p:cNvSpPr>
          <p:nvPr/>
        </p:nvSpPr>
        <p:spPr bwMode="auto">
          <a:xfrm>
            <a:off x="5013325" y="1931988"/>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pPr>
            <a:r>
              <a:rPr lang="en-US" altLang="ja-JP" sz="2400" b="1">
                <a:solidFill>
                  <a:srgbClr val="FF0000"/>
                </a:solidFill>
                <a:cs typeface="Arial" panose="020B0604020202020204" pitchFamily="34" charset="0"/>
              </a:rPr>
              <a:t>“You're fired!”</a:t>
            </a:r>
          </a:p>
        </p:txBody>
      </p:sp>
      <p:sp>
        <p:nvSpPr>
          <p:cNvPr id="10" name="スライド番号プレースホルダー 1">
            <a:extLst>
              <a:ext uri="{FF2B5EF4-FFF2-40B4-BE49-F238E27FC236}">
                <a16:creationId xmlns:a16="http://schemas.microsoft.com/office/drawing/2014/main" id="{F119888E-7B8E-4A91-8DD4-E0AE44010F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3384550"/>
            <a:ext cx="41941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995363"/>
            <a:ext cx="4230688"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23"/>
          <p:cNvSpPr txBox="1">
            <a:spLocks noChangeArrowheads="1"/>
          </p:cNvSpPr>
          <p:nvPr/>
        </p:nvSpPr>
        <p:spPr bwMode="auto">
          <a:xfrm>
            <a:off x="250825" y="25400"/>
            <a:ext cx="8642350" cy="1384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Discovery of atmospheric neutrino oscillation</a:t>
            </a:r>
          </a:p>
          <a:p>
            <a:pPr algn="ctr" eaLnBrk="1" hangingPunct="1">
              <a:spcBef>
                <a:spcPct val="0"/>
              </a:spcBef>
              <a:buFontTx/>
              <a:buNone/>
            </a:pPr>
            <a:r>
              <a:rPr lang="en-US" altLang="ja-JP" sz="2800" b="1" u="sng">
                <a:solidFill>
                  <a:srgbClr val="0A0AD4"/>
                </a:solidFill>
              </a:rPr>
              <a:t>in Super-Kamiokande</a:t>
            </a:r>
          </a:p>
          <a:p>
            <a:pPr algn="ctr" eaLnBrk="1" hangingPunct="1">
              <a:spcBef>
                <a:spcPct val="0"/>
              </a:spcBef>
              <a:buFontTx/>
              <a:buNone/>
            </a:pPr>
            <a:endParaRPr lang="en-US" altLang="ja-JP" sz="2800" b="1" u="sng">
              <a:solidFill>
                <a:srgbClr val="0A0AD4"/>
              </a:solidFill>
            </a:endParaRPr>
          </a:p>
        </p:txBody>
      </p:sp>
      <p:sp>
        <p:nvSpPr>
          <p:cNvPr id="2" name="テキスト ボックス 1"/>
          <p:cNvSpPr txBox="1"/>
          <p:nvPr/>
        </p:nvSpPr>
        <p:spPr>
          <a:xfrm>
            <a:off x="174625" y="1136650"/>
            <a:ext cx="4711700" cy="22479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a:t>
            </a:r>
            <a:r>
              <a:rPr lang="en-US" altLang="ja-JP" b="1" dirty="0">
                <a:solidFill>
                  <a:srgbClr val="FF0000"/>
                </a:solidFill>
                <a:latin typeface="+mn-lt"/>
              </a:rPr>
              <a:t>NEUTRINO 1998</a:t>
            </a:r>
            <a:r>
              <a:rPr lang="en-US" altLang="ja-JP" b="1" dirty="0">
                <a:latin typeface="+mn-lt"/>
              </a:rPr>
              <a:t> Conference</a:t>
            </a:r>
            <a:br>
              <a:rPr lang="en-US" altLang="ja-JP" b="1" dirty="0">
                <a:latin typeface="+mn-lt"/>
              </a:rPr>
            </a:br>
            <a:r>
              <a:rPr lang="en-US" altLang="ja-JP" b="1" dirty="0">
                <a:latin typeface="+mn-lt"/>
              </a:rPr>
              <a:t>in </a:t>
            </a:r>
            <a:r>
              <a:rPr lang="en-US" altLang="ja-JP" b="1" dirty="0" err="1">
                <a:latin typeface="+mn-lt"/>
              </a:rPr>
              <a:t>Takayama</a:t>
            </a:r>
            <a:r>
              <a:rPr lang="en-US" altLang="ja-JP" b="1" dirty="0">
                <a:latin typeface="+mn-lt"/>
              </a:rPr>
              <a:t>, discovery of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br>
              <a:rPr lang="en-US" altLang="ja-JP" b="1" dirty="0">
                <a:latin typeface="+mn-lt"/>
              </a:rPr>
            </a:br>
            <a:r>
              <a:rPr lang="en-US" altLang="ja-JP" b="1" dirty="0">
                <a:latin typeface="+mn-lt"/>
              </a:rPr>
              <a:t>oscillation was reported by</a:t>
            </a:r>
            <a:br>
              <a:rPr lang="en-US" altLang="ja-JP" b="1" dirty="0">
                <a:latin typeface="+mn-lt"/>
              </a:rPr>
            </a:br>
            <a:r>
              <a:rPr lang="en-US" altLang="ja-JP" b="1" dirty="0">
                <a:latin typeface="+mn-lt"/>
              </a:rPr>
              <a:t>Prof. T. </a:t>
            </a:r>
            <a:r>
              <a:rPr lang="en-US" altLang="ja-JP" b="1" dirty="0" err="1">
                <a:latin typeface="+mn-lt"/>
              </a:rPr>
              <a:t>Kajita</a:t>
            </a:r>
            <a:r>
              <a:rPr lang="en-US" altLang="ja-JP" b="1" dirty="0">
                <a:latin typeface="+mn-lt"/>
              </a:rPr>
              <a:t>, on behalf of</a:t>
            </a:r>
            <a:br>
              <a:rPr lang="en-US" altLang="ja-JP" b="1" dirty="0">
                <a:latin typeface="+mn-lt"/>
              </a:rPr>
            </a:br>
            <a:r>
              <a:rPr lang="en-US" altLang="ja-JP" b="1" dirty="0">
                <a:latin typeface="+mn-lt"/>
              </a:rPr>
              <a:t>Super-</a:t>
            </a:r>
            <a:r>
              <a:rPr lang="en-US" altLang="ja-JP" b="1" dirty="0" err="1">
                <a:latin typeface="+mn-lt"/>
              </a:rPr>
              <a:t>Kamiokande</a:t>
            </a:r>
            <a:r>
              <a:rPr lang="en-US" altLang="ja-JP" b="1" dirty="0">
                <a:latin typeface="+mn-lt"/>
              </a:rPr>
              <a:t> collaboration.  </a:t>
            </a:r>
          </a:p>
          <a:p>
            <a:pPr>
              <a:defRPr/>
            </a:pPr>
            <a:endParaRPr lang="en-US" altLang="ja-JP" dirty="0"/>
          </a:p>
          <a:p>
            <a:pPr>
              <a:defRPr/>
            </a:pPr>
            <a:endParaRPr lang="en-US" altLang="ja-JP" dirty="0"/>
          </a:p>
        </p:txBody>
      </p:sp>
      <p:sp>
        <p:nvSpPr>
          <p:cNvPr id="6" name="スライド番号プレースホルダー 1">
            <a:extLst>
              <a:ext uri="{FF2B5EF4-FFF2-40B4-BE49-F238E27FC236}">
                <a16:creationId xmlns:a16="http://schemas.microsoft.com/office/drawing/2014/main" id="{8ECF0652-B933-4091-9BA9-641E0F6C070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060700"/>
            <a:ext cx="76517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“Evidence for Oscillation of Atmospheric Neutrinos”</a:t>
            </a:r>
            <a:endParaRPr lang="en-US" altLang="ja-JP" sz="2800" b="1" u="sng">
              <a:solidFill>
                <a:srgbClr val="0A0AD4"/>
              </a:solidFill>
              <a:latin typeface="Symbol" panose="05050102010706020507" pitchFamily="18" charset="2"/>
            </a:endParaRPr>
          </a:p>
        </p:txBody>
      </p:sp>
      <p:sp>
        <p:nvSpPr>
          <p:cNvPr id="103428" name="テキスト ボックス 26"/>
          <p:cNvSpPr txBox="1">
            <a:spLocks noChangeArrowheads="1"/>
          </p:cNvSpPr>
          <p:nvPr/>
        </p:nvSpPr>
        <p:spPr bwMode="auto">
          <a:xfrm>
            <a:off x="71438" y="912813"/>
            <a:ext cx="8928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Immediately after NEUTRINO 1998, the results are published.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 total of </a:t>
            </a:r>
            <a:r>
              <a:rPr lang="en-US" altLang="ja-JP" sz="2000" b="1">
                <a:solidFill>
                  <a:srgbClr val="FF0000"/>
                </a:solidFill>
                <a:cs typeface="Arial" panose="020B0604020202020204" pitchFamily="34" charset="0"/>
              </a:rPr>
              <a:t>4654</a:t>
            </a:r>
            <a:r>
              <a:rPr lang="en-US" altLang="ja-JP" sz="2000" b="1">
                <a:solidFill>
                  <a:srgbClr val="000000"/>
                </a:solidFill>
                <a:cs typeface="Arial" panose="020B0604020202020204" pitchFamily="34" charset="0"/>
              </a:rPr>
              <a:t> atmospheric neutrino events are employed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which are accumulated in </a:t>
            </a:r>
            <a:r>
              <a:rPr lang="en-US" altLang="ja-JP" sz="2000" b="1">
                <a:solidFill>
                  <a:srgbClr val="FF0000"/>
                </a:solidFill>
                <a:cs typeface="Arial" panose="020B0604020202020204" pitchFamily="34" charset="0"/>
              </a:rPr>
              <a:t>535 </a:t>
            </a:r>
            <a:r>
              <a:rPr lang="en-US" altLang="ja-JP" sz="2000" b="1">
                <a:cs typeface="Arial" panose="020B0604020202020204" pitchFamily="34" charset="0"/>
              </a:rPr>
              <a:t>days</a:t>
            </a:r>
            <a:r>
              <a:rPr lang="en-US" altLang="ja-JP" sz="2000" b="1">
                <a:solidFill>
                  <a:srgbClr val="000000"/>
                </a:solidFill>
                <a:cs typeface="Arial" panose="020B0604020202020204" pitchFamily="34" charset="0"/>
              </a:rPr>
              <a:t>, corresponding to </a:t>
            </a:r>
            <a:r>
              <a:rPr lang="en-US" altLang="ja-JP" sz="2000" b="1">
                <a:solidFill>
                  <a:srgbClr val="FF0000"/>
                </a:solidFill>
                <a:cs typeface="Arial" panose="020B0604020202020204" pitchFamily="34" charset="0"/>
              </a:rPr>
              <a:t>33.0 </a:t>
            </a:r>
            <a:r>
              <a:rPr lang="en-US" altLang="ja-JP" sz="2000" b="1">
                <a:solidFill>
                  <a:srgbClr val="000000"/>
                </a:solidFill>
                <a:cs typeface="Arial" panose="020B0604020202020204" pitchFamily="34" charset="0"/>
              </a:rPr>
              <a:t>kt</a:t>
            </a:r>
            <a:r>
              <a:rPr lang="ja-JP" altLang="en-US" sz="2000" b="1">
                <a:solidFill>
                  <a:srgbClr val="000000"/>
                </a:solidFill>
                <a:cs typeface="Arial" panose="020B0604020202020204" pitchFamily="34" charset="0"/>
              </a:rPr>
              <a:t>・</a:t>
            </a:r>
            <a:r>
              <a:rPr lang="en-US" altLang="ja-JP" sz="2000" b="1">
                <a:solidFill>
                  <a:srgbClr val="000000"/>
                </a:solidFill>
                <a:cs typeface="Arial" panose="020B0604020202020204" pitchFamily="34" charset="0"/>
              </a:rPr>
              <a:t>yr.</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Number of electron neutrinos well agrees with expectation, but number of muon neutrinos is clearly smaller than the expectation. Significant zenith angle distributions are also found. </a:t>
            </a:r>
          </a:p>
        </p:txBody>
      </p:sp>
      <p:sp>
        <p:nvSpPr>
          <p:cNvPr id="103429" name="テキスト ボックス 1"/>
          <p:cNvSpPr txBox="1">
            <a:spLocks noChangeArrowheads="1"/>
          </p:cNvSpPr>
          <p:nvPr/>
        </p:nvSpPr>
        <p:spPr bwMode="auto">
          <a:xfrm>
            <a:off x="4392613" y="542925"/>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Y. Fukuda et al., Phys. Rev. Lett. 81, 1562 (1998)</a:t>
            </a:r>
            <a:endParaRPr lang="ja-JP" altLang="en-US" sz="1800" b="1">
              <a:latin typeface="Arial Narrow" panose="020B0606020202030204" pitchFamily="34" charset="0"/>
            </a:endParaRPr>
          </a:p>
        </p:txBody>
      </p:sp>
      <p:sp>
        <p:nvSpPr>
          <p:cNvPr id="6" name="スライド番号プレースホルダー 1">
            <a:extLst>
              <a:ext uri="{FF2B5EF4-FFF2-40B4-BE49-F238E27FC236}">
                <a16:creationId xmlns:a16="http://schemas.microsoft.com/office/drawing/2014/main" id="{1DEF9446-8836-451E-8FBC-7E97133AC6B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6738" y="1593850"/>
            <a:ext cx="3509962" cy="1216025"/>
          </a:xfrm>
          <a:prstGeom prst="rect">
            <a:avLst/>
          </a:prstGeom>
          <a:solidFill>
            <a:srgbClr val="C9F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475"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“Evidence for Oscillation of Atmospheric Neutrinos”</a:t>
            </a:r>
            <a:endParaRPr lang="en-US" altLang="ja-JP" sz="2800" b="1" u="sng">
              <a:solidFill>
                <a:srgbClr val="0A0AD4"/>
              </a:solidFill>
              <a:latin typeface="Symbol" panose="05050102010706020507" pitchFamily="18" charset="2"/>
            </a:endParaRPr>
          </a:p>
        </p:txBody>
      </p:sp>
      <p:sp>
        <p:nvSpPr>
          <p:cNvPr id="105476" name="テキスト ボックス 26"/>
          <p:cNvSpPr txBox="1">
            <a:spLocks noChangeArrowheads="1"/>
          </p:cNvSpPr>
          <p:nvPr/>
        </p:nvSpPr>
        <p:spPr bwMode="auto">
          <a:xfrm>
            <a:off x="71438" y="6219825"/>
            <a:ext cx="892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17 years later, this paper became a “Nobel Prize paper”.</a:t>
            </a:r>
          </a:p>
        </p:txBody>
      </p:sp>
      <p:pic>
        <p:nvPicPr>
          <p:cNvPr id="10547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2738" y="661988"/>
            <a:ext cx="48768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テキスト ボックス 26"/>
          <p:cNvSpPr txBox="1">
            <a:spLocks noChangeArrowheads="1"/>
          </p:cNvSpPr>
          <p:nvPr/>
        </p:nvSpPr>
        <p:spPr bwMode="auto">
          <a:xfrm>
            <a:off x="617538" y="1703388"/>
            <a:ext cx="359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sin</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2</a:t>
            </a:r>
            <a:r>
              <a:rPr lang="en-US" altLang="ja-JP" sz="2000" b="1">
                <a:solidFill>
                  <a:srgbClr val="000000"/>
                </a:solidFill>
                <a:latin typeface="Symbol" panose="05050102010706020507" pitchFamily="18" charset="2"/>
                <a:cs typeface="Arial" panose="020B0604020202020204" pitchFamily="34" charset="0"/>
              </a:rPr>
              <a:t>q</a:t>
            </a:r>
            <a:r>
              <a:rPr lang="en-US" altLang="ja-JP" sz="2000" b="1">
                <a:solidFill>
                  <a:srgbClr val="000000"/>
                </a:solidFill>
                <a:cs typeface="Arial" panose="020B0604020202020204" pitchFamily="34" charset="0"/>
              </a:rPr>
              <a:t> &gt; </a:t>
            </a:r>
            <a:r>
              <a:rPr lang="en-US" altLang="ja-JP" sz="2000" b="1">
                <a:solidFill>
                  <a:srgbClr val="FF0000"/>
                </a:solidFill>
                <a:cs typeface="Arial" panose="020B0604020202020204" pitchFamily="34" charset="0"/>
              </a:rPr>
              <a:t>0.82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and </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5 x 10</a:t>
            </a:r>
            <a:r>
              <a:rPr lang="en-US" altLang="ja-JP" sz="2000" b="1" baseline="30000">
                <a:solidFill>
                  <a:srgbClr val="FF0000"/>
                </a:solidFill>
                <a:cs typeface="Arial" panose="020B0604020202020204" pitchFamily="34" charset="0"/>
              </a:rPr>
              <a:t>-4</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&lt; </a:t>
            </a:r>
            <a:r>
              <a:rPr lang="en-US" altLang="ja-JP" sz="2000" b="1">
                <a:solidFill>
                  <a:srgbClr val="000000"/>
                </a:solidFill>
                <a:latin typeface="Symbol" panose="05050102010706020507" pitchFamily="18" charset="2"/>
                <a:cs typeface="Arial" panose="020B0604020202020204" pitchFamily="34" charset="0"/>
              </a:rPr>
              <a:t>D</a:t>
            </a:r>
            <a:r>
              <a:rPr lang="en-US" altLang="ja-JP" sz="2000" b="1">
                <a:solidFill>
                  <a:srgbClr val="000000"/>
                </a:solidFill>
                <a:cs typeface="Arial" panose="020B0604020202020204" pitchFamily="34" charset="0"/>
              </a:rPr>
              <a:t>m</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 &lt; </a:t>
            </a:r>
            <a:r>
              <a:rPr lang="en-US" altLang="ja-JP" sz="2000" b="1">
                <a:solidFill>
                  <a:srgbClr val="FF0000"/>
                </a:solidFill>
                <a:cs typeface="Arial" panose="020B0604020202020204" pitchFamily="34" charset="0"/>
              </a:rPr>
              <a:t>6 x 10</a:t>
            </a:r>
            <a:r>
              <a:rPr lang="en-US" altLang="ja-JP" sz="2000" b="1" baseline="30000">
                <a:solidFill>
                  <a:srgbClr val="FF0000"/>
                </a:solidFill>
                <a:cs typeface="Arial" panose="020B0604020202020204" pitchFamily="34" charset="0"/>
              </a:rPr>
              <a:t>-3</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eV</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 </a:t>
            </a:r>
            <a:endParaRPr lang="en-US" altLang="ja-JP" sz="2000" b="1">
              <a:solidFill>
                <a:srgbClr val="FF0000"/>
              </a:solidFill>
              <a:cs typeface="Arial" panose="020B0604020202020204" pitchFamily="34" charset="0"/>
            </a:endParaRPr>
          </a:p>
        </p:txBody>
      </p:sp>
      <p:sp>
        <p:nvSpPr>
          <p:cNvPr id="105479" name="テキスト ボックス 4"/>
          <p:cNvSpPr txBox="1">
            <a:spLocks noChangeArrowheads="1"/>
          </p:cNvSpPr>
          <p:nvPr/>
        </p:nvSpPr>
        <p:spPr bwMode="auto">
          <a:xfrm>
            <a:off x="4797425" y="5522913"/>
            <a:ext cx="4140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ea typeface="殴り書きクレヨン" panose="02000600000000000000" pitchFamily="2" charset="-128"/>
                <a:cs typeface="Arial" panose="020B0604020202020204" pitchFamily="34" charset="0"/>
              </a:rPr>
              <a:t>The results are inconsistent with the Kamiokande data. Do not ask me why. Ask Kajita-san !</a:t>
            </a:r>
          </a:p>
        </p:txBody>
      </p:sp>
      <p:sp>
        <p:nvSpPr>
          <p:cNvPr id="3" name="楕円 2"/>
          <p:cNvSpPr/>
          <p:nvPr/>
        </p:nvSpPr>
        <p:spPr>
          <a:xfrm>
            <a:off x="8675688" y="3455988"/>
            <a:ext cx="107950" cy="10795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楕円 11"/>
          <p:cNvSpPr/>
          <p:nvPr/>
        </p:nvSpPr>
        <p:spPr>
          <a:xfrm>
            <a:off x="8701088" y="3492500"/>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700" name="テキスト ボックス 26"/>
          <p:cNvSpPr txBox="1">
            <a:spLocks noChangeArrowheads="1"/>
          </p:cNvSpPr>
          <p:nvPr/>
        </p:nvSpPr>
        <p:spPr bwMode="auto">
          <a:xfrm>
            <a:off x="85725" y="631825"/>
            <a:ext cx="47117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The  data  are  consistent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with two-flavor </a:t>
            </a:r>
            <a:r>
              <a:rPr lang="en-US" altLang="ja-JP" sz="2000" b="1" dirty="0">
                <a:solidFill>
                  <a:srgbClr val="000000"/>
                </a:solidFill>
                <a:latin typeface="Symbol" panose="05050102010706020507" pitchFamily="18" charset="2"/>
                <a:cs typeface="Arial" panose="020B0604020202020204" pitchFamily="34" charset="0"/>
              </a:rPr>
              <a:t>n</a:t>
            </a:r>
            <a:r>
              <a:rPr lang="en-US" altLang="ja-JP" sz="2000" b="1" baseline="-25000" dirty="0">
                <a:solidFill>
                  <a:srgbClr val="000000"/>
                </a:solidFill>
                <a:latin typeface="Symbol" panose="05050102010706020507" pitchFamily="18" charset="2"/>
                <a:cs typeface="Arial" panose="020B0604020202020204" pitchFamily="34" charset="0"/>
              </a:rPr>
              <a:t>m</a:t>
            </a:r>
            <a:r>
              <a:rPr lang="en-US" altLang="ja-JP" sz="2000" b="1" dirty="0">
                <a:solidFill>
                  <a:srgbClr val="000000"/>
                </a:solidFill>
                <a:cs typeface="Arial" panose="020B0604020202020204" pitchFamily="34" charset="0"/>
              </a:rPr>
              <a:t>- </a:t>
            </a:r>
            <a:r>
              <a:rPr lang="en-US" altLang="ja-JP" sz="2000" b="1" dirty="0" err="1">
                <a:solidFill>
                  <a:srgbClr val="000000"/>
                </a:solidFill>
                <a:latin typeface="Symbol" panose="05050102010706020507" pitchFamily="18" charset="2"/>
                <a:cs typeface="Arial" panose="020B0604020202020204" pitchFamily="34" charset="0"/>
              </a:rPr>
              <a:t>n</a:t>
            </a:r>
            <a:r>
              <a:rPr lang="en-US" altLang="ja-JP" sz="2000" b="1" baseline="-25000" dirty="0" err="1">
                <a:solidFill>
                  <a:srgbClr val="000000"/>
                </a:solidFill>
                <a:latin typeface="Symbol" panose="05050102010706020507" pitchFamily="18" charset="2"/>
                <a:cs typeface="Arial" panose="020B0604020202020204" pitchFamily="34" charset="0"/>
              </a:rPr>
              <a:t>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oscillations  with</a:t>
            </a: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at  90% confidence level.</a:t>
            </a:r>
          </a:p>
          <a:p>
            <a:pPr marL="0" indent="0">
              <a:spcBef>
                <a:spcPct val="0"/>
              </a:spcBef>
              <a:buFontTx/>
              <a:buNone/>
              <a:defRPr/>
            </a:pPr>
            <a:r>
              <a:rPr lang="en-US" altLang="ja-JP" sz="900" b="1" dirty="0">
                <a:solidFill>
                  <a:srgbClr val="000000"/>
                </a:solidFill>
                <a:cs typeface="Arial" panose="020B0604020202020204" pitchFamily="34" charset="0"/>
              </a:rPr>
              <a:t>    </a:t>
            </a:r>
          </a:p>
          <a:p>
            <a:pPr>
              <a:spcBef>
                <a:spcPct val="0"/>
              </a:spcBef>
              <a:buFont typeface="Wingdings" panose="05000000000000000000" pitchFamily="2" charset="2"/>
              <a:buChar char="l"/>
              <a:defRPr/>
            </a:pPr>
            <a:r>
              <a:rPr lang="en-US" altLang="ja-JP" sz="2000" b="1" dirty="0">
                <a:solidFill>
                  <a:srgbClr val="000000"/>
                </a:solidFill>
              </a:rPr>
              <a:t>The best fit parameters are</a:t>
            </a:r>
            <a:br>
              <a:rPr lang="en-US" altLang="ja-JP" sz="2000" b="1" dirty="0">
                <a:solidFill>
                  <a:srgbClr val="000000"/>
                </a:solidFill>
              </a:rPr>
            </a:br>
            <a:r>
              <a:rPr lang="en-US" altLang="ja-JP" sz="2000" b="1" dirty="0">
                <a:solidFill>
                  <a:srgbClr val="000000"/>
                </a:solidFill>
              </a:rPr>
              <a:t>  </a:t>
            </a: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        </a:t>
            </a:r>
            <a:r>
              <a:rPr lang="en-US" altLang="ja-JP" sz="2000" b="1" dirty="0">
                <a:solidFill>
                  <a:srgbClr val="000000"/>
                </a:solidFill>
              </a:rPr>
              <a:t>= </a:t>
            </a:r>
            <a:r>
              <a:rPr lang="en-US" altLang="ja-JP" sz="2000" b="1" dirty="0">
                <a:solidFill>
                  <a:srgbClr val="FF0000"/>
                </a:solidFill>
              </a:rPr>
              <a:t>2.2 x 10</a:t>
            </a:r>
            <a:r>
              <a:rPr lang="en-US" altLang="ja-JP" sz="2000" b="1" baseline="30000" dirty="0">
                <a:solidFill>
                  <a:srgbClr val="FF0000"/>
                </a:solidFill>
              </a:rPr>
              <a:t>-3</a:t>
            </a:r>
            <a:r>
              <a:rPr lang="en-US" altLang="ja-JP" sz="2000" b="1" dirty="0">
                <a:solidFill>
                  <a:srgbClr val="FF0000"/>
                </a:solidFill>
              </a:rPr>
              <a:t>eV</a:t>
            </a:r>
            <a:r>
              <a:rPr lang="en-US" altLang="ja-JP" sz="2000" b="1" baseline="30000" dirty="0">
                <a:solidFill>
                  <a:srgbClr val="FF0000"/>
                </a:solidFill>
              </a:rPr>
              <a:t>2</a:t>
            </a:r>
            <a:r>
              <a:rPr lang="en-US" altLang="ja-JP" sz="2000" b="1" dirty="0">
                <a:solidFill>
                  <a:srgbClr val="000000"/>
                </a:solidFill>
              </a:rPr>
              <a:t> </a:t>
            </a:r>
            <a:br>
              <a:rPr lang="en-US" altLang="ja-JP" sz="2000" b="1" dirty="0">
                <a:solidFill>
                  <a:srgbClr val="000000"/>
                </a:solidFill>
              </a:rPr>
            </a:br>
            <a:r>
              <a:rPr lang="en-US" altLang="ja-JP" sz="2000" b="1" dirty="0">
                <a:solidFill>
                  <a:srgbClr val="000000"/>
                </a:solidFill>
              </a:rPr>
              <a:t>  sin</a:t>
            </a:r>
            <a:r>
              <a:rPr lang="en-US" altLang="ja-JP" sz="2000" b="1" baseline="30000" dirty="0">
                <a:solidFill>
                  <a:srgbClr val="000000"/>
                </a:solidFill>
              </a:rPr>
              <a:t>2</a:t>
            </a:r>
            <a:r>
              <a:rPr lang="en-US" altLang="ja-JP" sz="2000" b="1" dirty="0">
                <a:solidFill>
                  <a:srgbClr val="000000"/>
                </a:solidFill>
              </a:rPr>
              <a:t>2</a:t>
            </a:r>
            <a:r>
              <a:rPr lang="en-US" altLang="ja-JP" sz="2000" b="1" dirty="0">
                <a:solidFill>
                  <a:srgbClr val="000000"/>
                </a:solidFill>
                <a:latin typeface="Symbol" panose="05050102010706020507" pitchFamily="18" charset="2"/>
              </a:rPr>
              <a:t>q  </a:t>
            </a:r>
            <a:r>
              <a:rPr lang="en-US" altLang="ja-JP" sz="2000" b="1" dirty="0">
                <a:solidFill>
                  <a:srgbClr val="000000"/>
                </a:solidFill>
              </a:rPr>
              <a:t>= </a:t>
            </a:r>
            <a:r>
              <a:rPr lang="en-US" altLang="ja-JP" sz="2000" b="1" dirty="0">
                <a:solidFill>
                  <a:srgbClr val="FF0000"/>
                </a:solidFill>
              </a:rPr>
              <a:t>1.0</a:t>
            </a:r>
            <a:r>
              <a:rPr lang="en-US" altLang="ja-JP" sz="2000" b="1" dirty="0">
                <a:solidFill>
                  <a:srgbClr val="000000"/>
                </a:solidFill>
              </a:rPr>
              <a:t>.</a:t>
            </a:r>
            <a:br>
              <a:rPr lang="en-US" altLang="ja-JP" sz="2000" b="1" dirty="0">
                <a:solidFill>
                  <a:srgbClr val="000000"/>
                </a:solidFill>
              </a:rPr>
            </a:br>
            <a:endParaRPr lang="en-US" altLang="ja-JP" sz="900" b="1" dirty="0">
              <a:solidFill>
                <a:srgbClr val="000000"/>
              </a:solidFill>
            </a:endParaRPr>
          </a:p>
          <a:p>
            <a:pPr>
              <a:spcBef>
                <a:spcPct val="0"/>
              </a:spcBef>
              <a:buFont typeface="Wingdings" panose="05000000000000000000" pitchFamily="2" charset="2"/>
              <a:buChar char="l"/>
              <a:defRPr/>
            </a:pPr>
            <a:r>
              <a:rPr lang="en-US" altLang="ja-JP" sz="2000" b="1" dirty="0">
                <a:solidFill>
                  <a:srgbClr val="000000"/>
                </a:solidFill>
              </a:rPr>
              <a:t>It agrees with the numbers in</a:t>
            </a:r>
            <a:br>
              <a:rPr lang="en-US" altLang="ja-JP" sz="2000" b="1" dirty="0">
                <a:solidFill>
                  <a:srgbClr val="000000"/>
                </a:solidFill>
              </a:rPr>
            </a:br>
            <a:r>
              <a:rPr lang="en-US" altLang="ja-JP" sz="2000" b="1" dirty="0">
                <a:solidFill>
                  <a:srgbClr val="000000"/>
                </a:solidFill>
              </a:rPr>
              <a:t>PDG2019,</a:t>
            </a:r>
            <a:r>
              <a:rPr lang="en-US" altLang="ja-JP" sz="1400" b="1" dirty="0">
                <a:solidFill>
                  <a:srgbClr val="000000"/>
                </a:solidFill>
              </a:rPr>
              <a:t> </a:t>
            </a:r>
            <a:br>
              <a:rPr lang="en-US" altLang="ja-JP" sz="1400" b="1" dirty="0">
                <a:solidFill>
                  <a:srgbClr val="000000"/>
                </a:solidFill>
              </a:rPr>
            </a:br>
            <a:r>
              <a:rPr lang="en-US" altLang="ja-JP" sz="2000" b="1" dirty="0">
                <a:solidFill>
                  <a:srgbClr val="000000"/>
                </a:solidFill>
              </a:rPr>
              <a:t>  |</a:t>
            </a: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a:t>
            </a:r>
            <a:r>
              <a:rPr lang="en-US" altLang="ja-JP" sz="2000" b="1" dirty="0">
                <a:solidFill>
                  <a:srgbClr val="000000"/>
                </a:solidFill>
              </a:rPr>
              <a:t>|</a:t>
            </a:r>
            <a:r>
              <a:rPr lang="en-US" altLang="ja-JP" sz="2000" b="1" baseline="30000" dirty="0">
                <a:solidFill>
                  <a:srgbClr val="000000"/>
                </a:solidFill>
              </a:rPr>
              <a:t>     </a:t>
            </a:r>
            <a:r>
              <a:rPr lang="en-US" altLang="ja-JP" sz="2000" b="1" dirty="0">
                <a:solidFill>
                  <a:srgbClr val="000000"/>
                </a:solidFill>
              </a:rPr>
              <a:t>= </a:t>
            </a:r>
            <a:r>
              <a:rPr lang="en-US" altLang="ja-JP" sz="2000" b="1" dirty="0">
                <a:solidFill>
                  <a:srgbClr val="0000FF"/>
                </a:solidFill>
              </a:rPr>
              <a:t>(2.444~2.53) x 10</a:t>
            </a:r>
            <a:r>
              <a:rPr lang="en-US" altLang="ja-JP" sz="2000" b="1" baseline="30000" dirty="0">
                <a:solidFill>
                  <a:srgbClr val="0000FF"/>
                </a:solidFill>
              </a:rPr>
              <a:t>-3</a:t>
            </a:r>
            <a:r>
              <a:rPr lang="en-US" altLang="ja-JP" sz="2000" b="1" dirty="0">
                <a:solidFill>
                  <a:srgbClr val="0000FF"/>
                </a:solidFill>
              </a:rPr>
              <a:t>eV</a:t>
            </a:r>
            <a:r>
              <a:rPr lang="en-US" altLang="ja-JP" sz="2000" b="1" baseline="30000" dirty="0">
                <a:solidFill>
                  <a:srgbClr val="0000FF"/>
                </a:solidFill>
              </a:rPr>
              <a:t>2</a:t>
            </a:r>
            <a:r>
              <a:rPr lang="en-US" altLang="ja-JP" sz="2000" b="1" dirty="0">
                <a:solidFill>
                  <a:srgbClr val="0000FF"/>
                </a:solidFill>
              </a:rPr>
              <a:t> </a:t>
            </a:r>
            <a:br>
              <a:rPr lang="en-US" altLang="ja-JP" sz="2000" b="1" dirty="0">
                <a:solidFill>
                  <a:srgbClr val="000000"/>
                </a:solidFill>
              </a:rPr>
            </a:br>
            <a:r>
              <a:rPr lang="en-US" altLang="ja-JP" sz="2000" b="1" dirty="0">
                <a:solidFill>
                  <a:srgbClr val="000000"/>
                </a:solidFill>
              </a:rPr>
              <a:t>  sin</a:t>
            </a:r>
            <a:r>
              <a:rPr lang="en-US" altLang="ja-JP" sz="2000" b="1" baseline="30000" dirty="0">
                <a:solidFill>
                  <a:srgbClr val="000000"/>
                </a:solidFill>
              </a:rPr>
              <a:t>2</a:t>
            </a:r>
            <a:r>
              <a:rPr lang="en-US" altLang="ja-JP" sz="2000" b="1" dirty="0">
                <a:solidFill>
                  <a:srgbClr val="000000"/>
                </a:solidFill>
                <a:latin typeface="Symbol" panose="05050102010706020507" pitchFamily="18" charset="2"/>
              </a:rPr>
              <a:t>q    </a:t>
            </a:r>
            <a:r>
              <a:rPr lang="en-US" altLang="ja-JP" sz="2000" b="1" dirty="0">
                <a:solidFill>
                  <a:srgbClr val="000000"/>
                </a:solidFill>
              </a:rPr>
              <a:t>= </a:t>
            </a:r>
            <a:r>
              <a:rPr lang="en-US" altLang="ja-JP" sz="2000" b="1" dirty="0">
                <a:solidFill>
                  <a:srgbClr val="0000FF"/>
                </a:solidFill>
              </a:rPr>
              <a:t>0.512~0.542</a:t>
            </a:r>
            <a:br>
              <a:rPr lang="en-US" altLang="ja-JP" sz="2000" b="1" dirty="0">
                <a:solidFill>
                  <a:srgbClr val="0000FF"/>
                </a:solidFill>
              </a:rPr>
            </a:br>
            <a:r>
              <a:rPr lang="en-US" altLang="ja-JP" sz="2000" b="1" dirty="0">
                <a:solidFill>
                  <a:srgbClr val="0000FF"/>
                </a:solidFill>
              </a:rPr>
              <a:t>    </a:t>
            </a:r>
            <a:r>
              <a:rPr lang="en-US" altLang="ja-JP" sz="1600" b="1" dirty="0"/>
              <a:t>(depending on mass hierarchy) </a:t>
            </a:r>
            <a:br>
              <a:rPr lang="en-US" altLang="ja-JP" sz="2000" b="1" dirty="0">
                <a:solidFill>
                  <a:srgbClr val="000000"/>
                </a:solidFill>
              </a:rPr>
            </a:br>
            <a:endParaRPr lang="en-US" altLang="ja-JP" sz="2000" b="1" dirty="0">
              <a:solidFill>
                <a:srgbClr val="000000"/>
              </a:solidFill>
              <a:cs typeface="Arial" panose="020B0604020202020204" pitchFamily="34" charset="0"/>
            </a:endParaRPr>
          </a:p>
        </p:txBody>
      </p:sp>
      <p:sp>
        <p:nvSpPr>
          <p:cNvPr id="11" name="スライド番号プレースホルダー 1">
            <a:extLst>
              <a:ext uri="{FF2B5EF4-FFF2-40B4-BE49-F238E27FC236}">
                <a16:creationId xmlns:a16="http://schemas.microsoft.com/office/drawing/2014/main" id="{76A13830-F826-43B0-945E-4D9BD095DF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3"/>
          <p:cNvSpPr txBox="1">
            <a:spLocks noChangeArrowheads="1"/>
          </p:cNvSpPr>
          <p:nvPr/>
        </p:nvSpPr>
        <p:spPr bwMode="auto">
          <a:xfrm>
            <a:off x="71438" y="34925"/>
            <a:ext cx="56705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MACRO experiment (1989-2000)</a:t>
            </a:r>
          </a:p>
        </p:txBody>
      </p:sp>
      <p:pic>
        <p:nvPicPr>
          <p:cNvPr id="107523"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263" y="4011613"/>
            <a:ext cx="40116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24" name="グループ化 4"/>
          <p:cNvGrpSpPr>
            <a:grpSpLocks/>
          </p:cNvGrpSpPr>
          <p:nvPr/>
        </p:nvGrpSpPr>
        <p:grpSpPr bwMode="auto">
          <a:xfrm>
            <a:off x="5607050" y="123825"/>
            <a:ext cx="3646488" cy="3817938"/>
            <a:chOff x="5607050" y="123825"/>
            <a:chExt cx="3646488" cy="3817938"/>
          </a:xfrm>
        </p:grpSpPr>
        <p:pic>
          <p:nvPicPr>
            <p:cNvPr id="10752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143" y="222099"/>
              <a:ext cx="3042402" cy="37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矢印コネクタ 3"/>
            <p:cNvCxnSpPr/>
            <p:nvPr/>
          </p:nvCxnSpPr>
          <p:spPr bwMode="auto">
            <a:xfrm flipH="1">
              <a:off x="7175500" y="1808163"/>
              <a:ext cx="198438" cy="315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bwMode="auto">
            <a:xfrm flipH="1">
              <a:off x="6958013" y="1493838"/>
              <a:ext cx="9525" cy="809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bwMode="auto">
            <a:xfrm flipV="1">
              <a:off x="7321550" y="2393950"/>
              <a:ext cx="635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0" name="テキスト ボックス 13"/>
            <p:cNvSpPr txBox="1">
              <a:spLocks noChangeArrowheads="1"/>
            </p:cNvSpPr>
            <p:nvPr/>
          </p:nvSpPr>
          <p:spPr bwMode="auto">
            <a:xfrm>
              <a:off x="5607050" y="123825"/>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UpThrough</a:t>
              </a:r>
              <a:endParaRPr lang="ja-JP" altLang="en-US" sz="1400" b="1">
                <a:solidFill>
                  <a:srgbClr val="3F30FC"/>
                </a:solidFill>
                <a:cs typeface="Arial" panose="020B0604020202020204" pitchFamily="34" charset="0"/>
              </a:endParaRPr>
            </a:p>
          </p:txBody>
        </p:sp>
        <p:sp>
          <p:nvSpPr>
            <p:cNvPr id="107531" name="テキスト ボックス 18"/>
            <p:cNvSpPr txBox="1">
              <a:spLocks noChangeArrowheads="1"/>
            </p:cNvSpPr>
            <p:nvPr/>
          </p:nvSpPr>
          <p:spPr bwMode="auto">
            <a:xfrm>
              <a:off x="8373552" y="3267779"/>
              <a:ext cx="87998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InDown</a:t>
              </a:r>
              <a:endParaRPr lang="ja-JP" altLang="en-US" sz="1400" b="1">
                <a:solidFill>
                  <a:srgbClr val="3F30FC"/>
                </a:solidFill>
                <a:cs typeface="Arial" panose="020B0604020202020204" pitchFamily="34" charset="0"/>
              </a:endParaRPr>
            </a:p>
          </p:txBody>
        </p:sp>
        <p:sp>
          <p:nvSpPr>
            <p:cNvPr id="107532" name="テキスト ボックス 19"/>
            <p:cNvSpPr txBox="1">
              <a:spLocks noChangeArrowheads="1"/>
            </p:cNvSpPr>
            <p:nvPr/>
          </p:nvSpPr>
          <p:spPr bwMode="auto">
            <a:xfrm>
              <a:off x="7115087" y="3295010"/>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UpStop</a:t>
              </a:r>
              <a:endParaRPr lang="ja-JP" altLang="en-US" sz="1400" b="1">
                <a:solidFill>
                  <a:srgbClr val="3F30FC"/>
                </a:solidFill>
                <a:cs typeface="Arial" panose="020B0604020202020204" pitchFamily="34" charset="0"/>
              </a:endParaRPr>
            </a:p>
          </p:txBody>
        </p:sp>
        <p:sp>
          <p:nvSpPr>
            <p:cNvPr id="107533" name="テキスト ボックス 20"/>
            <p:cNvSpPr txBox="1">
              <a:spLocks noChangeArrowheads="1"/>
            </p:cNvSpPr>
            <p:nvPr/>
          </p:nvSpPr>
          <p:spPr bwMode="auto">
            <a:xfrm>
              <a:off x="6795356" y="546448"/>
              <a:ext cx="577948"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InUp</a:t>
              </a:r>
              <a:endParaRPr lang="ja-JP" altLang="en-US" sz="1400" b="1">
                <a:solidFill>
                  <a:srgbClr val="3F30FC"/>
                </a:solidFill>
                <a:cs typeface="Arial" panose="020B0604020202020204" pitchFamily="34" charset="0"/>
              </a:endParaRPr>
            </a:p>
          </p:txBody>
        </p:sp>
      </p:grpSp>
      <p:sp>
        <p:nvSpPr>
          <p:cNvPr id="2" name="テキスト ボックス 1"/>
          <p:cNvSpPr txBox="1"/>
          <p:nvPr/>
        </p:nvSpPr>
        <p:spPr>
          <a:xfrm>
            <a:off x="-19050" y="760413"/>
            <a:ext cx="7312025" cy="594042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MACRO detector is a large rectangular</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box of </a:t>
            </a:r>
            <a:r>
              <a:rPr lang="en-US" altLang="ja-JP" b="1" dirty="0">
                <a:solidFill>
                  <a:srgbClr val="FF0000"/>
                </a:solidFill>
                <a:latin typeface="Arial" panose="020B0604020202020204" pitchFamily="34" charset="0"/>
                <a:cs typeface="Arial" panose="020B0604020202020204" pitchFamily="34" charset="0"/>
              </a:rPr>
              <a:t>76.6 m x 12 m x 9.3 m</a:t>
            </a:r>
            <a:r>
              <a:rPr lang="en-US" altLang="ja-JP" b="1" dirty="0">
                <a:latin typeface="Arial" panose="020B0604020202020204" pitchFamily="34" charset="0"/>
                <a:cs typeface="Arial" panose="020B0604020202020204" pitchFamily="34" charset="0"/>
              </a:rPr>
              <a:t>. It was located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at </a:t>
            </a:r>
            <a:r>
              <a:rPr lang="en-US" altLang="ja-JP" b="1" dirty="0">
                <a:solidFill>
                  <a:srgbClr val="FF0000"/>
                </a:solidFill>
                <a:latin typeface="Arial" panose="020B0604020202020204" pitchFamily="34" charset="0"/>
                <a:cs typeface="Arial" panose="020B0604020202020204" pitchFamily="34" charset="0"/>
              </a:rPr>
              <a:t>3150</a:t>
            </a:r>
            <a:r>
              <a:rPr lang="en-US" altLang="ja-JP" b="1" dirty="0">
                <a:latin typeface="Arial" panose="020B0604020202020204" pitchFamily="34" charset="0"/>
                <a:cs typeface="Arial" panose="020B0604020202020204" pitchFamily="34" charset="0"/>
              </a:rPr>
              <a:t> </a:t>
            </a:r>
            <a:r>
              <a:rPr lang="en-US" altLang="ja-JP" b="1" dirty="0" err="1">
                <a:latin typeface="Arial" panose="020B0604020202020204" pitchFamily="34" charset="0"/>
                <a:cs typeface="Arial" panose="020B0604020202020204" pitchFamily="34" charset="0"/>
              </a:rPr>
              <a:t>m.w.e</a:t>
            </a:r>
            <a:r>
              <a:rPr lang="en-US" altLang="ja-JP" b="1" dirty="0">
                <a:latin typeface="Arial" panose="020B0604020202020204" pitchFamily="34" charset="0"/>
                <a:cs typeface="Arial" panose="020B0604020202020204" pitchFamily="34" charset="0"/>
              </a:rPr>
              <a:t>.  underground in Gran </a:t>
            </a:r>
            <a:r>
              <a:rPr lang="en-US" altLang="ja-JP" b="1" dirty="0" err="1">
                <a:latin typeface="Arial" panose="020B0604020202020204" pitchFamily="34" charset="0"/>
                <a:cs typeface="Arial" panose="020B0604020202020204" pitchFamily="34" charset="0"/>
              </a:rPr>
              <a:t>Sasso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Laboratory, Italy.</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experiment is optimized for muon track</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measurement. </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Streamer tubes </a:t>
            </a:r>
            <a:r>
              <a:rPr lang="en-US" altLang="ja-JP" b="1" dirty="0">
                <a:latin typeface="Arial" panose="020B0604020202020204" pitchFamily="34" charset="0"/>
                <a:cs typeface="Arial" panose="020B0604020202020204" pitchFamily="34" charset="0"/>
              </a:rPr>
              <a:t>provides track information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the muons with angular resolution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between </a:t>
            </a:r>
            <a:r>
              <a:rPr lang="en-US" altLang="ja-JP" b="1" dirty="0">
                <a:solidFill>
                  <a:srgbClr val="FF0000"/>
                </a:solidFill>
                <a:latin typeface="Arial" panose="020B0604020202020204" pitchFamily="34" charset="0"/>
                <a:cs typeface="Arial" panose="020B0604020202020204" pitchFamily="34" charset="0"/>
              </a:rPr>
              <a:t>0.2</a:t>
            </a:r>
            <a:r>
              <a:rPr lang="en-US" altLang="ja-JP" b="1" baseline="30000" dirty="0">
                <a:solidFill>
                  <a:srgbClr val="FF0000"/>
                </a:solidFill>
                <a:latin typeface="Arial" panose="020B0604020202020204" pitchFamily="34" charset="0"/>
                <a:cs typeface="Arial" panose="020B0604020202020204" pitchFamily="34" charset="0"/>
              </a:rPr>
              <a:t>o</a:t>
            </a:r>
            <a:r>
              <a:rPr lang="en-US" altLang="ja-JP" b="1" dirty="0">
                <a:solidFill>
                  <a:srgbClr val="FF0000"/>
                </a:solidFill>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and</a:t>
            </a:r>
            <a:r>
              <a:rPr lang="en-US" altLang="ja-JP" b="1" dirty="0">
                <a:solidFill>
                  <a:srgbClr val="FF0000"/>
                </a:solidFill>
                <a:latin typeface="Arial" panose="020B0604020202020204" pitchFamily="34" charset="0"/>
                <a:cs typeface="Arial" panose="020B0604020202020204" pitchFamily="34" charset="0"/>
              </a:rPr>
              <a:t> 1</a:t>
            </a:r>
            <a:r>
              <a:rPr lang="en-US" altLang="ja-JP" b="1" baseline="30000" dirty="0">
                <a:solidFill>
                  <a:srgbClr val="FF0000"/>
                </a:solidFill>
                <a:latin typeface="Arial" panose="020B0604020202020204" pitchFamily="34" charset="0"/>
                <a:cs typeface="Arial" panose="020B0604020202020204" pitchFamily="34" charset="0"/>
              </a:rPr>
              <a:t>o</a:t>
            </a:r>
            <a:r>
              <a:rPr lang="en-US" altLang="ja-JP" b="1" dirty="0">
                <a:latin typeface="Arial" panose="020B0604020202020204" pitchFamily="34" charset="0"/>
                <a:cs typeface="Arial" panose="020B0604020202020204" pitchFamily="34" charset="0"/>
              </a:rPr>
              <a:t>, depending</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on the track length.</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Liquid scintillator </a:t>
            </a:r>
            <a:r>
              <a:rPr lang="en-US" altLang="ja-JP" b="1" dirty="0">
                <a:latin typeface="Arial" panose="020B0604020202020204" pitchFamily="34" charset="0"/>
                <a:cs typeface="Arial" panose="020B0604020202020204" pitchFamily="34" charset="0"/>
              </a:rPr>
              <a:t>planes records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arrival time of particles. The nominal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time resolution is </a:t>
            </a:r>
            <a:r>
              <a:rPr lang="en-US" altLang="ja-JP" b="1" dirty="0">
                <a:solidFill>
                  <a:srgbClr val="FF0000"/>
                </a:solidFill>
                <a:latin typeface="Arial" panose="020B0604020202020204" pitchFamily="34" charset="0"/>
                <a:cs typeface="Arial" panose="020B0604020202020204" pitchFamily="34" charset="0"/>
              </a:rPr>
              <a:t>500 ps</a:t>
            </a:r>
            <a:r>
              <a:rPr lang="en-US" altLang="ja-JP" b="1" dirty="0">
                <a:latin typeface="Arial" panose="020B0604020202020204" pitchFamily="34" charset="0"/>
                <a:cs typeface="Arial" panose="020B0604020202020204" pitchFamily="34" charset="0"/>
              </a:rPr>
              <a: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time difference between two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separate planes provides the </a:t>
            </a:r>
            <a:r>
              <a:rPr lang="en-US" altLang="ja-JP" b="1" dirty="0">
                <a:solidFill>
                  <a:srgbClr val="FF0000"/>
                </a:solidFill>
                <a:latin typeface="Arial" panose="020B0604020202020204" pitchFamily="34" charset="0"/>
                <a:cs typeface="Arial" panose="020B0604020202020204" pitchFamily="34" charset="0"/>
              </a:rPr>
              <a:t>travel</a:t>
            </a:r>
            <a:br>
              <a:rPr lang="en-US" altLang="ja-JP" b="1" dirty="0">
                <a:solidFill>
                  <a:srgbClr val="FF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direction </a:t>
            </a:r>
            <a:r>
              <a:rPr lang="en-US" altLang="ja-JP" b="1" dirty="0">
                <a:latin typeface="Arial" panose="020B0604020202020204" pitchFamily="34" charset="0"/>
                <a:cs typeface="Arial" panose="020B0604020202020204" pitchFamily="34" charset="0"/>
              </a:rPr>
              <a:t>of muons.</a:t>
            </a:r>
          </a:p>
        </p:txBody>
      </p:sp>
      <p:sp>
        <p:nvSpPr>
          <p:cNvPr id="14" name="スライド番号プレースホルダー 1">
            <a:extLst>
              <a:ext uri="{FF2B5EF4-FFF2-40B4-BE49-F238E27FC236}">
                <a16:creationId xmlns:a16="http://schemas.microsoft.com/office/drawing/2014/main" id="{AB0CED85-FD21-4535-8970-A5E1B8BABB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MACRO results</a:t>
            </a:r>
          </a:p>
        </p:txBody>
      </p:sp>
      <p:pic>
        <p:nvPicPr>
          <p:cNvPr id="10854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473450"/>
            <a:ext cx="43656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073400"/>
            <a:ext cx="32416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テキスト ボックス 1"/>
          <p:cNvSpPr txBox="1">
            <a:spLocks noChangeArrowheads="1"/>
          </p:cNvSpPr>
          <p:nvPr/>
        </p:nvSpPr>
        <p:spPr bwMode="auto">
          <a:xfrm>
            <a:off x="71438" y="508000"/>
            <a:ext cx="8956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1800" b="1" dirty="0">
                <a:latin typeface="+mn-lt"/>
              </a:rPr>
              <a:t>The muon neutrino deficit was reported in </a:t>
            </a:r>
            <a:r>
              <a:rPr lang="en-US" altLang="ja-JP" sz="1800" b="1" dirty="0">
                <a:solidFill>
                  <a:srgbClr val="FF0000"/>
                </a:solidFill>
                <a:latin typeface="+mn-lt"/>
              </a:rPr>
              <a:t>1998</a:t>
            </a:r>
            <a:r>
              <a:rPr lang="en-US" altLang="ja-JP" sz="1800" b="1" dirty="0">
                <a:latin typeface="+mn-lt"/>
              </a:rPr>
              <a:t>. From 1989 to 1997, </a:t>
            </a:r>
            <a:br>
              <a:rPr lang="en-US" altLang="ja-JP" sz="1800" b="1" dirty="0">
                <a:latin typeface="+mn-lt"/>
              </a:rPr>
            </a:br>
            <a:r>
              <a:rPr lang="en-US" altLang="ja-JP" sz="1800" b="1" dirty="0">
                <a:solidFill>
                  <a:srgbClr val="FF0000"/>
                </a:solidFill>
                <a:latin typeface="+mn-lt"/>
              </a:rPr>
              <a:t>451 </a:t>
            </a:r>
            <a:r>
              <a:rPr lang="en-US" altLang="ja-JP" sz="1800" b="1" dirty="0" err="1">
                <a:latin typeface="+mn-lt"/>
              </a:rPr>
              <a:t>UpThough</a:t>
            </a:r>
            <a:r>
              <a:rPr lang="en-US" altLang="ja-JP" sz="1800" b="1" dirty="0">
                <a:latin typeface="+mn-lt"/>
              </a:rPr>
              <a:t> events were found where MC expectation was </a:t>
            </a:r>
            <a:r>
              <a:rPr lang="en-US" altLang="ja-JP" sz="1800" b="1" dirty="0">
                <a:solidFill>
                  <a:srgbClr val="FF0000"/>
                </a:solidFill>
                <a:latin typeface="+mn-lt"/>
              </a:rPr>
              <a:t>612</a:t>
            </a:r>
            <a:r>
              <a:rPr lang="en-US" altLang="ja-JP" sz="1800" b="1" dirty="0">
                <a:latin typeface="+mn-lt"/>
              </a:rPr>
              <a:t>. </a:t>
            </a:r>
          </a:p>
          <a:p>
            <a:pPr>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 R = (</a:t>
            </a:r>
            <a:r>
              <a:rPr lang="en-US" altLang="ja-JP" sz="1800" b="1" dirty="0">
                <a:latin typeface="Symbol" panose="05050102010706020507" pitchFamily="18" charset="2"/>
              </a:rPr>
              <a:t>m</a:t>
            </a:r>
            <a:r>
              <a:rPr lang="en-US" altLang="ja-JP" sz="1800" b="1" dirty="0">
                <a:latin typeface="+mn-lt"/>
              </a:rPr>
              <a:t>)</a:t>
            </a:r>
            <a:r>
              <a:rPr lang="en-US" altLang="ja-JP" sz="1800" b="1" baseline="-25000" dirty="0">
                <a:latin typeface="+mn-lt"/>
              </a:rPr>
              <a:t>data</a:t>
            </a:r>
            <a:r>
              <a:rPr lang="en-US" altLang="ja-JP" sz="1800" b="1" dirty="0">
                <a:latin typeface="+mn-lt"/>
              </a:rPr>
              <a:t>/(</a:t>
            </a:r>
            <a:r>
              <a:rPr lang="en-US" altLang="ja-JP" sz="1800" b="1" dirty="0">
                <a:latin typeface="Symbol" panose="05050102010706020507" pitchFamily="18" charset="2"/>
              </a:rPr>
              <a:t>m</a:t>
            </a:r>
            <a:r>
              <a:rPr lang="en-US" altLang="ja-JP" sz="1800" b="1" dirty="0">
                <a:latin typeface="+mn-lt"/>
              </a:rPr>
              <a:t>)</a:t>
            </a:r>
            <a:r>
              <a:rPr lang="en-US" altLang="ja-JP" sz="1800" b="1" baseline="-25000" dirty="0">
                <a:latin typeface="+mn-lt"/>
              </a:rPr>
              <a:t>MC</a:t>
            </a:r>
            <a:r>
              <a:rPr lang="en-US" altLang="ja-JP" sz="1800" b="1" dirty="0">
                <a:latin typeface="+mn-lt"/>
              </a:rPr>
              <a:t> was calculated to be </a:t>
            </a:r>
            <a:br>
              <a:rPr lang="en-US" altLang="ja-JP" sz="1800" b="1" dirty="0">
                <a:latin typeface="+mn-lt"/>
              </a:rPr>
            </a:br>
            <a:br>
              <a:rPr lang="en-US" altLang="ja-JP" sz="1800" b="1" dirty="0">
                <a:latin typeface="+mn-lt"/>
              </a:rPr>
            </a:br>
            <a:br>
              <a:rPr lang="en-US" altLang="ja-JP" sz="1800" b="1" dirty="0">
                <a:latin typeface="+mn-lt"/>
              </a:rPr>
            </a:br>
            <a:r>
              <a:rPr lang="en-US" altLang="ja-JP" sz="1800" b="1" dirty="0">
                <a:latin typeface="+mn-lt"/>
              </a:rPr>
              <a:t>“The observed zenith distribution for -1.0</a:t>
            </a:r>
            <a:r>
              <a:rPr lang="ja-JP" altLang="en-US" sz="1800" b="1" dirty="0">
                <a:latin typeface="+mn-lt"/>
              </a:rPr>
              <a:t>≦</a:t>
            </a:r>
            <a:r>
              <a:rPr lang="en-US" altLang="ja-JP" sz="1800" b="1" dirty="0" err="1">
                <a:latin typeface="+mn-lt"/>
              </a:rPr>
              <a:t>cos</a:t>
            </a:r>
            <a:r>
              <a:rPr lang="en-US" altLang="ja-JP" sz="1800" b="1" dirty="0" err="1">
                <a:latin typeface="Symbol" panose="05050102010706020507" pitchFamily="18" charset="2"/>
              </a:rPr>
              <a:t>q</a:t>
            </a:r>
            <a:r>
              <a:rPr lang="ja-JP" altLang="en-US" sz="1800" b="1" dirty="0">
                <a:solidFill>
                  <a:srgbClr val="000000"/>
                </a:solidFill>
                <a:latin typeface="Symbol" panose="05050102010706020507" pitchFamily="18" charset="2"/>
              </a:rPr>
              <a:t> </a:t>
            </a:r>
            <a:r>
              <a:rPr lang="ja-JP" altLang="en-US" sz="1800" b="1" dirty="0">
                <a:solidFill>
                  <a:srgbClr val="000000"/>
                </a:solidFill>
                <a:latin typeface="Arial"/>
              </a:rPr>
              <a:t>≦</a:t>
            </a:r>
            <a:r>
              <a:rPr lang="en-US" altLang="ja-JP" sz="1800" b="1" dirty="0">
                <a:solidFill>
                  <a:srgbClr val="000000"/>
                </a:solidFill>
                <a:latin typeface="Arial"/>
              </a:rPr>
              <a:t>-</a:t>
            </a:r>
            <a:r>
              <a:rPr lang="en-US" altLang="ja-JP" sz="1800" b="1" dirty="0">
                <a:latin typeface="+mn-lt"/>
              </a:rPr>
              <a:t>0.1 does not fit well with the no oscillation expectation,"</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In 2000, observation of muon neutrino deficit</a:t>
            </a:r>
            <a:br>
              <a:rPr lang="en-US" altLang="ja-JP" sz="1800" b="1" dirty="0">
                <a:latin typeface="+mn-lt"/>
              </a:rPr>
            </a:br>
            <a:r>
              <a:rPr lang="en-US" altLang="ja-JP" sz="1800" b="1" dirty="0">
                <a:latin typeface="+mn-lt"/>
              </a:rPr>
              <a:t>in </a:t>
            </a:r>
            <a:r>
              <a:rPr lang="en-US" altLang="ja-JP" sz="1800" b="1" dirty="0" err="1">
                <a:latin typeface="+mn-lt"/>
              </a:rPr>
              <a:t>UpStop+InDown</a:t>
            </a:r>
            <a:r>
              <a:rPr lang="en-US" altLang="ja-JP" sz="1800" b="1" dirty="0">
                <a:latin typeface="+mn-lt"/>
              </a:rPr>
              <a:t> and </a:t>
            </a:r>
            <a:r>
              <a:rPr lang="en-US" altLang="ja-JP" sz="1800" b="1" dirty="0" err="1">
                <a:latin typeface="+mn-lt"/>
              </a:rPr>
              <a:t>InUP</a:t>
            </a:r>
            <a:r>
              <a:rPr lang="en-US" altLang="ja-JP" sz="1800" b="1" dirty="0">
                <a:latin typeface="+mn-lt"/>
              </a:rPr>
              <a:t> events followed.</a:t>
            </a:r>
            <a:br>
              <a:rPr lang="en-US" altLang="ja-JP" sz="1800" b="1" dirty="0">
                <a:latin typeface="+mn-lt"/>
              </a:rPr>
            </a:br>
            <a:endParaRPr lang="ja-JP" altLang="en-US" sz="1800" dirty="0"/>
          </a:p>
        </p:txBody>
      </p:sp>
      <p:sp>
        <p:nvSpPr>
          <p:cNvPr id="2" name="テキスト ボックス 1"/>
          <p:cNvSpPr txBox="1"/>
          <p:nvPr/>
        </p:nvSpPr>
        <p:spPr>
          <a:xfrm>
            <a:off x="1062038" y="1724025"/>
            <a:ext cx="6840537" cy="400050"/>
          </a:xfrm>
          <a:prstGeom prst="rect">
            <a:avLst/>
          </a:prstGeom>
          <a:noFill/>
        </p:spPr>
        <p:txBody>
          <a:bodyPr>
            <a:spAutoFit/>
          </a:bodyPr>
          <a:lstStyle/>
          <a:p>
            <a:pPr>
              <a:defRPr/>
            </a:pPr>
            <a:r>
              <a:rPr lang="en-US" altLang="ja-JP" b="1" dirty="0">
                <a:latin typeface="+mn-lt"/>
              </a:rPr>
              <a:t>R = </a:t>
            </a:r>
            <a:r>
              <a:rPr lang="en-US" altLang="ja-JP" b="1" dirty="0">
                <a:solidFill>
                  <a:srgbClr val="FF0000"/>
                </a:solidFill>
                <a:latin typeface="+mn-lt"/>
              </a:rPr>
              <a:t>0.74±0.036(stat.)±0.046(syst.)±0.13(</a:t>
            </a:r>
            <a:r>
              <a:rPr lang="en-US" altLang="ja-JP" b="1" dirty="0" err="1">
                <a:solidFill>
                  <a:srgbClr val="FF0000"/>
                </a:solidFill>
                <a:latin typeface="+mn-lt"/>
              </a:rPr>
              <a:t>theor</a:t>
            </a:r>
            <a:r>
              <a:rPr lang="en-US" altLang="ja-JP" b="1" dirty="0">
                <a:solidFill>
                  <a:srgbClr val="FF0000"/>
                </a:solidFill>
                <a:latin typeface="+mn-lt"/>
              </a:rPr>
              <a:t>.)</a:t>
            </a:r>
            <a:endParaRPr lang="ja-JP" altLang="en-US" b="1" dirty="0">
              <a:solidFill>
                <a:srgbClr val="FF0000"/>
              </a:solidFill>
              <a:latin typeface="+mn-lt"/>
            </a:endParaRPr>
          </a:p>
        </p:txBody>
      </p:sp>
      <p:sp>
        <p:nvSpPr>
          <p:cNvPr id="3" name="正方形/長方形 2"/>
          <p:cNvSpPr/>
          <p:nvPr/>
        </p:nvSpPr>
        <p:spPr>
          <a:xfrm>
            <a:off x="2185988" y="5994400"/>
            <a:ext cx="2520950" cy="523875"/>
          </a:xfrm>
          <a:prstGeom prst="rect">
            <a:avLst/>
          </a:prstGeom>
        </p:spPr>
        <p:txBody>
          <a:bodyPr>
            <a:spAutoFit/>
          </a:bodyPr>
          <a:lstStyle/>
          <a:p>
            <a:pPr>
              <a:defRPr/>
            </a:pPr>
            <a:r>
              <a:rPr lang="en-US" altLang="ja-JP" sz="1400" b="1" dirty="0">
                <a:latin typeface="+mn-lt"/>
              </a:rPr>
              <a:t>M. </a:t>
            </a:r>
            <a:r>
              <a:rPr lang="en-US" altLang="ja-JP" sz="1400" b="1" dirty="0" err="1">
                <a:latin typeface="+mn-lt"/>
              </a:rPr>
              <a:t>Ambrosio</a:t>
            </a:r>
            <a:r>
              <a:rPr lang="en-US" altLang="ja-JP" sz="1400" b="1" dirty="0">
                <a:latin typeface="+mn-lt"/>
              </a:rPr>
              <a:t> et al., </a:t>
            </a:r>
            <a:br>
              <a:rPr lang="en-US" altLang="ja-JP" sz="1400" b="1" dirty="0">
                <a:latin typeface="+mn-lt"/>
              </a:rPr>
            </a:br>
            <a:r>
              <a:rPr lang="en-US" altLang="ja-JP" sz="1400" b="1" dirty="0">
                <a:latin typeface="+mn-lt"/>
              </a:rPr>
              <a:t>Phys. Lett. B434, 451(1998) </a:t>
            </a:r>
          </a:p>
        </p:txBody>
      </p:sp>
      <p:grpSp>
        <p:nvGrpSpPr>
          <p:cNvPr id="108552" name="グループ化 4"/>
          <p:cNvGrpSpPr>
            <a:grpSpLocks/>
          </p:cNvGrpSpPr>
          <p:nvPr/>
        </p:nvGrpSpPr>
        <p:grpSpPr bwMode="auto">
          <a:xfrm>
            <a:off x="1781175" y="4864100"/>
            <a:ext cx="676275" cy="539750"/>
            <a:chOff x="-1053625" y="1088740"/>
            <a:chExt cx="675075" cy="540060"/>
          </a:xfrm>
        </p:grpSpPr>
        <p:sp>
          <p:nvSpPr>
            <p:cNvPr id="4" name="正方形/長方形 3"/>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7" name="直線矢印コネクタ 6"/>
          <p:cNvCxnSpPr/>
          <p:nvPr/>
        </p:nvCxnSpPr>
        <p:spPr>
          <a:xfrm flipH="1" flipV="1">
            <a:off x="2051050" y="4684713"/>
            <a:ext cx="180975" cy="814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4" name="グループ化 13"/>
          <p:cNvGrpSpPr>
            <a:grpSpLocks/>
          </p:cNvGrpSpPr>
          <p:nvPr/>
        </p:nvGrpSpPr>
        <p:grpSpPr bwMode="auto">
          <a:xfrm>
            <a:off x="7885113" y="5673725"/>
            <a:ext cx="674687" cy="539750"/>
            <a:chOff x="-1053625" y="1088740"/>
            <a:chExt cx="675075" cy="540060"/>
          </a:xfrm>
        </p:grpSpPr>
        <p:sp>
          <p:nvSpPr>
            <p:cNvPr id="15" name="正方形/長方形 14"/>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17" name="直線矢印コネクタ 16"/>
          <p:cNvCxnSpPr/>
          <p:nvPr/>
        </p:nvCxnSpPr>
        <p:spPr>
          <a:xfrm flipH="1" flipV="1">
            <a:off x="8154988" y="5494338"/>
            <a:ext cx="44450" cy="588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6" name="グループ化 18"/>
          <p:cNvGrpSpPr>
            <a:grpSpLocks/>
          </p:cNvGrpSpPr>
          <p:nvPr/>
        </p:nvGrpSpPr>
        <p:grpSpPr bwMode="auto">
          <a:xfrm>
            <a:off x="7947025" y="3632200"/>
            <a:ext cx="676275" cy="539750"/>
            <a:chOff x="-1053625" y="1088740"/>
            <a:chExt cx="675075" cy="540060"/>
          </a:xfrm>
        </p:grpSpPr>
        <p:sp>
          <p:nvSpPr>
            <p:cNvPr id="20" name="正方形/長方形 19"/>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22" name="直線矢印コネクタ 21"/>
          <p:cNvCxnSpPr/>
          <p:nvPr/>
        </p:nvCxnSpPr>
        <p:spPr>
          <a:xfrm flipV="1">
            <a:off x="8048625" y="3997325"/>
            <a:ext cx="169863"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442325" y="3997325"/>
            <a:ext cx="92075"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590800" y="4740275"/>
            <a:ext cx="1349375" cy="338138"/>
          </a:xfrm>
          <a:prstGeom prst="rect">
            <a:avLst/>
          </a:prstGeom>
          <a:noFill/>
        </p:spPr>
        <p:txBody>
          <a:bodyPr>
            <a:spAutoFit/>
          </a:bodyPr>
          <a:lstStyle/>
          <a:p>
            <a:pPr>
              <a:defRPr/>
            </a:pPr>
            <a:r>
              <a:rPr lang="en-US" altLang="ja-JP" sz="1600" b="1" dirty="0" err="1">
                <a:solidFill>
                  <a:srgbClr val="3F30FC"/>
                </a:solidFill>
                <a:latin typeface="+mn-lt"/>
              </a:rPr>
              <a:t>UpThrough</a:t>
            </a:r>
            <a:endParaRPr lang="ja-JP" altLang="en-US" sz="1600" b="1" dirty="0">
              <a:solidFill>
                <a:srgbClr val="3F30FC"/>
              </a:solidFill>
              <a:latin typeface="+mn-lt"/>
            </a:endParaRPr>
          </a:p>
        </p:txBody>
      </p:sp>
      <p:sp>
        <p:nvSpPr>
          <p:cNvPr id="25" name="正方形/長方形 24"/>
          <p:cNvSpPr/>
          <p:nvPr/>
        </p:nvSpPr>
        <p:spPr>
          <a:xfrm>
            <a:off x="7586663" y="3333750"/>
            <a:ext cx="1036637"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テキスト ボックス 28"/>
          <p:cNvSpPr txBox="1"/>
          <p:nvPr/>
        </p:nvSpPr>
        <p:spPr>
          <a:xfrm>
            <a:off x="6980238" y="3214688"/>
            <a:ext cx="1844675" cy="338137"/>
          </a:xfrm>
          <a:prstGeom prst="rect">
            <a:avLst/>
          </a:prstGeom>
          <a:noFill/>
        </p:spPr>
        <p:txBody>
          <a:bodyPr>
            <a:spAutoFit/>
          </a:bodyPr>
          <a:lstStyle/>
          <a:p>
            <a:pPr>
              <a:defRPr/>
            </a:pPr>
            <a:r>
              <a:rPr lang="en-US" altLang="ja-JP" sz="1600" b="1" dirty="0" err="1">
                <a:solidFill>
                  <a:srgbClr val="3F30FC"/>
                </a:solidFill>
                <a:latin typeface="+mn-lt"/>
              </a:rPr>
              <a:t>UpStop+InDown</a:t>
            </a:r>
            <a:endParaRPr lang="ja-JP" altLang="en-US" sz="1600" b="1" dirty="0">
              <a:solidFill>
                <a:srgbClr val="3F30FC"/>
              </a:solidFill>
              <a:latin typeface="+mn-lt"/>
            </a:endParaRPr>
          </a:p>
        </p:txBody>
      </p:sp>
      <p:sp>
        <p:nvSpPr>
          <p:cNvPr id="31" name="正方形/長方形 30"/>
          <p:cNvSpPr/>
          <p:nvPr/>
        </p:nvSpPr>
        <p:spPr>
          <a:xfrm>
            <a:off x="7564438" y="5224463"/>
            <a:ext cx="1036637"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テキスト ボックス 31"/>
          <p:cNvSpPr txBox="1"/>
          <p:nvPr/>
        </p:nvSpPr>
        <p:spPr>
          <a:xfrm>
            <a:off x="7812088" y="5105400"/>
            <a:ext cx="788987" cy="338138"/>
          </a:xfrm>
          <a:prstGeom prst="rect">
            <a:avLst/>
          </a:prstGeom>
          <a:noFill/>
        </p:spPr>
        <p:txBody>
          <a:bodyPr>
            <a:spAutoFit/>
          </a:bodyPr>
          <a:lstStyle/>
          <a:p>
            <a:pPr>
              <a:defRPr/>
            </a:pPr>
            <a:r>
              <a:rPr lang="en-US" altLang="ja-JP" sz="1600" b="1" dirty="0" err="1">
                <a:solidFill>
                  <a:srgbClr val="3F30FC"/>
                </a:solidFill>
                <a:latin typeface="+mn-lt"/>
              </a:rPr>
              <a:t>InUp</a:t>
            </a:r>
            <a:endParaRPr lang="ja-JP" altLang="en-US" sz="1600" b="1" dirty="0">
              <a:solidFill>
                <a:srgbClr val="3F30FC"/>
              </a:solidFill>
              <a:latin typeface="+mn-lt"/>
            </a:endParaRPr>
          </a:p>
        </p:txBody>
      </p:sp>
      <p:sp>
        <p:nvSpPr>
          <p:cNvPr id="33" name="正方形/長方形 32"/>
          <p:cNvSpPr/>
          <p:nvPr/>
        </p:nvSpPr>
        <p:spPr>
          <a:xfrm>
            <a:off x="6192838" y="2681288"/>
            <a:ext cx="2519362" cy="522287"/>
          </a:xfrm>
          <a:prstGeom prst="rect">
            <a:avLst/>
          </a:prstGeom>
        </p:spPr>
        <p:txBody>
          <a:bodyPr>
            <a:spAutoFit/>
          </a:bodyPr>
          <a:lstStyle/>
          <a:p>
            <a:pPr>
              <a:defRPr/>
            </a:pPr>
            <a:r>
              <a:rPr lang="en-US" altLang="ja-JP" sz="1400" b="1" dirty="0">
                <a:latin typeface="+mn-lt"/>
              </a:rPr>
              <a:t>M. </a:t>
            </a:r>
            <a:r>
              <a:rPr lang="en-US" altLang="ja-JP" sz="1400" b="1" dirty="0" err="1">
                <a:latin typeface="+mn-lt"/>
              </a:rPr>
              <a:t>Ambrosio</a:t>
            </a:r>
            <a:r>
              <a:rPr lang="en-US" altLang="ja-JP" sz="1400" b="1" dirty="0">
                <a:latin typeface="+mn-lt"/>
              </a:rPr>
              <a:t> et al., </a:t>
            </a:r>
            <a:br>
              <a:rPr lang="en-US" altLang="ja-JP" sz="1400" b="1" dirty="0">
                <a:latin typeface="+mn-lt"/>
              </a:rPr>
            </a:br>
            <a:r>
              <a:rPr lang="en-US" altLang="ja-JP" sz="1400" b="1" dirty="0">
                <a:latin typeface="+mn-lt"/>
              </a:rPr>
              <a:t>Phys. Lett. B478, 5(2000) </a:t>
            </a:r>
          </a:p>
        </p:txBody>
      </p:sp>
      <p:sp>
        <p:nvSpPr>
          <p:cNvPr id="27" name="スライド番号プレースホルダー 1">
            <a:extLst>
              <a:ext uri="{FF2B5EF4-FFF2-40B4-BE49-F238E27FC236}">
                <a16:creationId xmlns:a16="http://schemas.microsoft.com/office/drawing/2014/main" id="{8816D75E-EBB6-426C-9614-DAA4197FCD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431800" y="5194300"/>
            <a:ext cx="4140200" cy="665163"/>
          </a:xfrm>
          <a:prstGeom prst="roundRect">
            <a:avLst/>
          </a:prstGeom>
          <a:solidFill>
            <a:srgbClr val="BEE1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19"/>
          <p:cNvSpPr/>
          <p:nvPr/>
        </p:nvSpPr>
        <p:spPr>
          <a:xfrm>
            <a:off x="431800" y="4419600"/>
            <a:ext cx="4140200" cy="66516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59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Soudan-2 experiment (1989-2001)</a:t>
            </a:r>
          </a:p>
        </p:txBody>
      </p:sp>
      <p:sp>
        <p:nvSpPr>
          <p:cNvPr id="2" name="テキスト ボックス 1"/>
          <p:cNvSpPr txBox="1"/>
          <p:nvPr/>
        </p:nvSpPr>
        <p:spPr>
          <a:xfrm>
            <a:off x="26988" y="549275"/>
            <a:ext cx="9117012"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Fine-grained iron tracking</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calorimeter with a honeycomb</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geometry. The fiducial mass was</a:t>
            </a:r>
            <a:br>
              <a:rPr lang="en-US" altLang="ja-JP" b="1" dirty="0">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770 ton</a:t>
            </a:r>
            <a:r>
              <a:rPr lang="en-US" altLang="ja-JP" b="1" dirty="0">
                <a:latin typeface="Arial" panose="020B0604020202020204" pitchFamily="34" charset="0"/>
                <a:cs typeface="Arial" panose="020B0604020202020204" pitchFamily="34" charset="0"/>
              </a:rPr>
              <a:t>.</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detector was located at a depth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a:t>
            </a:r>
            <a:r>
              <a:rPr lang="en-US" altLang="ja-JP" b="1" dirty="0">
                <a:solidFill>
                  <a:srgbClr val="FF0000"/>
                </a:solidFill>
                <a:latin typeface="Arial" panose="020B0604020202020204" pitchFamily="34" charset="0"/>
                <a:cs typeface="Arial" panose="020B0604020202020204" pitchFamily="34" charset="0"/>
              </a:rPr>
              <a:t>2070</a:t>
            </a:r>
            <a:r>
              <a:rPr lang="en-US" altLang="ja-JP" b="1" dirty="0">
                <a:latin typeface="Arial" panose="020B0604020202020204" pitchFamily="34" charset="0"/>
                <a:cs typeface="Arial" panose="020B0604020202020204" pitchFamily="34" charset="0"/>
              </a:rPr>
              <a:t> </a:t>
            </a:r>
            <a:r>
              <a:rPr lang="en-US" altLang="ja-JP" b="1" dirty="0" err="1">
                <a:latin typeface="Arial" panose="020B0604020202020204" pitchFamily="34" charset="0"/>
                <a:cs typeface="Arial" panose="020B0604020202020204" pitchFamily="34" charset="0"/>
              </a:rPr>
              <a:t>m.w.e</a:t>
            </a:r>
            <a:r>
              <a:rPr lang="en-US" altLang="ja-JP" b="1" dirty="0">
                <a:latin typeface="Arial" panose="020B0604020202020204" pitchFamily="34" charset="0"/>
                <a:cs typeface="Arial" panose="020B0604020202020204" pitchFamily="34" charset="0"/>
              </a:rPr>
              <a:t> underground in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Soudan mine, Minnesota. </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R=(</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/e)</a:t>
            </a:r>
            <a:r>
              <a:rPr lang="en-US" altLang="ja-JP" b="1" baseline="-25000" dirty="0">
                <a:latin typeface="Arial" panose="020B0604020202020204" pitchFamily="34" charset="0"/>
                <a:cs typeface="Arial" panose="020B0604020202020204" pitchFamily="34" charset="0"/>
              </a:rPr>
              <a:t>data</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/e)</a:t>
            </a:r>
            <a:r>
              <a:rPr lang="en-US" altLang="ja-JP" b="1" baseline="-25000" dirty="0">
                <a:latin typeface="Arial" panose="020B0604020202020204" pitchFamily="34" charset="0"/>
                <a:cs typeface="Arial" panose="020B0604020202020204" pitchFamily="34" charset="0"/>
              </a:rPr>
              <a:t>MC </a:t>
            </a:r>
            <a:r>
              <a:rPr lang="en-US" altLang="ja-JP" b="1" dirty="0">
                <a:latin typeface="Arial" panose="020B0604020202020204" pitchFamily="34" charset="0"/>
                <a:cs typeface="Arial" panose="020B0604020202020204" pitchFamily="34" charset="0"/>
              </a:rPr>
              <a:t>were;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muon neutrino deficit was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confirmed in the </a:t>
            </a:r>
            <a:r>
              <a:rPr lang="en-US" altLang="ja-JP" b="1" dirty="0">
                <a:solidFill>
                  <a:srgbClr val="FF0000"/>
                </a:solidFill>
                <a:latin typeface="Arial" panose="020B0604020202020204" pitchFamily="34" charset="0"/>
                <a:cs typeface="Arial" panose="020B0604020202020204" pitchFamily="34" charset="0"/>
              </a:rPr>
              <a:t>1999 paper</a:t>
            </a:r>
            <a:r>
              <a:rPr lang="en-US" altLang="ja-JP" b="1" dirty="0">
                <a:latin typeface="Arial" panose="020B0604020202020204" pitchFamily="34" charset="0"/>
                <a:cs typeface="Arial" panose="020B0604020202020204" pitchFamily="34" charset="0"/>
              </a:rPr>
              <a:t>.</a:t>
            </a:r>
          </a:p>
        </p:txBody>
      </p:sp>
      <p:sp>
        <p:nvSpPr>
          <p:cNvPr id="110598" name="object 4"/>
          <p:cNvSpPr>
            <a:spLocks noChangeArrowheads="1"/>
          </p:cNvSpPr>
          <p:nvPr/>
        </p:nvSpPr>
        <p:spPr bwMode="auto">
          <a:xfrm>
            <a:off x="4827588" y="649288"/>
            <a:ext cx="4200525" cy="29591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11059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787775"/>
            <a:ext cx="43449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テキスト ボックス 5"/>
          <p:cNvSpPr txBox="1">
            <a:spLocks noChangeArrowheads="1"/>
          </p:cNvSpPr>
          <p:nvPr/>
        </p:nvSpPr>
        <p:spPr bwMode="auto">
          <a:xfrm>
            <a:off x="4797425" y="6084888"/>
            <a:ext cx="4438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W.W.M.Allison et al.,</a:t>
            </a:r>
            <a:r>
              <a:rPr lang="ja-JP" altLang="en-US" sz="1400" b="1">
                <a:cs typeface="Arial" panose="020B0604020202020204" pitchFamily="34" charset="0"/>
              </a:rPr>
              <a:t> </a:t>
            </a:r>
            <a:r>
              <a:rPr lang="en-US" altLang="ja-JP" sz="1400" b="1">
                <a:cs typeface="Arial" panose="020B0604020202020204" pitchFamily="34" charset="0"/>
              </a:rPr>
              <a:t>Phys. Lett. B391,491(1997)</a:t>
            </a:r>
          </a:p>
          <a:p>
            <a:pPr>
              <a:spcBef>
                <a:spcPct val="0"/>
              </a:spcBef>
              <a:buFontTx/>
              <a:buNone/>
            </a:pPr>
            <a:r>
              <a:rPr lang="en-US" altLang="ja-JP" sz="1400" b="1">
                <a:cs typeface="Arial" panose="020B0604020202020204" pitchFamily="34" charset="0"/>
              </a:rPr>
              <a:t>W.W.M.Allison et al., Phys. Lett. B449,137(1999)</a:t>
            </a:r>
          </a:p>
          <a:p>
            <a:pPr>
              <a:spcBef>
                <a:spcPct val="0"/>
              </a:spcBef>
              <a:buFontTx/>
              <a:buNone/>
            </a:pPr>
            <a:r>
              <a:rPr lang="en-US" altLang="ja-JP" sz="1400" b="1">
                <a:cs typeface="Arial" panose="020B0604020202020204" pitchFamily="34" charset="0"/>
              </a:rPr>
              <a:t>M.Sanchez et al., Phys. Rev. D 68, 113004 (2003)</a:t>
            </a:r>
          </a:p>
        </p:txBody>
      </p:sp>
      <p:sp>
        <p:nvSpPr>
          <p:cNvPr id="13" name="角丸四角形 12"/>
          <p:cNvSpPr/>
          <p:nvPr/>
        </p:nvSpPr>
        <p:spPr>
          <a:xfrm>
            <a:off x="390525" y="3698875"/>
            <a:ext cx="4140200" cy="665163"/>
          </a:xfrm>
          <a:prstGeom prst="roundRect">
            <a:avLst/>
          </a:prstGeom>
          <a:solidFill>
            <a:srgbClr val="FFF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14"/>
          <p:cNvSpPr txBox="1"/>
          <p:nvPr/>
        </p:nvSpPr>
        <p:spPr bwMode="auto">
          <a:xfrm>
            <a:off x="387350" y="3709988"/>
            <a:ext cx="409416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0.72</a:t>
            </a:r>
            <a:r>
              <a:rPr lang="en-US" altLang="ja-JP" b="1" dirty="0">
                <a:solidFill>
                  <a:srgbClr val="FF0000"/>
                </a:solidFill>
                <a:latin typeface="Arial" panose="020B0604020202020204" pitchFamily="34" charset="0"/>
                <a:cs typeface="Arial" panose="020B0604020202020204" pitchFamily="34" charset="0"/>
              </a:rPr>
              <a:t>±0.19(stat.)        (syst.)</a:t>
            </a:r>
            <a:endParaRPr lang="ja-JP" altLang="en-US" b="1" dirty="0">
              <a:latin typeface="Arial" panose="020B0604020202020204" pitchFamily="34" charset="0"/>
              <a:cs typeface="Arial" panose="020B0604020202020204" pitchFamily="34" charset="0"/>
            </a:endParaRPr>
          </a:p>
        </p:txBody>
      </p:sp>
      <p:sp>
        <p:nvSpPr>
          <p:cNvPr id="11" name="テキスト ボックス 10"/>
          <p:cNvSpPr txBox="1"/>
          <p:nvPr/>
        </p:nvSpPr>
        <p:spPr bwMode="auto">
          <a:xfrm>
            <a:off x="387350" y="4424363"/>
            <a:ext cx="429101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0.64</a:t>
            </a:r>
            <a:r>
              <a:rPr lang="en-US" altLang="ja-JP" b="1" dirty="0">
                <a:solidFill>
                  <a:srgbClr val="FF0000"/>
                </a:solidFill>
                <a:latin typeface="Arial" panose="020B0604020202020204" pitchFamily="34" charset="0"/>
                <a:cs typeface="Arial" panose="020B0604020202020204" pitchFamily="34" charset="0"/>
              </a:rPr>
              <a:t>±0.11(stat.)±0.06(syst.)</a:t>
            </a:r>
            <a:endParaRPr lang="ja-JP" altLang="en-US" b="1" dirty="0">
              <a:latin typeface="Arial" panose="020B0604020202020204" pitchFamily="34" charset="0"/>
              <a:cs typeface="Arial" panose="020B0604020202020204" pitchFamily="34" charset="0"/>
            </a:endParaRPr>
          </a:p>
        </p:txBody>
      </p:sp>
      <p:sp>
        <p:nvSpPr>
          <p:cNvPr id="12" name="テキスト ボックス 11"/>
          <p:cNvSpPr txBox="1"/>
          <p:nvPr/>
        </p:nvSpPr>
        <p:spPr bwMode="auto">
          <a:xfrm>
            <a:off x="387350" y="5194300"/>
            <a:ext cx="429101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0.69</a:t>
            </a:r>
            <a:r>
              <a:rPr lang="en-US" altLang="ja-JP" b="1" dirty="0">
                <a:solidFill>
                  <a:srgbClr val="FF0000"/>
                </a:solidFill>
                <a:latin typeface="Arial" panose="020B0604020202020204" pitchFamily="34" charset="0"/>
                <a:cs typeface="Arial" panose="020B0604020202020204" pitchFamily="34" charset="0"/>
              </a:rPr>
              <a:t>±0.10(stat.)±0.06(syst.)</a:t>
            </a:r>
            <a:endParaRPr lang="ja-JP" altLang="en-US" b="1" dirty="0">
              <a:latin typeface="Arial" panose="020B0604020202020204" pitchFamily="34" charset="0"/>
              <a:cs typeface="Arial" panose="020B0604020202020204" pitchFamily="34" charset="0"/>
            </a:endParaRPr>
          </a:p>
        </p:txBody>
      </p:sp>
      <p:sp>
        <p:nvSpPr>
          <p:cNvPr id="14" name="テキスト ボックス 13"/>
          <p:cNvSpPr txBox="1"/>
          <p:nvPr/>
        </p:nvSpPr>
        <p:spPr>
          <a:xfrm>
            <a:off x="2813050" y="3698875"/>
            <a:ext cx="884238"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0.05</a:t>
            </a:r>
            <a:endParaRPr lang="ja-JP" altLang="en-US" sz="1600" b="1" dirty="0">
              <a:solidFill>
                <a:srgbClr val="FF0000"/>
              </a:solidFill>
              <a:latin typeface="+mn-lt"/>
            </a:endParaRPr>
          </a:p>
        </p:txBody>
      </p:sp>
      <p:sp>
        <p:nvSpPr>
          <p:cNvPr id="16" name="テキスト ボックス 15"/>
          <p:cNvSpPr txBox="1"/>
          <p:nvPr/>
        </p:nvSpPr>
        <p:spPr>
          <a:xfrm>
            <a:off x="2813050" y="3871913"/>
            <a:ext cx="76517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110607" name="テキスト ボックス 5"/>
          <p:cNvSpPr txBox="1">
            <a:spLocks noChangeArrowheads="1"/>
          </p:cNvSpPr>
          <p:nvPr/>
        </p:nvSpPr>
        <p:spPr bwMode="auto">
          <a:xfrm>
            <a:off x="2408238" y="4059238"/>
            <a:ext cx="1738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1.52 kt</a:t>
            </a:r>
            <a:r>
              <a:rPr lang="ja-JP" altLang="en-US" sz="1400" b="1">
                <a:cs typeface="Arial" panose="020B0604020202020204" pitchFamily="34" charset="0"/>
              </a:rPr>
              <a:t>・</a:t>
            </a:r>
            <a:r>
              <a:rPr lang="en-US" altLang="ja-JP" sz="1400" b="1">
                <a:cs typeface="Arial" panose="020B0604020202020204" pitchFamily="34" charset="0"/>
              </a:rPr>
              <a:t>yr (1997)</a:t>
            </a:r>
          </a:p>
        </p:txBody>
      </p:sp>
      <p:sp>
        <p:nvSpPr>
          <p:cNvPr id="110608" name="テキスト ボックス 5"/>
          <p:cNvSpPr txBox="1">
            <a:spLocks noChangeArrowheads="1"/>
          </p:cNvSpPr>
          <p:nvPr/>
        </p:nvSpPr>
        <p:spPr bwMode="auto">
          <a:xfrm>
            <a:off x="2411413" y="4741863"/>
            <a:ext cx="2205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3.9  kt</a:t>
            </a:r>
            <a:r>
              <a:rPr lang="ja-JP" altLang="en-US" sz="1400" b="1">
                <a:cs typeface="Arial" panose="020B0604020202020204" pitchFamily="34" charset="0"/>
              </a:rPr>
              <a:t>・</a:t>
            </a:r>
            <a:r>
              <a:rPr lang="en-US" altLang="ja-JP" sz="1400" b="1">
                <a:cs typeface="Arial" panose="020B0604020202020204" pitchFamily="34" charset="0"/>
              </a:rPr>
              <a:t>yr (1999)</a:t>
            </a:r>
          </a:p>
        </p:txBody>
      </p:sp>
      <p:sp>
        <p:nvSpPr>
          <p:cNvPr id="110609" name="テキスト ボックス 5"/>
          <p:cNvSpPr txBox="1">
            <a:spLocks noChangeArrowheads="1"/>
          </p:cNvSpPr>
          <p:nvPr/>
        </p:nvSpPr>
        <p:spPr bwMode="auto">
          <a:xfrm>
            <a:off x="2382838" y="5511800"/>
            <a:ext cx="2295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5.90 kt</a:t>
            </a:r>
            <a:r>
              <a:rPr lang="ja-JP" altLang="en-US" sz="1400" b="1">
                <a:cs typeface="Arial" panose="020B0604020202020204" pitchFamily="34" charset="0"/>
              </a:rPr>
              <a:t>・</a:t>
            </a:r>
            <a:r>
              <a:rPr lang="en-US" altLang="ja-JP" sz="1400" b="1">
                <a:cs typeface="Arial" panose="020B0604020202020204" pitchFamily="34" charset="0"/>
              </a:rPr>
              <a:t>yr (2003)</a:t>
            </a:r>
          </a:p>
        </p:txBody>
      </p:sp>
      <p:sp>
        <p:nvSpPr>
          <p:cNvPr id="110610" name="テキスト ボックス 5"/>
          <p:cNvSpPr txBox="1">
            <a:spLocks noChangeArrowheads="1"/>
          </p:cNvSpPr>
          <p:nvPr/>
        </p:nvSpPr>
        <p:spPr bwMode="auto">
          <a:xfrm>
            <a:off x="5337175" y="5229225"/>
            <a:ext cx="1738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5.90 kt</a:t>
            </a:r>
            <a:r>
              <a:rPr lang="ja-JP" altLang="en-US" sz="1400" b="1">
                <a:solidFill>
                  <a:srgbClr val="3F30FC"/>
                </a:solidFill>
                <a:cs typeface="Arial" panose="020B0604020202020204" pitchFamily="34" charset="0"/>
              </a:rPr>
              <a:t>・</a:t>
            </a:r>
            <a:r>
              <a:rPr lang="en-US" altLang="ja-JP" sz="1400" b="1">
                <a:solidFill>
                  <a:srgbClr val="3F30FC"/>
                </a:solidFill>
                <a:cs typeface="Arial" panose="020B0604020202020204" pitchFamily="34" charset="0"/>
              </a:rPr>
              <a:t>yr (2003)</a:t>
            </a:r>
          </a:p>
        </p:txBody>
      </p:sp>
      <p:sp>
        <p:nvSpPr>
          <p:cNvPr id="3" name="正方形/長方形 2"/>
          <p:cNvSpPr/>
          <p:nvPr/>
        </p:nvSpPr>
        <p:spPr>
          <a:xfrm>
            <a:off x="71818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51117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613" name="テキスト ボックス 5"/>
          <p:cNvSpPr txBox="1">
            <a:spLocks noChangeArrowheads="1"/>
          </p:cNvSpPr>
          <p:nvPr/>
        </p:nvSpPr>
        <p:spPr bwMode="auto">
          <a:xfrm>
            <a:off x="5202238"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e-flavor,</a:t>
            </a:r>
            <a:br>
              <a:rPr lang="en-US" altLang="ja-JP" sz="1400" b="1">
                <a:solidFill>
                  <a:srgbClr val="FF0000"/>
                </a:solidFill>
                <a:cs typeface="Arial" panose="020B0604020202020204" pitchFamily="34" charset="0"/>
              </a:rPr>
            </a:br>
            <a:r>
              <a:rPr lang="en-US" altLang="ja-JP" sz="1400" b="1">
                <a:solidFill>
                  <a:srgbClr val="FF0000"/>
                </a:solidFill>
                <a:cs typeface="Arial" panose="020B0604020202020204" pitchFamily="34" charset="0"/>
              </a:rPr>
              <a:t>157 events</a:t>
            </a:r>
          </a:p>
        </p:txBody>
      </p:sp>
      <p:sp>
        <p:nvSpPr>
          <p:cNvPr id="110614" name="テキスト ボックス 5"/>
          <p:cNvSpPr txBox="1">
            <a:spLocks noChangeArrowheads="1"/>
          </p:cNvSpPr>
          <p:nvPr/>
        </p:nvSpPr>
        <p:spPr bwMode="auto">
          <a:xfrm>
            <a:off x="7239000"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Symbol" panose="05050102010706020507" pitchFamily="18" charset="2"/>
                <a:cs typeface="Arial" panose="020B0604020202020204" pitchFamily="34" charset="0"/>
              </a:rPr>
              <a:t>m</a:t>
            </a:r>
            <a:r>
              <a:rPr lang="en-US" altLang="ja-JP" sz="1400" b="1">
                <a:solidFill>
                  <a:srgbClr val="FF0000"/>
                </a:solidFill>
                <a:cs typeface="Arial" panose="020B0604020202020204" pitchFamily="34" charset="0"/>
              </a:rPr>
              <a:t>-flavor,</a:t>
            </a:r>
            <a:br>
              <a:rPr lang="en-US" altLang="ja-JP" sz="1400" b="1">
                <a:solidFill>
                  <a:srgbClr val="FF0000"/>
                </a:solidFill>
                <a:cs typeface="Arial" panose="020B0604020202020204" pitchFamily="34" charset="0"/>
              </a:rPr>
            </a:br>
            <a:r>
              <a:rPr lang="en-US" altLang="ja-JP" sz="1400" b="1">
                <a:solidFill>
                  <a:srgbClr val="FF0000"/>
                </a:solidFill>
                <a:cs typeface="Arial" panose="020B0604020202020204" pitchFamily="34" charset="0"/>
              </a:rPr>
              <a:t>167 events</a:t>
            </a:r>
          </a:p>
        </p:txBody>
      </p:sp>
      <p:sp>
        <p:nvSpPr>
          <p:cNvPr id="23" name="object 7"/>
          <p:cNvSpPr>
            <a:spLocks noChangeArrowheads="1"/>
          </p:cNvSpPr>
          <p:nvPr/>
        </p:nvSpPr>
        <p:spPr bwMode="auto">
          <a:xfrm>
            <a:off x="6784975" y="1171575"/>
            <a:ext cx="2243138" cy="22574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9"/>
          <p:cNvSpPr txBox="1">
            <a:spLocks noChangeArrowheads="1"/>
          </p:cNvSpPr>
          <p:nvPr/>
        </p:nvSpPr>
        <p:spPr bwMode="auto">
          <a:xfrm>
            <a:off x="250825" y="7938"/>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a:solidFill>
                  <a:srgbClr val="0A0AD4"/>
                </a:solidFill>
              </a:rPr>
              <a:t>In this lecture…….</a:t>
            </a:r>
          </a:p>
        </p:txBody>
      </p:sp>
      <p:sp>
        <p:nvSpPr>
          <p:cNvPr id="2" name="テキスト ボックス 1"/>
          <p:cNvSpPr txBox="1"/>
          <p:nvPr/>
        </p:nvSpPr>
        <p:spPr>
          <a:xfrm>
            <a:off x="26988" y="638175"/>
            <a:ext cx="9045575" cy="440120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 Vietnam School on Neutrino in 2017 and 2018, I gave 3 days lectures with the title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T2K”</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From 2019, the lecture is reduced to 2 days. T2K experiment is not  covered. The title was changed to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K2K”</a:t>
            </a:r>
            <a:r>
              <a:rPr lang="en-US" altLang="ja-JP" b="1" dirty="0">
                <a:latin typeface="+mn-lt"/>
              </a:rPr>
              <a:t>, accordingly.</a:t>
            </a:r>
            <a:br>
              <a:rPr lang="en-US" altLang="ja-JP" b="1" dirty="0">
                <a:latin typeface="+mn-lt"/>
              </a:rPr>
            </a:b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Prof. </a:t>
            </a:r>
            <a:r>
              <a:rPr lang="en-US" altLang="ja-JP" b="1" dirty="0" err="1">
                <a:solidFill>
                  <a:srgbClr val="FF0000"/>
                </a:solidFill>
                <a:latin typeface="+mn-lt"/>
              </a:rPr>
              <a:t>Atsumu</a:t>
            </a:r>
            <a:r>
              <a:rPr lang="en-US" altLang="ja-JP" b="1" dirty="0">
                <a:solidFill>
                  <a:srgbClr val="FF0000"/>
                </a:solidFill>
                <a:latin typeface="+mn-lt"/>
              </a:rPr>
              <a:t> Suzuki </a:t>
            </a:r>
            <a:r>
              <a:rPr lang="en-US" altLang="ja-JP" b="1" dirty="0">
                <a:latin typeface="+mn-lt"/>
              </a:rPr>
              <a:t>will give a lecture on T2K experiment after this</a:t>
            </a:r>
            <a:br>
              <a:rPr lang="en-US" altLang="ja-JP" b="1" dirty="0">
                <a:latin typeface="+mn-lt"/>
              </a:rPr>
            </a:br>
            <a:r>
              <a:rPr lang="en-US" altLang="ja-JP" b="1" dirty="0">
                <a:latin typeface="+mn-lt"/>
              </a:rPr>
              <a:t>lecture, instead.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first day, I will present about </a:t>
            </a:r>
            <a:r>
              <a:rPr lang="en-US" altLang="ja-JP" b="1" dirty="0" err="1">
                <a:latin typeface="+mn-lt"/>
              </a:rPr>
              <a:t>Kamiokande</a:t>
            </a:r>
            <a:r>
              <a:rPr lang="en-US" altLang="ja-JP" b="1" dirty="0">
                <a:latin typeface="+mn-lt"/>
              </a:rPr>
              <a:t> experiment with</a:t>
            </a:r>
            <a:br>
              <a:rPr lang="en-US" altLang="ja-JP" b="1" dirty="0">
                <a:latin typeface="+mn-lt"/>
              </a:rPr>
            </a:br>
            <a:r>
              <a:rPr lang="en-US" altLang="ja-JP" b="1" dirty="0">
                <a:latin typeface="+mn-lt"/>
              </a:rPr>
              <a:t>an appendix.</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second day, I will present experiments after </a:t>
            </a:r>
            <a:r>
              <a:rPr lang="en-US" altLang="ja-JP" b="1" dirty="0" err="1">
                <a:latin typeface="+mn-lt"/>
              </a:rPr>
              <a:t>Kamiokande</a:t>
            </a:r>
            <a:r>
              <a:rPr lang="en-US" altLang="ja-JP" b="1" dirty="0">
                <a:latin typeface="+mn-lt"/>
              </a:rPr>
              <a:t>.</a:t>
            </a:r>
          </a:p>
        </p:txBody>
      </p:sp>
      <p:sp>
        <p:nvSpPr>
          <p:cNvPr id="4" name="スライド番号プレースホルダー 1">
            <a:extLst>
              <a:ext uri="{FF2B5EF4-FFF2-40B4-BE49-F238E27FC236}">
                <a16:creationId xmlns:a16="http://schemas.microsoft.com/office/drawing/2014/main" id="{505D3198-E1A7-4532-97FE-94EED67CC59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6"/>
          <p:cNvSpPr txBox="1">
            <a:spLocks noChangeArrowheads="1"/>
          </p:cNvSpPr>
          <p:nvPr/>
        </p:nvSpPr>
        <p:spPr bwMode="auto">
          <a:xfrm>
            <a:off x="1871663" y="503238"/>
            <a:ext cx="6165850" cy="2124075"/>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The capability of </a:t>
            </a:r>
            <a:r>
              <a:rPr lang="en-US" altLang="ja-JP" sz="1400" b="1" dirty="0">
                <a:solidFill>
                  <a:srgbClr val="FF0000"/>
                </a:solidFill>
                <a:cs typeface="Arial" panose="020B0604020202020204" pitchFamily="34" charset="0"/>
              </a:rPr>
              <a:t>e/</a:t>
            </a:r>
            <a:r>
              <a:rPr lang="en-US" altLang="ja-JP" sz="1400" b="1" dirty="0">
                <a:solidFill>
                  <a:srgbClr val="FF0000"/>
                </a:solidFill>
                <a:latin typeface="Symbol" panose="05050102010706020507" pitchFamily="18" charset="2"/>
                <a:cs typeface="Arial" panose="020B0604020202020204" pitchFamily="34" charset="0"/>
              </a:rPr>
              <a:t>m</a:t>
            </a:r>
            <a:r>
              <a:rPr lang="en-US" altLang="ja-JP" sz="1400" b="1" dirty="0">
                <a:solidFill>
                  <a:srgbClr val="FF0000"/>
                </a:solidFill>
                <a:cs typeface="Arial" panose="020B0604020202020204" pitchFamily="34" charset="0"/>
              </a:rPr>
              <a:t> particle identification </a:t>
            </a:r>
            <a:r>
              <a:rPr lang="en-US" altLang="ja-JP" sz="1400" b="1" dirty="0">
                <a:solidFill>
                  <a:srgbClr val="000000"/>
                </a:solidFill>
                <a:cs typeface="Arial" panose="020B0604020202020204" pitchFamily="34" charset="0"/>
              </a:rPr>
              <a:t>is suspicious.</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cs typeface="Arial" panose="020B0604020202020204" pitchFamily="34" charset="0"/>
              </a:rPr>
              <a:t>Statistics i</a:t>
            </a:r>
            <a:r>
              <a:rPr lang="en-US" altLang="ja-JP" sz="1400" b="1" dirty="0">
                <a:solidFill>
                  <a:srgbClr val="000000"/>
                </a:solidFill>
                <a:cs typeface="Arial" panose="020B0604020202020204" pitchFamily="34" charset="0"/>
              </a:rPr>
              <a:t>s definitely poor. </a:t>
            </a:r>
            <a:r>
              <a:rPr lang="en-US" altLang="ja-JP" sz="1400" b="1" dirty="0">
                <a:solidFill>
                  <a:srgbClr val="FF0000"/>
                </a:solidFill>
                <a:cs typeface="Arial" panose="020B0604020202020204" pitchFamily="34" charset="0"/>
              </a:rPr>
              <a:t>Much more data </a:t>
            </a:r>
            <a:r>
              <a:rPr lang="en-US" altLang="ja-JP" sz="1400" b="1" dirty="0">
                <a:solidFill>
                  <a:srgbClr val="000000"/>
                </a:solidFill>
                <a:cs typeface="Arial" panose="020B0604020202020204" pitchFamily="34" charset="0"/>
              </a:rPr>
              <a:t>is needed.</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Large uncertainty of </a:t>
            </a:r>
            <a:r>
              <a:rPr lang="en-US" altLang="ja-JP" sz="1400" b="1" dirty="0">
                <a:solidFill>
                  <a:srgbClr val="FF0000"/>
                </a:solidFill>
                <a:cs typeface="Arial" panose="020B0604020202020204" pitchFamily="34" charset="0"/>
              </a:rPr>
              <a:t>atmospheric neutrino flux</a:t>
            </a:r>
            <a:r>
              <a:rPr lang="en-US" altLang="ja-JP" sz="1400" b="1" dirty="0">
                <a:solidFill>
                  <a:srgbClr val="000000"/>
                </a:solidFill>
                <a:cs typeface="Arial" panose="020B0604020202020204" pitchFamily="34" charset="0"/>
              </a:rPr>
              <a:t>.</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Negative results by </a:t>
            </a:r>
            <a:r>
              <a:rPr lang="en-US" altLang="ja-JP" sz="1400" b="1" dirty="0">
                <a:solidFill>
                  <a:srgbClr val="FF0000"/>
                </a:solidFill>
                <a:cs typeface="Arial" panose="020B0604020202020204" pitchFamily="34" charset="0"/>
              </a:rPr>
              <a:t>other experiments</a:t>
            </a:r>
            <a:r>
              <a:rPr lang="en-US" altLang="ja-JP" sz="1400" b="1" dirty="0">
                <a:solidFill>
                  <a:srgbClr val="000000"/>
                </a:solidFill>
                <a:cs typeface="Arial" panose="020B0604020202020204" pitchFamily="34" charset="0"/>
              </a:rPr>
              <a:t>. </a:t>
            </a:r>
          </a:p>
          <a:p>
            <a:pPr>
              <a:spcBef>
                <a:spcPct val="0"/>
              </a:spcBef>
              <a:buFontTx/>
              <a:buAutoNum type="arabicPeriod"/>
              <a:defRPr/>
            </a:pPr>
            <a:endParaRPr lang="en-US" altLang="ja-JP" sz="1400" b="1" dirty="0">
              <a:solidFill>
                <a:srgbClr val="000000"/>
              </a:solidFill>
              <a:cs typeface="Arial" panose="020B0604020202020204" pitchFamily="34" charset="0"/>
            </a:endParaRPr>
          </a:p>
        </p:txBody>
      </p:sp>
      <p:sp>
        <p:nvSpPr>
          <p:cNvPr id="163843" name="テキスト ボックス 26"/>
          <p:cNvSpPr txBox="1">
            <a:spLocks noChangeArrowheads="1"/>
          </p:cNvSpPr>
          <p:nvPr/>
        </p:nvSpPr>
        <p:spPr bwMode="auto">
          <a:xfrm>
            <a:off x="23813" y="2681288"/>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Particle identification problem was settled by E261A experiment.</a:t>
            </a:r>
            <a:endParaRPr lang="ja-JP" altLang="en-US" sz="1950" b="1" dirty="0">
              <a:solidFill>
                <a:srgbClr val="000000"/>
              </a:solidFill>
              <a:cs typeface="Arial" panose="020B0604020202020204" pitchFamily="34" charset="0"/>
            </a:endParaRPr>
          </a:p>
        </p:txBody>
      </p:sp>
      <p:cxnSp>
        <p:nvCxnSpPr>
          <p:cNvPr id="3" name="直線コネクタ 2"/>
          <p:cNvCxnSpPr/>
          <p:nvPr/>
        </p:nvCxnSpPr>
        <p:spPr>
          <a:xfrm>
            <a:off x="2322513" y="9636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621"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(~1999) </a:t>
            </a:r>
          </a:p>
        </p:txBody>
      </p:sp>
      <p:cxnSp>
        <p:nvCxnSpPr>
          <p:cNvPr id="11" name="直線コネクタ 10"/>
          <p:cNvCxnSpPr/>
          <p:nvPr/>
        </p:nvCxnSpPr>
        <p:spPr>
          <a:xfrm>
            <a:off x="2320925" y="13954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320925" y="2235200"/>
            <a:ext cx="500380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テキスト ボックス 26"/>
          <p:cNvSpPr txBox="1">
            <a:spLocks noChangeArrowheads="1"/>
          </p:cNvSpPr>
          <p:nvPr/>
        </p:nvSpPr>
        <p:spPr bwMode="auto">
          <a:xfrm>
            <a:off x="23813" y="3135313"/>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Enough statistics of data were accumulated by Super-</a:t>
            </a:r>
            <a:r>
              <a:rPr lang="en-US" altLang="ja-JP" sz="1950" b="1" dirty="0" err="1">
                <a:solidFill>
                  <a:srgbClr val="000000"/>
                </a:solidFill>
                <a:cs typeface="Arial" panose="020B0604020202020204" pitchFamily="34" charset="0"/>
              </a:rPr>
              <a:t>Kamiokande</a:t>
            </a:r>
            <a:r>
              <a:rPr lang="en-US" altLang="ja-JP" sz="1950" b="1" dirty="0">
                <a:solidFill>
                  <a:srgbClr val="000000"/>
                </a:solidFill>
                <a:cs typeface="Arial" panose="020B0604020202020204" pitchFamily="34" charset="0"/>
              </a:rPr>
              <a:t>.</a:t>
            </a:r>
          </a:p>
        </p:txBody>
      </p:sp>
      <p:sp>
        <p:nvSpPr>
          <p:cNvPr id="9" name="テキスト ボックス 26"/>
          <p:cNvSpPr txBox="1">
            <a:spLocks noChangeArrowheads="1"/>
          </p:cNvSpPr>
          <p:nvPr/>
        </p:nvSpPr>
        <p:spPr bwMode="auto">
          <a:xfrm>
            <a:off x="25400" y="3576638"/>
            <a:ext cx="9226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Two tracking type detectors claimed the atmospheric muon neutrino deficit.  However, it was </a:t>
            </a:r>
            <a:r>
              <a:rPr lang="en-US" altLang="ja-JP" sz="1950" b="1" dirty="0">
                <a:solidFill>
                  <a:srgbClr val="FF0000"/>
                </a:solidFill>
                <a:cs typeface="Arial" panose="020B0604020202020204" pitchFamily="34" charset="0"/>
              </a:rPr>
              <a:t>just after </a:t>
            </a:r>
            <a:r>
              <a:rPr lang="en-US" altLang="ja-JP" sz="1950" b="1" dirty="0">
                <a:solidFill>
                  <a:srgbClr val="000000"/>
                </a:solidFill>
                <a:cs typeface="Arial" panose="020B0604020202020204" pitchFamily="34" charset="0"/>
              </a:rPr>
              <a:t>the observation by Super-</a:t>
            </a:r>
            <a:r>
              <a:rPr lang="en-US" altLang="ja-JP" sz="1950" b="1" dirty="0" err="1">
                <a:solidFill>
                  <a:srgbClr val="000000"/>
                </a:solidFill>
                <a:cs typeface="Arial" panose="020B0604020202020204" pitchFamily="34" charset="0"/>
              </a:rPr>
              <a:t>Kamiokande</a:t>
            </a:r>
            <a:r>
              <a:rPr lang="en-US" altLang="ja-JP" sz="1950" b="1" dirty="0">
                <a:solidFill>
                  <a:srgbClr val="000000"/>
                </a:solidFill>
                <a:cs typeface="Arial" panose="020B0604020202020204" pitchFamily="34" charset="0"/>
              </a:rPr>
              <a:t>.</a:t>
            </a:r>
            <a:r>
              <a:rPr lang="ja-JP" altLang="en-US" sz="1950" b="1" dirty="0">
                <a:solidFill>
                  <a:srgbClr val="000000"/>
                </a:solidFill>
                <a:cs typeface="Arial" panose="020B0604020202020204" pitchFamily="34" charset="0"/>
              </a:rPr>
              <a:t>　</a:t>
            </a:r>
            <a:r>
              <a:rPr lang="en-US" altLang="ja-JP" sz="1950" b="1" dirty="0">
                <a:solidFill>
                  <a:srgbClr val="000000"/>
                </a:solidFill>
                <a:cs typeface="Arial" panose="020B0604020202020204" pitchFamily="34" charset="0"/>
              </a:rPr>
              <a:t>Their statistics were quite poor to claim “neutrino oscillation”</a:t>
            </a:r>
            <a:r>
              <a:rPr lang="ja-JP" altLang="en-US" sz="1950" b="1" dirty="0">
                <a:solidFill>
                  <a:srgbClr val="000000"/>
                </a:solidFill>
                <a:cs typeface="Arial" panose="020B0604020202020204" pitchFamily="34" charset="0"/>
              </a:rPr>
              <a:t> </a:t>
            </a:r>
            <a:r>
              <a:rPr lang="en-US" altLang="ja-JP" sz="1950" b="1" dirty="0">
                <a:solidFill>
                  <a:srgbClr val="000000"/>
                </a:solidFill>
                <a:cs typeface="Arial" panose="020B0604020202020204" pitchFamily="34" charset="0"/>
              </a:rPr>
              <a:t>by a single experiment.</a:t>
            </a:r>
          </a:p>
        </p:txBody>
      </p:sp>
      <p:sp>
        <p:nvSpPr>
          <p:cNvPr id="13" name="テキスト ボックス 26"/>
          <p:cNvSpPr txBox="1">
            <a:spLocks noChangeArrowheads="1"/>
          </p:cNvSpPr>
          <p:nvPr/>
        </p:nvSpPr>
        <p:spPr bwMode="auto">
          <a:xfrm>
            <a:off x="25400" y="4868863"/>
            <a:ext cx="9120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They completely forgot that claiming neutrino oscillation is quite risky!  Their announcement was </a:t>
            </a:r>
            <a:r>
              <a:rPr lang="en-US" altLang="ja-JP" sz="1950" b="1" dirty="0">
                <a:solidFill>
                  <a:srgbClr val="0000FF"/>
                </a:solidFill>
                <a:cs typeface="Arial" panose="020B0604020202020204" pitchFamily="34" charset="0"/>
              </a:rPr>
              <a:t>“Do not miss the bus”</a:t>
            </a:r>
            <a:r>
              <a:rPr lang="en-US" altLang="ja-JP" sz="1950" b="1" dirty="0">
                <a:cs typeface="Arial" panose="020B0604020202020204" pitchFamily="34" charset="0"/>
              </a:rPr>
              <a:t>.</a:t>
            </a:r>
          </a:p>
        </p:txBody>
      </p:sp>
      <p:sp>
        <p:nvSpPr>
          <p:cNvPr id="14" name="テキスト ボックス 26"/>
          <p:cNvSpPr txBox="1">
            <a:spLocks noChangeArrowheads="1"/>
          </p:cNvSpPr>
          <p:nvPr/>
        </p:nvSpPr>
        <p:spPr bwMode="auto">
          <a:xfrm>
            <a:off x="461963" y="5545138"/>
            <a:ext cx="451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950" b="1" dirty="0">
                <a:solidFill>
                  <a:srgbClr val="000000"/>
                </a:solidFill>
                <a:cs typeface="Arial" panose="020B0604020202020204" pitchFamily="34" charset="0"/>
              </a:rPr>
              <a:t>or, in Japanese famous phrase,</a:t>
            </a:r>
          </a:p>
        </p:txBody>
      </p:sp>
      <p:sp>
        <p:nvSpPr>
          <p:cNvPr id="15" name="テキスト ボックス 26"/>
          <p:cNvSpPr txBox="1">
            <a:spLocks noChangeArrowheads="1"/>
          </p:cNvSpPr>
          <p:nvPr/>
        </p:nvSpPr>
        <p:spPr bwMode="auto">
          <a:xfrm>
            <a:off x="395288" y="6354763"/>
            <a:ext cx="8748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solidFill>
                  <a:srgbClr val="0000FF"/>
                </a:solidFill>
                <a:cs typeface="Arial" panose="020B0604020202020204" pitchFamily="34" charset="0"/>
              </a:rPr>
              <a:t>“If everyone crosses against the red light, there's nothing to be afraid of.” </a:t>
            </a:r>
            <a:endParaRPr lang="ja-JP" altLang="en-US" sz="2000" b="1">
              <a:solidFill>
                <a:srgbClr val="FF0000"/>
              </a:solidFill>
              <a:cs typeface="Arial" panose="020B0604020202020204" pitchFamily="34" charset="0"/>
            </a:endParaRPr>
          </a:p>
        </p:txBody>
      </p:sp>
      <p:sp>
        <p:nvSpPr>
          <p:cNvPr id="16" name="テキスト ボックス 26"/>
          <p:cNvSpPr txBox="1">
            <a:spLocks noChangeArrowheads="1"/>
          </p:cNvSpPr>
          <p:nvPr/>
        </p:nvSpPr>
        <p:spPr bwMode="auto">
          <a:xfrm>
            <a:off x="385763" y="5954713"/>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1">
                <a:solidFill>
                  <a:srgbClr val="FF0000"/>
                </a:solidFill>
                <a:cs typeface="Arial" panose="020B0604020202020204" pitchFamily="34" charset="0"/>
              </a:rPr>
              <a:t>「赤信号みんなで渡れば恐くない</a:t>
            </a:r>
            <a:r>
              <a:rPr lang="en-US" altLang="ja-JP" sz="2000" b="1">
                <a:solidFill>
                  <a:srgbClr val="FF0000"/>
                </a:solidFill>
                <a:cs typeface="Arial" panose="020B0604020202020204" pitchFamily="34" charset="0"/>
              </a:rPr>
              <a:t>!</a:t>
            </a:r>
            <a:r>
              <a:rPr lang="ja-JP" altLang="en-US" sz="2000" b="1">
                <a:solidFill>
                  <a:srgbClr val="FF0000"/>
                </a:solidFill>
                <a:cs typeface="Arial" panose="020B0604020202020204" pitchFamily="34" charset="0"/>
              </a:rPr>
              <a:t>」</a:t>
            </a:r>
          </a:p>
        </p:txBody>
      </p:sp>
      <p:sp>
        <p:nvSpPr>
          <p:cNvPr id="111630" name="テキスト ボックス 1"/>
          <p:cNvSpPr txBox="1">
            <a:spLocks noChangeArrowheads="1"/>
          </p:cNvSpPr>
          <p:nvPr/>
        </p:nvSpPr>
        <p:spPr bwMode="auto">
          <a:xfrm>
            <a:off x="806450" y="473075"/>
            <a:ext cx="17557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cs typeface="Arial" panose="020B0604020202020204" pitchFamily="34" charset="0"/>
              </a:rPr>
              <a:t>In early 1990s</a:t>
            </a:r>
            <a:endParaRPr lang="ja-JP" altLang="en-US" sz="18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P spid="8" grpId="0"/>
      <p:bldP spid="9" grpId="0"/>
      <p:bldP spid="13"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Text Box 23"/>
          <p:cNvSpPr txBox="1">
            <a:spLocks noChangeArrowheads="1"/>
          </p:cNvSpPr>
          <p:nvPr/>
        </p:nvSpPr>
        <p:spPr bwMode="auto">
          <a:xfrm>
            <a:off x="-63500" y="-26988"/>
            <a:ext cx="71564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Calculation of </a:t>
            </a:r>
            <a:r>
              <a:rPr lang="en-US" altLang="ja-JP" sz="2800" b="1" u="sng">
                <a:solidFill>
                  <a:srgbClr val="FF0000"/>
                </a:solidFill>
                <a:latin typeface="Arial" panose="020B0604020202020204" pitchFamily="34" charset="0"/>
              </a:rPr>
              <a:t>atmospheric neutrino </a:t>
            </a:r>
            <a:r>
              <a:rPr lang="en-US" altLang="ja-JP" sz="2800" b="1" u="sng">
                <a:solidFill>
                  <a:srgbClr val="0A0AD4"/>
                </a:solidFill>
                <a:latin typeface="Arial" panose="020B0604020202020204" pitchFamily="34" charset="0"/>
              </a:rPr>
              <a:t>flux </a:t>
            </a:r>
          </a:p>
        </p:txBody>
      </p:sp>
      <p:grpSp>
        <p:nvGrpSpPr>
          <p:cNvPr id="112643" name="グループ化 14"/>
          <p:cNvGrpSpPr>
            <a:grpSpLocks/>
          </p:cNvGrpSpPr>
          <p:nvPr/>
        </p:nvGrpSpPr>
        <p:grpSpPr bwMode="auto">
          <a:xfrm>
            <a:off x="-6350" y="2876550"/>
            <a:ext cx="4037013" cy="3340100"/>
            <a:chOff x="-6199" y="2798058"/>
            <a:chExt cx="4036391" cy="3339433"/>
          </a:xfrm>
        </p:grpSpPr>
        <p:sp>
          <p:nvSpPr>
            <p:cNvPr id="8" name="object 8"/>
            <p:cNvSpPr/>
            <p:nvPr/>
          </p:nvSpPr>
          <p:spPr>
            <a:xfrm>
              <a:off x="-6199" y="2942492"/>
              <a:ext cx="4036391" cy="3194999"/>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12655" name="テキスト ボックス 3"/>
            <p:cNvSpPr txBox="1">
              <a:spLocks noChangeArrowheads="1"/>
            </p:cNvSpPr>
            <p:nvPr/>
          </p:nvSpPr>
          <p:spPr bwMode="auto">
            <a:xfrm>
              <a:off x="836585" y="2798058"/>
              <a:ext cx="2115235" cy="584775"/>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rPr>
                <a:t>Primary proton </a:t>
              </a:r>
              <a:br>
                <a:rPr lang="en-US" altLang="ja-JP" sz="1600" b="1">
                  <a:latin typeface="Arial Narrow" panose="020B0606020202030204" pitchFamily="34" charset="0"/>
                </a:rPr>
              </a:br>
              <a:r>
                <a:rPr lang="en-US" altLang="ja-JP" sz="1600" b="1">
                  <a:latin typeface="Arial Narrow" panose="020B0606020202030204" pitchFamily="34" charset="0"/>
                </a:rPr>
                <a:t>(and heavier nuclei) flux </a:t>
              </a:r>
            </a:p>
          </p:txBody>
        </p:sp>
      </p:grpSp>
      <p:grpSp>
        <p:nvGrpSpPr>
          <p:cNvPr id="112644" name="グループ化 15"/>
          <p:cNvGrpSpPr>
            <a:grpSpLocks/>
          </p:cNvGrpSpPr>
          <p:nvPr/>
        </p:nvGrpSpPr>
        <p:grpSpPr bwMode="auto">
          <a:xfrm>
            <a:off x="4427538" y="3148013"/>
            <a:ext cx="4959350" cy="3160712"/>
            <a:chOff x="4383088" y="2931002"/>
            <a:chExt cx="4959442" cy="3161130"/>
          </a:xfrm>
        </p:grpSpPr>
        <p:grpSp>
          <p:nvGrpSpPr>
            <p:cNvPr id="112647" name="グループ化 13"/>
            <p:cNvGrpSpPr>
              <a:grpSpLocks/>
            </p:cNvGrpSpPr>
            <p:nvPr/>
          </p:nvGrpSpPr>
          <p:grpSpPr bwMode="auto">
            <a:xfrm>
              <a:off x="4383088" y="2931002"/>
              <a:ext cx="4959442" cy="3161130"/>
              <a:chOff x="4383088" y="2931002"/>
              <a:chExt cx="4959442" cy="3161130"/>
            </a:xfrm>
          </p:grpSpPr>
          <p:grpSp>
            <p:nvGrpSpPr>
              <p:cNvPr id="112649" name="グループ化 5"/>
              <p:cNvGrpSpPr>
                <a:grpSpLocks/>
              </p:cNvGrpSpPr>
              <p:nvPr/>
            </p:nvGrpSpPr>
            <p:grpSpPr bwMode="auto">
              <a:xfrm>
                <a:off x="4383088" y="2931002"/>
                <a:ext cx="4959442" cy="3161130"/>
                <a:chOff x="4383088" y="2931002"/>
                <a:chExt cx="4959442" cy="3161130"/>
              </a:xfrm>
            </p:grpSpPr>
            <p:sp>
              <p:nvSpPr>
                <p:cNvPr id="2" name="object 2"/>
                <p:cNvSpPr/>
                <p:nvPr/>
              </p:nvSpPr>
              <p:spPr>
                <a:xfrm>
                  <a:off x="4383088" y="2931002"/>
                  <a:ext cx="4608597" cy="3161130"/>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 name="正方形/長方形 4"/>
                <p:cNvSpPr/>
                <p:nvPr/>
              </p:nvSpPr>
              <p:spPr>
                <a:xfrm>
                  <a:off x="8037581" y="5183962"/>
                  <a:ext cx="1304949" cy="4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12650" name="テキスト ボックス 8"/>
              <p:cNvSpPr txBox="1">
                <a:spLocks noChangeArrowheads="1"/>
              </p:cNvSpPr>
              <p:nvPr/>
            </p:nvSpPr>
            <p:spPr bwMode="auto">
              <a:xfrm>
                <a:off x="7632340" y="5568912"/>
                <a:ext cx="8100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400" b="1">
                    <a:latin typeface="Arial Narrow" panose="020B0606020202030204" pitchFamily="34" charset="0"/>
                  </a:rPr>
                  <a:t>South pole</a:t>
                </a:r>
                <a:endParaRPr lang="ja-JP" altLang="en-US" sz="1400" b="1">
                  <a:latin typeface="Arial Narrow" panose="020B0606020202030204" pitchFamily="34" charset="0"/>
                </a:endParaRPr>
              </a:p>
            </p:txBody>
          </p:sp>
          <p:cxnSp>
            <p:nvCxnSpPr>
              <p:cNvPr id="11" name="直線矢印コネクタ 10"/>
              <p:cNvCxnSpPr/>
              <p:nvPr/>
            </p:nvCxnSpPr>
            <p:spPr>
              <a:xfrm flipV="1">
                <a:off x="7902640" y="5364961"/>
                <a:ext cx="3175" cy="312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2648" name="テキスト ボックス 6"/>
            <p:cNvSpPr txBox="1">
              <a:spLocks noChangeArrowheads="1"/>
            </p:cNvSpPr>
            <p:nvPr/>
          </p:nvSpPr>
          <p:spPr bwMode="auto">
            <a:xfrm>
              <a:off x="4998673" y="2945502"/>
              <a:ext cx="1665185" cy="338554"/>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rPr>
                <a:t>Geomagnetic field</a:t>
              </a:r>
            </a:p>
          </p:txBody>
        </p:sp>
      </p:grpSp>
      <p:pic>
        <p:nvPicPr>
          <p:cNvPr id="112645"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825" y="47625"/>
            <a:ext cx="15748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6988" y="503238"/>
            <a:ext cx="8712200" cy="6248400"/>
          </a:xfrm>
          <a:prstGeom prst="rect">
            <a:avLst/>
          </a:prstGeom>
          <a:noFill/>
        </p:spPr>
        <p:txBody>
          <a:bodyPr>
            <a:spAutoFit/>
          </a:bodyPr>
          <a:lstStyle/>
          <a:p>
            <a:pPr>
              <a:defRPr/>
            </a:pPr>
            <a:r>
              <a:rPr lang="en-US" altLang="ja-JP" b="1" dirty="0">
                <a:latin typeface="Arial" panose="020B0604020202020204" pitchFamily="34" charset="0"/>
                <a:cs typeface="Arial" panose="020B0604020202020204" pitchFamily="34" charset="0"/>
              </a:rPr>
              <a:t>Calculation of atmospheric neutrino flux is based on:</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Primary proton (and heavier nuclei) flux </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Geomagnetic field </a:t>
            </a:r>
            <a:r>
              <a:rPr lang="en-US" altLang="ja-JP" b="1" dirty="0">
                <a:latin typeface="Arial" panose="020B0604020202020204" pitchFamily="34" charset="0"/>
                <a:cs typeface="Arial" panose="020B0604020202020204" pitchFamily="34" charset="0"/>
              </a:rPr>
              <a:t>including effects from solar activity.</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Travel direction of charged particles are dispersed.</a:t>
            </a: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Hadronic interaction models</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Atmospheric temperature</a:t>
            </a:r>
            <a:r>
              <a:rPr lang="en-US" altLang="ja-JP" b="1" dirty="0">
                <a:latin typeface="Arial" panose="020B0604020202020204" pitchFamily="34" charset="0"/>
                <a:cs typeface="Arial" panose="020B0604020202020204" pitchFamily="34" charset="0"/>
              </a:rPr>
              <a:t>. Atmosphere is target material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also affects decay/absorption ratio of </a:t>
            </a:r>
            <a:r>
              <a:rPr lang="en-US" altLang="ja-JP" b="1" dirty="0" err="1">
                <a:latin typeface="Arial" panose="020B0604020202020204" pitchFamily="34" charset="0"/>
                <a:cs typeface="Arial" panose="020B0604020202020204" pitchFamily="34" charset="0"/>
              </a:rPr>
              <a:t>pions</a:t>
            </a:r>
            <a:r>
              <a:rPr lang="en-US" altLang="ja-JP" b="1" dirty="0">
                <a:latin typeface="Arial" panose="020B0604020202020204" pitchFamily="34" charset="0"/>
                <a:cs typeface="Arial" panose="020B0604020202020204" pitchFamily="34" charset="0"/>
              </a:rPr>
              <a:t>/kaons.</a:t>
            </a: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There are large uncertainties of the input data.</a:t>
            </a:r>
          </a:p>
        </p:txBody>
      </p:sp>
      <p:sp>
        <p:nvSpPr>
          <p:cNvPr id="16" name="スライド番号プレースホルダー 1">
            <a:extLst>
              <a:ext uri="{FF2B5EF4-FFF2-40B4-BE49-F238E27FC236}">
                <a16:creationId xmlns:a16="http://schemas.microsoft.com/office/drawing/2014/main" id="{72ED05A1-C958-4566-B618-0DAC93578B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23"/>
          <p:cNvSpPr txBox="1">
            <a:spLocks noChangeArrowheads="1"/>
          </p:cNvSpPr>
          <p:nvPr/>
        </p:nvSpPr>
        <p:spPr bwMode="auto">
          <a:xfrm>
            <a:off x="314325" y="25400"/>
            <a:ext cx="5743575" cy="923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en-US" altLang="ja-JP" sz="2700" b="1" u="sng">
                <a:solidFill>
                  <a:srgbClr val="0A0AD4"/>
                </a:solidFill>
                <a:latin typeface="Arial" panose="020B0604020202020204" pitchFamily="34" charset="0"/>
              </a:rPr>
              <a:t>Energy distribution and ratio of</a:t>
            </a:r>
            <a:br>
              <a:rPr lang="en-US" altLang="ja-JP" sz="2700" b="1" u="sng">
                <a:solidFill>
                  <a:srgbClr val="0A0AD4"/>
                </a:solidFill>
                <a:latin typeface="Arial" panose="020B0604020202020204" pitchFamily="34" charset="0"/>
              </a:rPr>
            </a:br>
            <a:r>
              <a:rPr lang="en-US" altLang="ja-JP" sz="2700" b="1" u="sng">
                <a:solidFill>
                  <a:srgbClr val="0A0AD4"/>
                </a:solidFill>
                <a:latin typeface="Arial" panose="020B0604020202020204" pitchFamily="34" charset="0"/>
              </a:rPr>
              <a:t>atmospheric neutrino flux </a:t>
            </a:r>
          </a:p>
        </p:txBody>
      </p:sp>
      <p:grpSp>
        <p:nvGrpSpPr>
          <p:cNvPr id="113667" name="グループ化 2"/>
          <p:cNvGrpSpPr>
            <a:grpSpLocks/>
          </p:cNvGrpSpPr>
          <p:nvPr/>
        </p:nvGrpSpPr>
        <p:grpSpPr bwMode="auto">
          <a:xfrm>
            <a:off x="71438" y="1382713"/>
            <a:ext cx="4456112" cy="4341812"/>
            <a:chOff x="71438" y="1382443"/>
            <a:chExt cx="4456112" cy="4341812"/>
          </a:xfrm>
        </p:grpSpPr>
        <p:sp>
          <p:nvSpPr>
            <p:cNvPr id="11" name="object 14"/>
            <p:cNvSpPr/>
            <p:nvPr/>
          </p:nvSpPr>
          <p:spPr>
            <a:xfrm>
              <a:off x="71438" y="1382443"/>
              <a:ext cx="4456112" cy="434181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2" name="object 15"/>
            <p:cNvSpPr txBox="1"/>
            <p:nvPr/>
          </p:nvSpPr>
          <p:spPr>
            <a:xfrm>
              <a:off x="1692275" y="3676380"/>
              <a:ext cx="1292225" cy="29210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600" b="1" spc="-15" dirty="0">
                  <a:solidFill>
                    <a:srgbClr val="FF0000"/>
                  </a:solidFill>
                  <a:latin typeface="Arial"/>
                  <a:ea typeface="+mn-ea"/>
                  <a:cs typeface="Arial"/>
                </a:rPr>
                <a:t>HKKM11</a:t>
              </a:r>
              <a:endParaRPr sz="1600" dirty="0">
                <a:solidFill>
                  <a:prstClr val="black"/>
                </a:solidFill>
                <a:latin typeface="Arial"/>
                <a:ea typeface="+mn-ea"/>
                <a:cs typeface="Arial"/>
              </a:endParaRPr>
            </a:p>
          </p:txBody>
        </p:sp>
      </p:grpSp>
      <p:sp>
        <p:nvSpPr>
          <p:cNvPr id="8" name="object 5"/>
          <p:cNvSpPr txBox="1"/>
          <p:nvPr/>
        </p:nvSpPr>
        <p:spPr>
          <a:xfrm>
            <a:off x="4932363" y="549275"/>
            <a:ext cx="4032250" cy="276225"/>
          </a:xfrm>
          <a:prstGeom prst="rect">
            <a:avLst/>
          </a:prstGeom>
        </p:spPr>
        <p:txBody>
          <a:bodyPr lIns="0" tIns="0" rIns="0" bIns="0">
            <a:spAutoFit/>
          </a:bodyPr>
          <a:lstStyle/>
          <a:p>
            <a:pPr marL="12700" eaLnBrk="1" fontAlgn="auto" hangingPunct="1">
              <a:spcBef>
                <a:spcPts val="0"/>
              </a:spcBef>
              <a:spcAft>
                <a:spcPts val="0"/>
              </a:spcAft>
              <a:defRPr/>
            </a:pPr>
            <a:r>
              <a:rPr lang="en-US" altLang="ja-JP" sz="1800" b="1" dirty="0" err="1">
                <a:solidFill>
                  <a:prstClr val="black"/>
                </a:solidFill>
                <a:latin typeface="Arial Narrow" panose="020B0606020202030204" pitchFamily="34" charset="0"/>
                <a:ea typeface="+mn-ea"/>
                <a:cs typeface="Times New Roman"/>
              </a:rPr>
              <a:t>M.Honda</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et</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al.,</a:t>
            </a:r>
            <a:r>
              <a:rPr lang="ja-JP" alt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Phys. </a:t>
            </a:r>
            <a:r>
              <a:rPr sz="1800" b="1" spc="-20" dirty="0">
                <a:solidFill>
                  <a:prstClr val="black"/>
                </a:solidFill>
                <a:latin typeface="Arial Narrow" panose="020B0606020202030204" pitchFamily="34" charset="0"/>
                <a:ea typeface="+mn-ea"/>
                <a:cs typeface="Times New Roman"/>
              </a:rPr>
              <a:t>Rev. </a:t>
            </a:r>
            <a:r>
              <a:rPr sz="1800" b="1" dirty="0">
                <a:solidFill>
                  <a:prstClr val="black"/>
                </a:solidFill>
                <a:latin typeface="Arial Narrow" panose="020B0606020202030204" pitchFamily="34" charset="0"/>
                <a:ea typeface="+mn-ea"/>
                <a:cs typeface="Times New Roman"/>
              </a:rPr>
              <a:t>D83</a:t>
            </a:r>
            <a:r>
              <a:rPr 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123001</a:t>
            </a:r>
            <a:r>
              <a:rPr lang="en-US" sz="1800" b="1" dirty="0">
                <a:solidFill>
                  <a:prstClr val="black"/>
                </a:solidFill>
                <a:latin typeface="Arial Narrow" panose="020B0606020202030204" pitchFamily="34" charset="0"/>
                <a:ea typeface="+mn-ea"/>
                <a:cs typeface="Times New Roman"/>
              </a:rPr>
              <a:t>(2011)</a:t>
            </a:r>
            <a:endParaRPr sz="1800" b="1" dirty="0">
              <a:solidFill>
                <a:prstClr val="black"/>
              </a:solidFill>
              <a:latin typeface="Arial Narrow" panose="020B0606020202030204" pitchFamily="34" charset="0"/>
              <a:ea typeface="+mn-ea"/>
              <a:cs typeface="Times New Roman"/>
            </a:endParaRPr>
          </a:p>
        </p:txBody>
      </p:sp>
      <p:sp>
        <p:nvSpPr>
          <p:cNvPr id="113669" name="テキスト ボックス 1"/>
          <p:cNvSpPr txBox="1">
            <a:spLocks noChangeArrowheads="1"/>
          </p:cNvSpPr>
          <p:nvPr/>
        </p:nvSpPr>
        <p:spPr bwMode="auto">
          <a:xfrm>
            <a:off x="296863" y="5994400"/>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Discrepancies between calculations are thought to be intrinsic systematic uncertainty.</a:t>
            </a:r>
          </a:p>
        </p:txBody>
      </p:sp>
      <p:grpSp>
        <p:nvGrpSpPr>
          <p:cNvPr id="113670" name="グループ化 1"/>
          <p:cNvGrpSpPr>
            <a:grpSpLocks/>
          </p:cNvGrpSpPr>
          <p:nvPr/>
        </p:nvGrpSpPr>
        <p:grpSpPr bwMode="auto">
          <a:xfrm>
            <a:off x="4687888" y="1314450"/>
            <a:ext cx="4294187" cy="4364038"/>
            <a:chOff x="4687888" y="1314450"/>
            <a:chExt cx="4294187" cy="4364038"/>
          </a:xfrm>
        </p:grpSpPr>
        <p:sp>
          <p:nvSpPr>
            <p:cNvPr id="5" name="object 5"/>
            <p:cNvSpPr/>
            <p:nvPr/>
          </p:nvSpPr>
          <p:spPr>
            <a:xfrm>
              <a:off x="4687888" y="1314450"/>
              <a:ext cx="4294187" cy="436403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 name="object 15"/>
            <p:cNvSpPr txBox="1"/>
            <p:nvPr/>
          </p:nvSpPr>
          <p:spPr>
            <a:xfrm>
              <a:off x="6024563" y="1651000"/>
              <a:ext cx="1292225" cy="29210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600" b="1" spc="-15" dirty="0">
                  <a:solidFill>
                    <a:srgbClr val="FF0000"/>
                  </a:solidFill>
                  <a:latin typeface="Arial"/>
                  <a:ea typeface="+mn-ea"/>
                  <a:cs typeface="Arial"/>
                </a:rPr>
                <a:t>HKKM11</a:t>
              </a:r>
              <a:endParaRPr sz="1600" dirty="0">
                <a:solidFill>
                  <a:prstClr val="black"/>
                </a:solidFill>
                <a:latin typeface="Arial"/>
                <a:ea typeface="+mn-ea"/>
                <a:cs typeface="Arial"/>
              </a:endParaRPr>
            </a:p>
          </p:txBody>
        </p:sp>
      </p:grpSp>
      <p:sp>
        <p:nvSpPr>
          <p:cNvPr id="13" name="スライド番号プレースホルダー 1">
            <a:extLst>
              <a:ext uri="{FF2B5EF4-FFF2-40B4-BE49-F238E27FC236}">
                <a16:creationId xmlns:a16="http://schemas.microsoft.com/office/drawing/2014/main" id="{6448126F-9EF9-4085-8561-C778419C359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Text Box 23"/>
          <p:cNvSpPr txBox="1">
            <a:spLocks noChangeArrowheads="1"/>
          </p:cNvSpPr>
          <p:nvPr/>
        </p:nvSpPr>
        <p:spPr bwMode="auto">
          <a:xfrm>
            <a:off x="-134938" y="25400"/>
            <a:ext cx="938688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700" b="1" u="sng">
                <a:solidFill>
                  <a:srgbClr val="0A0AD4"/>
                </a:solidFill>
                <a:latin typeface="Arial" panose="020B0604020202020204" pitchFamily="34" charset="0"/>
              </a:rPr>
              <a:t>Zenith angle distribution of atmospheric neutrino flux </a:t>
            </a:r>
          </a:p>
        </p:txBody>
      </p:sp>
      <p:sp>
        <p:nvSpPr>
          <p:cNvPr id="5" name="object 5"/>
          <p:cNvSpPr txBox="1"/>
          <p:nvPr/>
        </p:nvSpPr>
        <p:spPr>
          <a:xfrm>
            <a:off x="4797425" y="587375"/>
            <a:ext cx="4046538" cy="276225"/>
          </a:xfrm>
          <a:prstGeom prst="rect">
            <a:avLst/>
          </a:prstGeom>
        </p:spPr>
        <p:txBody>
          <a:bodyPr lIns="0" tIns="0" rIns="0" bIns="0">
            <a:spAutoFit/>
          </a:bodyPr>
          <a:lstStyle/>
          <a:p>
            <a:pPr marL="12700" eaLnBrk="1" fontAlgn="auto" hangingPunct="1">
              <a:spcBef>
                <a:spcPts val="0"/>
              </a:spcBef>
              <a:spcAft>
                <a:spcPts val="0"/>
              </a:spcAft>
              <a:defRPr/>
            </a:pPr>
            <a:r>
              <a:rPr lang="en-US" altLang="ja-JP" sz="1800" b="1" dirty="0" err="1">
                <a:solidFill>
                  <a:prstClr val="black"/>
                </a:solidFill>
                <a:latin typeface="Arial Narrow" panose="020B0606020202030204" pitchFamily="34" charset="0"/>
                <a:ea typeface="+mn-ea"/>
                <a:cs typeface="Times New Roman"/>
              </a:rPr>
              <a:t>M.Honda</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et</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al.,</a:t>
            </a:r>
            <a:r>
              <a:rPr lang="ja-JP" alt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Phys. </a:t>
            </a:r>
            <a:r>
              <a:rPr sz="1800" b="1" spc="-20" dirty="0">
                <a:solidFill>
                  <a:prstClr val="black"/>
                </a:solidFill>
                <a:latin typeface="Arial Narrow" panose="020B0606020202030204" pitchFamily="34" charset="0"/>
                <a:ea typeface="+mn-ea"/>
                <a:cs typeface="Times New Roman"/>
              </a:rPr>
              <a:t>Rev. </a:t>
            </a:r>
            <a:r>
              <a:rPr sz="1800" b="1" dirty="0">
                <a:solidFill>
                  <a:prstClr val="black"/>
                </a:solidFill>
                <a:latin typeface="Arial Narrow" panose="020B0606020202030204" pitchFamily="34" charset="0"/>
                <a:ea typeface="+mn-ea"/>
                <a:cs typeface="Times New Roman"/>
              </a:rPr>
              <a:t>D83</a:t>
            </a:r>
            <a:r>
              <a:rPr 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123001</a:t>
            </a:r>
            <a:r>
              <a:rPr lang="en-US" sz="1800" b="1" dirty="0">
                <a:solidFill>
                  <a:prstClr val="black"/>
                </a:solidFill>
                <a:latin typeface="Arial Narrow" panose="020B0606020202030204" pitchFamily="34" charset="0"/>
                <a:ea typeface="+mn-ea"/>
                <a:cs typeface="Times New Roman"/>
              </a:rPr>
              <a:t>(2011)</a:t>
            </a:r>
            <a:endParaRPr sz="1800" b="1" dirty="0">
              <a:solidFill>
                <a:prstClr val="black"/>
              </a:solidFill>
              <a:latin typeface="Arial Narrow" panose="020B0606020202030204" pitchFamily="34" charset="0"/>
              <a:ea typeface="+mn-ea"/>
              <a:cs typeface="Times New Roman"/>
            </a:endParaRPr>
          </a:p>
        </p:txBody>
      </p:sp>
      <p:grpSp>
        <p:nvGrpSpPr>
          <p:cNvPr id="114692" name="グループ化 12"/>
          <p:cNvGrpSpPr>
            <a:grpSpLocks/>
          </p:cNvGrpSpPr>
          <p:nvPr/>
        </p:nvGrpSpPr>
        <p:grpSpPr bwMode="auto">
          <a:xfrm>
            <a:off x="206375" y="1042988"/>
            <a:ext cx="8585200" cy="3765550"/>
            <a:chOff x="206375" y="1056450"/>
            <a:chExt cx="8585200" cy="3765550"/>
          </a:xfrm>
        </p:grpSpPr>
        <p:sp>
          <p:nvSpPr>
            <p:cNvPr id="4" name="object 4"/>
            <p:cNvSpPr/>
            <p:nvPr/>
          </p:nvSpPr>
          <p:spPr>
            <a:xfrm>
              <a:off x="206375" y="1056450"/>
              <a:ext cx="8585200" cy="376555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p:nvPr/>
          </p:nvSpPr>
          <p:spPr>
            <a:xfrm>
              <a:off x="5616575" y="1808925"/>
              <a:ext cx="228600" cy="341312"/>
            </a:xfrm>
            <a:custGeom>
              <a:avLst/>
              <a:gdLst/>
              <a:ahLst/>
              <a:cxnLst/>
              <a:rect l="l" t="t" r="r" b="b"/>
              <a:pathLst>
                <a:path w="227964" h="342264">
                  <a:moveTo>
                    <a:pt x="227938" y="227912"/>
                  </a:moveTo>
                  <a:lnTo>
                    <a:pt x="0" y="227912"/>
                  </a:lnTo>
                  <a:lnTo>
                    <a:pt x="113968" y="341882"/>
                  </a:lnTo>
                  <a:lnTo>
                    <a:pt x="227938" y="227912"/>
                  </a:lnTo>
                  <a:close/>
                </a:path>
                <a:path w="227964" h="342264">
                  <a:moveTo>
                    <a:pt x="170953" y="0"/>
                  </a:moveTo>
                  <a:lnTo>
                    <a:pt x="56984" y="0"/>
                  </a:lnTo>
                  <a:lnTo>
                    <a:pt x="56984" y="227912"/>
                  </a:lnTo>
                  <a:lnTo>
                    <a:pt x="170953" y="227912"/>
                  </a:lnTo>
                  <a:lnTo>
                    <a:pt x="170953" y="0"/>
                  </a:lnTo>
                  <a:close/>
                </a:path>
              </a:pathLst>
            </a:custGeom>
            <a:solidFill>
              <a:srgbClr val="3F30FC"/>
            </a:solidFill>
            <a:ln>
              <a:no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14697" name="テキスト ボックス 5"/>
            <p:cNvSpPr txBox="1">
              <a:spLocks noChangeArrowheads="1"/>
            </p:cNvSpPr>
            <p:nvPr/>
          </p:nvSpPr>
          <p:spPr bwMode="auto">
            <a:xfrm>
              <a:off x="1012745"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 GeV</a:t>
              </a:r>
              <a:endParaRPr lang="ja-JP" altLang="en-US" b="1">
                <a:latin typeface="Arial" panose="020B0604020202020204" pitchFamily="34" charset="0"/>
                <a:cs typeface="Arial" panose="020B0604020202020204" pitchFamily="34" charset="0"/>
              </a:endParaRPr>
            </a:p>
          </p:txBody>
        </p:sp>
        <p:sp>
          <p:nvSpPr>
            <p:cNvPr id="114698" name="テキスト ボックス 13"/>
            <p:cNvSpPr txBox="1">
              <a:spLocks noChangeArrowheads="1"/>
            </p:cNvSpPr>
            <p:nvPr/>
          </p:nvSpPr>
          <p:spPr bwMode="auto">
            <a:xfrm>
              <a:off x="3743051"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1.0 GeV</a:t>
              </a:r>
              <a:endParaRPr lang="ja-JP" altLang="en-US" b="1">
                <a:latin typeface="Arial" panose="020B0604020202020204" pitchFamily="34" charset="0"/>
                <a:cs typeface="Arial" panose="020B0604020202020204" pitchFamily="34" charset="0"/>
              </a:endParaRPr>
            </a:p>
          </p:txBody>
        </p:sp>
        <p:sp>
          <p:nvSpPr>
            <p:cNvPr id="114699" name="テキスト ボックス 14"/>
            <p:cNvSpPr txBox="1">
              <a:spLocks noChangeArrowheads="1"/>
            </p:cNvSpPr>
            <p:nvPr/>
          </p:nvSpPr>
          <p:spPr bwMode="auto">
            <a:xfrm>
              <a:off x="6647245" y="1245829"/>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3.2 GeV</a:t>
              </a:r>
              <a:endParaRPr lang="ja-JP" altLang="en-US" b="1">
                <a:latin typeface="Arial" panose="020B0604020202020204" pitchFamily="34" charset="0"/>
                <a:cs typeface="Arial" panose="020B0604020202020204" pitchFamily="34" charset="0"/>
              </a:endParaRPr>
            </a:p>
          </p:txBody>
        </p:sp>
        <p:sp>
          <p:nvSpPr>
            <p:cNvPr id="114700" name="テキスト ボックス 6"/>
            <p:cNvSpPr txBox="1">
              <a:spLocks noChangeArrowheads="1"/>
            </p:cNvSpPr>
            <p:nvPr/>
          </p:nvSpPr>
          <p:spPr bwMode="auto">
            <a:xfrm>
              <a:off x="3338257" y="1527037"/>
              <a:ext cx="937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3F30FC"/>
                  </a:solidFill>
                  <a:latin typeface="Arial Narrow" panose="020B0606020202030204" pitchFamily="34" charset="0"/>
                </a:rPr>
                <a:t>upward-</a:t>
              </a:r>
              <a:br>
                <a:rPr lang="en-US" altLang="ja-JP" sz="1800" b="1">
                  <a:solidFill>
                    <a:srgbClr val="3F30FC"/>
                  </a:solidFill>
                  <a:latin typeface="Arial Narrow" panose="020B0606020202030204" pitchFamily="34" charset="0"/>
                </a:rPr>
              </a:br>
              <a:r>
                <a:rPr lang="en-US" altLang="ja-JP" sz="1800" b="1">
                  <a:solidFill>
                    <a:srgbClr val="3F30FC"/>
                  </a:solidFill>
                  <a:latin typeface="Arial Narrow" panose="020B0606020202030204" pitchFamily="34" charset="0"/>
                </a:rPr>
                <a:t>going</a:t>
              </a:r>
              <a:endParaRPr lang="ja-JP" altLang="en-US" sz="1800" b="1">
                <a:solidFill>
                  <a:srgbClr val="3F30FC"/>
                </a:solidFill>
                <a:latin typeface="Arial Narrow" panose="020B0606020202030204" pitchFamily="34" charset="0"/>
              </a:endParaRPr>
            </a:p>
          </p:txBody>
        </p:sp>
        <p:sp>
          <p:nvSpPr>
            <p:cNvPr id="114701" name="テキスト ボックス 16"/>
            <p:cNvSpPr txBox="1">
              <a:spLocks noChangeArrowheads="1"/>
            </p:cNvSpPr>
            <p:nvPr/>
          </p:nvSpPr>
          <p:spPr bwMode="auto">
            <a:xfrm>
              <a:off x="5161710" y="1132570"/>
              <a:ext cx="11891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3F30FC"/>
                  </a:solidFill>
                  <a:latin typeface="Arial Narrow" panose="020B0606020202030204" pitchFamily="34" charset="0"/>
                </a:rPr>
                <a:t>downward-</a:t>
              </a:r>
              <a:br>
                <a:rPr lang="en-US" altLang="ja-JP" sz="1800" b="1">
                  <a:solidFill>
                    <a:srgbClr val="3F30FC"/>
                  </a:solidFill>
                  <a:latin typeface="Arial Narrow" panose="020B0606020202030204" pitchFamily="34" charset="0"/>
                </a:rPr>
              </a:br>
              <a:r>
                <a:rPr lang="en-US" altLang="ja-JP" sz="1800" b="1">
                  <a:solidFill>
                    <a:srgbClr val="3F30FC"/>
                  </a:solidFill>
                  <a:latin typeface="Arial Narrow" panose="020B0606020202030204" pitchFamily="34" charset="0"/>
                </a:rPr>
                <a:t>going</a:t>
              </a:r>
              <a:endParaRPr lang="ja-JP" altLang="en-US" sz="1800" b="1">
                <a:solidFill>
                  <a:srgbClr val="3F30FC"/>
                </a:solidFill>
                <a:latin typeface="Arial Narrow" panose="020B0606020202030204" pitchFamily="34" charset="0"/>
              </a:endParaRPr>
            </a:p>
          </p:txBody>
        </p:sp>
        <p:sp>
          <p:nvSpPr>
            <p:cNvPr id="9" name="object 9"/>
            <p:cNvSpPr/>
            <p:nvPr/>
          </p:nvSpPr>
          <p:spPr>
            <a:xfrm>
              <a:off x="3563938" y="1223137"/>
              <a:ext cx="228600" cy="341313"/>
            </a:xfrm>
            <a:custGeom>
              <a:avLst/>
              <a:gdLst/>
              <a:ahLst/>
              <a:cxnLst/>
              <a:rect l="l" t="t" r="r" b="b"/>
              <a:pathLst>
                <a:path w="227964" h="342264">
                  <a:moveTo>
                    <a:pt x="0" y="113969"/>
                  </a:moveTo>
                  <a:lnTo>
                    <a:pt x="113968" y="0"/>
                  </a:lnTo>
                  <a:lnTo>
                    <a:pt x="227937" y="113969"/>
                  </a:lnTo>
                  <a:lnTo>
                    <a:pt x="170953" y="113969"/>
                  </a:lnTo>
                  <a:lnTo>
                    <a:pt x="170953" y="341882"/>
                  </a:lnTo>
                  <a:lnTo>
                    <a:pt x="56984" y="341882"/>
                  </a:lnTo>
                  <a:lnTo>
                    <a:pt x="56984" y="113969"/>
                  </a:lnTo>
                  <a:lnTo>
                    <a:pt x="0" y="113969"/>
                  </a:lnTo>
                  <a:close/>
                </a:path>
              </a:pathLst>
            </a:custGeom>
            <a:solidFill>
              <a:srgbClr val="3F30FC"/>
            </a:solidFill>
            <a:ln w="25399">
              <a:no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114693" name="テキスト ボックス 19"/>
          <p:cNvSpPr txBox="1">
            <a:spLocks noChangeArrowheads="1"/>
          </p:cNvSpPr>
          <p:nvPr/>
        </p:nvSpPr>
        <p:spPr bwMode="auto">
          <a:xfrm>
            <a:off x="250825" y="5837238"/>
            <a:ext cx="8802688" cy="831850"/>
          </a:xfrm>
          <a:prstGeom prst="rect">
            <a:avLst/>
          </a:prstGeom>
          <a:solidFill>
            <a:srgbClr val="D0EB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2400" b="1">
                <a:latin typeface="Arial" panose="020B0604020202020204" pitchFamily="34" charset="0"/>
                <a:cs typeface="Arial" panose="020B0604020202020204" pitchFamily="34" charset="0"/>
              </a:rPr>
              <a:t>It is difficult to say that atmospheric neutrinos are perfectly  understood for studies of neutrino oscillations.</a:t>
            </a:r>
          </a:p>
        </p:txBody>
      </p:sp>
      <p:sp>
        <p:nvSpPr>
          <p:cNvPr id="114694" name="テキスト ボックス 1"/>
          <p:cNvSpPr txBox="1">
            <a:spLocks noChangeArrowheads="1"/>
          </p:cNvSpPr>
          <p:nvPr/>
        </p:nvSpPr>
        <p:spPr bwMode="auto">
          <a:xfrm>
            <a:off x="566738" y="5032375"/>
            <a:ext cx="827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panose="020B0604020202020204" pitchFamily="34" charset="0"/>
                <a:cs typeface="Arial" panose="020B0604020202020204" pitchFamily="34" charset="0"/>
              </a:rPr>
              <a:t>It is claimed that even though absolute atmospheric neutrino fluxes have large uncertainty,</a:t>
            </a:r>
            <a:r>
              <a:rPr lang="ja-JP" altLang="en-US" sz="1800" b="1">
                <a:latin typeface="Arial" panose="020B0604020202020204" pitchFamily="34" charset="0"/>
                <a:cs typeface="Arial" panose="020B0604020202020204" pitchFamily="34" charset="0"/>
              </a:rPr>
              <a:t> </a:t>
            </a:r>
            <a:r>
              <a:rPr lang="en-US" altLang="ja-JP" sz="1800" b="1">
                <a:latin typeface="Symbol" panose="05050102010706020507" pitchFamily="18" charset="2"/>
                <a:cs typeface="Arial" panose="020B0604020202020204" pitchFamily="34" charset="0"/>
              </a:rPr>
              <a:t>n</a:t>
            </a:r>
            <a:r>
              <a:rPr lang="en-US" altLang="ja-JP" sz="1800" b="1" baseline="-25000">
                <a:latin typeface="Arial" panose="020B0604020202020204" pitchFamily="34" charset="0"/>
                <a:cs typeface="Arial" panose="020B0604020202020204" pitchFamily="34" charset="0"/>
              </a:rPr>
              <a:t>e</a:t>
            </a:r>
            <a:r>
              <a:rPr lang="en-US" altLang="ja-JP" sz="1800" b="1">
                <a:latin typeface="Arial" panose="020B0604020202020204" pitchFamily="34" charset="0"/>
                <a:cs typeface="Arial" panose="020B0604020202020204" pitchFamily="34" charset="0"/>
              </a:rPr>
              <a:t>/</a:t>
            </a:r>
            <a:r>
              <a:rPr lang="en-US" altLang="ja-JP" sz="1800" b="1">
                <a:latin typeface="Symbol" panose="05050102010706020507" pitchFamily="18" charset="2"/>
                <a:cs typeface="Arial" panose="020B0604020202020204" pitchFamily="34" charset="0"/>
              </a:rPr>
              <a:t>n</a:t>
            </a:r>
            <a:r>
              <a:rPr lang="en-US" altLang="ja-JP" sz="1800" b="1" baseline="-25000">
                <a:latin typeface="Symbol" panose="05050102010706020507" pitchFamily="18" charset="2"/>
                <a:cs typeface="Arial" panose="020B0604020202020204" pitchFamily="34" charset="0"/>
              </a:rPr>
              <a:t>m</a:t>
            </a:r>
            <a:r>
              <a:rPr lang="en-US" altLang="ja-JP" sz="1800" b="1">
                <a:latin typeface="Arial" panose="020B0604020202020204" pitchFamily="34" charset="0"/>
                <a:cs typeface="Arial" panose="020B0604020202020204" pitchFamily="34" charset="0"/>
              </a:rPr>
              <a:t> ratio is robust. However.....</a:t>
            </a:r>
            <a:endParaRPr lang="ja-JP" altLang="en-US" sz="1800" b="1">
              <a:latin typeface="Arial" panose="020B0604020202020204" pitchFamily="34" charset="0"/>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AA22E959-5347-43C5-8610-EDF291B1C6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テキスト ボックス 2"/>
          <p:cNvSpPr txBox="1">
            <a:spLocks noChangeArrowheads="1"/>
          </p:cNvSpPr>
          <p:nvPr/>
        </p:nvSpPr>
        <p:spPr bwMode="auto">
          <a:xfrm>
            <a:off x="304800" y="7938"/>
            <a:ext cx="858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From “atmospheric neutrino” to “neutrino beam”</a:t>
            </a:r>
            <a:endParaRPr lang="ja-JP" altLang="en-US" sz="2800" b="1" u="sng">
              <a:solidFill>
                <a:srgbClr val="0000FF"/>
              </a:solidFill>
              <a:cs typeface="Arial" panose="020B0604020202020204" pitchFamily="34" charset="0"/>
            </a:endParaRPr>
          </a:p>
        </p:txBody>
      </p:sp>
      <p:sp>
        <p:nvSpPr>
          <p:cNvPr id="181251" name="テキスト ボックス 1"/>
          <p:cNvSpPr txBox="1">
            <a:spLocks noChangeArrowheads="1"/>
          </p:cNvSpPr>
          <p:nvPr/>
        </p:nvSpPr>
        <p:spPr bwMode="auto">
          <a:xfrm>
            <a:off x="71438" y="549275"/>
            <a:ext cx="9072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Atmospheric neutrino flux has inevitable large uncertainties. </a:t>
            </a:r>
            <a:endParaRPr lang="ja-JP" altLang="en-US"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ja-JP" altLang="en-US"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High energy physicists strongly hope to examine neutrino oscillations using neutrino beam. Artificial neutrino beam can be controlled and the neutrino flux can be measured by physicists directly.</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The first experiment was K2K (KEK to</a:t>
            </a:r>
            <a:br>
              <a:rPr lang="en-US" altLang="ja-JP" sz="2000" b="1" dirty="0">
                <a:solidFill>
                  <a:srgbClr val="000000"/>
                </a:solidFill>
                <a:cs typeface="Arial" panose="020B0604020202020204" pitchFamily="34" charset="0"/>
              </a:rPr>
            </a:br>
            <a:r>
              <a:rPr lang="en-US" altLang="ja-JP" sz="2000" b="1" dirty="0" err="1">
                <a:solidFill>
                  <a:srgbClr val="000000"/>
                </a:solidFill>
                <a:cs typeface="Arial" panose="020B0604020202020204" pitchFamily="34" charset="0"/>
              </a:rPr>
              <a:t>Kamioka</a:t>
            </a:r>
            <a:r>
              <a:rPr lang="en-US" altLang="ja-JP" sz="2000" b="1" dirty="0">
                <a:solidFill>
                  <a:srgbClr val="000000"/>
                </a:solidFill>
                <a:cs typeface="Arial" panose="020B0604020202020204" pitchFamily="34" charset="0"/>
              </a:rPr>
              <a:t>) experiment started in 1999.</a:t>
            </a:r>
          </a:p>
          <a:p>
            <a:pPr marL="0" indent="0">
              <a:spcBef>
                <a:spcPct val="0"/>
              </a:spcBef>
              <a:buFontTx/>
              <a:buNone/>
              <a:defRPr/>
            </a:pP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FF0000"/>
                </a:solidFill>
                <a:cs typeface="Arial" panose="020B0604020202020204" pitchFamily="34" charset="0"/>
              </a:rPr>
              <a:t>Late 20</a:t>
            </a:r>
            <a:r>
              <a:rPr lang="en-US" altLang="ja-JP" sz="2000" b="1" baseline="30000" dirty="0">
                <a:solidFill>
                  <a:srgbClr val="FF0000"/>
                </a:solidFill>
                <a:cs typeface="Arial" panose="020B0604020202020204" pitchFamily="34" charset="0"/>
              </a:rPr>
              <a:t>th</a:t>
            </a:r>
            <a:r>
              <a:rPr lang="en-US" altLang="ja-JP" sz="2000" b="1" dirty="0">
                <a:solidFill>
                  <a:srgbClr val="FF0000"/>
                </a:solidFill>
                <a:cs typeface="Arial" panose="020B0604020202020204" pitchFamily="34" charset="0"/>
              </a:rPr>
              <a:t> century </a:t>
            </a:r>
            <a:r>
              <a:rPr lang="en-US" altLang="ja-JP" sz="2000" b="1" dirty="0">
                <a:cs typeface="Arial" panose="020B0604020202020204" pitchFamily="34" charset="0"/>
              </a:rPr>
              <a:t>was an epoch of </a:t>
            </a:r>
            <a:r>
              <a:rPr lang="en-US" altLang="ja-JP" sz="2000" b="1" dirty="0">
                <a:solidFill>
                  <a:srgbClr val="FF0000"/>
                </a:solidFill>
                <a:cs typeface="Arial" panose="020B0604020202020204" pitchFamily="34" charset="0"/>
              </a:rPr>
              <a:t>natural </a:t>
            </a:r>
            <a:r>
              <a:rPr lang="en-US" altLang="ja-JP" sz="2000" b="1" dirty="0">
                <a:cs typeface="Arial" panose="020B0604020202020204" pitchFamily="34" charset="0"/>
              </a:rPr>
              <a:t>neutrino experiments.</a:t>
            </a:r>
            <a:br>
              <a:rPr lang="en-US" altLang="ja-JP" sz="2000" b="1" dirty="0">
                <a:solidFill>
                  <a:srgbClr val="000000"/>
                </a:solidFill>
                <a:cs typeface="Arial" panose="020B0604020202020204" pitchFamily="34" charset="0"/>
              </a:rPr>
            </a:br>
            <a:r>
              <a:rPr lang="ja-JP" altLang="en-US" sz="2000" b="1" dirty="0">
                <a:solidFill>
                  <a:srgbClr val="000000"/>
                </a:solidFill>
                <a:cs typeface="Arial" panose="020B0604020202020204" pitchFamily="34" charset="0"/>
              </a:rPr>
              <a:t>　　</a:t>
            </a:r>
            <a:r>
              <a:rPr lang="en-US" altLang="ja-JP" sz="2000" b="1" dirty="0">
                <a:solidFill>
                  <a:srgbClr val="008000"/>
                </a:solidFill>
                <a:cs typeface="Arial" panose="020B0604020202020204" pitchFamily="34" charset="0"/>
              </a:rPr>
              <a:t>atmospheric neutrino, solar neutrino, supernova neutrino</a:t>
            </a:r>
            <a:br>
              <a:rPr lang="en-US" altLang="ja-JP" sz="2000" b="1" dirty="0">
                <a:solidFill>
                  <a:srgbClr val="000000"/>
                </a:solidFill>
                <a:cs typeface="Arial" panose="020B0604020202020204" pitchFamily="34" charset="0"/>
              </a:rPr>
            </a:br>
            <a:r>
              <a:rPr lang="en-US" altLang="ja-JP" sz="2000" b="1" dirty="0">
                <a:solidFill>
                  <a:srgbClr val="FF0000"/>
                </a:solidFill>
                <a:cs typeface="Arial" panose="020B0604020202020204" pitchFamily="34" charset="0"/>
              </a:rPr>
              <a:t>Early 21</a:t>
            </a:r>
            <a:r>
              <a:rPr lang="en-US" altLang="ja-JP" sz="2000" b="1" baseline="30000" dirty="0">
                <a:solidFill>
                  <a:srgbClr val="FF0000"/>
                </a:solidFill>
                <a:cs typeface="Arial" panose="020B0604020202020204" pitchFamily="34" charset="0"/>
              </a:rPr>
              <a:t>st</a:t>
            </a:r>
            <a:r>
              <a:rPr lang="en-US" altLang="ja-JP" sz="2000" b="1" dirty="0">
                <a:solidFill>
                  <a:srgbClr val="FF0000"/>
                </a:solidFill>
                <a:cs typeface="Arial" panose="020B0604020202020204" pitchFamily="34" charset="0"/>
              </a:rPr>
              <a:t> century </a:t>
            </a:r>
            <a:r>
              <a:rPr lang="en-US" altLang="ja-JP" sz="2000" b="1" dirty="0">
                <a:cs typeface="Arial" panose="020B0604020202020204" pitchFamily="34" charset="0"/>
              </a:rPr>
              <a:t>is an epoch of </a:t>
            </a:r>
            <a:r>
              <a:rPr lang="en-US" altLang="ja-JP" sz="2000" b="1" dirty="0">
                <a:solidFill>
                  <a:srgbClr val="FF0000"/>
                </a:solidFill>
                <a:cs typeface="Arial" panose="020B0604020202020204" pitchFamily="34" charset="0"/>
              </a:rPr>
              <a:t>artificial </a:t>
            </a:r>
            <a:r>
              <a:rPr lang="en-US" altLang="ja-JP" sz="2000" b="1" dirty="0">
                <a:cs typeface="Arial" panose="020B0604020202020204" pitchFamily="34" charset="0"/>
              </a:rPr>
              <a:t>neutrino experiments.</a:t>
            </a:r>
            <a:br>
              <a:rPr lang="en-US" altLang="ja-JP" sz="2000" b="1" dirty="0">
                <a:cs typeface="Arial" panose="020B0604020202020204" pitchFamily="34" charset="0"/>
              </a:rPr>
            </a:br>
            <a:r>
              <a:rPr lang="en-US" altLang="ja-JP" sz="2000" b="1" dirty="0">
                <a:solidFill>
                  <a:srgbClr val="FF0000"/>
                </a:solidFill>
                <a:cs typeface="Arial" panose="020B0604020202020204" pitchFamily="34" charset="0"/>
              </a:rPr>
              <a:t>     </a:t>
            </a:r>
            <a:r>
              <a:rPr lang="en-US" altLang="ja-JP" sz="2000" b="1" dirty="0">
                <a:solidFill>
                  <a:srgbClr val="008000"/>
                </a:solidFill>
                <a:cs typeface="Arial" panose="020B0604020202020204" pitchFamily="34" charset="0"/>
              </a:rPr>
              <a:t>neutrino beam, reactor neutrino</a:t>
            </a:r>
            <a:endParaRPr lang="ja-JP" altLang="en-US" sz="1800" b="1" dirty="0">
              <a:solidFill>
                <a:srgbClr val="008000"/>
              </a:solidFill>
              <a:cs typeface="Arial" panose="020B0604020202020204" pitchFamily="34" charset="0"/>
            </a:endParaRPr>
          </a:p>
        </p:txBody>
      </p:sp>
      <p:sp>
        <p:nvSpPr>
          <p:cNvPr id="115716" name="テキスト ボックス 12"/>
          <p:cNvSpPr txBox="1">
            <a:spLocks noChangeArrowheads="1"/>
          </p:cNvSpPr>
          <p:nvPr/>
        </p:nvSpPr>
        <p:spPr bwMode="auto">
          <a:xfrm>
            <a:off x="728663" y="2214563"/>
            <a:ext cx="7200900" cy="461962"/>
          </a:xfrm>
          <a:prstGeom prst="rect">
            <a:avLst/>
          </a:prstGeom>
          <a:solidFill>
            <a:srgbClr val="FEE7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400" b="1">
                <a:solidFill>
                  <a:srgbClr val="FF0000"/>
                </a:solidFill>
                <a:cs typeface="Arial" panose="020B0604020202020204" pitchFamily="34" charset="0"/>
              </a:rPr>
              <a:t>Long-baseline Neutrino-oscillation experiments </a:t>
            </a:r>
            <a:endParaRPr lang="en-US" altLang="ja-JP" sz="2400" b="1">
              <a:solidFill>
                <a:srgbClr val="000000"/>
              </a:solidFill>
              <a:cs typeface="Arial" panose="020B0604020202020204" pitchFamily="34" charset="0"/>
            </a:endParaRPr>
          </a:p>
        </p:txBody>
      </p:sp>
      <p:pic>
        <p:nvPicPr>
          <p:cNvPr id="11571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838" y="3500438"/>
            <a:ext cx="7016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テキスト ボックス 4"/>
          <p:cNvSpPr txBox="1">
            <a:spLocks noChangeArrowheads="1"/>
          </p:cNvSpPr>
          <p:nvPr/>
        </p:nvSpPr>
        <p:spPr bwMode="auto">
          <a:xfrm>
            <a:off x="3451225" y="3789363"/>
            <a:ext cx="1755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K2K experiment</a:t>
            </a:r>
            <a:endParaRPr lang="ja-JP" altLang="en-US" sz="1600" b="1">
              <a:solidFill>
                <a:srgbClr val="000000"/>
              </a:solidFill>
              <a:cs typeface="Arial" panose="020B0604020202020204" pitchFamily="34" charset="0"/>
            </a:endParaRPr>
          </a:p>
        </p:txBody>
      </p:sp>
      <p:grpSp>
        <p:nvGrpSpPr>
          <p:cNvPr id="115719" name="グループ化 2"/>
          <p:cNvGrpSpPr>
            <a:grpSpLocks/>
          </p:cNvGrpSpPr>
          <p:nvPr/>
        </p:nvGrpSpPr>
        <p:grpSpPr bwMode="auto">
          <a:xfrm>
            <a:off x="5337175" y="2754313"/>
            <a:ext cx="3744913" cy="1200150"/>
            <a:chOff x="5237578" y="2003825"/>
            <a:chExt cx="3744912" cy="1200150"/>
          </a:xfrm>
        </p:grpSpPr>
        <p:sp>
          <p:nvSpPr>
            <p:cNvPr id="115720" name="テキスト ボックス 2"/>
            <p:cNvSpPr txBox="1">
              <a:spLocks noChangeArrowheads="1"/>
            </p:cNvSpPr>
            <p:nvPr/>
          </p:nvSpPr>
          <p:spPr bwMode="auto">
            <a:xfrm>
              <a:off x="5237578" y="2003825"/>
              <a:ext cx="3528859"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K2K (KEK)    	   1999 - 2004</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MINOS(Fermilab)   2005 - 2014</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T2K(KEK)     	    2009 - </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NOvA(Fermilab) 	    2014 -</a:t>
              </a:r>
              <a:endParaRPr lang="ja-JP" altLang="en-US" sz="1800" b="1">
                <a:solidFill>
                  <a:srgbClr val="000000"/>
                </a:solidFill>
                <a:cs typeface="Arial" panose="020B0604020202020204" pitchFamily="34" charset="0"/>
              </a:endParaRPr>
            </a:p>
          </p:txBody>
        </p:sp>
        <p:sp>
          <p:nvSpPr>
            <p:cNvPr id="115721" name="テキスト ボックス 9"/>
            <p:cNvSpPr txBox="1">
              <a:spLocks noChangeArrowheads="1"/>
            </p:cNvSpPr>
            <p:nvPr/>
          </p:nvSpPr>
          <p:spPr bwMode="auto">
            <a:xfrm>
              <a:off x="7326087" y="2003825"/>
              <a:ext cx="1656403"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solidFill>
                    <a:srgbClr val="000000"/>
                  </a:solidFill>
                  <a:cs typeface="Arial" panose="020B0604020202020204" pitchFamily="34" charset="0"/>
                </a:rPr>
                <a:t>1999 - 2004</a:t>
              </a:r>
            </a:p>
            <a:p>
              <a:pPr>
                <a:spcBef>
                  <a:spcPct val="0"/>
                </a:spcBef>
                <a:buFontTx/>
                <a:buNone/>
              </a:pPr>
              <a:r>
                <a:rPr lang="en-US" altLang="ja-JP" sz="1800" b="1" dirty="0">
                  <a:solidFill>
                    <a:srgbClr val="000000"/>
                  </a:solidFill>
                  <a:cs typeface="Arial" panose="020B0604020202020204" pitchFamily="34" charset="0"/>
                </a:rPr>
                <a:t>2005 - 2016</a:t>
              </a:r>
              <a:br>
                <a:rPr lang="en-US" altLang="ja-JP" sz="1800" b="1" dirty="0">
                  <a:solidFill>
                    <a:srgbClr val="000000"/>
                  </a:solidFill>
                  <a:cs typeface="Arial" panose="020B0604020202020204" pitchFamily="34" charset="0"/>
                </a:rPr>
              </a:br>
              <a:r>
                <a:rPr lang="en-US" altLang="ja-JP" sz="1800" b="1" dirty="0">
                  <a:solidFill>
                    <a:srgbClr val="000000"/>
                  </a:solidFill>
                  <a:cs typeface="Arial" panose="020B0604020202020204" pitchFamily="34" charset="0"/>
                </a:rPr>
                <a:t>2009 - </a:t>
              </a:r>
              <a:br>
                <a:rPr lang="en-US" altLang="ja-JP" sz="1800" b="1" dirty="0">
                  <a:solidFill>
                    <a:srgbClr val="000000"/>
                  </a:solidFill>
                  <a:cs typeface="Arial" panose="020B0604020202020204" pitchFamily="34" charset="0"/>
                </a:rPr>
              </a:br>
              <a:r>
                <a:rPr lang="en-US" altLang="ja-JP" sz="1800" b="1" dirty="0">
                  <a:solidFill>
                    <a:srgbClr val="000000"/>
                  </a:solidFill>
                  <a:cs typeface="Arial" panose="020B0604020202020204" pitchFamily="34" charset="0"/>
                </a:rPr>
                <a:t>2014 -</a:t>
              </a:r>
              <a:endParaRPr lang="ja-JP" altLang="en-US" sz="1800" b="1" dirty="0">
                <a:solidFill>
                  <a:srgbClr val="000000"/>
                </a:solidFill>
                <a:cs typeface="Arial" panose="020B0604020202020204" pitchFamily="34" charset="0"/>
              </a:endParaRPr>
            </a:p>
          </p:txBody>
        </p:sp>
      </p:grpSp>
      <p:sp>
        <p:nvSpPr>
          <p:cNvPr id="10" name="スライド番号プレースホルダー 1">
            <a:extLst>
              <a:ext uri="{FF2B5EF4-FFF2-40B4-BE49-F238E27FC236}">
                <a16:creationId xmlns:a16="http://schemas.microsoft.com/office/drawing/2014/main" id="{6E1A9064-B745-421F-AF0C-E10B27CB1D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テキスト ボックス 1"/>
          <p:cNvSpPr txBox="1">
            <a:spLocks noChangeArrowheads="1"/>
          </p:cNvSpPr>
          <p:nvPr/>
        </p:nvSpPr>
        <p:spPr bwMode="auto">
          <a:xfrm>
            <a:off x="179388" y="2393950"/>
            <a:ext cx="90725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a:defRPr/>
            </a:pPr>
            <a:endParaRPr lang="en-US" altLang="ja-JP" sz="2000" b="1" dirty="0">
              <a:solidFill>
                <a:srgbClr val="000000"/>
              </a:solidFill>
              <a:latin typeface="Calibri" panose="020F0502020204030204" pitchFamily="34" charset="0"/>
            </a:endParaRPr>
          </a:p>
          <a:p>
            <a:pPr>
              <a:spcBef>
                <a:spcPct val="0"/>
              </a:spcBef>
              <a:buFontTx/>
              <a:buAutoNum type="circleNumDbPlain"/>
              <a:defRPr/>
            </a:pPr>
            <a:r>
              <a:rPr lang="en-US" altLang="ja-JP" sz="1800" b="1" dirty="0">
                <a:solidFill>
                  <a:srgbClr val="0000FF"/>
                </a:solidFill>
                <a:latin typeface="+mn-lt"/>
              </a:rPr>
              <a:t>Calculation of neutrino flux</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Flux of primary proton beam has large uncertainty. Geomagnetic field and atmospheric temperature should be also taken into account.</a:t>
            </a:r>
            <a:br>
              <a:rPr lang="en-US" altLang="ja-JP" sz="1800" b="1" dirty="0">
                <a:solidFill>
                  <a:srgbClr val="000000"/>
                </a:solidFill>
                <a:latin typeface="+mn-lt"/>
              </a:rPr>
            </a:b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Primary proton beam is well controlled, and has fixed energy and direction. Geometry of the beam line including target, magnetic horn, decay volume, beam dump are completely known. </a:t>
            </a:r>
          </a:p>
          <a:p>
            <a:pPr>
              <a:spcBef>
                <a:spcPct val="0"/>
              </a:spcBef>
              <a:buFontTx/>
              <a:buAutoNum type="circleNumDbPlain"/>
              <a:defRPr/>
            </a:pPr>
            <a:endParaRPr lang="en-US" altLang="ja-JP" sz="1800" b="1" dirty="0">
              <a:solidFill>
                <a:srgbClr val="000000"/>
              </a:solidFill>
              <a:latin typeface="+mn-lt"/>
            </a:endParaRPr>
          </a:p>
          <a:p>
            <a:pPr>
              <a:spcBef>
                <a:spcPct val="0"/>
              </a:spcBef>
              <a:buFontTx/>
              <a:buAutoNum type="circleNumDbPlain"/>
              <a:defRPr/>
            </a:pPr>
            <a:r>
              <a:rPr lang="en-US" altLang="ja-JP" sz="1800" b="1" dirty="0">
                <a:solidFill>
                  <a:srgbClr val="0000FF"/>
                </a:solidFill>
                <a:latin typeface="+mn-lt"/>
              </a:rPr>
              <a:t>Near detector</a:t>
            </a:r>
            <a:br>
              <a:rPr lang="en-US" altLang="ja-JP" sz="1800" b="1" dirty="0">
                <a:solidFill>
                  <a:srgbClr val="0000FF"/>
                </a:solidFill>
                <a:latin typeface="+mn-lt"/>
              </a:rPr>
            </a:br>
            <a:r>
              <a:rPr lang="en-US" altLang="ja-JP" sz="1800" b="1" dirty="0">
                <a:solidFill>
                  <a:srgbClr val="6600FF"/>
                </a:solidFill>
                <a:latin typeface="+mn-lt"/>
              </a:rPr>
              <a:t>(AN) </a:t>
            </a:r>
            <a:r>
              <a:rPr lang="en-US" altLang="ja-JP" sz="1800" b="1" dirty="0">
                <a:solidFill>
                  <a:srgbClr val="000000"/>
                </a:solidFill>
                <a:latin typeface="+mn-lt"/>
              </a:rPr>
              <a:t>We cannot make near detectors.</a:t>
            </a:r>
            <a:br>
              <a:rPr lang="en-US" altLang="ja-JP" sz="1800" b="1" dirty="0">
                <a:solidFill>
                  <a:srgbClr val="000000"/>
                </a:solidFill>
                <a:latin typeface="+mn-lt"/>
              </a:rPr>
            </a:b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We can construct near detector at hundreds meters downstream of the target. We can</a:t>
            </a:r>
            <a:r>
              <a:rPr lang="en-US" altLang="ja-JP" sz="1800" b="1" dirty="0">
                <a:solidFill>
                  <a:srgbClr val="000000"/>
                </a:solidFill>
              </a:rPr>
              <a:t> accurately</a:t>
            </a:r>
            <a:r>
              <a:rPr lang="en-US" altLang="ja-JP" sz="1800" b="1" dirty="0">
                <a:solidFill>
                  <a:srgbClr val="000000"/>
                </a:solidFill>
                <a:latin typeface="+mn-lt"/>
              </a:rPr>
              <a:t> measure energy spectrum and components of the neutrino beam just after the neutrino production.</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802063"/>
            <a:ext cx="4079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7372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73113"/>
            <a:ext cx="85693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テキスト ボックス 2"/>
          <p:cNvSpPr txBox="1">
            <a:spLocks noChangeArrowheads="1"/>
          </p:cNvSpPr>
          <p:nvPr/>
        </p:nvSpPr>
        <p:spPr bwMode="auto">
          <a:xfrm>
            <a:off x="696913" y="53975"/>
            <a:ext cx="7726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(1)</a:t>
            </a:r>
            <a:endParaRPr lang="ja-JP" altLang="en-US" sz="2400" b="1" u="sng">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217DBB4D-1987-4A22-B9C5-5F0F78FCEBA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テキスト ボックス 1"/>
          <p:cNvSpPr txBox="1">
            <a:spLocks noChangeArrowheads="1"/>
          </p:cNvSpPr>
          <p:nvPr/>
        </p:nvSpPr>
        <p:spPr bwMode="auto">
          <a:xfrm>
            <a:off x="26988" y="503238"/>
            <a:ext cx="8910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startAt="3"/>
              <a:defRPr/>
            </a:pPr>
            <a:r>
              <a:rPr lang="en-US" altLang="ja-JP" sz="1800" b="1" dirty="0">
                <a:solidFill>
                  <a:srgbClr val="0000FF"/>
                </a:solidFill>
                <a:latin typeface="+mn-lt"/>
              </a:rPr>
              <a:t>Calculation of neutrino oscillation probability in event by event basis</a:t>
            </a:r>
            <a:r>
              <a:rPr lang="ja-JP" altLang="en-US" sz="1800" b="1" dirty="0">
                <a:solidFill>
                  <a:srgbClr val="0000FF"/>
                </a:solidFill>
                <a:latin typeface="+mn-lt"/>
              </a:rPr>
              <a:t>　</a:t>
            </a:r>
            <a:r>
              <a:rPr lang="ja-JP" altLang="en-US" sz="2000" b="1" dirty="0">
                <a:solidFill>
                  <a:srgbClr val="000000"/>
                </a:solidFill>
                <a:latin typeface="+mn-lt"/>
              </a:rPr>
              <a:t>　　</a:t>
            </a:r>
            <a:endParaRPr lang="en-US" altLang="ja-JP" sz="2000" b="1" dirty="0">
              <a:solidFill>
                <a:srgbClr val="000000"/>
              </a:solidFill>
              <a:latin typeface="+mn-lt"/>
            </a:endParaRPr>
          </a:p>
        </p:txBody>
      </p:sp>
      <p:sp>
        <p:nvSpPr>
          <p:cNvPr id="117763" name="object 31"/>
          <p:cNvSpPr>
            <a:spLocks/>
          </p:cNvSpPr>
          <p:nvPr/>
        </p:nvSpPr>
        <p:spPr bwMode="auto">
          <a:xfrm>
            <a:off x="7037388" y="2946400"/>
            <a:ext cx="1900237" cy="1900238"/>
          </a:xfrm>
          <a:custGeom>
            <a:avLst/>
            <a:gdLst>
              <a:gd name="T0" fmla="*/ 2997 w 1900554"/>
              <a:gd name="T1" fmla="*/ 908111 h 1899920"/>
              <a:gd name="T2" fmla="*/ 26534 w 1900554"/>
              <a:gd name="T3" fmla="*/ 751509 h 1899920"/>
              <a:gd name="T4" fmla="*/ 71759 w 1900554"/>
              <a:gd name="T5" fmla="*/ 604166 h 1899920"/>
              <a:gd name="T6" fmla="*/ 136737 w 1900554"/>
              <a:gd name="T7" fmla="*/ 468124 h 1899920"/>
              <a:gd name="T8" fmla="*/ 219665 w 1900554"/>
              <a:gd name="T9" fmla="*/ 345444 h 1899920"/>
              <a:gd name="T10" fmla="*/ 318677 w 1900554"/>
              <a:gd name="T11" fmla="*/ 238114 h 1899920"/>
              <a:gd name="T12" fmla="*/ 431866 w 1900554"/>
              <a:gd name="T13" fmla="*/ 148196 h 1899920"/>
              <a:gd name="T14" fmla="*/ 557348 w 1900554"/>
              <a:gd name="T15" fmla="*/ 77785 h 1899920"/>
              <a:gd name="T16" fmla="*/ 693253 w 1900554"/>
              <a:gd name="T17" fmla="*/ 28816 h 1899920"/>
              <a:gd name="T18" fmla="*/ 837694 w 1900554"/>
              <a:gd name="T19" fmla="*/ 3391 h 1899920"/>
              <a:gd name="T20" fmla="*/ 987377 w 1900554"/>
              <a:gd name="T21" fmla="*/ 3391 h 1899920"/>
              <a:gd name="T22" fmla="*/ 1131819 w 1900554"/>
              <a:gd name="T23" fmla="*/ 28816 h 1899920"/>
              <a:gd name="T24" fmla="*/ 1267713 w 1900554"/>
              <a:gd name="T25" fmla="*/ 77785 h 1899920"/>
              <a:gd name="T26" fmla="*/ 1393198 w 1900554"/>
              <a:gd name="T27" fmla="*/ 148196 h 1899920"/>
              <a:gd name="T28" fmla="*/ 1506388 w 1900554"/>
              <a:gd name="T29" fmla="*/ 238114 h 1899920"/>
              <a:gd name="T30" fmla="*/ 1605391 w 1900554"/>
              <a:gd name="T31" fmla="*/ 345444 h 1899920"/>
              <a:gd name="T32" fmla="*/ 1688339 w 1900554"/>
              <a:gd name="T33" fmla="*/ 468124 h 1899920"/>
              <a:gd name="T34" fmla="*/ 1753347 w 1900554"/>
              <a:gd name="T35" fmla="*/ 604166 h 1899920"/>
              <a:gd name="T36" fmla="*/ 1798542 w 1900554"/>
              <a:gd name="T37" fmla="*/ 751509 h 1899920"/>
              <a:gd name="T38" fmla="*/ 1822037 w 1900554"/>
              <a:gd name="T39" fmla="*/ 908111 h 1899920"/>
              <a:gd name="T40" fmla="*/ 1822037 w 1900554"/>
              <a:gd name="T41" fmla="*/ 1070394 h 1899920"/>
              <a:gd name="T42" fmla="*/ 1798542 w 1900554"/>
              <a:gd name="T43" fmla="*/ 1227000 h 1899920"/>
              <a:gd name="T44" fmla="*/ 1753347 w 1900554"/>
              <a:gd name="T45" fmla="*/ 1374340 h 1899920"/>
              <a:gd name="T46" fmla="*/ 1688339 w 1900554"/>
              <a:gd name="T47" fmla="*/ 1510377 h 1899920"/>
              <a:gd name="T48" fmla="*/ 1605391 w 1900554"/>
              <a:gd name="T49" fmla="*/ 1633079 h 1899920"/>
              <a:gd name="T50" fmla="*/ 1506388 w 1900554"/>
              <a:gd name="T51" fmla="*/ 1740399 h 1899920"/>
              <a:gd name="T52" fmla="*/ 1393198 w 1900554"/>
              <a:gd name="T53" fmla="*/ 1830311 h 1899920"/>
              <a:gd name="T54" fmla="*/ 1267713 w 1900554"/>
              <a:gd name="T55" fmla="*/ 1900778 h 1899920"/>
              <a:gd name="T56" fmla="*/ 1131819 w 1900554"/>
              <a:gd name="T57" fmla="*/ 1949761 h 1899920"/>
              <a:gd name="T58" fmla="*/ 987377 w 1900554"/>
              <a:gd name="T59" fmla="*/ 1975229 h 1899920"/>
              <a:gd name="T60" fmla="*/ 837694 w 1900554"/>
              <a:gd name="T61" fmla="*/ 1975229 h 1899920"/>
              <a:gd name="T62" fmla="*/ 693253 w 1900554"/>
              <a:gd name="T63" fmla="*/ 1949761 h 1899920"/>
              <a:gd name="T64" fmla="*/ 557348 w 1900554"/>
              <a:gd name="T65" fmla="*/ 1900778 h 1899920"/>
              <a:gd name="T66" fmla="*/ 431866 w 1900554"/>
              <a:gd name="T67" fmla="*/ 1830311 h 1899920"/>
              <a:gd name="T68" fmla="*/ 318677 w 1900554"/>
              <a:gd name="T69" fmla="*/ 1740399 h 1899920"/>
              <a:gd name="T70" fmla="*/ 219665 w 1900554"/>
              <a:gd name="T71" fmla="*/ 1633079 h 1899920"/>
              <a:gd name="T72" fmla="*/ 136737 w 1900554"/>
              <a:gd name="T73" fmla="*/ 1510377 h 1899920"/>
              <a:gd name="T74" fmla="*/ 71759 w 1900554"/>
              <a:gd name="T75" fmla="*/ 1374340 h 1899920"/>
              <a:gd name="T76" fmla="*/ 26534 w 1900554"/>
              <a:gd name="T77" fmla="*/ 1227000 h 1899920"/>
              <a:gd name="T78" fmla="*/ 2997 w 1900554"/>
              <a:gd name="T79" fmla="*/ 1070394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18" name="object 45"/>
          <p:cNvSpPr txBox="1"/>
          <p:nvPr/>
        </p:nvSpPr>
        <p:spPr>
          <a:xfrm>
            <a:off x="7216775" y="345598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117765" name="object 32"/>
          <p:cNvSpPr>
            <a:spLocks/>
          </p:cNvSpPr>
          <p:nvPr/>
        </p:nvSpPr>
        <p:spPr bwMode="auto">
          <a:xfrm>
            <a:off x="7724775" y="3049588"/>
            <a:ext cx="468313" cy="606425"/>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36" name="直線コネクタ 35"/>
          <p:cNvCxnSpPr/>
          <p:nvPr/>
        </p:nvCxnSpPr>
        <p:spPr>
          <a:xfrm flipH="1">
            <a:off x="7210425" y="3354388"/>
            <a:ext cx="719138" cy="1439862"/>
          </a:xfrm>
          <a:prstGeom prst="line">
            <a:avLst/>
          </a:prstGeom>
          <a:ln w="38100">
            <a:solidFill>
              <a:srgbClr val="008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980238" y="3348038"/>
            <a:ext cx="954087" cy="750887"/>
          </a:xfrm>
          <a:prstGeom prst="line">
            <a:avLst/>
          </a:prstGeom>
          <a:ln w="38100">
            <a:solidFill>
              <a:srgbClr val="0000FF"/>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932738" y="3065463"/>
            <a:ext cx="144462" cy="28733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0234" name="テキスト ボックス 41"/>
          <p:cNvSpPr txBox="1">
            <a:spLocks noChangeArrowheads="1"/>
          </p:cNvSpPr>
          <p:nvPr/>
        </p:nvSpPr>
        <p:spPr bwMode="auto">
          <a:xfrm>
            <a:off x="461963" y="922338"/>
            <a:ext cx="8001000" cy="1600200"/>
          </a:xfrm>
          <a:prstGeom prst="rect">
            <a:avLst/>
          </a:prstGeom>
          <a:solidFill>
            <a:srgbClr val="D5D5FF"/>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solidFill>
                  <a:srgbClr val="000000"/>
                </a:solidFill>
                <a:latin typeface="Calibri" panose="020F0502020204030204" pitchFamily="34" charset="0"/>
              </a:rPr>
              <a:t>Neutrino </a:t>
            </a:r>
            <a:r>
              <a:rPr lang="en-US" altLang="ja-JP" sz="1800" b="1" dirty="0">
                <a:solidFill>
                  <a:srgbClr val="000000"/>
                </a:solidFill>
                <a:cs typeface="Arial" panose="020B0604020202020204" pitchFamily="34" charset="0"/>
              </a:rPr>
              <a:t>oscillation probability</a:t>
            </a:r>
            <a:r>
              <a:rPr lang="en-US" altLang="ja-JP" sz="1800" b="1" dirty="0">
                <a:solidFill>
                  <a:srgbClr val="000000"/>
                </a:solidFill>
                <a:latin typeface="Calibri" panose="020F0502020204030204" pitchFamily="34" charset="0"/>
              </a:rPr>
              <a:t> is written as</a:t>
            </a:r>
            <a:br>
              <a:rPr lang="en-US" altLang="ja-JP" sz="1800" b="1" dirty="0">
                <a:solidFill>
                  <a:srgbClr val="000000"/>
                </a:solidFill>
                <a:latin typeface="Calibri" panose="020F0502020204030204" pitchFamily="34" charset="0"/>
              </a:rPr>
            </a:br>
            <a:r>
              <a:rPr lang="en-US" altLang="ja-JP" sz="2000" b="1" dirty="0">
                <a:solidFill>
                  <a:srgbClr val="000000"/>
                </a:solidFill>
                <a:latin typeface="Calibri" panose="020F0502020204030204" pitchFamily="34" charset="0"/>
              </a:rPr>
              <a:t>    </a:t>
            </a:r>
            <a:r>
              <a:rPr lang="en-US" altLang="ja-JP" sz="1800" b="1" dirty="0">
                <a:solidFill>
                  <a:srgbClr val="FF0000"/>
                </a:solidFill>
                <a:cs typeface="Arial" panose="020B0604020202020204" pitchFamily="34" charset="0"/>
              </a:rPr>
              <a:t>P(</a:t>
            </a:r>
            <a:r>
              <a:rPr lang="en-US" altLang="ja-JP" sz="1800" b="1" dirty="0">
                <a:solidFill>
                  <a:srgbClr val="FF0000"/>
                </a:solidFill>
                <a:latin typeface="Symbol" panose="05050102010706020507" pitchFamily="18" charset="2"/>
                <a:cs typeface="Arial" panose="020B0604020202020204" pitchFamily="34" charset="0"/>
              </a:rPr>
              <a:t>n</a:t>
            </a:r>
            <a:r>
              <a:rPr lang="en-US" altLang="ja-JP" sz="1800" b="1" baseline="-25000" dirty="0">
                <a:solidFill>
                  <a:srgbClr val="FF0000"/>
                </a:solidFill>
                <a:latin typeface="Symbol" panose="05050102010706020507" pitchFamily="18" charset="2"/>
                <a:cs typeface="Arial" panose="020B0604020202020204" pitchFamily="34" charset="0"/>
              </a:rPr>
              <a:t>m</a:t>
            </a:r>
            <a:r>
              <a:rPr lang="en-US" altLang="ja-JP" sz="1800" b="1" dirty="0">
                <a:solidFill>
                  <a:srgbClr val="FF0000"/>
                </a:solidFill>
                <a:cs typeface="Arial" panose="020B0604020202020204" pitchFamily="34" charset="0"/>
              </a:rPr>
              <a:t>-&gt;</a:t>
            </a:r>
            <a:r>
              <a:rPr lang="en-US" altLang="ja-JP" sz="1800" b="1" dirty="0" err="1">
                <a:solidFill>
                  <a:srgbClr val="FF0000"/>
                </a:solidFill>
                <a:latin typeface="Symbol" panose="05050102010706020507" pitchFamily="18" charset="2"/>
                <a:cs typeface="Arial" panose="020B0604020202020204" pitchFamily="34" charset="0"/>
              </a:rPr>
              <a:t>n</a:t>
            </a:r>
            <a:r>
              <a:rPr lang="en-US" altLang="ja-JP" sz="1800" b="1" baseline="-25000" dirty="0" err="1">
                <a:solidFill>
                  <a:srgbClr val="FF0000"/>
                </a:solidFill>
                <a:latin typeface="+mn-lt"/>
                <a:cs typeface="Arial" panose="020B0604020202020204" pitchFamily="34" charset="0"/>
              </a:rPr>
              <a:t>x</a:t>
            </a:r>
            <a:r>
              <a:rPr lang="en-US" altLang="ja-JP" sz="1800" b="1" dirty="0">
                <a:solidFill>
                  <a:srgbClr val="FF0000"/>
                </a:solidFill>
                <a:cs typeface="Arial" panose="020B0604020202020204" pitchFamily="34" charset="0"/>
              </a:rPr>
              <a:t>) </a:t>
            </a:r>
            <a:r>
              <a:rPr lang="en-US" altLang="ja-JP" sz="1800" b="1" dirty="0">
                <a:solidFill>
                  <a:srgbClr val="000000"/>
                </a:solidFill>
                <a:cs typeface="Arial" panose="020B0604020202020204" pitchFamily="34" charset="0"/>
              </a:rPr>
              <a:t>= sin</a:t>
            </a:r>
            <a:r>
              <a:rPr lang="en-US" altLang="ja-JP" sz="1800" b="1" baseline="30000" dirty="0">
                <a:solidFill>
                  <a:srgbClr val="000000"/>
                </a:solidFill>
                <a:cs typeface="Arial" panose="020B0604020202020204" pitchFamily="34" charset="0"/>
              </a:rPr>
              <a:t>2</a:t>
            </a:r>
            <a:r>
              <a:rPr lang="en-US" altLang="ja-JP" sz="1800" b="1" dirty="0">
                <a:solidFill>
                  <a:srgbClr val="000000"/>
                </a:solidFill>
                <a:cs typeface="Arial" panose="020B0604020202020204" pitchFamily="34" charset="0"/>
              </a:rPr>
              <a:t>2</a:t>
            </a:r>
            <a:r>
              <a:rPr lang="en-US" altLang="ja-JP" sz="1800" b="1" dirty="0">
                <a:solidFill>
                  <a:srgbClr val="000000"/>
                </a:solidFill>
                <a:latin typeface="Symbol" panose="05050102010706020507" pitchFamily="18" charset="2"/>
                <a:cs typeface="Arial" panose="020B0604020202020204" pitchFamily="34" charset="0"/>
              </a:rPr>
              <a:t>q </a:t>
            </a:r>
            <a:r>
              <a:rPr lang="en-US" altLang="ja-JP" sz="1800" b="1" dirty="0">
                <a:solidFill>
                  <a:srgbClr val="000000"/>
                </a:solidFill>
                <a:cs typeface="Arial" panose="020B0604020202020204" pitchFamily="34" charset="0"/>
              </a:rPr>
              <a:t>sin</a:t>
            </a:r>
            <a:r>
              <a:rPr lang="en-US" altLang="ja-JP" sz="1800" b="1" baseline="30000" dirty="0">
                <a:solidFill>
                  <a:srgbClr val="000000"/>
                </a:solidFill>
                <a:cs typeface="Arial" panose="020B0604020202020204" pitchFamily="34" charset="0"/>
              </a:rPr>
              <a:t>2</a:t>
            </a:r>
            <a:r>
              <a:rPr lang="en-US" altLang="ja-JP" sz="1800" b="1" dirty="0">
                <a:solidFill>
                  <a:srgbClr val="000000"/>
                </a:solidFill>
                <a:cs typeface="Arial" panose="020B0604020202020204" pitchFamily="34" charset="0"/>
              </a:rPr>
              <a:t>(</a:t>
            </a:r>
            <a:r>
              <a:rPr lang="en-US" altLang="ja-JP" sz="1800" b="1" dirty="0">
                <a:solidFill>
                  <a:srgbClr val="000000"/>
                </a:solidFill>
                <a:latin typeface="Symbol" panose="05050102010706020507" pitchFamily="18" charset="2"/>
                <a:cs typeface="Arial" panose="020B0604020202020204" pitchFamily="34" charset="0"/>
              </a:rPr>
              <a:t>D</a:t>
            </a:r>
            <a:r>
              <a:rPr lang="en-US" altLang="ja-JP" sz="1800" b="1" dirty="0">
                <a:solidFill>
                  <a:srgbClr val="000000"/>
                </a:solidFill>
                <a:cs typeface="Arial" panose="020B0604020202020204" pitchFamily="34" charset="0"/>
              </a:rPr>
              <a:t>m</a:t>
            </a:r>
            <a:r>
              <a:rPr lang="en-US" altLang="ja-JP" sz="1800" b="1" baseline="30000" dirty="0">
                <a:solidFill>
                  <a:srgbClr val="000000"/>
                </a:solidFill>
                <a:cs typeface="Arial" panose="020B0604020202020204" pitchFamily="34" charset="0"/>
              </a:rPr>
              <a:t>2</a:t>
            </a:r>
            <a:r>
              <a:rPr lang="en-US" altLang="ja-JP" sz="1800" b="1" dirty="0">
                <a:solidFill>
                  <a:srgbClr val="FF0000"/>
                </a:solidFill>
                <a:cs typeface="Arial" panose="020B0604020202020204" pitchFamily="34" charset="0"/>
              </a:rPr>
              <a:t>L</a:t>
            </a:r>
            <a:r>
              <a:rPr lang="en-US" altLang="ja-JP" sz="1800" b="1" dirty="0">
                <a:solidFill>
                  <a:srgbClr val="000000"/>
                </a:solidFill>
                <a:cs typeface="Arial" panose="020B0604020202020204" pitchFamily="34" charset="0"/>
              </a:rPr>
              <a:t>/4</a:t>
            </a:r>
            <a:r>
              <a:rPr lang="en-US" altLang="ja-JP" sz="1800" b="1" dirty="0">
                <a:solidFill>
                  <a:srgbClr val="FF0000"/>
                </a:solidFill>
                <a:cs typeface="Arial" panose="020B0604020202020204" pitchFamily="34" charset="0"/>
              </a:rPr>
              <a:t>E</a:t>
            </a:r>
            <a:r>
              <a:rPr lang="en-US" altLang="ja-JP" sz="1800" b="1" dirty="0">
                <a:solidFill>
                  <a:srgbClr val="000000"/>
                </a:solidFill>
                <a:cs typeface="Arial" panose="020B0604020202020204" pitchFamily="34" charset="0"/>
              </a:rPr>
              <a:t>)</a:t>
            </a:r>
            <a:endParaRPr lang="ja-JP" altLang="en-US" sz="1800" b="1" dirty="0">
              <a:solidFill>
                <a:srgbClr val="000000"/>
              </a:solidFill>
              <a:cs typeface="Arial" panose="020B0604020202020204" pitchFamily="34" charset="0"/>
            </a:endParaRPr>
          </a:p>
          <a:p>
            <a:pPr>
              <a:lnSpc>
                <a:spcPct val="150000"/>
              </a:lnSpc>
              <a:spcBef>
                <a:spcPct val="0"/>
              </a:spcBef>
              <a:buFontTx/>
              <a:buNone/>
              <a:defRPr/>
            </a:pPr>
            <a:r>
              <a:rPr lang="ja-JP" altLang="en-US" sz="2000" b="1" dirty="0">
                <a:solidFill>
                  <a:srgbClr val="000000"/>
                </a:solidFill>
                <a:latin typeface="Calibri" panose="020F0502020204030204" pitchFamily="34" charset="0"/>
              </a:rPr>
              <a:t>　　（</a:t>
            </a:r>
            <a:r>
              <a:rPr lang="en-US" altLang="ja-JP" sz="2000" b="1" dirty="0">
                <a:solidFill>
                  <a:srgbClr val="FF0000"/>
                </a:solidFill>
                <a:cs typeface="Arial" panose="020B0604020202020204" pitchFamily="34" charset="0"/>
              </a:rPr>
              <a:t>L</a:t>
            </a:r>
            <a:r>
              <a:rPr lang="ja-JP" altLang="en-US" sz="2000" b="1" dirty="0">
                <a:solidFill>
                  <a:srgbClr val="000000"/>
                </a:solidFill>
                <a:latin typeface="Calibri" panose="020F0502020204030204" pitchFamily="34" charset="0"/>
              </a:rPr>
              <a:t> </a:t>
            </a:r>
            <a:r>
              <a:rPr lang="en-US" altLang="ja-JP" sz="2000" b="1" dirty="0">
                <a:solidFill>
                  <a:srgbClr val="000000"/>
                </a:solidFill>
                <a:latin typeface="Calibri" panose="020F0502020204030204" pitchFamily="34" charset="0"/>
              </a:rPr>
              <a:t>is neutrino travel distance, </a:t>
            </a:r>
            <a:r>
              <a:rPr lang="en-US" altLang="ja-JP" sz="2000" b="1" dirty="0">
                <a:solidFill>
                  <a:srgbClr val="FF0000"/>
                </a:solidFill>
                <a:cs typeface="Arial" panose="020B0604020202020204" pitchFamily="34" charset="0"/>
              </a:rPr>
              <a:t>E</a:t>
            </a:r>
            <a:r>
              <a:rPr lang="ja-JP" altLang="en-US" sz="2000" b="1" dirty="0">
                <a:solidFill>
                  <a:srgbClr val="000000"/>
                </a:solidFill>
                <a:latin typeface="Calibri" panose="020F0502020204030204" pitchFamily="34" charset="0"/>
              </a:rPr>
              <a:t> </a:t>
            </a:r>
            <a:r>
              <a:rPr lang="en-US" altLang="ja-JP" sz="2000" b="1" dirty="0">
                <a:solidFill>
                  <a:srgbClr val="000000"/>
                </a:solidFill>
                <a:latin typeface="Calibri" panose="020F0502020204030204" pitchFamily="34" charset="0"/>
              </a:rPr>
              <a:t>is neutrino energy</a:t>
            </a:r>
            <a:r>
              <a:rPr lang="ja-JP" altLang="en-US" sz="2000" b="1" dirty="0">
                <a:solidFill>
                  <a:srgbClr val="000000"/>
                </a:solidFill>
                <a:latin typeface="Calibri" panose="020F0502020204030204" pitchFamily="34" charset="0"/>
              </a:rPr>
              <a:t>）</a:t>
            </a:r>
            <a:br>
              <a:rPr lang="en-US" altLang="ja-JP" sz="2000" b="1" dirty="0">
                <a:solidFill>
                  <a:srgbClr val="000000"/>
                </a:solidFill>
                <a:latin typeface="Calibri" panose="020F0502020204030204" pitchFamily="34" charset="0"/>
              </a:rPr>
            </a:br>
            <a:r>
              <a:rPr lang="en-US" altLang="ja-JP" sz="2000" b="1" dirty="0">
                <a:solidFill>
                  <a:srgbClr val="000000"/>
                </a:solidFill>
                <a:latin typeface="Calibri" panose="020F0502020204030204" pitchFamily="34" charset="0"/>
              </a:rPr>
              <a:t>Measurement of neutrino travel distance and neutrino energy is essential </a:t>
            </a:r>
            <a:endParaRPr lang="ja-JP" altLang="en-US" sz="1800" dirty="0">
              <a:solidFill>
                <a:srgbClr val="000000"/>
              </a:solidFill>
              <a:latin typeface="Calibri" panose="020F0502020204030204" pitchFamily="34" charset="0"/>
            </a:endParaRPr>
          </a:p>
        </p:txBody>
      </p:sp>
      <p:sp>
        <p:nvSpPr>
          <p:cNvPr id="47" name="正方形/長方形 46"/>
          <p:cNvSpPr/>
          <p:nvPr/>
        </p:nvSpPr>
        <p:spPr>
          <a:xfrm>
            <a:off x="7056438" y="5953125"/>
            <a:ext cx="268287" cy="79375"/>
          </a:xfrm>
          <a:prstGeom prst="rect">
            <a:avLst/>
          </a:prstGeom>
          <a:solidFill>
            <a:srgbClr val="F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117771" name="テキスト ボックス 47"/>
          <p:cNvSpPr txBox="1">
            <a:spLocks noChangeArrowheads="1"/>
          </p:cNvSpPr>
          <p:nvPr/>
        </p:nvSpPr>
        <p:spPr bwMode="auto">
          <a:xfrm>
            <a:off x="7010400" y="5875338"/>
            <a:ext cx="584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a:solidFill>
                  <a:srgbClr val="000000"/>
                </a:solidFill>
                <a:latin typeface="Calibri" panose="020F0502020204030204" pitchFamily="34" charset="0"/>
              </a:rPr>
              <a:t>1700m</a:t>
            </a:r>
            <a:endParaRPr lang="ja-JP" altLang="en-US" sz="900">
              <a:solidFill>
                <a:srgbClr val="000000"/>
              </a:solidFill>
              <a:latin typeface="Calibri" panose="020F0502020204030204" pitchFamily="34" charset="0"/>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4194175"/>
            <a:ext cx="4064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3" name="Group 43"/>
          <p:cNvGrpSpPr>
            <a:grpSpLocks/>
          </p:cNvGrpSpPr>
          <p:nvPr/>
        </p:nvGrpSpPr>
        <p:grpSpPr bwMode="auto">
          <a:xfrm>
            <a:off x="701675" y="5859463"/>
            <a:ext cx="4013200" cy="774700"/>
            <a:chOff x="3345" y="3611"/>
            <a:chExt cx="2528" cy="488"/>
          </a:xfrm>
        </p:grpSpPr>
        <p:sp>
          <p:nvSpPr>
            <p:cNvPr id="117780" name="Text Box 40"/>
            <p:cNvSpPr txBox="1">
              <a:spLocks noChangeArrowheads="1"/>
            </p:cNvSpPr>
            <p:nvPr/>
          </p:nvSpPr>
          <p:spPr bwMode="auto">
            <a:xfrm>
              <a:off x="4122" y="3611"/>
              <a:ext cx="125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m</a:t>
              </a:r>
              <a:r>
                <a:rPr lang="en-US" altLang="ja-JP" sz="1800" b="1" baseline="-25000">
                  <a:solidFill>
                    <a:srgbClr val="000000"/>
                  </a:solidFill>
                </a:rPr>
                <a:t>N</a:t>
              </a:r>
              <a:r>
                <a:rPr lang="en-US" altLang="ja-JP" sz="1800" b="1">
                  <a:solidFill>
                    <a:srgbClr val="000000"/>
                  </a:solidFill>
                </a:rPr>
                <a:t>E</a:t>
              </a:r>
              <a:r>
                <a:rPr lang="en-US" altLang="ja-JP" sz="1800" b="1" baseline="-25000">
                  <a:solidFill>
                    <a:srgbClr val="000000"/>
                  </a:solidFill>
                  <a:latin typeface="Symbol" panose="05050102010706020507" pitchFamily="18" charset="2"/>
                </a:rPr>
                <a:t>m</a:t>
              </a:r>
              <a:r>
                <a:rPr lang="en-US" altLang="ja-JP" sz="1800" b="1">
                  <a:solidFill>
                    <a:srgbClr val="000000"/>
                  </a:solidFill>
                </a:rPr>
                <a:t> - m</a:t>
              </a:r>
              <a:r>
                <a:rPr lang="en-US" altLang="ja-JP" sz="1800" b="1" baseline="-25000">
                  <a:solidFill>
                    <a:srgbClr val="000000"/>
                  </a:solidFill>
                  <a:latin typeface="Symbol" panose="05050102010706020507" pitchFamily="18" charset="2"/>
                </a:rPr>
                <a:t>m</a:t>
              </a:r>
              <a:r>
                <a:rPr lang="en-US" altLang="ja-JP" sz="1800" b="1" baseline="30000">
                  <a:solidFill>
                    <a:srgbClr val="000000"/>
                  </a:solidFill>
                </a:rPr>
                <a:t>2</a:t>
              </a:r>
              <a:r>
                <a:rPr lang="en-US" altLang="ja-JP" sz="1800" b="1">
                  <a:solidFill>
                    <a:srgbClr val="000000"/>
                  </a:solidFill>
                </a:rPr>
                <a:t>/2</a:t>
              </a:r>
            </a:p>
          </p:txBody>
        </p:sp>
        <p:grpSp>
          <p:nvGrpSpPr>
            <p:cNvPr id="117781" name="Group 42"/>
            <p:cNvGrpSpPr>
              <a:grpSpLocks/>
            </p:cNvGrpSpPr>
            <p:nvPr/>
          </p:nvGrpSpPr>
          <p:grpSpPr bwMode="auto">
            <a:xfrm>
              <a:off x="3345" y="3737"/>
              <a:ext cx="2528" cy="362"/>
              <a:chOff x="3345" y="3737"/>
              <a:chExt cx="2528" cy="362"/>
            </a:xfrm>
          </p:grpSpPr>
          <p:sp>
            <p:nvSpPr>
              <p:cNvPr id="117782" name="Text Box 38"/>
              <p:cNvSpPr txBox="1">
                <a:spLocks noChangeArrowheads="1"/>
              </p:cNvSpPr>
              <p:nvPr/>
            </p:nvSpPr>
            <p:spPr bwMode="auto">
              <a:xfrm>
                <a:off x="3345" y="3737"/>
                <a:ext cx="252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E</a:t>
                </a:r>
                <a:r>
                  <a:rPr lang="en-US" altLang="ja-JP" sz="1800" b="1" baseline="-25000">
                    <a:solidFill>
                      <a:srgbClr val="000000"/>
                    </a:solidFill>
                    <a:latin typeface="Symbol" panose="05050102010706020507" pitchFamily="18" charset="2"/>
                  </a:rPr>
                  <a:t>n</a:t>
                </a:r>
                <a:r>
                  <a:rPr lang="en-US" altLang="ja-JP" sz="1800" b="1">
                    <a:solidFill>
                      <a:srgbClr val="000000"/>
                    </a:solidFill>
                  </a:rPr>
                  <a:t> = </a:t>
                </a:r>
              </a:p>
            </p:txBody>
          </p:sp>
          <p:sp>
            <p:nvSpPr>
              <p:cNvPr id="117783"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84" name="Text Box 41"/>
              <p:cNvSpPr txBox="1">
                <a:spLocks noChangeArrowheads="1"/>
              </p:cNvSpPr>
              <p:nvPr/>
            </p:nvSpPr>
            <p:spPr bwMode="auto">
              <a:xfrm>
                <a:off x="3901" y="3866"/>
                <a:ext cx="19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m</a:t>
                </a:r>
                <a:r>
                  <a:rPr lang="en-US" altLang="ja-JP" sz="1800" b="1" baseline="-25000">
                    <a:solidFill>
                      <a:srgbClr val="000000"/>
                    </a:solidFill>
                  </a:rPr>
                  <a:t>N</a:t>
                </a:r>
                <a:r>
                  <a:rPr lang="en-US" altLang="ja-JP" sz="1800" b="1">
                    <a:solidFill>
                      <a:srgbClr val="000000"/>
                    </a:solidFill>
                  </a:rPr>
                  <a:t> - E</a:t>
                </a:r>
                <a:r>
                  <a:rPr lang="en-US" altLang="ja-JP" sz="1800" b="1" baseline="-25000">
                    <a:solidFill>
                      <a:srgbClr val="000000"/>
                    </a:solidFill>
                    <a:latin typeface="Symbol" panose="05050102010706020507" pitchFamily="18" charset="2"/>
                  </a:rPr>
                  <a:t>m</a:t>
                </a:r>
                <a:r>
                  <a:rPr lang="en-US" altLang="ja-JP" sz="1800" b="1">
                    <a:solidFill>
                      <a:srgbClr val="000000"/>
                    </a:solidFill>
                  </a:rPr>
                  <a:t> + P</a:t>
                </a:r>
                <a:r>
                  <a:rPr lang="en-US" altLang="ja-JP" sz="1800" b="1" baseline="-25000">
                    <a:solidFill>
                      <a:srgbClr val="000000"/>
                    </a:solidFill>
                    <a:latin typeface="Symbol" panose="05050102010706020507" pitchFamily="18" charset="2"/>
                  </a:rPr>
                  <a:t>m</a:t>
                </a:r>
                <a:r>
                  <a:rPr lang="en-US" altLang="ja-JP" sz="1800" b="1">
                    <a:solidFill>
                      <a:srgbClr val="000000"/>
                    </a:solidFill>
                  </a:rPr>
                  <a:t>cos</a:t>
                </a:r>
                <a:r>
                  <a:rPr lang="en-US" altLang="ja-JP" sz="1800" b="1">
                    <a:solidFill>
                      <a:srgbClr val="000000"/>
                    </a:solidFill>
                    <a:latin typeface="Symbol" panose="05050102010706020507" pitchFamily="18" charset="2"/>
                  </a:rPr>
                  <a:t>q</a:t>
                </a:r>
                <a:r>
                  <a:rPr lang="en-US" altLang="ja-JP" sz="1800" b="1" baseline="-25000">
                    <a:solidFill>
                      <a:srgbClr val="000000"/>
                    </a:solidFill>
                    <a:latin typeface="Symbol" panose="05050102010706020507" pitchFamily="18" charset="2"/>
                  </a:rPr>
                  <a:t>m</a:t>
                </a:r>
                <a:r>
                  <a:rPr lang="en-US" altLang="ja-JP" sz="1800" b="1" baseline="-25000">
                    <a:solidFill>
                      <a:srgbClr val="000000"/>
                    </a:solidFill>
                  </a:rPr>
                  <a:t>-</a:t>
                </a:r>
                <a:r>
                  <a:rPr lang="en-US" altLang="ja-JP" sz="1800" b="1" baseline="-25000">
                    <a:solidFill>
                      <a:srgbClr val="000000"/>
                    </a:solidFill>
                    <a:latin typeface="Symbol" panose="05050102010706020507" pitchFamily="18" charset="2"/>
                  </a:rPr>
                  <a:t>n</a:t>
                </a:r>
              </a:p>
            </p:txBody>
          </p:sp>
        </p:grpSp>
      </p:grpSp>
      <p:sp>
        <p:nvSpPr>
          <p:cNvPr id="117774" name="テキスト ボックス 2"/>
          <p:cNvSpPr txBox="1">
            <a:spLocks noChangeArrowheads="1"/>
          </p:cNvSpPr>
          <p:nvPr/>
        </p:nvSpPr>
        <p:spPr bwMode="auto">
          <a:xfrm>
            <a:off x="619125" y="7938"/>
            <a:ext cx="7881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(2)</a:t>
            </a:r>
            <a:endParaRPr lang="ja-JP" altLang="en-US" sz="2400" b="1" u="sng">
              <a:cs typeface="Arial" panose="020B0604020202020204" pitchFamily="34" charset="0"/>
            </a:endParaRPr>
          </a:p>
        </p:txBody>
      </p:sp>
      <p:pic>
        <p:nvPicPr>
          <p:cNvPr id="11777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425" y="5673725"/>
            <a:ext cx="41894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52"/>
          <p:cNvSpPr txBox="1">
            <a:spLocks noChangeArrowheads="1"/>
          </p:cNvSpPr>
          <p:nvPr/>
        </p:nvSpPr>
        <p:spPr bwMode="auto">
          <a:xfrm>
            <a:off x="420688" y="2522538"/>
            <a:ext cx="61452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The true neutrino travel direction in unknown. </a:t>
            </a:r>
            <a:r>
              <a:rPr lang="en-US" altLang="ja-JP" sz="1800" b="1" dirty="0">
                <a:solidFill>
                  <a:srgbClr val="000000"/>
                </a:solidFill>
              </a:rPr>
              <a:t>The travel direction of charged lepton must be used instead. </a:t>
            </a:r>
            <a:r>
              <a:rPr lang="en-US" altLang="ja-JP" sz="1800" b="1" dirty="0">
                <a:solidFill>
                  <a:srgbClr val="000000"/>
                </a:solidFill>
                <a:latin typeface="+mn-lt"/>
              </a:rPr>
              <a:t>Accordingly, approximate neutrino travel distance must be used. Also neutrino energy must be estimated from muon/electron energy.</a:t>
            </a:r>
          </a:p>
          <a:p>
            <a:pPr>
              <a:spcBef>
                <a:spcPct val="0"/>
              </a:spcBef>
              <a:buFontTx/>
              <a:buNone/>
              <a:defRPr/>
            </a:pPr>
            <a:endParaRPr lang="en-US" altLang="ja-JP" sz="1800" b="1" dirty="0">
              <a:solidFill>
                <a:srgbClr val="000000"/>
              </a:solidFill>
              <a:latin typeface="+mn-lt"/>
            </a:endParaRPr>
          </a:p>
          <a:p>
            <a:pPr>
              <a:spcBef>
                <a:spcPct val="0"/>
              </a:spcBef>
              <a:buFontTx/>
              <a:buNone/>
              <a:defRPr/>
            </a:pPr>
            <a:r>
              <a:rPr lang="en-US" altLang="ja-JP" sz="1800" b="1" dirty="0">
                <a:solidFill>
                  <a:srgbClr val="CC3399"/>
                </a:solidFill>
                <a:latin typeface="+mn-lt"/>
              </a:rPr>
              <a:t>(NB) </a:t>
            </a:r>
            <a:r>
              <a:rPr lang="en-US" altLang="ja-JP" sz="1800" b="1" dirty="0">
                <a:solidFill>
                  <a:srgbClr val="000000"/>
                </a:solidFill>
                <a:latin typeface="+mn-lt"/>
              </a:rPr>
              <a:t>Neutrino travel distance is the distance of the baseline.  Unlike atmospheric neutrinos, we have one additional information; scattering angle between the neutrino and the muon. The neutrino energy can be calculated from the muon energy and the opening angle from the neutrino direction.</a:t>
            </a:r>
          </a:p>
          <a:p>
            <a:pPr>
              <a:spcBef>
                <a:spcPct val="0"/>
              </a:spcBef>
              <a:buFontTx/>
              <a:buNone/>
              <a:defRPr/>
            </a:pPr>
            <a:br>
              <a:rPr lang="en-US" altLang="ja-JP" sz="1800" b="1" dirty="0">
                <a:solidFill>
                  <a:srgbClr val="000000"/>
                </a:solidFill>
                <a:latin typeface="+mn-lt"/>
              </a:rPr>
            </a:br>
            <a:endParaRPr lang="ja-JP" altLang="en-US" sz="1800" dirty="0">
              <a:solidFill>
                <a:srgbClr val="000000"/>
              </a:solidFill>
              <a:latin typeface="+mn-lt"/>
            </a:endParaRPr>
          </a:p>
        </p:txBody>
      </p:sp>
      <p:grpSp>
        <p:nvGrpSpPr>
          <p:cNvPr id="117777" name="グループ化 2"/>
          <p:cNvGrpSpPr>
            <a:grpSpLocks/>
          </p:cNvGrpSpPr>
          <p:nvPr/>
        </p:nvGrpSpPr>
        <p:grpSpPr bwMode="auto">
          <a:xfrm>
            <a:off x="5157788" y="6399213"/>
            <a:ext cx="215900" cy="246062"/>
            <a:chOff x="5787135" y="5969437"/>
            <a:chExt cx="215900" cy="246063"/>
          </a:xfrm>
        </p:grpSpPr>
        <p:sp>
          <p:nvSpPr>
            <p:cNvPr id="117778" name="object 32"/>
            <p:cNvSpPr>
              <a:spLocks/>
            </p:cNvSpPr>
            <p:nvPr/>
          </p:nvSpPr>
          <p:spPr bwMode="auto">
            <a:xfrm>
              <a:off x="5787135" y="5969437"/>
              <a:ext cx="215900" cy="246063"/>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44" name="直線矢印コネクタ 43"/>
            <p:cNvCxnSpPr/>
            <p:nvPr/>
          </p:nvCxnSpPr>
          <p:spPr>
            <a:xfrm flipH="1">
              <a:off x="5810947" y="6034524"/>
              <a:ext cx="179388" cy="1444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スライド番号プレースホルダー 1">
            <a:extLst>
              <a:ext uri="{FF2B5EF4-FFF2-40B4-BE49-F238E27FC236}">
                <a16:creationId xmlns:a16="http://schemas.microsoft.com/office/drawing/2014/main" id="{F0E99679-D0E9-4C73-AF55-FEE6754774E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テキスト ボックス 1"/>
          <p:cNvSpPr txBox="1">
            <a:spLocks noChangeArrowheads="1"/>
          </p:cNvSpPr>
          <p:nvPr/>
        </p:nvSpPr>
        <p:spPr bwMode="auto">
          <a:xfrm>
            <a:off x="234950" y="520700"/>
            <a:ext cx="85677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startAt="4"/>
              <a:defRPr/>
            </a:pPr>
            <a:r>
              <a:rPr lang="en-US" altLang="ja-JP" sz="1800" b="1" dirty="0">
                <a:solidFill>
                  <a:srgbClr val="0000FF"/>
                </a:solidFill>
                <a:latin typeface="+mn-lt"/>
              </a:rPr>
              <a:t>Neutrino energy spectrum</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Cannot be changed</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Can be changed. In </a:t>
            </a:r>
            <a:r>
              <a:rPr lang="en-US" altLang="ja-JP" sz="1800" b="1" dirty="0">
                <a:solidFill>
                  <a:srgbClr val="000000"/>
                </a:solidFill>
                <a:latin typeface="+mn-lt"/>
                <a:cs typeface="Arial" panose="020B0604020202020204" pitchFamily="34" charset="0"/>
              </a:rPr>
              <a:t>T2K experiment, peak energy of the neutrino beam is adjusted to the oscillation maximum by </a:t>
            </a:r>
            <a:r>
              <a:rPr lang="en-US" altLang="ja-JP" sz="1800" b="1" dirty="0">
                <a:solidFill>
                  <a:srgbClr val="FF0000"/>
                </a:solidFill>
                <a:cs typeface="Arial" panose="020B0604020202020204" pitchFamily="34" charset="0"/>
              </a:rPr>
              <a:t>off-axis beam</a:t>
            </a:r>
            <a:r>
              <a:rPr lang="en-US" altLang="ja-JP" sz="1800" b="1" dirty="0">
                <a:cs typeface="Arial" panose="020B0604020202020204" pitchFamily="34" charset="0"/>
              </a:rPr>
              <a:t>.</a:t>
            </a:r>
            <a:endParaRPr lang="en-US" altLang="ja-JP" sz="1800" b="1" dirty="0">
              <a:latin typeface="+mn-lt"/>
              <a:cs typeface="Arial" panose="020B0604020202020204" pitchFamily="34" charset="0"/>
            </a:endParaRPr>
          </a:p>
          <a:p>
            <a:pPr>
              <a:spcBef>
                <a:spcPct val="0"/>
              </a:spcBef>
              <a:buFontTx/>
              <a:buAutoNum type="circleNumDbPlain" startAt="4"/>
              <a:defRPr/>
            </a:pPr>
            <a:endParaRPr lang="en-US" altLang="ja-JP" sz="1800" b="1" dirty="0">
              <a:solidFill>
                <a:srgbClr val="000000"/>
              </a:solidFill>
              <a:latin typeface="+mn-lt"/>
              <a:cs typeface="Arial" panose="020B0604020202020204" pitchFamily="34" charset="0"/>
            </a:endParaRPr>
          </a:p>
          <a:p>
            <a:pPr>
              <a:spcBef>
                <a:spcPct val="0"/>
              </a:spcBef>
              <a:buFontTx/>
              <a:buAutoNum type="circleNumDbPlain" startAt="4"/>
              <a:defRPr/>
            </a:pPr>
            <a:r>
              <a:rPr lang="en-US" altLang="ja-JP" sz="1800" b="1" dirty="0">
                <a:solidFill>
                  <a:srgbClr val="0000FF"/>
                </a:solidFill>
                <a:latin typeface="Symbol" panose="05050102010706020507" pitchFamily="18" charset="2"/>
              </a:rPr>
              <a:t>n</a:t>
            </a:r>
            <a:r>
              <a:rPr lang="en-US" altLang="ja-JP" sz="1800" b="1" baseline="-25000" dirty="0">
                <a:solidFill>
                  <a:srgbClr val="0000FF"/>
                </a:solidFill>
                <a:latin typeface="+mn-lt"/>
              </a:rPr>
              <a:t>e</a:t>
            </a:r>
            <a:r>
              <a:rPr lang="en-US" altLang="ja-JP" sz="1800" b="1" dirty="0">
                <a:solidFill>
                  <a:srgbClr val="0000FF"/>
                </a:solidFill>
                <a:latin typeface="+mn-lt"/>
              </a:rPr>
              <a:t>/</a:t>
            </a:r>
            <a:r>
              <a:rPr lang="en-US" altLang="ja-JP" sz="1800" b="1" dirty="0">
                <a:solidFill>
                  <a:srgbClr val="0000FF"/>
                </a:solidFill>
                <a:latin typeface="Symbol" panose="05050102010706020507" pitchFamily="18" charset="2"/>
              </a:rPr>
              <a:t>n</a:t>
            </a:r>
            <a:r>
              <a:rPr lang="en-US" altLang="ja-JP" sz="1800" b="1" baseline="-25000" dirty="0">
                <a:solidFill>
                  <a:srgbClr val="0000FF"/>
                </a:solidFill>
                <a:latin typeface="Symbol" panose="05050102010706020507" pitchFamily="18" charset="2"/>
              </a:rPr>
              <a:t>m</a:t>
            </a:r>
            <a:r>
              <a:rPr lang="en-US" altLang="ja-JP" sz="1800" b="1" dirty="0">
                <a:solidFill>
                  <a:srgbClr val="0000FF"/>
                </a:solidFill>
                <a:latin typeface="+mn-lt"/>
              </a:rPr>
              <a:t> ratio</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cs typeface="Arial" panose="020B0604020202020204" pitchFamily="34" charset="0"/>
              </a:rPr>
              <a:t>~1/2</a:t>
            </a:r>
            <a:br>
              <a:rPr lang="en-US" altLang="ja-JP" sz="1800" b="1" dirty="0">
                <a:solidFill>
                  <a:srgbClr val="000000"/>
                </a:solidFill>
                <a:latin typeface="+mn-lt"/>
                <a:cs typeface="Arial" panose="020B0604020202020204" pitchFamily="34" charset="0"/>
              </a:rPr>
            </a:br>
            <a:r>
              <a:rPr lang="en-US" altLang="ja-JP" sz="1800" b="1" dirty="0">
                <a:solidFill>
                  <a:srgbClr val="CC3399"/>
                </a:solidFill>
                <a:latin typeface="+mn-lt"/>
              </a:rPr>
              <a:t>(NB) </a:t>
            </a:r>
            <a:r>
              <a:rPr lang="en-US" altLang="ja-JP" sz="1800" b="1" dirty="0">
                <a:solidFill>
                  <a:srgbClr val="000000"/>
                </a:solidFill>
                <a:latin typeface="+mn-lt"/>
              </a:rPr>
              <a:t>order of </a:t>
            </a:r>
            <a:r>
              <a:rPr lang="en-US" altLang="ja-JP" sz="1800" b="1" dirty="0">
                <a:solidFill>
                  <a:srgbClr val="000000"/>
                </a:solidFill>
                <a:latin typeface="+mn-lt"/>
                <a:cs typeface="Arial" panose="020B0604020202020204" pitchFamily="34" charset="0"/>
              </a:rPr>
              <a:t>~1/100</a:t>
            </a:r>
            <a:endParaRPr lang="en-US" altLang="ja-JP" sz="1800" b="1" dirty="0">
              <a:solidFill>
                <a:srgbClr val="000000"/>
              </a:solidFill>
              <a:latin typeface="+mn-lt"/>
            </a:endParaRPr>
          </a:p>
          <a:p>
            <a:pPr>
              <a:spcBef>
                <a:spcPct val="0"/>
              </a:spcBef>
              <a:buFontTx/>
              <a:buAutoNum type="circleNumDbPlain" startAt="4"/>
              <a:defRPr/>
            </a:pPr>
            <a:endParaRPr lang="en-US" altLang="ja-JP" sz="1800" b="1" dirty="0">
              <a:solidFill>
                <a:srgbClr val="000000"/>
              </a:solidFill>
              <a:latin typeface="+mn-lt"/>
            </a:endParaRPr>
          </a:p>
          <a:p>
            <a:pPr>
              <a:spcBef>
                <a:spcPct val="0"/>
              </a:spcBef>
              <a:buFontTx/>
              <a:buAutoNum type="circleNumDbPlain" startAt="4"/>
              <a:defRPr/>
            </a:pPr>
            <a:r>
              <a:rPr lang="en-US" altLang="ja-JP" sz="1800" b="1" dirty="0">
                <a:solidFill>
                  <a:srgbClr val="0000FF"/>
                </a:solidFill>
                <a:latin typeface="+mn-lt"/>
              </a:rPr>
              <a:t>Neutrino beam and antineutrino beam</a:t>
            </a:r>
            <a:br>
              <a:rPr lang="en-US" altLang="ja-JP" sz="1800" b="1" dirty="0">
                <a:solidFill>
                  <a:srgbClr val="000000"/>
                </a:solidFill>
                <a:latin typeface="+mn-lt"/>
              </a:rPr>
            </a:br>
            <a:r>
              <a:rPr lang="en-US" altLang="ja-JP" sz="1800" b="1" dirty="0">
                <a:solidFill>
                  <a:srgbClr val="6600FF"/>
                </a:solidFill>
                <a:latin typeface="+mn-lt"/>
              </a:rPr>
              <a:t>(AN) </a:t>
            </a:r>
            <a:r>
              <a:rPr lang="en-US" altLang="ja-JP" sz="1800" b="1" dirty="0">
                <a:solidFill>
                  <a:srgbClr val="000000"/>
                </a:solidFill>
                <a:latin typeface="+mn-lt"/>
              </a:rPr>
              <a:t>Cannot be changed</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Can be changed by switching current direction of magnetic horns</a:t>
            </a:r>
            <a:br>
              <a:rPr lang="en-US" altLang="ja-JP" sz="1800" b="1" dirty="0">
                <a:solidFill>
                  <a:srgbClr val="000000"/>
                </a:solidFill>
                <a:latin typeface="+mn-lt"/>
              </a:rPr>
            </a:br>
            <a:endParaRPr lang="en-US" altLang="ja-JP" sz="1800" b="1" dirty="0">
              <a:solidFill>
                <a:srgbClr val="000000"/>
              </a:solidFill>
              <a:latin typeface="+mn-lt"/>
            </a:endParaRPr>
          </a:p>
          <a:p>
            <a:pPr>
              <a:spcBef>
                <a:spcPct val="0"/>
              </a:spcBef>
              <a:buFontTx/>
              <a:buAutoNum type="circleNumDbPlain" startAt="4"/>
              <a:defRPr/>
            </a:pPr>
            <a:r>
              <a:rPr lang="en-US" altLang="ja-JP" sz="1800" b="1" dirty="0">
                <a:solidFill>
                  <a:srgbClr val="0000FF"/>
                </a:solidFill>
                <a:latin typeface="+mn-lt"/>
              </a:rPr>
              <a:t>Budget and manpower </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000000"/>
                </a:solidFill>
                <a:latin typeface="+mn-lt"/>
              </a:rPr>
              <a:t> </a:t>
            </a:r>
            <a:r>
              <a:rPr lang="en-US" altLang="ja-JP" sz="1800" b="1" dirty="0">
                <a:solidFill>
                  <a:srgbClr val="000000"/>
                </a:solidFill>
                <a:latin typeface="+mn-lt"/>
              </a:rPr>
              <a:t>Free of charge, </a:t>
            </a:r>
            <a:r>
              <a:rPr lang="ja-JP" altLang="en-US" sz="1800" b="1" dirty="0">
                <a:solidFill>
                  <a:srgbClr val="000000"/>
                </a:solidFill>
                <a:latin typeface="+mn-lt"/>
              </a:rPr>
              <a:t> </a:t>
            </a:r>
            <a:r>
              <a:rPr lang="en-US" altLang="ja-JP" sz="1800" b="1" dirty="0">
                <a:solidFill>
                  <a:srgbClr val="000000"/>
                </a:solidFill>
                <a:latin typeface="+mn-lt"/>
              </a:rPr>
              <a:t>no manpower</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Huge budget and enormous manpower are required for construction and operation. Stressful daily life of physicists.</a:t>
            </a:r>
          </a:p>
        </p:txBody>
      </p:sp>
      <p:sp>
        <p:nvSpPr>
          <p:cNvPr id="53253" name="テキスト ボックス 14"/>
          <p:cNvSpPr txBox="1">
            <a:spLocks noChangeArrowheads="1"/>
          </p:cNvSpPr>
          <p:nvPr/>
        </p:nvSpPr>
        <p:spPr bwMode="auto">
          <a:xfrm>
            <a:off x="347663" y="5759450"/>
            <a:ext cx="8712200" cy="923925"/>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From scientific point of view, neutrino beam has many advantages.</a:t>
            </a:r>
            <a:br>
              <a:rPr lang="en-US" altLang="ja-JP" sz="1800" b="1">
                <a:solidFill>
                  <a:srgbClr val="0000FF"/>
                </a:solidFill>
                <a:cs typeface="Arial" panose="020B0604020202020204" pitchFamily="34" charset="0"/>
              </a:rPr>
            </a:br>
            <a:r>
              <a:rPr lang="en-US" altLang="ja-JP" sz="1800" b="1">
                <a:solidFill>
                  <a:srgbClr val="0000FF"/>
                </a:solidFill>
                <a:cs typeface="Arial" panose="020B0604020202020204" pitchFamily="34" charset="0"/>
              </a:rPr>
              <a:t>However, neutrino oscillation was discovered with atmospheric neutrinos.</a:t>
            </a:r>
            <a:br>
              <a:rPr lang="en-US" altLang="ja-JP" sz="1800" b="1">
                <a:solidFill>
                  <a:srgbClr val="0000FF"/>
                </a:solidFill>
                <a:cs typeface="Arial" panose="020B0604020202020204" pitchFamily="34" charset="0"/>
              </a:rPr>
            </a:br>
            <a:r>
              <a:rPr lang="en-US" altLang="ja-JP" sz="1800" b="1">
                <a:solidFill>
                  <a:srgbClr val="0000FF"/>
                </a:solidFill>
                <a:cs typeface="Arial" panose="020B0604020202020204" pitchFamily="34" charset="0"/>
              </a:rPr>
              <a:t>The winner in the history is atmospheric neutrinos.</a:t>
            </a:r>
            <a:endParaRPr lang="ja-JP" altLang="en-US" sz="1800" b="1">
              <a:solidFill>
                <a:srgbClr val="0000FF"/>
              </a:solidFill>
              <a:cs typeface="Arial" panose="020B0604020202020204" pitchFamily="34" charset="0"/>
            </a:endParaRPr>
          </a:p>
        </p:txBody>
      </p:sp>
      <p:sp>
        <p:nvSpPr>
          <p:cNvPr id="118788" name="テキスト ボックス 2"/>
          <p:cNvSpPr txBox="1">
            <a:spLocks noChangeArrowheads="1"/>
          </p:cNvSpPr>
          <p:nvPr/>
        </p:nvSpPr>
        <p:spPr bwMode="auto">
          <a:xfrm>
            <a:off x="3897313" y="2017713"/>
            <a:ext cx="5008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solidFill>
                  <a:srgbClr val="FF0000"/>
                </a:solidFill>
                <a:latin typeface="Calibri" panose="020F0502020204030204" pitchFamily="34" charset="0"/>
              </a:rPr>
              <a:t>④</a:t>
            </a:r>
            <a:r>
              <a:rPr lang="en-US" altLang="ja-JP" sz="1800" b="1">
                <a:solidFill>
                  <a:srgbClr val="FF0000"/>
                </a:solidFill>
                <a:latin typeface="Calibri" panose="020F0502020204030204" pitchFamily="34" charset="0"/>
              </a:rPr>
              <a:t>,</a:t>
            </a:r>
            <a:r>
              <a:rPr lang="ja-JP" altLang="en-US" sz="1800" b="1">
                <a:solidFill>
                  <a:srgbClr val="FF0000"/>
                </a:solidFill>
                <a:latin typeface="Calibri" panose="020F0502020204030204" pitchFamily="34" charset="0"/>
              </a:rPr>
              <a:t>⑤</a:t>
            </a:r>
            <a:r>
              <a:rPr lang="en-US" altLang="ja-JP" sz="1800" b="1">
                <a:solidFill>
                  <a:srgbClr val="FF0000"/>
                </a:solidFill>
                <a:latin typeface="Calibri" panose="020F0502020204030204" pitchFamily="34" charset="0"/>
              </a:rPr>
              <a:t>,</a:t>
            </a:r>
            <a:r>
              <a:rPr lang="ja-JP" altLang="en-US" sz="1800" b="1">
                <a:solidFill>
                  <a:srgbClr val="FF0000"/>
                </a:solidFill>
                <a:latin typeface="Calibri" panose="020F0502020204030204" pitchFamily="34" charset="0"/>
              </a:rPr>
              <a:t>⑥ </a:t>
            </a:r>
            <a:r>
              <a:rPr lang="en-US" altLang="ja-JP" sz="1800" b="1">
                <a:solidFill>
                  <a:srgbClr val="FF0000"/>
                </a:solidFill>
                <a:cs typeface="Arial" panose="020B0604020202020204" pitchFamily="34" charset="0"/>
              </a:rPr>
              <a:t>are important features of the T2K experiment and will be discussed later. </a:t>
            </a:r>
            <a:endParaRPr lang="ja-JP" altLang="en-US" sz="1800" b="1">
              <a:solidFill>
                <a:srgbClr val="FF0000"/>
              </a:solidFill>
              <a:cs typeface="Arial" panose="020B0604020202020204" pitchFamily="34" charset="0"/>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417512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63938"/>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38400"/>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890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テキスト ボックス 2"/>
          <p:cNvSpPr txBox="1">
            <a:spLocks noChangeArrowheads="1"/>
          </p:cNvSpPr>
          <p:nvPr/>
        </p:nvSpPr>
        <p:spPr bwMode="auto">
          <a:xfrm>
            <a:off x="696913" y="7938"/>
            <a:ext cx="772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(3)</a:t>
            </a:r>
            <a:endParaRPr lang="ja-JP" altLang="en-US" sz="2400" b="1" u="sng">
              <a:cs typeface="Arial" panose="020B0604020202020204" pitchFamily="34" charset="0"/>
            </a:endParaRPr>
          </a:p>
        </p:txBody>
      </p:sp>
      <p:sp>
        <p:nvSpPr>
          <p:cNvPr id="10" name="スライド番号プレースホルダー 1">
            <a:extLst>
              <a:ext uri="{FF2B5EF4-FFF2-40B4-BE49-F238E27FC236}">
                <a16:creationId xmlns:a16="http://schemas.microsoft.com/office/drawing/2014/main" id="{89295C92-5F12-48B2-B000-3BAB2D6A5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9" descr="tk2klyout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81050" y="3186113"/>
            <a:ext cx="7058025" cy="361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1" name="Text Box 15"/>
          <p:cNvSpPr txBox="1">
            <a:spLocks noChangeArrowheads="1"/>
          </p:cNvSpPr>
          <p:nvPr/>
        </p:nvSpPr>
        <p:spPr bwMode="auto">
          <a:xfrm>
            <a:off x="1547813" y="39688"/>
            <a:ext cx="6048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K2K experiment</a:t>
            </a:r>
          </a:p>
        </p:txBody>
      </p:sp>
      <p:sp>
        <p:nvSpPr>
          <p:cNvPr id="167943" name="Text Box 20"/>
          <p:cNvSpPr txBox="1">
            <a:spLocks noChangeArrowheads="1"/>
          </p:cNvSpPr>
          <p:nvPr/>
        </p:nvSpPr>
        <p:spPr bwMode="auto">
          <a:xfrm>
            <a:off x="36513" y="498475"/>
            <a:ext cx="9107487"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50000"/>
              </a:spcBef>
              <a:buFont typeface="Wingdings" panose="05000000000000000000" pitchFamily="2" charset="2"/>
              <a:buChar char="l"/>
              <a:defRPr/>
            </a:pPr>
            <a:r>
              <a:rPr lang="en-US" altLang="ja-JP" sz="2000" b="1" dirty="0">
                <a:solidFill>
                  <a:srgbClr val="FF0000"/>
                </a:solidFill>
              </a:rPr>
              <a:t>First</a:t>
            </a:r>
            <a:r>
              <a:rPr lang="en-US" altLang="ja-JP" sz="2000" b="1" dirty="0">
                <a:solidFill>
                  <a:srgbClr val="000000"/>
                </a:solidFill>
              </a:rPr>
              <a:t> long-baseline neutrino oscillation experiment (1999-2004)</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Confirmation of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Symbol" panose="05050102010706020507" pitchFamily="18" charset="2"/>
              </a:rPr>
              <a:t>m</a:t>
            </a:r>
            <a:r>
              <a:rPr lang="en-US" altLang="ja-JP" sz="2000" b="1" dirty="0">
                <a:solidFill>
                  <a:srgbClr val="000000"/>
                </a:solidFill>
              </a:rPr>
              <a:t>-</a:t>
            </a:r>
            <a:r>
              <a:rPr lang="en-US" altLang="ja-JP" sz="2000" b="1" dirty="0" err="1">
                <a:solidFill>
                  <a:srgbClr val="000000"/>
                </a:solidFill>
                <a:latin typeface="Symbol" panose="05050102010706020507" pitchFamily="18" charset="2"/>
              </a:rPr>
              <a:t>n</a:t>
            </a:r>
            <a:r>
              <a:rPr lang="en-US" altLang="ja-JP" sz="2000" b="1" baseline="-25000" dirty="0" err="1">
                <a:solidFill>
                  <a:srgbClr val="000000"/>
                </a:solidFill>
                <a:latin typeface="Symbol" panose="05050102010706020507" pitchFamily="18" charset="2"/>
              </a:rPr>
              <a:t>t</a:t>
            </a:r>
            <a:r>
              <a:rPr lang="en-US" altLang="ja-JP" sz="2000" b="1" dirty="0">
                <a:solidFill>
                  <a:srgbClr val="000000"/>
                </a:solidFill>
              </a:rPr>
              <a:t> oscillation reported by Super-</a:t>
            </a:r>
            <a:r>
              <a:rPr lang="en-US" altLang="ja-JP" sz="2000" b="1" dirty="0" err="1">
                <a:solidFill>
                  <a:srgbClr val="000000"/>
                </a:solidFill>
              </a:rPr>
              <a:t>Kamiokande</a:t>
            </a:r>
            <a:r>
              <a:rPr lang="en-US" altLang="ja-JP" sz="2000" b="1" dirty="0">
                <a:solidFill>
                  <a:srgbClr val="000000"/>
                </a:solidFill>
              </a:rPr>
              <a:t> using artificial neutrino beam.</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Muon neutrino beam generated at KEK is shot toward the</a:t>
            </a:r>
            <a:br>
              <a:rPr lang="en-US" altLang="ja-JP" sz="2000" b="1" dirty="0">
                <a:solidFill>
                  <a:srgbClr val="000000"/>
                </a:solidFill>
              </a:rPr>
            </a:br>
            <a:r>
              <a:rPr lang="en-US" altLang="ja-JP" sz="2000" b="1" dirty="0">
                <a:solidFill>
                  <a:srgbClr val="000000"/>
                </a:solidFill>
              </a:rPr>
              <a:t>Super-</a:t>
            </a:r>
            <a:r>
              <a:rPr lang="en-US" altLang="ja-JP" sz="2000" b="1" dirty="0" err="1">
                <a:solidFill>
                  <a:srgbClr val="000000"/>
                </a:solidFill>
              </a:rPr>
              <a:t>Kamiokande</a:t>
            </a:r>
            <a:r>
              <a:rPr lang="en-US" altLang="ja-JP" sz="2000" b="1" dirty="0">
                <a:solidFill>
                  <a:srgbClr val="000000"/>
                </a:solidFill>
              </a:rPr>
              <a:t> detector, which is </a:t>
            </a:r>
            <a:r>
              <a:rPr lang="en-US" altLang="ja-JP" sz="2000" b="1" dirty="0">
                <a:solidFill>
                  <a:srgbClr val="FF0000"/>
                </a:solidFill>
              </a:rPr>
              <a:t>250km</a:t>
            </a:r>
            <a:r>
              <a:rPr lang="en-US" altLang="ja-JP" sz="2000" b="1" dirty="0">
                <a:solidFill>
                  <a:srgbClr val="000000"/>
                </a:solidFill>
              </a:rPr>
              <a:t> away from KEK</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Search for neutrino oscillations in the parameter region</a:t>
            </a:r>
            <a:br>
              <a:rPr lang="en-US" altLang="ja-JP" sz="2000" b="1" dirty="0">
                <a:solidFill>
                  <a:srgbClr val="000000"/>
                </a:solidFill>
              </a:rPr>
            </a:b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a:t>
            </a:r>
            <a:r>
              <a:rPr lang="en-US" altLang="ja-JP" sz="2000" b="1" baseline="-25000" dirty="0">
                <a:solidFill>
                  <a:srgbClr val="000000"/>
                </a:solidFill>
              </a:rPr>
              <a:t>32</a:t>
            </a:r>
            <a:r>
              <a:rPr lang="en-US" altLang="ja-JP" sz="2000" b="1" baseline="30000" dirty="0">
                <a:solidFill>
                  <a:srgbClr val="000000"/>
                </a:solidFill>
              </a:rPr>
              <a:t> </a:t>
            </a:r>
            <a:r>
              <a:rPr lang="en-US" altLang="ja-JP" sz="2000" b="1" dirty="0">
                <a:solidFill>
                  <a:srgbClr val="000000"/>
                </a:solidFill>
              </a:rPr>
              <a:t>&gt; </a:t>
            </a:r>
            <a:r>
              <a:rPr lang="en-US" altLang="ja-JP" sz="2000" b="1" dirty="0">
                <a:solidFill>
                  <a:srgbClr val="FF0000"/>
                </a:solidFill>
              </a:rPr>
              <a:t>2×10</a:t>
            </a:r>
            <a:r>
              <a:rPr lang="en-US" altLang="ja-JP" sz="2000" b="1" baseline="30000" dirty="0">
                <a:solidFill>
                  <a:srgbClr val="FF0000"/>
                </a:solidFill>
              </a:rPr>
              <a:t>-3</a:t>
            </a:r>
            <a:r>
              <a:rPr lang="en-US" altLang="ja-JP" sz="2000" b="1" dirty="0">
                <a:solidFill>
                  <a:srgbClr val="FF0000"/>
                </a:solidFill>
              </a:rPr>
              <a:t> eV</a:t>
            </a:r>
            <a:r>
              <a:rPr lang="en-US" altLang="ja-JP" sz="2000" b="1" baseline="30000" dirty="0">
                <a:solidFill>
                  <a:srgbClr val="FF0000"/>
                </a:solidFill>
              </a:rPr>
              <a:t>2</a:t>
            </a:r>
            <a:r>
              <a:rPr lang="en-US" altLang="ja-JP" sz="2000" b="1" dirty="0">
                <a:solidFill>
                  <a:srgbClr val="FF0000"/>
                </a:solidFill>
              </a:rPr>
              <a:t> </a:t>
            </a:r>
            <a:r>
              <a:rPr lang="en-US" altLang="ja-JP" sz="2000" b="1" dirty="0">
                <a:solidFill>
                  <a:srgbClr val="000000"/>
                </a:solidFill>
              </a:rPr>
              <a:t>is possible. It covers the parameter regions suggested by the atmospheric neutrino anomaly.</a:t>
            </a:r>
          </a:p>
          <a:p>
            <a:pPr eaLnBrk="1" hangingPunct="1">
              <a:spcBef>
                <a:spcPct val="50000"/>
              </a:spcBef>
              <a:buFontTx/>
              <a:buNone/>
              <a:defRPr/>
            </a:pPr>
            <a:endParaRPr lang="en-US" altLang="ja-JP" sz="2000" b="1" dirty="0">
              <a:solidFill>
                <a:srgbClr val="000000"/>
              </a:solidFill>
            </a:endParaRPr>
          </a:p>
        </p:txBody>
      </p:sp>
      <p:sp>
        <p:nvSpPr>
          <p:cNvPr id="5" name="スライド番号プレースホルダー 1">
            <a:extLst>
              <a:ext uri="{FF2B5EF4-FFF2-40B4-BE49-F238E27FC236}">
                <a16:creationId xmlns:a16="http://schemas.microsoft.com/office/drawing/2014/main" id="{14597908-5757-4367-A37F-E3827CF319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4825"/>
          </a:xfrm>
        </p:spPr>
      </p:pic>
      <p:sp>
        <p:nvSpPr>
          <p:cNvPr id="121859" name="Oval 3"/>
          <p:cNvSpPr>
            <a:spLocks noChangeArrowheads="1"/>
          </p:cNvSpPr>
          <p:nvPr/>
        </p:nvSpPr>
        <p:spPr bwMode="auto">
          <a:xfrm rot="480000">
            <a:off x="6034088" y="2170113"/>
            <a:ext cx="1460500" cy="474662"/>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21860" name="Line 4"/>
          <p:cNvSpPr>
            <a:spLocks noChangeShapeType="1"/>
          </p:cNvSpPr>
          <p:nvPr/>
        </p:nvSpPr>
        <p:spPr bwMode="auto">
          <a:xfrm flipH="1">
            <a:off x="1511300" y="2971800"/>
            <a:ext cx="546100" cy="1600200"/>
          </a:xfrm>
          <a:prstGeom prst="line">
            <a:avLst/>
          </a:prstGeom>
          <a:noFill/>
          <a:ln w="19050">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1" name="Freeform 5"/>
          <p:cNvSpPr>
            <a:spLocks/>
          </p:cNvSpPr>
          <p:nvPr/>
        </p:nvSpPr>
        <p:spPr bwMode="auto">
          <a:xfrm>
            <a:off x="2089150" y="2298700"/>
            <a:ext cx="2544763" cy="623888"/>
          </a:xfrm>
          <a:custGeom>
            <a:avLst/>
            <a:gdLst>
              <a:gd name="T0" fmla="*/ 2147483646 w 1603"/>
              <a:gd name="T1" fmla="*/ 2147483646 h 263"/>
              <a:gd name="T2" fmla="*/ 2147483646 w 1603"/>
              <a:gd name="T3" fmla="*/ 2147483646 h 263"/>
              <a:gd name="T4" fmla="*/ 2147483646 w 1603"/>
              <a:gd name="T5" fmla="*/ 2147483646 h 263"/>
              <a:gd name="T6" fmla="*/ 2147483646 w 1603"/>
              <a:gd name="T7" fmla="*/ 2147483646 h 263"/>
              <a:gd name="T8" fmla="*/ 2147483646 w 1603"/>
              <a:gd name="T9" fmla="*/ 2147483646 h 263"/>
              <a:gd name="T10" fmla="*/ 0 w 1603"/>
              <a:gd name="T11" fmla="*/ 2147483646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3" h="263">
                <a:moveTo>
                  <a:pt x="1603" y="31"/>
                </a:moveTo>
                <a:cubicBezTo>
                  <a:pt x="1391" y="24"/>
                  <a:pt x="1179" y="17"/>
                  <a:pt x="1008" y="13"/>
                </a:cubicBezTo>
                <a:cubicBezTo>
                  <a:pt x="837" y="9"/>
                  <a:pt x="706" y="0"/>
                  <a:pt x="576" y="6"/>
                </a:cubicBezTo>
                <a:cubicBezTo>
                  <a:pt x="446" y="12"/>
                  <a:pt x="307" y="30"/>
                  <a:pt x="226" y="50"/>
                </a:cubicBezTo>
                <a:cubicBezTo>
                  <a:pt x="145" y="70"/>
                  <a:pt x="126" y="90"/>
                  <a:pt x="88" y="125"/>
                </a:cubicBezTo>
                <a:cubicBezTo>
                  <a:pt x="50" y="160"/>
                  <a:pt x="25" y="211"/>
                  <a:pt x="0" y="263"/>
                </a:cubicBezTo>
              </a:path>
            </a:pathLst>
          </a:custGeom>
          <a:noFill/>
          <a:ln w="19050" cmpd="sng">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2" name="Text Box 6"/>
          <p:cNvSpPr txBox="1">
            <a:spLocks noChangeArrowheads="1"/>
          </p:cNvSpPr>
          <p:nvPr/>
        </p:nvSpPr>
        <p:spPr bwMode="auto">
          <a:xfrm>
            <a:off x="4687888" y="22050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00"/>
                </a:solidFill>
              </a:rPr>
              <a:t>P</a:t>
            </a:r>
          </a:p>
        </p:txBody>
      </p:sp>
      <p:sp>
        <p:nvSpPr>
          <p:cNvPr id="123911" name="Text Box 7"/>
          <p:cNvSpPr txBox="1">
            <a:spLocks noChangeArrowheads="1"/>
          </p:cNvSpPr>
          <p:nvPr/>
        </p:nvSpPr>
        <p:spPr bwMode="auto">
          <a:xfrm>
            <a:off x="3082925" y="1909763"/>
            <a:ext cx="206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Primary </a:t>
            </a:r>
            <a:r>
              <a:rPr lang="en-US" altLang="ja-JP" sz="1800">
                <a:solidFill>
                  <a:srgbClr val="FFFF00"/>
                </a:solidFill>
                <a:effectLst>
                  <a:outerShdw blurRad="38100" dist="38100" dir="2700000" algn="tl">
                    <a:srgbClr val="C0C0C0"/>
                  </a:outerShdw>
                </a:effectLst>
                <a:latin typeface="Comic Sans MS" panose="030F0702030302020204" pitchFamily="66" charset="0"/>
              </a:rPr>
              <a:t>Beam-line</a:t>
            </a:r>
          </a:p>
        </p:txBody>
      </p:sp>
      <p:sp>
        <p:nvSpPr>
          <p:cNvPr id="121864" name="Freeform 8"/>
          <p:cNvSpPr>
            <a:spLocks/>
          </p:cNvSpPr>
          <p:nvPr/>
        </p:nvSpPr>
        <p:spPr bwMode="auto">
          <a:xfrm>
            <a:off x="4968875" y="2405063"/>
            <a:ext cx="1501775" cy="188912"/>
          </a:xfrm>
          <a:custGeom>
            <a:avLst/>
            <a:gdLst>
              <a:gd name="T0" fmla="*/ 2147483646 w 946"/>
              <a:gd name="T1" fmla="*/ 2147483646 h 119"/>
              <a:gd name="T2" fmla="*/ 2147483646 w 946"/>
              <a:gd name="T3" fmla="*/ 2147483646 h 119"/>
              <a:gd name="T4" fmla="*/ 2147483646 w 946"/>
              <a:gd name="T5" fmla="*/ 2147483646 h 119"/>
              <a:gd name="T6" fmla="*/ 0 w 946"/>
              <a:gd name="T7" fmla="*/ 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6" h="119">
                <a:moveTo>
                  <a:pt x="946" y="119"/>
                </a:moveTo>
                <a:cubicBezTo>
                  <a:pt x="813" y="96"/>
                  <a:pt x="681" y="74"/>
                  <a:pt x="564" y="56"/>
                </a:cubicBezTo>
                <a:cubicBezTo>
                  <a:pt x="447" y="38"/>
                  <a:pt x="339" y="22"/>
                  <a:pt x="245" y="13"/>
                </a:cubicBezTo>
                <a:cubicBezTo>
                  <a:pt x="151" y="4"/>
                  <a:pt x="75" y="2"/>
                  <a:pt x="0" y="0"/>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4" name="Rectangle 10"/>
          <p:cNvSpPr>
            <a:spLocks noChangeArrowheads="1"/>
          </p:cNvSpPr>
          <p:nvPr/>
        </p:nvSpPr>
        <p:spPr bwMode="auto">
          <a:xfrm>
            <a:off x="4816475" y="2552700"/>
            <a:ext cx="241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12GeV/c proton beam</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15" name="Text Box 11"/>
          <p:cNvSpPr txBox="1">
            <a:spLocks noChangeArrowheads="1"/>
          </p:cNvSpPr>
          <p:nvPr/>
        </p:nvSpPr>
        <p:spPr bwMode="auto">
          <a:xfrm>
            <a:off x="1979613" y="284003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Al Target</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16" name="Text Box 12"/>
          <p:cNvSpPr txBox="1">
            <a:spLocks noChangeArrowheads="1"/>
          </p:cNvSpPr>
          <p:nvPr/>
        </p:nvSpPr>
        <p:spPr bwMode="auto">
          <a:xfrm>
            <a:off x="1765300" y="5368925"/>
            <a:ext cx="1736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dirty="0">
                <a:solidFill>
                  <a:srgbClr val="FFFF00"/>
                </a:solidFill>
                <a:effectLst>
                  <a:outerShdw blurRad="38100" dist="38100" dir="2700000" algn="tl">
                    <a:srgbClr val="C0C0C0"/>
                  </a:outerShdw>
                </a:effectLst>
                <a:latin typeface="Arial" panose="020B0604020202020204" pitchFamily="34" charset="0"/>
              </a:rPr>
              <a:t>Near Detectors</a:t>
            </a:r>
            <a:endParaRPr lang="en-US" altLang="ja-JP" sz="18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121868" name="Line 13"/>
          <p:cNvSpPr>
            <a:spLocks noChangeShapeType="1"/>
          </p:cNvSpPr>
          <p:nvPr/>
        </p:nvSpPr>
        <p:spPr bwMode="auto">
          <a:xfrm flipH="1">
            <a:off x="827088" y="5773738"/>
            <a:ext cx="276225" cy="82391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8" name="Text Box 14"/>
          <p:cNvSpPr txBox="1">
            <a:spLocks noChangeArrowheads="1"/>
          </p:cNvSpPr>
          <p:nvPr/>
        </p:nvSpPr>
        <p:spPr bwMode="auto">
          <a:xfrm>
            <a:off x="323850" y="5876925"/>
            <a:ext cx="50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i="1">
                <a:solidFill>
                  <a:srgbClr val="FFFF00"/>
                </a:solidFill>
                <a:effectLst>
                  <a:outerShdw blurRad="38100" dist="38100" dir="2700000" algn="tl">
                    <a:srgbClr val="C0C0C0"/>
                  </a:outerShdw>
                </a:effectLst>
                <a:latin typeface="Symbol" panose="05050102010706020507" pitchFamily="18" charset="2"/>
              </a:rPr>
              <a:t>n</a:t>
            </a:r>
            <a:r>
              <a:rPr lang="en-US" altLang="ja-JP" sz="2800" i="1" baseline="-25000">
                <a:solidFill>
                  <a:srgbClr val="FFFF00"/>
                </a:solidFill>
                <a:latin typeface="Symbol" panose="05050102010706020507" pitchFamily="18" charset="2"/>
              </a:rPr>
              <a:t>m</a:t>
            </a:r>
          </a:p>
        </p:txBody>
      </p:sp>
      <p:sp>
        <p:nvSpPr>
          <p:cNvPr id="123919" name="Text Box 15"/>
          <p:cNvSpPr txBox="1">
            <a:spLocks noChangeArrowheads="1"/>
          </p:cNvSpPr>
          <p:nvPr/>
        </p:nvSpPr>
        <p:spPr bwMode="auto">
          <a:xfrm rot="17400000">
            <a:off x="708819" y="3352007"/>
            <a:ext cx="1506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600" dirty="0">
                <a:solidFill>
                  <a:srgbClr val="FFFF00"/>
                </a:solidFill>
                <a:effectLst>
                  <a:outerShdw blurRad="38100" dist="38100" dir="2700000" algn="tl">
                    <a:srgbClr val="C0C0C0"/>
                  </a:outerShdw>
                </a:effectLst>
                <a:latin typeface="Arial" panose="020B0604020202020204" pitchFamily="34" charset="0"/>
              </a:rPr>
              <a:t>Decay Volume</a:t>
            </a:r>
          </a:p>
          <a:p>
            <a:pPr algn="ctr" eaLnBrk="1" hangingPunct="1">
              <a:defRPr/>
            </a:pPr>
            <a:r>
              <a:rPr lang="en-US" altLang="ja-JP" sz="1600" dirty="0">
                <a:solidFill>
                  <a:srgbClr val="FFFF00"/>
                </a:solidFill>
                <a:effectLst>
                  <a:outerShdw blurRad="38100" dist="38100" dir="2700000" algn="tl">
                    <a:srgbClr val="C0C0C0"/>
                  </a:outerShdw>
                </a:effectLst>
                <a:latin typeface="Arial" panose="020B0604020202020204" pitchFamily="34" charset="0"/>
              </a:rPr>
              <a:t>(200m)</a:t>
            </a:r>
            <a:endParaRPr lang="en-US" altLang="ja-JP" sz="16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121871" name="Freeform 16"/>
          <p:cNvSpPr>
            <a:spLocks/>
          </p:cNvSpPr>
          <p:nvPr/>
        </p:nvSpPr>
        <p:spPr bwMode="auto">
          <a:xfrm>
            <a:off x="5416550" y="2197100"/>
            <a:ext cx="3568700" cy="4621213"/>
          </a:xfrm>
          <a:custGeom>
            <a:avLst/>
            <a:gdLst>
              <a:gd name="T0" fmla="*/ 2147483646 w 2248"/>
              <a:gd name="T1" fmla="*/ 0 h 2911"/>
              <a:gd name="T2" fmla="*/ 2147483646 w 2248"/>
              <a:gd name="T3" fmla="*/ 2147483646 h 2911"/>
              <a:gd name="T4" fmla="*/ 2147483646 w 2248"/>
              <a:gd name="T5" fmla="*/ 2147483646 h 2911"/>
              <a:gd name="T6" fmla="*/ 2147483646 w 2248"/>
              <a:gd name="T7" fmla="*/ 2147483646 h 2911"/>
              <a:gd name="T8" fmla="*/ 2147483646 w 2248"/>
              <a:gd name="T9" fmla="*/ 2147483646 h 2911"/>
              <a:gd name="T10" fmla="*/ 2147483646 w 2248"/>
              <a:gd name="T11" fmla="*/ 2147483646 h 2911"/>
              <a:gd name="T12" fmla="*/ 2147483646 w 2248"/>
              <a:gd name="T13" fmla="*/ 2147483646 h 2911"/>
              <a:gd name="T14" fmla="*/ 2147483646 w 2248"/>
              <a:gd name="T15" fmla="*/ 2147483646 h 2911"/>
              <a:gd name="T16" fmla="*/ 2147483646 w 2248"/>
              <a:gd name="T17" fmla="*/ 2147483646 h 2911"/>
              <a:gd name="T18" fmla="*/ 2147483646 w 2248"/>
              <a:gd name="T19" fmla="*/ 2147483646 h 2911"/>
              <a:gd name="T20" fmla="*/ 0 w 2248"/>
              <a:gd name="T21" fmla="*/ 2147483646 h 2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8" h="2911">
                <a:moveTo>
                  <a:pt x="1509" y="0"/>
                </a:moveTo>
                <a:cubicBezTo>
                  <a:pt x="1662" y="100"/>
                  <a:pt x="1815" y="200"/>
                  <a:pt x="1929" y="300"/>
                </a:cubicBezTo>
                <a:cubicBezTo>
                  <a:pt x="2043" y="400"/>
                  <a:pt x="2140" y="515"/>
                  <a:pt x="2191" y="601"/>
                </a:cubicBezTo>
                <a:cubicBezTo>
                  <a:pt x="2242" y="687"/>
                  <a:pt x="2248" y="723"/>
                  <a:pt x="2235" y="814"/>
                </a:cubicBezTo>
                <a:cubicBezTo>
                  <a:pt x="2222" y="905"/>
                  <a:pt x="2172" y="1031"/>
                  <a:pt x="2110" y="1145"/>
                </a:cubicBezTo>
                <a:cubicBezTo>
                  <a:pt x="2048" y="1259"/>
                  <a:pt x="1952" y="1376"/>
                  <a:pt x="1860" y="1496"/>
                </a:cubicBezTo>
                <a:cubicBezTo>
                  <a:pt x="1768" y="1616"/>
                  <a:pt x="1670" y="1738"/>
                  <a:pt x="1559" y="1865"/>
                </a:cubicBezTo>
                <a:cubicBezTo>
                  <a:pt x="1448" y="1992"/>
                  <a:pt x="1301" y="2160"/>
                  <a:pt x="1196" y="2260"/>
                </a:cubicBezTo>
                <a:cubicBezTo>
                  <a:pt x="1091" y="2360"/>
                  <a:pt x="1049" y="2392"/>
                  <a:pt x="927" y="2466"/>
                </a:cubicBezTo>
                <a:cubicBezTo>
                  <a:pt x="805" y="2540"/>
                  <a:pt x="618" y="2630"/>
                  <a:pt x="463" y="2704"/>
                </a:cubicBezTo>
                <a:cubicBezTo>
                  <a:pt x="308" y="2778"/>
                  <a:pt x="76" y="2875"/>
                  <a:pt x="0" y="2911"/>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72" name="Freeform 17"/>
          <p:cNvSpPr>
            <a:spLocks/>
          </p:cNvSpPr>
          <p:nvPr/>
        </p:nvSpPr>
        <p:spPr bwMode="auto">
          <a:xfrm>
            <a:off x="100013" y="517525"/>
            <a:ext cx="3349625" cy="268288"/>
          </a:xfrm>
          <a:custGeom>
            <a:avLst/>
            <a:gdLst>
              <a:gd name="T0" fmla="*/ 0 w 1703"/>
              <a:gd name="T1" fmla="*/ 0 h 169"/>
              <a:gd name="T2" fmla="*/ 2147483646 w 1703"/>
              <a:gd name="T3" fmla="*/ 2147483646 h 169"/>
              <a:gd name="T4" fmla="*/ 2147483646 w 1703"/>
              <a:gd name="T5" fmla="*/ 2147483646 h 169"/>
              <a:gd name="T6" fmla="*/ 2147483646 w 1703"/>
              <a:gd name="T7" fmla="*/ 2147483646 h 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3" h="169">
                <a:moveTo>
                  <a:pt x="0" y="0"/>
                </a:moveTo>
                <a:cubicBezTo>
                  <a:pt x="263" y="22"/>
                  <a:pt x="526" y="45"/>
                  <a:pt x="763" y="68"/>
                </a:cubicBezTo>
                <a:cubicBezTo>
                  <a:pt x="1000" y="91"/>
                  <a:pt x="1264" y="120"/>
                  <a:pt x="1421" y="137"/>
                </a:cubicBezTo>
                <a:cubicBezTo>
                  <a:pt x="1578" y="154"/>
                  <a:pt x="1655" y="164"/>
                  <a:pt x="1703" y="169"/>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2" name="Text Box 18"/>
          <p:cNvSpPr txBox="1">
            <a:spLocks noChangeArrowheads="1"/>
          </p:cNvSpPr>
          <p:nvPr/>
        </p:nvSpPr>
        <p:spPr bwMode="auto">
          <a:xfrm rot="660000">
            <a:off x="3649663" y="704850"/>
            <a:ext cx="14874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TRISTAN RING </a:t>
            </a:r>
          </a:p>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(B-factory)</a:t>
            </a:r>
          </a:p>
        </p:txBody>
      </p:sp>
      <p:sp>
        <p:nvSpPr>
          <p:cNvPr id="121874" name="Freeform 19"/>
          <p:cNvSpPr>
            <a:spLocks/>
          </p:cNvSpPr>
          <p:nvPr/>
        </p:nvSpPr>
        <p:spPr bwMode="auto">
          <a:xfrm>
            <a:off x="4960938" y="1123950"/>
            <a:ext cx="2324100" cy="774700"/>
          </a:xfrm>
          <a:custGeom>
            <a:avLst/>
            <a:gdLst>
              <a:gd name="T0" fmla="*/ 0 w 1089"/>
              <a:gd name="T1" fmla="*/ 0 h 382"/>
              <a:gd name="T2" fmla="*/ 2147483646 w 1089"/>
              <a:gd name="T3" fmla="*/ 2147483646 h 382"/>
              <a:gd name="T4" fmla="*/ 2147483646 w 1089"/>
              <a:gd name="T5" fmla="*/ 2147483646 h 382"/>
              <a:gd name="T6" fmla="*/ 2147483646 w 1089"/>
              <a:gd name="T7" fmla="*/ 2147483646 h 382"/>
              <a:gd name="T8" fmla="*/ 2147483646 w 1089"/>
              <a:gd name="T9" fmla="*/ 2147483646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382">
                <a:moveTo>
                  <a:pt x="0" y="0"/>
                </a:moveTo>
                <a:cubicBezTo>
                  <a:pt x="120" y="34"/>
                  <a:pt x="241" y="68"/>
                  <a:pt x="357" y="106"/>
                </a:cubicBezTo>
                <a:cubicBezTo>
                  <a:pt x="473" y="144"/>
                  <a:pt x="587" y="183"/>
                  <a:pt x="695" y="225"/>
                </a:cubicBezTo>
                <a:cubicBezTo>
                  <a:pt x="803" y="267"/>
                  <a:pt x="942" y="332"/>
                  <a:pt x="1008" y="357"/>
                </a:cubicBezTo>
                <a:cubicBezTo>
                  <a:pt x="1074" y="382"/>
                  <a:pt x="1076" y="372"/>
                  <a:pt x="1089" y="376"/>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4" name="Rectangle 20"/>
          <p:cNvSpPr>
            <a:spLocks noChangeArrowheads="1"/>
          </p:cNvSpPr>
          <p:nvPr/>
        </p:nvSpPr>
        <p:spPr bwMode="auto">
          <a:xfrm>
            <a:off x="357188" y="4430713"/>
            <a:ext cx="884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400">
                <a:solidFill>
                  <a:srgbClr val="FFFF00"/>
                </a:solidFill>
                <a:effectLst>
                  <a:outerShdw blurRad="38100" dist="38100" dir="2700000" algn="tl">
                    <a:srgbClr val="C0C0C0"/>
                  </a:outerShdw>
                </a:effectLst>
                <a:latin typeface="Arial" panose="020B0604020202020204" pitchFamily="34" charset="0"/>
              </a:rPr>
              <a:t>Muon Pit</a:t>
            </a:r>
            <a:endParaRPr lang="en-US" altLang="ja-JP" sz="1400">
              <a:solidFill>
                <a:srgbClr val="FFFF00"/>
              </a:solidFill>
              <a:effectLst>
                <a:outerShdw blurRad="38100" dist="38100" dir="2700000" algn="tl">
                  <a:srgbClr val="C0C0C0"/>
                </a:outerShdw>
              </a:effectLst>
              <a:latin typeface="Comic Sans MS" panose="030F0702030302020204" pitchFamily="66" charset="0"/>
            </a:endParaRPr>
          </a:p>
        </p:txBody>
      </p:sp>
      <p:sp>
        <p:nvSpPr>
          <p:cNvPr id="121876" name="Text Box 27"/>
          <p:cNvSpPr txBox="1">
            <a:spLocks noChangeArrowheads="1"/>
          </p:cNvSpPr>
          <p:nvPr/>
        </p:nvSpPr>
        <p:spPr bwMode="auto">
          <a:xfrm>
            <a:off x="1835150" y="115888"/>
            <a:ext cx="5329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FFFF00"/>
                </a:solidFill>
              </a:rPr>
              <a:t>K2K neutrino beamline in KEK</a:t>
            </a:r>
          </a:p>
        </p:txBody>
      </p:sp>
      <p:sp>
        <p:nvSpPr>
          <p:cNvPr id="123933" name="Rectangle 29"/>
          <p:cNvSpPr>
            <a:spLocks noChangeArrowheads="1"/>
          </p:cNvSpPr>
          <p:nvPr/>
        </p:nvSpPr>
        <p:spPr bwMode="auto">
          <a:xfrm>
            <a:off x="4816475" y="2765425"/>
            <a:ext cx="2513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1.1</a:t>
            </a:r>
            <a:r>
              <a:rPr lang="en-US" altLang="ja-JP" sz="1800">
                <a:solidFill>
                  <a:srgbClr val="FFFF00"/>
                </a:solidFill>
                <a:effectLst>
                  <a:outerShdw blurRad="38100" dist="38100" dir="2700000" algn="tl">
                    <a:srgbClr val="C0C0C0"/>
                  </a:outerShdw>
                </a:effectLst>
                <a:latin typeface="Symbol" panose="05050102010706020507" pitchFamily="18" charset="2"/>
              </a:rPr>
              <a:t>m</a:t>
            </a:r>
            <a:r>
              <a:rPr lang="en-US" altLang="ja-JP" sz="1800">
                <a:solidFill>
                  <a:srgbClr val="FFFF00"/>
                </a:solidFill>
                <a:effectLst>
                  <a:outerShdw blurRad="38100" dist="38100" dir="2700000" algn="tl">
                    <a:srgbClr val="C0C0C0"/>
                  </a:outerShdw>
                </a:effectLst>
                <a:latin typeface="Arial" panose="020B0604020202020204" pitchFamily="34" charset="0"/>
              </a:rPr>
              <a:t>sec beam duration</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4" name="Rectangle 30"/>
          <p:cNvSpPr>
            <a:spLocks noChangeArrowheads="1"/>
          </p:cNvSpPr>
          <p:nvPr/>
        </p:nvSpPr>
        <p:spPr bwMode="auto">
          <a:xfrm>
            <a:off x="4816475" y="2990850"/>
            <a:ext cx="263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2.2sec accelerator cycle</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5" name="Rectangle 31"/>
          <p:cNvSpPr>
            <a:spLocks noChangeArrowheads="1"/>
          </p:cNvSpPr>
          <p:nvPr/>
        </p:nvSpPr>
        <p:spPr bwMode="auto">
          <a:xfrm>
            <a:off x="6156325" y="17732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12GeV PS</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6" name="Rectangle 32"/>
          <p:cNvSpPr>
            <a:spLocks noChangeArrowheads="1"/>
          </p:cNvSpPr>
          <p:nvPr/>
        </p:nvSpPr>
        <p:spPr bwMode="auto">
          <a:xfrm>
            <a:off x="1979613" y="3062288"/>
            <a:ext cx="2466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Intensity 5~6x10</a:t>
            </a:r>
            <a:r>
              <a:rPr lang="en-US" altLang="ja-JP" sz="1800" baseline="30000">
                <a:solidFill>
                  <a:srgbClr val="FFFF00"/>
                </a:solidFill>
                <a:effectLst>
                  <a:outerShdw blurRad="38100" dist="38100" dir="2700000" algn="tl">
                    <a:srgbClr val="C0C0C0"/>
                  </a:outerShdw>
                </a:effectLst>
                <a:latin typeface="Arial" panose="020B0604020202020204" pitchFamily="34" charset="0"/>
              </a:rPr>
              <a:t>12</a:t>
            </a:r>
            <a:r>
              <a:rPr lang="en-US" altLang="ja-JP" sz="1800">
                <a:solidFill>
                  <a:srgbClr val="FFFF00"/>
                </a:solidFill>
                <a:effectLst>
                  <a:outerShdw blurRad="38100" dist="38100" dir="2700000" algn="tl">
                    <a:srgbClr val="C0C0C0"/>
                  </a:outerShdw>
                </a:effectLst>
                <a:latin typeface="Arial" panose="020B0604020202020204" pitchFamily="34" charset="0"/>
              </a:rPr>
              <a:t> ppp</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7" name="Text Box 33"/>
          <p:cNvSpPr txBox="1">
            <a:spLocks noChangeArrowheads="1"/>
          </p:cNvSpPr>
          <p:nvPr/>
        </p:nvSpPr>
        <p:spPr bwMode="auto">
          <a:xfrm>
            <a:off x="1042988" y="6157913"/>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To Kamioka</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8" name="Text Box 34"/>
          <p:cNvSpPr txBox="1">
            <a:spLocks noChangeArrowheads="1"/>
          </p:cNvSpPr>
          <p:nvPr/>
        </p:nvSpPr>
        <p:spPr bwMode="auto">
          <a:xfrm>
            <a:off x="1835150" y="3995738"/>
            <a:ext cx="1412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Symbol" panose="05050102010706020507" pitchFamily="18" charset="2"/>
              </a:rPr>
              <a:t>p</a:t>
            </a:r>
            <a:r>
              <a:rPr lang="en-US" altLang="ja-JP" sz="1800" baseline="30000">
                <a:solidFill>
                  <a:srgbClr val="FFFF00"/>
                </a:solidFill>
                <a:effectLst>
                  <a:outerShdw blurRad="38100" dist="38100" dir="2700000" algn="tl">
                    <a:srgbClr val="C0C0C0"/>
                  </a:outerShdw>
                </a:effectLst>
                <a:latin typeface="Symbol" panose="05050102010706020507" pitchFamily="18" charset="2"/>
              </a:rPr>
              <a:t>+</a:t>
            </a:r>
            <a:r>
              <a:rPr lang="en-US" altLang="ja-JP" sz="1800">
                <a:solidFill>
                  <a:srgbClr val="FFFF00"/>
                </a:solidFill>
                <a:effectLst>
                  <a:outerShdw blurRad="38100" dist="38100" dir="2700000" algn="tl">
                    <a:srgbClr val="C0C0C0"/>
                  </a:outerShdw>
                </a:effectLst>
                <a:latin typeface="Arial" panose="020B0604020202020204" pitchFamily="34" charset="0"/>
              </a:rPr>
              <a:t> -&gt; </a:t>
            </a:r>
            <a:r>
              <a:rPr lang="en-US" altLang="ja-JP" sz="1800">
                <a:solidFill>
                  <a:srgbClr val="FFFF00"/>
                </a:solidFill>
                <a:effectLst>
                  <a:outerShdw blurRad="38100" dist="38100" dir="2700000" algn="tl">
                    <a:srgbClr val="C0C0C0"/>
                  </a:outerShdw>
                </a:effectLst>
                <a:latin typeface="Symbol" panose="05050102010706020507" pitchFamily="18" charset="2"/>
              </a:rPr>
              <a:t>m</a:t>
            </a:r>
            <a:r>
              <a:rPr lang="en-US" altLang="ja-JP" sz="1800" baseline="30000">
                <a:solidFill>
                  <a:srgbClr val="FFFF00"/>
                </a:solidFill>
                <a:effectLst>
                  <a:outerShdw blurRad="38100" dist="38100" dir="2700000" algn="tl">
                    <a:srgbClr val="C0C0C0"/>
                  </a:outerShdw>
                </a:effectLst>
                <a:latin typeface="Symbol" panose="05050102010706020507" pitchFamily="18" charset="2"/>
              </a:rPr>
              <a:t>+</a:t>
            </a:r>
            <a:r>
              <a:rPr lang="en-US" altLang="ja-JP" sz="1800">
                <a:solidFill>
                  <a:srgbClr val="FFFF00"/>
                </a:solidFill>
                <a:effectLst>
                  <a:outerShdw blurRad="38100" dist="38100" dir="2700000" algn="tl">
                    <a:srgbClr val="C0C0C0"/>
                  </a:outerShdw>
                </a:effectLst>
                <a:latin typeface="Arial" panose="020B0604020202020204" pitchFamily="34" charset="0"/>
              </a:rPr>
              <a:t> + </a:t>
            </a:r>
            <a:r>
              <a:rPr lang="en-US" altLang="ja-JP" sz="1800">
                <a:solidFill>
                  <a:srgbClr val="FFFF00"/>
                </a:solidFill>
                <a:effectLst>
                  <a:outerShdw blurRad="38100" dist="38100" dir="2700000" algn="tl">
                    <a:srgbClr val="C0C0C0"/>
                  </a:outerShdw>
                </a:effectLst>
                <a:latin typeface="Symbol" panose="05050102010706020507" pitchFamily="18" charset="2"/>
              </a:rPr>
              <a:t>n</a:t>
            </a:r>
            <a:r>
              <a:rPr lang="en-US" altLang="ja-JP" sz="1800" baseline="-25000">
                <a:solidFill>
                  <a:srgbClr val="FFFF00"/>
                </a:solidFill>
                <a:effectLst>
                  <a:outerShdw blurRad="38100" dist="38100" dir="2700000" algn="tl">
                    <a:srgbClr val="C0C0C0"/>
                  </a:outerShdw>
                </a:effectLst>
                <a:latin typeface="Symbol" panose="05050102010706020507" pitchFamily="18" charset="2"/>
              </a:rPr>
              <a:t>m</a:t>
            </a:r>
          </a:p>
        </p:txBody>
      </p:sp>
      <p:sp>
        <p:nvSpPr>
          <p:cNvPr id="123939" name="Rectangle 35"/>
          <p:cNvSpPr>
            <a:spLocks noChangeArrowheads="1"/>
          </p:cNvSpPr>
          <p:nvPr/>
        </p:nvSpPr>
        <p:spPr bwMode="auto">
          <a:xfrm>
            <a:off x="1979613" y="3349625"/>
            <a:ext cx="18748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dirty="0">
                <a:solidFill>
                  <a:srgbClr val="FFFF00"/>
                </a:solidFill>
                <a:effectLst>
                  <a:outerShdw blurRad="38100" dist="38100" dir="2700000" algn="tl">
                    <a:srgbClr val="C0C0C0"/>
                  </a:outerShdw>
                </a:effectLst>
                <a:latin typeface="Arial" panose="020B0604020202020204" pitchFamily="34" charset="0"/>
              </a:rPr>
              <a:t>Total ~10</a:t>
            </a:r>
            <a:r>
              <a:rPr lang="en-US" altLang="ja-JP" sz="1800" baseline="30000" dirty="0">
                <a:solidFill>
                  <a:srgbClr val="FFFF00"/>
                </a:solidFill>
                <a:effectLst>
                  <a:outerShdw blurRad="38100" dist="38100" dir="2700000" algn="tl">
                    <a:srgbClr val="C0C0C0"/>
                  </a:outerShdw>
                </a:effectLst>
                <a:latin typeface="Arial" panose="020B0604020202020204" pitchFamily="34" charset="0"/>
              </a:rPr>
              <a:t>20</a:t>
            </a:r>
            <a:r>
              <a:rPr lang="en-US" altLang="ja-JP" sz="1800" dirty="0">
                <a:solidFill>
                  <a:srgbClr val="FFFF00"/>
                </a:solidFill>
                <a:effectLst>
                  <a:outerShdw blurRad="38100" dist="38100" dir="2700000" algn="tl">
                    <a:srgbClr val="C0C0C0"/>
                  </a:outerShdw>
                </a:effectLst>
                <a:latin typeface="Arial" panose="020B0604020202020204" pitchFamily="34" charset="0"/>
              </a:rPr>
              <a:t> p.o.t.</a:t>
            </a:r>
            <a:endParaRPr lang="en-US" altLang="ja-JP" sz="18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28" name="スライド番号プレースホルダー 1">
            <a:extLst>
              <a:ext uri="{FF2B5EF4-FFF2-40B4-BE49-F238E27FC236}">
                <a16:creationId xmlns:a16="http://schemas.microsoft.com/office/drawing/2014/main" id="{6F49B4B1-B36C-45C4-A227-903905A842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58614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Homestake experiment (N)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4118718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71450"/>
            <a:ext cx="6030912" cy="869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4"/>
          <p:cNvSpPr txBox="1">
            <a:spLocks noChangeArrowheads="1"/>
          </p:cNvSpPr>
          <p:nvPr/>
        </p:nvSpPr>
        <p:spPr bwMode="auto">
          <a:xfrm>
            <a:off x="2862263" y="60325"/>
            <a:ext cx="3544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chemeClr val="bg1"/>
                </a:solidFill>
              </a:rPr>
              <a:t>K2K Near Detectors</a:t>
            </a:r>
          </a:p>
        </p:txBody>
      </p:sp>
      <p:cxnSp>
        <p:nvCxnSpPr>
          <p:cNvPr id="3" name="直線矢印コネクタ 2"/>
          <p:cNvCxnSpPr/>
          <p:nvPr/>
        </p:nvCxnSpPr>
        <p:spPr>
          <a:xfrm>
            <a:off x="3941763" y="1089025"/>
            <a:ext cx="539750" cy="85407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3909" name="Text Box 4"/>
          <p:cNvSpPr txBox="1">
            <a:spLocks noChangeArrowheads="1"/>
          </p:cNvSpPr>
          <p:nvPr/>
        </p:nvSpPr>
        <p:spPr bwMode="auto">
          <a:xfrm>
            <a:off x="2879725" y="1101725"/>
            <a:ext cx="14668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chemeClr val="bg1"/>
                </a:solidFill>
              </a:rPr>
              <a:t>Beam</a:t>
            </a:r>
            <a:br>
              <a:rPr lang="en-US" altLang="ja-JP" sz="2000" b="1">
                <a:solidFill>
                  <a:schemeClr val="bg1"/>
                </a:solidFill>
              </a:rPr>
            </a:br>
            <a:r>
              <a:rPr lang="en-US" altLang="ja-JP" sz="2000" b="1">
                <a:solidFill>
                  <a:schemeClr val="bg1"/>
                </a:solidFill>
              </a:rPr>
              <a:t>Direction</a:t>
            </a:r>
          </a:p>
        </p:txBody>
      </p:sp>
      <p:sp>
        <p:nvSpPr>
          <p:cNvPr id="6" name="スライド番号プレースホルダー 1">
            <a:extLst>
              <a:ext uri="{FF2B5EF4-FFF2-40B4-BE49-F238E27FC236}">
                <a16:creationId xmlns:a16="http://schemas.microsoft.com/office/drawing/2014/main" id="{059A0761-0FBB-453A-9478-3C008211C7B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3" descr="detector_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2163" y="517525"/>
            <a:ext cx="7289800" cy="451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1" name="Rectangle 2"/>
          <p:cNvSpPr>
            <a:spLocks noGrp="1" noChangeArrowheads="1"/>
          </p:cNvSpPr>
          <p:nvPr>
            <p:ph type="title"/>
          </p:nvPr>
        </p:nvSpPr>
        <p:spPr/>
        <p:txBody>
          <a:bodyPr/>
          <a:lstStyle/>
          <a:p>
            <a:pPr eaLnBrk="1" hangingPunct="1"/>
            <a:r>
              <a:rPr lang="ja-JP" altLang="en-US"/>
              <a:t>　</a:t>
            </a:r>
          </a:p>
        </p:txBody>
      </p:sp>
      <p:sp>
        <p:nvSpPr>
          <p:cNvPr id="124932" name="Text Box 4"/>
          <p:cNvSpPr txBox="1">
            <a:spLocks noChangeArrowheads="1"/>
          </p:cNvSpPr>
          <p:nvPr/>
        </p:nvSpPr>
        <p:spPr bwMode="auto">
          <a:xfrm>
            <a:off x="684213" y="7938"/>
            <a:ext cx="7775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K2K Near Detectors at 300m from the target</a:t>
            </a:r>
          </a:p>
        </p:txBody>
      </p:sp>
      <p:sp>
        <p:nvSpPr>
          <p:cNvPr id="124933" name="Text Box 5"/>
          <p:cNvSpPr txBox="1">
            <a:spLocks noChangeArrowheads="1"/>
          </p:cNvSpPr>
          <p:nvPr/>
        </p:nvSpPr>
        <p:spPr bwMode="auto">
          <a:xfrm>
            <a:off x="250825" y="4797425"/>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t>
            </a:r>
            <a:r>
              <a:rPr lang="en-US" altLang="ja-JP" sz="2000" b="1" u="sng">
                <a:solidFill>
                  <a:srgbClr val="FF0000"/>
                </a:solidFill>
              </a:rPr>
              <a:t>(a)1kt water Cherenkov detector (1kt)</a:t>
            </a:r>
          </a:p>
        </p:txBody>
      </p:sp>
      <p:sp>
        <p:nvSpPr>
          <p:cNvPr id="124934" name="Text Box 6"/>
          <p:cNvSpPr txBox="1">
            <a:spLocks noChangeArrowheads="1"/>
          </p:cNvSpPr>
          <p:nvPr/>
        </p:nvSpPr>
        <p:spPr bwMode="auto">
          <a:xfrm>
            <a:off x="539750" y="5192713"/>
            <a:ext cx="835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An 1/50 miniature of SK detector. Direct comparison with SK data</a:t>
            </a:r>
          </a:p>
        </p:txBody>
      </p:sp>
      <p:sp>
        <p:nvSpPr>
          <p:cNvPr id="124935" name="Text Box 7"/>
          <p:cNvSpPr txBox="1">
            <a:spLocks noChangeArrowheads="1"/>
          </p:cNvSpPr>
          <p:nvPr/>
        </p:nvSpPr>
        <p:spPr bwMode="auto">
          <a:xfrm>
            <a:off x="250825" y="5589588"/>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 </a:t>
            </a:r>
            <a:r>
              <a:rPr lang="en-US" altLang="ja-JP" sz="2000" b="1" u="sng">
                <a:solidFill>
                  <a:srgbClr val="FF0000"/>
                </a:solidFill>
              </a:rPr>
              <a:t>(b)Fine-Grained Detector (FGD)</a:t>
            </a:r>
          </a:p>
        </p:txBody>
      </p:sp>
      <p:sp>
        <p:nvSpPr>
          <p:cNvPr id="124936" name="Text Box 8"/>
          <p:cNvSpPr txBox="1">
            <a:spLocks noChangeArrowheads="1"/>
          </p:cNvSpPr>
          <p:nvPr/>
        </p:nvSpPr>
        <p:spPr bwMode="auto">
          <a:xfrm>
            <a:off x="539750" y="5949950"/>
            <a:ext cx="431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Consists of 4 detector elements. </a:t>
            </a:r>
          </a:p>
        </p:txBody>
      </p:sp>
      <p:sp>
        <p:nvSpPr>
          <p:cNvPr id="124937" name="Text Box 9"/>
          <p:cNvSpPr txBox="1">
            <a:spLocks noChangeArrowheads="1"/>
          </p:cNvSpPr>
          <p:nvPr/>
        </p:nvSpPr>
        <p:spPr bwMode="auto">
          <a:xfrm>
            <a:off x="611188" y="6345238"/>
            <a:ext cx="612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Precise measurement of neutrino beam property.</a:t>
            </a:r>
          </a:p>
        </p:txBody>
      </p:sp>
      <p:sp>
        <p:nvSpPr>
          <p:cNvPr id="10" name="スライド番号プレースホルダー 1">
            <a:extLst>
              <a:ext uri="{FF2B5EF4-FFF2-40B4-BE49-F238E27FC236}">
                <a16:creationId xmlns:a16="http://schemas.microsoft.com/office/drawing/2014/main" id="{650E9FA7-E2EE-4AC4-A169-5085A572132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図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75238" y="1962150"/>
            <a:ext cx="3384550"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9" name="Text Box 3"/>
          <p:cNvSpPr txBox="1">
            <a:spLocks noChangeArrowheads="1"/>
          </p:cNvSpPr>
          <p:nvPr/>
        </p:nvSpPr>
        <p:spPr bwMode="auto">
          <a:xfrm>
            <a:off x="250825" y="7938"/>
            <a:ext cx="8675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Study of the Neutrino beam in the Near Detectors</a:t>
            </a:r>
          </a:p>
        </p:txBody>
      </p:sp>
      <p:sp>
        <p:nvSpPr>
          <p:cNvPr id="126980" name="Text Box 7"/>
          <p:cNvSpPr txBox="1">
            <a:spLocks noChangeArrowheads="1"/>
          </p:cNvSpPr>
          <p:nvPr/>
        </p:nvSpPr>
        <p:spPr bwMode="auto">
          <a:xfrm>
            <a:off x="5940425" y="1449388"/>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1kt detector</a:t>
            </a:r>
          </a:p>
        </p:txBody>
      </p:sp>
      <p:sp>
        <p:nvSpPr>
          <p:cNvPr id="126981" name="Text Box 8"/>
          <p:cNvSpPr txBox="1">
            <a:spLocks noChangeArrowheads="1"/>
          </p:cNvSpPr>
          <p:nvPr/>
        </p:nvSpPr>
        <p:spPr bwMode="auto">
          <a:xfrm>
            <a:off x="755650" y="1449388"/>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Fine-Grained detector</a:t>
            </a:r>
          </a:p>
        </p:txBody>
      </p:sp>
      <p:sp>
        <p:nvSpPr>
          <p:cNvPr id="126982" name="Text Box 12"/>
          <p:cNvSpPr txBox="1">
            <a:spLocks noChangeArrowheads="1"/>
          </p:cNvSpPr>
          <p:nvPr/>
        </p:nvSpPr>
        <p:spPr bwMode="auto">
          <a:xfrm>
            <a:off x="71438" y="684213"/>
            <a:ext cx="849788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Data recorded in the Near Detectors are used to study properties of the neutrino beam. </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The beam direction, stability of the beam intensity, energy spectrum, </a:t>
            </a:r>
            <a:r>
              <a:rPr lang="en-US" altLang="ja-JP" sz="2000" b="1">
                <a:solidFill>
                  <a:srgbClr val="000000"/>
                </a:solidFill>
                <a:latin typeface="Symbol" panose="05050102010706020507" pitchFamily="18" charset="2"/>
              </a:rPr>
              <a:t>n</a:t>
            </a:r>
            <a:r>
              <a:rPr lang="en-US" altLang="ja-JP" sz="2000" b="1" baseline="-25000">
                <a:solidFill>
                  <a:srgbClr val="000000"/>
                </a:solidFill>
              </a:rPr>
              <a:t>e</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 </a:t>
            </a:r>
            <a:r>
              <a:rPr lang="en-US" altLang="ja-JP" sz="2000" b="1">
                <a:solidFill>
                  <a:srgbClr val="000000"/>
                </a:solidFill>
              </a:rPr>
              <a:t>ratio well agree with expectations.</a:t>
            </a:r>
          </a:p>
          <a:p>
            <a:pPr eaLnBrk="1" hangingPunct="1">
              <a:spcBef>
                <a:spcPct val="50000"/>
              </a:spcBef>
              <a:buFont typeface="Wingdings" panose="05000000000000000000" pitchFamily="2" charset="2"/>
              <a:buChar char="l"/>
            </a:pPr>
            <a:r>
              <a:rPr lang="en-US" altLang="ja-JP" sz="2000" b="1">
                <a:solidFill>
                  <a:srgbClr val="000000"/>
                </a:solidFill>
              </a:rPr>
              <a:t>The excellent agreements between data and expectations in KEK site ensure the reliability of the expected beam at SK site.</a:t>
            </a:r>
          </a:p>
          <a:p>
            <a:pPr eaLnBrk="1" hangingPunct="1">
              <a:spcBef>
                <a:spcPct val="50000"/>
              </a:spcBef>
              <a:buFont typeface="Wingdings" panose="05000000000000000000" pitchFamily="2" charset="2"/>
              <a:buChar char="l"/>
            </a:pPr>
            <a:endParaRPr lang="en-US" altLang="ja-JP" sz="2000" b="1">
              <a:solidFill>
                <a:srgbClr val="000000"/>
              </a:solidFill>
            </a:endParaRPr>
          </a:p>
        </p:txBody>
      </p:sp>
      <p:pic>
        <p:nvPicPr>
          <p:cNvPr id="126983" name="Picture 15" descr="mrd3d_ev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1870075"/>
            <a:ext cx="4249738" cy="320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84" name="Rectangle 18"/>
          <p:cNvSpPr>
            <a:spLocks noChangeArrowheads="1"/>
          </p:cNvSpPr>
          <p:nvPr/>
        </p:nvSpPr>
        <p:spPr bwMode="auto">
          <a:xfrm>
            <a:off x="3897313" y="4576763"/>
            <a:ext cx="809625" cy="5127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9" name="スライド番号プレースホルダー 1">
            <a:extLst>
              <a:ext uri="{FF2B5EF4-FFF2-40B4-BE49-F238E27FC236}">
                <a16:creationId xmlns:a16="http://schemas.microsoft.com/office/drawing/2014/main" id="{DB3B951F-5627-4610-A158-F0729BB627B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38"/>
          <p:cNvGrpSpPr>
            <a:grpSpLocks/>
          </p:cNvGrpSpPr>
          <p:nvPr/>
        </p:nvGrpSpPr>
        <p:grpSpPr bwMode="auto">
          <a:xfrm>
            <a:off x="4781550" y="3141663"/>
            <a:ext cx="3390900" cy="3600450"/>
            <a:chOff x="3012" y="1979"/>
            <a:chExt cx="2136" cy="2268"/>
          </a:xfrm>
        </p:grpSpPr>
        <p:pic>
          <p:nvPicPr>
            <p:cNvPr id="129042" name="Picture 5" descr="sk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 y="2296"/>
              <a:ext cx="1643"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43" name="Text Box 10"/>
            <p:cNvSpPr txBox="1">
              <a:spLocks noChangeArrowheads="1"/>
            </p:cNvSpPr>
            <p:nvPr/>
          </p:nvSpPr>
          <p:spPr bwMode="auto">
            <a:xfrm>
              <a:off x="3969" y="2292"/>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profile at SK</a:t>
              </a:r>
            </a:p>
          </p:txBody>
        </p:sp>
        <p:sp>
          <p:nvSpPr>
            <p:cNvPr id="129044" name="Text Box 12"/>
            <p:cNvSpPr txBox="1">
              <a:spLocks noChangeArrowheads="1"/>
            </p:cNvSpPr>
            <p:nvPr/>
          </p:nvSpPr>
          <p:spPr bwMode="auto">
            <a:xfrm>
              <a:off x="3242"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5" name="Text Box 13"/>
            <p:cNvSpPr txBox="1">
              <a:spLocks noChangeArrowheads="1"/>
            </p:cNvSpPr>
            <p:nvPr/>
          </p:nvSpPr>
          <p:spPr bwMode="auto">
            <a:xfrm>
              <a:off x="3152"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6" name="Text Box 14"/>
            <p:cNvSpPr txBox="1">
              <a:spLocks noChangeArrowheads="1"/>
            </p:cNvSpPr>
            <p:nvPr/>
          </p:nvSpPr>
          <p:spPr bwMode="auto">
            <a:xfrm>
              <a:off x="3152"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47" name="Text Box 15"/>
            <p:cNvSpPr txBox="1">
              <a:spLocks noChangeArrowheads="1"/>
            </p:cNvSpPr>
            <p:nvPr/>
          </p:nvSpPr>
          <p:spPr bwMode="auto">
            <a:xfrm>
              <a:off x="4558"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29048" name="Text Box 16"/>
            <p:cNvSpPr txBox="1">
              <a:spLocks noChangeArrowheads="1"/>
            </p:cNvSpPr>
            <p:nvPr/>
          </p:nvSpPr>
          <p:spPr bwMode="auto">
            <a:xfrm>
              <a:off x="3651"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49" name="Text Box 17"/>
            <p:cNvSpPr txBox="1">
              <a:spLocks noChangeArrowheads="1"/>
            </p:cNvSpPr>
            <p:nvPr/>
          </p:nvSpPr>
          <p:spPr bwMode="auto">
            <a:xfrm>
              <a:off x="4104"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29050" name="Text Box 24"/>
            <p:cNvSpPr txBox="1">
              <a:spLocks noChangeArrowheads="1"/>
            </p:cNvSpPr>
            <p:nvPr/>
          </p:nvSpPr>
          <p:spPr bwMode="auto">
            <a:xfrm>
              <a:off x="3652" y="3566"/>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8000"/>
                  </a:solidFill>
                </a:rPr>
                <a:t>3mrad</a:t>
              </a:r>
            </a:p>
          </p:txBody>
        </p:sp>
        <p:sp>
          <p:nvSpPr>
            <p:cNvPr id="129051" name="Text Box 26"/>
            <p:cNvSpPr txBox="1">
              <a:spLocks noChangeArrowheads="1"/>
            </p:cNvSpPr>
            <p:nvPr/>
          </p:nvSpPr>
          <p:spPr bwMode="auto">
            <a:xfrm rot="-5400000">
              <a:off x="2515" y="2476"/>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Symbol" panose="05050102010706020507" pitchFamily="18" charset="2"/>
                </a:rPr>
                <a:t>n</a:t>
              </a:r>
              <a:r>
                <a:rPr lang="en-US" altLang="ja-JP" sz="1800" b="1">
                  <a:solidFill>
                    <a:srgbClr val="000000"/>
                  </a:solidFill>
                </a:rPr>
                <a:t>/cm</a:t>
              </a:r>
              <a:r>
                <a:rPr lang="en-US" altLang="ja-JP" sz="1800" b="1" baseline="30000">
                  <a:solidFill>
                    <a:srgbClr val="000000"/>
                  </a:solidFill>
                </a:rPr>
                <a:t>2</a:t>
              </a:r>
              <a:r>
                <a:rPr lang="en-US" altLang="ja-JP" sz="1800" b="1">
                  <a:solidFill>
                    <a:srgbClr val="000000"/>
                  </a:solidFill>
                </a:rPr>
                <a:t> (x10</a:t>
              </a:r>
              <a:r>
                <a:rPr lang="en-US" altLang="ja-JP" sz="1800" b="1" baseline="30000">
                  <a:solidFill>
                    <a:srgbClr val="000000"/>
                  </a:solidFill>
                </a:rPr>
                <a:t>6</a:t>
              </a:r>
              <a:r>
                <a:rPr lang="en-US" altLang="ja-JP" sz="1800" b="1">
                  <a:solidFill>
                    <a:srgbClr val="000000"/>
                  </a:solidFill>
                </a:rPr>
                <a:t>)</a:t>
              </a:r>
            </a:p>
          </p:txBody>
        </p:sp>
        <p:sp>
          <p:nvSpPr>
            <p:cNvPr id="129052" name="Text Box 27"/>
            <p:cNvSpPr txBox="1">
              <a:spLocks noChangeArrowheads="1"/>
            </p:cNvSpPr>
            <p:nvPr/>
          </p:nvSpPr>
          <p:spPr bwMode="auto">
            <a:xfrm>
              <a:off x="3878" y="401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distance (km)</a:t>
              </a:r>
            </a:p>
          </p:txBody>
        </p:sp>
        <p:sp>
          <p:nvSpPr>
            <p:cNvPr id="129053" name="Line 28"/>
            <p:cNvSpPr>
              <a:spLocks noChangeShapeType="1"/>
            </p:cNvSpPr>
            <p:nvPr/>
          </p:nvSpPr>
          <p:spPr bwMode="auto">
            <a:xfrm>
              <a:off x="3288" y="3702"/>
              <a:ext cx="363" cy="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4" name="Line 29"/>
            <p:cNvSpPr>
              <a:spLocks noChangeShapeType="1"/>
            </p:cNvSpPr>
            <p:nvPr/>
          </p:nvSpPr>
          <p:spPr bwMode="auto">
            <a:xfrm flipH="1">
              <a:off x="3334" y="3294"/>
              <a:ext cx="317"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5" name="Line 30"/>
            <p:cNvSpPr>
              <a:spLocks noChangeShapeType="1"/>
            </p:cNvSpPr>
            <p:nvPr/>
          </p:nvSpPr>
          <p:spPr bwMode="auto">
            <a:xfrm>
              <a:off x="3334" y="3113"/>
              <a:ext cx="0" cy="363"/>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6" name="Line 31"/>
            <p:cNvSpPr>
              <a:spLocks noChangeShapeType="1"/>
            </p:cNvSpPr>
            <p:nvPr/>
          </p:nvSpPr>
          <p:spPr bwMode="auto">
            <a:xfrm>
              <a:off x="3651" y="3475"/>
              <a:ext cx="0" cy="36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7" name="Text Box 32"/>
            <p:cNvSpPr txBox="1">
              <a:spLocks noChangeArrowheads="1"/>
            </p:cNvSpPr>
            <p:nvPr/>
          </p:nvSpPr>
          <p:spPr bwMode="auto">
            <a:xfrm>
              <a:off x="3606" y="3158"/>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CC0000"/>
                  </a:solidFill>
                </a:rPr>
                <a:t>SK(0.2mrad)</a:t>
              </a:r>
            </a:p>
          </p:txBody>
        </p:sp>
      </p:grpSp>
      <p:grpSp>
        <p:nvGrpSpPr>
          <p:cNvPr id="129027" name="Group 37"/>
          <p:cNvGrpSpPr>
            <a:grpSpLocks/>
          </p:cNvGrpSpPr>
          <p:nvPr/>
        </p:nvGrpSpPr>
        <p:grpSpPr bwMode="auto">
          <a:xfrm>
            <a:off x="1252538" y="3502025"/>
            <a:ext cx="3248025" cy="3240088"/>
            <a:chOff x="789" y="2206"/>
            <a:chExt cx="2046" cy="2041"/>
          </a:xfrm>
        </p:grpSpPr>
        <p:pic>
          <p:nvPicPr>
            <p:cNvPr id="129030" name="Picture 6" descr="sk_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2296"/>
              <a:ext cx="1646"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1" name="Text Box 11"/>
            <p:cNvSpPr txBox="1">
              <a:spLocks noChangeArrowheads="1"/>
            </p:cNvSpPr>
            <p:nvPr/>
          </p:nvSpPr>
          <p:spPr bwMode="auto">
            <a:xfrm>
              <a:off x="1519" y="229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spectrum at SK</a:t>
              </a:r>
            </a:p>
          </p:txBody>
        </p:sp>
        <p:sp>
          <p:nvSpPr>
            <p:cNvPr id="129032" name="Text Box 18"/>
            <p:cNvSpPr txBox="1">
              <a:spLocks noChangeArrowheads="1"/>
            </p:cNvSpPr>
            <p:nvPr/>
          </p:nvSpPr>
          <p:spPr bwMode="auto">
            <a:xfrm>
              <a:off x="1020"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33" name="Text Box 19"/>
            <p:cNvSpPr txBox="1">
              <a:spLocks noChangeArrowheads="1"/>
            </p:cNvSpPr>
            <p:nvPr/>
          </p:nvSpPr>
          <p:spPr bwMode="auto">
            <a:xfrm>
              <a:off x="129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34" name="Text Box 20"/>
            <p:cNvSpPr txBox="1">
              <a:spLocks noChangeArrowheads="1"/>
            </p:cNvSpPr>
            <p:nvPr/>
          </p:nvSpPr>
          <p:spPr bwMode="auto">
            <a:xfrm>
              <a:off x="1610"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29035" name="Text Box 21"/>
            <p:cNvSpPr txBox="1">
              <a:spLocks noChangeArrowheads="1"/>
            </p:cNvSpPr>
            <p:nvPr/>
          </p:nvSpPr>
          <p:spPr bwMode="auto">
            <a:xfrm>
              <a:off x="1927"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29036" name="Text Box 22"/>
            <p:cNvSpPr txBox="1">
              <a:spLocks noChangeArrowheads="1"/>
            </p:cNvSpPr>
            <p:nvPr/>
          </p:nvSpPr>
          <p:spPr bwMode="auto">
            <a:xfrm>
              <a:off x="2245"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4</a:t>
              </a:r>
            </a:p>
          </p:txBody>
        </p:sp>
        <p:sp>
          <p:nvSpPr>
            <p:cNvPr id="129037" name="Text Box 23"/>
            <p:cNvSpPr txBox="1">
              <a:spLocks noChangeArrowheads="1"/>
            </p:cNvSpPr>
            <p:nvPr/>
          </p:nvSpPr>
          <p:spPr bwMode="auto">
            <a:xfrm>
              <a:off x="256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sp>
          <p:nvSpPr>
            <p:cNvPr id="129038" name="Text Box 25"/>
            <p:cNvSpPr txBox="1">
              <a:spLocks noChangeArrowheads="1"/>
            </p:cNvSpPr>
            <p:nvPr/>
          </p:nvSpPr>
          <p:spPr bwMode="auto">
            <a:xfrm>
              <a:off x="1111" y="4016"/>
              <a:ext cx="1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Neutrino energy (GeV)</a:t>
              </a:r>
            </a:p>
          </p:txBody>
        </p:sp>
        <p:sp>
          <p:nvSpPr>
            <p:cNvPr id="129039" name="Text Box 33"/>
            <p:cNvSpPr txBox="1">
              <a:spLocks noChangeArrowheads="1"/>
            </p:cNvSpPr>
            <p:nvPr/>
          </p:nvSpPr>
          <p:spPr bwMode="auto">
            <a:xfrm rot="-5400000">
              <a:off x="134" y="2861"/>
              <a:ext cx="15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Symbol" panose="05050102010706020507" pitchFamily="18" charset="2"/>
                </a:rPr>
                <a:t>n</a:t>
              </a:r>
              <a:r>
                <a:rPr lang="en-US" altLang="ja-JP" sz="1800" b="1">
                  <a:solidFill>
                    <a:srgbClr val="000000"/>
                  </a:solidFill>
                </a:rPr>
                <a:t>/cm</a:t>
              </a:r>
              <a:r>
                <a:rPr lang="en-US" altLang="ja-JP" sz="1800" b="1" baseline="30000">
                  <a:solidFill>
                    <a:srgbClr val="000000"/>
                  </a:solidFill>
                </a:rPr>
                <a:t>2</a:t>
              </a:r>
              <a:r>
                <a:rPr lang="en-US" altLang="ja-JP" sz="1800" b="1">
                  <a:solidFill>
                    <a:srgbClr val="000000"/>
                  </a:solidFill>
                </a:rPr>
                <a:t> /0.1GeV(x10</a:t>
              </a:r>
              <a:r>
                <a:rPr lang="en-US" altLang="ja-JP" sz="1800" b="1" baseline="30000">
                  <a:solidFill>
                    <a:srgbClr val="000000"/>
                  </a:solidFill>
                </a:rPr>
                <a:t>6</a:t>
              </a:r>
              <a:r>
                <a:rPr lang="en-US" altLang="ja-JP" sz="1800" b="1">
                  <a:solidFill>
                    <a:srgbClr val="000000"/>
                  </a:solidFill>
                </a:rPr>
                <a:t>)</a:t>
              </a:r>
            </a:p>
          </p:txBody>
        </p:sp>
        <p:sp>
          <p:nvSpPr>
            <p:cNvPr id="129040" name="Text Box 34"/>
            <p:cNvSpPr txBox="1">
              <a:spLocks noChangeArrowheads="1"/>
            </p:cNvSpPr>
            <p:nvPr/>
          </p:nvSpPr>
          <p:spPr bwMode="auto">
            <a:xfrm>
              <a:off x="930"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1" name="Text Box 36"/>
            <p:cNvSpPr txBox="1">
              <a:spLocks noChangeArrowheads="1"/>
            </p:cNvSpPr>
            <p:nvPr/>
          </p:nvSpPr>
          <p:spPr bwMode="auto">
            <a:xfrm>
              <a:off x="929"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grpSp>
      <p:sp>
        <p:nvSpPr>
          <p:cNvPr id="129028" name="Text Box 39"/>
          <p:cNvSpPr txBox="1">
            <a:spLocks noChangeArrowheads="1"/>
          </p:cNvSpPr>
          <p:nvPr/>
        </p:nvSpPr>
        <p:spPr bwMode="auto">
          <a:xfrm>
            <a:off x="1763713"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Property of the neutrino beam</a:t>
            </a:r>
          </a:p>
        </p:txBody>
      </p:sp>
      <p:sp>
        <p:nvSpPr>
          <p:cNvPr id="129029" name="Text Box 41"/>
          <p:cNvSpPr txBox="1">
            <a:spLocks noChangeArrowheads="1"/>
          </p:cNvSpPr>
          <p:nvPr/>
        </p:nvSpPr>
        <p:spPr bwMode="auto">
          <a:xfrm>
            <a:off x="115888" y="503238"/>
            <a:ext cx="908685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The mean energy is </a:t>
            </a:r>
            <a:r>
              <a:rPr lang="en-US" altLang="ja-JP" sz="1900" b="1">
                <a:solidFill>
                  <a:srgbClr val="FF0000"/>
                </a:solidFill>
              </a:rPr>
              <a:t>~1.3 </a:t>
            </a:r>
            <a:r>
              <a:rPr lang="en-US" altLang="ja-JP" sz="1900" b="1">
                <a:solidFill>
                  <a:srgbClr val="000000"/>
                </a:solidFill>
              </a:rPr>
              <a:t>GeV and the peak energy is about </a:t>
            </a:r>
            <a:r>
              <a:rPr lang="en-US" altLang="ja-JP" sz="1900" b="1">
                <a:solidFill>
                  <a:srgbClr val="FF0000"/>
                </a:solidFill>
              </a:rPr>
              <a:t>~1.0 </a:t>
            </a:r>
            <a:r>
              <a:rPr lang="en-US" altLang="ja-JP" sz="1900" b="1">
                <a:solidFill>
                  <a:srgbClr val="000000"/>
                </a:solidFill>
              </a:rPr>
              <a:t>GeV.</a:t>
            </a:r>
          </a:p>
          <a:p>
            <a:pPr eaLnBrk="1" hangingPunct="1">
              <a:spcBef>
                <a:spcPct val="50000"/>
              </a:spcBef>
              <a:buFont typeface="Wingdings" panose="05000000000000000000" pitchFamily="2" charset="2"/>
              <a:buChar char="l"/>
            </a:pPr>
            <a:r>
              <a:rPr lang="en-US" altLang="ja-JP" sz="1900" b="1">
                <a:solidFill>
                  <a:srgbClr val="000000"/>
                </a:solidFill>
              </a:rPr>
              <a:t>Almost pure muon neutrino beam. </a:t>
            </a:r>
            <a:r>
              <a:rPr lang="en-US" altLang="ja-JP" sz="1900" b="1">
                <a:solidFill>
                  <a:srgbClr val="000000"/>
                </a:solidFill>
                <a:latin typeface="Symbol" panose="05050102010706020507" pitchFamily="18" charset="2"/>
              </a:rPr>
              <a:t>n</a:t>
            </a:r>
            <a:r>
              <a:rPr lang="en-US" altLang="ja-JP" sz="1900" b="1" baseline="-25000">
                <a:solidFill>
                  <a:srgbClr val="000000"/>
                </a:solidFill>
              </a:rPr>
              <a:t>e</a:t>
            </a:r>
            <a:r>
              <a:rPr lang="en-US" altLang="ja-JP" sz="1900" b="1">
                <a:solidFill>
                  <a:srgbClr val="000000"/>
                </a:solidFill>
              </a:rPr>
              <a:t>/</a:t>
            </a:r>
            <a:r>
              <a:rPr lang="en-US" altLang="ja-JP" sz="1900" b="1">
                <a:solidFill>
                  <a:srgbClr val="000000"/>
                </a:solidFill>
                <a:latin typeface="Symbol" panose="05050102010706020507" pitchFamily="18" charset="2"/>
              </a:rPr>
              <a:t>n</a:t>
            </a:r>
            <a:r>
              <a:rPr lang="en-US" altLang="ja-JP" sz="1900" b="1" baseline="-25000">
                <a:solidFill>
                  <a:srgbClr val="000000"/>
                </a:solidFill>
                <a:latin typeface="Symbol" panose="05050102010706020507" pitchFamily="18" charset="2"/>
              </a:rPr>
              <a:t>m</a:t>
            </a:r>
            <a:r>
              <a:rPr lang="en-US" altLang="ja-JP" sz="1900" b="1">
                <a:solidFill>
                  <a:srgbClr val="000000"/>
                </a:solidFill>
              </a:rPr>
              <a:t> ratio is </a:t>
            </a:r>
            <a:r>
              <a:rPr lang="en-US" altLang="ja-JP" sz="1900" b="1">
                <a:solidFill>
                  <a:srgbClr val="FF0000"/>
                </a:solidFill>
              </a:rPr>
              <a:t>~1</a:t>
            </a:r>
            <a:r>
              <a:rPr lang="en-US" altLang="ja-JP" sz="1900" b="1">
                <a:solidFill>
                  <a:srgbClr val="000000"/>
                </a:solidFill>
              </a:rPr>
              <a:t>%.</a:t>
            </a:r>
          </a:p>
          <a:p>
            <a:pPr eaLnBrk="1" hangingPunct="1">
              <a:spcBef>
                <a:spcPct val="50000"/>
              </a:spcBef>
              <a:buFont typeface="Wingdings" panose="05000000000000000000" pitchFamily="2" charset="2"/>
              <a:buChar char="l"/>
            </a:pPr>
            <a:r>
              <a:rPr lang="en-US" altLang="ja-JP" sz="1900" b="1">
                <a:solidFill>
                  <a:srgbClr val="000000"/>
                </a:solidFill>
              </a:rPr>
              <a:t>The direction of the beam is adjusted within </a:t>
            </a:r>
            <a:r>
              <a:rPr lang="en-US" altLang="ja-JP" sz="1900" b="1">
                <a:solidFill>
                  <a:srgbClr val="FF0000"/>
                </a:solidFill>
              </a:rPr>
              <a:t>1</a:t>
            </a:r>
            <a:r>
              <a:rPr lang="en-US" altLang="ja-JP" sz="1900" b="1">
                <a:solidFill>
                  <a:srgbClr val="000000"/>
                </a:solidFill>
              </a:rPr>
              <a:t>mrad.</a:t>
            </a:r>
          </a:p>
          <a:p>
            <a:pPr eaLnBrk="1" hangingPunct="1">
              <a:spcBef>
                <a:spcPct val="50000"/>
              </a:spcBef>
              <a:buFont typeface="Wingdings" panose="05000000000000000000" pitchFamily="2" charset="2"/>
              <a:buChar char="l"/>
            </a:pPr>
            <a:r>
              <a:rPr lang="en-US" altLang="ja-JP" sz="1900" b="1">
                <a:solidFill>
                  <a:srgbClr val="000000"/>
                </a:solidFill>
              </a:rPr>
              <a:t>Nearly the same energy spectrum and flux within </a:t>
            </a:r>
            <a:r>
              <a:rPr lang="en-US" altLang="ja-JP" sz="1900" b="1">
                <a:solidFill>
                  <a:srgbClr val="FF0000"/>
                </a:solidFill>
              </a:rPr>
              <a:t>3</a:t>
            </a:r>
            <a:r>
              <a:rPr lang="en-US" altLang="ja-JP" sz="1900" b="1">
                <a:solidFill>
                  <a:srgbClr val="000000"/>
                </a:solidFill>
              </a:rPr>
              <a:t> mrad.</a:t>
            </a:r>
            <a:br>
              <a:rPr lang="en-US" altLang="ja-JP" sz="1900" b="1">
                <a:solidFill>
                  <a:srgbClr val="000000"/>
                </a:solidFill>
              </a:rPr>
            </a:br>
            <a:r>
              <a:rPr lang="en-US" altLang="ja-JP" sz="1900" b="1">
                <a:solidFill>
                  <a:srgbClr val="000000"/>
                </a:solidFill>
              </a:rPr>
              <a:t>It covers the size of SK;  ~50m/250km = </a:t>
            </a:r>
            <a:r>
              <a:rPr lang="en-US" altLang="ja-JP" sz="1900" b="1">
                <a:solidFill>
                  <a:srgbClr val="FF0000"/>
                </a:solidFill>
              </a:rPr>
              <a:t>0.2</a:t>
            </a:r>
            <a:r>
              <a:rPr lang="en-US" altLang="ja-JP" sz="1900" b="1">
                <a:solidFill>
                  <a:srgbClr val="000000"/>
                </a:solidFill>
              </a:rPr>
              <a:t>mrad.</a:t>
            </a:r>
          </a:p>
          <a:p>
            <a:pPr eaLnBrk="1" hangingPunct="1">
              <a:spcBef>
                <a:spcPct val="50000"/>
              </a:spcBef>
              <a:buFont typeface="Wingdings" panose="05000000000000000000" pitchFamily="2" charset="2"/>
              <a:buChar char="l"/>
            </a:pPr>
            <a:r>
              <a:rPr lang="en-US" altLang="ja-JP" sz="1900" b="1">
                <a:solidFill>
                  <a:srgbClr val="000000"/>
                </a:solidFill>
              </a:rPr>
              <a:t>Neutrino flux at SK (250km downstream) is </a:t>
            </a:r>
            <a:r>
              <a:rPr lang="en-US" altLang="ja-JP" sz="1900" b="1">
                <a:solidFill>
                  <a:srgbClr val="FF0000"/>
                </a:solidFill>
              </a:rPr>
              <a:t>1.3x10</a:t>
            </a:r>
            <a:r>
              <a:rPr lang="en-US" altLang="ja-JP" sz="1900" b="1" baseline="30000">
                <a:solidFill>
                  <a:srgbClr val="FF0000"/>
                </a:solidFill>
              </a:rPr>
              <a:t>6</a:t>
            </a:r>
            <a:r>
              <a:rPr lang="en-US" altLang="ja-JP" sz="1900" b="1">
                <a:solidFill>
                  <a:srgbClr val="000000"/>
                </a:solidFill>
                <a:latin typeface="Symbol" panose="05050102010706020507" pitchFamily="18" charset="2"/>
              </a:rPr>
              <a:t>n</a:t>
            </a:r>
            <a:r>
              <a:rPr lang="en-US" altLang="ja-JP" sz="1900" b="1">
                <a:solidFill>
                  <a:srgbClr val="000000"/>
                </a:solidFill>
              </a:rPr>
              <a:t>/cm</a:t>
            </a:r>
            <a:r>
              <a:rPr lang="en-US" altLang="ja-JP" sz="1900" b="1" baseline="30000">
                <a:solidFill>
                  <a:srgbClr val="000000"/>
                </a:solidFill>
              </a:rPr>
              <a:t>2</a:t>
            </a:r>
            <a:r>
              <a:rPr lang="en-US" altLang="ja-JP" sz="1900" b="1">
                <a:solidFill>
                  <a:srgbClr val="000000"/>
                </a:solidFill>
              </a:rPr>
              <a:t> for 10</a:t>
            </a:r>
            <a:r>
              <a:rPr lang="en-US" altLang="ja-JP" sz="1900" b="1" baseline="30000">
                <a:solidFill>
                  <a:srgbClr val="000000"/>
                </a:solidFill>
              </a:rPr>
              <a:t>20</a:t>
            </a:r>
            <a:r>
              <a:rPr lang="en-US" altLang="ja-JP" sz="1900" b="1">
                <a:solidFill>
                  <a:srgbClr val="000000"/>
                </a:solidFill>
              </a:rPr>
              <a:t>p.o.t.,</a:t>
            </a:r>
            <a:br>
              <a:rPr lang="en-US" altLang="ja-JP" sz="1900" b="1">
                <a:solidFill>
                  <a:srgbClr val="000000"/>
                </a:solidFill>
              </a:rPr>
            </a:br>
            <a:r>
              <a:rPr lang="en-US" altLang="ja-JP" sz="1900" b="1">
                <a:solidFill>
                  <a:srgbClr val="000000"/>
                </a:solidFill>
              </a:rPr>
              <a:t>and </a:t>
            </a:r>
            <a:r>
              <a:rPr lang="en-US" altLang="ja-JP" sz="1900" b="1">
                <a:solidFill>
                  <a:srgbClr val="FF0000"/>
                </a:solidFill>
              </a:rPr>
              <a:t>~170</a:t>
            </a:r>
            <a:r>
              <a:rPr lang="en-US" altLang="ja-JP" sz="1900" b="1">
                <a:solidFill>
                  <a:srgbClr val="000000"/>
                </a:solidFill>
              </a:rPr>
              <a:t> events are expected in the </a:t>
            </a:r>
            <a:r>
              <a:rPr lang="en-US" altLang="ja-JP" sz="1900" b="1">
                <a:solidFill>
                  <a:srgbClr val="FF0000"/>
                </a:solidFill>
              </a:rPr>
              <a:t>22.5kton </a:t>
            </a:r>
            <a:r>
              <a:rPr lang="en-US" altLang="ja-JP" sz="1900" b="1">
                <a:solidFill>
                  <a:srgbClr val="000000"/>
                </a:solidFill>
              </a:rPr>
              <a:t>of fiducial volume</a:t>
            </a:r>
            <a:br>
              <a:rPr lang="en-US" altLang="ja-JP" sz="1900" b="1">
                <a:solidFill>
                  <a:srgbClr val="000000"/>
                </a:solidFill>
              </a:rPr>
            </a:br>
            <a:r>
              <a:rPr lang="en-US" altLang="ja-JP" sz="1900" b="1">
                <a:solidFill>
                  <a:srgbClr val="000000"/>
                </a:solidFill>
              </a:rPr>
              <a:t>in the case of null oscillation.</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p:txBody>
      </p:sp>
      <p:sp>
        <p:nvSpPr>
          <p:cNvPr id="34" name="スライド番号プレースホルダー 1">
            <a:extLst>
              <a:ext uri="{FF2B5EF4-FFF2-40B4-BE49-F238E27FC236}">
                <a16:creationId xmlns:a16="http://schemas.microsoft.com/office/drawing/2014/main" id="{1CF46F34-FDAF-452F-9FC5-19CA56A6ABD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43"/>
          <p:cNvGrpSpPr>
            <a:grpSpLocks/>
          </p:cNvGrpSpPr>
          <p:nvPr/>
        </p:nvGrpSpPr>
        <p:grpSpPr bwMode="auto">
          <a:xfrm>
            <a:off x="1781175" y="2962275"/>
            <a:ext cx="5383213" cy="3848100"/>
            <a:chOff x="1122" y="1866"/>
            <a:chExt cx="3391" cy="2424"/>
          </a:xfrm>
        </p:grpSpPr>
        <p:grpSp>
          <p:nvGrpSpPr>
            <p:cNvPr id="131090" name="Group 41"/>
            <p:cNvGrpSpPr>
              <a:grpSpLocks/>
            </p:cNvGrpSpPr>
            <p:nvPr/>
          </p:nvGrpSpPr>
          <p:grpSpPr bwMode="auto">
            <a:xfrm>
              <a:off x="1122" y="1866"/>
              <a:ext cx="3391" cy="2424"/>
              <a:chOff x="1122" y="1866"/>
              <a:chExt cx="3391" cy="2424"/>
            </a:xfrm>
          </p:grpSpPr>
          <p:grpSp>
            <p:nvGrpSpPr>
              <p:cNvPr id="131092" name="Group 29"/>
              <p:cNvGrpSpPr>
                <a:grpSpLocks/>
              </p:cNvGrpSpPr>
              <p:nvPr/>
            </p:nvGrpSpPr>
            <p:grpSpPr bwMode="auto">
              <a:xfrm>
                <a:off x="1338" y="1979"/>
                <a:ext cx="3175" cy="2179"/>
                <a:chOff x="1338" y="1979"/>
                <a:chExt cx="3175" cy="2179"/>
              </a:xfrm>
            </p:grpSpPr>
            <p:pic>
              <p:nvPicPr>
                <p:cNvPr id="13110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1979"/>
                  <a:ext cx="3039" cy="2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106" name="Rectangle 26"/>
                <p:cNvSpPr>
                  <a:spLocks noChangeArrowheads="1"/>
                </p:cNvSpPr>
                <p:nvPr/>
              </p:nvSpPr>
              <p:spPr bwMode="auto">
                <a:xfrm>
                  <a:off x="1338" y="3974"/>
                  <a:ext cx="3175" cy="1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1093" name="Text Box 28"/>
              <p:cNvSpPr txBox="1">
                <a:spLocks noChangeArrowheads="1"/>
              </p:cNvSpPr>
              <p:nvPr/>
            </p:nvSpPr>
            <p:spPr bwMode="auto">
              <a:xfrm>
                <a:off x="1611" y="3913"/>
                <a:ext cx="28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1999   2000   2001   2002   2003   2004</a:t>
                </a:r>
              </a:p>
            </p:txBody>
          </p:sp>
          <p:sp>
            <p:nvSpPr>
              <p:cNvPr id="131094" name="Text Box 30"/>
              <p:cNvSpPr txBox="1">
                <a:spLocks noChangeArrowheads="1"/>
              </p:cNvSpPr>
              <p:nvPr/>
            </p:nvSpPr>
            <p:spPr bwMode="auto">
              <a:xfrm>
                <a:off x="2682" y="4059"/>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Year</a:t>
                </a:r>
              </a:p>
            </p:txBody>
          </p:sp>
          <p:sp>
            <p:nvSpPr>
              <p:cNvPr id="131095" name="Rectangle 33"/>
              <p:cNvSpPr>
                <a:spLocks noChangeArrowheads="1"/>
              </p:cNvSpPr>
              <p:nvPr/>
            </p:nvSpPr>
            <p:spPr bwMode="auto">
              <a:xfrm>
                <a:off x="1303" y="1866"/>
                <a:ext cx="273" cy="21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nvGrpSpPr>
              <p:cNvPr id="131096" name="Group 34"/>
              <p:cNvGrpSpPr>
                <a:grpSpLocks/>
              </p:cNvGrpSpPr>
              <p:nvPr/>
            </p:nvGrpSpPr>
            <p:grpSpPr bwMode="auto">
              <a:xfrm>
                <a:off x="1122" y="3094"/>
                <a:ext cx="397" cy="994"/>
                <a:chOff x="640" y="3065"/>
                <a:chExt cx="397" cy="994"/>
              </a:xfrm>
            </p:grpSpPr>
            <p:sp>
              <p:nvSpPr>
                <p:cNvPr id="131103" name="Text Box 31"/>
                <p:cNvSpPr txBox="1">
                  <a:spLocks noChangeArrowheads="1"/>
                </p:cNvSpPr>
                <p:nvPr/>
              </p:nvSpPr>
              <p:spPr bwMode="auto">
                <a:xfrm rot="-5400000">
                  <a:off x="259" y="3446"/>
                  <a:ext cx="9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protons/pulse</a:t>
                  </a:r>
                </a:p>
              </p:txBody>
            </p:sp>
            <p:sp>
              <p:nvSpPr>
                <p:cNvPr id="131104" name="Text Box 32"/>
                <p:cNvSpPr txBox="1">
                  <a:spLocks noChangeArrowheads="1"/>
                </p:cNvSpPr>
                <p:nvPr/>
              </p:nvSpPr>
              <p:spPr bwMode="auto">
                <a:xfrm rot="-5400000">
                  <a:off x="610" y="3433"/>
                  <a:ext cx="6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(x10</a:t>
                  </a:r>
                  <a:r>
                    <a:rPr lang="en-US" altLang="ja-JP" sz="1800" baseline="30000">
                      <a:solidFill>
                        <a:srgbClr val="000000"/>
                      </a:solidFill>
                    </a:rPr>
                    <a:t>12</a:t>
                  </a:r>
                  <a:r>
                    <a:rPr lang="en-US" altLang="ja-JP" sz="1800">
                      <a:solidFill>
                        <a:srgbClr val="000000"/>
                      </a:solidFill>
                    </a:rPr>
                    <a:t>)</a:t>
                  </a:r>
                </a:p>
              </p:txBody>
            </p:sp>
          </p:grpSp>
          <p:sp>
            <p:nvSpPr>
              <p:cNvPr id="131097" name="Text Box 35"/>
              <p:cNvSpPr txBox="1">
                <a:spLocks noChangeArrowheads="1"/>
              </p:cNvSpPr>
              <p:nvPr/>
            </p:nvSpPr>
            <p:spPr bwMode="auto">
              <a:xfrm>
                <a:off x="1427" y="3719"/>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0</a:t>
                </a:r>
              </a:p>
            </p:txBody>
          </p:sp>
          <p:sp>
            <p:nvSpPr>
              <p:cNvPr id="131098" name="Text Box 36"/>
              <p:cNvSpPr txBox="1">
                <a:spLocks noChangeArrowheads="1"/>
              </p:cNvSpPr>
              <p:nvPr/>
            </p:nvSpPr>
            <p:spPr bwMode="auto">
              <a:xfrm>
                <a:off x="1437" y="331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5</a:t>
                </a:r>
              </a:p>
            </p:txBody>
          </p:sp>
          <p:sp>
            <p:nvSpPr>
              <p:cNvPr id="131099" name="Text Box 37"/>
              <p:cNvSpPr txBox="1">
                <a:spLocks noChangeArrowheads="1"/>
              </p:cNvSpPr>
              <p:nvPr/>
            </p:nvSpPr>
            <p:spPr bwMode="auto">
              <a:xfrm rot="-5400000">
                <a:off x="870" y="2441"/>
                <a:ext cx="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Total POT</a:t>
                </a:r>
              </a:p>
            </p:txBody>
          </p:sp>
          <p:sp>
            <p:nvSpPr>
              <p:cNvPr id="131100" name="Text Box 38"/>
              <p:cNvSpPr txBox="1">
                <a:spLocks noChangeArrowheads="1"/>
              </p:cNvSpPr>
              <p:nvPr/>
            </p:nvSpPr>
            <p:spPr bwMode="auto">
              <a:xfrm rot="-5400000">
                <a:off x="1106" y="2399"/>
                <a:ext cx="5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(x10</a:t>
                </a:r>
                <a:r>
                  <a:rPr lang="en-US" altLang="ja-JP" sz="1800" baseline="30000">
                    <a:solidFill>
                      <a:srgbClr val="000000"/>
                    </a:solidFill>
                  </a:rPr>
                  <a:t>18</a:t>
                </a:r>
                <a:r>
                  <a:rPr lang="en-US" altLang="ja-JP" sz="1800">
                    <a:solidFill>
                      <a:srgbClr val="000000"/>
                    </a:solidFill>
                  </a:rPr>
                  <a:t>)</a:t>
                </a:r>
              </a:p>
            </p:txBody>
          </p:sp>
          <p:sp>
            <p:nvSpPr>
              <p:cNvPr id="131101" name="Text Box 39"/>
              <p:cNvSpPr txBox="1">
                <a:spLocks noChangeArrowheads="1"/>
              </p:cNvSpPr>
              <p:nvPr/>
            </p:nvSpPr>
            <p:spPr bwMode="auto">
              <a:xfrm>
                <a:off x="1437" y="295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0</a:t>
                </a:r>
              </a:p>
            </p:txBody>
          </p:sp>
          <p:sp>
            <p:nvSpPr>
              <p:cNvPr id="131102" name="Text Box 40"/>
              <p:cNvSpPr txBox="1">
                <a:spLocks noChangeArrowheads="1"/>
              </p:cNvSpPr>
              <p:nvPr/>
            </p:nvSpPr>
            <p:spPr bwMode="auto">
              <a:xfrm>
                <a:off x="1288" y="2101"/>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100</a:t>
                </a:r>
              </a:p>
            </p:txBody>
          </p:sp>
        </p:grpSp>
        <p:sp>
          <p:nvSpPr>
            <p:cNvPr id="131091" name="Text Box 42"/>
            <p:cNvSpPr txBox="1">
              <a:spLocks noChangeArrowheads="1"/>
            </p:cNvSpPr>
            <p:nvPr/>
          </p:nvSpPr>
          <p:spPr bwMode="auto">
            <a:xfrm>
              <a:off x="1548" y="1990"/>
              <a:ext cx="253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Delivered Protons on Target (POT)</a:t>
              </a:r>
            </a:p>
          </p:txBody>
        </p:sp>
      </p:grpSp>
      <p:sp>
        <p:nvSpPr>
          <p:cNvPr id="131075" name="Text Box 7"/>
          <p:cNvSpPr txBox="1">
            <a:spLocks noChangeArrowheads="1"/>
          </p:cNvSpPr>
          <p:nvPr/>
        </p:nvSpPr>
        <p:spPr bwMode="auto">
          <a:xfrm>
            <a:off x="1474788" y="-26988"/>
            <a:ext cx="568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Summary of data-taking in K2K</a:t>
            </a:r>
          </a:p>
        </p:txBody>
      </p:sp>
      <p:sp>
        <p:nvSpPr>
          <p:cNvPr id="131076" name="Text Box 8"/>
          <p:cNvSpPr txBox="1">
            <a:spLocks noChangeArrowheads="1"/>
          </p:cNvSpPr>
          <p:nvPr/>
        </p:nvSpPr>
        <p:spPr bwMode="auto">
          <a:xfrm>
            <a:off x="549275" y="5746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77" name="Text Box 9"/>
          <p:cNvSpPr txBox="1">
            <a:spLocks noChangeArrowheads="1"/>
          </p:cNvSpPr>
          <p:nvPr/>
        </p:nvSpPr>
        <p:spPr bwMode="auto">
          <a:xfrm>
            <a:off x="739775" y="503238"/>
            <a:ext cx="6732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First neutrino beam:          January 27, 1999</a:t>
            </a:r>
          </a:p>
        </p:txBody>
      </p:sp>
      <p:sp>
        <p:nvSpPr>
          <p:cNvPr id="131078" name="Text Box 10"/>
          <p:cNvSpPr txBox="1">
            <a:spLocks noChangeArrowheads="1"/>
          </p:cNvSpPr>
          <p:nvPr/>
        </p:nvSpPr>
        <p:spPr bwMode="auto">
          <a:xfrm>
            <a:off x="549275" y="935038"/>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79" name="Text Box 11"/>
          <p:cNvSpPr txBox="1">
            <a:spLocks noChangeArrowheads="1"/>
          </p:cNvSpPr>
          <p:nvPr/>
        </p:nvSpPr>
        <p:spPr bwMode="auto">
          <a:xfrm>
            <a:off x="776288" y="863600"/>
            <a:ext cx="876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Physics run:                       Jun   4, 1999 – Jul 12, 2001 (K2K-I)</a:t>
            </a:r>
          </a:p>
        </p:txBody>
      </p:sp>
      <p:sp>
        <p:nvSpPr>
          <p:cNvPr id="131080" name="Text Box 14"/>
          <p:cNvSpPr txBox="1">
            <a:spLocks noChangeArrowheads="1"/>
          </p:cNvSpPr>
          <p:nvPr/>
        </p:nvSpPr>
        <p:spPr bwMode="auto">
          <a:xfrm>
            <a:off x="549275" y="20859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1" name="Text Box 15"/>
          <p:cNvSpPr txBox="1">
            <a:spLocks noChangeArrowheads="1"/>
          </p:cNvSpPr>
          <p:nvPr/>
        </p:nvSpPr>
        <p:spPr bwMode="auto">
          <a:xfrm>
            <a:off x="763588" y="2041525"/>
            <a:ext cx="678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physics run:             </a:t>
            </a:r>
            <a:r>
              <a:rPr lang="en-US" altLang="ja-JP" sz="2000" b="1">
                <a:solidFill>
                  <a:srgbClr val="FF0000"/>
                </a:solidFill>
              </a:rPr>
              <a:t>442.8</a:t>
            </a:r>
            <a:r>
              <a:rPr lang="en-US" altLang="ja-JP" sz="2000" b="1">
                <a:solidFill>
                  <a:srgbClr val="000000"/>
                </a:solidFill>
              </a:rPr>
              <a:t> days</a:t>
            </a:r>
            <a:r>
              <a:rPr lang="ja-JP" altLang="en-US" sz="2000" b="1">
                <a:solidFill>
                  <a:srgbClr val="000000"/>
                </a:solidFill>
              </a:rPr>
              <a:t>　</a:t>
            </a:r>
            <a:r>
              <a:rPr lang="en-US" altLang="ja-JP" sz="2000" b="1">
                <a:solidFill>
                  <a:srgbClr val="000000"/>
                </a:solidFill>
              </a:rPr>
              <a:t>(233.7+209.1)</a:t>
            </a:r>
          </a:p>
        </p:txBody>
      </p:sp>
      <p:sp>
        <p:nvSpPr>
          <p:cNvPr id="131082" name="Text Box 16"/>
          <p:cNvSpPr txBox="1">
            <a:spLocks noChangeArrowheads="1"/>
          </p:cNvSpPr>
          <p:nvPr/>
        </p:nvSpPr>
        <p:spPr bwMode="auto">
          <a:xfrm>
            <a:off x="549275" y="2805113"/>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3" name="Text Box 17"/>
          <p:cNvSpPr txBox="1">
            <a:spLocks noChangeArrowheads="1"/>
          </p:cNvSpPr>
          <p:nvPr/>
        </p:nvSpPr>
        <p:spPr bwMode="auto">
          <a:xfrm>
            <a:off x="763588" y="2762250"/>
            <a:ext cx="8380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POT for analysis:     </a:t>
            </a:r>
            <a:r>
              <a:rPr lang="en-US" altLang="ja-JP" sz="2000" b="1">
                <a:solidFill>
                  <a:srgbClr val="FF0000"/>
                </a:solidFill>
              </a:rPr>
              <a:t>92.2x10</a:t>
            </a:r>
            <a:r>
              <a:rPr lang="en-US" altLang="ja-JP" sz="2000" b="1" baseline="30000">
                <a:solidFill>
                  <a:srgbClr val="FF0000"/>
                </a:solidFill>
              </a:rPr>
              <a:t>18 </a:t>
            </a:r>
            <a:r>
              <a:rPr lang="en-US" altLang="ja-JP" sz="2000" b="1">
                <a:solidFill>
                  <a:srgbClr val="000000"/>
                </a:solidFill>
              </a:rPr>
              <a:t>p.o.t. (47.9x10</a:t>
            </a:r>
            <a:r>
              <a:rPr lang="en-US" altLang="ja-JP" sz="2000" b="1" baseline="30000">
                <a:solidFill>
                  <a:srgbClr val="000000"/>
                </a:solidFill>
              </a:rPr>
              <a:t>18 </a:t>
            </a:r>
            <a:r>
              <a:rPr lang="en-US" altLang="ja-JP" sz="2000" b="1">
                <a:solidFill>
                  <a:srgbClr val="000000"/>
                </a:solidFill>
              </a:rPr>
              <a:t>+ 44.3x10</a:t>
            </a:r>
            <a:r>
              <a:rPr lang="en-US" altLang="ja-JP" sz="2000" b="1" baseline="30000">
                <a:solidFill>
                  <a:srgbClr val="000000"/>
                </a:solidFill>
              </a:rPr>
              <a:t>18</a:t>
            </a:r>
            <a:r>
              <a:rPr lang="en-US" altLang="ja-JP" sz="2000" b="1">
                <a:solidFill>
                  <a:srgbClr val="000000"/>
                </a:solidFill>
              </a:rPr>
              <a:t>)</a:t>
            </a:r>
          </a:p>
        </p:txBody>
      </p:sp>
      <p:sp>
        <p:nvSpPr>
          <p:cNvPr id="131084" name="Text Box 18"/>
          <p:cNvSpPr txBox="1">
            <a:spLocks noChangeArrowheads="1"/>
          </p:cNvSpPr>
          <p:nvPr/>
        </p:nvSpPr>
        <p:spPr bwMode="auto">
          <a:xfrm>
            <a:off x="549275" y="2444750"/>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5" name="Text Box 19"/>
          <p:cNvSpPr txBox="1">
            <a:spLocks noChangeArrowheads="1"/>
          </p:cNvSpPr>
          <p:nvPr/>
        </p:nvSpPr>
        <p:spPr bwMode="auto">
          <a:xfrm>
            <a:off x="763588" y="2401888"/>
            <a:ext cx="6354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spill numbers:          </a:t>
            </a:r>
            <a:r>
              <a:rPr lang="en-US" altLang="ja-JP" sz="2000" b="1">
                <a:solidFill>
                  <a:srgbClr val="FF0000"/>
                </a:solidFill>
              </a:rPr>
              <a:t>17.4x10</a:t>
            </a:r>
            <a:r>
              <a:rPr lang="en-US" altLang="ja-JP" sz="2000" b="1" baseline="30000">
                <a:solidFill>
                  <a:srgbClr val="FF0000"/>
                </a:solidFill>
              </a:rPr>
              <a:t>6</a:t>
            </a:r>
            <a:r>
              <a:rPr lang="en-US" altLang="ja-JP" sz="2000" b="1">
                <a:solidFill>
                  <a:srgbClr val="000000"/>
                </a:solidFill>
              </a:rPr>
              <a:t> spill</a:t>
            </a:r>
          </a:p>
        </p:txBody>
      </p:sp>
      <p:sp>
        <p:nvSpPr>
          <p:cNvPr id="131086" name="Text Box 23"/>
          <p:cNvSpPr txBox="1">
            <a:spLocks noChangeArrowheads="1"/>
          </p:cNvSpPr>
          <p:nvPr/>
        </p:nvSpPr>
        <p:spPr bwMode="auto">
          <a:xfrm>
            <a:off x="3924300" y="1644650"/>
            <a:ext cx="458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Jan 17, 2003 – Nov  6, 2004 (K2K-II)</a:t>
            </a:r>
          </a:p>
        </p:txBody>
      </p:sp>
      <p:sp>
        <p:nvSpPr>
          <p:cNvPr id="131087" name="AutoShape 44"/>
          <p:cNvSpPr>
            <a:spLocks noChangeArrowheads="1"/>
          </p:cNvSpPr>
          <p:nvPr/>
        </p:nvSpPr>
        <p:spPr bwMode="auto">
          <a:xfrm>
            <a:off x="4545013" y="122396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1088" name="Text Box 46"/>
          <p:cNvSpPr txBox="1">
            <a:spLocks noChangeArrowheads="1"/>
          </p:cNvSpPr>
          <p:nvPr/>
        </p:nvSpPr>
        <p:spPr bwMode="auto">
          <a:xfrm>
            <a:off x="4932363" y="1268413"/>
            <a:ext cx="3870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Super-Kamiokande accident        </a:t>
            </a:r>
          </a:p>
        </p:txBody>
      </p:sp>
      <p:sp>
        <p:nvSpPr>
          <p:cNvPr id="131089" name="AutoShape 44"/>
          <p:cNvSpPr>
            <a:spLocks noChangeArrowheads="1"/>
          </p:cNvSpPr>
          <p:nvPr/>
        </p:nvSpPr>
        <p:spPr bwMode="auto">
          <a:xfrm>
            <a:off x="4706938" y="396081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5" name="スライド番号プレースホルダー 1">
            <a:extLst>
              <a:ext uri="{FF2B5EF4-FFF2-40B4-BE49-F238E27FC236}">
                <a16:creationId xmlns:a16="http://schemas.microsoft.com/office/drawing/2014/main" id="{89661E26-F23E-4057-ACCC-4B97152FFD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587375"/>
            <a:ext cx="59848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テキスト ボックス 4"/>
          <p:cNvSpPr txBox="1">
            <a:spLocks noChangeArrowheads="1"/>
          </p:cNvSpPr>
          <p:nvPr/>
        </p:nvSpPr>
        <p:spPr bwMode="auto">
          <a:xfrm>
            <a:off x="250825" y="5886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It was a great achievement in the history of physics…,</a:t>
            </a:r>
            <a:endParaRPr lang="ja-JP" altLang="en-US" sz="2000" b="1">
              <a:cs typeface="Arial" panose="020B0604020202020204" pitchFamily="34" charset="0"/>
            </a:endParaRPr>
          </a:p>
        </p:txBody>
      </p:sp>
      <p:sp>
        <p:nvSpPr>
          <p:cNvPr id="133124" name="Text Box 20"/>
          <p:cNvSpPr txBox="1">
            <a:spLocks noChangeArrowheads="1"/>
          </p:cNvSpPr>
          <p:nvPr/>
        </p:nvSpPr>
        <p:spPr bwMode="auto">
          <a:xfrm>
            <a:off x="44450" y="30163"/>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K2K neutrino event in Super-Kamiokande</a:t>
            </a:r>
          </a:p>
        </p:txBody>
      </p:sp>
      <p:sp>
        <p:nvSpPr>
          <p:cNvPr id="133125" name="テキスト ボックス 3"/>
          <p:cNvSpPr txBox="1">
            <a:spLocks noChangeArrowheads="1"/>
          </p:cNvSpPr>
          <p:nvPr/>
        </p:nvSpPr>
        <p:spPr bwMode="auto">
          <a:xfrm>
            <a:off x="1557338" y="725488"/>
            <a:ext cx="20653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June 19, 1999</a:t>
            </a:r>
            <a:endParaRPr lang="ja-JP" altLang="en-US" sz="2000" b="1">
              <a:solidFill>
                <a:srgbClr val="FF0000"/>
              </a:solidFill>
              <a:cs typeface="Arial" panose="020B0604020202020204" pitchFamily="34" charset="0"/>
            </a:endParaRPr>
          </a:p>
        </p:txBody>
      </p:sp>
      <p:sp>
        <p:nvSpPr>
          <p:cNvPr id="8" name="テキスト ボックス 4"/>
          <p:cNvSpPr txBox="1">
            <a:spLocks noChangeArrowheads="1"/>
          </p:cNvSpPr>
          <p:nvPr/>
        </p:nvSpPr>
        <p:spPr bwMode="auto">
          <a:xfrm>
            <a:off x="2366963" y="6286500"/>
            <a:ext cx="4545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but the event was poor looking.</a:t>
            </a:r>
            <a:endParaRPr lang="ja-JP" altLang="en-US" sz="2000" b="1">
              <a:solidFill>
                <a:srgbClr val="FF0000"/>
              </a:solidFill>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9DBD2F98-5635-4CD8-BE41-5EB0D46942D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2517"/>
                                        </p:tgtEl>
                                        <p:attrNameLst>
                                          <p:attrName>style.visibility</p:attrName>
                                        </p:attrNameLst>
                                      </p:cBhvr>
                                      <p:to>
                                        <p:strVal val="visible"/>
                                      </p:to>
                                    </p:set>
                                    <p:anim calcmode="lin" valueType="num">
                                      <p:cBhvr additive="base">
                                        <p:cTn id="7" dur="500" fill="hold"/>
                                        <p:tgtEl>
                                          <p:spTgt spid="192517"/>
                                        </p:tgtEl>
                                        <p:attrNameLst>
                                          <p:attrName>ppt_x</p:attrName>
                                        </p:attrNameLst>
                                      </p:cBhvr>
                                      <p:tavLst>
                                        <p:tav tm="0">
                                          <p:val>
                                            <p:strVal val="1+#ppt_w/2"/>
                                          </p:val>
                                        </p:tav>
                                        <p:tav tm="100000">
                                          <p:val>
                                            <p:strVal val="#ppt_x"/>
                                          </p:val>
                                        </p:tav>
                                      </p:tavLst>
                                    </p:anim>
                                    <p:anim calcmode="lin" valueType="num">
                                      <p:cBhvr additive="base">
                                        <p:cTn id="8" dur="500" fill="hold"/>
                                        <p:tgtEl>
                                          <p:spTgt spid="1925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5" descr="dist_tdiff_al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988" y="-127000"/>
            <a:ext cx="5607051" cy="5607050"/>
          </a:xfrm>
          <a:noFill/>
          <a:extLst>
            <a:ext uri="{909E8E84-426E-40DD-AFC4-6F175D3DCCD1}">
              <a14:hiddenFill xmlns:a14="http://schemas.microsoft.com/office/drawing/2010/main">
                <a:solidFill>
                  <a:srgbClr val="FFFFFF"/>
                </a:solidFill>
              </a14:hiddenFill>
            </a:ext>
          </a:extLst>
        </p:spPr>
      </p:pic>
      <p:sp>
        <p:nvSpPr>
          <p:cNvPr id="134147" name="Rectangle 46"/>
          <p:cNvSpPr>
            <a:spLocks noChangeArrowheads="1"/>
          </p:cNvSpPr>
          <p:nvPr/>
        </p:nvSpPr>
        <p:spPr bwMode="auto">
          <a:xfrm>
            <a:off x="-403225" y="-106363"/>
            <a:ext cx="5767388" cy="300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48" name="Line 12"/>
          <p:cNvSpPr>
            <a:spLocks noChangeShapeType="1"/>
          </p:cNvSpPr>
          <p:nvPr/>
        </p:nvSpPr>
        <p:spPr bwMode="auto">
          <a:xfrm flipV="1">
            <a:off x="2546350" y="4006850"/>
            <a:ext cx="688975" cy="635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49" name="Text Box 13"/>
          <p:cNvSpPr txBox="1">
            <a:spLocks noChangeArrowheads="1"/>
          </p:cNvSpPr>
          <p:nvPr/>
        </p:nvSpPr>
        <p:spPr bwMode="auto">
          <a:xfrm>
            <a:off x="3351213" y="3765550"/>
            <a:ext cx="690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0000"/>
                </a:solidFill>
                <a:latin typeface="Times New Roman" panose="02020603050405020304" pitchFamily="18" charset="0"/>
              </a:rPr>
              <a:t>1.5</a:t>
            </a:r>
            <a:r>
              <a:rPr lang="en-US" altLang="ja-JP" sz="1800" b="1">
                <a:solidFill>
                  <a:srgbClr val="FF0000"/>
                </a:solidFill>
                <a:latin typeface="Symbol" panose="05050102010706020507" pitchFamily="18" charset="2"/>
              </a:rPr>
              <a:t>m</a:t>
            </a:r>
            <a:r>
              <a:rPr lang="en-US" altLang="ja-JP" sz="1800" b="1">
                <a:solidFill>
                  <a:srgbClr val="FF0000"/>
                </a:solidFill>
                <a:latin typeface="Times New Roman" panose="02020603050405020304" pitchFamily="18" charset="0"/>
              </a:rPr>
              <a:t>s</a:t>
            </a:r>
          </a:p>
        </p:txBody>
      </p:sp>
      <p:grpSp>
        <p:nvGrpSpPr>
          <p:cNvPr id="134150" name="Group 52"/>
          <p:cNvGrpSpPr>
            <a:grpSpLocks/>
          </p:cNvGrpSpPr>
          <p:nvPr/>
        </p:nvGrpSpPr>
        <p:grpSpPr bwMode="auto">
          <a:xfrm>
            <a:off x="588963" y="3467100"/>
            <a:ext cx="2066925" cy="958850"/>
            <a:chOff x="387" y="1012"/>
            <a:chExt cx="1302" cy="604"/>
          </a:xfrm>
        </p:grpSpPr>
        <p:sp>
          <p:nvSpPr>
            <p:cNvPr id="134165" name="Oval 5"/>
            <p:cNvSpPr>
              <a:spLocks noChangeArrowheads="1"/>
            </p:cNvSpPr>
            <p:nvPr/>
          </p:nvSpPr>
          <p:spPr bwMode="auto">
            <a:xfrm>
              <a:off x="408" y="1298"/>
              <a:ext cx="237" cy="5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pic>
          <p:nvPicPr>
            <p:cNvPr id="134166" name="Picture 6" descr="BS0092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 y="1015"/>
              <a:ext cx="3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7" name="Line 7"/>
            <p:cNvSpPr>
              <a:spLocks noChangeShapeType="1"/>
            </p:cNvSpPr>
            <p:nvPr/>
          </p:nvSpPr>
          <p:spPr bwMode="auto">
            <a:xfrm>
              <a:off x="679" y="1320"/>
              <a:ext cx="5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68" name="AutoShape 8"/>
            <p:cNvSpPr>
              <a:spLocks noChangeArrowheads="1"/>
            </p:cNvSpPr>
            <p:nvPr/>
          </p:nvSpPr>
          <p:spPr bwMode="auto">
            <a:xfrm>
              <a:off x="1238" y="1236"/>
              <a:ext cx="187" cy="186"/>
            </a:xfrm>
            <a:prstGeom prst="can">
              <a:avLst>
                <a:gd name="adj" fmla="val 25000"/>
              </a:avLst>
            </a:prstGeom>
            <a:gradFill rotWithShape="0">
              <a:gsLst>
                <a:gs pos="0">
                  <a:srgbClr val="765E47"/>
                </a:gs>
                <a:gs pos="50000">
                  <a:srgbClr val="FFCC99"/>
                </a:gs>
                <a:gs pos="100000">
                  <a:srgbClr val="765E47"/>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69" name="Freeform 11"/>
            <p:cNvSpPr>
              <a:spLocks/>
            </p:cNvSpPr>
            <p:nvPr/>
          </p:nvSpPr>
          <p:spPr bwMode="auto">
            <a:xfrm>
              <a:off x="442" y="1183"/>
              <a:ext cx="203" cy="70"/>
            </a:xfrm>
            <a:custGeom>
              <a:avLst/>
              <a:gdLst>
                <a:gd name="T0" fmla="*/ 0 w 1231"/>
                <a:gd name="T1" fmla="*/ 0 h 398"/>
                <a:gd name="T2" fmla="*/ 0 w 1231"/>
                <a:gd name="T3" fmla="*/ 0 h 398"/>
                <a:gd name="T4" fmla="*/ 0 w 1231"/>
                <a:gd name="T5" fmla="*/ 0 h 398"/>
                <a:gd name="T6" fmla="*/ 0 w 1231"/>
                <a:gd name="T7" fmla="*/ 0 h 398"/>
                <a:gd name="T8" fmla="*/ 0 w 1231"/>
                <a:gd name="T9" fmla="*/ 0 h 398"/>
                <a:gd name="T10" fmla="*/ 0 w 1231"/>
                <a:gd name="T11" fmla="*/ 0 h 398"/>
                <a:gd name="T12" fmla="*/ 0 w 1231"/>
                <a:gd name="T13" fmla="*/ 0 h 398"/>
                <a:gd name="T14" fmla="*/ 0 w 1231"/>
                <a:gd name="T15" fmla="*/ 0 h 398"/>
                <a:gd name="T16" fmla="*/ 0 w 1231"/>
                <a:gd name="T17" fmla="*/ 0 h 398"/>
                <a:gd name="T18" fmla="*/ 0 w 1231"/>
                <a:gd name="T19" fmla="*/ 0 h 398"/>
                <a:gd name="T20" fmla="*/ 0 w 1231"/>
                <a:gd name="T21" fmla="*/ 0 h 398"/>
                <a:gd name="T22" fmla="*/ 0 w 1231"/>
                <a:gd name="T23" fmla="*/ 0 h 398"/>
                <a:gd name="T24" fmla="*/ 0 w 1231"/>
                <a:gd name="T25" fmla="*/ 0 h 398"/>
                <a:gd name="T26" fmla="*/ 0 w 1231"/>
                <a:gd name="T27" fmla="*/ 0 h 398"/>
                <a:gd name="T28" fmla="*/ 0 w 1231"/>
                <a:gd name="T29" fmla="*/ 0 h 398"/>
                <a:gd name="T30" fmla="*/ 0 w 1231"/>
                <a:gd name="T31" fmla="*/ 0 h 398"/>
                <a:gd name="T32" fmla="*/ 0 w 1231"/>
                <a:gd name="T33" fmla="*/ 0 h 398"/>
                <a:gd name="T34" fmla="*/ 0 w 1231"/>
                <a:gd name="T35" fmla="*/ 0 h 398"/>
                <a:gd name="T36" fmla="*/ 0 w 1231"/>
                <a:gd name="T37" fmla="*/ 0 h 398"/>
                <a:gd name="T38" fmla="*/ 0 w 1231"/>
                <a:gd name="T39" fmla="*/ 0 h 3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31" h="398">
                  <a:moveTo>
                    <a:pt x="1231" y="16"/>
                  </a:moveTo>
                  <a:cubicBezTo>
                    <a:pt x="1182" y="0"/>
                    <a:pt x="1137" y="2"/>
                    <a:pt x="1087" y="9"/>
                  </a:cubicBezTo>
                  <a:cubicBezTo>
                    <a:pt x="1075" y="59"/>
                    <a:pt x="1067" y="100"/>
                    <a:pt x="1015" y="117"/>
                  </a:cubicBezTo>
                  <a:cubicBezTo>
                    <a:pt x="984" y="115"/>
                    <a:pt x="952" y="114"/>
                    <a:pt x="921" y="110"/>
                  </a:cubicBezTo>
                  <a:cubicBezTo>
                    <a:pt x="914" y="109"/>
                    <a:pt x="907" y="105"/>
                    <a:pt x="900" y="103"/>
                  </a:cubicBezTo>
                  <a:cubicBezTo>
                    <a:pt x="878" y="97"/>
                    <a:pt x="835" y="88"/>
                    <a:pt x="835" y="88"/>
                  </a:cubicBezTo>
                  <a:cubicBezTo>
                    <a:pt x="772" y="105"/>
                    <a:pt x="805" y="126"/>
                    <a:pt x="777" y="168"/>
                  </a:cubicBezTo>
                  <a:cubicBezTo>
                    <a:pt x="759" y="196"/>
                    <a:pt x="724" y="201"/>
                    <a:pt x="698" y="218"/>
                  </a:cubicBezTo>
                  <a:cubicBezTo>
                    <a:pt x="662" y="216"/>
                    <a:pt x="625" y="219"/>
                    <a:pt x="590" y="211"/>
                  </a:cubicBezTo>
                  <a:cubicBezTo>
                    <a:pt x="566" y="205"/>
                    <a:pt x="549" y="183"/>
                    <a:pt x="525" y="175"/>
                  </a:cubicBezTo>
                  <a:cubicBezTo>
                    <a:pt x="464" y="190"/>
                    <a:pt x="469" y="232"/>
                    <a:pt x="424" y="261"/>
                  </a:cubicBezTo>
                  <a:cubicBezTo>
                    <a:pt x="385" y="285"/>
                    <a:pt x="378" y="286"/>
                    <a:pt x="345" y="297"/>
                  </a:cubicBezTo>
                  <a:cubicBezTo>
                    <a:pt x="333" y="295"/>
                    <a:pt x="321" y="293"/>
                    <a:pt x="309" y="290"/>
                  </a:cubicBezTo>
                  <a:cubicBezTo>
                    <a:pt x="294" y="286"/>
                    <a:pt x="266" y="276"/>
                    <a:pt x="266" y="276"/>
                  </a:cubicBezTo>
                  <a:cubicBezTo>
                    <a:pt x="259" y="278"/>
                    <a:pt x="250" y="278"/>
                    <a:pt x="244" y="283"/>
                  </a:cubicBezTo>
                  <a:cubicBezTo>
                    <a:pt x="230" y="293"/>
                    <a:pt x="208" y="319"/>
                    <a:pt x="208" y="319"/>
                  </a:cubicBezTo>
                  <a:cubicBezTo>
                    <a:pt x="206" y="326"/>
                    <a:pt x="206" y="335"/>
                    <a:pt x="201" y="340"/>
                  </a:cubicBezTo>
                  <a:cubicBezTo>
                    <a:pt x="194" y="347"/>
                    <a:pt x="147" y="365"/>
                    <a:pt x="136" y="369"/>
                  </a:cubicBezTo>
                  <a:cubicBezTo>
                    <a:pt x="84" y="362"/>
                    <a:pt x="58" y="348"/>
                    <a:pt x="14" y="376"/>
                  </a:cubicBezTo>
                  <a:cubicBezTo>
                    <a:pt x="9" y="383"/>
                    <a:pt x="0" y="398"/>
                    <a:pt x="0" y="398"/>
                  </a:cubicBezTo>
                </a:path>
              </a:pathLst>
            </a:custGeom>
            <a:noFill/>
            <a:ln w="28575"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70" name="Freeform 16"/>
            <p:cNvSpPr>
              <a:spLocks/>
            </p:cNvSpPr>
            <p:nvPr/>
          </p:nvSpPr>
          <p:spPr bwMode="auto">
            <a:xfrm>
              <a:off x="984" y="1140"/>
              <a:ext cx="237" cy="78"/>
            </a:xfrm>
            <a:custGeom>
              <a:avLst/>
              <a:gdLst>
                <a:gd name="T0" fmla="*/ 0 w 245"/>
                <a:gd name="T1" fmla="*/ 0 h 310"/>
                <a:gd name="T2" fmla="*/ 15 w 245"/>
                <a:gd name="T3" fmla="*/ 0 h 310"/>
                <a:gd name="T4" fmla="*/ 15 w 245"/>
                <a:gd name="T5" fmla="*/ 0 h 310"/>
                <a:gd name="T6" fmla="*/ 15 w 245"/>
                <a:gd name="T7" fmla="*/ 0 h 310"/>
                <a:gd name="T8" fmla="*/ 15 w 245"/>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310">
                  <a:moveTo>
                    <a:pt x="0" y="0"/>
                  </a:moveTo>
                  <a:cubicBezTo>
                    <a:pt x="130" y="14"/>
                    <a:pt x="38" y="7"/>
                    <a:pt x="79" y="123"/>
                  </a:cubicBezTo>
                  <a:cubicBezTo>
                    <a:pt x="80" y="126"/>
                    <a:pt x="143" y="137"/>
                    <a:pt x="166" y="144"/>
                  </a:cubicBezTo>
                  <a:cubicBezTo>
                    <a:pt x="201" y="169"/>
                    <a:pt x="194" y="179"/>
                    <a:pt x="187" y="223"/>
                  </a:cubicBezTo>
                  <a:cubicBezTo>
                    <a:pt x="201" y="266"/>
                    <a:pt x="212" y="277"/>
                    <a:pt x="245" y="310"/>
                  </a:cubicBezTo>
                </a:path>
              </a:pathLst>
            </a:custGeom>
            <a:noFill/>
            <a:ln w="19050"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71" name="Text Box 17"/>
            <p:cNvSpPr txBox="1">
              <a:spLocks noChangeArrowheads="1"/>
            </p:cNvSpPr>
            <p:nvPr/>
          </p:nvSpPr>
          <p:spPr bwMode="auto">
            <a:xfrm>
              <a:off x="950" y="1012"/>
              <a:ext cx="3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GPS</a:t>
              </a:r>
            </a:p>
          </p:txBody>
        </p:sp>
        <p:sp>
          <p:nvSpPr>
            <p:cNvPr id="134172" name="Text Box 18"/>
            <p:cNvSpPr txBox="1">
              <a:spLocks noChangeArrowheads="1"/>
            </p:cNvSpPr>
            <p:nvPr/>
          </p:nvSpPr>
          <p:spPr bwMode="auto">
            <a:xfrm>
              <a:off x="1005" y="1385"/>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Kamioka</a:t>
              </a:r>
            </a:p>
          </p:txBody>
        </p:sp>
        <p:sp>
          <p:nvSpPr>
            <p:cNvPr id="134173" name="Text Box 19"/>
            <p:cNvSpPr txBox="1">
              <a:spLocks noChangeArrowheads="1"/>
            </p:cNvSpPr>
            <p:nvPr/>
          </p:nvSpPr>
          <p:spPr bwMode="auto">
            <a:xfrm>
              <a:off x="387" y="1385"/>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KEK</a:t>
              </a:r>
            </a:p>
          </p:txBody>
        </p:sp>
      </p:grpSp>
      <p:sp>
        <p:nvSpPr>
          <p:cNvPr id="134151" name="Text Box 20"/>
          <p:cNvSpPr txBox="1">
            <a:spLocks noChangeArrowheads="1"/>
          </p:cNvSpPr>
          <p:nvPr/>
        </p:nvSpPr>
        <p:spPr bwMode="auto">
          <a:xfrm>
            <a:off x="1331913" y="-80963"/>
            <a:ext cx="698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Neutrino events in Super-Kamiokande</a:t>
            </a:r>
          </a:p>
        </p:txBody>
      </p:sp>
      <p:sp>
        <p:nvSpPr>
          <p:cNvPr id="134152" name="Text Box 29"/>
          <p:cNvSpPr txBox="1">
            <a:spLocks noChangeArrowheads="1"/>
          </p:cNvSpPr>
          <p:nvPr/>
        </p:nvSpPr>
        <p:spPr bwMode="auto">
          <a:xfrm>
            <a:off x="71438" y="5637213"/>
            <a:ext cx="8596312"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Number of events in the fiducial volume is </a:t>
            </a:r>
            <a:r>
              <a:rPr lang="en-US" altLang="ja-JP" sz="1900" b="1">
                <a:solidFill>
                  <a:srgbClr val="FF0000"/>
                </a:solidFill>
              </a:rPr>
              <a:t>112</a:t>
            </a:r>
            <a:r>
              <a:rPr lang="en-US" altLang="ja-JP" sz="1900" b="1">
                <a:solidFill>
                  <a:srgbClr val="000000"/>
                </a:solidFill>
              </a:rPr>
              <a:t>.</a:t>
            </a:r>
            <a:br>
              <a:rPr lang="en-US" altLang="ja-JP" sz="1900" b="1">
                <a:solidFill>
                  <a:srgbClr val="000000"/>
                </a:solidFill>
              </a:rPr>
            </a:br>
            <a:r>
              <a:rPr lang="en-US" altLang="ja-JP" sz="1900" b="1">
                <a:solidFill>
                  <a:srgbClr val="000000"/>
                </a:solidFill>
              </a:rPr>
              <a:t>Expected atmospheric neutrino background is </a:t>
            </a:r>
            <a:r>
              <a:rPr lang="en-US" altLang="ja-JP" sz="1900" b="1">
                <a:solidFill>
                  <a:srgbClr val="FF0000"/>
                </a:solidFill>
              </a:rPr>
              <a:t>2.5x10</a:t>
            </a:r>
            <a:r>
              <a:rPr lang="en-US" altLang="ja-JP" sz="1900" b="1" baseline="30000">
                <a:solidFill>
                  <a:srgbClr val="FF0000"/>
                </a:solidFill>
              </a:rPr>
              <a:t>-3</a:t>
            </a:r>
            <a:r>
              <a:rPr lang="en-US" altLang="ja-JP" sz="1900" b="1" baseline="30000">
                <a:solidFill>
                  <a:srgbClr val="000000"/>
                </a:solidFill>
              </a:rPr>
              <a:t> </a:t>
            </a:r>
            <a:r>
              <a:rPr lang="en-US" altLang="ja-JP" sz="1900" b="1">
                <a:solidFill>
                  <a:srgbClr val="000000"/>
                </a:solidFill>
              </a:rPr>
              <a:t>events.</a:t>
            </a:r>
          </a:p>
          <a:p>
            <a:pPr eaLnBrk="1" hangingPunct="1">
              <a:spcBef>
                <a:spcPct val="50000"/>
              </a:spcBef>
              <a:buFont typeface="Wingdings" panose="05000000000000000000" pitchFamily="2" charset="2"/>
              <a:buChar char="l"/>
            </a:pPr>
            <a:r>
              <a:rPr lang="en-US" altLang="ja-JP" sz="1900" b="1">
                <a:solidFill>
                  <a:srgbClr val="000000"/>
                </a:solidFill>
              </a:rPr>
              <a:t>The rate of the neutrino events is uniform.</a:t>
            </a:r>
          </a:p>
        </p:txBody>
      </p:sp>
      <p:sp>
        <p:nvSpPr>
          <p:cNvPr id="134153" name="Text Box 32"/>
          <p:cNvSpPr txBox="1">
            <a:spLocks noChangeArrowheads="1"/>
          </p:cNvSpPr>
          <p:nvPr/>
        </p:nvSpPr>
        <p:spPr bwMode="auto">
          <a:xfrm>
            <a:off x="77788" y="863600"/>
            <a:ext cx="62499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E</a:t>
            </a:r>
            <a:r>
              <a:rPr lang="en-US" altLang="ja-JP" sz="1900" b="1" baseline="-25000">
                <a:solidFill>
                  <a:srgbClr val="000000"/>
                </a:solidFill>
              </a:rPr>
              <a:t>vis</a:t>
            </a:r>
            <a:r>
              <a:rPr lang="en-US" altLang="ja-JP" sz="1900" b="1">
                <a:solidFill>
                  <a:srgbClr val="000000"/>
                </a:solidFill>
              </a:rPr>
              <a:t> &gt; 30 MeV and no signal in the outer detector</a:t>
            </a:r>
          </a:p>
          <a:p>
            <a:pPr eaLnBrk="1" hangingPunct="1">
              <a:spcBef>
                <a:spcPct val="50000"/>
              </a:spcBef>
              <a:buFont typeface="Wingdings" panose="05000000000000000000" pitchFamily="2" charset="2"/>
              <a:buChar char="l"/>
            </a:pPr>
            <a:r>
              <a:rPr lang="en-US" altLang="ja-JP" sz="1900" b="1">
                <a:solidFill>
                  <a:srgbClr val="000000"/>
                </a:solidFill>
              </a:rPr>
              <a:t>Events within </a:t>
            </a:r>
            <a:r>
              <a:rPr lang="en-US" altLang="ja-JP" sz="1900" b="1">
                <a:solidFill>
                  <a:srgbClr val="FF0000"/>
                </a:solidFill>
              </a:rPr>
              <a:t>1.5</a:t>
            </a:r>
            <a:r>
              <a:rPr lang="en-US" altLang="ja-JP" sz="1900" b="1">
                <a:solidFill>
                  <a:srgbClr val="FF0000"/>
                </a:solidFill>
                <a:latin typeface="Symbol" panose="05050102010706020507" pitchFamily="18" charset="2"/>
              </a:rPr>
              <a:t>m</a:t>
            </a:r>
            <a:r>
              <a:rPr lang="en-US" altLang="ja-JP" sz="1900" b="1">
                <a:solidFill>
                  <a:srgbClr val="FF0000"/>
                </a:solidFill>
              </a:rPr>
              <a:t>sec</a:t>
            </a:r>
            <a:r>
              <a:rPr lang="en-US" altLang="ja-JP" sz="1900" b="1">
                <a:solidFill>
                  <a:srgbClr val="000000"/>
                </a:solidFill>
              </a:rPr>
              <a:t> time window are</a:t>
            </a:r>
            <a:br>
              <a:rPr lang="en-US" altLang="ja-JP" sz="1900" b="1">
                <a:solidFill>
                  <a:srgbClr val="000000"/>
                </a:solidFill>
              </a:rPr>
            </a:br>
            <a:r>
              <a:rPr lang="en-US" altLang="ja-JP" sz="1900" b="1">
                <a:solidFill>
                  <a:srgbClr val="000000"/>
                </a:solidFill>
              </a:rPr>
              <a:t>selected because neutrino beam width</a:t>
            </a:r>
            <a:br>
              <a:rPr lang="en-US" altLang="ja-JP" sz="1900" b="1">
                <a:solidFill>
                  <a:srgbClr val="000000"/>
                </a:solidFill>
              </a:rPr>
            </a:br>
            <a:r>
              <a:rPr lang="en-US" altLang="ja-JP" sz="1900" b="1">
                <a:solidFill>
                  <a:srgbClr val="000000"/>
                </a:solidFill>
              </a:rPr>
              <a:t>is 1.1</a:t>
            </a:r>
            <a:r>
              <a:rPr lang="en-US" altLang="ja-JP" sz="1900" b="1">
                <a:solidFill>
                  <a:srgbClr val="000000"/>
                </a:solidFill>
                <a:latin typeface="Symbol" panose="05050102010706020507" pitchFamily="18" charset="2"/>
              </a:rPr>
              <a:t>m</a:t>
            </a:r>
            <a:r>
              <a:rPr lang="en-US" altLang="ja-JP" sz="1900" b="1">
                <a:solidFill>
                  <a:srgbClr val="000000"/>
                </a:solidFill>
              </a:rPr>
              <a:t>sec and accuracy of the absolute</a:t>
            </a:r>
            <a:br>
              <a:rPr lang="en-US" altLang="ja-JP" sz="1900" b="1">
                <a:solidFill>
                  <a:srgbClr val="000000"/>
                </a:solidFill>
              </a:rPr>
            </a:br>
            <a:r>
              <a:rPr lang="en-US" altLang="ja-JP" sz="1900" b="1">
                <a:solidFill>
                  <a:srgbClr val="000000"/>
                </a:solidFill>
              </a:rPr>
              <a:t>time determination by GPS is 0.2</a:t>
            </a:r>
            <a:r>
              <a:rPr lang="en-US" altLang="ja-JP" sz="1900" b="1">
                <a:solidFill>
                  <a:srgbClr val="000000"/>
                </a:solidFill>
                <a:latin typeface="Symbol" panose="05050102010706020507" pitchFamily="18" charset="2"/>
              </a:rPr>
              <a:t>m</a:t>
            </a:r>
            <a:r>
              <a:rPr lang="en-US" altLang="ja-JP" sz="1900" b="1">
                <a:solidFill>
                  <a:srgbClr val="000000"/>
                </a:solidFill>
              </a:rPr>
              <a:t>sec.</a:t>
            </a:r>
          </a:p>
        </p:txBody>
      </p:sp>
      <p:sp>
        <p:nvSpPr>
          <p:cNvPr id="134154" name="Text Box 39"/>
          <p:cNvSpPr txBox="1">
            <a:spLocks noChangeArrowheads="1"/>
          </p:cNvSpPr>
          <p:nvPr/>
        </p:nvSpPr>
        <p:spPr bwMode="auto">
          <a:xfrm>
            <a:off x="647700" y="476250"/>
            <a:ext cx="133191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Selection</a:t>
            </a:r>
          </a:p>
        </p:txBody>
      </p:sp>
      <p:sp>
        <p:nvSpPr>
          <p:cNvPr id="134155" name="Text Box 40"/>
          <p:cNvSpPr txBox="1">
            <a:spLocks noChangeArrowheads="1"/>
          </p:cNvSpPr>
          <p:nvPr/>
        </p:nvSpPr>
        <p:spPr bwMode="auto">
          <a:xfrm>
            <a:off x="611188" y="5264150"/>
            <a:ext cx="12604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Results</a:t>
            </a:r>
          </a:p>
        </p:txBody>
      </p:sp>
      <p:pic>
        <p:nvPicPr>
          <p:cNvPr id="134156" name="Picture 4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97475" y="1412875"/>
            <a:ext cx="4003675" cy="4143375"/>
          </a:xfrm>
        </p:spPr>
      </p:pic>
      <p:sp>
        <p:nvSpPr>
          <p:cNvPr id="134157" name="Rectangle 49"/>
          <p:cNvSpPr>
            <a:spLocks noChangeArrowheads="1"/>
          </p:cNvSpPr>
          <p:nvPr/>
        </p:nvSpPr>
        <p:spPr bwMode="auto">
          <a:xfrm>
            <a:off x="6642100" y="1403350"/>
            <a:ext cx="1674813"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58" name="Rectangle 50"/>
          <p:cNvSpPr>
            <a:spLocks noChangeArrowheads="1"/>
          </p:cNvSpPr>
          <p:nvPr/>
        </p:nvSpPr>
        <p:spPr bwMode="auto">
          <a:xfrm>
            <a:off x="5157788" y="1449388"/>
            <a:ext cx="179387" cy="646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59" name="Rectangle 51"/>
          <p:cNvSpPr>
            <a:spLocks noChangeArrowheads="1"/>
          </p:cNvSpPr>
          <p:nvPr/>
        </p:nvSpPr>
        <p:spPr bwMode="auto">
          <a:xfrm>
            <a:off x="6867525" y="5364163"/>
            <a:ext cx="2160588" cy="325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60" name="Text Box 41"/>
          <p:cNvSpPr txBox="1">
            <a:spLocks noChangeArrowheads="1"/>
          </p:cNvSpPr>
          <p:nvPr/>
        </p:nvSpPr>
        <p:spPr bwMode="auto">
          <a:xfrm rot="-5400000">
            <a:off x="3961607" y="3350419"/>
            <a:ext cx="2484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Number of events</a:t>
            </a:r>
          </a:p>
        </p:txBody>
      </p:sp>
      <p:sp>
        <p:nvSpPr>
          <p:cNvPr id="134161" name="Text Box 43"/>
          <p:cNvSpPr txBox="1">
            <a:spLocks noChangeArrowheads="1"/>
          </p:cNvSpPr>
          <p:nvPr/>
        </p:nvSpPr>
        <p:spPr bwMode="auto">
          <a:xfrm>
            <a:off x="5364163" y="1322388"/>
            <a:ext cx="38163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History of event accumulation</a:t>
            </a:r>
          </a:p>
        </p:txBody>
      </p:sp>
      <p:sp>
        <p:nvSpPr>
          <p:cNvPr id="134162" name="Text Box 42"/>
          <p:cNvSpPr txBox="1">
            <a:spLocks noChangeArrowheads="1"/>
          </p:cNvSpPr>
          <p:nvPr/>
        </p:nvSpPr>
        <p:spPr bwMode="auto">
          <a:xfrm>
            <a:off x="6911975" y="5454650"/>
            <a:ext cx="21240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P.O.T. (x10</a:t>
            </a:r>
            <a:r>
              <a:rPr lang="en-US" altLang="ja-JP" sz="2000" b="1" baseline="30000">
                <a:solidFill>
                  <a:srgbClr val="000000"/>
                </a:solidFill>
              </a:rPr>
              <a:t>18</a:t>
            </a:r>
            <a:r>
              <a:rPr lang="en-US" altLang="ja-JP" sz="2000" b="1">
                <a:solidFill>
                  <a:srgbClr val="000000"/>
                </a:solidFill>
              </a:rPr>
              <a:t>)</a:t>
            </a:r>
          </a:p>
        </p:txBody>
      </p:sp>
      <p:sp>
        <p:nvSpPr>
          <p:cNvPr id="134163" name="Text Box 28"/>
          <p:cNvSpPr txBox="1">
            <a:spLocks noChangeArrowheads="1"/>
          </p:cNvSpPr>
          <p:nvPr/>
        </p:nvSpPr>
        <p:spPr bwMode="auto">
          <a:xfrm>
            <a:off x="-153988" y="2632075"/>
            <a:ext cx="1485901"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000000"/>
                </a:solidFill>
              </a:rPr>
              <a:t># of events</a:t>
            </a:r>
          </a:p>
        </p:txBody>
      </p:sp>
      <p:sp>
        <p:nvSpPr>
          <p:cNvPr id="134164" name="Text Box 53"/>
          <p:cNvSpPr txBox="1">
            <a:spLocks noChangeArrowheads="1"/>
          </p:cNvSpPr>
          <p:nvPr/>
        </p:nvSpPr>
        <p:spPr bwMode="auto">
          <a:xfrm>
            <a:off x="184150" y="2909888"/>
            <a:ext cx="5018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000000"/>
                </a:solidFill>
              </a:rPr>
              <a:t>time correlation with the neutrino beam</a:t>
            </a:r>
          </a:p>
        </p:txBody>
      </p:sp>
      <p:sp>
        <p:nvSpPr>
          <p:cNvPr id="30" name="スライド番号プレースホルダー 1">
            <a:extLst>
              <a:ext uri="{FF2B5EF4-FFF2-40B4-BE49-F238E27FC236}">
                <a16:creationId xmlns:a16="http://schemas.microsoft.com/office/drawing/2014/main" id="{102384D4-AF66-404F-A12C-4B5D2CCE051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98425"/>
            <a:ext cx="8229600" cy="1143000"/>
          </a:xfrm>
        </p:spPr>
        <p:txBody>
          <a:bodyPr/>
          <a:lstStyle/>
          <a:p>
            <a:pPr eaLnBrk="1" hangingPunct="1"/>
            <a:r>
              <a:rPr lang="ja-JP" altLang="en-US"/>
              <a:t>　</a:t>
            </a:r>
          </a:p>
        </p:txBody>
      </p:sp>
      <p:sp>
        <p:nvSpPr>
          <p:cNvPr id="136195" name="Text Box 20"/>
          <p:cNvSpPr txBox="1">
            <a:spLocks noChangeArrowheads="1"/>
          </p:cNvSpPr>
          <p:nvPr/>
        </p:nvSpPr>
        <p:spPr bwMode="auto">
          <a:xfrm>
            <a:off x="107950" y="7938"/>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A typical K2K neutrino event in Super-Kamiokande</a:t>
            </a:r>
          </a:p>
        </p:txBody>
      </p:sp>
      <p:grpSp>
        <p:nvGrpSpPr>
          <p:cNvPr id="136196" name="Group 23"/>
          <p:cNvGrpSpPr>
            <a:grpSpLocks/>
          </p:cNvGrpSpPr>
          <p:nvPr/>
        </p:nvGrpSpPr>
        <p:grpSpPr bwMode="auto">
          <a:xfrm>
            <a:off x="-63500" y="508000"/>
            <a:ext cx="7504113" cy="5792788"/>
            <a:chOff x="13" y="552"/>
            <a:chExt cx="4727" cy="3649"/>
          </a:xfrm>
        </p:grpSpPr>
        <p:pic>
          <p:nvPicPr>
            <p:cNvPr id="136208" name="Picture 3" descr="sk-c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552"/>
              <a:ext cx="4727" cy="3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209" name="Rectangle 22"/>
            <p:cNvSpPr>
              <a:spLocks noChangeArrowheads="1"/>
            </p:cNvSpPr>
            <p:nvPr/>
          </p:nvSpPr>
          <p:spPr bwMode="auto">
            <a:xfrm>
              <a:off x="3107" y="572"/>
              <a:ext cx="1270" cy="1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6197" name="Text Box 24"/>
          <p:cNvSpPr txBox="1">
            <a:spLocks noChangeArrowheads="1"/>
          </p:cNvSpPr>
          <p:nvPr/>
        </p:nvSpPr>
        <p:spPr bwMode="auto">
          <a:xfrm>
            <a:off x="5256213" y="1625600"/>
            <a:ext cx="259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b="1">
                <a:solidFill>
                  <a:srgbClr val="333399"/>
                </a:solidFill>
                <a:latin typeface="Symbol" panose="05050102010706020507" pitchFamily="18" charset="2"/>
              </a:rPr>
              <a:t>n</a:t>
            </a:r>
            <a:r>
              <a:rPr lang="en-US" altLang="ja-JP" sz="2400" b="1" baseline="-25000">
                <a:solidFill>
                  <a:srgbClr val="333399"/>
                </a:solidFill>
                <a:latin typeface="Symbol" panose="05050102010706020507" pitchFamily="18" charset="2"/>
              </a:rPr>
              <a:t>m </a:t>
            </a:r>
            <a:r>
              <a:rPr lang="en-US" altLang="ja-JP" sz="2400" b="1">
                <a:solidFill>
                  <a:srgbClr val="333399"/>
                </a:solidFill>
                <a:latin typeface="Symbol" panose="05050102010706020507" pitchFamily="18" charset="2"/>
              </a:rPr>
              <a:t>+ </a:t>
            </a:r>
            <a:r>
              <a:rPr lang="en-US" altLang="ja-JP" sz="2400" b="1">
                <a:solidFill>
                  <a:srgbClr val="333399"/>
                </a:solidFill>
              </a:rPr>
              <a:t>n</a:t>
            </a:r>
            <a:r>
              <a:rPr lang="en-US" altLang="ja-JP" sz="2400" b="1">
                <a:solidFill>
                  <a:srgbClr val="333399"/>
                </a:solidFill>
                <a:latin typeface="Symbol" panose="05050102010706020507" pitchFamily="18" charset="2"/>
              </a:rPr>
              <a:t>      </a:t>
            </a:r>
            <a:r>
              <a:rPr lang="en-US" altLang="ja-JP" sz="2400" b="1">
                <a:solidFill>
                  <a:srgbClr val="FF0000"/>
                </a:solidFill>
                <a:latin typeface="Symbol" panose="05050102010706020507" pitchFamily="18" charset="2"/>
              </a:rPr>
              <a:t> m</a:t>
            </a:r>
            <a:r>
              <a:rPr lang="en-US" altLang="ja-JP" sz="2400" b="1" baseline="30000">
                <a:solidFill>
                  <a:srgbClr val="FF0000"/>
                </a:solidFill>
                <a:latin typeface="Symbol" panose="05050102010706020507" pitchFamily="18" charset="2"/>
              </a:rPr>
              <a:t>-</a:t>
            </a:r>
            <a:r>
              <a:rPr lang="en-US" altLang="ja-JP" sz="2400" b="1" baseline="30000">
                <a:solidFill>
                  <a:srgbClr val="333399"/>
                </a:solidFill>
                <a:latin typeface="Symbol" panose="05050102010706020507" pitchFamily="18" charset="2"/>
              </a:rPr>
              <a:t> </a:t>
            </a:r>
            <a:r>
              <a:rPr lang="en-US" altLang="ja-JP" sz="2400" b="1">
                <a:solidFill>
                  <a:srgbClr val="333399"/>
                </a:solidFill>
                <a:latin typeface="Symbol" panose="05050102010706020507" pitchFamily="18" charset="2"/>
              </a:rPr>
              <a:t>+ </a:t>
            </a:r>
            <a:r>
              <a:rPr lang="en-US" altLang="ja-JP" sz="2400" b="1">
                <a:solidFill>
                  <a:srgbClr val="333399"/>
                </a:solidFill>
              </a:rPr>
              <a:t>p</a:t>
            </a:r>
            <a:r>
              <a:rPr lang="en-US" altLang="ja-JP" sz="2400" b="1">
                <a:solidFill>
                  <a:srgbClr val="FF0066"/>
                </a:solidFill>
                <a:latin typeface="Symbol" panose="05050102010706020507" pitchFamily="18" charset="2"/>
              </a:rPr>
              <a:t> </a:t>
            </a:r>
          </a:p>
        </p:txBody>
      </p:sp>
      <p:sp>
        <p:nvSpPr>
          <p:cNvPr id="136198" name="Line 25"/>
          <p:cNvSpPr>
            <a:spLocks noChangeShapeType="1"/>
          </p:cNvSpPr>
          <p:nvPr/>
        </p:nvSpPr>
        <p:spPr bwMode="auto">
          <a:xfrm>
            <a:off x="6191250" y="1866900"/>
            <a:ext cx="2873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199" name="Text Box 32"/>
          <p:cNvSpPr txBox="1">
            <a:spLocks noChangeArrowheads="1"/>
          </p:cNvSpPr>
          <p:nvPr/>
        </p:nvSpPr>
        <p:spPr bwMode="auto">
          <a:xfrm>
            <a:off x="4762500" y="868363"/>
            <a:ext cx="4310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event seems to be quasi-elastic scattering interaction;</a:t>
            </a:r>
          </a:p>
        </p:txBody>
      </p:sp>
      <p:sp>
        <p:nvSpPr>
          <p:cNvPr id="136200" name="Rectangle 34"/>
          <p:cNvSpPr>
            <a:spLocks noChangeArrowheads="1"/>
          </p:cNvSpPr>
          <p:nvPr/>
        </p:nvSpPr>
        <p:spPr bwMode="auto">
          <a:xfrm>
            <a:off x="4848225" y="4422775"/>
            <a:ext cx="4295775" cy="203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6201" name="Text Box 35"/>
          <p:cNvSpPr txBox="1">
            <a:spLocks noChangeArrowheads="1"/>
          </p:cNvSpPr>
          <p:nvPr/>
        </p:nvSpPr>
        <p:spPr bwMode="auto">
          <a:xfrm>
            <a:off x="4797425" y="4422775"/>
            <a:ext cx="401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Neutrino energy can be calculated from </a:t>
            </a:r>
            <a:r>
              <a:rPr lang="en-US" altLang="ja-JP" sz="2000" b="1">
                <a:solidFill>
                  <a:srgbClr val="FF0000"/>
                </a:solidFill>
              </a:rPr>
              <a:t>muon energy</a:t>
            </a:r>
            <a:r>
              <a:rPr lang="en-US" altLang="ja-JP" sz="2000" b="1">
                <a:solidFill>
                  <a:srgbClr val="000000"/>
                </a:solidFill>
              </a:rPr>
              <a:t> and </a:t>
            </a:r>
            <a:r>
              <a:rPr lang="en-US" altLang="ja-JP" sz="2000" b="1">
                <a:solidFill>
                  <a:srgbClr val="FF0000"/>
                </a:solidFill>
              </a:rPr>
              <a:t>opening angle from the neutrino direction</a:t>
            </a:r>
            <a:r>
              <a:rPr lang="en-US" altLang="ja-JP" sz="2000" b="1">
                <a:solidFill>
                  <a:srgbClr val="000000"/>
                </a:solidFill>
              </a:rPr>
              <a:t>.</a:t>
            </a:r>
          </a:p>
        </p:txBody>
      </p:sp>
      <p:grpSp>
        <p:nvGrpSpPr>
          <p:cNvPr id="136202" name="Group 43"/>
          <p:cNvGrpSpPr>
            <a:grpSpLocks/>
          </p:cNvGrpSpPr>
          <p:nvPr/>
        </p:nvGrpSpPr>
        <p:grpSpPr bwMode="auto">
          <a:xfrm>
            <a:off x="5310188" y="5732463"/>
            <a:ext cx="4013200" cy="801687"/>
            <a:chOff x="3345" y="3611"/>
            <a:chExt cx="2528" cy="505"/>
          </a:xfrm>
        </p:grpSpPr>
        <p:sp>
          <p:nvSpPr>
            <p:cNvPr id="136203" name="Text Box 40"/>
            <p:cNvSpPr txBox="1">
              <a:spLocks noChangeArrowheads="1"/>
            </p:cNvSpPr>
            <p:nvPr/>
          </p:nvSpPr>
          <p:spPr bwMode="auto">
            <a:xfrm>
              <a:off x="4122" y="3611"/>
              <a:ext cx="12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m</a:t>
              </a:r>
              <a:r>
                <a:rPr lang="en-US" altLang="ja-JP" sz="2000" b="1" baseline="-25000">
                  <a:solidFill>
                    <a:srgbClr val="000000"/>
                  </a:solidFill>
                </a:rPr>
                <a:t>N</a:t>
              </a:r>
              <a:r>
                <a:rPr lang="en-US" altLang="ja-JP" sz="2000" b="1">
                  <a:solidFill>
                    <a:srgbClr val="000000"/>
                  </a:solidFill>
                </a:rPr>
                <a:t>E</a:t>
              </a:r>
              <a:r>
                <a:rPr lang="en-US" altLang="ja-JP" sz="2000" b="1" baseline="-25000">
                  <a:solidFill>
                    <a:srgbClr val="000000"/>
                  </a:solidFill>
                  <a:latin typeface="Symbol" panose="05050102010706020507" pitchFamily="18" charset="2"/>
                </a:rPr>
                <a:t>m</a:t>
              </a:r>
              <a:r>
                <a:rPr lang="en-US" altLang="ja-JP" sz="2000" b="1">
                  <a:solidFill>
                    <a:srgbClr val="000000"/>
                  </a:solidFill>
                </a:rPr>
                <a:t> - m</a:t>
              </a:r>
              <a:r>
                <a:rPr lang="en-US" altLang="ja-JP" sz="2000" b="1" baseline="-25000">
                  <a:solidFill>
                    <a:srgbClr val="000000"/>
                  </a:solidFill>
                  <a:latin typeface="Symbol" panose="05050102010706020507" pitchFamily="18" charset="2"/>
                </a:rPr>
                <a:t>m</a:t>
              </a:r>
              <a:r>
                <a:rPr lang="en-US" altLang="ja-JP" sz="2000" b="1" baseline="30000">
                  <a:solidFill>
                    <a:srgbClr val="000000"/>
                  </a:solidFill>
                </a:rPr>
                <a:t>2</a:t>
              </a:r>
              <a:r>
                <a:rPr lang="en-US" altLang="ja-JP" sz="2000" b="1">
                  <a:solidFill>
                    <a:srgbClr val="000000"/>
                  </a:solidFill>
                </a:rPr>
                <a:t>/2</a:t>
              </a:r>
            </a:p>
          </p:txBody>
        </p:sp>
        <p:grpSp>
          <p:nvGrpSpPr>
            <p:cNvPr id="136204" name="Group 42"/>
            <p:cNvGrpSpPr>
              <a:grpSpLocks/>
            </p:cNvGrpSpPr>
            <p:nvPr/>
          </p:nvGrpSpPr>
          <p:grpSpPr bwMode="auto">
            <a:xfrm>
              <a:off x="3345" y="3737"/>
              <a:ext cx="2528" cy="379"/>
              <a:chOff x="3345" y="3737"/>
              <a:chExt cx="2528" cy="379"/>
            </a:xfrm>
          </p:grpSpPr>
          <p:sp>
            <p:nvSpPr>
              <p:cNvPr id="136205" name="Text Box 38"/>
              <p:cNvSpPr txBox="1">
                <a:spLocks noChangeArrowheads="1"/>
              </p:cNvSpPr>
              <p:nvPr/>
            </p:nvSpPr>
            <p:spPr bwMode="auto">
              <a:xfrm>
                <a:off x="3345" y="3737"/>
                <a:ext cx="2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E</a:t>
                </a:r>
                <a:r>
                  <a:rPr lang="en-US" altLang="ja-JP" sz="2000" b="1" baseline="-25000">
                    <a:solidFill>
                      <a:srgbClr val="000000"/>
                    </a:solidFill>
                    <a:latin typeface="Symbol" panose="05050102010706020507" pitchFamily="18" charset="2"/>
                  </a:rPr>
                  <a:t>n</a:t>
                </a:r>
                <a:r>
                  <a:rPr lang="en-US" altLang="ja-JP" sz="2000" b="1">
                    <a:solidFill>
                      <a:srgbClr val="000000"/>
                    </a:solidFill>
                  </a:rPr>
                  <a:t> = </a:t>
                </a:r>
              </a:p>
            </p:txBody>
          </p:sp>
          <p:sp>
            <p:nvSpPr>
              <p:cNvPr id="136206"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207" name="Text Box 41"/>
              <p:cNvSpPr txBox="1">
                <a:spLocks noChangeArrowheads="1"/>
              </p:cNvSpPr>
              <p:nvPr/>
            </p:nvSpPr>
            <p:spPr bwMode="auto">
              <a:xfrm>
                <a:off x="3901" y="3866"/>
                <a:ext cx="19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m</a:t>
                </a:r>
                <a:r>
                  <a:rPr lang="en-US" altLang="ja-JP" sz="2000" b="1" baseline="-25000">
                    <a:solidFill>
                      <a:srgbClr val="000000"/>
                    </a:solidFill>
                  </a:rPr>
                  <a:t>N</a:t>
                </a:r>
                <a:r>
                  <a:rPr lang="en-US" altLang="ja-JP" sz="2000" b="1">
                    <a:solidFill>
                      <a:srgbClr val="000000"/>
                    </a:solidFill>
                  </a:rPr>
                  <a:t> - E</a:t>
                </a:r>
                <a:r>
                  <a:rPr lang="en-US" altLang="ja-JP" sz="2000" b="1" baseline="-25000">
                    <a:solidFill>
                      <a:srgbClr val="000000"/>
                    </a:solidFill>
                    <a:latin typeface="Symbol" panose="05050102010706020507" pitchFamily="18" charset="2"/>
                  </a:rPr>
                  <a:t>m</a:t>
                </a:r>
                <a:r>
                  <a:rPr lang="en-US" altLang="ja-JP" sz="2000" b="1">
                    <a:solidFill>
                      <a:srgbClr val="000000"/>
                    </a:solidFill>
                  </a:rPr>
                  <a:t> + P</a:t>
                </a:r>
                <a:r>
                  <a:rPr lang="en-US" altLang="ja-JP" sz="2000" b="1" baseline="-25000">
                    <a:solidFill>
                      <a:srgbClr val="000000"/>
                    </a:solidFill>
                    <a:latin typeface="Symbol" panose="05050102010706020507" pitchFamily="18" charset="2"/>
                  </a:rPr>
                  <a:t>m</a:t>
                </a:r>
                <a:r>
                  <a:rPr lang="en-US" altLang="ja-JP" sz="2000" b="1">
                    <a:solidFill>
                      <a:srgbClr val="000000"/>
                    </a:solidFill>
                  </a:rPr>
                  <a:t>cos</a:t>
                </a:r>
                <a:r>
                  <a:rPr lang="en-US" altLang="ja-JP" sz="2000" b="1">
                    <a:solidFill>
                      <a:srgbClr val="000000"/>
                    </a:solidFill>
                    <a:latin typeface="Symbol" panose="05050102010706020507" pitchFamily="18" charset="2"/>
                  </a:rPr>
                  <a:t>q</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a:t>
                </a:r>
                <a:r>
                  <a:rPr lang="en-US" altLang="ja-JP" sz="2000" b="1" baseline="-25000">
                    <a:solidFill>
                      <a:srgbClr val="000000"/>
                    </a:solidFill>
                    <a:latin typeface="Symbol" panose="05050102010706020507" pitchFamily="18" charset="2"/>
                  </a:rPr>
                  <a:t>n</a:t>
                </a:r>
              </a:p>
            </p:txBody>
          </p:sp>
        </p:grpSp>
      </p:grpSp>
      <p:sp>
        <p:nvSpPr>
          <p:cNvPr id="18" name="スライド番号プレースホルダー 1">
            <a:extLst>
              <a:ext uri="{FF2B5EF4-FFF2-40B4-BE49-F238E27FC236}">
                <a16:creationId xmlns:a16="http://schemas.microsoft.com/office/drawing/2014/main" id="{872ED8B6-2335-4AF1-AA61-40E25818A8F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45"/>
          <p:cNvGrpSpPr>
            <a:grpSpLocks/>
          </p:cNvGrpSpPr>
          <p:nvPr/>
        </p:nvGrpSpPr>
        <p:grpSpPr bwMode="auto">
          <a:xfrm>
            <a:off x="4330700" y="514350"/>
            <a:ext cx="4838700" cy="1663700"/>
            <a:chOff x="835" y="704"/>
            <a:chExt cx="3048" cy="1048"/>
          </a:xfrm>
        </p:grpSpPr>
        <p:pic>
          <p:nvPicPr>
            <p:cNvPr id="138269" name="Picture 46" descr="図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845"/>
              <a:ext cx="254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0" name="Text Box 47"/>
            <p:cNvSpPr txBox="1">
              <a:spLocks noChangeArrowheads="1"/>
            </p:cNvSpPr>
            <p:nvPr/>
          </p:nvSpPr>
          <p:spPr bwMode="auto">
            <a:xfrm>
              <a:off x="1111"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38271" name="Text Box 48"/>
            <p:cNvSpPr txBox="1">
              <a:spLocks noChangeArrowheads="1"/>
            </p:cNvSpPr>
            <p:nvPr/>
          </p:nvSpPr>
          <p:spPr bwMode="auto">
            <a:xfrm>
              <a:off x="1610"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38272" name="Text Box 49"/>
            <p:cNvSpPr txBox="1">
              <a:spLocks noChangeArrowheads="1"/>
            </p:cNvSpPr>
            <p:nvPr/>
          </p:nvSpPr>
          <p:spPr bwMode="auto">
            <a:xfrm>
              <a:off x="2109"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38273" name="Text Box 50"/>
            <p:cNvSpPr txBox="1">
              <a:spLocks noChangeArrowheads="1"/>
            </p:cNvSpPr>
            <p:nvPr/>
          </p:nvSpPr>
          <p:spPr bwMode="auto">
            <a:xfrm>
              <a:off x="2608"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38274" name="Text Box 51"/>
            <p:cNvSpPr txBox="1">
              <a:spLocks noChangeArrowheads="1"/>
            </p:cNvSpPr>
            <p:nvPr/>
          </p:nvSpPr>
          <p:spPr bwMode="auto">
            <a:xfrm>
              <a:off x="3147"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4</a:t>
              </a:r>
            </a:p>
          </p:txBody>
        </p:sp>
        <p:sp>
          <p:nvSpPr>
            <p:cNvPr id="138275" name="Text Box 52"/>
            <p:cNvSpPr txBox="1">
              <a:spLocks noChangeArrowheads="1"/>
            </p:cNvSpPr>
            <p:nvPr/>
          </p:nvSpPr>
          <p:spPr bwMode="auto">
            <a:xfrm>
              <a:off x="3646"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sp>
          <p:nvSpPr>
            <p:cNvPr id="138276" name="Text Box 53"/>
            <p:cNvSpPr txBox="1">
              <a:spLocks noChangeArrowheads="1"/>
            </p:cNvSpPr>
            <p:nvPr/>
          </p:nvSpPr>
          <p:spPr bwMode="auto">
            <a:xfrm>
              <a:off x="1020" y="1389"/>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38277" name="Text Box 54"/>
            <p:cNvSpPr txBox="1">
              <a:spLocks noChangeArrowheads="1"/>
            </p:cNvSpPr>
            <p:nvPr/>
          </p:nvSpPr>
          <p:spPr bwMode="auto">
            <a:xfrm>
              <a:off x="1020" y="845"/>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38278" name="Text Box 55"/>
            <p:cNvSpPr txBox="1">
              <a:spLocks noChangeArrowheads="1"/>
            </p:cNvSpPr>
            <p:nvPr/>
          </p:nvSpPr>
          <p:spPr bwMode="auto">
            <a:xfrm>
              <a:off x="3515" y="1521"/>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E</a:t>
              </a:r>
              <a:r>
                <a:rPr lang="en-US" altLang="ja-JP" sz="1800" b="1" baseline="-25000">
                  <a:solidFill>
                    <a:srgbClr val="000000"/>
                  </a:solidFill>
                  <a:latin typeface="Symbol" panose="05050102010706020507" pitchFamily="18" charset="2"/>
                </a:rPr>
                <a:t>n</a:t>
              </a:r>
            </a:p>
          </p:txBody>
        </p:sp>
        <p:grpSp>
          <p:nvGrpSpPr>
            <p:cNvPr id="138279" name="Group 56"/>
            <p:cNvGrpSpPr>
              <a:grpSpLocks/>
            </p:cNvGrpSpPr>
            <p:nvPr/>
          </p:nvGrpSpPr>
          <p:grpSpPr bwMode="auto">
            <a:xfrm rot="-5400000">
              <a:off x="518" y="1021"/>
              <a:ext cx="866" cy="231"/>
              <a:chOff x="4056" y="1297"/>
              <a:chExt cx="1049" cy="231"/>
            </a:xfrm>
          </p:grpSpPr>
          <p:sp>
            <p:nvSpPr>
              <p:cNvPr id="138280" name="Text Box 57"/>
              <p:cNvSpPr txBox="1">
                <a:spLocks noChangeArrowheads="1"/>
              </p:cNvSpPr>
              <p:nvPr/>
            </p:nvSpPr>
            <p:spPr bwMode="auto">
              <a:xfrm>
                <a:off x="4056" y="1297"/>
                <a:ext cx="10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P</a:t>
                </a:r>
                <a:r>
                  <a:rPr lang="en-US" altLang="ja-JP" sz="1800" b="1">
                    <a:solidFill>
                      <a:srgbClr val="000000"/>
                    </a:solidFill>
                    <a:latin typeface="Symbol" panose="05050102010706020507" pitchFamily="18" charset="2"/>
                  </a:rPr>
                  <a:t>(n</a:t>
                </a:r>
                <a:r>
                  <a:rPr lang="en-US" altLang="ja-JP" sz="1800" b="1" baseline="-25000">
                    <a:solidFill>
                      <a:srgbClr val="000000"/>
                    </a:solidFill>
                    <a:latin typeface="Symbol" panose="05050102010706020507" pitchFamily="18" charset="2"/>
                  </a:rPr>
                  <a:t>m</a:t>
                </a:r>
                <a:r>
                  <a:rPr lang="en-US" altLang="ja-JP" sz="1800" b="1">
                    <a:solidFill>
                      <a:srgbClr val="000000"/>
                    </a:solidFill>
                    <a:latin typeface="Symbol" panose="05050102010706020507" pitchFamily="18" charset="2"/>
                  </a:rPr>
                  <a:t>   n</a:t>
                </a:r>
                <a:r>
                  <a:rPr lang="en-US" altLang="ja-JP" sz="1800" b="1" baseline="-25000">
                    <a:solidFill>
                      <a:srgbClr val="000000"/>
                    </a:solidFill>
                    <a:latin typeface="Symbol" panose="05050102010706020507" pitchFamily="18" charset="2"/>
                  </a:rPr>
                  <a:t>m</a:t>
                </a:r>
                <a:r>
                  <a:rPr lang="en-US" altLang="ja-JP" sz="1800" b="1">
                    <a:solidFill>
                      <a:srgbClr val="000000"/>
                    </a:solidFill>
                  </a:rPr>
                  <a:t>)</a:t>
                </a:r>
                <a:endParaRPr lang="en-US" altLang="ja-JP" sz="1800" b="1" baseline="-25000">
                  <a:solidFill>
                    <a:srgbClr val="000000"/>
                  </a:solidFill>
                  <a:latin typeface="Symbol" panose="05050102010706020507" pitchFamily="18" charset="2"/>
                </a:endParaRPr>
              </a:p>
            </p:txBody>
          </p:sp>
          <p:sp>
            <p:nvSpPr>
              <p:cNvPr id="138281" name="Line 58"/>
              <p:cNvSpPr>
                <a:spLocks noChangeShapeType="1"/>
              </p:cNvSpPr>
              <p:nvPr/>
            </p:nvSpPr>
            <p:spPr bwMode="auto">
              <a:xfrm>
                <a:off x="4423" y="1434"/>
                <a:ext cx="13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17094" name="Text Box 5"/>
          <p:cNvSpPr txBox="1">
            <a:spLocks noChangeArrowheads="1"/>
          </p:cNvSpPr>
          <p:nvPr/>
        </p:nvSpPr>
        <p:spPr bwMode="auto">
          <a:xfrm>
            <a:off x="34925" y="728663"/>
            <a:ext cx="419735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We observed </a:t>
            </a:r>
            <a:r>
              <a:rPr lang="en-US" altLang="ja-JP" sz="2000" b="1" dirty="0">
                <a:solidFill>
                  <a:srgbClr val="FF0000"/>
                </a:solidFill>
              </a:rPr>
              <a:t>112</a:t>
            </a:r>
            <a:r>
              <a:rPr lang="en-US" altLang="ja-JP" sz="2000" b="1" dirty="0">
                <a:solidFill>
                  <a:srgbClr val="000000"/>
                </a:solidFill>
              </a:rPr>
              <a:t> neutrino </a:t>
            </a:r>
            <a:r>
              <a:rPr lang="en-US" altLang="ja-JP" sz="2000" b="1" dirty="0">
                <a:solidFill>
                  <a:srgbClr val="000000"/>
                </a:solidFill>
                <a:latin typeface="+mn-lt"/>
              </a:rPr>
              <a:t>events where the expectation is </a:t>
            </a:r>
            <a:r>
              <a:rPr lang="en-US" altLang="ja-JP" sz="2000" b="1" dirty="0">
                <a:solidFill>
                  <a:srgbClr val="FF0000"/>
                </a:solidFill>
                <a:latin typeface="+mn-lt"/>
              </a:rPr>
              <a:t>158.1</a:t>
            </a:r>
            <a:r>
              <a:rPr lang="ja-JP" altLang="en-US" sz="2000" b="1" dirty="0">
                <a:solidFill>
                  <a:srgbClr val="FF0000"/>
                </a:solidFill>
                <a:latin typeface="+mn-lt"/>
              </a:rPr>
              <a:t>　　　 </a:t>
            </a:r>
            <a:r>
              <a:rPr lang="en-US" altLang="ja-JP" sz="2000" b="1" dirty="0">
                <a:solidFill>
                  <a:srgbClr val="000000"/>
                </a:solidFill>
                <a:latin typeface="+mn-lt"/>
              </a:rPr>
              <a:t>.</a:t>
            </a:r>
            <a:br>
              <a:rPr lang="en-US" altLang="ja-JP" sz="2000" b="1" dirty="0">
                <a:solidFill>
                  <a:srgbClr val="000000"/>
                </a:solidFill>
                <a:latin typeface="+mn-lt"/>
              </a:rPr>
            </a:br>
            <a:r>
              <a:rPr lang="en-US" altLang="ja-JP" sz="2000" b="1" dirty="0">
                <a:solidFill>
                  <a:srgbClr val="000000"/>
                </a:solidFill>
                <a:latin typeface="+mn-lt"/>
              </a:rPr>
              <a:t>Number of neutrino events is considerably smaller than expectation.</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Neutrino energy distribution is calculated from </a:t>
            </a:r>
            <a:r>
              <a:rPr lang="en-US" altLang="ja-JP" sz="2000" b="1" dirty="0">
                <a:solidFill>
                  <a:srgbClr val="FF0000"/>
                </a:solidFill>
              </a:rPr>
              <a:t>58 </a:t>
            </a:r>
            <a:r>
              <a:rPr lang="en-US" altLang="ja-JP" sz="2000" b="1" dirty="0">
                <a:solidFill>
                  <a:srgbClr val="000000"/>
                </a:solidFill>
              </a:rPr>
              <a:t>single ring </a:t>
            </a:r>
            <a:r>
              <a:rPr lang="en-US" altLang="ja-JP" sz="2000" b="1" dirty="0">
                <a:solidFill>
                  <a:srgbClr val="000000"/>
                </a:solidFill>
                <a:latin typeface="Symbol" panose="05050102010706020507" pitchFamily="18" charset="2"/>
              </a:rPr>
              <a:t>m</a:t>
            </a:r>
            <a:r>
              <a:rPr lang="en-US" altLang="ja-JP" sz="2000" b="1" dirty="0">
                <a:solidFill>
                  <a:srgbClr val="000000"/>
                </a:solidFill>
              </a:rPr>
              <a:t>-like events. The result shows a clear </a:t>
            </a:r>
            <a:r>
              <a:rPr lang="en-US" altLang="ja-JP" sz="2000" b="1" dirty="0">
                <a:solidFill>
                  <a:srgbClr val="FF0000"/>
                </a:solidFill>
              </a:rPr>
              <a:t>distortion</a:t>
            </a:r>
            <a:r>
              <a:rPr lang="en-US" altLang="ja-JP" sz="2000" b="1" dirty="0">
                <a:solidFill>
                  <a:srgbClr val="000000"/>
                </a:solidFill>
              </a:rPr>
              <a:t> in </a:t>
            </a:r>
            <a:r>
              <a:rPr lang="en-US" altLang="ja-JP" sz="2000" b="1" dirty="0">
                <a:solidFill>
                  <a:srgbClr val="FF0000"/>
                </a:solidFill>
              </a:rPr>
              <a:t>0.5-1.0 </a:t>
            </a:r>
            <a:r>
              <a:rPr lang="en-US" altLang="ja-JP" sz="2000" b="1" dirty="0">
                <a:solidFill>
                  <a:srgbClr val="000000"/>
                </a:solidFill>
              </a:rPr>
              <a:t>GeV range. It reflects energy dependence of neutrino survival probability.</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 If null oscillation is assumed, such poor agreements happen with a probability of</a:t>
            </a:r>
            <a:r>
              <a:rPr lang="en-US" altLang="ja-JP" sz="2000" b="1" dirty="0">
                <a:solidFill>
                  <a:srgbClr val="333399"/>
                </a:solidFill>
              </a:rPr>
              <a:t> </a:t>
            </a:r>
            <a:r>
              <a:rPr lang="en-US" altLang="ja-JP" sz="2000" b="1" dirty="0">
                <a:solidFill>
                  <a:srgbClr val="FF0000"/>
                </a:solidFill>
              </a:rPr>
              <a:t>0.0015%(4.3</a:t>
            </a:r>
            <a:r>
              <a:rPr lang="en-US" altLang="ja-JP" sz="2000" b="1" dirty="0">
                <a:solidFill>
                  <a:srgbClr val="FF0000"/>
                </a:solidFill>
                <a:latin typeface="Symbol" panose="05050102010706020507" pitchFamily="18" charset="2"/>
              </a:rPr>
              <a:t>s</a:t>
            </a:r>
            <a:r>
              <a:rPr lang="en-US" altLang="ja-JP" sz="2000" b="1" dirty="0">
                <a:solidFill>
                  <a:srgbClr val="FF0000"/>
                </a:solidFill>
              </a:rPr>
              <a:t>)</a:t>
            </a:r>
            <a:r>
              <a:rPr lang="en-US" altLang="ja-JP" sz="2000" b="1" dirty="0">
                <a:solidFill>
                  <a:srgbClr val="000000"/>
                </a:solidFill>
              </a:rPr>
              <a:t>.</a:t>
            </a:r>
            <a:endParaRPr lang="en-US" altLang="ja-JP" sz="2000" b="1" dirty="0">
              <a:solidFill>
                <a:srgbClr val="000000"/>
              </a:solidFill>
              <a:latin typeface="Times New Roman" panose="02020603050405020304" pitchFamily="18" charset="0"/>
            </a:endParaRPr>
          </a:p>
        </p:txBody>
      </p:sp>
      <p:sp>
        <p:nvSpPr>
          <p:cNvPr id="138244" name="Text Box 7"/>
          <p:cNvSpPr txBox="1">
            <a:spLocks noChangeArrowheads="1"/>
          </p:cNvSpPr>
          <p:nvPr/>
        </p:nvSpPr>
        <p:spPr bwMode="auto">
          <a:xfrm>
            <a:off x="1116013" y="7938"/>
            <a:ext cx="67675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latin typeface="Symbol" panose="05050102010706020507" pitchFamily="18" charset="2"/>
              </a:rPr>
              <a:t> </a:t>
            </a:r>
            <a:r>
              <a:rPr lang="en-US" altLang="ja-JP" sz="2800" b="1" u="sng">
                <a:solidFill>
                  <a:srgbClr val="0000FF"/>
                </a:solidFill>
              </a:rPr>
              <a:t>oscillation analysis for K2K data</a:t>
            </a:r>
          </a:p>
        </p:txBody>
      </p:sp>
      <p:grpSp>
        <p:nvGrpSpPr>
          <p:cNvPr id="138245" name="Group 30"/>
          <p:cNvGrpSpPr>
            <a:grpSpLocks/>
          </p:cNvGrpSpPr>
          <p:nvPr/>
        </p:nvGrpSpPr>
        <p:grpSpPr bwMode="auto">
          <a:xfrm>
            <a:off x="4240213" y="2168525"/>
            <a:ext cx="4979987" cy="4640263"/>
            <a:chOff x="2623" y="1366"/>
            <a:chExt cx="3137" cy="2923"/>
          </a:xfrm>
        </p:grpSpPr>
        <p:pic>
          <p:nvPicPr>
            <p:cNvPr id="138265" name="Picture 25" descr="K2Kresult_requested_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 y="1366"/>
              <a:ext cx="3112" cy="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66" name="Rectangle 27"/>
            <p:cNvSpPr>
              <a:spLocks noChangeArrowheads="1"/>
            </p:cNvSpPr>
            <p:nvPr/>
          </p:nvSpPr>
          <p:spPr bwMode="auto">
            <a:xfrm>
              <a:off x="3928" y="1401"/>
              <a:ext cx="1639" cy="10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67" name="Rectangle 28"/>
            <p:cNvSpPr>
              <a:spLocks noChangeArrowheads="1"/>
            </p:cNvSpPr>
            <p:nvPr/>
          </p:nvSpPr>
          <p:spPr bwMode="auto">
            <a:xfrm>
              <a:off x="2623" y="1401"/>
              <a:ext cx="209" cy="7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68" name="Rectangle 29"/>
            <p:cNvSpPr>
              <a:spLocks noChangeArrowheads="1"/>
            </p:cNvSpPr>
            <p:nvPr/>
          </p:nvSpPr>
          <p:spPr bwMode="auto">
            <a:xfrm>
              <a:off x="2936" y="4088"/>
              <a:ext cx="2824" cy="2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8246" name="Text Box 31"/>
          <p:cNvSpPr txBox="1">
            <a:spLocks noChangeArrowheads="1"/>
          </p:cNvSpPr>
          <p:nvPr/>
        </p:nvSpPr>
        <p:spPr bwMode="auto">
          <a:xfrm>
            <a:off x="5410200" y="64389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Neutrino energy (GeV)</a:t>
            </a:r>
          </a:p>
        </p:txBody>
      </p:sp>
      <p:sp>
        <p:nvSpPr>
          <p:cNvPr id="138247" name="Text Box 32"/>
          <p:cNvSpPr txBox="1">
            <a:spLocks noChangeArrowheads="1"/>
          </p:cNvSpPr>
          <p:nvPr/>
        </p:nvSpPr>
        <p:spPr bwMode="auto">
          <a:xfrm rot="-5400000">
            <a:off x="2622551" y="3700462"/>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Number of neutrino events</a:t>
            </a:r>
          </a:p>
        </p:txBody>
      </p:sp>
      <p:sp>
        <p:nvSpPr>
          <p:cNvPr id="138248" name="Oval 33"/>
          <p:cNvSpPr>
            <a:spLocks noChangeArrowheads="1"/>
          </p:cNvSpPr>
          <p:nvPr/>
        </p:nvSpPr>
        <p:spPr bwMode="auto">
          <a:xfrm>
            <a:off x="6804025" y="3054350"/>
            <a:ext cx="130175" cy="1333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49" name="Line 34"/>
          <p:cNvSpPr>
            <a:spLocks noChangeShapeType="1"/>
          </p:cNvSpPr>
          <p:nvPr/>
        </p:nvSpPr>
        <p:spPr bwMode="auto">
          <a:xfrm>
            <a:off x="6753225" y="3124200"/>
            <a:ext cx="219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0" name="Line 35"/>
          <p:cNvSpPr>
            <a:spLocks noChangeShapeType="1"/>
          </p:cNvSpPr>
          <p:nvPr/>
        </p:nvSpPr>
        <p:spPr bwMode="auto">
          <a:xfrm>
            <a:off x="6870700" y="2886075"/>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1" name="Text Box 36"/>
          <p:cNvSpPr txBox="1">
            <a:spLocks noChangeArrowheads="1"/>
          </p:cNvSpPr>
          <p:nvPr/>
        </p:nvSpPr>
        <p:spPr bwMode="auto">
          <a:xfrm>
            <a:off x="7199313" y="2925763"/>
            <a:ext cx="811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data</a:t>
            </a:r>
          </a:p>
        </p:txBody>
      </p:sp>
      <p:sp>
        <p:nvSpPr>
          <p:cNvPr id="138252" name="Line 37"/>
          <p:cNvSpPr>
            <a:spLocks noChangeShapeType="1"/>
          </p:cNvSpPr>
          <p:nvPr/>
        </p:nvSpPr>
        <p:spPr bwMode="auto">
          <a:xfrm>
            <a:off x="6651625" y="3556000"/>
            <a:ext cx="446088"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3" name="Text Box 38"/>
          <p:cNvSpPr txBox="1">
            <a:spLocks noChangeArrowheads="1"/>
          </p:cNvSpPr>
          <p:nvPr/>
        </p:nvSpPr>
        <p:spPr bwMode="auto">
          <a:xfrm>
            <a:off x="7175500" y="334645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 oscillation</a:t>
            </a:r>
          </a:p>
        </p:txBody>
      </p:sp>
      <p:sp>
        <p:nvSpPr>
          <p:cNvPr id="138254" name="Line 39"/>
          <p:cNvSpPr>
            <a:spLocks noChangeShapeType="1"/>
          </p:cNvSpPr>
          <p:nvPr/>
        </p:nvSpPr>
        <p:spPr bwMode="auto">
          <a:xfrm>
            <a:off x="6665913" y="3925888"/>
            <a:ext cx="4460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5" name="Text Box 40"/>
          <p:cNvSpPr txBox="1">
            <a:spLocks noChangeArrowheads="1"/>
          </p:cNvSpPr>
          <p:nvPr/>
        </p:nvSpPr>
        <p:spPr bwMode="auto">
          <a:xfrm>
            <a:off x="7189788" y="3767138"/>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Best fit</a:t>
            </a:r>
          </a:p>
        </p:txBody>
      </p:sp>
      <p:sp>
        <p:nvSpPr>
          <p:cNvPr id="138256" name="Text Box 41"/>
          <p:cNvSpPr txBox="1">
            <a:spLocks noChangeArrowheads="1"/>
          </p:cNvSpPr>
          <p:nvPr/>
        </p:nvSpPr>
        <p:spPr bwMode="auto">
          <a:xfrm>
            <a:off x="7153275" y="4137025"/>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 oscillation</a:t>
            </a:r>
          </a:p>
        </p:txBody>
      </p:sp>
      <p:sp>
        <p:nvSpPr>
          <p:cNvPr id="138257" name="Text Box 42"/>
          <p:cNvSpPr txBox="1">
            <a:spLocks noChangeArrowheads="1"/>
          </p:cNvSpPr>
          <p:nvPr/>
        </p:nvSpPr>
        <p:spPr bwMode="auto">
          <a:xfrm>
            <a:off x="7218363" y="4392613"/>
            <a:ext cx="1697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(normalized to data)</a:t>
            </a:r>
          </a:p>
        </p:txBody>
      </p:sp>
      <p:sp>
        <p:nvSpPr>
          <p:cNvPr id="138258" name="Line 43"/>
          <p:cNvSpPr>
            <a:spLocks noChangeShapeType="1"/>
          </p:cNvSpPr>
          <p:nvPr/>
        </p:nvSpPr>
        <p:spPr bwMode="auto">
          <a:xfrm>
            <a:off x="6665913" y="4319588"/>
            <a:ext cx="446087" cy="0"/>
          </a:xfrm>
          <a:prstGeom prst="line">
            <a:avLst/>
          </a:prstGeom>
          <a:noFill/>
          <a:ln w="28575">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9" name="Text Box 59"/>
          <p:cNvSpPr txBox="1">
            <a:spLocks noChangeArrowheads="1"/>
          </p:cNvSpPr>
          <p:nvPr/>
        </p:nvSpPr>
        <p:spPr bwMode="auto">
          <a:xfrm>
            <a:off x="6856413" y="1169988"/>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b="1">
                <a:solidFill>
                  <a:srgbClr val="000000"/>
                </a:solidFill>
                <a:latin typeface="Symbol" panose="05050102010706020507" pitchFamily="18" charset="2"/>
              </a:rPr>
              <a:t>D</a:t>
            </a:r>
            <a:r>
              <a:rPr lang="en-US" altLang="ja-JP" sz="1400" b="1">
                <a:solidFill>
                  <a:srgbClr val="000000"/>
                </a:solidFill>
              </a:rPr>
              <a:t>m</a:t>
            </a:r>
            <a:r>
              <a:rPr lang="en-US" altLang="ja-JP" sz="1400" b="1" baseline="30000">
                <a:solidFill>
                  <a:srgbClr val="000000"/>
                </a:solidFill>
              </a:rPr>
              <a:t>2</a:t>
            </a:r>
            <a:r>
              <a:rPr lang="en-US" altLang="ja-JP" sz="1400" b="1">
                <a:solidFill>
                  <a:srgbClr val="000000"/>
                </a:solidFill>
              </a:rPr>
              <a:t>=3.0x10</a:t>
            </a:r>
            <a:r>
              <a:rPr lang="en-US" altLang="ja-JP" sz="1400" b="1" baseline="30000">
                <a:solidFill>
                  <a:srgbClr val="000000"/>
                </a:solidFill>
              </a:rPr>
              <a:t>-3</a:t>
            </a:r>
            <a:r>
              <a:rPr lang="en-US" altLang="ja-JP" sz="1400" b="1">
                <a:solidFill>
                  <a:srgbClr val="000000"/>
                </a:solidFill>
              </a:rPr>
              <a:t>eV</a:t>
            </a:r>
            <a:r>
              <a:rPr lang="en-US" altLang="ja-JP" sz="1400" b="1" baseline="30000">
                <a:solidFill>
                  <a:srgbClr val="000000"/>
                </a:solidFill>
              </a:rPr>
              <a:t>2</a:t>
            </a:r>
            <a:r>
              <a:rPr lang="en-US" altLang="ja-JP" sz="1400" b="1">
                <a:solidFill>
                  <a:srgbClr val="000000"/>
                </a:solidFill>
              </a:rPr>
              <a:t>, sin</a:t>
            </a:r>
            <a:r>
              <a:rPr lang="en-US" altLang="ja-JP" sz="1400" b="1" baseline="30000">
                <a:solidFill>
                  <a:srgbClr val="000000"/>
                </a:solidFill>
              </a:rPr>
              <a:t>2</a:t>
            </a:r>
            <a:r>
              <a:rPr lang="en-US" altLang="ja-JP" sz="1400" b="1">
                <a:solidFill>
                  <a:srgbClr val="000000"/>
                </a:solidFill>
              </a:rPr>
              <a:t>2</a:t>
            </a:r>
            <a:r>
              <a:rPr lang="en-US" altLang="ja-JP" sz="1400" b="1">
                <a:solidFill>
                  <a:srgbClr val="000000"/>
                </a:solidFill>
                <a:latin typeface="Symbol" panose="05050102010706020507" pitchFamily="18" charset="2"/>
              </a:rPr>
              <a:t>q</a:t>
            </a:r>
            <a:r>
              <a:rPr lang="en-US" altLang="ja-JP" sz="1400" b="1">
                <a:solidFill>
                  <a:srgbClr val="000000"/>
                </a:solidFill>
              </a:rPr>
              <a:t>=1.0, L=250km</a:t>
            </a:r>
          </a:p>
        </p:txBody>
      </p:sp>
      <p:sp>
        <p:nvSpPr>
          <p:cNvPr id="138260" name="Text Box 60"/>
          <p:cNvSpPr txBox="1">
            <a:spLocks noChangeArrowheads="1"/>
          </p:cNvSpPr>
          <p:nvPr/>
        </p:nvSpPr>
        <p:spPr bwMode="auto">
          <a:xfrm>
            <a:off x="5238750" y="7175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FF"/>
                </a:solidFill>
              </a:rPr>
              <a:t>Neutrino Survival probability</a:t>
            </a:r>
          </a:p>
        </p:txBody>
      </p:sp>
      <p:sp>
        <p:nvSpPr>
          <p:cNvPr id="46" name="テキスト ボックス 45"/>
          <p:cNvSpPr txBox="1"/>
          <p:nvPr/>
        </p:nvSpPr>
        <p:spPr>
          <a:xfrm>
            <a:off x="1347788" y="1223963"/>
            <a:ext cx="884237" cy="400050"/>
          </a:xfrm>
          <a:prstGeom prst="rect">
            <a:avLst/>
          </a:prstGeom>
          <a:noFill/>
        </p:spPr>
        <p:txBody>
          <a:bodyPr>
            <a:spAutoFit/>
          </a:bodyPr>
          <a:lstStyle/>
          <a:p>
            <a:pPr>
              <a:defRPr/>
            </a:pPr>
            <a:r>
              <a:rPr lang="en-US" altLang="ja-JP" b="1" dirty="0">
                <a:solidFill>
                  <a:srgbClr val="FF0000"/>
                </a:solidFill>
                <a:latin typeface="Courier New" panose="02070309020205020404" pitchFamily="49" charset="0"/>
                <a:cs typeface="Courier New" panose="02070309020205020404" pitchFamily="49" charset="0"/>
              </a:rPr>
              <a:t>+</a:t>
            </a:r>
            <a:r>
              <a:rPr lang="en-US" altLang="ja-JP" b="1" dirty="0">
                <a:solidFill>
                  <a:srgbClr val="FF0000"/>
                </a:solidFill>
                <a:latin typeface="+mn-lt"/>
              </a:rPr>
              <a:t>9.2</a:t>
            </a:r>
            <a:endParaRPr lang="ja-JP" altLang="en-US" b="1" dirty="0">
              <a:solidFill>
                <a:srgbClr val="FF0000"/>
              </a:solidFill>
              <a:latin typeface="+mn-lt"/>
            </a:endParaRPr>
          </a:p>
        </p:txBody>
      </p:sp>
      <p:sp>
        <p:nvSpPr>
          <p:cNvPr id="47" name="テキスト ボックス 46"/>
          <p:cNvSpPr txBox="1"/>
          <p:nvPr/>
        </p:nvSpPr>
        <p:spPr>
          <a:xfrm>
            <a:off x="1347788" y="1454150"/>
            <a:ext cx="884237" cy="400050"/>
          </a:xfrm>
          <a:prstGeom prst="rect">
            <a:avLst/>
          </a:prstGeom>
          <a:noFill/>
        </p:spPr>
        <p:txBody>
          <a:bodyPr>
            <a:spAutoFit/>
          </a:bodyPr>
          <a:lstStyle/>
          <a:p>
            <a:pPr>
              <a:defRPr/>
            </a:pPr>
            <a:r>
              <a:rPr lang="en-US" altLang="ja-JP" b="1" dirty="0">
                <a:solidFill>
                  <a:srgbClr val="FF0000"/>
                </a:solidFill>
                <a:latin typeface="Courier New" panose="02070309020205020404" pitchFamily="49" charset="0"/>
                <a:cs typeface="Courier New" panose="02070309020205020404" pitchFamily="49" charset="0"/>
              </a:rPr>
              <a:t>-</a:t>
            </a:r>
            <a:r>
              <a:rPr lang="en-US" altLang="ja-JP" b="1" dirty="0">
                <a:solidFill>
                  <a:srgbClr val="FF0000"/>
                </a:solidFill>
                <a:latin typeface="+mn-lt"/>
              </a:rPr>
              <a:t>8.6</a:t>
            </a:r>
            <a:endParaRPr lang="ja-JP" altLang="en-US" b="1" dirty="0">
              <a:solidFill>
                <a:srgbClr val="FF0000"/>
              </a:solidFill>
              <a:latin typeface="+mn-lt"/>
            </a:endParaRPr>
          </a:p>
        </p:txBody>
      </p:sp>
      <p:sp>
        <p:nvSpPr>
          <p:cNvPr id="138263" name="テキスト ボックス 1"/>
          <p:cNvSpPr txBox="1">
            <a:spLocks noChangeArrowheads="1"/>
          </p:cNvSpPr>
          <p:nvPr/>
        </p:nvSpPr>
        <p:spPr bwMode="auto">
          <a:xfrm>
            <a:off x="327025" y="6438900"/>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M.H.Ahn et al., Phys. Rev. D74, 072003 (2006)</a:t>
            </a:r>
            <a:endParaRPr lang="ja-JP" altLang="en-US" sz="1800" b="1">
              <a:latin typeface="Arial Narrow" panose="020B0606020202030204" pitchFamily="34" charset="0"/>
            </a:endParaRPr>
          </a:p>
        </p:txBody>
      </p:sp>
      <p:sp>
        <p:nvSpPr>
          <p:cNvPr id="138264" name="テキスト ボックス 2"/>
          <p:cNvSpPr txBox="1">
            <a:spLocks noChangeArrowheads="1"/>
          </p:cNvSpPr>
          <p:nvPr/>
        </p:nvSpPr>
        <p:spPr bwMode="auto">
          <a:xfrm>
            <a:off x="6256338" y="2305050"/>
            <a:ext cx="265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K2K </a:t>
            </a:r>
            <a:r>
              <a:rPr lang="en-US" altLang="ja-JP" sz="2000" b="1">
                <a:cs typeface="Arial" panose="020B0604020202020204" pitchFamily="34" charset="0"/>
              </a:rPr>
              <a:t>0.922x10</a:t>
            </a:r>
            <a:r>
              <a:rPr lang="en-US" altLang="ja-JP" sz="2000" b="1" baseline="30000">
                <a:cs typeface="Arial" panose="020B0604020202020204" pitchFamily="34" charset="0"/>
              </a:rPr>
              <a:t>20</a:t>
            </a:r>
            <a:r>
              <a:rPr lang="en-US" altLang="ja-JP" sz="2000" b="1">
                <a:cs typeface="Arial" panose="020B0604020202020204" pitchFamily="34" charset="0"/>
              </a:rPr>
              <a:t> POT</a:t>
            </a:r>
            <a:endParaRPr lang="ja-JP" altLang="en-US" sz="2000">
              <a:latin typeface="Times New Roman" panose="02020603050405020304" pitchFamily="18" charset="0"/>
            </a:endParaRPr>
          </a:p>
        </p:txBody>
      </p:sp>
      <p:sp>
        <p:nvSpPr>
          <p:cNvPr id="42" name="スライド番号プレースホルダー 1">
            <a:extLst>
              <a:ext uri="{FF2B5EF4-FFF2-40B4-BE49-F238E27FC236}">
                <a16:creationId xmlns:a16="http://schemas.microsoft.com/office/drawing/2014/main" id="{1E339375-7F3F-4B17-9B17-B01AF90880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692275"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Constraints on</a:t>
            </a:r>
            <a:r>
              <a:rPr lang="en-US" altLang="ja-JP" sz="2800" b="1" u="sng">
                <a:solidFill>
                  <a:srgbClr val="0000FF"/>
                </a:solidFill>
                <a:latin typeface="Symbol" panose="05050102010706020507" pitchFamily="18" charset="2"/>
              </a:rPr>
              <a:t> 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latin typeface="Symbol" panose="05050102010706020507" pitchFamily="18" charset="2"/>
              </a:rPr>
              <a:t> </a:t>
            </a:r>
            <a:r>
              <a:rPr lang="en-US" altLang="ja-JP" sz="2800" b="1" u="sng">
                <a:solidFill>
                  <a:srgbClr val="0000FF"/>
                </a:solidFill>
              </a:rPr>
              <a:t>oscillation</a:t>
            </a:r>
          </a:p>
        </p:txBody>
      </p:sp>
      <p:pic>
        <p:nvPicPr>
          <p:cNvPr id="14029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6588" y="728663"/>
            <a:ext cx="6157912"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3"/>
          <p:cNvSpPr txBox="1">
            <a:spLocks noChangeArrowheads="1"/>
          </p:cNvSpPr>
          <p:nvPr/>
        </p:nvSpPr>
        <p:spPr bwMode="auto">
          <a:xfrm>
            <a:off x="-19050" y="950913"/>
            <a:ext cx="360045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best fit parameters</a:t>
            </a:r>
            <a:br>
              <a:rPr lang="en-US" altLang="ja-JP" sz="2000" b="1">
                <a:solidFill>
                  <a:srgbClr val="000000"/>
                </a:solidFill>
              </a:rPr>
            </a:br>
            <a:r>
              <a:rPr lang="en-US" altLang="ja-JP" sz="2000" b="1">
                <a:solidFill>
                  <a:srgbClr val="000000"/>
                </a:solidFill>
              </a:rPr>
              <a:t>  </a:t>
            </a:r>
            <a:r>
              <a:rPr lang="en-US" altLang="ja-JP" sz="2000" b="1">
                <a:solidFill>
                  <a:srgbClr val="000000"/>
                </a:solidFill>
                <a:latin typeface="Symbol" panose="05050102010706020507" pitchFamily="18" charset="2"/>
              </a:rPr>
              <a:t>D</a:t>
            </a:r>
            <a:r>
              <a:rPr lang="en-US" altLang="ja-JP" sz="2000" b="1">
                <a:solidFill>
                  <a:srgbClr val="000000"/>
                </a:solidFill>
              </a:rPr>
              <a:t>m</a:t>
            </a:r>
            <a:r>
              <a:rPr lang="en-US" altLang="ja-JP" sz="2000" b="1" baseline="30000">
                <a:solidFill>
                  <a:srgbClr val="000000"/>
                </a:solidFill>
              </a:rPr>
              <a:t>2         </a:t>
            </a:r>
            <a:r>
              <a:rPr lang="en-US" altLang="ja-JP" sz="2000" b="1">
                <a:solidFill>
                  <a:srgbClr val="000000"/>
                </a:solidFill>
              </a:rPr>
              <a:t>= </a:t>
            </a:r>
            <a:r>
              <a:rPr lang="en-US" altLang="ja-JP" sz="2000" b="1">
                <a:solidFill>
                  <a:srgbClr val="FF0000"/>
                </a:solidFill>
              </a:rPr>
              <a:t>2.8x10</a:t>
            </a:r>
            <a:r>
              <a:rPr lang="en-US" altLang="ja-JP" sz="2000" b="1" baseline="30000">
                <a:solidFill>
                  <a:srgbClr val="FF0000"/>
                </a:solidFill>
              </a:rPr>
              <a:t>-3</a:t>
            </a:r>
            <a:r>
              <a:rPr lang="en-US" altLang="ja-JP" sz="2000" b="1">
                <a:solidFill>
                  <a:srgbClr val="FF0000"/>
                </a:solidFill>
              </a:rPr>
              <a:t>eV</a:t>
            </a:r>
            <a:r>
              <a:rPr lang="en-US" altLang="ja-JP" sz="2000" b="1" baseline="30000">
                <a:solidFill>
                  <a:srgbClr val="FF0000"/>
                </a:solidFill>
              </a:rPr>
              <a:t>2</a:t>
            </a:r>
            <a:r>
              <a:rPr lang="en-US" altLang="ja-JP" sz="2000" b="1">
                <a:solidFill>
                  <a:srgbClr val="000000"/>
                </a:solidFill>
              </a:rPr>
              <a:t> </a:t>
            </a:r>
            <a:br>
              <a:rPr lang="en-US" altLang="ja-JP" sz="2000" b="1">
                <a:solidFill>
                  <a:srgbClr val="000000"/>
                </a:solidFill>
              </a:rPr>
            </a:br>
            <a:r>
              <a:rPr lang="en-US" altLang="ja-JP" sz="2000" b="1">
                <a:solidFill>
                  <a:srgbClr val="000000"/>
                </a:solidFill>
              </a:rPr>
              <a:t>  sin</a:t>
            </a:r>
            <a:r>
              <a:rPr lang="en-US" altLang="ja-JP" sz="2000" b="1" baseline="30000">
                <a:solidFill>
                  <a:srgbClr val="000000"/>
                </a:solidFill>
              </a:rPr>
              <a:t>2</a:t>
            </a:r>
            <a:r>
              <a:rPr lang="en-US" altLang="ja-JP" sz="2000" b="1">
                <a:solidFill>
                  <a:srgbClr val="000000"/>
                </a:solidFill>
              </a:rPr>
              <a:t>2</a:t>
            </a:r>
            <a:r>
              <a:rPr lang="en-US" altLang="ja-JP" sz="2000" b="1">
                <a:solidFill>
                  <a:srgbClr val="000000"/>
                </a:solidFill>
                <a:latin typeface="Symbol" panose="05050102010706020507" pitchFamily="18" charset="2"/>
              </a:rPr>
              <a:t>q  </a:t>
            </a:r>
            <a:r>
              <a:rPr lang="en-US" altLang="ja-JP" sz="2000" b="1">
                <a:solidFill>
                  <a:srgbClr val="000000"/>
                </a:solidFill>
              </a:rPr>
              <a:t>= </a:t>
            </a:r>
            <a:r>
              <a:rPr lang="en-US" altLang="ja-JP" sz="2000" b="1">
                <a:solidFill>
                  <a:srgbClr val="FF0000"/>
                </a:solidFill>
              </a:rPr>
              <a:t>1.0</a:t>
            </a: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For sin</a:t>
            </a:r>
            <a:r>
              <a:rPr lang="en-US" altLang="ja-JP" sz="2000" b="1" baseline="30000">
                <a:solidFill>
                  <a:srgbClr val="000000"/>
                </a:solidFill>
              </a:rPr>
              <a:t>2</a:t>
            </a:r>
            <a:r>
              <a:rPr lang="en-US" altLang="ja-JP" sz="2000" b="1">
                <a:solidFill>
                  <a:srgbClr val="000000"/>
                </a:solidFill>
              </a:rPr>
              <a:t>2</a:t>
            </a:r>
            <a:r>
              <a:rPr lang="en-US" altLang="ja-JP" sz="2000" b="1">
                <a:solidFill>
                  <a:srgbClr val="000000"/>
                </a:solidFill>
                <a:latin typeface="Symbol" panose="05050102010706020507" pitchFamily="18" charset="2"/>
              </a:rPr>
              <a:t>q</a:t>
            </a:r>
            <a:r>
              <a:rPr lang="en-US" altLang="ja-JP" sz="2000" b="1">
                <a:solidFill>
                  <a:srgbClr val="000000"/>
                </a:solidFill>
              </a:rPr>
              <a:t>=1.0, </a:t>
            </a:r>
            <a:br>
              <a:rPr lang="en-US" altLang="ja-JP" sz="2000" b="1">
                <a:solidFill>
                  <a:srgbClr val="000000"/>
                </a:solidFill>
              </a:rPr>
            </a:br>
            <a:r>
              <a:rPr lang="en-US" altLang="ja-JP" sz="2000" b="1">
                <a:solidFill>
                  <a:srgbClr val="000000"/>
                </a:solidFill>
                <a:latin typeface="Symbol" panose="05050102010706020507" pitchFamily="18" charset="2"/>
              </a:rPr>
              <a:t>D</a:t>
            </a:r>
            <a:r>
              <a:rPr lang="en-US" altLang="ja-JP" sz="2000" b="1">
                <a:solidFill>
                  <a:srgbClr val="000000"/>
                </a:solidFill>
              </a:rPr>
              <a:t>m</a:t>
            </a:r>
            <a:r>
              <a:rPr lang="en-US" altLang="ja-JP" sz="2000" b="1" baseline="30000">
                <a:solidFill>
                  <a:srgbClr val="000000"/>
                </a:solidFill>
              </a:rPr>
              <a:t>2 </a:t>
            </a:r>
            <a:r>
              <a:rPr lang="en-US" altLang="ja-JP" sz="2000" b="1">
                <a:solidFill>
                  <a:srgbClr val="000000"/>
                </a:solidFill>
              </a:rPr>
              <a:t>= </a:t>
            </a:r>
            <a:r>
              <a:rPr lang="en-US" altLang="ja-JP" sz="2000" b="1">
                <a:solidFill>
                  <a:srgbClr val="FF0000"/>
                </a:solidFill>
              </a:rPr>
              <a:t>(1.9~3.5)x10</a:t>
            </a:r>
            <a:r>
              <a:rPr lang="en-US" altLang="ja-JP" sz="2000" b="1" baseline="30000">
                <a:solidFill>
                  <a:srgbClr val="FF0000"/>
                </a:solidFill>
              </a:rPr>
              <a:t>-3</a:t>
            </a:r>
            <a:r>
              <a:rPr lang="en-US" altLang="ja-JP" sz="2000" b="1">
                <a:solidFill>
                  <a:srgbClr val="000000"/>
                </a:solidFill>
              </a:rPr>
              <a:t>eV</a:t>
            </a:r>
            <a:r>
              <a:rPr lang="en-US" altLang="ja-JP" sz="2000" b="1" baseline="30000">
                <a:solidFill>
                  <a:srgbClr val="000000"/>
                </a:solidFill>
              </a:rPr>
              <a:t>2</a:t>
            </a:r>
            <a:br>
              <a:rPr lang="en-US" altLang="ja-JP" sz="2000" b="1" baseline="30000">
                <a:solidFill>
                  <a:srgbClr val="000000"/>
                </a:solidFill>
              </a:rPr>
            </a:br>
            <a:r>
              <a:rPr lang="en-US" altLang="ja-JP" sz="2000" b="1">
                <a:solidFill>
                  <a:srgbClr val="000000"/>
                </a:solidFill>
              </a:rPr>
              <a:t>at 90% C.L.</a:t>
            </a:r>
          </a:p>
          <a:p>
            <a:pPr eaLnBrk="1" hangingPunct="1">
              <a:spcBef>
                <a:spcPct val="50000"/>
              </a:spcBef>
              <a:buFont typeface="Wingdings" panose="05000000000000000000" pitchFamily="2" charset="2"/>
              <a:buChar char="l"/>
            </a:pPr>
            <a:r>
              <a:rPr lang="en-US" altLang="ja-JP" sz="2000" b="1">
                <a:solidFill>
                  <a:srgbClr val="000000"/>
                </a:solidFill>
              </a:rPr>
              <a:t>The constraints agree with atmospheric neutrino results from Super-Kamiokande.</a:t>
            </a:r>
          </a:p>
          <a:p>
            <a:pPr eaLnBrk="1" hangingPunct="1">
              <a:spcBef>
                <a:spcPct val="50000"/>
              </a:spcBef>
              <a:buFont typeface="Wingdings" panose="05000000000000000000" pitchFamily="2" charset="2"/>
              <a:buChar char="l"/>
            </a:pPr>
            <a:r>
              <a:rPr lang="en-US" altLang="ja-JP" sz="2000" b="1">
                <a:solidFill>
                  <a:srgbClr val="000000"/>
                </a:solidFill>
              </a:rPr>
              <a:t>This is the first confirmation of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t</a:t>
            </a:r>
            <a:r>
              <a:rPr lang="en-US" altLang="ja-JP" sz="2000" b="1">
                <a:solidFill>
                  <a:srgbClr val="000000"/>
                </a:solidFill>
              </a:rPr>
              <a:t> oscillation by an</a:t>
            </a:r>
            <a:br>
              <a:rPr lang="en-US" altLang="ja-JP" sz="2000" b="1">
                <a:solidFill>
                  <a:srgbClr val="000000"/>
                </a:solidFill>
              </a:rPr>
            </a:br>
            <a:r>
              <a:rPr lang="en-US" altLang="ja-JP" sz="2000" b="1">
                <a:solidFill>
                  <a:srgbClr val="FF0000"/>
                </a:solidFill>
              </a:rPr>
              <a:t>artificial neutrino beam.</a:t>
            </a:r>
          </a:p>
        </p:txBody>
      </p:sp>
      <p:sp>
        <p:nvSpPr>
          <p:cNvPr id="140293" name="テキスト ボックス 1"/>
          <p:cNvSpPr txBox="1">
            <a:spLocks noChangeArrowheads="1"/>
          </p:cNvSpPr>
          <p:nvPr/>
        </p:nvSpPr>
        <p:spPr bwMode="auto">
          <a:xfrm>
            <a:off x="4235450" y="5489575"/>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M.H.Ahn et al., Phys. Rev. D74, 072003 (2006)</a:t>
            </a:r>
            <a:endParaRPr lang="ja-JP" altLang="en-US" sz="1800" b="1">
              <a:latin typeface="Arial Narrow" panose="020B0606020202030204" pitchFamily="34" charset="0"/>
            </a:endParaRPr>
          </a:p>
        </p:txBody>
      </p:sp>
      <p:sp>
        <p:nvSpPr>
          <p:cNvPr id="6" name="スライド番号プレースホルダー 1">
            <a:extLst>
              <a:ext uri="{FF2B5EF4-FFF2-40B4-BE49-F238E27FC236}">
                <a16:creationId xmlns:a16="http://schemas.microsoft.com/office/drawing/2014/main" id="{73AB2458-0CE4-4C38-8F6C-F7DF6A204F3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33795"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3379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a:extLst>
              <a:ext uri="{FF2B5EF4-FFF2-40B4-BE49-F238E27FC236}">
                <a16:creationId xmlns:a16="http://schemas.microsoft.com/office/drawing/2014/main" id="{0175B2D6-B75F-4783-9F27-F375DE46491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630363" y="1588"/>
            <a:ext cx="5905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MINOS</a:t>
            </a:r>
            <a:r>
              <a:rPr lang="ja-JP" altLang="en-US" sz="2800" b="1" u="sng">
                <a:solidFill>
                  <a:srgbClr val="0000FF"/>
                </a:solidFill>
              </a:rPr>
              <a:t> </a:t>
            </a:r>
            <a:r>
              <a:rPr lang="en-US" altLang="ja-JP" sz="2800" b="1" u="sng">
                <a:solidFill>
                  <a:srgbClr val="0000FF"/>
                </a:solidFill>
              </a:rPr>
              <a:t>experiment (2005 - </a:t>
            </a:r>
            <a:r>
              <a:rPr lang="ja-JP" altLang="en-US" sz="2800" b="1" u="sng">
                <a:solidFill>
                  <a:srgbClr val="0000FF"/>
                </a:solidFill>
              </a:rPr>
              <a:t> </a:t>
            </a:r>
            <a:r>
              <a:rPr lang="en-US" altLang="ja-JP" sz="2800" b="1" u="sng">
                <a:solidFill>
                  <a:srgbClr val="0000FF"/>
                </a:solidFill>
              </a:rPr>
              <a:t>)</a:t>
            </a:r>
          </a:p>
        </p:txBody>
      </p:sp>
      <p:sp>
        <p:nvSpPr>
          <p:cNvPr id="144387" name="Text Box 4"/>
          <p:cNvSpPr txBox="1">
            <a:spLocks noChangeArrowheads="1"/>
          </p:cNvSpPr>
          <p:nvPr/>
        </p:nvSpPr>
        <p:spPr bwMode="auto">
          <a:xfrm>
            <a:off x="36513" y="593725"/>
            <a:ext cx="512762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Long-baseline neutrino-oscillation experiment using FNAL 120 GeV Main Injector (</a:t>
            </a:r>
            <a:r>
              <a:rPr lang="en-US" altLang="ja-JP" sz="2000" b="1">
                <a:solidFill>
                  <a:srgbClr val="FF0000"/>
                </a:solidFill>
              </a:rPr>
              <a:t>NuMI</a:t>
            </a:r>
            <a:r>
              <a:rPr lang="en-US" altLang="ja-JP" sz="2000" b="1">
                <a:solidFill>
                  <a:srgbClr val="000000"/>
                </a:solidFill>
              </a:rPr>
              <a:t>) and far detector in </a:t>
            </a:r>
            <a:r>
              <a:rPr lang="en-US" altLang="ja-JP" sz="2000" b="1">
                <a:solidFill>
                  <a:srgbClr val="FF0000"/>
                </a:solidFill>
              </a:rPr>
              <a:t>Soudan Mine</a:t>
            </a:r>
            <a:r>
              <a:rPr lang="en-US" altLang="ja-JP" sz="2000" b="1">
                <a:solidFill>
                  <a:srgbClr val="000000"/>
                </a:solidFill>
              </a:rPr>
              <a:t>, </a:t>
            </a:r>
            <a:r>
              <a:rPr lang="en-US" altLang="ja-JP" sz="2000" b="1">
                <a:solidFill>
                  <a:srgbClr val="FF0000"/>
                </a:solidFill>
              </a:rPr>
              <a:t>735</a:t>
            </a:r>
            <a:r>
              <a:rPr lang="en-US" altLang="ja-JP" sz="2000" b="1">
                <a:solidFill>
                  <a:srgbClr val="000000"/>
                </a:solidFill>
              </a:rPr>
              <a:t> km away.</a:t>
            </a:r>
          </a:p>
          <a:p>
            <a:pPr eaLnBrk="1" hangingPunct="1">
              <a:spcBef>
                <a:spcPct val="50000"/>
              </a:spcBef>
              <a:buFont typeface="Wingdings" panose="05000000000000000000" pitchFamily="2" charset="2"/>
              <a:buChar char="l"/>
            </a:pPr>
            <a:r>
              <a:rPr lang="en-US" altLang="ja-JP" sz="2000" b="1">
                <a:solidFill>
                  <a:srgbClr val="000000"/>
                </a:solidFill>
              </a:rPr>
              <a:t>The far detector is a "sandwich" of </a:t>
            </a:r>
            <a:r>
              <a:rPr lang="en-US" altLang="ja-JP" sz="2000" b="1">
                <a:solidFill>
                  <a:srgbClr val="FF0000"/>
                </a:solidFill>
              </a:rPr>
              <a:t>iron plate </a:t>
            </a:r>
            <a:r>
              <a:rPr lang="en-US" altLang="ja-JP" sz="2000" b="1">
                <a:solidFill>
                  <a:srgbClr val="000000"/>
                </a:solidFill>
              </a:rPr>
              <a:t>of 2.54 cm thickness and </a:t>
            </a:r>
            <a:r>
              <a:rPr lang="en-US" altLang="ja-JP" sz="2000" b="1">
                <a:solidFill>
                  <a:srgbClr val="FF0000"/>
                </a:solidFill>
              </a:rPr>
              <a:t>scintillator</a:t>
            </a:r>
            <a:r>
              <a:rPr lang="en-US" altLang="ja-JP" sz="2000" b="1">
                <a:solidFill>
                  <a:srgbClr val="000000"/>
                </a:solidFill>
              </a:rPr>
              <a:t> of 1.00 cm thickness.</a:t>
            </a:r>
            <a:br>
              <a:rPr lang="en-US" altLang="ja-JP" sz="2000" b="1">
                <a:solidFill>
                  <a:srgbClr val="000000"/>
                </a:solidFill>
              </a:rPr>
            </a:br>
            <a:r>
              <a:rPr lang="en-US" altLang="ja-JP" sz="2000" b="1">
                <a:solidFill>
                  <a:srgbClr val="000000"/>
                </a:solidFill>
              </a:rPr>
              <a:t>The total volume is </a:t>
            </a:r>
            <a:r>
              <a:rPr lang="en-US" altLang="ja-JP" sz="2000" b="1">
                <a:solidFill>
                  <a:srgbClr val="FF0000"/>
                </a:solidFill>
              </a:rPr>
              <a:t>5.4</a:t>
            </a:r>
            <a:r>
              <a:rPr lang="en-US" altLang="ja-JP" sz="2000" b="1">
                <a:solidFill>
                  <a:srgbClr val="000000"/>
                </a:solidFill>
              </a:rPr>
              <a:t> kton. They</a:t>
            </a:r>
            <a:br>
              <a:rPr lang="en-US" altLang="ja-JP" sz="2000" b="1">
                <a:solidFill>
                  <a:srgbClr val="000000"/>
                </a:solidFill>
              </a:rPr>
            </a:br>
            <a:r>
              <a:rPr lang="en-US" altLang="ja-JP" sz="2000" b="1">
                <a:solidFill>
                  <a:srgbClr val="000000"/>
                </a:solidFill>
              </a:rPr>
              <a:t>are in </a:t>
            </a:r>
            <a:r>
              <a:rPr lang="en-US" altLang="ja-JP" sz="2000" b="1">
                <a:solidFill>
                  <a:srgbClr val="FF0000"/>
                </a:solidFill>
              </a:rPr>
              <a:t>1.3 </a:t>
            </a:r>
            <a:r>
              <a:rPr lang="en-US" altLang="ja-JP" sz="2000" b="1">
                <a:solidFill>
                  <a:srgbClr val="000000"/>
                </a:solidFill>
              </a:rPr>
              <a:t>Tesla of magnetic field.</a:t>
            </a:r>
          </a:p>
          <a:p>
            <a:pPr eaLnBrk="1" hangingPunct="1">
              <a:spcBef>
                <a:spcPct val="50000"/>
              </a:spcBef>
              <a:buFont typeface="Wingdings" panose="05000000000000000000" pitchFamily="2" charset="2"/>
              <a:buChar char="l"/>
            </a:pPr>
            <a:r>
              <a:rPr lang="en-US" altLang="ja-JP" sz="2000" b="1">
                <a:solidFill>
                  <a:srgbClr val="000000"/>
                </a:solidFill>
              </a:rPr>
              <a:t>A </a:t>
            </a:r>
            <a:r>
              <a:rPr lang="en-US" altLang="ja-JP" sz="2000" b="1">
                <a:solidFill>
                  <a:srgbClr val="FF0000"/>
                </a:solidFill>
              </a:rPr>
              <a:t>0.98</a:t>
            </a:r>
            <a:r>
              <a:rPr lang="en-US" altLang="ja-JP" sz="2000" b="1">
                <a:solidFill>
                  <a:srgbClr val="000000"/>
                </a:solidFill>
              </a:rPr>
              <a:t> kton near detector of similar</a:t>
            </a:r>
            <a:br>
              <a:rPr lang="en-US" altLang="ja-JP" sz="2000" b="1">
                <a:solidFill>
                  <a:srgbClr val="000000"/>
                </a:solidFill>
              </a:rPr>
            </a:br>
            <a:r>
              <a:rPr lang="en-US" altLang="ja-JP" sz="2000" b="1">
                <a:solidFill>
                  <a:srgbClr val="000000"/>
                </a:solidFill>
              </a:rPr>
              <a:t>design is also constructed in FNAL.</a:t>
            </a:r>
          </a:p>
        </p:txBody>
      </p:sp>
      <p:grpSp>
        <p:nvGrpSpPr>
          <p:cNvPr id="144388" name="Group 13"/>
          <p:cNvGrpSpPr>
            <a:grpSpLocks/>
          </p:cNvGrpSpPr>
          <p:nvPr/>
        </p:nvGrpSpPr>
        <p:grpSpPr bwMode="auto">
          <a:xfrm>
            <a:off x="4837113" y="1628775"/>
            <a:ext cx="3725862" cy="4537075"/>
            <a:chOff x="4581" y="1952"/>
            <a:chExt cx="2133" cy="2597"/>
          </a:xfrm>
        </p:grpSpPr>
        <p:grpSp>
          <p:nvGrpSpPr>
            <p:cNvPr id="144392" name="Group 14"/>
            <p:cNvGrpSpPr>
              <a:grpSpLocks/>
            </p:cNvGrpSpPr>
            <p:nvPr/>
          </p:nvGrpSpPr>
          <p:grpSpPr bwMode="auto">
            <a:xfrm>
              <a:off x="4581" y="1952"/>
              <a:ext cx="2133" cy="2597"/>
              <a:chOff x="945" y="833"/>
              <a:chExt cx="2133" cy="2597"/>
            </a:xfrm>
          </p:grpSpPr>
          <p:pic>
            <p:nvPicPr>
              <p:cNvPr id="14439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7" y="1192"/>
                <a:ext cx="2496" cy="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8" name="Rectangle 16"/>
              <p:cNvSpPr>
                <a:spLocks noChangeArrowheads="1"/>
              </p:cNvSpPr>
              <p:nvPr/>
            </p:nvSpPr>
            <p:spPr bwMode="auto">
              <a:xfrm>
                <a:off x="2426" y="833"/>
                <a:ext cx="65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4000">
                  <a:solidFill>
                    <a:srgbClr val="000000"/>
                  </a:solidFill>
                </a:endParaRPr>
              </a:p>
            </p:txBody>
          </p:sp>
        </p:grpSp>
        <p:sp>
          <p:nvSpPr>
            <p:cNvPr id="144393" name="Line 17"/>
            <p:cNvSpPr>
              <a:spLocks noChangeShapeType="1"/>
            </p:cNvSpPr>
            <p:nvPr/>
          </p:nvSpPr>
          <p:spPr bwMode="auto">
            <a:xfrm flipH="1" flipV="1">
              <a:off x="5248" y="2504"/>
              <a:ext cx="536" cy="9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4" name="Text Box 18"/>
            <p:cNvSpPr txBox="1">
              <a:spLocks noChangeArrowheads="1"/>
            </p:cNvSpPr>
            <p:nvPr/>
          </p:nvSpPr>
          <p:spPr bwMode="auto">
            <a:xfrm>
              <a:off x="5464" y="3560"/>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Fermilab</a:t>
              </a:r>
            </a:p>
          </p:txBody>
        </p:sp>
        <p:sp>
          <p:nvSpPr>
            <p:cNvPr id="144395" name="Text Box 19"/>
            <p:cNvSpPr txBox="1">
              <a:spLocks noChangeArrowheads="1"/>
            </p:cNvSpPr>
            <p:nvPr/>
          </p:nvSpPr>
          <p:spPr bwMode="auto">
            <a:xfrm>
              <a:off x="4697" y="2321"/>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Soudan</a:t>
              </a:r>
            </a:p>
          </p:txBody>
        </p:sp>
        <p:sp>
          <p:nvSpPr>
            <p:cNvPr id="144396" name="Text Box 20"/>
            <p:cNvSpPr txBox="1">
              <a:spLocks noChangeArrowheads="1"/>
            </p:cNvSpPr>
            <p:nvPr/>
          </p:nvSpPr>
          <p:spPr bwMode="auto">
            <a:xfrm>
              <a:off x="4921" y="2833"/>
              <a:ext cx="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735km</a:t>
              </a:r>
            </a:p>
          </p:txBody>
        </p:sp>
      </p:grpSp>
      <p:pic>
        <p:nvPicPr>
          <p:cNvPr id="14438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923925"/>
            <a:ext cx="2662238"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4549775"/>
            <a:ext cx="28590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図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4602163"/>
            <a:ext cx="458628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8E1608C1-067D-4D96-A853-21C2EA7338E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388" y="2560638"/>
            <a:ext cx="642143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4"/>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Muon neutrino disappearance by MINOS</a:t>
            </a:r>
          </a:p>
        </p:txBody>
      </p:sp>
      <p:sp>
        <p:nvSpPr>
          <p:cNvPr id="145412" name="Text Box 4"/>
          <p:cNvSpPr txBox="1">
            <a:spLocks noChangeArrowheads="1"/>
          </p:cNvSpPr>
          <p:nvPr/>
        </p:nvSpPr>
        <p:spPr bwMode="auto">
          <a:xfrm>
            <a:off x="36513" y="549275"/>
            <a:ext cx="8856662"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dirty="0"/>
              <a:t>MINOS experiment published the first result of muon neutrino disappearance in </a:t>
            </a:r>
            <a:r>
              <a:rPr lang="en-US" altLang="ja-JP" sz="2000" b="1" dirty="0">
                <a:solidFill>
                  <a:srgbClr val="FF0000"/>
                </a:solidFill>
              </a:rPr>
              <a:t>2006</a:t>
            </a:r>
            <a:r>
              <a:rPr lang="en-US" altLang="ja-JP" sz="2000" b="1" dirty="0"/>
              <a:t>.</a:t>
            </a:r>
          </a:p>
          <a:p>
            <a:pPr eaLnBrk="1" hangingPunct="1">
              <a:spcBef>
                <a:spcPct val="50000"/>
              </a:spcBef>
              <a:buFont typeface="Wingdings" panose="05000000000000000000" pitchFamily="2" charset="2"/>
              <a:buChar char="l"/>
            </a:pPr>
            <a:r>
              <a:rPr lang="en-US" altLang="ja-JP" sz="2000" b="1" dirty="0"/>
              <a:t>From </a:t>
            </a:r>
            <a:r>
              <a:rPr lang="en-US" altLang="ja-JP" sz="2000" b="1" dirty="0">
                <a:solidFill>
                  <a:srgbClr val="FF0000"/>
                </a:solidFill>
              </a:rPr>
              <a:t>1.27 x 10</a:t>
            </a:r>
            <a:r>
              <a:rPr lang="en-US" altLang="ja-JP" sz="2000" b="1" baseline="30000" dirty="0">
                <a:solidFill>
                  <a:srgbClr val="FF0000"/>
                </a:solidFill>
              </a:rPr>
              <a:t>20</a:t>
            </a:r>
            <a:r>
              <a:rPr lang="en-US" altLang="ja-JP" sz="2000" b="1" dirty="0">
                <a:solidFill>
                  <a:srgbClr val="FF0000"/>
                </a:solidFill>
              </a:rPr>
              <a:t> </a:t>
            </a:r>
            <a:r>
              <a:rPr lang="en-US" altLang="ja-JP" sz="2000" b="1" dirty="0"/>
              <a:t>POT data, </a:t>
            </a:r>
            <a:r>
              <a:rPr lang="en-US" altLang="ja-JP" sz="2000" b="1" dirty="0">
                <a:solidFill>
                  <a:srgbClr val="FF0000"/>
                </a:solidFill>
              </a:rPr>
              <a:t>215</a:t>
            </a:r>
            <a:r>
              <a:rPr lang="en-US" altLang="ja-JP" sz="2000" b="1" dirty="0"/>
              <a:t> muon neutrino events are found, where </a:t>
            </a:r>
            <a:r>
              <a:rPr lang="en-US" altLang="ja-JP" sz="2000" b="1" dirty="0">
                <a:solidFill>
                  <a:srgbClr val="FF0000"/>
                </a:solidFill>
              </a:rPr>
              <a:t>336</a:t>
            </a:r>
            <a:r>
              <a:rPr lang="en-US" altLang="ja-JP" sz="2000" b="1" dirty="0">
                <a:solidFill>
                  <a:srgbClr val="FF0000"/>
                </a:solidFill>
                <a:cs typeface="Arial" panose="020B0604020202020204" pitchFamily="34" charset="0"/>
              </a:rPr>
              <a:t>±</a:t>
            </a:r>
            <a:r>
              <a:rPr lang="en-US" altLang="ja-JP" sz="2000" b="1" dirty="0">
                <a:solidFill>
                  <a:srgbClr val="FF0000"/>
                </a:solidFill>
              </a:rPr>
              <a:t>14 </a:t>
            </a:r>
            <a:r>
              <a:rPr lang="en-US" altLang="ja-JP" sz="2000" b="1" dirty="0"/>
              <a:t>events are expected if no-oscillation is assumed.</a:t>
            </a:r>
          </a:p>
          <a:p>
            <a:pPr eaLnBrk="1" hangingPunct="1">
              <a:spcBef>
                <a:spcPct val="50000"/>
              </a:spcBef>
              <a:buFont typeface="Wingdings" panose="05000000000000000000" pitchFamily="2" charset="2"/>
              <a:buChar char="l"/>
            </a:pPr>
            <a:r>
              <a:rPr lang="en-US" altLang="ja-JP" sz="2000" b="1" dirty="0"/>
              <a:t>A distortion of the energy spectrum which is a strong indication of neutrino oscillation is also found.</a:t>
            </a:r>
          </a:p>
        </p:txBody>
      </p:sp>
      <p:sp>
        <p:nvSpPr>
          <p:cNvPr id="145413" name="テキスト ボックス 2"/>
          <p:cNvSpPr txBox="1">
            <a:spLocks noChangeArrowheads="1"/>
          </p:cNvSpPr>
          <p:nvPr/>
        </p:nvSpPr>
        <p:spPr bwMode="auto">
          <a:xfrm>
            <a:off x="2516188" y="2989263"/>
            <a:ext cx="447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D. G. Michael et al., Phys. Rev. Lett. 97, 191801(2006)</a:t>
            </a:r>
            <a:endParaRPr lang="ja-JP" altLang="en-US" sz="1600" b="1">
              <a:latin typeface="Arial Narrow" panose="020B0606020202030204" pitchFamily="34" charset="0"/>
            </a:endParaRPr>
          </a:p>
        </p:txBody>
      </p:sp>
      <p:sp>
        <p:nvSpPr>
          <p:cNvPr id="145414" name="テキスト ボックス 1"/>
          <p:cNvSpPr txBox="1">
            <a:spLocks noChangeArrowheads="1"/>
          </p:cNvSpPr>
          <p:nvPr/>
        </p:nvSpPr>
        <p:spPr bwMode="auto">
          <a:xfrm>
            <a:off x="4932363" y="4821238"/>
            <a:ext cx="157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66"/>
                </a:solidFill>
                <a:cs typeface="Arial" panose="020B0604020202020204" pitchFamily="34" charset="0"/>
              </a:rPr>
              <a:t>MINOS</a:t>
            </a:r>
            <a:endParaRPr lang="ja-JP" altLang="en-US" b="1">
              <a:solidFill>
                <a:srgbClr val="FF0066"/>
              </a:solidFill>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E6720B8A-C030-4A8A-A2A1-B5ED775AF26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250825" y="25400"/>
            <a:ext cx="85963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Constraints on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oscillation from MINOS</a:t>
            </a:r>
          </a:p>
        </p:txBody>
      </p:sp>
      <p:sp>
        <p:nvSpPr>
          <p:cNvPr id="146435" name="Text Box 4"/>
          <p:cNvSpPr txBox="1">
            <a:spLocks noChangeArrowheads="1"/>
          </p:cNvSpPr>
          <p:nvPr/>
        </p:nvSpPr>
        <p:spPr bwMode="auto">
          <a:xfrm>
            <a:off x="26988" y="703263"/>
            <a:ext cx="8856662"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data are consistent with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 disappearance via oscillations with</a:t>
            </a:r>
            <a:br>
              <a:rPr lang="en-US" altLang="ja-JP" sz="2000" b="1">
                <a:solidFill>
                  <a:srgbClr val="000000"/>
                </a:solidFill>
              </a:rPr>
            </a:br>
            <a:br>
              <a:rPr lang="en-US" altLang="ja-JP" sz="2000" b="1">
                <a:solidFill>
                  <a:srgbClr val="000000"/>
                </a:solidFill>
              </a:rPr>
            </a:b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The result is consistent with SK</a:t>
            </a:r>
            <a:br>
              <a:rPr lang="en-US" altLang="ja-JP" sz="2000" b="1">
                <a:solidFill>
                  <a:srgbClr val="000000"/>
                </a:solidFill>
              </a:rPr>
            </a:br>
            <a:r>
              <a:rPr lang="en-US" altLang="ja-JP" sz="2000" b="1">
                <a:solidFill>
                  <a:srgbClr val="000000"/>
                </a:solidFill>
              </a:rPr>
              <a:t>and K2K.</a:t>
            </a:r>
          </a:p>
          <a:p>
            <a:pPr eaLnBrk="1" hangingPunct="1">
              <a:spcBef>
                <a:spcPct val="50000"/>
              </a:spcBef>
              <a:buFont typeface="Wingdings" panose="05000000000000000000" pitchFamily="2" charset="2"/>
              <a:buChar char="l"/>
            </a:pPr>
            <a:r>
              <a:rPr lang="en-US" altLang="ja-JP" sz="2000" b="1">
                <a:solidFill>
                  <a:srgbClr val="FF0000"/>
                </a:solidFill>
              </a:rPr>
              <a:t>This is the first perfectly-</a:t>
            </a:r>
            <a:br>
              <a:rPr lang="en-US" altLang="ja-JP" sz="2000" b="1">
                <a:solidFill>
                  <a:srgbClr val="FF0000"/>
                </a:solidFill>
              </a:rPr>
            </a:br>
            <a:r>
              <a:rPr lang="en-US" altLang="ja-JP" sz="2000" b="1">
                <a:solidFill>
                  <a:srgbClr val="FF0000"/>
                </a:solidFill>
              </a:rPr>
              <a:t>independent and convincing</a:t>
            </a:r>
            <a:br>
              <a:rPr lang="en-US" altLang="ja-JP" sz="2000" b="1">
                <a:solidFill>
                  <a:srgbClr val="FF0000"/>
                </a:solidFill>
              </a:rPr>
            </a:br>
            <a:r>
              <a:rPr lang="en-US" altLang="ja-JP" sz="2000" b="1">
                <a:solidFill>
                  <a:srgbClr val="FF0000"/>
                </a:solidFill>
              </a:rPr>
              <a:t>confirmation of the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br>
              <a:rPr lang="en-US" altLang="ja-JP" sz="2000" b="1">
                <a:solidFill>
                  <a:srgbClr val="FF0000"/>
                </a:solidFill>
              </a:rPr>
            </a:br>
            <a:r>
              <a:rPr lang="en-US" altLang="ja-JP" sz="2000" b="1">
                <a:solidFill>
                  <a:srgbClr val="FF0000"/>
                </a:solidFill>
              </a:rPr>
              <a:t>neutrino oscillation discovered</a:t>
            </a:r>
            <a:br>
              <a:rPr lang="en-US" altLang="ja-JP" sz="2000" b="1">
                <a:solidFill>
                  <a:srgbClr val="FF0000"/>
                </a:solidFill>
              </a:rPr>
            </a:br>
            <a:r>
              <a:rPr lang="en-US" altLang="ja-JP" sz="2000" b="1">
                <a:solidFill>
                  <a:srgbClr val="FF0000"/>
                </a:solidFill>
              </a:rPr>
              <a:t>by Super-Kamiokande. </a:t>
            </a:r>
          </a:p>
        </p:txBody>
      </p:sp>
      <p:grpSp>
        <p:nvGrpSpPr>
          <p:cNvPr id="146436" name="グループ化 5"/>
          <p:cNvGrpSpPr>
            <a:grpSpLocks/>
          </p:cNvGrpSpPr>
          <p:nvPr/>
        </p:nvGrpSpPr>
        <p:grpSpPr bwMode="auto">
          <a:xfrm>
            <a:off x="457200" y="1279525"/>
            <a:ext cx="3997325" cy="1479550"/>
            <a:chOff x="171450" y="4198938"/>
            <a:chExt cx="3997410" cy="1480312"/>
          </a:xfrm>
        </p:grpSpPr>
        <p:sp>
          <p:nvSpPr>
            <p:cNvPr id="10" name="正方形/長方形 9"/>
            <p:cNvSpPr/>
            <p:nvPr/>
          </p:nvSpPr>
          <p:spPr>
            <a:xfrm>
              <a:off x="171450" y="4198938"/>
              <a:ext cx="3997410" cy="1480312"/>
            </a:xfrm>
            <a:prstGeom prst="rect">
              <a:avLst/>
            </a:prstGeom>
            <a:solidFill>
              <a:srgbClr val="B6C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11"/>
            <p:cNvSpPr txBox="1"/>
            <p:nvPr/>
          </p:nvSpPr>
          <p:spPr bwMode="auto">
            <a:xfrm>
              <a:off x="244477" y="5099515"/>
              <a:ext cx="3605290" cy="400256"/>
            </a:xfrm>
            <a:prstGeom prst="rect">
              <a:avLst/>
            </a:prstGeom>
            <a:noFill/>
          </p:spPr>
          <p:txBody>
            <a:bodyPr>
              <a:spAutoFit/>
            </a:bodyPr>
            <a:lstStyle/>
            <a:p>
              <a:pPr>
                <a:defRPr/>
              </a:pPr>
              <a:r>
                <a:rPr lang="en-US" altLang="ja-JP" b="1" dirty="0">
                  <a:solidFill>
                    <a:srgbClr val="000000"/>
                  </a:solidFill>
                  <a:latin typeface="+mn-lt"/>
                </a:rPr>
                <a:t>sin</a:t>
              </a:r>
              <a:r>
                <a:rPr lang="en-US" altLang="ja-JP" b="1" baseline="30000" dirty="0">
                  <a:solidFill>
                    <a:srgbClr val="000000"/>
                  </a:solidFill>
                  <a:latin typeface="+mn-lt"/>
                </a:rPr>
                <a:t>2</a:t>
              </a:r>
              <a:r>
                <a:rPr lang="en-US" altLang="ja-JP" b="1" dirty="0">
                  <a:solidFill>
                    <a:srgbClr val="000000"/>
                  </a:solidFill>
                  <a:latin typeface="+mn-lt"/>
                </a:rPr>
                <a:t>2</a:t>
              </a:r>
              <a:r>
                <a:rPr lang="en-US" altLang="ja-JP" b="1" dirty="0">
                  <a:solidFill>
                    <a:srgbClr val="000000"/>
                  </a:solidFill>
                  <a:latin typeface="Symbol" panose="05050102010706020507" pitchFamily="18" charset="2"/>
                </a:rPr>
                <a:t>q</a:t>
              </a:r>
              <a:r>
                <a:rPr lang="en-US" altLang="ja-JP" b="1" baseline="-25000" dirty="0">
                  <a:solidFill>
                    <a:srgbClr val="000000"/>
                  </a:solidFill>
                  <a:latin typeface="+mn-lt"/>
                </a:rPr>
                <a:t>23 </a:t>
              </a:r>
              <a:r>
                <a:rPr lang="en-US" altLang="ja-JP" b="1" dirty="0">
                  <a:solidFill>
                    <a:srgbClr val="000000"/>
                  </a:solidFill>
                  <a:latin typeface="+mn-lt"/>
                </a:rPr>
                <a:t>&gt; </a:t>
              </a:r>
              <a:r>
                <a:rPr lang="en-US" altLang="ja-JP" b="1" dirty="0">
                  <a:solidFill>
                    <a:srgbClr val="FF0000"/>
                  </a:solidFill>
                  <a:latin typeface="+mn-lt"/>
                </a:rPr>
                <a:t>0.87    </a:t>
              </a:r>
              <a:r>
                <a:rPr lang="en-US" altLang="ja-JP" b="1" dirty="0">
                  <a:latin typeface="+mn-lt"/>
                </a:rPr>
                <a:t>(68%C.L.). </a:t>
              </a:r>
              <a:r>
                <a:rPr lang="en-US" altLang="ja-JP" b="1" dirty="0"/>
                <a:t> </a:t>
              </a:r>
              <a:endParaRPr lang="ja-JP" altLang="en-US" b="1" dirty="0"/>
            </a:p>
          </p:txBody>
        </p:sp>
        <p:sp>
          <p:nvSpPr>
            <p:cNvPr id="16" name="テキスト ボックス 15"/>
            <p:cNvSpPr txBox="1"/>
            <p:nvPr/>
          </p:nvSpPr>
          <p:spPr bwMode="auto">
            <a:xfrm>
              <a:off x="247652" y="4275177"/>
              <a:ext cx="3784680" cy="400256"/>
            </a:xfrm>
            <a:prstGeom prst="rect">
              <a:avLst/>
            </a:prstGeom>
            <a:noFill/>
          </p:spPr>
          <p:txBody>
            <a:bodyPr>
              <a:spAutoFit/>
            </a:bodyPr>
            <a:lstStyle/>
            <a:p>
              <a:pPr>
                <a:defRPr/>
              </a:pPr>
              <a:r>
                <a:rPr lang="en-US" altLang="ja-JP" b="1" dirty="0">
                  <a:latin typeface="Symbol" panose="05050102010706020507" pitchFamily="18" charset="2"/>
                </a:rPr>
                <a:t>|D</a:t>
              </a:r>
              <a:r>
                <a:rPr lang="en-US" altLang="ja-JP" b="1" dirty="0">
                  <a:latin typeface="+mn-lt"/>
                </a:rPr>
                <a:t>m</a:t>
              </a:r>
              <a:r>
                <a:rPr lang="en-US" altLang="ja-JP" b="1" baseline="30000" dirty="0">
                  <a:latin typeface="+mn-lt"/>
                </a:rPr>
                <a:t>2</a:t>
              </a:r>
              <a:r>
                <a:rPr lang="en-US" altLang="ja-JP" b="1" baseline="-25000" dirty="0">
                  <a:latin typeface="+mn-lt"/>
                </a:rPr>
                <a:t>32</a:t>
              </a:r>
              <a:r>
                <a:rPr lang="en-US" altLang="ja-JP" b="1" dirty="0">
                  <a:latin typeface="+mn-lt"/>
                </a:rPr>
                <a:t>|	 = </a:t>
              </a:r>
              <a:r>
                <a:rPr lang="en-US" altLang="ja-JP" b="1" dirty="0">
                  <a:solidFill>
                    <a:srgbClr val="FF0000"/>
                  </a:solidFill>
                  <a:latin typeface="+mn-lt"/>
                </a:rPr>
                <a:t>(2.74         )x10</a:t>
              </a:r>
              <a:r>
                <a:rPr lang="en-US" altLang="ja-JP" b="1" baseline="30000" dirty="0">
                  <a:solidFill>
                    <a:srgbClr val="FF0000"/>
                  </a:solidFill>
                  <a:latin typeface="+mn-lt"/>
                </a:rPr>
                <a:t>-3 </a:t>
              </a:r>
              <a:r>
                <a:rPr lang="en-US" altLang="ja-JP" b="1" dirty="0">
                  <a:solidFill>
                    <a:srgbClr val="000000"/>
                  </a:solidFill>
                  <a:latin typeface="+mn-lt"/>
                </a:rPr>
                <a:t>eV</a:t>
              </a:r>
              <a:r>
                <a:rPr lang="en-US" altLang="ja-JP" b="1" baseline="30000" dirty="0">
                  <a:solidFill>
                    <a:srgbClr val="000000"/>
                  </a:solidFill>
                  <a:latin typeface="+mn-lt"/>
                </a:rPr>
                <a:t>2</a:t>
              </a:r>
              <a:endParaRPr lang="ja-JP" altLang="en-US" b="1" dirty="0"/>
            </a:p>
          </p:txBody>
        </p:sp>
        <p:sp>
          <p:nvSpPr>
            <p:cNvPr id="17" name="テキスト ボックス 16"/>
            <p:cNvSpPr txBox="1"/>
            <p:nvPr/>
          </p:nvSpPr>
          <p:spPr bwMode="auto">
            <a:xfrm>
              <a:off x="2081254" y="4232293"/>
              <a:ext cx="884256" cy="338311"/>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0.44</a:t>
              </a:r>
              <a:endParaRPr lang="ja-JP" altLang="en-US" sz="1600" b="1" dirty="0">
                <a:solidFill>
                  <a:srgbClr val="FF0000"/>
                </a:solidFill>
                <a:latin typeface="+mn-lt"/>
              </a:endParaRPr>
            </a:p>
          </p:txBody>
        </p:sp>
        <p:sp>
          <p:nvSpPr>
            <p:cNvPr id="18" name="テキスト ボックス 17"/>
            <p:cNvSpPr txBox="1"/>
            <p:nvPr/>
          </p:nvSpPr>
          <p:spPr bwMode="auto">
            <a:xfrm>
              <a:off x="2081254" y="4403831"/>
              <a:ext cx="927120" cy="339900"/>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0.27</a:t>
              </a:r>
              <a:endParaRPr lang="ja-JP" altLang="en-US" sz="1600" b="1" dirty="0">
                <a:solidFill>
                  <a:srgbClr val="FF0000"/>
                </a:solidFill>
                <a:latin typeface="+mn-lt"/>
              </a:endParaRPr>
            </a:p>
          </p:txBody>
        </p:sp>
        <p:sp>
          <p:nvSpPr>
            <p:cNvPr id="146446" name="テキスト ボックス 4"/>
            <p:cNvSpPr txBox="1">
              <a:spLocks noChangeArrowheads="1"/>
            </p:cNvSpPr>
            <p:nvPr/>
          </p:nvSpPr>
          <p:spPr bwMode="auto">
            <a:xfrm>
              <a:off x="737154" y="4694075"/>
              <a:ext cx="7741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and</a:t>
              </a:r>
              <a:endParaRPr lang="ja-JP" altLang="en-US" sz="2000" b="1">
                <a:cs typeface="Arial" panose="020B0604020202020204" pitchFamily="34" charset="0"/>
              </a:endParaRPr>
            </a:p>
          </p:txBody>
        </p:sp>
      </p:grpSp>
      <p:grpSp>
        <p:nvGrpSpPr>
          <p:cNvPr id="146437" name="グループ化 6"/>
          <p:cNvGrpSpPr>
            <a:grpSpLocks/>
          </p:cNvGrpSpPr>
          <p:nvPr/>
        </p:nvGrpSpPr>
        <p:grpSpPr bwMode="auto">
          <a:xfrm>
            <a:off x="4619625" y="1808163"/>
            <a:ext cx="5308600" cy="4422775"/>
            <a:chOff x="4619921" y="1808820"/>
            <a:chExt cx="5307674" cy="4422738"/>
          </a:xfrm>
        </p:grpSpPr>
        <p:pic>
          <p:nvPicPr>
            <p:cNvPr id="14643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921" y="1808820"/>
              <a:ext cx="4452579" cy="44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テキスト ボックス 2"/>
            <p:cNvSpPr txBox="1">
              <a:spLocks noChangeArrowheads="1"/>
            </p:cNvSpPr>
            <p:nvPr/>
          </p:nvSpPr>
          <p:spPr bwMode="auto">
            <a:xfrm>
              <a:off x="5457459" y="4959170"/>
              <a:ext cx="4470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D. G. Michael et al.,</a:t>
              </a:r>
              <a:br>
                <a:rPr lang="en-US" altLang="ja-JP" sz="1600" b="1">
                  <a:latin typeface="Arial Narrow" panose="020B0606020202030204" pitchFamily="34" charset="0"/>
                </a:rPr>
              </a:br>
              <a:r>
                <a:rPr lang="en-US" altLang="ja-JP" sz="1600" b="1">
                  <a:latin typeface="Arial Narrow" panose="020B0606020202030204" pitchFamily="34" charset="0"/>
                </a:rPr>
                <a:t>Phys. Rev. Lett. 97, 191801(2006)</a:t>
              </a:r>
              <a:endParaRPr lang="ja-JP" altLang="en-US" sz="1600" b="1">
                <a:latin typeface="Arial Narrow" panose="020B0606020202030204" pitchFamily="34" charset="0"/>
              </a:endParaRPr>
            </a:p>
          </p:txBody>
        </p:sp>
        <p:sp>
          <p:nvSpPr>
            <p:cNvPr id="146440" name="テキスト ボックス 21"/>
            <p:cNvSpPr txBox="1">
              <a:spLocks noChangeArrowheads="1"/>
            </p:cNvSpPr>
            <p:nvPr/>
          </p:nvSpPr>
          <p:spPr bwMode="auto">
            <a:xfrm>
              <a:off x="5697125" y="3293985"/>
              <a:ext cx="1575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66"/>
                  </a:solidFill>
                  <a:cs typeface="Arial" panose="020B0604020202020204" pitchFamily="34" charset="0"/>
                </a:rPr>
                <a:t>MINOS</a:t>
              </a:r>
              <a:endParaRPr lang="ja-JP" altLang="en-US" b="1">
                <a:solidFill>
                  <a:srgbClr val="FF0066"/>
                </a:solidFill>
                <a:cs typeface="Arial" panose="020B0604020202020204" pitchFamily="34" charset="0"/>
              </a:endParaRPr>
            </a:p>
          </p:txBody>
        </p:sp>
      </p:grpSp>
      <p:sp>
        <p:nvSpPr>
          <p:cNvPr id="15" name="スライド番号プレースホルダー 1">
            <a:extLst>
              <a:ext uri="{FF2B5EF4-FFF2-40B4-BE49-F238E27FC236}">
                <a16:creationId xmlns:a16="http://schemas.microsoft.com/office/drawing/2014/main" id="{35925CCD-B9B5-4E73-89C0-5BF39BB2A56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13066"/>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2800" b="1" u="sng" dirty="0">
                <a:solidFill>
                  <a:srgbClr val="0A0AD4"/>
                </a:solidFill>
              </a:rPr>
              <a:t>C</a:t>
            </a:r>
            <a:r>
              <a:rPr kumimoji="1" lang="en-US" altLang="ja-JP" sz="2800" b="1" i="0" u="sng" strike="noStrike" kern="1200" cap="none" spc="0" normalizeH="0" baseline="0" noProof="0" dirty="0" err="1">
                <a:ln>
                  <a:noFill/>
                </a:ln>
                <a:solidFill>
                  <a:srgbClr val="0A0AD4"/>
                </a:solidFill>
                <a:effectLst/>
                <a:uLnTx/>
                <a:uFillTx/>
                <a:latin typeface="Arial" panose="020B0604020202020204" pitchFamily="34" charset="0"/>
                <a:ea typeface="ＭＳ Ｐゴシック" panose="020B0600070205080204" pitchFamily="50" charset="-128"/>
                <a:cs typeface="+mn-cs"/>
              </a:rPr>
              <a:t>onfirmation</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of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a:t>
            </a:r>
          </a:p>
        </p:txBody>
      </p:sp>
      <p:sp>
        <p:nvSpPr>
          <p:cNvPr id="145411" name="テキスト ボックス 26"/>
          <p:cNvSpPr txBox="1">
            <a:spLocks noChangeArrowheads="1"/>
          </p:cNvSpPr>
          <p:nvPr/>
        </p:nvSpPr>
        <p:spPr bwMode="auto">
          <a:xfrm>
            <a:off x="23813" y="638175"/>
            <a:ext cx="91201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verify the evidence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lang="en-US" altLang="ja-JP" sz="2000" b="1" dirty="0">
                <a:solidFill>
                  <a:srgbClr val="000000"/>
                </a:solidFill>
                <a:cs typeface="Arial" panose="020B0604020202020204" pitchFamily="34" charset="0"/>
              </a:rPr>
              <a:t>oscillation found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there were many problems to be solved.</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was perfectly verified!</a:t>
            </a:r>
          </a:p>
        </p:txBody>
      </p:sp>
      <p:sp>
        <p:nvSpPr>
          <p:cNvPr id="145413" name="テキスト ボックス 26"/>
          <p:cNvSpPr txBox="1">
            <a:spLocks noChangeArrowheads="1"/>
          </p:cNvSpPr>
          <p:nvPr/>
        </p:nvSpPr>
        <p:spPr bwMode="auto">
          <a:xfrm>
            <a:off x="183213" y="1360797"/>
            <a:ext cx="8416925" cy="4093428"/>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lang="en-US" altLang="ja-JP" sz="2000" b="1" dirty="0">
              <a:solidFill>
                <a:srgbClr val="000000"/>
              </a:solidFill>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lang="en-US" altLang="ja-JP" sz="2000" b="1" dirty="0">
              <a:solidFill>
                <a:srgbClr val="000000"/>
              </a:solidFill>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2CC555B5-A663-4471-B4F6-211D7F7D4E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cxnSp>
        <p:nvCxnSpPr>
          <p:cNvPr id="3" name="直線矢印コネクタ 2">
            <a:extLst>
              <a:ext uri="{FF2B5EF4-FFF2-40B4-BE49-F238E27FC236}">
                <a16:creationId xmlns:a16="http://schemas.microsoft.com/office/drawing/2014/main" id="{D462FD29-5F2B-4C2D-BF87-1AC510B06B34}"/>
              </a:ext>
            </a:extLst>
          </p:cNvPr>
          <p:cNvCxnSpPr/>
          <p:nvPr/>
        </p:nvCxnSpPr>
        <p:spPr>
          <a:xfrm>
            <a:off x="2051720" y="2204864"/>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152CDBD-F106-4149-95CC-2CA47961ABD8}"/>
              </a:ext>
            </a:extLst>
          </p:cNvPr>
          <p:cNvSpPr txBox="1"/>
          <p:nvPr/>
        </p:nvSpPr>
        <p:spPr>
          <a:xfrm>
            <a:off x="3059831" y="2051556"/>
            <a:ext cx="39874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E261A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9" name="直線矢印コネクタ 8">
            <a:extLst>
              <a:ext uri="{FF2B5EF4-FFF2-40B4-BE49-F238E27FC236}">
                <a16:creationId xmlns:a16="http://schemas.microsoft.com/office/drawing/2014/main" id="{66C28636-6980-4C77-AEE0-AE519EBADFE2}"/>
              </a:ext>
            </a:extLst>
          </p:cNvPr>
          <p:cNvCxnSpPr/>
          <p:nvPr/>
        </p:nvCxnSpPr>
        <p:spPr>
          <a:xfrm>
            <a:off x="2051720" y="3140968"/>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B717F32-00EB-4473-BE79-827CB5208C6E}"/>
              </a:ext>
            </a:extLst>
          </p:cNvPr>
          <p:cNvSpPr txBox="1"/>
          <p:nvPr/>
        </p:nvSpPr>
        <p:spPr>
          <a:xfrm>
            <a:off x="3059832" y="2987660"/>
            <a:ext cx="40427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1" name="直線矢印コネクタ 10">
            <a:extLst>
              <a:ext uri="{FF2B5EF4-FFF2-40B4-BE49-F238E27FC236}">
                <a16:creationId xmlns:a16="http://schemas.microsoft.com/office/drawing/2014/main" id="{7C8F8348-CDB5-4591-93E3-11E7AE8C8EC7}"/>
              </a:ext>
            </a:extLst>
          </p:cNvPr>
          <p:cNvCxnSpPr/>
          <p:nvPr/>
        </p:nvCxnSpPr>
        <p:spPr>
          <a:xfrm>
            <a:off x="2051720" y="4077072"/>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3CFF253-E1A8-4235-8D61-EA4E34757438}"/>
              </a:ext>
            </a:extLst>
          </p:cNvPr>
          <p:cNvSpPr txBox="1"/>
          <p:nvPr/>
        </p:nvSpPr>
        <p:spPr>
          <a:xfrm>
            <a:off x="3059832" y="3923764"/>
            <a:ext cx="56539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K2K experiment, MINOS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3" name="直線矢印コネクタ 12">
            <a:extLst>
              <a:ext uri="{FF2B5EF4-FFF2-40B4-BE49-F238E27FC236}">
                <a16:creationId xmlns:a16="http://schemas.microsoft.com/office/drawing/2014/main" id="{AE4E6F8E-A88D-47B1-8AC9-ECC2EC01E995}"/>
              </a:ext>
            </a:extLst>
          </p:cNvPr>
          <p:cNvCxnSpPr/>
          <p:nvPr/>
        </p:nvCxnSpPr>
        <p:spPr>
          <a:xfrm>
            <a:off x="2051720" y="4977463"/>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2CF9CA1-47A4-4A45-BB49-82C9820F65A9}"/>
              </a:ext>
            </a:extLst>
          </p:cNvPr>
          <p:cNvSpPr txBox="1"/>
          <p:nvPr/>
        </p:nvSpPr>
        <p:spPr>
          <a:xfrm>
            <a:off x="3059832" y="4824155"/>
            <a:ext cx="554461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MINOS</a:t>
            </a:r>
            <a:r>
              <a:rPr lang="ja-JP" altLang="en-US" sz="1800" b="1" dirty="0">
                <a:solidFill>
                  <a:srgbClr val="000000"/>
                </a:solidFill>
                <a:latin typeface="Arial"/>
              </a:rPr>
              <a:t> </a:t>
            </a:r>
            <a:r>
              <a:rPr lang="en-US" altLang="ja-JP" sz="1800" b="1" dirty="0">
                <a:solidFill>
                  <a:srgbClr val="000000"/>
                </a:solidFill>
                <a:latin typeface="Arial"/>
              </a:rPr>
              <a:t>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483168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3"/>
          <p:cNvSpPr txBox="1">
            <a:spLocks noChangeArrowheads="1"/>
          </p:cNvSpPr>
          <p:nvPr/>
        </p:nvSpPr>
        <p:spPr bwMode="auto">
          <a:xfrm>
            <a:off x="3281363" y="25400"/>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147459"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Takaaki Kajita (Super-Kamiokande collaboration) shared the </a:t>
            </a:r>
            <a:r>
              <a:rPr lang="en-US" altLang="ja-JP" sz="2000" b="1">
                <a:solidFill>
                  <a:srgbClr val="FF0000"/>
                </a:solidFill>
              </a:rPr>
              <a:t>Nobel Prize</a:t>
            </a:r>
            <a:r>
              <a:rPr lang="en-US" altLang="ja-JP" sz="2000" b="1">
                <a:solidFill>
                  <a:srgbClr val="000000"/>
                </a:solidFill>
              </a:rPr>
              <a:t> in Physics for 2015 with Arthur B. McDonald (SNO collaboration).  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14746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36988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2593975"/>
            <a:ext cx="2925762"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 y="2552700"/>
            <a:ext cx="30083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A3E5C077-50E7-4D3F-A711-6A196E1519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テキスト ボックス 1"/>
          <p:cNvSpPr txBox="1">
            <a:spLocks noChangeArrowheads="1"/>
          </p:cNvSpPr>
          <p:nvPr/>
        </p:nvSpPr>
        <p:spPr bwMode="auto">
          <a:xfrm>
            <a:off x="107950" y="593725"/>
            <a:ext cx="87852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In 2008, Prof. Y.Totsuka (spokesperson at 1998) passed away</a:t>
            </a:r>
            <a:endParaRPr lang="ja-JP" altLang="en-US" sz="2000" b="1">
              <a:solidFill>
                <a:srgbClr val="000000"/>
              </a:solidFill>
              <a:cs typeface="Arial" panose="020B0604020202020204" pitchFamily="34" charset="0"/>
            </a:endParaRPr>
          </a:p>
          <a:p>
            <a:pPr>
              <a:spcBef>
                <a:spcPct val="0"/>
              </a:spcBef>
              <a:buFontTx/>
              <a:buNone/>
            </a:pPr>
            <a:endParaRPr lang="en-US" altLang="ja-JP" sz="2000" b="1" u="sng">
              <a:solidFill>
                <a:srgbClr val="FF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1998, neutrino oscillation was discovered by Super-Kamiokande</a:t>
            </a:r>
            <a:endParaRPr lang="ja-JP" altLang="en-US" sz="2000" b="1" u="sng">
              <a:solidFill>
                <a:srgbClr val="FF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Only one experiment claimed the discovery.</a:t>
            </a:r>
          </a:p>
          <a:p>
            <a:pPr>
              <a:spcBef>
                <a:spcPct val="0"/>
              </a:spcBef>
              <a:buFontTx/>
              <a:buNone/>
            </a:pPr>
            <a:r>
              <a:rPr lang="en-US" altLang="ja-JP" sz="2000" b="1">
                <a:solidFill>
                  <a:srgbClr val="000000"/>
                </a:solidFill>
                <a:cs typeface="Arial" panose="020B0604020202020204" pitchFamily="34" charset="0"/>
              </a:rPr>
              <a:t>Confirmation by other experiments were needed.</a:t>
            </a:r>
            <a:endParaRPr lang="ja-JP" altLang="en-US" sz="2000" b="1">
              <a:solidFill>
                <a:srgbClr val="000000"/>
              </a:solidFill>
              <a:cs typeface="Arial" panose="020B0604020202020204" pitchFamily="34" charset="0"/>
            </a:endParaRPr>
          </a:p>
          <a:p>
            <a:pPr>
              <a:spcBef>
                <a:spcPct val="0"/>
              </a:spcBef>
              <a:buFontTx/>
              <a:buNone/>
            </a:pPr>
            <a:endParaRPr lang="ja-JP" altLang="en-US" sz="2000" b="1">
              <a:solidFill>
                <a:srgbClr val="00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2004, </a:t>
            </a:r>
            <a:r>
              <a:rPr lang="ja-JP" altLang="en-US" sz="2000" b="1" u="sng">
                <a:solidFill>
                  <a:srgbClr val="FF0000"/>
                </a:solidFill>
                <a:cs typeface="Arial" panose="020B0604020202020204" pitchFamily="34" charset="0"/>
              </a:rPr>
              <a:t> </a:t>
            </a:r>
            <a:r>
              <a:rPr lang="en-US" altLang="ja-JP" sz="2000" b="1" u="sng">
                <a:solidFill>
                  <a:srgbClr val="FF0000"/>
                </a:solidFill>
                <a:cs typeface="Arial" panose="020B0604020202020204" pitchFamily="34" charset="0"/>
              </a:rPr>
              <a:t>confirmation by K2K experiment</a:t>
            </a:r>
            <a:endParaRPr lang="ja-JP" altLang="en-US" sz="2000" b="1" u="sng">
              <a:solidFill>
                <a:srgbClr val="FF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Far detector of K2K is Super-Kamiokande.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 of the experiments are overlapped.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Two experiments are not independent.</a:t>
            </a:r>
            <a:r>
              <a:rPr lang="ja-JP" altLang="en-US" sz="2000" b="1">
                <a:solidFill>
                  <a:srgbClr val="000000"/>
                </a:solidFill>
                <a:cs typeface="Arial" panose="020B0604020202020204" pitchFamily="34" charset="0"/>
              </a:rPr>
              <a:t>　</a:t>
            </a:r>
            <a:endParaRPr lang="en-US" altLang="ja-JP" sz="2000" b="1">
              <a:solidFill>
                <a:srgbClr val="000000"/>
              </a:solidFill>
              <a:cs typeface="Arial" panose="020B0604020202020204" pitchFamily="34" charset="0"/>
            </a:endParaRP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2006, MINOS</a:t>
            </a:r>
            <a:r>
              <a:rPr lang="ja-JP" altLang="en-US" sz="2000" b="1" u="sng">
                <a:solidFill>
                  <a:srgbClr val="FF0000"/>
                </a:solidFill>
                <a:cs typeface="Arial" panose="020B0604020202020204" pitchFamily="34" charset="0"/>
              </a:rPr>
              <a:t> </a:t>
            </a:r>
            <a:r>
              <a:rPr lang="en-US" altLang="ja-JP" sz="2000" b="1" u="sng">
                <a:solidFill>
                  <a:srgbClr val="FF0000"/>
                </a:solidFill>
                <a:cs typeface="Arial" panose="020B0604020202020204" pitchFamily="34" charset="0"/>
              </a:rPr>
              <a:t>confirmed neutrino oscillation</a:t>
            </a: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Detector, beam, member are independent from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Super-Kamiokande/K2K. Ready for Nobel Prize?</a:t>
            </a: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Only 2 years after the confirmation were too</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short? </a:t>
            </a: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FF"/>
                </a:solidFill>
                <a:cs typeface="Arial" panose="020B0604020202020204" pitchFamily="34" charset="0"/>
              </a:rPr>
              <a:t>The discoverer must be alive and wait for</a:t>
            </a:r>
            <a:br>
              <a:rPr lang="en-US" altLang="ja-JP" sz="2000" b="1">
                <a:solidFill>
                  <a:srgbClr val="0000FF"/>
                </a:solidFill>
                <a:cs typeface="Arial" panose="020B0604020202020204" pitchFamily="34" charset="0"/>
              </a:rPr>
            </a:br>
            <a:r>
              <a:rPr lang="en-US" altLang="ja-JP" sz="2000" b="1">
                <a:solidFill>
                  <a:srgbClr val="0000FF"/>
                </a:solidFill>
                <a:cs typeface="Arial" panose="020B0604020202020204" pitchFamily="34" charset="0"/>
              </a:rPr>
              <a:t>the confirmation by an independent group to win the prize.</a:t>
            </a:r>
            <a:endParaRPr lang="ja-JP" altLang="en-US" sz="2000" b="1" baseline="30000">
              <a:solidFill>
                <a:srgbClr val="0000FF"/>
              </a:solidFill>
              <a:cs typeface="Arial" panose="020B0604020202020204" pitchFamily="34" charset="0"/>
            </a:endParaRPr>
          </a:p>
        </p:txBody>
      </p:sp>
      <p:sp>
        <p:nvSpPr>
          <p:cNvPr id="149507" name="Text Box 4"/>
          <p:cNvSpPr txBox="1">
            <a:spLocks noChangeArrowheads="1"/>
          </p:cNvSpPr>
          <p:nvPr/>
        </p:nvSpPr>
        <p:spPr bwMode="auto">
          <a:xfrm>
            <a:off x="0" y="2540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Prof. Y. Totsuka could not win Nobel Prize ?</a:t>
            </a:r>
          </a:p>
        </p:txBody>
      </p:sp>
      <p:pic>
        <p:nvPicPr>
          <p:cNvPr id="14950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771650"/>
            <a:ext cx="25304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テキスト ボックス 2"/>
          <p:cNvSpPr txBox="1">
            <a:spLocks noChangeArrowheads="1"/>
          </p:cNvSpPr>
          <p:nvPr/>
        </p:nvSpPr>
        <p:spPr bwMode="auto">
          <a:xfrm>
            <a:off x="5967413" y="5416550"/>
            <a:ext cx="2817812" cy="584200"/>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Calibri" panose="020F0502020204030204" pitchFamily="34" charset="0"/>
              </a:rPr>
              <a:t>This page is based on personal</a:t>
            </a:r>
            <a:br>
              <a:rPr lang="en-US" altLang="ja-JP" sz="1600" b="1">
                <a:solidFill>
                  <a:srgbClr val="000000"/>
                </a:solidFill>
                <a:latin typeface="Calibri" panose="020F0502020204030204" pitchFamily="34" charset="0"/>
              </a:rPr>
            </a:br>
            <a:r>
              <a:rPr lang="en-US" altLang="ja-JP" sz="1600" b="1">
                <a:solidFill>
                  <a:srgbClr val="000000"/>
                </a:solidFill>
                <a:latin typeface="Calibri" panose="020F0502020204030204" pitchFamily="34" charset="0"/>
              </a:rPr>
              <a:t>opinion of Y.O.</a:t>
            </a:r>
            <a:endParaRPr lang="ja-JP" altLang="en-US" sz="1600" b="1">
              <a:solidFill>
                <a:srgbClr val="000000"/>
              </a:solidFill>
              <a:latin typeface="Calibri" panose="020F0502020204030204" pitchFamily="34" charset="0"/>
            </a:endParaRPr>
          </a:p>
        </p:txBody>
      </p:sp>
      <p:sp>
        <p:nvSpPr>
          <p:cNvPr id="149510" name="テキスト ボックス 1"/>
          <p:cNvSpPr txBox="1">
            <a:spLocks noChangeArrowheads="1"/>
          </p:cNvSpPr>
          <p:nvPr/>
        </p:nvSpPr>
        <p:spPr bwMode="auto">
          <a:xfrm>
            <a:off x="6462713" y="4554538"/>
            <a:ext cx="19351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Prof. Yoji Totsuka</a:t>
            </a:r>
          </a:p>
          <a:p>
            <a:pPr algn="ctr">
              <a:spcBef>
                <a:spcPct val="0"/>
              </a:spcBef>
              <a:buFontTx/>
              <a:buNone/>
            </a:pPr>
            <a:r>
              <a:rPr lang="en-US" altLang="ja-JP" sz="1600" b="1">
                <a:cs typeface="Arial" panose="020B0604020202020204" pitchFamily="34" charset="0"/>
              </a:rPr>
              <a:t>(1942-2008)</a:t>
            </a:r>
            <a:endParaRPr lang="ja-JP" altLang="en-US" sz="1600" b="1">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F166AF7A-BC27-487C-A904-819B7FB6A7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3"/>
          <p:cNvSpPr txBox="1">
            <a:spLocks noChangeArrowheads="1"/>
          </p:cNvSpPr>
          <p:nvPr/>
        </p:nvSpPr>
        <p:spPr bwMode="auto">
          <a:xfrm>
            <a:off x="258763" y="25400"/>
            <a:ext cx="86169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SK atmospheric neutrino analysis after 1998</a:t>
            </a:r>
            <a:endParaRPr lang="en-US" altLang="ja-JP" sz="2800" b="1" u="sng">
              <a:solidFill>
                <a:srgbClr val="0A0AD4"/>
              </a:solidFill>
              <a:latin typeface="Symbol" panose="05050102010706020507" pitchFamily="18" charset="2"/>
            </a:endParaRPr>
          </a:p>
        </p:txBody>
      </p:sp>
      <p:sp>
        <p:nvSpPr>
          <p:cNvPr id="150531" name="テキスト ボックス 26"/>
          <p:cNvSpPr txBox="1">
            <a:spLocks noChangeArrowheads="1"/>
          </p:cNvSpPr>
          <p:nvPr/>
        </p:nvSpPr>
        <p:spPr bwMode="auto">
          <a:xfrm>
            <a:off x="215900" y="549275"/>
            <a:ext cx="8928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Although atmospheric neutrino “beam” have disadvantage,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huge statistics is definitely advantage of Super-Kamiokande.</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Progress after the discovery of neutrino oscillation after 1998</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are as follows.</a:t>
            </a:r>
          </a:p>
        </p:txBody>
      </p:sp>
      <p:sp>
        <p:nvSpPr>
          <p:cNvPr id="150532" name="テキスト ボックス 26"/>
          <p:cNvSpPr txBox="1">
            <a:spLocks noChangeArrowheads="1"/>
          </p:cNvSpPr>
          <p:nvPr/>
        </p:nvSpPr>
        <p:spPr bwMode="auto">
          <a:xfrm>
            <a:off x="296863" y="2298700"/>
            <a:ext cx="8505825" cy="3786188"/>
          </a:xfrm>
          <a:prstGeom prst="rect">
            <a:avLst/>
          </a:prstGeom>
          <a:solidFill>
            <a:srgbClr val="FF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a:solidFill>
                  <a:srgbClr val="000000"/>
                </a:solidFill>
                <a:cs typeface="Arial" panose="020B0604020202020204" pitchFamily="34" charset="0"/>
              </a:rPr>
              <a:t>Improvement of the statistics by about 10 times.</a:t>
            </a:r>
            <a:br>
              <a:rPr lang="en-US" altLang="ja-JP" sz="2000" b="1">
                <a:solidFill>
                  <a:srgbClr val="000000"/>
                </a:solidFill>
                <a:cs typeface="Arial" panose="020B0604020202020204" pitchFamily="34" charset="0"/>
              </a:rPr>
            </a:br>
            <a:r>
              <a:rPr lang="en-US" altLang="ja-JP" sz="2000" b="1">
                <a:solidFill>
                  <a:srgbClr val="000000"/>
                </a:solidFill>
                <a:latin typeface="Consolas" panose="020B0609020204030204" pitchFamily="49" charset="0"/>
              </a:rPr>
              <a:t>PDG2016 </a:t>
            </a:r>
            <a:r>
              <a:rPr lang="en-US" altLang="ja-JP" sz="2000" b="1">
                <a:solidFill>
                  <a:srgbClr val="000000"/>
                </a:solidFill>
              </a:rPr>
              <a:t>  </a:t>
            </a:r>
            <a:r>
              <a:rPr lang="en-US" altLang="ja-JP" sz="2000" b="1">
                <a:solidFill>
                  <a:srgbClr val="000000"/>
                </a:solidFill>
                <a:latin typeface="Consolas" panose="020B0609020204030204" pitchFamily="49" charset="0"/>
              </a:rPr>
              <a:t>http://pdg.lbl.gov/</a:t>
            </a:r>
            <a:endParaRPr lang="en-US" altLang="ja-JP" sz="2000" b="1">
              <a:solidFill>
                <a:srgbClr val="000000"/>
              </a:solidFill>
              <a:cs typeface="Arial" panose="020B0604020202020204" pitchFamily="34" charset="0"/>
            </a:endParaRPr>
          </a:p>
          <a:p>
            <a:pPr>
              <a:spcBef>
                <a:spcPct val="0"/>
              </a:spcBef>
              <a:buFontTx/>
              <a:buAutoNum type="arabicPeriod"/>
            </a:pPr>
            <a:endParaRPr lang="en-US" altLang="ja-JP" sz="2000" b="1">
              <a:solidFill>
                <a:srgbClr val="000000"/>
              </a:solidFill>
              <a:cs typeface="Arial" panose="020B0604020202020204" pitchFamily="34" charset="0"/>
            </a:endParaRPr>
          </a:p>
          <a:p>
            <a:pPr>
              <a:spcBef>
                <a:spcPct val="0"/>
              </a:spcBef>
              <a:buFontTx/>
              <a:buAutoNum type="arabicPeriod"/>
            </a:pPr>
            <a:r>
              <a:rPr lang="en-US" altLang="ja-JP" sz="2000" b="1">
                <a:solidFill>
                  <a:srgbClr val="000000"/>
                </a:solidFill>
                <a:cs typeface="Arial" panose="020B0604020202020204" pitchFamily="34" charset="0"/>
              </a:rPr>
              <a:t>E/L analysis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00"/>
                </a:solidFill>
                <a:latin typeface="Consolas" panose="020B0609020204030204" pitchFamily="49" charset="0"/>
                <a:cs typeface="Arial" panose="020B0604020202020204" pitchFamily="34" charset="0"/>
              </a:rPr>
              <a:t>Evidence for an oscillatory signature in atmospheric neutrino oscillation”</a:t>
            </a:r>
            <a:br>
              <a:rPr lang="en-US" altLang="ja-JP" sz="2000" b="1">
                <a:solidFill>
                  <a:srgbClr val="000000"/>
                </a:solidFill>
                <a:latin typeface="Consolas" panose="020B0609020204030204" pitchFamily="49" charset="0"/>
                <a:cs typeface="Arial" panose="020B0604020202020204" pitchFamily="34" charset="0"/>
              </a:rPr>
            </a:br>
            <a:r>
              <a:rPr lang="en-US" altLang="ja-JP" sz="2000" b="1">
                <a:solidFill>
                  <a:srgbClr val="000000"/>
                </a:solidFill>
                <a:latin typeface="Consolas" panose="020B0609020204030204" pitchFamily="49" charset="0"/>
                <a:cs typeface="Arial" panose="020B0604020202020204" pitchFamily="34" charset="0"/>
              </a:rPr>
              <a:t>Y.Ashie et al., Phys.Rev.Lett. 93,101801(2004)</a:t>
            </a:r>
          </a:p>
          <a:p>
            <a:pPr>
              <a:spcBef>
                <a:spcPct val="0"/>
              </a:spcBef>
              <a:buFontTx/>
              <a:buAutoNum type="arabicPeriod"/>
            </a:pPr>
            <a:endParaRPr lang="en-US" altLang="ja-JP" sz="2000" b="1">
              <a:solidFill>
                <a:srgbClr val="000000"/>
              </a:solidFill>
              <a:cs typeface="Arial" panose="020B0604020202020204" pitchFamily="34" charset="0"/>
            </a:endParaRPr>
          </a:p>
          <a:p>
            <a:pPr>
              <a:spcBef>
                <a:spcPct val="0"/>
              </a:spcBef>
              <a:buFontTx/>
              <a:buAutoNum type="arabicPeriod"/>
            </a:pPr>
            <a:r>
              <a:rPr lang="en-US" altLang="ja-JP" sz="2000" b="1">
                <a:solidFill>
                  <a:srgbClr val="000000"/>
                </a:solidFill>
                <a:cs typeface="Arial" panose="020B0604020202020204" pitchFamily="34" charset="0"/>
              </a:rPr>
              <a:t>Measurement of </a:t>
            </a:r>
            <a:r>
              <a:rPr lang="en-US" altLang="ja-JP" sz="2000" b="1">
                <a:solidFill>
                  <a:srgbClr val="000000"/>
                </a:solidFill>
                <a:latin typeface="Symbol" panose="05050102010706020507" pitchFamily="18" charset="2"/>
                <a:cs typeface="Arial" panose="020B0604020202020204" pitchFamily="34" charset="0"/>
              </a:rPr>
              <a:t>n</a:t>
            </a:r>
            <a:r>
              <a:rPr lang="en-US" altLang="ja-JP" sz="2000" b="1" baseline="-25000">
                <a:solidFill>
                  <a:srgbClr val="000000"/>
                </a:solidFill>
                <a:latin typeface="Symbol" panose="05050102010706020507" pitchFamily="18" charset="2"/>
                <a:cs typeface="Arial" panose="020B0604020202020204" pitchFamily="34" charset="0"/>
              </a:rPr>
              <a:t>t</a:t>
            </a:r>
            <a:r>
              <a:rPr lang="en-US" altLang="ja-JP" sz="2000" b="1">
                <a:solidFill>
                  <a:srgbClr val="000000"/>
                </a:solidFill>
                <a:cs typeface="Arial" panose="020B0604020202020204" pitchFamily="34" charset="0"/>
              </a:rPr>
              <a:t> appearance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00"/>
                </a:solidFill>
                <a:latin typeface="Consolas" panose="020B0609020204030204" pitchFamily="49" charset="0"/>
                <a:cs typeface="Arial" panose="020B0604020202020204" pitchFamily="34" charset="0"/>
              </a:rPr>
              <a:t>Measurement of Atmospheric Neutrino Flux consistent with Tau Neutrino Appearance”</a:t>
            </a:r>
            <a:br>
              <a:rPr lang="en-US" altLang="ja-JP" sz="2000" b="1">
                <a:solidFill>
                  <a:srgbClr val="000000"/>
                </a:solidFill>
                <a:latin typeface="Consolas" panose="020B0609020204030204" pitchFamily="49" charset="0"/>
                <a:cs typeface="Arial" panose="020B0604020202020204" pitchFamily="34" charset="0"/>
              </a:rPr>
            </a:br>
            <a:r>
              <a:rPr lang="en-US" altLang="ja-JP" sz="2000" b="1">
                <a:solidFill>
                  <a:srgbClr val="000000"/>
                </a:solidFill>
                <a:latin typeface="Consolas" panose="020B0609020204030204" pitchFamily="49" charset="0"/>
                <a:cs typeface="Arial" panose="020B0604020202020204" pitchFamily="34" charset="0"/>
              </a:rPr>
              <a:t>K.Abe et al., Phys.Rev.Lett. 97,171801(2006) </a:t>
            </a:r>
          </a:p>
        </p:txBody>
      </p:sp>
      <p:sp>
        <p:nvSpPr>
          <p:cNvPr id="5" name="スライド番号プレースホルダー 1">
            <a:extLst>
              <a:ext uri="{FF2B5EF4-FFF2-40B4-BE49-F238E27FC236}">
                <a16:creationId xmlns:a16="http://schemas.microsoft.com/office/drawing/2014/main" id="{FE09A3B9-0060-4E31-8298-85ED2B62141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3"/>
          <p:cNvSpPr txBox="1">
            <a:spLocks noChangeArrowheads="1"/>
          </p:cNvSpPr>
          <p:nvPr/>
        </p:nvSpPr>
        <p:spPr bwMode="auto">
          <a:xfrm>
            <a:off x="258763" y="-26988"/>
            <a:ext cx="86169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SK zenith angle distribution with 20 years data</a:t>
            </a:r>
            <a:endParaRPr lang="en-US" altLang="ja-JP" sz="2800" b="1" u="sng">
              <a:solidFill>
                <a:srgbClr val="0A0AD4"/>
              </a:solidFill>
              <a:latin typeface="Symbol" panose="05050102010706020507" pitchFamily="18" charset="2"/>
            </a:endParaRPr>
          </a:p>
        </p:txBody>
      </p:sp>
      <p:grpSp>
        <p:nvGrpSpPr>
          <p:cNvPr id="152579" name="グループ化 4"/>
          <p:cNvGrpSpPr>
            <a:grpSpLocks/>
          </p:cNvGrpSpPr>
          <p:nvPr/>
        </p:nvGrpSpPr>
        <p:grpSpPr bwMode="auto">
          <a:xfrm>
            <a:off x="71438" y="1268413"/>
            <a:ext cx="7470775" cy="4687887"/>
            <a:chOff x="159027" y="824948"/>
            <a:chExt cx="9144000" cy="5739001"/>
          </a:xfrm>
        </p:grpSpPr>
        <p:pic>
          <p:nvPicPr>
            <p:cNvPr id="1526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27" y="989790"/>
              <a:ext cx="9144000" cy="557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4851496" y="824948"/>
              <a:ext cx="516852" cy="2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229380" name="テキスト ボックス 5"/>
          <p:cNvSpPr txBox="1">
            <a:spLocks noChangeArrowheads="1"/>
          </p:cNvSpPr>
          <p:nvPr/>
        </p:nvSpPr>
        <p:spPr bwMode="auto">
          <a:xfrm>
            <a:off x="296863" y="503238"/>
            <a:ext cx="8329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solidFill>
                  <a:srgbClr val="FF0000"/>
                </a:solidFill>
                <a:latin typeface="+mn-lt"/>
              </a:rPr>
              <a:t>4654 </a:t>
            </a:r>
            <a:r>
              <a:rPr lang="en-US" altLang="ja-JP" sz="2000" b="1" dirty="0">
                <a:solidFill>
                  <a:srgbClr val="000000"/>
                </a:solidFill>
                <a:latin typeface="+mn-lt"/>
              </a:rPr>
              <a:t>events</a:t>
            </a:r>
            <a:r>
              <a:rPr lang="ja-JP" altLang="en-US" sz="2000" b="1" dirty="0">
                <a:solidFill>
                  <a:srgbClr val="000000"/>
                </a:solidFill>
                <a:latin typeface="+mn-lt"/>
              </a:rPr>
              <a:t> </a:t>
            </a:r>
            <a:r>
              <a:rPr lang="en-US" altLang="ja-JP" sz="2000" b="1" dirty="0">
                <a:solidFill>
                  <a:srgbClr val="000000"/>
                </a:solidFill>
                <a:latin typeface="+mn-lt"/>
              </a:rPr>
              <a:t>(</a:t>
            </a:r>
            <a:r>
              <a:rPr lang="en-US" altLang="ja-JP" sz="2000" b="1" dirty="0">
                <a:solidFill>
                  <a:srgbClr val="FF0000"/>
                </a:solidFill>
                <a:latin typeface="+mn-lt"/>
              </a:rPr>
              <a:t>33</a:t>
            </a:r>
            <a:r>
              <a:rPr lang="ja-JP" altLang="en-US" sz="2000" b="1" dirty="0">
                <a:solidFill>
                  <a:srgbClr val="000000"/>
                </a:solidFill>
                <a:latin typeface="+mn-lt"/>
              </a:rPr>
              <a:t> </a:t>
            </a:r>
            <a:r>
              <a:rPr lang="en-US" altLang="ja-JP" sz="2000" b="1" dirty="0" err="1">
                <a:solidFill>
                  <a:srgbClr val="000000"/>
                </a:solidFill>
                <a:latin typeface="+mn-lt"/>
              </a:rPr>
              <a:t>kt</a:t>
            </a:r>
            <a:r>
              <a:rPr lang="ja-JP" altLang="en-US" sz="2000" b="1" dirty="0">
                <a:solidFill>
                  <a:srgbClr val="000000"/>
                </a:solidFill>
                <a:latin typeface="+mn-lt"/>
              </a:rPr>
              <a:t>・</a:t>
            </a:r>
            <a:r>
              <a:rPr lang="en-US" altLang="ja-JP" sz="2000" b="1" dirty="0" err="1">
                <a:solidFill>
                  <a:srgbClr val="000000"/>
                </a:solidFill>
                <a:latin typeface="+mn-lt"/>
              </a:rPr>
              <a:t>yr</a:t>
            </a:r>
            <a:r>
              <a:rPr lang="en-US" altLang="ja-JP" sz="2000" b="1" dirty="0">
                <a:solidFill>
                  <a:srgbClr val="000000"/>
                </a:solidFill>
                <a:latin typeface="+mn-lt"/>
              </a:rPr>
              <a:t>, 1998)</a:t>
            </a:r>
            <a:r>
              <a:rPr lang="ja-JP" altLang="en-US" sz="2000" b="1" dirty="0">
                <a:solidFill>
                  <a:srgbClr val="000000"/>
                </a:solidFill>
                <a:latin typeface="+mn-lt"/>
              </a:rPr>
              <a:t> → </a:t>
            </a:r>
            <a:r>
              <a:rPr lang="en-US" altLang="ja-JP" sz="2000" b="1" dirty="0">
                <a:solidFill>
                  <a:srgbClr val="FF0000"/>
                </a:solidFill>
                <a:latin typeface="+mn-lt"/>
              </a:rPr>
              <a:t>35326 </a:t>
            </a:r>
            <a:r>
              <a:rPr lang="en-US" altLang="ja-JP" sz="2000" b="1" dirty="0">
                <a:solidFill>
                  <a:srgbClr val="000000"/>
                </a:solidFill>
                <a:latin typeface="+mn-lt"/>
              </a:rPr>
              <a:t>events (</a:t>
            </a:r>
            <a:r>
              <a:rPr lang="en-US" altLang="ja-JP" sz="2000" b="1" dirty="0">
                <a:solidFill>
                  <a:srgbClr val="FF0000"/>
                </a:solidFill>
                <a:latin typeface="+mn-lt"/>
              </a:rPr>
              <a:t>306</a:t>
            </a:r>
            <a:r>
              <a:rPr lang="en-US" altLang="ja-JP" sz="2000" b="1" dirty="0">
                <a:solidFill>
                  <a:srgbClr val="000000"/>
                </a:solidFill>
                <a:latin typeface="+mn-lt"/>
              </a:rPr>
              <a:t> </a:t>
            </a:r>
            <a:r>
              <a:rPr lang="en-US" altLang="ja-JP" sz="2000" b="1" dirty="0" err="1">
                <a:solidFill>
                  <a:srgbClr val="000000"/>
                </a:solidFill>
                <a:latin typeface="+mn-lt"/>
              </a:rPr>
              <a:t>kt</a:t>
            </a:r>
            <a:r>
              <a:rPr lang="ja-JP" altLang="en-US" sz="2000" b="1" dirty="0">
                <a:solidFill>
                  <a:srgbClr val="000000"/>
                </a:solidFill>
                <a:latin typeface="+mn-lt"/>
              </a:rPr>
              <a:t>・</a:t>
            </a:r>
            <a:r>
              <a:rPr lang="en-US" altLang="ja-JP" sz="2000" b="1" dirty="0" err="1">
                <a:solidFill>
                  <a:srgbClr val="000000"/>
                </a:solidFill>
                <a:latin typeface="+mn-lt"/>
              </a:rPr>
              <a:t>yr</a:t>
            </a:r>
            <a:r>
              <a:rPr lang="en-US" altLang="ja-JP" sz="2000" b="1" dirty="0">
                <a:solidFill>
                  <a:srgbClr val="000000"/>
                </a:solidFill>
                <a:latin typeface="+mn-lt"/>
              </a:rPr>
              <a:t>, 2016)</a:t>
            </a:r>
            <a:br>
              <a:rPr lang="en-US" altLang="ja-JP" sz="2000" b="1" dirty="0">
                <a:solidFill>
                  <a:srgbClr val="000000"/>
                </a:solidFill>
                <a:latin typeface="+mn-lt"/>
              </a:rPr>
            </a:br>
            <a:endParaRPr lang="en-US" altLang="ja-JP" sz="2000" b="1" dirty="0">
              <a:solidFill>
                <a:srgbClr val="000000"/>
              </a:solidFill>
              <a:latin typeface="+mn-lt"/>
            </a:endParaRPr>
          </a:p>
          <a:p>
            <a:pPr marL="342900" indent="-342900">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a:t>
            </a:r>
            <a:r>
              <a:rPr lang="en-US" altLang="ja-JP" sz="2000" b="1" dirty="0" err="1">
                <a:solidFill>
                  <a:srgbClr val="000000"/>
                </a:solidFill>
                <a:cs typeface="Arial" panose="020B0604020202020204" pitchFamily="34" charset="0"/>
              </a:rPr>
              <a:t>UpStop</a:t>
            </a:r>
            <a:r>
              <a:rPr lang="en-US" altLang="ja-JP" sz="2000" b="1" dirty="0">
                <a:solidFill>
                  <a:srgbClr val="000000"/>
                </a:solidFill>
                <a:cs typeface="Arial" panose="020B0604020202020204" pitchFamily="34" charset="0"/>
              </a:rPr>
              <a:t>” and “</a:t>
            </a:r>
            <a:r>
              <a:rPr lang="en-US" altLang="ja-JP" sz="2000" b="1" dirty="0" err="1">
                <a:solidFill>
                  <a:srgbClr val="000000"/>
                </a:solidFill>
                <a:cs typeface="Arial" panose="020B0604020202020204" pitchFamily="34" charset="0"/>
              </a:rPr>
              <a:t>UpThrough</a:t>
            </a:r>
            <a:r>
              <a:rPr lang="en-US" altLang="ja-JP" sz="2000" b="1" dirty="0">
                <a:solidFill>
                  <a:srgbClr val="000000"/>
                </a:solidFill>
                <a:cs typeface="Arial" panose="020B0604020202020204" pitchFamily="34" charset="0"/>
              </a:rPr>
              <a:t>” are included in the analysis.</a:t>
            </a:r>
            <a:br>
              <a:rPr lang="en-US" altLang="ja-JP" sz="2000" b="1" dirty="0">
                <a:solidFill>
                  <a:srgbClr val="000000"/>
                </a:solidFill>
                <a:cs typeface="Arial" panose="020B0604020202020204" pitchFamily="34" charset="0"/>
              </a:rPr>
            </a:br>
            <a:endParaRPr lang="ja-JP" altLang="en-US" sz="2000" b="1" dirty="0">
              <a:solidFill>
                <a:srgbClr val="000000"/>
              </a:solidFill>
              <a:cs typeface="Arial" panose="020B0604020202020204" pitchFamily="34" charset="0"/>
            </a:endParaRPr>
          </a:p>
        </p:txBody>
      </p:sp>
      <p:grpSp>
        <p:nvGrpSpPr>
          <p:cNvPr id="152581" name="グループ化 146"/>
          <p:cNvGrpSpPr>
            <a:grpSpLocks/>
          </p:cNvGrpSpPr>
          <p:nvPr/>
        </p:nvGrpSpPr>
        <p:grpSpPr bwMode="auto">
          <a:xfrm>
            <a:off x="7686675" y="2162175"/>
            <a:ext cx="803275" cy="1093788"/>
            <a:chOff x="3187700" y="1770063"/>
            <a:chExt cx="2282825" cy="3113087"/>
          </a:xfrm>
        </p:grpSpPr>
        <p:sp>
          <p:nvSpPr>
            <p:cNvPr id="17" name="object 48"/>
            <p:cNvSpPr/>
            <p:nvPr/>
          </p:nvSpPr>
          <p:spPr>
            <a:xfrm>
              <a:off x="3363650" y="1950794"/>
              <a:ext cx="1930927" cy="2706443"/>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 name="object 49"/>
            <p:cNvSpPr/>
            <p:nvPr/>
          </p:nvSpPr>
          <p:spPr>
            <a:xfrm>
              <a:off x="3413276" y="1977903"/>
              <a:ext cx="1836187" cy="2607041"/>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9" name="object 50"/>
            <p:cNvSpPr/>
            <p:nvPr/>
          </p:nvSpPr>
          <p:spPr>
            <a:xfrm>
              <a:off x="3413276" y="2416177"/>
              <a:ext cx="1836187" cy="429234"/>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 name="object 51"/>
            <p:cNvSpPr/>
            <p:nvPr/>
          </p:nvSpPr>
          <p:spPr>
            <a:xfrm>
              <a:off x="3413276" y="1977903"/>
              <a:ext cx="1836187" cy="2607041"/>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1" name="object 52"/>
            <p:cNvSpPr/>
            <p:nvPr/>
          </p:nvSpPr>
          <p:spPr>
            <a:xfrm>
              <a:off x="3187700" y="1770063"/>
              <a:ext cx="2282825" cy="3113087"/>
            </a:xfrm>
            <a:prstGeom prst="rect">
              <a:avLst/>
            </a:prstGeom>
            <a:blipFill>
              <a:blip r:embed="rId5"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2" name="object 53"/>
            <p:cNvSpPr/>
            <p:nvPr/>
          </p:nvSpPr>
          <p:spPr>
            <a:xfrm>
              <a:off x="3237328" y="1797173"/>
              <a:ext cx="2183572" cy="3013685"/>
            </a:xfrm>
            <a:prstGeom prst="rect">
              <a:avLst/>
            </a:prstGeom>
            <a:blipFill>
              <a:blip r:embed="rId6"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3" name="object 54"/>
            <p:cNvSpPr/>
            <p:nvPr/>
          </p:nvSpPr>
          <p:spPr>
            <a:xfrm>
              <a:off x="3237328" y="2298702"/>
              <a:ext cx="2183572" cy="506046"/>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4" name="object 55"/>
            <p:cNvSpPr/>
            <p:nvPr/>
          </p:nvSpPr>
          <p:spPr>
            <a:xfrm>
              <a:off x="3237328" y="1797173"/>
              <a:ext cx="2183572" cy="301368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9" name="直線矢印コネクタ 8"/>
          <p:cNvCxnSpPr/>
          <p:nvPr/>
        </p:nvCxnSpPr>
        <p:spPr bwMode="auto">
          <a:xfrm flipH="1" flipV="1">
            <a:off x="8686800" y="2986088"/>
            <a:ext cx="341313" cy="225425"/>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楕円 9"/>
          <p:cNvSpPr/>
          <p:nvPr/>
        </p:nvSpPr>
        <p:spPr bwMode="auto">
          <a:xfrm rot="17621310">
            <a:off x="7735888" y="2582862"/>
            <a:ext cx="490538" cy="1381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584" name="テキスト ボックス 3"/>
          <p:cNvSpPr txBox="1">
            <a:spLocks noChangeArrowheads="1"/>
          </p:cNvSpPr>
          <p:nvPr/>
        </p:nvSpPr>
        <p:spPr bwMode="auto">
          <a:xfrm>
            <a:off x="8751888" y="3076575"/>
            <a:ext cx="3206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2" name="直線矢印コネクタ 11"/>
          <p:cNvCxnSpPr>
            <a:endCxn id="10" idx="4"/>
          </p:cNvCxnSpPr>
          <p:nvPr/>
        </p:nvCxnSpPr>
        <p:spPr bwMode="auto">
          <a:xfrm flipH="1" flipV="1">
            <a:off x="8043863" y="2679700"/>
            <a:ext cx="642937" cy="3206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rot="19421310">
            <a:off x="8232775" y="2365375"/>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rot="15821310" flipH="1">
            <a:off x="8135144" y="2594769"/>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H="1">
            <a:off x="8040688" y="2644775"/>
            <a:ext cx="22225" cy="47625"/>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26" name="爆発 2 25"/>
          <p:cNvSpPr/>
          <p:nvPr/>
        </p:nvSpPr>
        <p:spPr bwMode="auto">
          <a:xfrm rot="17247088">
            <a:off x="8353426" y="2803525"/>
            <a:ext cx="188912" cy="141287"/>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2590" name="グループ化 5"/>
          <p:cNvGrpSpPr>
            <a:grpSpLocks/>
          </p:cNvGrpSpPr>
          <p:nvPr/>
        </p:nvGrpSpPr>
        <p:grpSpPr bwMode="auto">
          <a:xfrm>
            <a:off x="7451725" y="4241800"/>
            <a:ext cx="1576388" cy="1265238"/>
            <a:chOff x="7452321" y="4729909"/>
            <a:chExt cx="1575174" cy="1264376"/>
          </a:xfrm>
        </p:grpSpPr>
        <p:grpSp>
          <p:nvGrpSpPr>
            <p:cNvPr id="152592" name="グループ化 146"/>
            <p:cNvGrpSpPr>
              <a:grpSpLocks/>
            </p:cNvGrpSpPr>
            <p:nvPr/>
          </p:nvGrpSpPr>
          <p:grpSpPr bwMode="auto">
            <a:xfrm>
              <a:off x="7641627" y="4729909"/>
              <a:ext cx="802555" cy="1094414"/>
              <a:chOff x="3187700" y="1770063"/>
              <a:chExt cx="2282825" cy="3113087"/>
            </a:xfrm>
          </p:grpSpPr>
          <p:sp>
            <p:nvSpPr>
              <p:cNvPr id="28" name="object 48"/>
              <p:cNvSpPr/>
              <p:nvPr/>
            </p:nvSpPr>
            <p:spPr>
              <a:xfrm>
                <a:off x="3362138" y="1950567"/>
                <a:ext cx="1931170" cy="2707564"/>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9" name="object 49"/>
              <p:cNvSpPr/>
              <p:nvPr/>
            </p:nvSpPr>
            <p:spPr>
              <a:xfrm>
                <a:off x="3411772" y="1977643"/>
                <a:ext cx="1836415" cy="2608286"/>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0" name="object 50"/>
              <p:cNvSpPr/>
              <p:nvPr/>
            </p:nvSpPr>
            <p:spPr>
              <a:xfrm>
                <a:off x="3411772" y="2415367"/>
                <a:ext cx="1836415" cy="433210"/>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1" name="object 51"/>
              <p:cNvSpPr/>
              <p:nvPr/>
            </p:nvSpPr>
            <p:spPr>
              <a:xfrm>
                <a:off x="3411772" y="1977643"/>
                <a:ext cx="1836415" cy="2608286"/>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2" name="object 52"/>
              <p:cNvSpPr/>
              <p:nvPr/>
            </p:nvSpPr>
            <p:spPr>
              <a:xfrm>
                <a:off x="3186168" y="1770063"/>
                <a:ext cx="2283112" cy="3113698"/>
              </a:xfrm>
              <a:prstGeom prst="rect">
                <a:avLst/>
              </a:prstGeom>
              <a:blipFill>
                <a:blip r:embed="rId5"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3" name="object 53"/>
              <p:cNvSpPr/>
              <p:nvPr/>
            </p:nvSpPr>
            <p:spPr>
              <a:xfrm>
                <a:off x="3235799" y="1797139"/>
                <a:ext cx="2183846" cy="3014421"/>
              </a:xfrm>
              <a:prstGeom prst="rect">
                <a:avLst/>
              </a:prstGeom>
              <a:blipFill>
                <a:blip r:embed="rId6"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4" name="object 54"/>
              <p:cNvSpPr/>
              <p:nvPr/>
            </p:nvSpPr>
            <p:spPr>
              <a:xfrm>
                <a:off x="3235799" y="2298039"/>
                <a:ext cx="2183846" cy="505412"/>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5" name="object 55"/>
              <p:cNvSpPr/>
              <p:nvPr/>
            </p:nvSpPr>
            <p:spPr>
              <a:xfrm>
                <a:off x="3235799" y="1797139"/>
                <a:ext cx="2183846" cy="301442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36" name="直線矢印コネクタ 35"/>
            <p:cNvCxnSpPr/>
            <p:nvPr/>
          </p:nvCxnSpPr>
          <p:spPr bwMode="auto">
            <a:xfrm flipH="1" flipV="1">
              <a:off x="8640443" y="5554847"/>
              <a:ext cx="342636" cy="223686"/>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楕円 36"/>
            <p:cNvSpPr/>
            <p:nvPr/>
          </p:nvSpPr>
          <p:spPr bwMode="auto">
            <a:xfrm rot="17621310">
              <a:off x="7690241" y="5150317"/>
              <a:ext cx="491790" cy="139592"/>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595" name="テキスト ボックス 3"/>
            <p:cNvSpPr txBox="1">
              <a:spLocks noChangeArrowheads="1"/>
            </p:cNvSpPr>
            <p:nvPr/>
          </p:nvSpPr>
          <p:spPr bwMode="auto">
            <a:xfrm>
              <a:off x="8707291" y="5644303"/>
              <a:ext cx="320204" cy="34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39" name="直線矢印コネクタ 38"/>
            <p:cNvCxnSpPr/>
            <p:nvPr/>
          </p:nvCxnSpPr>
          <p:spPr bwMode="auto">
            <a:xfrm flipH="1" flipV="1">
              <a:off x="7452321" y="4967872"/>
              <a:ext cx="1188122" cy="599666"/>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bwMode="auto">
            <a:xfrm rot="19421310">
              <a:off x="8188354" y="4932971"/>
              <a:ext cx="0" cy="52827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auto">
            <a:xfrm rot="15821310" flipH="1">
              <a:off x="8090006" y="5161438"/>
              <a:ext cx="0" cy="52981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bwMode="auto">
            <a:xfrm flipH="1">
              <a:off x="7996415" y="5212180"/>
              <a:ext cx="20621" cy="49179"/>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43" name="爆発 2 42"/>
            <p:cNvSpPr/>
            <p:nvPr/>
          </p:nvSpPr>
          <p:spPr bwMode="auto">
            <a:xfrm rot="17247088">
              <a:off x="7597458" y="5011504"/>
              <a:ext cx="190370"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爆発 2 43"/>
            <p:cNvSpPr/>
            <p:nvPr/>
          </p:nvSpPr>
          <p:spPr bwMode="auto">
            <a:xfrm rot="17247088">
              <a:off x="8308902" y="5372415"/>
              <a:ext cx="188784"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52591" name="テキスト ボックス 24"/>
          <p:cNvSpPr txBox="1">
            <a:spLocks noChangeArrowheads="1"/>
          </p:cNvSpPr>
          <p:nvPr/>
        </p:nvSpPr>
        <p:spPr bwMode="auto">
          <a:xfrm>
            <a:off x="611188" y="6224588"/>
            <a:ext cx="603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Consolas" panose="020B0609020204030204" pitchFamily="49" charset="0"/>
              </a:rPr>
              <a:t>PDG2016 </a:t>
            </a:r>
            <a:r>
              <a:rPr lang="en-US" altLang="ja-JP" sz="2000" b="1">
                <a:solidFill>
                  <a:srgbClr val="000000"/>
                </a:solidFill>
                <a:latin typeface="Times New Roman" panose="02020603050405020304" pitchFamily="18" charset="0"/>
              </a:rPr>
              <a:t>  </a:t>
            </a:r>
            <a:r>
              <a:rPr lang="en-US" altLang="ja-JP" sz="2000" b="1">
                <a:solidFill>
                  <a:srgbClr val="000000"/>
                </a:solidFill>
                <a:latin typeface="Consolas" panose="020B0609020204030204" pitchFamily="49" charset="0"/>
              </a:rPr>
              <a:t>http://pdg.lbl.gov/</a:t>
            </a:r>
            <a:endParaRPr lang="ja-JP" altLang="en-US" sz="2000">
              <a:latin typeface="Times New Roman" panose="02020603050405020304" pitchFamily="18" charset="0"/>
            </a:endParaRPr>
          </a:p>
        </p:txBody>
      </p:sp>
      <p:sp>
        <p:nvSpPr>
          <p:cNvPr id="45" name="スライド番号プレースホルダー 1">
            <a:extLst>
              <a:ext uri="{FF2B5EF4-FFF2-40B4-BE49-F238E27FC236}">
                <a16:creationId xmlns:a16="http://schemas.microsoft.com/office/drawing/2014/main" id="{B9B200A0-1D51-4E74-A487-E13321E73B0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L/E analysis</a:t>
            </a:r>
            <a:endParaRPr lang="en-US" altLang="ja-JP" sz="2800" b="1" u="sng">
              <a:solidFill>
                <a:srgbClr val="0A0AD4"/>
              </a:solidFill>
              <a:latin typeface="Symbol" panose="05050102010706020507" pitchFamily="18" charset="2"/>
            </a:endParaRPr>
          </a:p>
        </p:txBody>
      </p:sp>
      <p:sp>
        <p:nvSpPr>
          <p:cNvPr id="154627" name="テキスト ボックス 2"/>
          <p:cNvSpPr txBox="1">
            <a:spLocks noChangeArrowheads="1"/>
          </p:cNvSpPr>
          <p:nvPr/>
        </p:nvSpPr>
        <p:spPr bwMode="auto">
          <a:xfrm>
            <a:off x="115888" y="458788"/>
            <a:ext cx="88217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The deficit of upward-going atmospheric muon neutrinos can be </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explained not only by </a:t>
            </a:r>
            <a:r>
              <a:rPr lang="en-US" altLang="ja-JP" b="1">
                <a:solidFill>
                  <a:srgbClr val="0000FF"/>
                </a:solidFill>
                <a:latin typeface="Arial" panose="020B0604020202020204" pitchFamily="34" charset="0"/>
                <a:cs typeface="Arial" panose="020B0604020202020204" pitchFamily="34" charset="0"/>
              </a:rPr>
              <a:t>neutrino oscillations </a:t>
            </a:r>
            <a:r>
              <a:rPr lang="en-US" altLang="ja-JP" b="1">
                <a:latin typeface="Arial" panose="020B0604020202020204" pitchFamily="34" charset="0"/>
                <a:cs typeface="Arial" panose="020B0604020202020204" pitchFamily="34" charset="0"/>
              </a:rPr>
              <a:t>but also by other exotic models such as </a:t>
            </a:r>
            <a:r>
              <a:rPr lang="en-US" altLang="ja-JP" b="1">
                <a:solidFill>
                  <a:srgbClr val="FF0000"/>
                </a:solidFill>
                <a:latin typeface="Arial" panose="020B0604020202020204" pitchFamily="34" charset="0"/>
                <a:cs typeface="Arial" panose="020B0604020202020204" pitchFamily="34" charset="0"/>
              </a:rPr>
              <a:t>neutrino decoherence </a:t>
            </a:r>
            <a:r>
              <a:rPr lang="en-US" altLang="ja-JP" b="1">
                <a:latin typeface="Arial" panose="020B0604020202020204" pitchFamily="34" charset="0"/>
                <a:cs typeface="Arial" panose="020B0604020202020204" pitchFamily="34" charset="0"/>
              </a:rPr>
              <a:t>or </a:t>
            </a:r>
            <a:r>
              <a:rPr lang="en-US" altLang="ja-JP" b="1">
                <a:solidFill>
                  <a:srgbClr val="008000"/>
                </a:solidFill>
                <a:latin typeface="Arial" panose="020B0604020202020204" pitchFamily="34" charset="0"/>
                <a:cs typeface="Arial" panose="020B0604020202020204" pitchFamily="34" charset="0"/>
              </a:rPr>
              <a:t>neutrino decay</a:t>
            </a:r>
            <a:r>
              <a:rPr lang="en-US" altLang="ja-JP"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Which is the right answer can be examined from neutrino survival probability as a function of L/E.</a:t>
            </a:r>
          </a:p>
          <a:p>
            <a:pPr>
              <a:buFont typeface="Wingdings" panose="05000000000000000000" pitchFamily="2" charset="2"/>
              <a:buChar char="l"/>
            </a:pPr>
            <a:endParaRPr lang="en-US" altLang="ja-JP"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To keep high L/E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resolution (</a:t>
            </a:r>
            <a:r>
              <a:rPr lang="en-US" altLang="ja-JP" b="1">
                <a:latin typeface="Symbol" panose="05050102010706020507" pitchFamily="18" charset="2"/>
                <a:cs typeface="Arial" panose="020B0604020202020204" pitchFamily="34" charset="0"/>
              </a:rPr>
              <a:t>D</a:t>
            </a:r>
            <a:r>
              <a:rPr lang="en-US" altLang="ja-JP" b="1">
                <a:latin typeface="Arial" panose="020B0604020202020204" pitchFamily="34" charset="0"/>
                <a:cs typeface="Arial" panose="020B0604020202020204" pitchFamily="34" charset="0"/>
              </a:rPr>
              <a:t>(L/E) &lt; 70%),</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low energy events are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removed because the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correlation between</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neutrino direction and</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outgoing particle direction</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are poor. Horizontal events</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are also removed because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of large dL/d(cos </a:t>
            </a:r>
            <a:r>
              <a:rPr lang="en-US" altLang="ja-JP" b="1">
                <a:latin typeface="Symbol" panose="05050102010706020507" pitchFamily="18" charset="2"/>
                <a:cs typeface="Arial" panose="020B0604020202020204" pitchFamily="34" charset="0"/>
              </a:rPr>
              <a:t>q</a:t>
            </a:r>
            <a:r>
              <a:rPr lang="en-US" altLang="ja-JP" b="1" baseline="-25000">
                <a:latin typeface="Arial" panose="020B0604020202020204" pitchFamily="34" charset="0"/>
                <a:cs typeface="Arial" panose="020B0604020202020204" pitchFamily="34" charset="0"/>
              </a:rPr>
              <a:t>z</a:t>
            </a:r>
            <a:r>
              <a:rPr lang="en-US" altLang="ja-JP" b="1">
                <a:latin typeface="Arial" panose="020B0604020202020204" pitchFamily="34" charset="0"/>
                <a:cs typeface="Arial" panose="020B0604020202020204" pitchFamily="34" charset="0"/>
              </a:rPr>
              <a:t>) </a:t>
            </a:r>
            <a:endParaRPr lang="ja-JP" altLang="en-US" b="1">
              <a:latin typeface="Arial" panose="020B0604020202020204" pitchFamily="34" charset="0"/>
              <a:cs typeface="Arial" panose="020B0604020202020204" pitchFamily="34" charset="0"/>
            </a:endParaRPr>
          </a:p>
        </p:txBody>
      </p:sp>
      <p:grpSp>
        <p:nvGrpSpPr>
          <p:cNvPr id="154628" name="グループ化 15"/>
          <p:cNvGrpSpPr>
            <a:grpSpLocks/>
          </p:cNvGrpSpPr>
          <p:nvPr/>
        </p:nvGrpSpPr>
        <p:grpSpPr bwMode="auto">
          <a:xfrm>
            <a:off x="3940175" y="2663825"/>
            <a:ext cx="5176838" cy="4111625"/>
            <a:chOff x="3940455" y="2663915"/>
            <a:chExt cx="5177050" cy="4110978"/>
          </a:xfrm>
        </p:grpSpPr>
        <p:grpSp>
          <p:nvGrpSpPr>
            <p:cNvPr id="154629" name="グループ化 5"/>
            <p:cNvGrpSpPr>
              <a:grpSpLocks/>
            </p:cNvGrpSpPr>
            <p:nvPr/>
          </p:nvGrpSpPr>
          <p:grpSpPr bwMode="auto">
            <a:xfrm>
              <a:off x="3940455" y="2663915"/>
              <a:ext cx="5177050" cy="4110978"/>
              <a:chOff x="3626895" y="2393885"/>
              <a:chExt cx="5517105" cy="4381008"/>
            </a:xfrm>
          </p:grpSpPr>
          <p:sp>
            <p:nvSpPr>
              <p:cNvPr id="154636" name="object 4"/>
              <p:cNvSpPr>
                <a:spLocks noChangeArrowheads="1"/>
              </p:cNvSpPr>
              <p:nvPr/>
            </p:nvSpPr>
            <p:spPr bwMode="auto">
              <a:xfrm>
                <a:off x="3626895" y="2498492"/>
                <a:ext cx="5445605" cy="427640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endParaRPr lang="ja-JP" altLang="ja-JP"/>
              </a:p>
            </p:txBody>
          </p:sp>
          <p:sp>
            <p:nvSpPr>
              <p:cNvPr id="154637" name="テキスト ボックス 3"/>
              <p:cNvSpPr txBox="1">
                <a:spLocks noChangeArrowheads="1"/>
              </p:cNvSpPr>
              <p:nvPr/>
            </p:nvSpPr>
            <p:spPr bwMode="auto">
              <a:xfrm>
                <a:off x="4707015" y="2498492"/>
                <a:ext cx="3780419" cy="400110"/>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800" b="1">
                    <a:latin typeface="Arial" panose="020B0604020202020204" pitchFamily="34" charset="0"/>
                    <a:cs typeface="Arial" panose="020B0604020202020204" pitchFamily="34" charset="0"/>
                  </a:rPr>
                  <a:t>Neutrino survival probability</a:t>
                </a:r>
                <a:endParaRPr lang="ja-JP" altLang="en-US" sz="1800" b="1">
                  <a:latin typeface="Arial" panose="020B0604020202020204" pitchFamily="34" charset="0"/>
                  <a:cs typeface="Arial" panose="020B0604020202020204" pitchFamily="34" charset="0"/>
                </a:endParaRPr>
              </a:p>
            </p:txBody>
          </p:sp>
          <p:sp>
            <p:nvSpPr>
              <p:cNvPr id="5" name="正方形/長方形 4"/>
              <p:cNvSpPr/>
              <p:nvPr/>
            </p:nvSpPr>
            <p:spPr>
              <a:xfrm>
                <a:off x="8758259" y="2393885"/>
                <a:ext cx="385741" cy="3195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8" name="直線矢印コネクタ 7"/>
            <p:cNvCxnSpPr/>
            <p:nvPr/>
          </p:nvCxnSpPr>
          <p:spPr>
            <a:xfrm flipV="1">
              <a:off x="5921736" y="3794037"/>
              <a:ext cx="327038" cy="3285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6450396" y="4238467"/>
              <a:ext cx="461981" cy="55236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7252116" y="3428970"/>
              <a:ext cx="425467" cy="31427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4633" name="テキスト ボックス 11"/>
            <p:cNvSpPr txBox="1">
              <a:spLocks noChangeArrowheads="1"/>
            </p:cNvSpPr>
            <p:nvPr/>
          </p:nvSpPr>
          <p:spPr bwMode="auto">
            <a:xfrm>
              <a:off x="6498592" y="3104673"/>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0000FF"/>
                  </a:solidFill>
                  <a:latin typeface="Arial" panose="020B0604020202020204" pitchFamily="34" charset="0"/>
                  <a:cs typeface="Arial" panose="020B0604020202020204" pitchFamily="34" charset="0"/>
                </a:rPr>
                <a:t>oscillation</a:t>
              </a:r>
              <a:endParaRPr lang="ja-JP" altLang="en-US" sz="1800" b="1">
                <a:solidFill>
                  <a:srgbClr val="0000FF"/>
                </a:solidFill>
                <a:latin typeface="Arial" panose="020B0604020202020204" pitchFamily="34" charset="0"/>
                <a:cs typeface="Arial" panose="020B0604020202020204" pitchFamily="34" charset="0"/>
              </a:endParaRPr>
            </a:p>
          </p:txBody>
        </p:sp>
        <p:sp>
          <p:nvSpPr>
            <p:cNvPr id="154634" name="テキスト ボックス 21"/>
            <p:cNvSpPr txBox="1">
              <a:spLocks noChangeArrowheads="1"/>
            </p:cNvSpPr>
            <p:nvPr/>
          </p:nvSpPr>
          <p:spPr bwMode="auto">
            <a:xfrm>
              <a:off x="4785768" y="4062669"/>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decoherence</a:t>
              </a:r>
              <a:endParaRPr lang="ja-JP" altLang="en-US" sz="1800" b="1">
                <a:solidFill>
                  <a:srgbClr val="FF0000"/>
                </a:solidFill>
                <a:latin typeface="Arial" panose="020B0604020202020204" pitchFamily="34" charset="0"/>
                <a:cs typeface="Arial" panose="020B0604020202020204" pitchFamily="34" charset="0"/>
              </a:endParaRPr>
            </a:p>
          </p:txBody>
        </p:sp>
        <p:sp>
          <p:nvSpPr>
            <p:cNvPr id="154635" name="テキスト ボックス 22"/>
            <p:cNvSpPr txBox="1">
              <a:spLocks noChangeArrowheads="1"/>
            </p:cNvSpPr>
            <p:nvPr/>
          </p:nvSpPr>
          <p:spPr bwMode="auto">
            <a:xfrm>
              <a:off x="6000177" y="4768483"/>
              <a:ext cx="112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008000"/>
                  </a:solidFill>
                  <a:latin typeface="Arial" panose="020B0604020202020204" pitchFamily="34" charset="0"/>
                  <a:cs typeface="Arial" panose="020B0604020202020204" pitchFamily="34" charset="0"/>
                </a:rPr>
                <a:t>decay</a:t>
              </a:r>
              <a:endParaRPr lang="ja-JP" altLang="en-US" sz="1800" b="1">
                <a:solidFill>
                  <a:srgbClr val="008000"/>
                </a:solidFill>
                <a:latin typeface="Arial" panose="020B0604020202020204" pitchFamily="34" charset="0"/>
                <a:cs typeface="Arial" panose="020B0604020202020204" pitchFamily="34" charset="0"/>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L/E analysis</a:t>
            </a:r>
            <a:endParaRPr lang="en-US" altLang="ja-JP" sz="2800" b="1" u="sng">
              <a:solidFill>
                <a:srgbClr val="0A0AD4"/>
              </a:solidFill>
              <a:latin typeface="Symbol" panose="05050102010706020507" pitchFamily="18" charset="2"/>
            </a:endParaRPr>
          </a:p>
        </p:txBody>
      </p:sp>
      <p:pic>
        <p:nvPicPr>
          <p:cNvPr id="15667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484188"/>
            <a:ext cx="27273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8172450" y="819150"/>
            <a:ext cx="225425" cy="15303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6677" name="グループ化 1"/>
          <p:cNvGrpSpPr>
            <a:grpSpLocks/>
          </p:cNvGrpSpPr>
          <p:nvPr/>
        </p:nvGrpSpPr>
        <p:grpSpPr bwMode="auto">
          <a:xfrm>
            <a:off x="3941763" y="2798763"/>
            <a:ext cx="5526087" cy="4086225"/>
            <a:chOff x="3681897" y="2807963"/>
            <a:chExt cx="5525618" cy="4086422"/>
          </a:xfrm>
        </p:grpSpPr>
        <p:pic>
          <p:nvPicPr>
            <p:cNvPr id="156710" name="図 8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1897" y="2807963"/>
              <a:ext cx="5525618" cy="40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11" name="テキスト ボックス 866"/>
            <p:cNvSpPr txBox="1">
              <a:spLocks noChangeArrowheads="1"/>
            </p:cNvSpPr>
            <p:nvPr/>
          </p:nvSpPr>
          <p:spPr bwMode="auto">
            <a:xfrm>
              <a:off x="4716925" y="5390213"/>
              <a:ext cx="2336830" cy="9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fr-FR" altLang="ja-JP" sz="1400" b="1">
                  <a:solidFill>
                    <a:srgbClr val="000000"/>
                  </a:solidFill>
                  <a:latin typeface="Arial Narrow" panose="020B0606020202030204" pitchFamily="34" charset="0"/>
                </a:rPr>
                <a:t>Y.Ashie et al.,</a:t>
              </a:r>
              <a:br>
                <a:rPr lang="fr-FR" altLang="ja-JP" sz="1400" b="1">
                  <a:solidFill>
                    <a:srgbClr val="000000"/>
                  </a:solidFill>
                  <a:latin typeface="Arial Narrow" panose="020B0606020202030204" pitchFamily="34" charset="0"/>
                </a:rPr>
              </a:br>
              <a:r>
                <a:rPr lang="fr-FR" altLang="ja-JP" sz="1400" b="1">
                  <a:solidFill>
                    <a:srgbClr val="000000"/>
                  </a:solidFill>
                  <a:latin typeface="Arial Narrow" panose="020B0606020202030204" pitchFamily="34" charset="0"/>
                </a:rPr>
                <a:t>Phys.Rev.Lett. 93,101801(2004) 1489 live-day data </a:t>
              </a:r>
              <a:br>
                <a:rPr lang="fr-FR" altLang="ja-JP" sz="1400" b="1">
                  <a:solidFill>
                    <a:srgbClr val="000000"/>
                  </a:solidFill>
                  <a:latin typeface="Arial Narrow" panose="020B0606020202030204" pitchFamily="34" charset="0"/>
                </a:rPr>
              </a:br>
              <a:endParaRPr lang="fr-FR" altLang="ja-JP" sz="1400" b="1">
                <a:solidFill>
                  <a:srgbClr val="000000"/>
                </a:solidFill>
                <a:latin typeface="Arial Narrow" panose="020B0606020202030204" pitchFamily="34" charset="0"/>
              </a:endParaRPr>
            </a:p>
          </p:txBody>
        </p:sp>
      </p:grpSp>
      <p:pic>
        <p:nvPicPr>
          <p:cNvPr id="235554"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2888" y="1358900"/>
            <a:ext cx="1184275" cy="25939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8119" name="テキスト ボックス 1"/>
          <p:cNvSpPr txBox="1">
            <a:spLocks noChangeArrowheads="1"/>
          </p:cNvSpPr>
          <p:nvPr/>
        </p:nvSpPr>
        <p:spPr bwMode="auto">
          <a:xfrm>
            <a:off x="53975" y="679450"/>
            <a:ext cx="6183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 clear dip corresponding to the first oscillation maximum</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can be found. </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Neutrino oscillation can well explain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data.</a:t>
            </a: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Neutrino </a:t>
            </a:r>
            <a:r>
              <a:rPr lang="en-US" altLang="ja-JP" b="1" dirty="0" err="1">
                <a:latin typeface="Arial" panose="020B0604020202020204" pitchFamily="34" charset="0"/>
                <a:cs typeface="Arial" panose="020B0604020202020204" pitchFamily="34" charset="0"/>
              </a:rPr>
              <a:t>decoherence</a:t>
            </a:r>
            <a:r>
              <a:rPr lang="en-US" altLang="ja-JP" b="1" dirty="0">
                <a:latin typeface="Arial" panose="020B0604020202020204" pitchFamily="34" charset="0"/>
                <a:cs typeface="Arial" panose="020B0604020202020204" pitchFamily="34" charset="0"/>
              </a:rPr>
              <a:t> and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neutrino decay are disfavored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with more than </a:t>
            </a:r>
            <a:r>
              <a:rPr lang="en-US" altLang="ja-JP" b="1" dirty="0">
                <a:solidFill>
                  <a:srgbClr val="FF0000"/>
                </a:solidFill>
                <a:latin typeface="Arial" panose="020B0604020202020204" pitchFamily="34" charset="0"/>
                <a:cs typeface="Arial" panose="020B0604020202020204" pitchFamily="34" charset="0"/>
              </a:rPr>
              <a:t>3.4</a:t>
            </a:r>
            <a:r>
              <a:rPr lang="en-US" altLang="ja-JP" b="1" dirty="0">
                <a:solidFill>
                  <a:srgbClr val="FF0000"/>
                </a:solidFill>
                <a:latin typeface="Symbol" panose="05050102010706020507" pitchFamily="18" charset="2"/>
                <a:cs typeface="Arial" panose="020B0604020202020204" pitchFamily="34" charset="0"/>
              </a:rPr>
              <a:t>s</a:t>
            </a:r>
            <a:r>
              <a:rPr lang="en-US" altLang="ja-JP" b="1" dirty="0">
                <a:latin typeface="Arial" panose="020B0604020202020204" pitchFamily="34" charset="0"/>
                <a:cs typeface="Arial" panose="020B0604020202020204" pitchFamily="34" charset="0"/>
              </a:rPr>
              <a:t>.</a:t>
            </a:r>
          </a:p>
        </p:txBody>
      </p:sp>
      <p:graphicFrame>
        <p:nvGraphicFramePr>
          <p:cNvPr id="13" name="表 12"/>
          <p:cNvGraphicFramePr>
            <a:graphicFrameLocks noGrp="1"/>
          </p:cNvGraphicFramePr>
          <p:nvPr/>
        </p:nvGraphicFramePr>
        <p:xfrm>
          <a:off x="242888" y="2700338"/>
          <a:ext cx="3924301" cy="2124075"/>
        </p:xfrm>
        <a:graphic>
          <a:graphicData uri="http://schemas.openxmlformats.org/drawingml/2006/table">
            <a:tbl>
              <a:tblPr firstRow="1" bandRow="1">
                <a:tableStyleId>{5C22544A-7EE6-4342-B048-85BDC9FD1C3A}</a:tableStyleId>
              </a:tblPr>
              <a:tblGrid>
                <a:gridCol w="972074">
                  <a:extLst>
                    <a:ext uri="{9D8B030D-6E8A-4147-A177-3AD203B41FA5}">
                      <a16:colId xmlns:a16="http://schemas.microsoft.com/office/drawing/2014/main" val="722615995"/>
                    </a:ext>
                  </a:extLst>
                </a:gridCol>
                <a:gridCol w="1368105">
                  <a:extLst>
                    <a:ext uri="{9D8B030D-6E8A-4147-A177-3AD203B41FA5}">
                      <a16:colId xmlns:a16="http://schemas.microsoft.com/office/drawing/2014/main" val="3054192070"/>
                    </a:ext>
                  </a:extLst>
                </a:gridCol>
                <a:gridCol w="792061">
                  <a:extLst>
                    <a:ext uri="{9D8B030D-6E8A-4147-A177-3AD203B41FA5}">
                      <a16:colId xmlns:a16="http://schemas.microsoft.com/office/drawing/2014/main" val="2104676221"/>
                    </a:ext>
                  </a:extLst>
                </a:gridCol>
                <a:gridCol w="792061">
                  <a:extLst>
                    <a:ext uri="{9D8B030D-6E8A-4147-A177-3AD203B41FA5}">
                      <a16:colId xmlns:a16="http://schemas.microsoft.com/office/drawing/2014/main" val="1085092351"/>
                    </a:ext>
                  </a:extLst>
                </a:gridCol>
              </a:tblGrid>
              <a:tr h="370951">
                <a:tc gridSpan="2">
                  <a:txBody>
                    <a:bodyPr/>
                    <a:lstStyle/>
                    <a:p>
                      <a:endParaRPr kumimoji="1" lang="ja-JP" altLang="en-US" sz="1400" dirty="0"/>
                    </a:p>
                  </a:txBody>
                  <a:tcPr marL="91433" marR="91433" marT="45734" marB="45734"/>
                </a:tc>
                <a:tc hMerge="1">
                  <a:txBody>
                    <a:bodyPr/>
                    <a:lstStyle/>
                    <a:p>
                      <a:endParaRPr kumimoji="1" lang="ja-JP" altLang="en-US" dirty="0"/>
                    </a:p>
                  </a:txBody>
                  <a:tcPr/>
                </a:tc>
                <a:tc>
                  <a:txBody>
                    <a:bodyPr/>
                    <a:lstStyle/>
                    <a:p>
                      <a:pPr algn="ctr"/>
                      <a:r>
                        <a:rPr kumimoji="1" lang="en-US" altLang="ja-JP" sz="1400" dirty="0">
                          <a:latin typeface="Arial" panose="020B0604020202020204" pitchFamily="34" charset="0"/>
                          <a:cs typeface="Arial" panose="020B0604020202020204" pitchFamily="34" charset="0"/>
                        </a:rPr>
                        <a:t>1 bin</a:t>
                      </a:r>
                      <a:endParaRPr kumimoji="1" lang="ja-JP" altLang="en-US" sz="1400" dirty="0">
                        <a:latin typeface="Arial" panose="020B0604020202020204" pitchFamily="34" charset="0"/>
                        <a:cs typeface="Arial" panose="020B0604020202020204" pitchFamily="34" charset="0"/>
                      </a:endParaRPr>
                    </a:p>
                  </a:txBody>
                  <a:tcPr marL="91433" marR="91433" marT="45734" marB="45734"/>
                </a:tc>
                <a:tc>
                  <a:txBody>
                    <a:bodyPr/>
                    <a:lstStyle/>
                    <a:p>
                      <a:pPr algn="ctr"/>
                      <a:r>
                        <a:rPr kumimoji="1" lang="en-US" altLang="ja-JP" sz="1400" dirty="0">
                          <a:latin typeface="Arial" panose="020B0604020202020204" pitchFamily="34" charset="0"/>
                          <a:cs typeface="Arial" panose="020B0604020202020204" pitchFamily="34" charset="0"/>
                        </a:rPr>
                        <a:t>4 bins</a:t>
                      </a:r>
                      <a:endParaRPr kumimoji="1" lang="ja-JP" altLang="en-US" sz="1400" dirty="0">
                        <a:latin typeface="Arial" panose="020B0604020202020204" pitchFamily="34" charset="0"/>
                        <a:cs typeface="Arial" panose="020B0604020202020204" pitchFamily="34" charset="0"/>
                      </a:endParaRPr>
                    </a:p>
                  </a:txBody>
                  <a:tcPr marL="91433" marR="91433" marT="45734" marB="45734"/>
                </a:tc>
                <a:extLst>
                  <a:ext uri="{0D108BD9-81ED-4DB2-BD59-A6C34878D82A}">
                    <a16:rowId xmlns:a16="http://schemas.microsoft.com/office/drawing/2014/main" val="2086290568"/>
                  </a:ext>
                </a:extLst>
              </a:tr>
              <a:tr h="370951">
                <a:tc rowSpan="3">
                  <a:txBody>
                    <a:bodyPr/>
                    <a:lstStyle/>
                    <a:p>
                      <a:r>
                        <a:rPr kumimoji="1" lang="en-US" altLang="ja-JP" sz="1400" b="1" dirty="0">
                          <a:latin typeface="Arial" panose="020B0604020202020204" pitchFamily="34" charset="0"/>
                          <a:cs typeface="Arial" panose="020B0604020202020204" pitchFamily="34" charset="0"/>
                        </a:rPr>
                        <a:t>Expected</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400" b="1" dirty="0">
                          <a:latin typeface="Arial" panose="020B0604020202020204" pitchFamily="34" charset="0"/>
                          <a:cs typeface="Arial" panose="020B0604020202020204" pitchFamily="34" charset="0"/>
                        </a:rPr>
                        <a:t>No 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~20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~131</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339450763"/>
                  </a:ext>
                </a:extLst>
              </a:tr>
              <a:tr h="640271">
                <a:tc vMerge="1">
                  <a:txBody>
                    <a:bodyPr/>
                    <a:lstStyle/>
                    <a:p>
                      <a:endParaRPr kumimoji="1" lang="ja-JP" altLang="en-US" dirty="0"/>
                    </a:p>
                  </a:txBody>
                  <a:tcPr/>
                </a:tc>
                <a:tc>
                  <a:txBody>
                    <a:bodyPr/>
                    <a:lstStyle/>
                    <a:p>
                      <a:r>
                        <a:rPr kumimoji="1" lang="en-US" altLang="ja-JP" sz="1400" b="1" dirty="0" err="1">
                          <a:latin typeface="Arial" panose="020B0604020202020204" pitchFamily="34" charset="0"/>
                          <a:cs typeface="Arial" panose="020B0604020202020204" pitchFamily="34" charset="0"/>
                        </a:rPr>
                        <a:t>decoherence</a:t>
                      </a:r>
                      <a:r>
                        <a:rPr kumimoji="1" lang="en-US" altLang="ja-JP" sz="1400" b="1" dirty="0">
                          <a:latin typeface="Arial" panose="020B0604020202020204" pitchFamily="34" charset="0"/>
                          <a:cs typeface="Arial" panose="020B0604020202020204" pitchFamily="34" charset="0"/>
                        </a:rPr>
                        <a:t>/</a:t>
                      </a:r>
                      <a:br>
                        <a:rPr kumimoji="1" lang="en-US" altLang="ja-JP" sz="1400" b="1" dirty="0">
                          <a:latin typeface="Arial" panose="020B0604020202020204" pitchFamily="34" charset="0"/>
                          <a:cs typeface="Arial" panose="020B0604020202020204" pitchFamily="34" charset="0"/>
                        </a:rPr>
                      </a:br>
                      <a:r>
                        <a:rPr kumimoji="1" lang="en-US" altLang="ja-JP" sz="1400" b="1" dirty="0">
                          <a:latin typeface="Arial" panose="020B0604020202020204" pitchFamily="34" charset="0"/>
                          <a:cs typeface="Arial" panose="020B0604020202020204" pitchFamily="34" charset="0"/>
                        </a:rPr>
                        <a:t>decay</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~10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 ~68</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136156208"/>
                  </a:ext>
                </a:extLst>
              </a:tr>
              <a:tr h="370951">
                <a:tc vMerge="1">
                  <a:txBody>
                    <a:bodyPr/>
                    <a:lstStyle/>
                    <a:p>
                      <a:endParaRPr kumimoji="1" lang="ja-JP" altLang="en-US" dirty="0"/>
                    </a:p>
                  </a:txBody>
                  <a:tcPr/>
                </a:tc>
                <a:tc>
                  <a:txBody>
                    <a:bodyPr/>
                    <a:lstStyle/>
                    <a:p>
                      <a:r>
                        <a:rPr kumimoji="1" lang="en-US" altLang="ja-JP" sz="1400" b="1" dirty="0">
                          <a:latin typeface="Arial" panose="020B0604020202020204" pitchFamily="34" charset="0"/>
                          <a:cs typeface="Arial" panose="020B0604020202020204" pitchFamily="34" charset="0"/>
                        </a:rPr>
                        <a:t>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~7</a:t>
                      </a:r>
                      <a:endParaRPr kumimoji="1" lang="ja-JP" altLang="en-US" sz="1800" b="1" dirty="0">
                        <a:solidFill>
                          <a:srgbClr val="0000FF"/>
                        </a:solidFill>
                        <a:latin typeface="Consolas" panose="020B0609020204030204" pitchFamily="49"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~48</a:t>
                      </a:r>
                      <a:endParaRPr kumimoji="1" lang="ja-JP" altLang="en-US" sz="1800" b="1" dirty="0">
                        <a:solidFill>
                          <a:srgbClr val="0000FF"/>
                        </a:solidFill>
                        <a:latin typeface="Consolas" panose="020B0609020204030204" pitchFamily="49" charset="0"/>
                      </a:endParaRPr>
                    </a:p>
                  </a:txBody>
                  <a:tcPr marL="91433" marR="91433" marT="45734" marB="45734"/>
                </a:tc>
                <a:extLst>
                  <a:ext uri="{0D108BD9-81ED-4DB2-BD59-A6C34878D82A}">
                    <a16:rowId xmlns:a16="http://schemas.microsoft.com/office/drawing/2014/main" val="2849276926"/>
                  </a:ext>
                </a:extLst>
              </a:tr>
              <a:tr h="370951">
                <a:tc gridSpan="2">
                  <a:txBody>
                    <a:bodyPr/>
                    <a:lstStyle/>
                    <a:p>
                      <a:r>
                        <a:rPr kumimoji="1" lang="en-US" altLang="ja-JP" sz="1400" b="1" dirty="0">
                          <a:latin typeface="Arial" panose="020B0604020202020204" pitchFamily="34" charset="0"/>
                          <a:cs typeface="Arial" panose="020B0604020202020204" pitchFamily="34" charset="0"/>
                        </a:rPr>
                        <a:t>data</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hMerge="1">
                  <a:txBody>
                    <a:bodyPr/>
                    <a:lstStyle/>
                    <a:p>
                      <a:endParaRPr kumimoji="1" lang="ja-JP" altLang="en-US" dirty="0"/>
                    </a:p>
                  </a:txBody>
                  <a:tcPr/>
                </a:tc>
                <a:tc>
                  <a:txBody>
                    <a:bodyPr/>
                    <a:lstStyle/>
                    <a:p>
                      <a:r>
                        <a:rPr kumimoji="1" lang="en-US" altLang="ja-JP" sz="1800" b="1" dirty="0">
                          <a:solidFill>
                            <a:srgbClr val="FF0000"/>
                          </a:solidFill>
                          <a:latin typeface="Consolas" panose="020B0609020204030204" pitchFamily="49" charset="0"/>
                        </a:rPr>
                        <a:t>   4</a:t>
                      </a:r>
                      <a:endParaRPr kumimoji="1" lang="ja-JP" altLang="en-US" sz="1800" b="1" dirty="0">
                        <a:solidFill>
                          <a:srgbClr val="FF0000"/>
                        </a:solidFill>
                        <a:latin typeface="Consolas" panose="020B0609020204030204" pitchFamily="49" charset="0"/>
                      </a:endParaRPr>
                    </a:p>
                  </a:txBody>
                  <a:tcPr marL="91433" marR="91433" marT="45734" marB="45734"/>
                </a:tc>
                <a:tc>
                  <a:txBody>
                    <a:bodyPr/>
                    <a:lstStyle/>
                    <a:p>
                      <a:r>
                        <a:rPr kumimoji="1" lang="en-US" altLang="ja-JP" sz="1800" b="1" dirty="0">
                          <a:solidFill>
                            <a:srgbClr val="FF0000"/>
                          </a:solidFill>
                          <a:latin typeface="Consolas" panose="020B0609020204030204" pitchFamily="49" charset="0"/>
                        </a:rPr>
                        <a:t>  44</a:t>
                      </a:r>
                      <a:endParaRPr kumimoji="1" lang="ja-JP" altLang="en-US" sz="1800" b="1" dirty="0">
                        <a:solidFill>
                          <a:srgbClr val="FF0000"/>
                        </a:solidFill>
                        <a:latin typeface="Consolas" panose="020B0609020204030204" pitchFamily="49" charset="0"/>
                      </a:endParaRPr>
                    </a:p>
                  </a:txBody>
                  <a:tcPr marL="91433" marR="91433" marT="45734" marB="45734"/>
                </a:tc>
                <a:extLst>
                  <a:ext uri="{0D108BD9-81ED-4DB2-BD59-A6C34878D82A}">
                    <a16:rowId xmlns:a16="http://schemas.microsoft.com/office/drawing/2014/main" val="1263738502"/>
                  </a:ext>
                </a:extLst>
              </a:tr>
            </a:tbl>
          </a:graphicData>
        </a:graphic>
      </p:graphicFrame>
      <p:sp>
        <p:nvSpPr>
          <p:cNvPr id="14" name="正方形/長方形 13"/>
          <p:cNvSpPr/>
          <p:nvPr/>
        </p:nvSpPr>
        <p:spPr>
          <a:xfrm>
            <a:off x="7362825" y="2979738"/>
            <a:ext cx="365125" cy="31940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709" name="テキスト ボックス 2"/>
          <p:cNvSpPr txBox="1">
            <a:spLocks noChangeArrowheads="1"/>
          </p:cNvSpPr>
          <p:nvPr/>
        </p:nvSpPr>
        <p:spPr bwMode="auto">
          <a:xfrm>
            <a:off x="373063" y="2212975"/>
            <a:ext cx="3748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solidFill>
                  <a:srgbClr val="0000FF"/>
                </a:solidFill>
                <a:latin typeface="Arial Narrow" panose="020B0606020202030204" pitchFamily="34" charset="0"/>
                <a:cs typeface="Arial" panose="020B0604020202020204" pitchFamily="34" charset="0"/>
              </a:rPr>
              <a:t>Number of events in the dip region</a:t>
            </a:r>
            <a:endParaRPr lang="ja-JP" altLang="en-US" b="1">
              <a:solidFill>
                <a:srgbClr val="0000FF"/>
              </a:solidFill>
              <a:latin typeface="Arial Narrow" panose="020B0606020202030204" pitchFamily="34" charset="0"/>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38EA0600-B15B-4037-AAE4-64D0B7AF5B8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3"/>
          <p:cNvSpPr txBox="1">
            <a:spLocks noChangeArrowheads="1"/>
          </p:cNvSpPr>
          <p:nvPr/>
        </p:nvSpPr>
        <p:spPr bwMode="auto">
          <a:xfrm>
            <a:off x="0" y="-26988"/>
            <a:ext cx="914400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Grand Unified Theories</a:t>
            </a:r>
            <a:endParaRPr lang="en-US" altLang="ja-JP" sz="2800" b="1" u="sng" dirty="0">
              <a:solidFill>
                <a:srgbClr val="0A0AD4"/>
              </a:solidFill>
              <a:latin typeface="Symbol" panose="05050102010706020507" pitchFamily="18" charset="2"/>
            </a:endParaRPr>
          </a:p>
        </p:txBody>
      </p:sp>
      <p:sp>
        <p:nvSpPr>
          <p:cNvPr id="7" name="テキスト ボックス 6"/>
          <p:cNvSpPr txBox="1"/>
          <p:nvPr/>
        </p:nvSpPr>
        <p:spPr>
          <a:xfrm>
            <a:off x="73025" y="414338"/>
            <a:ext cx="8909050" cy="64325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the beginning of </a:t>
            </a:r>
            <a:r>
              <a:rPr lang="en-US" altLang="ja-JP" b="1" dirty="0" err="1">
                <a:solidFill>
                  <a:srgbClr val="FF0000"/>
                </a:solidFill>
                <a:latin typeface="+mn-lt"/>
              </a:rPr>
              <a:t>Kamiokande</a:t>
            </a:r>
            <a:r>
              <a:rPr lang="ja-JP" altLang="en-US" b="1" dirty="0">
                <a:solidFill>
                  <a:srgbClr val="FF0000"/>
                </a:solidFill>
                <a:latin typeface="+mn-lt"/>
              </a:rPr>
              <a:t> </a:t>
            </a:r>
            <a:r>
              <a:rPr lang="en-US" altLang="ja-JP" b="1" dirty="0">
                <a:latin typeface="+mn-lt"/>
              </a:rPr>
              <a:t>experiment,  the main purpose was examination of </a:t>
            </a:r>
            <a:r>
              <a:rPr lang="en-US" altLang="ja-JP" b="1" dirty="0">
                <a:solidFill>
                  <a:srgbClr val="FF0000"/>
                </a:solidFill>
                <a:latin typeface="+mn-lt"/>
              </a:rPr>
              <a:t>Grand Unified Theories (GUTs)</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Around the end of 1970s, GUTs were proposed by many theorists.</a:t>
            </a:r>
            <a:br>
              <a:rPr lang="en-US" altLang="ja-JP" b="1" dirty="0">
                <a:latin typeface="+mn-lt"/>
              </a:rPr>
            </a:br>
            <a:r>
              <a:rPr lang="en-US" altLang="ja-JP" b="1" dirty="0">
                <a:latin typeface="+mn-lt"/>
              </a:rPr>
              <a:t>What is GUTs…….. </a:t>
            </a:r>
          </a:p>
          <a:p>
            <a:pPr>
              <a:defRPr/>
            </a:pPr>
            <a:endParaRPr lang="en-US" altLang="ja-JP" sz="1600" b="1" dirty="0">
              <a:latin typeface="+mn-lt"/>
            </a:endParaRPr>
          </a:p>
          <a:p>
            <a:pPr>
              <a:defRPr/>
            </a:pPr>
            <a:endParaRPr lang="en-US" altLang="ja-JP" sz="1600" b="1" i="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r>
              <a:rPr lang="en-US" altLang="ja-JP" sz="1600" b="1" dirty="0">
                <a:latin typeface="+mn-lt"/>
              </a:rPr>
              <a:t>  </a:t>
            </a: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marL="285750" indent="-28575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Accordingly, “</a:t>
            </a:r>
            <a:r>
              <a:rPr lang="en-US" altLang="ja-JP" b="1" dirty="0">
                <a:solidFill>
                  <a:srgbClr val="FF0000"/>
                </a:solidFill>
                <a:latin typeface="+mn-lt"/>
              </a:rPr>
              <a:t>nucleon decay</a:t>
            </a:r>
            <a:r>
              <a:rPr lang="en-US" altLang="ja-JP" b="1" dirty="0">
                <a:latin typeface="+mn-lt"/>
              </a:rPr>
              <a:t>” is predicted by the GUTs.  </a:t>
            </a:r>
          </a:p>
        </p:txBody>
      </p:sp>
      <p:sp>
        <p:nvSpPr>
          <p:cNvPr id="8" name="テキスト ボックス 7"/>
          <p:cNvSpPr txBox="1"/>
          <p:nvPr/>
        </p:nvSpPr>
        <p:spPr>
          <a:xfrm>
            <a:off x="296863" y="2571750"/>
            <a:ext cx="8640762" cy="3600986"/>
          </a:xfrm>
          <a:prstGeom prst="rect">
            <a:avLst/>
          </a:prstGeom>
          <a:solidFill>
            <a:srgbClr val="FFC5FF"/>
          </a:solidFill>
        </p:spPr>
        <p:txBody>
          <a:bodyPr>
            <a:spAutoFit/>
          </a:bodyPr>
          <a:lstStyle/>
          <a:p>
            <a:pPr>
              <a:spcAft>
                <a:spcPts val="1200"/>
              </a:spcAft>
              <a:defRPr/>
            </a:pPr>
            <a:r>
              <a:rPr lang="en-US" altLang="ja-JP" sz="1800" b="1" dirty="0">
                <a:latin typeface="+mn-lt"/>
              </a:rPr>
              <a:t>There might exist extremely rare interaction</a:t>
            </a:r>
            <a:r>
              <a:rPr lang="ja-JP" altLang="en-US" sz="1800" b="1" dirty="0">
                <a:latin typeface="+mn-lt"/>
              </a:rPr>
              <a:t> </a:t>
            </a:r>
            <a:r>
              <a:rPr lang="en-US" altLang="ja-JP" sz="1800" b="1" dirty="0">
                <a:latin typeface="+mn-lt"/>
              </a:rPr>
              <a:t>by which a quark convert to a lepton. Corresponding gauge boson is very heavy, M~10</a:t>
            </a:r>
            <a:r>
              <a:rPr lang="en-US" altLang="ja-JP" sz="1800" b="1" baseline="30000" dirty="0">
                <a:latin typeface="+mn-lt"/>
              </a:rPr>
              <a:t>15</a:t>
            </a:r>
            <a:r>
              <a:rPr lang="en-US" altLang="ja-JP" sz="1800" b="1" dirty="0">
                <a:latin typeface="+mn-lt"/>
              </a:rPr>
              <a:t>GeV.</a:t>
            </a:r>
            <a:br>
              <a:rPr lang="en-US" altLang="ja-JP" sz="1800" b="1" dirty="0">
                <a:latin typeface="+mn-lt"/>
              </a:rPr>
            </a:br>
            <a:r>
              <a:rPr lang="en-US" altLang="ja-JP" sz="1800" b="1" dirty="0">
                <a:latin typeface="+mn-lt"/>
              </a:rPr>
              <a:t>Accordingly, the interaction might be suppressed.</a:t>
            </a:r>
          </a:p>
          <a:p>
            <a:pPr>
              <a:spcAft>
                <a:spcPts val="1200"/>
              </a:spcAft>
              <a:defRPr/>
            </a:pPr>
            <a:r>
              <a:rPr lang="en-US" altLang="ja-JP" sz="1800" b="1" dirty="0">
                <a:latin typeface="+mn-lt"/>
              </a:rPr>
              <a:t>In the hot universe just after the big bang, such interaction was frequent. After the universe became cold, the gauge boson became massive due to coupling with Higgs particle. The interaction became suppressed and leptons and quarks were isolated.</a:t>
            </a:r>
          </a:p>
          <a:p>
            <a:pPr>
              <a:spcAft>
                <a:spcPts val="1200"/>
              </a:spcAft>
              <a:defRPr/>
            </a:pPr>
            <a:r>
              <a:rPr lang="en-US" altLang="ja-JP" sz="1800" b="1" dirty="0">
                <a:latin typeface="+mn-lt"/>
              </a:rPr>
              <a:t>It is an analogy or an extension of the GWS model in which neutrino interactions are weak (rare) because W and Z bosons are heavy (M~10</a:t>
            </a:r>
            <a:r>
              <a:rPr lang="en-US" altLang="ja-JP" sz="1800" b="1" baseline="30000" dirty="0">
                <a:latin typeface="+mn-lt"/>
              </a:rPr>
              <a:t>2</a:t>
            </a:r>
            <a:r>
              <a:rPr lang="en-US" altLang="ja-JP" sz="1800" b="1" dirty="0">
                <a:latin typeface="+mn-lt"/>
              </a:rPr>
              <a:t>GeV).</a:t>
            </a:r>
          </a:p>
          <a:p>
            <a:pPr>
              <a:spcAft>
                <a:spcPts val="1200"/>
              </a:spcAft>
              <a:defRPr/>
            </a:pPr>
            <a:r>
              <a:rPr lang="en-US" altLang="ja-JP" sz="1800" b="1" dirty="0">
                <a:latin typeface="+mn-lt"/>
              </a:rPr>
              <a:t>If such extremely rare interactions occur between quarks in a nucleon, the nucleon decay into a lepton and a meson.</a:t>
            </a:r>
          </a:p>
        </p:txBody>
      </p:sp>
      <p:sp>
        <p:nvSpPr>
          <p:cNvPr id="35845" name="テキスト ボックス 1"/>
          <p:cNvSpPr txBox="1">
            <a:spLocks noChangeArrowheads="1"/>
          </p:cNvSpPr>
          <p:nvPr/>
        </p:nvSpPr>
        <p:spPr bwMode="auto">
          <a:xfrm>
            <a:off x="657225" y="2128838"/>
            <a:ext cx="755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GUTs within 100 words. (Do not ask any question about this.)</a:t>
            </a:r>
            <a:endParaRPr lang="ja-JP" altLang="en-US" sz="2000" b="1">
              <a:solidFill>
                <a:srgbClr val="FF0000"/>
              </a:solidFill>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3B8E1B8A-C630-437A-B2AB-5AA8A64A03C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2263" y="285750"/>
            <a:ext cx="8572500" cy="6429375"/>
          </a:xfrm>
          <a:custGeom>
            <a:avLst/>
            <a:gdLst/>
            <a:ahLst/>
            <a:cxnLst/>
            <a:rect l="l" t="t" r="r" b="b"/>
            <a:pathLst>
              <a:path w="12192000" h="9144000">
                <a:moveTo>
                  <a:pt x="0" y="0"/>
                </a:moveTo>
                <a:lnTo>
                  <a:pt x="12191998" y="0"/>
                </a:lnTo>
                <a:lnTo>
                  <a:pt x="12191998" y="9143998"/>
                </a:lnTo>
                <a:lnTo>
                  <a:pt x="0" y="9143998"/>
                </a:lnTo>
                <a:lnTo>
                  <a:pt x="0" y="0"/>
                </a:lnTo>
                <a:close/>
              </a:path>
            </a:pathLst>
          </a:custGeom>
          <a:solidFill>
            <a:srgbClr val="FFFFFF"/>
          </a:solid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158723" name="Text Box 23"/>
          <p:cNvSpPr txBox="1">
            <a:spLocks noChangeArrowheads="1"/>
          </p:cNvSpPr>
          <p:nvPr/>
        </p:nvSpPr>
        <p:spPr bwMode="auto">
          <a:xfrm>
            <a:off x="71438"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cs typeface="Arial" panose="020B0604020202020204" pitchFamily="34" charset="0"/>
              </a:rPr>
              <a:t>Measurement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latin typeface="Arial" panose="020B0604020202020204" pitchFamily="34" charset="0"/>
              </a:rPr>
              <a:t> appearance</a:t>
            </a:r>
            <a:endParaRPr lang="en-US" altLang="ja-JP" sz="2800" b="1" u="sng">
              <a:solidFill>
                <a:srgbClr val="0A0AD4"/>
              </a:solidFill>
              <a:latin typeface="Symbol" panose="05050102010706020507" pitchFamily="18" charset="2"/>
            </a:endParaRPr>
          </a:p>
        </p:txBody>
      </p:sp>
      <p:pic>
        <p:nvPicPr>
          <p:cNvPr id="158724"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4105275"/>
            <a:ext cx="39798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327400"/>
            <a:ext cx="38258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341313" y="792163"/>
            <a:ext cx="8616950" cy="2862262"/>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When neutrino energy is larger than</a:t>
            </a:r>
            <a:br>
              <a:rPr lang="en-US" altLang="ja-JP" b="1" dirty="0">
                <a:latin typeface="Arial" panose="020B0604020202020204" pitchFamily="34" charset="0"/>
                <a:cs typeface="Arial" panose="020B0604020202020204" pitchFamily="34" charset="0"/>
              </a:rPr>
            </a:br>
            <a:r>
              <a:rPr lang="en-US" altLang="ja-JP" b="1" dirty="0">
                <a:solidFill>
                  <a:srgbClr val="FF00FF"/>
                </a:solidFill>
                <a:latin typeface="Arial" panose="020B0604020202020204" pitchFamily="34" charset="0"/>
                <a:cs typeface="Arial" panose="020B0604020202020204" pitchFamily="34" charset="0"/>
              </a:rPr>
              <a:t>E</a:t>
            </a:r>
            <a:r>
              <a:rPr lang="en-US" altLang="ja-JP" b="1" baseline="-25000" dirty="0">
                <a:solidFill>
                  <a:srgbClr val="FF00FF"/>
                </a:solidFill>
                <a:latin typeface="Arial" panose="020B0604020202020204" pitchFamily="34" charset="0"/>
                <a:cs typeface="Arial" panose="020B0604020202020204" pitchFamily="34" charset="0"/>
              </a:rPr>
              <a:t>th</a:t>
            </a:r>
            <a:r>
              <a:rPr lang="en-US" altLang="ja-JP" b="1" dirty="0">
                <a:solidFill>
                  <a:srgbClr val="FF00FF"/>
                </a:solidFill>
                <a:latin typeface="Arial" panose="020B0604020202020204" pitchFamily="34" charset="0"/>
                <a:cs typeface="Arial" panose="020B0604020202020204" pitchFamily="34" charset="0"/>
              </a:rPr>
              <a:t>~3.5GeV</a:t>
            </a:r>
            <a:r>
              <a:rPr lang="en-US" altLang="ja-JP" b="1" dirty="0">
                <a:latin typeface="Arial" panose="020B0604020202020204" pitchFamily="34" charset="0"/>
                <a:cs typeface="Arial" panose="020B0604020202020204" pitchFamily="34" charset="0"/>
              </a:rPr>
              <a:t>,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can produce </a:t>
            </a:r>
            <a:r>
              <a:rPr lang="en-US" altLang="ja-JP" b="1" dirty="0">
                <a:latin typeface="Symbol" panose="05050102010706020507" pitchFamily="18" charset="2"/>
                <a:cs typeface="Arial" panose="020B0604020202020204" pitchFamily="34" charset="0"/>
              </a:rPr>
              <a:t>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by charged current interaction.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Such events are direct evidence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baseline="-25000"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oscillation.</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decay immediately, and high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multiplicity events are generated.</a:t>
            </a:r>
          </a:p>
          <a:p>
            <a:pPr>
              <a:defRPr/>
            </a:pPr>
            <a:endParaRPr lang="en-US" altLang="ja-JP" b="1" dirty="0">
              <a:latin typeface="Arial" panose="020B0604020202020204" pitchFamily="34" charset="0"/>
              <a:cs typeface="Arial" panose="020B0604020202020204" pitchFamily="34" charset="0"/>
            </a:endParaRPr>
          </a:p>
        </p:txBody>
      </p:sp>
      <p:sp>
        <p:nvSpPr>
          <p:cNvPr id="158727" name="テキスト ボックス 9"/>
          <p:cNvSpPr txBox="1">
            <a:spLocks noChangeArrowheads="1"/>
          </p:cNvSpPr>
          <p:nvPr/>
        </p:nvSpPr>
        <p:spPr bwMode="auto">
          <a:xfrm>
            <a:off x="7315200" y="3744913"/>
            <a:ext cx="1666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typical </a:t>
            </a:r>
            <a:r>
              <a:rPr lang="en-US" altLang="ja-JP" sz="1600" b="1">
                <a:latin typeface="Symbol" panose="05050102010706020507" pitchFamily="18" charset="2"/>
                <a:cs typeface="Arial" panose="020B0604020202020204" pitchFamily="34" charset="0"/>
              </a:rPr>
              <a:t>n</a:t>
            </a:r>
            <a:r>
              <a:rPr lang="en-US" altLang="ja-JP" sz="1600" b="1" baseline="-25000">
                <a:latin typeface="Symbol" panose="05050102010706020507" pitchFamily="18" charset="2"/>
                <a:cs typeface="Arial" panose="020B0604020202020204" pitchFamily="34" charset="0"/>
              </a:rPr>
              <a:t>t</a:t>
            </a:r>
            <a:r>
              <a:rPr lang="en-US" altLang="ja-JP" sz="1600" b="1">
                <a:latin typeface="Arial" panose="020B0604020202020204" pitchFamily="34" charset="0"/>
                <a:cs typeface="Arial" panose="020B0604020202020204" pitchFamily="34" charset="0"/>
              </a:rPr>
              <a:t> </a:t>
            </a:r>
          </a:p>
          <a:p>
            <a:r>
              <a:rPr lang="en-US" altLang="ja-JP" sz="1600" b="1">
                <a:latin typeface="Arial" panose="020B0604020202020204" pitchFamily="34" charset="0"/>
                <a:cs typeface="Arial" panose="020B0604020202020204" pitchFamily="34" charset="0"/>
              </a:rPr>
              <a:t>CC event (MC)</a:t>
            </a:r>
            <a:endParaRPr lang="ja-JP" altLang="en-US" sz="1600" b="1">
              <a:latin typeface="Arial" panose="020B0604020202020204" pitchFamily="34" charset="0"/>
              <a:cs typeface="Arial" panose="020B0604020202020204" pitchFamily="34" charset="0"/>
            </a:endParaRPr>
          </a:p>
        </p:txBody>
      </p:sp>
      <p:grpSp>
        <p:nvGrpSpPr>
          <p:cNvPr id="158728" name="グループ化 16"/>
          <p:cNvGrpSpPr>
            <a:grpSpLocks/>
          </p:cNvGrpSpPr>
          <p:nvPr/>
        </p:nvGrpSpPr>
        <p:grpSpPr bwMode="auto">
          <a:xfrm>
            <a:off x="5581650" y="30163"/>
            <a:ext cx="3149600" cy="3335337"/>
            <a:chOff x="5582007" y="30106"/>
            <a:chExt cx="3148964" cy="3335559"/>
          </a:xfrm>
        </p:grpSpPr>
        <p:grpSp>
          <p:nvGrpSpPr>
            <p:cNvPr id="158729" name="グループ化 3"/>
            <p:cNvGrpSpPr>
              <a:grpSpLocks/>
            </p:cNvGrpSpPr>
            <p:nvPr/>
          </p:nvGrpSpPr>
          <p:grpSpPr bwMode="auto">
            <a:xfrm>
              <a:off x="5582007" y="413665"/>
              <a:ext cx="2990573" cy="2952000"/>
              <a:chOff x="5582007" y="413665"/>
              <a:chExt cx="2990573" cy="2913320"/>
            </a:xfrm>
          </p:grpSpPr>
          <p:sp>
            <p:nvSpPr>
              <p:cNvPr id="7" name="object 14"/>
              <p:cNvSpPr/>
              <p:nvPr/>
            </p:nvSpPr>
            <p:spPr bwMode="auto">
              <a:xfrm>
                <a:off x="5582007" y="414299"/>
                <a:ext cx="2990246" cy="2912686"/>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 name="object 15"/>
              <p:cNvSpPr txBox="1"/>
              <p:nvPr/>
            </p:nvSpPr>
            <p:spPr bwMode="auto">
              <a:xfrm>
                <a:off x="6669225" y="1952899"/>
                <a:ext cx="868187" cy="23032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200" b="1" spc="-15" dirty="0">
                    <a:solidFill>
                      <a:srgbClr val="FF0000"/>
                    </a:solidFill>
                    <a:latin typeface="Arial"/>
                    <a:ea typeface="+mn-ea"/>
                    <a:cs typeface="Arial"/>
                  </a:rPr>
                  <a:t>HKKM11</a:t>
                </a:r>
                <a:endParaRPr sz="1200" dirty="0">
                  <a:solidFill>
                    <a:prstClr val="black"/>
                  </a:solidFill>
                  <a:latin typeface="Arial"/>
                  <a:ea typeface="+mn-ea"/>
                  <a:cs typeface="Arial"/>
                </a:endParaRPr>
              </a:p>
            </p:txBody>
          </p:sp>
        </p:grpSp>
        <p:cxnSp>
          <p:nvCxnSpPr>
            <p:cNvPr id="6" name="直線コネクタ 5"/>
            <p:cNvCxnSpPr/>
            <p:nvPr/>
          </p:nvCxnSpPr>
          <p:spPr>
            <a:xfrm>
              <a:off x="7477099" y="458760"/>
              <a:ext cx="0" cy="2376645"/>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58731" name="テキスト ボックス 10"/>
            <p:cNvSpPr txBox="1">
              <a:spLocks noChangeArrowheads="1"/>
            </p:cNvSpPr>
            <p:nvPr/>
          </p:nvSpPr>
          <p:spPr bwMode="auto">
            <a:xfrm>
              <a:off x="5967155" y="30106"/>
              <a:ext cx="2763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atmospheric neutrino flux</a:t>
              </a:r>
              <a:endParaRPr lang="ja-JP" altLang="en-US" sz="1600" b="1">
                <a:latin typeface="Arial" panose="020B0604020202020204" pitchFamily="34" charset="0"/>
                <a:cs typeface="Arial" panose="020B0604020202020204" pitchFamily="34" charset="0"/>
              </a:endParaRPr>
            </a:p>
          </p:txBody>
        </p:sp>
        <p:sp>
          <p:nvSpPr>
            <p:cNvPr id="158732" name="テキスト ボックス 11"/>
            <p:cNvSpPr txBox="1">
              <a:spLocks noChangeArrowheads="1"/>
            </p:cNvSpPr>
            <p:nvPr/>
          </p:nvSpPr>
          <p:spPr bwMode="auto">
            <a:xfrm>
              <a:off x="6346177" y="1583795"/>
              <a:ext cx="1022713" cy="27699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200" b="1">
                  <a:latin typeface="Arial" panose="020B0604020202020204" pitchFamily="34" charset="0"/>
                  <a:cs typeface="Arial" panose="020B0604020202020204" pitchFamily="34" charset="0"/>
                </a:rPr>
                <a:t>E</a:t>
              </a:r>
              <a:r>
                <a:rPr lang="en-US" altLang="ja-JP" sz="1200" b="1" baseline="-25000">
                  <a:latin typeface="Arial" panose="020B0604020202020204" pitchFamily="34" charset="0"/>
                  <a:cs typeface="Arial" panose="020B0604020202020204" pitchFamily="34" charset="0"/>
                </a:rPr>
                <a:t>th</a:t>
              </a:r>
              <a:r>
                <a:rPr lang="en-US" altLang="ja-JP" sz="1200" b="1">
                  <a:latin typeface="Arial" panose="020B0604020202020204" pitchFamily="34" charset="0"/>
                  <a:cs typeface="Arial" panose="020B0604020202020204" pitchFamily="34" charset="0"/>
                </a:rPr>
                <a:t>=3.5GeV</a:t>
              </a:r>
              <a:endParaRPr lang="ja-JP" altLang="en-US" sz="1200" b="1">
                <a:latin typeface="Arial" panose="020B0604020202020204" pitchFamily="34" charset="0"/>
                <a:cs typeface="Arial" panose="020B0604020202020204" pitchFamily="34" charset="0"/>
              </a:endParaRPr>
            </a:p>
          </p:txBody>
        </p:sp>
        <p:cxnSp>
          <p:nvCxnSpPr>
            <p:cNvPr id="14" name="直線矢印コネクタ 13"/>
            <p:cNvCxnSpPr/>
            <p:nvPr/>
          </p:nvCxnSpPr>
          <p:spPr>
            <a:xfrm>
              <a:off x="7046974" y="1824100"/>
              <a:ext cx="430125" cy="149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472338" y="684200"/>
              <a:ext cx="430125"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58735" name="テキスト ボックス 15"/>
            <p:cNvSpPr txBox="1">
              <a:spLocks noChangeArrowheads="1"/>
            </p:cNvSpPr>
            <p:nvPr/>
          </p:nvSpPr>
          <p:spPr bwMode="auto">
            <a:xfrm>
              <a:off x="7812360" y="491953"/>
              <a:ext cx="855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FF"/>
                  </a:solidFill>
                  <a:latin typeface="Symbol" panose="05050102010706020507" pitchFamily="18" charset="2"/>
                  <a:cs typeface="Arial" panose="020B0604020202020204" pitchFamily="34" charset="0"/>
                </a:rPr>
                <a:t>n</a:t>
              </a:r>
              <a:r>
                <a:rPr lang="en-US" altLang="ja-JP" sz="1600" b="1" baseline="-25000">
                  <a:solidFill>
                    <a:srgbClr val="FF00FF"/>
                  </a:solidFill>
                  <a:latin typeface="Symbol" panose="05050102010706020507" pitchFamily="18" charset="2"/>
                  <a:cs typeface="Arial" panose="020B0604020202020204" pitchFamily="34" charset="0"/>
                </a:rPr>
                <a:t>t</a:t>
              </a:r>
              <a:r>
                <a:rPr lang="en-US" altLang="ja-JP" sz="1600" b="1">
                  <a:solidFill>
                    <a:srgbClr val="FF00FF"/>
                  </a:solidFill>
                  <a:latin typeface="Symbol" panose="05050102010706020507" pitchFamily="18" charset="2"/>
                  <a:cs typeface="Arial" panose="020B0604020202020204" pitchFamily="34" charset="0"/>
                </a:rPr>
                <a:t> </a:t>
              </a:r>
              <a:r>
                <a:rPr lang="en-US" altLang="ja-JP" sz="1600" b="1">
                  <a:solidFill>
                    <a:srgbClr val="FF00FF"/>
                  </a:solidFill>
                  <a:latin typeface="Arial" panose="020B0604020202020204" pitchFamily="34" charset="0"/>
                  <a:cs typeface="Arial" panose="020B0604020202020204" pitchFamily="34" charset="0"/>
                </a:rPr>
                <a:t>CC</a:t>
              </a:r>
              <a:endParaRPr lang="ja-JP" altLang="en-US" sz="1600" b="1">
                <a:solidFill>
                  <a:srgbClr val="FF00FF"/>
                </a:solidFill>
                <a:latin typeface="Arial" panose="020B0604020202020204" pitchFamily="34" charset="0"/>
                <a:cs typeface="Arial" panose="020B0604020202020204" pitchFamily="34" charset="0"/>
              </a:endParaRPr>
            </a:p>
          </p:txBody>
        </p:sp>
      </p:grpSp>
      <p:sp>
        <p:nvSpPr>
          <p:cNvPr id="18" name="スライド番号プレースホルダー 1">
            <a:extLst>
              <a:ext uri="{FF2B5EF4-FFF2-40B4-BE49-F238E27FC236}">
                <a16:creationId xmlns:a16="http://schemas.microsoft.com/office/drawing/2014/main" id="{A74F79F9-0043-42CD-829E-AC3387B862F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p:cNvSpPr txBox="1"/>
          <p:nvPr/>
        </p:nvSpPr>
        <p:spPr>
          <a:xfrm>
            <a:off x="71438" y="530225"/>
            <a:ext cx="85502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selection algorithm was developed. Note that most of the selected events are not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baseline="-25000"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events but </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or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interactions.</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Zenith angle distribution of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-like” events are examined.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data well agree with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expected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Symbol" panose="05050102010706020507" pitchFamily="18" charset="2"/>
                <a:cs typeface="Arial" panose="020B0604020202020204" pitchFamily="34" charset="0"/>
              </a:rPr>
              <a:t> </a:t>
            </a:r>
            <a:r>
              <a:rPr lang="en-US" altLang="ja-JP" b="1" dirty="0">
                <a:latin typeface="Arial" panose="020B0604020202020204" pitchFamily="34" charset="0"/>
                <a:cs typeface="Arial" panose="020B0604020202020204" pitchFamily="34" charset="0"/>
              </a:rPr>
              <a:t>signal for</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oscillation parameters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obtained from other results.</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“No </a:t>
            </a:r>
            <a:r>
              <a:rPr lang="en-US" altLang="ja-JP" b="1" dirty="0" err="1">
                <a:solidFill>
                  <a:srgbClr val="FF0000"/>
                </a:solidFill>
                <a:latin typeface="Symbol" panose="05050102010706020507" pitchFamily="18" charset="2"/>
                <a:cs typeface="Arial" panose="020B0604020202020204" pitchFamily="34" charset="0"/>
              </a:rPr>
              <a:t>n</a:t>
            </a:r>
            <a:r>
              <a:rPr lang="en-US" altLang="ja-JP" b="1" baseline="-25000" dirty="0" err="1">
                <a:solidFill>
                  <a:srgbClr val="FF0000"/>
                </a:solidFill>
                <a:latin typeface="Symbol" panose="05050102010706020507" pitchFamily="18" charset="2"/>
                <a:cs typeface="Arial" panose="020B0604020202020204" pitchFamily="34" charset="0"/>
              </a:rPr>
              <a:t>t</a:t>
            </a:r>
            <a:r>
              <a:rPr lang="en-US" altLang="ja-JP" b="1" dirty="0">
                <a:solidFill>
                  <a:srgbClr val="FF0000"/>
                </a:solidFill>
                <a:latin typeface="Arial" panose="020B0604020202020204" pitchFamily="34" charset="0"/>
                <a:cs typeface="Arial" panose="020B0604020202020204" pitchFamily="34" charset="0"/>
              </a:rPr>
              <a:t> appearance hypothesis” is disfavored by 2.4</a:t>
            </a:r>
            <a:r>
              <a:rPr lang="en-US" altLang="ja-JP" b="1" dirty="0">
                <a:solidFill>
                  <a:srgbClr val="FF0000"/>
                </a:solidFill>
                <a:latin typeface="Symbol" panose="05050102010706020507" pitchFamily="18" charset="2"/>
                <a:cs typeface="Arial" panose="020B0604020202020204" pitchFamily="34" charset="0"/>
              </a:rPr>
              <a:t>s</a:t>
            </a:r>
            <a:r>
              <a:rPr lang="en-US" altLang="ja-JP" b="1" dirty="0">
                <a:solidFill>
                  <a:srgbClr val="FF0000"/>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p:txBody>
      </p:sp>
      <p:sp>
        <p:nvSpPr>
          <p:cNvPr id="159747" name="Text Box 23"/>
          <p:cNvSpPr txBox="1">
            <a:spLocks noChangeArrowheads="1"/>
          </p:cNvSpPr>
          <p:nvPr/>
        </p:nvSpPr>
        <p:spPr bwMode="auto">
          <a:xfrm>
            <a:off x="1736725"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cs typeface="Arial" panose="020B0604020202020204" pitchFamily="34" charset="0"/>
              </a:rPr>
              <a:t>Measurement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latin typeface="Arial" panose="020B0604020202020204" pitchFamily="34" charset="0"/>
              </a:rPr>
              <a:t> appearance</a:t>
            </a:r>
            <a:endParaRPr lang="en-US" altLang="ja-JP" sz="2800" b="1" u="sng">
              <a:solidFill>
                <a:srgbClr val="0A0AD4"/>
              </a:solidFill>
              <a:latin typeface="Symbol" panose="05050102010706020507" pitchFamily="18" charset="2"/>
            </a:endParaRPr>
          </a:p>
        </p:txBody>
      </p:sp>
      <p:grpSp>
        <p:nvGrpSpPr>
          <p:cNvPr id="159748" name="グループ化 16"/>
          <p:cNvGrpSpPr>
            <a:grpSpLocks/>
          </p:cNvGrpSpPr>
          <p:nvPr/>
        </p:nvGrpSpPr>
        <p:grpSpPr bwMode="auto">
          <a:xfrm>
            <a:off x="3851275" y="2033588"/>
            <a:ext cx="5129213" cy="3978275"/>
            <a:chOff x="3749790" y="3816016"/>
            <a:chExt cx="5127948" cy="3978469"/>
          </a:xfrm>
        </p:grpSpPr>
        <p:grpSp>
          <p:nvGrpSpPr>
            <p:cNvPr id="159753" name="グループ化 10"/>
            <p:cNvGrpSpPr>
              <a:grpSpLocks/>
            </p:cNvGrpSpPr>
            <p:nvPr/>
          </p:nvGrpSpPr>
          <p:grpSpPr bwMode="auto">
            <a:xfrm>
              <a:off x="3749790" y="3816016"/>
              <a:ext cx="5127948" cy="3978469"/>
              <a:chOff x="3749790" y="3816016"/>
              <a:chExt cx="5127948" cy="3978469"/>
            </a:xfrm>
          </p:grpSpPr>
          <p:pic>
            <p:nvPicPr>
              <p:cNvPr id="159761"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9790" y="3880719"/>
                <a:ext cx="5127948" cy="39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2" name="テキスト ボックス 4"/>
              <p:cNvSpPr txBox="1">
                <a:spLocks noChangeArrowheads="1"/>
              </p:cNvSpPr>
              <p:nvPr/>
            </p:nvSpPr>
            <p:spPr bwMode="auto">
              <a:xfrm>
                <a:off x="4647268" y="3816016"/>
                <a:ext cx="4005444" cy="353943"/>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700" b="1">
                    <a:latin typeface="Arial Narrow" panose="020B0606020202030204" pitchFamily="34" charset="0"/>
                    <a:cs typeface="Arial" panose="020B0604020202020204" pitchFamily="34" charset="0"/>
                  </a:rPr>
                  <a:t>zenith angle distribution of “</a:t>
                </a:r>
                <a:r>
                  <a:rPr lang="en-US" altLang="ja-JP" sz="1700" b="1">
                    <a:latin typeface="Symbol" panose="05050102010706020507" pitchFamily="18" charset="2"/>
                    <a:cs typeface="Arial" panose="020B0604020202020204" pitchFamily="34" charset="0"/>
                  </a:rPr>
                  <a:t>n</a:t>
                </a:r>
                <a:r>
                  <a:rPr lang="en-US" altLang="ja-JP" sz="1700" b="1" baseline="-25000">
                    <a:latin typeface="Symbol" panose="05050102010706020507" pitchFamily="18" charset="2"/>
                    <a:cs typeface="Arial" panose="020B0604020202020204" pitchFamily="34" charset="0"/>
                  </a:rPr>
                  <a:t>t</a:t>
                </a:r>
                <a:r>
                  <a:rPr lang="en-US" altLang="ja-JP" sz="1700" b="1">
                    <a:latin typeface="Arial Narrow" panose="020B0606020202030204" pitchFamily="34" charset="0"/>
                    <a:cs typeface="Arial" panose="020B0604020202020204" pitchFamily="34" charset="0"/>
                  </a:rPr>
                  <a:t>-like” events</a:t>
                </a:r>
                <a:endParaRPr lang="ja-JP" altLang="en-US" sz="1700" b="1">
                  <a:latin typeface="Arial Narrow" panose="020B0606020202030204" pitchFamily="34" charset="0"/>
                  <a:cs typeface="Arial" panose="020B0604020202020204" pitchFamily="34" charset="0"/>
                </a:endParaRPr>
              </a:p>
            </p:txBody>
          </p:sp>
          <p:sp>
            <p:nvSpPr>
              <p:cNvPr id="159763" name="テキスト ボックス 8"/>
              <p:cNvSpPr txBox="1">
                <a:spLocks noChangeArrowheads="1"/>
              </p:cNvSpPr>
              <p:nvPr/>
            </p:nvSpPr>
            <p:spPr bwMode="auto">
              <a:xfrm>
                <a:off x="4773101" y="6696744"/>
                <a:ext cx="388937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700" b="1">
                    <a:latin typeface="Arial Narrow" panose="020B0606020202030204" pitchFamily="34" charset="0"/>
                  </a:rPr>
                  <a:t>K.Abe et al., Phys.Rev.Lett. 97,171801(2006) </a:t>
                </a:r>
              </a:p>
            </p:txBody>
          </p:sp>
        </p:grpSp>
        <p:cxnSp>
          <p:nvCxnSpPr>
            <p:cNvPr id="14" name="直線コネクタ 13"/>
            <p:cNvCxnSpPr/>
            <p:nvPr/>
          </p:nvCxnSpPr>
          <p:spPr>
            <a:xfrm>
              <a:off x="5592423" y="6219608"/>
              <a:ext cx="43169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592423" y="6445044"/>
              <a:ext cx="404712" cy="228611"/>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楕円 12"/>
            <p:cNvSpPr/>
            <p:nvPr/>
          </p:nvSpPr>
          <p:spPr>
            <a:xfrm>
              <a:off x="5771766" y="5903680"/>
              <a:ext cx="90466" cy="904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757" name="テキスト ボックス 14"/>
            <p:cNvSpPr txBox="1">
              <a:spLocks noChangeArrowheads="1"/>
            </p:cNvSpPr>
            <p:nvPr/>
          </p:nvSpPr>
          <p:spPr bwMode="auto">
            <a:xfrm>
              <a:off x="6136511" y="5803065"/>
              <a:ext cx="937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data</a:t>
              </a:r>
              <a:endParaRPr lang="ja-JP" altLang="en-US" sz="1600" b="1">
                <a:latin typeface="Arial" panose="020B0604020202020204" pitchFamily="34" charset="0"/>
                <a:cs typeface="Arial" panose="020B0604020202020204" pitchFamily="34" charset="0"/>
              </a:endParaRPr>
            </a:p>
          </p:txBody>
        </p:sp>
        <p:sp>
          <p:nvSpPr>
            <p:cNvPr id="159758" name="テキスト ボックス 18"/>
            <p:cNvSpPr txBox="1">
              <a:spLocks noChangeArrowheads="1"/>
            </p:cNvSpPr>
            <p:nvPr/>
          </p:nvSpPr>
          <p:spPr bwMode="auto">
            <a:xfrm>
              <a:off x="6132433" y="6039290"/>
              <a:ext cx="1387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Symbol" panose="05050102010706020507" pitchFamily="18" charset="2"/>
                  <a:cs typeface="Arial" panose="020B0604020202020204" pitchFamily="34" charset="0"/>
                </a:rPr>
                <a:t>n</a:t>
              </a:r>
              <a:r>
                <a:rPr lang="en-US" altLang="ja-JP" sz="1600" b="1" baseline="-25000">
                  <a:latin typeface="Arial" panose="020B0604020202020204" pitchFamily="34" charset="0"/>
                  <a:cs typeface="Arial" panose="020B0604020202020204" pitchFamily="34" charset="0"/>
                </a:rPr>
                <a:t>e</a:t>
              </a:r>
              <a:r>
                <a:rPr lang="en-US" altLang="ja-JP" sz="1600" b="1">
                  <a:latin typeface="Arial" panose="020B0604020202020204" pitchFamily="34" charset="0"/>
                  <a:cs typeface="Arial" panose="020B0604020202020204" pitchFamily="34" charset="0"/>
                </a:rPr>
                <a:t>+</a:t>
              </a:r>
              <a:r>
                <a:rPr lang="en-US" altLang="ja-JP" sz="1600" b="1">
                  <a:latin typeface="Symbol" panose="05050102010706020507" pitchFamily="18" charset="2"/>
                  <a:cs typeface="Arial" panose="020B0604020202020204" pitchFamily="34" charset="0"/>
                </a:rPr>
                <a:t>n</a:t>
              </a:r>
              <a:r>
                <a:rPr lang="en-US" altLang="ja-JP" sz="1600" b="1" baseline="-25000">
                  <a:latin typeface="Symbol" panose="05050102010706020507" pitchFamily="18" charset="2"/>
                  <a:cs typeface="Arial" panose="020B0604020202020204" pitchFamily="34" charset="0"/>
                </a:rPr>
                <a:t>m</a:t>
              </a:r>
              <a:r>
                <a:rPr lang="en-US" altLang="ja-JP" sz="1600" b="1">
                  <a:latin typeface="Arial" panose="020B0604020202020204" pitchFamily="34" charset="0"/>
                  <a:cs typeface="Arial" panose="020B0604020202020204" pitchFamily="34" charset="0"/>
                </a:rPr>
                <a:t> only</a:t>
              </a:r>
              <a:endParaRPr lang="ja-JP" altLang="en-US" sz="1600" b="1">
                <a:latin typeface="Arial" panose="020B0604020202020204" pitchFamily="34" charset="0"/>
                <a:cs typeface="Arial" panose="020B0604020202020204" pitchFamily="34" charset="0"/>
              </a:endParaRPr>
            </a:p>
          </p:txBody>
        </p:sp>
        <p:sp>
          <p:nvSpPr>
            <p:cNvPr id="159759" name="テキスト ボックス 19"/>
            <p:cNvSpPr txBox="1">
              <a:spLocks noChangeArrowheads="1"/>
            </p:cNvSpPr>
            <p:nvPr/>
          </p:nvSpPr>
          <p:spPr bwMode="auto">
            <a:xfrm>
              <a:off x="6154406" y="6354325"/>
              <a:ext cx="2048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excess (best fit)</a:t>
              </a:r>
              <a:endParaRPr lang="ja-JP" altLang="en-US" sz="1600" b="1">
                <a:latin typeface="Arial" panose="020B0604020202020204" pitchFamily="34" charset="0"/>
                <a:cs typeface="Arial" panose="020B0604020202020204" pitchFamily="34" charset="0"/>
              </a:endParaRPr>
            </a:p>
          </p:txBody>
        </p:sp>
        <p:sp>
          <p:nvSpPr>
            <p:cNvPr id="159760" name="テキスト ボックス 21"/>
            <p:cNvSpPr txBox="1">
              <a:spLocks noChangeArrowheads="1"/>
            </p:cNvSpPr>
            <p:nvPr/>
          </p:nvSpPr>
          <p:spPr bwMode="auto">
            <a:xfrm>
              <a:off x="4541506" y="4182602"/>
              <a:ext cx="21017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Super-Kamiokande</a:t>
              </a:r>
              <a:br>
                <a:rPr lang="en-US" altLang="ja-JP" sz="1600" b="1">
                  <a:latin typeface="Arial" panose="020B0604020202020204" pitchFamily="34" charset="0"/>
                  <a:cs typeface="Arial" panose="020B0604020202020204" pitchFamily="34" charset="0"/>
                </a:rPr>
              </a:br>
              <a:r>
                <a:rPr lang="en-US" altLang="ja-JP" sz="1600" b="1">
                  <a:latin typeface="Arial" panose="020B0604020202020204" pitchFamily="34" charset="0"/>
                  <a:cs typeface="Arial" panose="020B0604020202020204" pitchFamily="34" charset="0"/>
                </a:rPr>
                <a:t>1489.2 days data</a:t>
              </a:r>
              <a:endParaRPr lang="ja-JP" altLang="en-US" sz="1600" b="1">
                <a:latin typeface="Arial" panose="020B0604020202020204" pitchFamily="34" charset="0"/>
                <a:cs typeface="Arial" panose="020B0604020202020204" pitchFamily="34" charset="0"/>
              </a:endParaRPr>
            </a:p>
          </p:txBody>
        </p:sp>
      </p:grpSp>
      <p:grpSp>
        <p:nvGrpSpPr>
          <p:cNvPr id="159749" name="グループ化 22"/>
          <p:cNvGrpSpPr>
            <a:grpSpLocks/>
          </p:cNvGrpSpPr>
          <p:nvPr/>
        </p:nvGrpSpPr>
        <p:grpSpPr bwMode="auto">
          <a:xfrm>
            <a:off x="428625" y="2303463"/>
            <a:ext cx="3240088" cy="1846262"/>
            <a:chOff x="387350" y="2752471"/>
            <a:chExt cx="3239545" cy="1846659"/>
          </a:xfrm>
        </p:grpSpPr>
        <p:sp>
          <p:nvSpPr>
            <p:cNvPr id="159750" name="テキスト ボックス 23"/>
            <p:cNvSpPr txBox="1">
              <a:spLocks noChangeArrowheads="1"/>
            </p:cNvSpPr>
            <p:nvPr/>
          </p:nvSpPr>
          <p:spPr bwMode="auto">
            <a:xfrm>
              <a:off x="387350" y="2752471"/>
              <a:ext cx="3239545" cy="1846659"/>
            </a:xfrm>
            <a:prstGeom prst="rect">
              <a:avLst/>
            </a:prstGeom>
            <a:solidFill>
              <a:srgbClr val="D8EE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Best fit excess</a:t>
              </a:r>
            </a:p>
            <a:p>
              <a:r>
                <a:rPr lang="en-US" altLang="ja-JP" b="1">
                  <a:solidFill>
                    <a:srgbClr val="FF0000"/>
                  </a:solidFill>
                  <a:latin typeface="Arial" panose="020B0604020202020204" pitchFamily="34" charset="0"/>
                  <a:cs typeface="Arial" panose="020B0604020202020204" pitchFamily="34" charset="0"/>
                </a:rPr>
                <a:t>138±48(stat.)     (syst.)</a:t>
              </a:r>
            </a:p>
            <a:p>
              <a:endParaRPr lang="en-US" altLang="ja-JP" b="1">
                <a:solidFill>
                  <a:srgbClr val="FF0000"/>
                </a:solidFill>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Expected </a:t>
              </a:r>
              <a:r>
                <a:rPr lang="en-US" altLang="ja-JP" b="1">
                  <a:latin typeface="Symbol" panose="05050102010706020507" pitchFamily="18" charset="2"/>
                  <a:cs typeface="Arial" panose="020B0604020202020204" pitchFamily="34" charset="0"/>
                </a:rPr>
                <a:t>n</a:t>
              </a:r>
              <a:r>
                <a:rPr lang="en-US" altLang="ja-JP" b="1" baseline="-25000">
                  <a:latin typeface="Symbol" panose="05050102010706020507" pitchFamily="18" charset="2"/>
                  <a:cs typeface="Arial" panose="020B0604020202020204" pitchFamily="34" charset="0"/>
                </a:rPr>
                <a:t>t </a:t>
              </a:r>
              <a:r>
                <a:rPr lang="en-US" altLang="ja-JP" b="1">
                  <a:latin typeface="Arial" panose="020B0604020202020204" pitchFamily="34" charset="0"/>
                  <a:cs typeface="Arial" panose="020B0604020202020204" pitchFamily="34" charset="0"/>
                </a:rPr>
                <a:t>signal</a:t>
              </a:r>
              <a:br>
                <a:rPr lang="en-US" altLang="ja-JP" b="1">
                  <a:latin typeface="Arial" panose="020B0604020202020204" pitchFamily="34" charset="0"/>
                  <a:cs typeface="Arial" panose="020B0604020202020204" pitchFamily="34" charset="0"/>
                </a:rPr>
              </a:br>
              <a:r>
                <a:rPr lang="en-US" altLang="ja-JP" b="1">
                  <a:solidFill>
                    <a:srgbClr val="FF0000"/>
                  </a:solidFill>
                  <a:latin typeface="Arial" panose="020B0604020202020204" pitchFamily="34" charset="0"/>
                  <a:cs typeface="Arial" panose="020B0604020202020204" pitchFamily="34" charset="0"/>
                </a:rPr>
                <a:t>78±26(syst.)</a:t>
              </a:r>
              <a:endParaRPr lang="ja-JP" altLang="en-US" b="1">
                <a:latin typeface="Arial" panose="020B0604020202020204" pitchFamily="34" charset="0"/>
                <a:cs typeface="Arial" panose="020B0604020202020204" pitchFamily="34" charset="0"/>
              </a:endParaRPr>
            </a:p>
            <a:p>
              <a:r>
                <a:rPr lang="da-DK" altLang="ja-JP" sz="1400" b="1">
                  <a:latin typeface="Arial" panose="020B0604020202020204" pitchFamily="34" charset="0"/>
                  <a:cs typeface="Arial" panose="020B0604020202020204" pitchFamily="34" charset="0"/>
                </a:rPr>
                <a:t>(</a:t>
              </a:r>
              <a:r>
                <a:rPr lang="da-DK" altLang="ja-JP" sz="1400" b="1">
                  <a:latin typeface="Symbol" panose="05050102010706020507" pitchFamily="18" charset="2"/>
                  <a:cs typeface="Arial" panose="020B0604020202020204" pitchFamily="34" charset="0"/>
                </a:rPr>
                <a:t>D</a:t>
              </a:r>
              <a:r>
                <a:rPr lang="da-DK" altLang="ja-JP" sz="1400" b="1">
                  <a:latin typeface="Arial" panose="020B0604020202020204" pitchFamily="34" charset="0"/>
                  <a:cs typeface="Arial" panose="020B0604020202020204" pitchFamily="34" charset="0"/>
                </a:rPr>
                <a:t>m</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=2.4x10</a:t>
              </a:r>
              <a:r>
                <a:rPr lang="da-DK" altLang="ja-JP" sz="1400" b="1" baseline="30000">
                  <a:latin typeface="Arial" panose="020B0604020202020204" pitchFamily="34" charset="0"/>
                  <a:cs typeface="Arial" panose="020B0604020202020204" pitchFamily="34" charset="0"/>
                </a:rPr>
                <a:t>-3 </a:t>
              </a:r>
              <a:r>
                <a:rPr lang="da-DK" altLang="ja-JP" sz="1400" b="1">
                  <a:latin typeface="Arial" panose="020B0604020202020204" pitchFamily="34" charset="0"/>
                  <a:cs typeface="Arial" panose="020B0604020202020204" pitchFamily="34" charset="0"/>
                </a:rPr>
                <a:t>eV</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 and sin</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2</a:t>
              </a:r>
              <a:r>
                <a:rPr lang="da-DK" altLang="ja-JP" sz="1400" b="1">
                  <a:latin typeface="Symbol" panose="05050102010706020507" pitchFamily="18" charset="2"/>
                  <a:cs typeface="Arial" panose="020B0604020202020204" pitchFamily="34" charset="0"/>
                </a:rPr>
                <a:t>q</a:t>
              </a:r>
              <a:r>
                <a:rPr lang="da-DK" altLang="ja-JP" sz="1400" b="1">
                  <a:latin typeface="Arial" panose="020B0604020202020204" pitchFamily="34" charset="0"/>
                  <a:cs typeface="Arial" panose="020B0604020202020204" pitchFamily="34" charset="0"/>
                </a:rPr>
                <a:t>=1.0.)</a:t>
              </a:r>
              <a:endParaRPr lang="ja-JP" altLang="en-US" sz="1400" b="1">
                <a:latin typeface="Arial" panose="020B0604020202020204" pitchFamily="34" charset="0"/>
                <a:cs typeface="Arial" panose="020B0604020202020204" pitchFamily="34" charset="0"/>
              </a:endParaRPr>
            </a:p>
          </p:txBody>
        </p:sp>
        <p:sp>
          <p:nvSpPr>
            <p:cNvPr id="159751" name="テキスト ボックス 24"/>
            <p:cNvSpPr txBox="1">
              <a:spLocks noChangeArrowheads="1"/>
            </p:cNvSpPr>
            <p:nvPr/>
          </p:nvSpPr>
          <p:spPr bwMode="auto">
            <a:xfrm>
              <a:off x="2022577" y="3007835"/>
              <a:ext cx="884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+15</a:t>
              </a:r>
              <a:endParaRPr lang="ja-JP" altLang="en-US" sz="1600" b="1">
                <a:solidFill>
                  <a:srgbClr val="FF0000"/>
                </a:solidFill>
                <a:latin typeface="Arial" panose="020B0604020202020204" pitchFamily="34" charset="0"/>
                <a:cs typeface="Arial" panose="020B0604020202020204" pitchFamily="34" charset="0"/>
              </a:endParaRPr>
            </a:p>
          </p:txBody>
        </p:sp>
        <p:sp>
          <p:nvSpPr>
            <p:cNvPr id="159752" name="テキスト ボックス 25"/>
            <p:cNvSpPr txBox="1">
              <a:spLocks noChangeArrowheads="1"/>
            </p:cNvSpPr>
            <p:nvPr/>
          </p:nvSpPr>
          <p:spPr bwMode="auto">
            <a:xfrm>
              <a:off x="2022577" y="3180873"/>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Courier New" panose="02070309020205020404" pitchFamily="49" charset="0"/>
                  <a:cs typeface="Courier New" panose="02070309020205020404" pitchFamily="49" charset="0"/>
                </a:rPr>
                <a:t>-</a:t>
              </a:r>
              <a:r>
                <a:rPr lang="en-US" altLang="ja-JP" sz="1600" b="1">
                  <a:solidFill>
                    <a:srgbClr val="FF0000"/>
                  </a:solidFill>
                  <a:latin typeface="Arial" panose="020B0604020202020204" pitchFamily="34" charset="0"/>
                  <a:cs typeface="Arial" panose="020B0604020202020204" pitchFamily="34" charset="0"/>
                </a:rPr>
                <a:t>32</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20" name="スライド番号プレースホルダー 1">
            <a:extLst>
              <a:ext uri="{FF2B5EF4-FFF2-40B4-BE49-F238E27FC236}">
                <a16:creationId xmlns:a16="http://schemas.microsoft.com/office/drawing/2014/main" id="{E1DC3B89-98DA-4506-8830-102E9F13A6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3"/>
          <p:cNvSpPr txBox="1">
            <a:spLocks noChangeArrowheads="1"/>
          </p:cNvSpPr>
          <p:nvPr/>
        </p:nvSpPr>
        <p:spPr bwMode="auto">
          <a:xfrm>
            <a:off x="20638" y="14288"/>
            <a:ext cx="9144000" cy="939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750" b="1" u="sng" dirty="0">
                <a:solidFill>
                  <a:srgbClr val="0A0AD4"/>
                </a:solidFill>
              </a:rPr>
              <a:t>Status of neutrino oscillations</a:t>
            </a:r>
            <a:br>
              <a:rPr lang="en-US" altLang="ja-JP" sz="2750" b="1" u="sng" dirty="0">
                <a:solidFill>
                  <a:srgbClr val="0A0AD4"/>
                </a:solidFill>
              </a:rPr>
            </a:br>
            <a:r>
              <a:rPr lang="en-US" altLang="ja-JP" sz="2750" b="1" u="sng" dirty="0">
                <a:solidFill>
                  <a:srgbClr val="0A0AD4"/>
                </a:solidFill>
              </a:rPr>
              <a:t>in the middle of  2000s</a:t>
            </a:r>
            <a:endParaRPr lang="en-US" altLang="ja-JP" sz="2750" b="1" u="sng" dirty="0">
              <a:solidFill>
                <a:srgbClr val="FF0000"/>
              </a:solidFill>
              <a:latin typeface="Symbol" panose="05050102010706020507" pitchFamily="18" charset="2"/>
            </a:endParaRPr>
          </a:p>
        </p:txBody>
      </p:sp>
      <p:sp>
        <p:nvSpPr>
          <p:cNvPr id="161795" name="Text Box 7"/>
          <p:cNvSpPr txBox="1">
            <a:spLocks noChangeArrowheads="1"/>
          </p:cNvSpPr>
          <p:nvPr/>
        </p:nvSpPr>
        <p:spPr bwMode="auto">
          <a:xfrm>
            <a:off x="-19050" y="1074738"/>
            <a:ext cx="915352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t>The </a:t>
            </a:r>
            <a:r>
              <a:rPr lang="en-US" altLang="ja-JP" sz="2000" b="1">
                <a:solidFill>
                  <a:srgbClr val="FF0000"/>
                </a:solidFill>
              </a:rPr>
              <a:t>neutrino mixing between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and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r>
              <a:rPr lang="en-US" altLang="ja-JP" sz="2000" b="1">
                <a:solidFill>
                  <a:srgbClr val="FF0000"/>
                </a:solidFill>
              </a:rPr>
              <a:t> </a:t>
            </a:r>
            <a:r>
              <a:rPr lang="en-US" altLang="ja-JP" sz="2000" b="1"/>
              <a:t>(between 2</a:t>
            </a:r>
            <a:r>
              <a:rPr lang="en-US" altLang="ja-JP" sz="2000" b="1" baseline="30000"/>
              <a:t>nd</a:t>
            </a:r>
            <a:r>
              <a:rPr lang="en-US" altLang="ja-JP" sz="2000" b="1"/>
              <a:t> and 3</a:t>
            </a:r>
            <a:r>
              <a:rPr lang="en-US" altLang="ja-JP" sz="2000" b="1" baseline="30000"/>
              <a:t>rd</a:t>
            </a:r>
            <a:r>
              <a:rPr lang="en-US" altLang="ja-JP" sz="2000" b="1"/>
              <a:t> generation) was discovered with atmospheric neutrinos by </a:t>
            </a:r>
            <a:r>
              <a:rPr lang="en-US" altLang="ja-JP" sz="2000" b="1">
                <a:solidFill>
                  <a:srgbClr val="FF0000"/>
                </a:solidFill>
              </a:rPr>
              <a:t>Super-Kamiokande</a:t>
            </a:r>
            <a:r>
              <a:rPr lang="en-US" altLang="ja-JP" sz="2000" b="1"/>
              <a:t> in 1998.</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The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r>
              <a:rPr lang="en-US" altLang="ja-JP" sz="2000" b="1">
                <a:latin typeface="Symbol" panose="05050102010706020507" pitchFamily="18" charset="2"/>
              </a:rPr>
              <a:t>n</a:t>
            </a:r>
            <a:r>
              <a:rPr lang="en-US" altLang="ja-JP" sz="2000" b="1" baseline="-25000">
                <a:latin typeface="Symbol" panose="05050102010706020507" pitchFamily="18" charset="2"/>
              </a:rPr>
              <a:t>t</a:t>
            </a:r>
            <a:r>
              <a:rPr lang="en-US" altLang="ja-JP" sz="2000" b="1"/>
              <a:t>  oscillation was confirmed with artificial neutrino beam</a:t>
            </a:r>
            <a:br>
              <a:rPr lang="en-US" altLang="ja-JP" sz="2000" b="1"/>
            </a:br>
            <a:r>
              <a:rPr lang="en-US" altLang="ja-JP" sz="2000" b="1"/>
              <a:t>by </a:t>
            </a:r>
            <a:r>
              <a:rPr lang="en-US" altLang="ja-JP" sz="2000" b="1">
                <a:solidFill>
                  <a:srgbClr val="FF0000"/>
                </a:solidFill>
              </a:rPr>
              <a:t>K2K</a:t>
            </a:r>
            <a:r>
              <a:rPr lang="en-US" altLang="ja-JP" sz="2000" b="1"/>
              <a:t> experiment in 2004.</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The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r>
              <a:rPr lang="en-US" altLang="ja-JP" sz="2000" b="1">
                <a:latin typeface="Symbol" panose="05050102010706020507" pitchFamily="18" charset="2"/>
              </a:rPr>
              <a:t>n</a:t>
            </a:r>
            <a:r>
              <a:rPr lang="en-US" altLang="ja-JP" sz="2000" b="1" baseline="-25000">
                <a:latin typeface="Symbol" panose="05050102010706020507" pitchFamily="18" charset="2"/>
              </a:rPr>
              <a:t>t</a:t>
            </a:r>
            <a:r>
              <a:rPr lang="en-US" altLang="ja-JP" sz="2000" b="1"/>
              <a:t>  oscillation was also confirmed with </a:t>
            </a:r>
            <a:r>
              <a:rPr lang="en-US" altLang="ja-JP" sz="2000" b="1">
                <a:solidFill>
                  <a:srgbClr val="FF0000"/>
                </a:solidFill>
              </a:rPr>
              <a:t>MINOS</a:t>
            </a:r>
            <a:r>
              <a:rPr lang="en-US" altLang="ja-JP" sz="2000" b="1"/>
              <a:t> experiment in 2006. It was first perfectly-independent confirmation of the Super-Kamiokande results.</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Around 2000,  the </a:t>
            </a:r>
            <a:r>
              <a:rPr lang="en-US" altLang="ja-JP" sz="2000" b="1">
                <a:solidFill>
                  <a:srgbClr val="FF0000"/>
                </a:solidFill>
              </a:rPr>
              <a:t>neutrino mixing between </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and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t>
            </a:r>
            <a:r>
              <a:rPr lang="en-US" altLang="ja-JP" sz="2000" b="1"/>
              <a:t>(between 1</a:t>
            </a:r>
            <a:r>
              <a:rPr lang="en-US" altLang="ja-JP" sz="2000" b="1" baseline="30000"/>
              <a:t>st</a:t>
            </a:r>
            <a:r>
              <a:rPr lang="en-US" altLang="ja-JP" sz="2000" b="1"/>
              <a:t> and 2</a:t>
            </a:r>
            <a:r>
              <a:rPr lang="en-US" altLang="ja-JP" sz="2000" b="1" baseline="30000"/>
              <a:t>nd</a:t>
            </a:r>
            <a:r>
              <a:rPr lang="en-US" altLang="ja-JP" sz="2000" b="1"/>
              <a:t>  generation) was also established with solar/reactor neutrinos.</a:t>
            </a:r>
            <a:br>
              <a:rPr lang="en-US" altLang="ja-JP" sz="2000" b="1"/>
            </a:br>
            <a:r>
              <a:rPr lang="en-US" altLang="ja-JP" sz="2000" b="1"/>
              <a:t>There were contributions from </a:t>
            </a:r>
            <a:r>
              <a:rPr lang="en-US" altLang="ja-JP" sz="2000" b="1">
                <a:solidFill>
                  <a:srgbClr val="FF0000"/>
                </a:solidFill>
              </a:rPr>
              <a:t>Homestake</a:t>
            </a:r>
            <a:r>
              <a:rPr lang="en-US" altLang="ja-JP" sz="2000" b="1"/>
              <a:t>, </a:t>
            </a:r>
            <a:r>
              <a:rPr lang="en-US" altLang="ja-JP" sz="2000" b="1">
                <a:solidFill>
                  <a:srgbClr val="FF0000"/>
                </a:solidFill>
              </a:rPr>
              <a:t>Kamiokande</a:t>
            </a:r>
            <a:r>
              <a:rPr lang="en-US" altLang="ja-JP" sz="2000" b="1"/>
              <a:t>, </a:t>
            </a:r>
            <a:r>
              <a:rPr lang="en-US" altLang="ja-JP" sz="2000" b="1">
                <a:solidFill>
                  <a:srgbClr val="FF0000"/>
                </a:solidFill>
              </a:rPr>
              <a:t>Super-Kamiokande</a:t>
            </a:r>
            <a:r>
              <a:rPr lang="en-US" altLang="ja-JP" sz="2000" b="1"/>
              <a:t>, </a:t>
            </a:r>
            <a:r>
              <a:rPr lang="en-US" altLang="ja-JP" sz="2000" b="1">
                <a:solidFill>
                  <a:srgbClr val="FF0000"/>
                </a:solidFill>
              </a:rPr>
              <a:t>Gallex</a:t>
            </a:r>
            <a:r>
              <a:rPr lang="en-US" altLang="ja-JP" sz="2000" b="1"/>
              <a:t>, </a:t>
            </a:r>
            <a:r>
              <a:rPr lang="en-US" altLang="ja-JP" sz="2000" b="1">
                <a:solidFill>
                  <a:srgbClr val="FF0000"/>
                </a:solidFill>
              </a:rPr>
              <a:t>SAGE</a:t>
            </a:r>
            <a:r>
              <a:rPr lang="en-US" altLang="ja-JP" sz="2000" b="1"/>
              <a:t>, </a:t>
            </a:r>
            <a:r>
              <a:rPr lang="en-US" altLang="ja-JP" sz="2000" b="1">
                <a:solidFill>
                  <a:srgbClr val="FF0000"/>
                </a:solidFill>
              </a:rPr>
              <a:t>SNO</a:t>
            </a:r>
            <a:r>
              <a:rPr lang="en-US" altLang="ja-JP" sz="2000" b="1"/>
              <a:t> and </a:t>
            </a:r>
            <a:r>
              <a:rPr lang="en-US" altLang="ja-JP" sz="2000" b="1">
                <a:solidFill>
                  <a:srgbClr val="FF0000"/>
                </a:solidFill>
              </a:rPr>
              <a:t>Kamland</a:t>
            </a:r>
            <a:r>
              <a:rPr lang="en-US" altLang="ja-JP" sz="2000" b="1"/>
              <a:t>. </a:t>
            </a:r>
            <a:br>
              <a:rPr lang="en-US" altLang="ja-JP" sz="2000" b="1"/>
            </a:br>
            <a:r>
              <a:rPr lang="en-US" altLang="ja-JP" sz="2000" b="1"/>
              <a:t>(This is out of scope of today’s lecture)</a:t>
            </a:r>
            <a:br>
              <a:rPr lang="en-US" altLang="ja-JP" sz="2000" b="1"/>
            </a:br>
            <a:r>
              <a:rPr lang="en-US" altLang="ja-JP" sz="1000" b="1"/>
              <a:t> </a:t>
            </a:r>
          </a:p>
          <a:p>
            <a:pPr eaLnBrk="1" hangingPunct="1">
              <a:spcBef>
                <a:spcPct val="0"/>
              </a:spcBef>
              <a:buFont typeface="Wingdings" panose="05000000000000000000" pitchFamily="2" charset="2"/>
              <a:buChar char="l"/>
            </a:pPr>
            <a:r>
              <a:rPr lang="en-US" altLang="ja-JP" sz="2000" b="1"/>
              <a:t>Experimental study of neutrino oscillations moved to new phase:</a:t>
            </a:r>
            <a:br>
              <a:rPr lang="en-US" altLang="ja-JP" sz="2000" b="1"/>
            </a:br>
            <a:r>
              <a:rPr lang="en-US" altLang="ja-JP" sz="2000" b="1">
                <a:solidFill>
                  <a:srgbClr val="FF0000"/>
                </a:solidFill>
              </a:rPr>
              <a:t>Three flavor oscillation</a:t>
            </a:r>
            <a:r>
              <a:rPr lang="en-US" altLang="ja-JP" sz="2000" b="1"/>
              <a:t>.</a:t>
            </a:r>
            <a:br>
              <a:rPr lang="en-US" altLang="ja-JP" sz="2000" b="1"/>
            </a:br>
            <a:endParaRPr lang="en-US" altLang="ja-JP" sz="2000" b="1"/>
          </a:p>
        </p:txBody>
      </p:sp>
      <p:sp>
        <p:nvSpPr>
          <p:cNvPr id="4" name="スライド番号プレースホルダー 1">
            <a:extLst>
              <a:ext uri="{FF2B5EF4-FFF2-40B4-BE49-F238E27FC236}">
                <a16:creationId xmlns:a16="http://schemas.microsoft.com/office/drawing/2014/main" id="{608DA5EE-A853-43A5-890E-973309001D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7631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Homestake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24432295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Summary</a:t>
            </a:r>
          </a:p>
        </p:txBody>
      </p:sp>
      <p:sp>
        <p:nvSpPr>
          <p:cNvPr id="6" name="テキスト ボックス 5"/>
          <p:cNvSpPr txBox="1"/>
          <p:nvPr/>
        </p:nvSpPr>
        <p:spPr>
          <a:xfrm>
            <a:off x="257175" y="1179513"/>
            <a:ext cx="8370888" cy="2676525"/>
          </a:xfrm>
          <a:prstGeom prst="rect">
            <a:avLst/>
          </a:prstGeom>
          <a:solidFill>
            <a:schemeClr val="bg1"/>
          </a:solidFill>
        </p:spPr>
        <p:txBody>
          <a:bodyPr>
            <a:spAutoFit/>
          </a:bodyPr>
          <a:lstStyle/>
          <a:p>
            <a:pPr marL="342900" indent="-342900">
              <a:buFont typeface="Wingdings" panose="05000000000000000000" pitchFamily="2" charset="2"/>
              <a:buChar char="l"/>
              <a:defRPr/>
            </a:pPr>
            <a:r>
              <a:rPr lang="en-US" altLang="ja-JP" sz="2400" b="1" dirty="0">
                <a:latin typeface="+mn-lt"/>
              </a:rPr>
              <a:t>Neutrino physics made great progress in recent several decades guided by many experiments. </a:t>
            </a: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r>
              <a:rPr lang="en-US" altLang="ja-JP" sz="2400" b="1" dirty="0">
                <a:latin typeface="+mn-lt"/>
              </a:rPr>
              <a:t>Experiments in </a:t>
            </a:r>
            <a:r>
              <a:rPr lang="en-US" altLang="ja-JP" sz="2400" b="1" dirty="0" err="1">
                <a:latin typeface="+mn-lt"/>
              </a:rPr>
              <a:t>Kamioka</a:t>
            </a:r>
            <a:r>
              <a:rPr lang="en-US" altLang="ja-JP" sz="2400" b="1" dirty="0">
                <a:latin typeface="+mn-lt"/>
              </a:rPr>
              <a:t> contributed to the progress significantly.</a:t>
            </a:r>
            <a:endParaRPr lang="en-US" altLang="ja-JP" sz="2400" b="1" dirty="0">
              <a:latin typeface="Arial"/>
            </a:endParaRPr>
          </a:p>
        </p:txBody>
      </p:sp>
      <p:sp>
        <p:nvSpPr>
          <p:cNvPr id="4" name="スライド番号プレースホルダー 1">
            <a:extLst>
              <a:ext uri="{FF2B5EF4-FFF2-40B4-BE49-F238E27FC236}">
                <a16:creationId xmlns:a16="http://schemas.microsoft.com/office/drawing/2014/main" id="{2733B7E7-768D-4E86-B1F3-F5BFF923A2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231775" y="2562225"/>
            <a:ext cx="8704263" cy="1541463"/>
          </a:xfrm>
        </p:spPr>
        <p:txBody>
          <a:bodyPr/>
          <a:lstStyle/>
          <a:p>
            <a:pPr algn="ctr" eaLnBrk="1" hangingPunct="1">
              <a:buFontTx/>
              <a:buNone/>
            </a:pPr>
            <a:r>
              <a:rPr lang="en-US" altLang="ja-JP" sz="6000" b="1">
                <a:solidFill>
                  <a:srgbClr val="F10341"/>
                </a:solidFill>
              </a:rPr>
              <a:t>Thank you !</a:t>
            </a:r>
          </a:p>
        </p:txBody>
      </p:sp>
      <p:sp>
        <p:nvSpPr>
          <p:cNvPr id="3" name="スライド番号プレースホルダー 1">
            <a:extLst>
              <a:ext uri="{FF2B5EF4-FFF2-40B4-BE49-F238E27FC236}">
                <a16:creationId xmlns:a16="http://schemas.microsoft.com/office/drawing/2014/main" id="{23F5CE95-D7F2-4215-903C-6C8F41DB911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49748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1"/>
          </p:nvPr>
        </p:nvSpPr>
        <p:spPr>
          <a:xfrm>
            <a:off x="296863" y="2336800"/>
            <a:ext cx="8612187" cy="1541463"/>
          </a:xfrm>
        </p:spPr>
        <p:txBody>
          <a:bodyPr/>
          <a:lstStyle/>
          <a:p>
            <a:pPr eaLnBrk="1" hangingPunct="1">
              <a:buFontTx/>
              <a:buNone/>
            </a:pPr>
            <a:r>
              <a:rPr lang="en-US" altLang="ja-JP" sz="3600" b="1">
                <a:solidFill>
                  <a:srgbClr val="F10341"/>
                </a:solidFill>
              </a:rPr>
              <a:t>   Appendix:</a:t>
            </a:r>
            <a:br>
              <a:rPr lang="en-US" altLang="ja-JP" sz="5400" b="1">
                <a:solidFill>
                  <a:srgbClr val="F10341"/>
                </a:solidFill>
              </a:rPr>
            </a:br>
            <a:r>
              <a:rPr lang="en-US" altLang="ja-JP" sz="5400" b="1">
                <a:solidFill>
                  <a:srgbClr val="F10341"/>
                </a:solidFill>
              </a:rPr>
              <a:t>The birth of Kamiokande</a:t>
            </a:r>
          </a:p>
        </p:txBody>
      </p:sp>
      <p:sp>
        <p:nvSpPr>
          <p:cNvPr id="167939" name="テキスト ボックス 1"/>
          <p:cNvSpPr txBox="1">
            <a:spLocks noChangeArrowheads="1"/>
          </p:cNvSpPr>
          <p:nvPr/>
        </p:nvSpPr>
        <p:spPr bwMode="auto">
          <a:xfrm>
            <a:off x="927100" y="4689475"/>
            <a:ext cx="798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cs typeface="Arial" panose="020B0604020202020204" pitchFamily="34" charset="0"/>
              </a:rPr>
              <a:t>This is not a physics session, but a kind of business session…..</a:t>
            </a:r>
            <a:endParaRPr lang="ja-JP" altLang="en-US" sz="2000" b="1">
              <a:solidFill>
                <a:srgbClr val="0000FF"/>
              </a:solidFill>
              <a:cs typeface="Arial" panose="020B0604020202020204" pitchFamily="34" charset="0"/>
            </a:endParaRPr>
          </a:p>
        </p:txBody>
      </p:sp>
      <p:sp>
        <p:nvSpPr>
          <p:cNvPr id="4" name="スライド番号プレースホルダー 1">
            <a:extLst>
              <a:ext uri="{FF2B5EF4-FFF2-40B4-BE49-F238E27FC236}">
                <a16:creationId xmlns:a16="http://schemas.microsoft.com/office/drawing/2014/main" id="{17729904-297E-4E95-8FAC-3C09EE9B8F5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818436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3"/>
          <p:cNvSpPr txBox="1">
            <a:spLocks noChangeArrowheads="1"/>
          </p:cNvSpPr>
          <p:nvPr/>
        </p:nvSpPr>
        <p:spPr bwMode="auto">
          <a:xfrm>
            <a:off x="3132138" y="7938"/>
            <a:ext cx="2835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Introduction</a:t>
            </a:r>
            <a:endParaRPr lang="en-US" altLang="ja-JP" sz="2800" b="1" u="sng">
              <a:solidFill>
                <a:srgbClr val="0A0AD4"/>
              </a:solidFill>
              <a:latin typeface="Symbol" panose="05050102010706020507" pitchFamily="18" charset="2"/>
            </a:endParaRPr>
          </a:p>
        </p:txBody>
      </p:sp>
      <p:sp>
        <p:nvSpPr>
          <p:cNvPr id="3" name="テキスト ボックス 2"/>
          <p:cNvSpPr txBox="1"/>
          <p:nvPr/>
        </p:nvSpPr>
        <p:spPr>
          <a:xfrm>
            <a:off x="26988" y="503238"/>
            <a:ext cx="8982075" cy="3694112"/>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(1983 - 1996) was the first Nobel Prize experiment outside of Europe and America in the field of high energy physics.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was small manpower / small budget experiment.</a:t>
            </a:r>
            <a:br>
              <a:rPr lang="en-US" altLang="ja-JP" sz="1800" b="1" dirty="0">
                <a:latin typeface="+mn-lt"/>
              </a:rPr>
            </a:br>
            <a:r>
              <a:rPr lang="en-US" altLang="ja-JP" sz="1800" b="1" dirty="0">
                <a:latin typeface="+mn-lt"/>
              </a:rPr>
              <a:t>In the first </a:t>
            </a:r>
            <a:r>
              <a:rPr lang="en-US" altLang="ja-JP" sz="1800" b="1" dirty="0" err="1">
                <a:latin typeface="+mn-lt"/>
              </a:rPr>
              <a:t>Kamiokande</a:t>
            </a:r>
            <a:r>
              <a:rPr lang="en-US" altLang="ja-JP" sz="1800" b="1" dirty="0">
                <a:latin typeface="+mn-lt"/>
              </a:rPr>
              <a:t> paper in 1985, only </a:t>
            </a:r>
            <a:r>
              <a:rPr lang="en-US" altLang="ja-JP" sz="1800" b="1" dirty="0">
                <a:solidFill>
                  <a:srgbClr val="FF0000"/>
                </a:solidFill>
                <a:latin typeface="+mn-lt"/>
              </a:rPr>
              <a:t>12 authors</a:t>
            </a:r>
            <a:r>
              <a:rPr lang="en-US" altLang="ja-JP" sz="1800" b="1" dirty="0">
                <a:latin typeface="+mn-lt"/>
              </a:rPr>
              <a:t>. They are</a:t>
            </a:r>
            <a:br>
              <a:rPr lang="en-US" altLang="ja-JP" sz="1800" b="1" dirty="0">
                <a:latin typeface="+mn-lt"/>
              </a:rPr>
            </a:br>
            <a:r>
              <a:rPr lang="en-US" altLang="ja-JP" sz="1800" b="1" dirty="0">
                <a:latin typeface="+mn-lt"/>
              </a:rPr>
              <a:t>7 staffs (about 5 Full Time Equivalent) and 5 graduate students.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The initial budget for the experiment was </a:t>
            </a:r>
            <a:r>
              <a:rPr lang="en-US" altLang="ja-JP" sz="1800" b="1" dirty="0">
                <a:solidFill>
                  <a:srgbClr val="FF0000"/>
                </a:solidFill>
                <a:latin typeface="+mn-lt"/>
              </a:rPr>
              <a:t>5 Oku-yen </a:t>
            </a:r>
            <a:r>
              <a:rPr lang="en-US" altLang="ja-JP" sz="1800" b="1" dirty="0">
                <a:latin typeface="+mn-lt"/>
              </a:rPr>
              <a:t>and additional running cost was about </a:t>
            </a:r>
            <a:r>
              <a:rPr lang="en-US" altLang="ja-JP" sz="1800" b="1" dirty="0">
                <a:solidFill>
                  <a:srgbClr val="FF0000"/>
                </a:solidFill>
                <a:latin typeface="+mn-lt"/>
              </a:rPr>
              <a:t>1 Oku-yen/year</a:t>
            </a:r>
            <a:r>
              <a:rPr lang="en-US" altLang="ja-JP" sz="1800" b="1" dirty="0">
                <a:latin typeface="+mn-lt"/>
              </a:rPr>
              <a:t>. It was quite small budget.</a:t>
            </a:r>
            <a:br>
              <a:rPr lang="en-US" altLang="ja-JP" sz="1800" b="1" dirty="0">
                <a:latin typeface="+mn-lt"/>
              </a:rPr>
            </a:br>
            <a:r>
              <a:rPr lang="en-US" altLang="ja-JP" sz="1800" b="1" dirty="0">
                <a:latin typeface="+mn-lt"/>
              </a:rPr>
              <a:t>(1 Oku-yen ~ 0.5 Million US dollars in early 1980s.) </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Reporting why </a:t>
            </a:r>
            <a:r>
              <a:rPr lang="en-US" altLang="ja-JP" sz="1800" b="1" dirty="0" err="1">
                <a:latin typeface="+mn-lt"/>
              </a:rPr>
              <a:t>Kamiokande</a:t>
            </a:r>
            <a:r>
              <a:rPr lang="en-US" altLang="ja-JP" sz="1800" b="1" dirty="0">
                <a:latin typeface="+mn-lt"/>
              </a:rPr>
              <a:t> experiment succeeded with small manpower / small budget will be very instructive.</a:t>
            </a:r>
          </a:p>
        </p:txBody>
      </p:sp>
      <p:pic>
        <p:nvPicPr>
          <p:cNvPr id="16998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365625"/>
            <a:ext cx="5040313" cy="24034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9989" name="object 3"/>
          <p:cNvSpPr>
            <a:spLocks noChangeArrowheads="1"/>
          </p:cNvSpPr>
          <p:nvPr/>
        </p:nvSpPr>
        <p:spPr bwMode="auto">
          <a:xfrm>
            <a:off x="5292725" y="3971925"/>
            <a:ext cx="3692525" cy="27924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6" name="スライド番号プレースホルダー 1">
            <a:extLst>
              <a:ext uri="{FF2B5EF4-FFF2-40B4-BE49-F238E27FC236}">
                <a16:creationId xmlns:a16="http://schemas.microsoft.com/office/drawing/2014/main" id="{BCB7E4F0-F42E-46B2-8E07-66CA8BC5C54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81939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3698875"/>
            <a:ext cx="49593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2" descr="http://www.mit.edu/~hasell/IMAGES/PETRA_H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2559050"/>
            <a:ext cx="43783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DES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2619375"/>
            <a:ext cx="828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1"/>
          <p:cNvSpPr txBox="1">
            <a:spLocks noChangeArrowheads="1"/>
          </p:cNvSpPr>
          <p:nvPr/>
        </p:nvSpPr>
        <p:spPr bwMode="auto">
          <a:xfrm>
            <a:off x="115888" y="506413"/>
            <a:ext cx="8686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Before </a:t>
            </a:r>
            <a:r>
              <a:rPr lang="en-US" altLang="ja-JP" sz="2000" b="1" dirty="0" err="1">
                <a:latin typeface="+mn-lt"/>
              </a:rPr>
              <a:t>Kamiokande</a:t>
            </a:r>
            <a:r>
              <a:rPr lang="en-US" altLang="ja-JP" sz="2000" b="1" dirty="0">
                <a:latin typeface="+mn-lt"/>
              </a:rPr>
              <a:t> experiment, </a:t>
            </a:r>
            <a:r>
              <a:rPr lang="en-US" altLang="ja-JP" sz="2000" b="1" dirty="0" err="1">
                <a:latin typeface="+mn-lt"/>
              </a:rPr>
              <a:t>Koshiba's</a:t>
            </a:r>
            <a:r>
              <a:rPr lang="en-US" altLang="ja-JP" sz="2000" b="1" dirty="0">
                <a:latin typeface="+mn-lt"/>
              </a:rPr>
              <a:t> group in department of physics, University of Tokyo participated in </a:t>
            </a:r>
            <a:r>
              <a:rPr lang="en-US" altLang="ja-JP" sz="2000" b="1" dirty="0">
                <a:solidFill>
                  <a:srgbClr val="FF0000"/>
                </a:solidFill>
                <a:latin typeface="+mn-lt"/>
              </a:rPr>
              <a:t>JADE Experiment </a:t>
            </a:r>
            <a:r>
              <a:rPr lang="en-US" altLang="ja-JP" sz="2000" b="1" dirty="0">
                <a:latin typeface="+mn-lt"/>
              </a:rPr>
              <a:t>(1977-1986) in PETRA Ring in DESY, Hamburg.</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err="1">
                <a:latin typeface="+mn-lt"/>
              </a:rPr>
              <a:t>Kamiokande</a:t>
            </a:r>
            <a:r>
              <a:rPr lang="en-US" altLang="ja-JP" sz="2000" b="1" dirty="0">
                <a:latin typeface="+mn-lt"/>
              </a:rPr>
              <a:t> was the second and local experiment of the group.</a:t>
            </a:r>
            <a:br>
              <a:rPr lang="en-US" altLang="ja-JP" sz="2000" b="1" dirty="0">
                <a:latin typeface="+mn-lt"/>
              </a:rPr>
            </a:br>
            <a:r>
              <a:rPr lang="en-US" altLang="ja-JP" sz="2000" b="1" dirty="0">
                <a:latin typeface="+mn-lt"/>
              </a:rPr>
              <a:t>It was planned just after the JADE experiment started successfully.</a:t>
            </a:r>
          </a:p>
        </p:txBody>
      </p:sp>
      <p:sp>
        <p:nvSpPr>
          <p:cNvPr id="171014" name="Text Box 23"/>
          <p:cNvSpPr txBox="1">
            <a:spLocks noChangeArrowheads="1"/>
          </p:cNvSpPr>
          <p:nvPr/>
        </p:nvSpPr>
        <p:spPr bwMode="auto">
          <a:xfrm>
            <a:off x="296863" y="7938"/>
            <a:ext cx="8596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Before Kamiokande experiment…..</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876925" y="3498850"/>
            <a:ext cx="2295525" cy="400050"/>
          </a:xfrm>
          <a:prstGeom prst="rect">
            <a:avLst/>
          </a:prstGeom>
          <a:noFill/>
        </p:spPr>
        <p:txBody>
          <a:bodyPr>
            <a:spAutoFit/>
          </a:bodyPr>
          <a:lstStyle/>
          <a:p>
            <a:pPr algn="ctr">
              <a:defRPr/>
            </a:pPr>
            <a:r>
              <a:rPr lang="en-US" altLang="ja-JP" b="1" dirty="0">
                <a:latin typeface="+mn-lt"/>
              </a:rPr>
              <a:t>JADE detector</a:t>
            </a:r>
            <a:endParaRPr lang="ja-JP" altLang="en-US" b="1" dirty="0">
              <a:latin typeface="+mn-lt"/>
            </a:endParaRPr>
          </a:p>
        </p:txBody>
      </p:sp>
      <p:sp>
        <p:nvSpPr>
          <p:cNvPr id="8" name="テキスト ボックス 7"/>
          <p:cNvSpPr txBox="1"/>
          <p:nvPr/>
        </p:nvSpPr>
        <p:spPr>
          <a:xfrm>
            <a:off x="814388" y="5889625"/>
            <a:ext cx="2744787" cy="400050"/>
          </a:xfrm>
          <a:prstGeom prst="rect">
            <a:avLst/>
          </a:prstGeom>
          <a:noFill/>
        </p:spPr>
        <p:txBody>
          <a:bodyPr>
            <a:spAutoFit/>
          </a:bodyPr>
          <a:lstStyle/>
          <a:p>
            <a:pPr algn="ctr">
              <a:defRPr/>
            </a:pPr>
            <a:r>
              <a:rPr lang="en-US" altLang="ja-JP" b="1" dirty="0">
                <a:latin typeface="+mn-lt"/>
              </a:rPr>
              <a:t>PETRA Ring in DESY</a:t>
            </a:r>
            <a:endParaRPr lang="ja-JP" altLang="en-US" b="1" dirty="0">
              <a:latin typeface="+mn-lt"/>
            </a:endParaRPr>
          </a:p>
        </p:txBody>
      </p:sp>
      <p:sp>
        <p:nvSpPr>
          <p:cNvPr id="9" name="スライド番号プレースホルダー 1">
            <a:extLst>
              <a:ext uri="{FF2B5EF4-FFF2-40B4-BE49-F238E27FC236}">
                <a16:creationId xmlns:a16="http://schemas.microsoft.com/office/drawing/2014/main" id="{11F8549D-A7DA-4BBD-8602-178F24EDC5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439844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9"/>
          <p:cNvSpPr txBox="1">
            <a:spLocks noChangeArrowheads="1"/>
          </p:cNvSpPr>
          <p:nvPr/>
        </p:nvSpPr>
        <p:spPr bwMode="auto">
          <a:xfrm>
            <a:off x="1016000" y="7938"/>
            <a:ext cx="71564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JADE experiment</a:t>
            </a:r>
          </a:p>
        </p:txBody>
      </p:sp>
      <p:sp>
        <p:nvSpPr>
          <p:cNvPr id="172035" name="object 6"/>
          <p:cNvSpPr>
            <a:spLocks noChangeArrowheads="1"/>
          </p:cNvSpPr>
          <p:nvPr/>
        </p:nvSpPr>
        <p:spPr bwMode="auto">
          <a:xfrm>
            <a:off x="26988" y="3349625"/>
            <a:ext cx="4383087" cy="33797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6" name="object 7"/>
          <p:cNvSpPr>
            <a:spLocks noChangeArrowheads="1"/>
          </p:cNvSpPr>
          <p:nvPr/>
        </p:nvSpPr>
        <p:spPr bwMode="auto">
          <a:xfrm>
            <a:off x="4672013" y="3349625"/>
            <a:ext cx="4400550" cy="33972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7" name="テキスト ボックス 2"/>
          <p:cNvSpPr txBox="1">
            <a:spLocks noChangeArrowheads="1"/>
          </p:cNvSpPr>
          <p:nvPr/>
        </p:nvSpPr>
        <p:spPr bwMode="auto">
          <a:xfrm>
            <a:off x="134938" y="642938"/>
            <a:ext cx="8893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JA</a:t>
            </a:r>
            <a:r>
              <a:rPr lang="en-US" altLang="ja-JP" sz="2000" b="1">
                <a:cs typeface="Arial" panose="020B0604020202020204" pitchFamily="34" charset="0"/>
              </a:rPr>
              <a:t>pan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eutschland </a:t>
            </a:r>
            <a:r>
              <a:rPr lang="en-US" altLang="ja-JP" sz="2000" b="1">
                <a:solidFill>
                  <a:srgbClr val="FF0000"/>
                </a:solidFill>
                <a:cs typeface="Arial" panose="020B0604020202020204" pitchFamily="34" charset="0"/>
              </a:rPr>
              <a:t>E</a:t>
            </a:r>
            <a:r>
              <a:rPr lang="en-US" altLang="ja-JP" sz="2000" b="1">
                <a:cs typeface="Arial" panose="020B0604020202020204" pitchFamily="34" charset="0"/>
              </a:rPr>
              <a:t>ngland collaboration.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main purpose of the experiment was observation of heavier new quarks. Unfortunately, it was not succeeded.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Instead, 3 jet events which directly show existence of </a:t>
            </a:r>
            <a:r>
              <a:rPr lang="en-US" altLang="ja-JP" sz="2000" b="1">
                <a:solidFill>
                  <a:srgbClr val="FF0000"/>
                </a:solidFill>
                <a:cs typeface="Arial" panose="020B0604020202020204" pitchFamily="34" charset="0"/>
              </a:rPr>
              <a:t>gluons</a:t>
            </a:r>
            <a:r>
              <a:rPr lang="en-US" altLang="ja-JP" sz="2000" b="1">
                <a:cs typeface="Arial" panose="020B0604020202020204" pitchFamily="34" charset="0"/>
              </a:rPr>
              <a:t> were discovered together with other 3 experiments in PETRA. </a:t>
            </a:r>
          </a:p>
        </p:txBody>
      </p:sp>
      <p:sp>
        <p:nvSpPr>
          <p:cNvPr id="172038" name="テキスト ボックス 2"/>
          <p:cNvSpPr txBox="1">
            <a:spLocks noChangeArrowheads="1"/>
          </p:cNvSpPr>
          <p:nvPr/>
        </p:nvSpPr>
        <p:spPr bwMode="auto">
          <a:xfrm>
            <a:off x="5908675" y="2938463"/>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gluon event </a:t>
            </a:r>
          </a:p>
        </p:txBody>
      </p:sp>
      <p:sp>
        <p:nvSpPr>
          <p:cNvPr id="172039" name="テキスト ボックス 2"/>
          <p:cNvSpPr txBox="1">
            <a:spLocks noChangeArrowheads="1"/>
          </p:cNvSpPr>
          <p:nvPr/>
        </p:nvSpPr>
        <p:spPr bwMode="auto">
          <a:xfrm>
            <a:off x="1241425" y="293370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JADE detector </a:t>
            </a:r>
          </a:p>
        </p:txBody>
      </p:sp>
      <p:sp>
        <p:nvSpPr>
          <p:cNvPr id="8" name="スライド番号プレースホルダー 1">
            <a:extLst>
              <a:ext uri="{FF2B5EF4-FFF2-40B4-BE49-F238E27FC236}">
                <a16:creationId xmlns:a16="http://schemas.microsoft.com/office/drawing/2014/main" id="{479BB23B-FC30-4BD5-BB79-B894FB0D93E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9832013"/>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159794</TotalTime>
  <Words>10512</Words>
  <Application>Microsoft Office PowerPoint</Application>
  <PresentationFormat>画面に合わせる (4:3)</PresentationFormat>
  <Paragraphs>1444</Paragraphs>
  <Slides>105</Slides>
  <Notes>52</Notes>
  <HiddenSlides>0</HiddenSlides>
  <MMClips>0</MMClips>
  <ScaleCrop>false</ScaleCrop>
  <HeadingPairs>
    <vt:vector size="6" baseType="variant">
      <vt:variant>
        <vt:lpstr>使用されているフォント</vt:lpstr>
      </vt:variant>
      <vt:variant>
        <vt:i4>15</vt:i4>
      </vt:variant>
      <vt:variant>
        <vt:lpstr>テーマ</vt:lpstr>
      </vt:variant>
      <vt:variant>
        <vt:i4>14</vt:i4>
      </vt:variant>
      <vt:variant>
        <vt:lpstr>スライド タイトル</vt:lpstr>
      </vt:variant>
      <vt:variant>
        <vt:i4>105</vt:i4>
      </vt:variant>
    </vt:vector>
  </HeadingPairs>
  <TitlesOfParts>
    <vt:vector size="134" baseType="lpstr">
      <vt:lpstr>HGP創英角ﾎﾟｯﾌﾟ体</vt:lpstr>
      <vt:lpstr>ＭＳ Ｐゴシック</vt:lpstr>
      <vt:lpstr>殴り書きクレヨン</vt:lpstr>
      <vt:lpstr>AR CHRISTY</vt:lpstr>
      <vt:lpstr>Arial</vt:lpstr>
      <vt:lpstr>Arial Narrow</vt:lpstr>
      <vt:lpstr>Calibri</vt:lpstr>
      <vt:lpstr>Comic Sans MS</vt:lpstr>
      <vt:lpstr>Consolas</vt:lpstr>
      <vt:lpstr>Courier New</vt:lpstr>
      <vt:lpstr>Gill Sans MT</vt:lpstr>
      <vt:lpstr>Modern No. 20</vt:lpstr>
      <vt:lpstr>Symbol</vt:lpstr>
      <vt:lpstr>Times New Roman</vt:lpstr>
      <vt:lpstr>Wingdings</vt:lpstr>
      <vt:lpstr>標準デザイン</vt:lpstr>
      <vt:lpstr>Office Theme</vt:lpstr>
      <vt:lpstr>2_Office Theme</vt:lpstr>
      <vt:lpstr>1_標準デザイン</vt:lpstr>
      <vt:lpstr>2_標準デザイン</vt:lpstr>
      <vt:lpstr>3_標準デザイン</vt:lpstr>
      <vt:lpstr>5_標準デザイン</vt:lpstr>
      <vt:lpstr>6_標準デザイン</vt:lpstr>
      <vt:lpstr>7_標準デザイン</vt:lpstr>
      <vt:lpstr>8_標準デザイン</vt:lpstr>
      <vt:lpstr>10_標準デザイン</vt:lpstr>
      <vt:lpstr>11_標準デザイン</vt:lpstr>
      <vt:lpstr>12_標準デザイン</vt:lpstr>
      <vt:lpstr>3_Office Theme</vt:lpstr>
      <vt:lpstr>From Kamiokande to K2K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“Experimental study of the atmospheric neutrino flux” The first Kamiokande paper : K.S.Hirata et al., Phys. Lett B205, 416(1988) </vt:lpstr>
      <vt:lpstr>“Observation of a Small nm/ne Ratio in Kamiokande” The second Kamiokande paper : K.S.Hirata et al., Phys. Lett B280, 146(1992)</vt:lpstr>
      <vt:lpstr>“Observation of a Small nm/ne ……” (continued) </vt:lpstr>
      <vt:lpstr>PowerPoint プレゼンテーション</vt:lpstr>
      <vt:lpstr>PowerPoint プレゼンテーション</vt:lpstr>
      <vt:lpstr>PowerPoint プレゼンテーション</vt:lpstr>
      <vt:lpstr>“Atmospheric nm/ne ratio in the multi-GeV energy range” The third Kamiokande paper : K.S.Hirata et al., Phys. Lett. B335, 237(1994)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Yuichi　Oyama</dc:creator>
  <cp:lastModifiedBy>Yuichi Oyama</cp:lastModifiedBy>
  <cp:revision>3629</cp:revision>
  <cp:lastPrinted>2017-03-29T02:24:23Z</cp:lastPrinted>
  <dcterms:created xsi:type="dcterms:W3CDTF">2003-03-12T00:08:59Z</dcterms:created>
  <dcterms:modified xsi:type="dcterms:W3CDTF">2024-07-22T03:07:03Z</dcterms:modified>
</cp:coreProperties>
</file>