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64" r:id="rId1"/>
    <p:sldMasterId id="2147485466" r:id="rId2"/>
    <p:sldMasterId id="2147485472" r:id="rId3"/>
  </p:sldMasterIdLst>
  <p:notesMasterIdLst>
    <p:notesMasterId r:id="rId60"/>
  </p:notesMasterIdLst>
  <p:sldIdLst>
    <p:sldId id="347" r:id="rId4"/>
    <p:sldId id="524" r:id="rId5"/>
    <p:sldId id="399" r:id="rId6"/>
    <p:sldId id="504" r:id="rId7"/>
    <p:sldId id="433" r:id="rId8"/>
    <p:sldId id="427" r:id="rId9"/>
    <p:sldId id="465" r:id="rId10"/>
    <p:sldId id="494" r:id="rId11"/>
    <p:sldId id="397" r:id="rId12"/>
    <p:sldId id="492" r:id="rId13"/>
    <p:sldId id="548" r:id="rId14"/>
    <p:sldId id="497" r:id="rId15"/>
    <p:sldId id="542" r:id="rId16"/>
    <p:sldId id="440" r:id="rId17"/>
    <p:sldId id="436" r:id="rId18"/>
    <p:sldId id="511" r:id="rId19"/>
    <p:sldId id="513" r:id="rId20"/>
    <p:sldId id="466" r:id="rId21"/>
    <p:sldId id="383" r:id="rId22"/>
    <p:sldId id="505" r:id="rId23"/>
    <p:sldId id="486" r:id="rId24"/>
    <p:sldId id="543" r:id="rId25"/>
    <p:sldId id="485" r:id="rId26"/>
    <p:sldId id="506" r:id="rId27"/>
    <p:sldId id="507" r:id="rId28"/>
    <p:sldId id="526" r:id="rId29"/>
    <p:sldId id="531" r:id="rId30"/>
    <p:sldId id="455" r:id="rId31"/>
    <p:sldId id="413" r:id="rId32"/>
    <p:sldId id="456" r:id="rId33"/>
    <p:sldId id="469" r:id="rId34"/>
    <p:sldId id="544" r:id="rId35"/>
    <p:sldId id="408" r:id="rId36"/>
    <p:sldId id="521" r:id="rId37"/>
    <p:sldId id="527" r:id="rId38"/>
    <p:sldId id="535" r:id="rId39"/>
    <p:sldId id="532" r:id="rId40"/>
    <p:sldId id="509" r:id="rId41"/>
    <p:sldId id="516" r:id="rId42"/>
    <p:sldId id="520" r:id="rId43"/>
    <p:sldId id="519" r:id="rId44"/>
    <p:sldId id="549" r:id="rId45"/>
    <p:sldId id="537" r:id="rId46"/>
    <p:sldId id="533" r:id="rId47"/>
    <p:sldId id="461" r:id="rId48"/>
    <p:sldId id="464" r:id="rId49"/>
    <p:sldId id="459" r:id="rId50"/>
    <p:sldId id="518" r:id="rId51"/>
    <p:sldId id="458" r:id="rId52"/>
    <p:sldId id="534" r:id="rId53"/>
    <p:sldId id="493" r:id="rId54"/>
    <p:sldId id="503" r:id="rId55"/>
    <p:sldId id="429" r:id="rId56"/>
    <p:sldId id="547" r:id="rId57"/>
    <p:sldId id="490" r:id="rId58"/>
    <p:sldId id="546" r:id="rId59"/>
  </p:sldIdLst>
  <p:sldSz cx="9144000" cy="6858000" type="screen4x3"/>
  <p:notesSz cx="6794500" cy="99187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C0E399"/>
    <a:srgbClr val="FF8F8F"/>
    <a:srgbClr val="6600FF"/>
    <a:srgbClr val="D5D5FF"/>
    <a:srgbClr val="D9D9FF"/>
    <a:srgbClr val="C5E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2" autoAdjust="0"/>
    <p:restoredTop sz="95449" autoAdjust="0"/>
  </p:normalViewPr>
  <p:slideViewPr>
    <p:cSldViewPr snapToGrid="0">
      <p:cViewPr varScale="1">
        <p:scale>
          <a:sx n="83" d="100"/>
          <a:sy n="83" d="100"/>
        </p:scale>
        <p:origin x="1258" y="10"/>
      </p:cViewPr>
      <p:guideLst/>
    </p:cSldViewPr>
  </p:slideViewPr>
  <p:outlineViewPr>
    <p:cViewPr>
      <p:scale>
        <a:sx n="33" d="100"/>
        <a:sy n="33" d="100"/>
      </p:scale>
      <p:origin x="0" y="-2966"/>
    </p:cViewPr>
  </p:outlineViewPr>
  <p:notesTextViewPr>
    <p:cViewPr>
      <p:scale>
        <a:sx n="3" d="2"/>
        <a:sy n="3" d="2"/>
      </p:scale>
      <p:origin x="0" y="0"/>
    </p:cViewPr>
  </p:notesTextViewPr>
  <p:sorterViewPr>
    <p:cViewPr varScale="1">
      <p:scale>
        <a:sx n="1" d="1"/>
        <a:sy n="1" d="1"/>
      </p:scale>
      <p:origin x="0" y="-1122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ichi Oyama" userId="96aeb47d7ee3497e" providerId="LiveId" clId="{9162F6AA-B754-41DD-B64E-5049A6887C33}"/>
    <pc:docChg chg="modSld">
      <pc:chgData name="Yuichi Oyama" userId="96aeb47d7ee3497e" providerId="LiveId" clId="{9162F6AA-B754-41DD-B64E-5049A6887C33}" dt="2026-06-30T23:45:30.832" v="9" actId="20577"/>
      <pc:docMkLst>
        <pc:docMk/>
      </pc:docMkLst>
      <pc:sldChg chg="modSp mod">
        <pc:chgData name="Yuichi Oyama" userId="96aeb47d7ee3497e" providerId="LiveId" clId="{9162F6AA-B754-41DD-B64E-5049A6887C33}" dt="2026-06-30T23:45:30.832" v="9" actId="20577"/>
        <pc:sldMkLst>
          <pc:docMk/>
          <pc:sldMk cId="0" sldId="347"/>
        </pc:sldMkLst>
        <pc:spChg chg="mod">
          <ac:chgData name="Yuichi Oyama" userId="96aeb47d7ee3497e" providerId="LiveId" clId="{9162F6AA-B754-41DD-B64E-5049A6887C33}" dt="2026-06-30T23:45:30.832" v="9" actId="20577"/>
          <ac:spMkLst>
            <pc:docMk/>
            <pc:sldMk cId="0" sldId="347"/>
            <ac:spMk id="6" creationId="{1D492B69-C52B-2B7B-08A0-7FDA2616747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48100" y="0"/>
            <a:ext cx="294481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5B78B80E-B078-43ED-8E69-C95899869A2E}" type="datetimeFigureOut">
              <a:rPr lang="ja-JP" altLang="en-US"/>
              <a:pPr>
                <a:defRPr/>
              </a:pPr>
              <a:t>2026/7/1</a:t>
            </a:fld>
            <a:endParaRPr lang="ja-JP" altLang="en-US"/>
          </a:p>
        </p:txBody>
      </p:sp>
      <p:sp>
        <p:nvSpPr>
          <p:cNvPr id="4" name="スライド イメージ プレースホルダー 3"/>
          <p:cNvSpPr>
            <a:spLocks noGrp="1" noRot="1" noChangeAspect="1"/>
          </p:cNvSpPr>
          <p:nvPr>
            <p:ph type="sldImg" idx="2"/>
          </p:nvPr>
        </p:nvSpPr>
        <p:spPr>
          <a:xfrm>
            <a:off x="1165225" y="1239838"/>
            <a:ext cx="4464050" cy="334803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9450" y="4773613"/>
            <a:ext cx="5435600" cy="390525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21813"/>
            <a:ext cx="2944813"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48100" y="9421813"/>
            <a:ext cx="2944813" cy="4968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F68B43D9-1BDC-4585-827D-20F5BCF4F16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188" indent="-28098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9825"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5438"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5813"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30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02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74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46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6FD70F7-673C-4009-8C2F-F577798A1882}" type="slidenum">
              <a:rPr lang="en-US" altLang="ja-JP" sz="1300" smtClean="0">
                <a:solidFill>
                  <a:srgbClr val="000000"/>
                </a:solidFill>
                <a:latin typeface="Arial" panose="020B0604020202020204" pitchFamily="34" charset="0"/>
              </a:rPr>
              <a:pPr fontAlgn="base">
                <a:spcBef>
                  <a:spcPct val="0"/>
                </a:spcBef>
                <a:spcAft>
                  <a:spcPct val="0"/>
                </a:spcAft>
              </a:pPr>
              <a:t>12</a:t>
            </a:fld>
            <a:endParaRPr lang="en-US" altLang="ja-JP" sz="1300">
              <a:solidFill>
                <a:srgbClr val="000000"/>
              </a:solidFill>
              <a:latin typeface="Arial" panose="020B0604020202020204" pitchFamily="34"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188" indent="-28098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9825"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5438"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5813"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30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02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74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46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5FE0D58-8CFE-49AC-B317-47ABCE324A12}" type="slidenum">
              <a:rPr lang="en-US" altLang="ja-JP" sz="1300" smtClean="0">
                <a:solidFill>
                  <a:srgbClr val="000000"/>
                </a:solidFill>
                <a:latin typeface="Arial" panose="020B0604020202020204" pitchFamily="34" charset="0"/>
              </a:rPr>
              <a:pPr fontAlgn="base">
                <a:spcBef>
                  <a:spcPct val="0"/>
                </a:spcBef>
                <a:spcAft>
                  <a:spcPct val="0"/>
                </a:spcAft>
              </a:pPr>
              <a:t>13</a:t>
            </a:fld>
            <a:endParaRPr lang="en-US" altLang="ja-JP" sz="1300">
              <a:solidFill>
                <a:srgbClr val="000000"/>
              </a:solidFill>
              <a:latin typeface="Arial" panose="020B0604020202020204"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96AF2DB1-6AEC-4F85-9869-513111C3E35F}" type="slidenum">
              <a:rPr lang="ja-JP" altLang="en-US" smtClean="0"/>
              <a:pPr>
                <a:defRPr/>
              </a:pPr>
              <a:t>14</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E93F94E4-A40A-4B30-868F-DD364D8EF19F}" type="slidenum">
              <a:rPr lang="ja-JP" altLang="en-US" smtClean="0"/>
              <a:pPr>
                <a:defRPr/>
              </a:pPr>
              <a:t>15</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49C049CA-29F4-4F5F-8433-EEE5D5962F8E}" type="slidenum">
              <a:rPr lang="ja-JP" altLang="en-US" smtClean="0"/>
              <a:pPr>
                <a:defRPr/>
              </a:pPr>
              <a:t>16</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F33D486F-EC21-4464-9D20-F4F07F192145}" type="slidenum">
              <a:rPr lang="ja-JP" altLang="en-US" smtClean="0"/>
              <a:pPr>
                <a:defRPr/>
              </a:pPr>
              <a:t>24</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kumimoji="1">
                <a:solidFill>
                  <a:schemeClr val="tx1"/>
                </a:solidFill>
                <a:latin typeface="Calibri" panose="020F0502020204030204" pitchFamily="34" charset="0"/>
                <a:ea typeface="ＭＳ Ｐゴシック" panose="020B0600070205080204" pitchFamily="50" charset="-128"/>
              </a:defRPr>
            </a:lvl1pPr>
            <a:lvl2pPr marL="742950" indent="-285750" defTabSz="919163">
              <a:defRPr kumimoji="1">
                <a:solidFill>
                  <a:schemeClr val="tx1"/>
                </a:solidFill>
                <a:latin typeface="Calibri" panose="020F0502020204030204" pitchFamily="34" charset="0"/>
                <a:ea typeface="ＭＳ Ｐゴシック" panose="020B0600070205080204" pitchFamily="50" charset="-128"/>
              </a:defRPr>
            </a:lvl2pPr>
            <a:lvl3pPr marL="1143000" indent="-228600" defTabSz="919163">
              <a:defRPr kumimoji="1">
                <a:solidFill>
                  <a:schemeClr val="tx1"/>
                </a:solidFill>
                <a:latin typeface="Calibri" panose="020F0502020204030204" pitchFamily="34" charset="0"/>
                <a:ea typeface="ＭＳ Ｐゴシック" panose="020B0600070205080204" pitchFamily="50" charset="-128"/>
              </a:defRPr>
            </a:lvl3pPr>
            <a:lvl4pPr marL="1600200" indent="-228600" defTabSz="919163">
              <a:defRPr kumimoji="1">
                <a:solidFill>
                  <a:schemeClr val="tx1"/>
                </a:solidFill>
                <a:latin typeface="Calibri" panose="020F0502020204030204" pitchFamily="34" charset="0"/>
                <a:ea typeface="ＭＳ Ｐゴシック" panose="020B0600070205080204" pitchFamily="50" charset="-128"/>
              </a:defRPr>
            </a:lvl4pPr>
            <a:lvl5pPr marL="2057400" indent="-228600" defTabSz="919163">
              <a:defRPr kumimoji="1">
                <a:solidFill>
                  <a:schemeClr val="tx1"/>
                </a:solidFill>
                <a:latin typeface="Calibri" panose="020F0502020204030204" pitchFamily="34" charset="0"/>
                <a:ea typeface="ＭＳ Ｐゴシック" panose="020B0600070205080204" pitchFamily="50" charset="-128"/>
              </a:defRPr>
            </a:lvl5pPr>
            <a:lvl6pPr marL="25146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789F043A-3308-414F-96AC-6D368C1645C7}" type="slidenum">
              <a:rPr lang="en-US" altLang="ja-JP" sz="1300" smtClean="0">
                <a:solidFill>
                  <a:srgbClr val="000000"/>
                </a:solidFill>
                <a:latin typeface="Arial" panose="020B0604020202020204" pitchFamily="34" charset="0"/>
              </a:rPr>
              <a:pPr fontAlgn="base">
                <a:spcBef>
                  <a:spcPct val="0"/>
                </a:spcBef>
                <a:spcAft>
                  <a:spcPct val="0"/>
                </a:spcAft>
              </a:pPr>
              <a:t>33</a:t>
            </a:fld>
            <a:endParaRPr lang="en-US" altLang="ja-JP" sz="1300">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12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defRPr kumimoji="1">
                <a:solidFill>
                  <a:schemeClr val="tx1"/>
                </a:solidFill>
                <a:latin typeface="Calibri" panose="020F0502020204030204" pitchFamily="34" charset="0"/>
                <a:ea typeface="ＭＳ Ｐゴシック" panose="020B0600070205080204" pitchFamily="50" charset="-128"/>
              </a:defRPr>
            </a:lvl1pPr>
            <a:lvl2pPr marL="739775" indent="-282575" defTabSz="915988">
              <a:defRPr kumimoji="1">
                <a:solidFill>
                  <a:schemeClr val="tx1"/>
                </a:solidFill>
                <a:latin typeface="Calibri" panose="020F0502020204030204" pitchFamily="34" charset="0"/>
                <a:ea typeface="ＭＳ Ｐゴシック" panose="020B0600070205080204" pitchFamily="50" charset="-128"/>
              </a:defRPr>
            </a:lvl2pPr>
            <a:lvl3pPr marL="1141413" indent="-225425" defTabSz="915988">
              <a:defRPr kumimoji="1">
                <a:solidFill>
                  <a:schemeClr val="tx1"/>
                </a:solidFill>
                <a:latin typeface="Calibri" panose="020F0502020204030204" pitchFamily="34" charset="0"/>
                <a:ea typeface="ＭＳ Ｐゴシック" panose="020B0600070205080204" pitchFamily="50" charset="-128"/>
              </a:defRPr>
            </a:lvl3pPr>
            <a:lvl4pPr marL="1598613" indent="-225425" defTabSz="915988">
              <a:defRPr kumimoji="1">
                <a:solidFill>
                  <a:schemeClr val="tx1"/>
                </a:solidFill>
                <a:latin typeface="Calibri" panose="020F0502020204030204" pitchFamily="34" charset="0"/>
                <a:ea typeface="ＭＳ Ｐゴシック" panose="020B0600070205080204" pitchFamily="50" charset="-128"/>
              </a:defRPr>
            </a:lvl4pPr>
            <a:lvl5pPr marL="2057400" indent="-225425" defTabSz="915988">
              <a:defRPr kumimoji="1">
                <a:solidFill>
                  <a:schemeClr val="tx1"/>
                </a:solidFill>
                <a:latin typeface="Calibri" panose="020F0502020204030204" pitchFamily="34" charset="0"/>
                <a:ea typeface="ＭＳ Ｐゴシック" panose="020B0600070205080204" pitchFamily="50" charset="-128"/>
              </a:defRPr>
            </a:lvl5pPr>
            <a:lvl6pPr marL="25146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76CC00C6-0E44-476D-87AC-CEB6C054ACCD}" type="slidenum">
              <a:rPr lang="en-US" altLang="ja-JP" sz="1300" smtClean="0">
                <a:latin typeface="Arial" panose="020B0604020202020204" pitchFamily="34" charset="0"/>
              </a:rPr>
              <a:pPr fontAlgn="base">
                <a:spcBef>
                  <a:spcPct val="0"/>
                </a:spcBef>
                <a:spcAft>
                  <a:spcPct val="0"/>
                </a:spcAft>
              </a:pPr>
              <a:t>34</a:t>
            </a:fld>
            <a:endParaRPr lang="en-US" altLang="ja-JP" sz="13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79FE15E8-E142-4B26-A773-DD99BCA15C6D}" type="slidenum">
              <a:rPr lang="ja-JP" altLang="en-US" smtClean="0"/>
              <a:pPr>
                <a:defRPr/>
              </a:pPr>
              <a:t>46</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2971E7CD-ADBA-4C22-8D48-0B71C2DDEEE8}" type="datetimeFigureOut">
              <a:rPr lang="ja-JP" altLang="en-US"/>
              <a:pPr>
                <a:defRPr/>
              </a:pPr>
              <a:t>2026/7/1</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D3E3CDF0-A30E-4DD6-88D6-713F5108A104}" type="slidenum">
              <a:rPr lang="ja-JP" altLang="en-US"/>
              <a:pPr>
                <a:defRPr/>
              </a:pPr>
              <a:t>‹#›</a:t>
            </a:fld>
            <a:endParaRPr lang="ja-JP" altLang="en-US"/>
          </a:p>
        </p:txBody>
      </p:sp>
    </p:spTree>
    <p:extLst>
      <p:ext uri="{BB962C8B-B14F-4D97-AF65-F5344CB8AC3E}">
        <p14:creationId xmlns:p14="http://schemas.microsoft.com/office/powerpoint/2010/main" val="159403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25"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10"/>
          </p:nvPr>
        </p:nvSpPr>
        <p:spPr/>
        <p:txBody>
          <a:bodyPr lIns="0" tIns="0" rIns="0" bIns="0"/>
          <a:lstStyle>
            <a:lvl1pPr marL="8929">
              <a:lnSpc>
                <a:spcPts val="1571"/>
              </a:lnSpc>
              <a:defRPr sz="1547" b="0" i="0" spc="-130">
                <a:solidFill>
                  <a:schemeClr val="bg1"/>
                </a:solidFill>
                <a:latin typeface="Arial"/>
                <a:cs typeface="Arial"/>
              </a:defRPr>
            </a:lvl1pPr>
          </a:lstStyle>
          <a:p>
            <a:pPr>
              <a:defRPr/>
            </a:pPr>
            <a:r>
              <a:rPr lang="en-US"/>
              <a:t>T. </a:t>
            </a:r>
            <a:r>
              <a:rPr lang="en-US" spc="-4"/>
              <a:t>Thompson</a:t>
            </a:r>
            <a:r>
              <a:rPr lang="en-US" spc="98"/>
              <a:t> </a:t>
            </a:r>
            <a:r>
              <a:rPr lang="en-US" spc="-14"/>
              <a:t>(UPenn)</a:t>
            </a:r>
            <a:endParaRPr lang="en-US" spc="-14" dirty="0"/>
          </a:p>
        </p:txBody>
      </p:sp>
      <p:sp>
        <p:nvSpPr>
          <p:cNvPr id="5" name="Holder 5"/>
          <p:cNvSpPr>
            <a:spLocks noGrp="1"/>
          </p:cNvSpPr>
          <p:nvPr>
            <p:ph type="dt" sz="half" idx="11"/>
          </p:nvPr>
        </p:nvSpPr>
        <p:spPr/>
        <p:txBody>
          <a:bodyPr lIns="0" tIns="0" rIns="0" bIns="0"/>
          <a:lstStyle>
            <a:lvl1pPr algn="l">
              <a:defRPr>
                <a:solidFill>
                  <a:schemeClr val="tx1">
                    <a:tint val="75000"/>
                  </a:schemeClr>
                </a:solidFill>
              </a:defRPr>
            </a:lvl1pPr>
          </a:lstStyle>
          <a:p>
            <a:pPr>
              <a:defRPr/>
            </a:pPr>
            <a:fld id="{F33B841B-8F0B-477E-9B8C-CE517D26EC49}" type="datetimeFigureOut">
              <a:rPr lang="en-US"/>
              <a:pPr>
                <a:defRPr/>
              </a:pPr>
              <a:t>7/1/2026</a:t>
            </a:fld>
            <a:endParaRPr lang="en-US"/>
          </a:p>
        </p:txBody>
      </p:sp>
      <p:sp>
        <p:nvSpPr>
          <p:cNvPr id="6" name="Holder 6"/>
          <p:cNvSpPr>
            <a:spLocks noGrp="1"/>
          </p:cNvSpPr>
          <p:nvPr>
            <p:ph type="sldNum" sz="quarter" idx="12"/>
          </p:nvPr>
        </p:nvSpPr>
        <p:spPr/>
        <p:txBody>
          <a:bodyPr lIns="0" tIns="0" rIns="0" bIns="0"/>
          <a:lstStyle>
            <a:lvl1pPr marL="17859">
              <a:lnSpc>
                <a:spcPts val="1297"/>
              </a:lnSpc>
              <a:defRPr sz="1266" b="0" i="0" spc="-4">
                <a:solidFill>
                  <a:schemeClr val="bg1"/>
                </a:solidFill>
                <a:latin typeface="Arial"/>
                <a:cs typeface="Arial"/>
              </a:defRPr>
            </a:lvl1pPr>
          </a:lstStyle>
          <a:p>
            <a:pPr>
              <a:defRPr/>
            </a:pPr>
            <a:fld id="{B1DD0249-C7B1-4388-9265-886113A77F69}" type="slidenum">
              <a:rPr lang="en-US" altLang="ja-JP"/>
              <a:pPr>
                <a:defRPr/>
              </a:pPr>
              <a:t>‹#›</a:t>
            </a:fld>
            <a:endParaRPr lang="en-US" altLang="ja-JP" dirty="0"/>
          </a:p>
        </p:txBody>
      </p:sp>
    </p:spTree>
    <p:extLst>
      <p:ext uri="{BB962C8B-B14F-4D97-AF65-F5344CB8AC3E}">
        <p14:creationId xmlns:p14="http://schemas.microsoft.com/office/powerpoint/2010/main" val="323703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90896512-6624-4696-8D5C-2AD43B98346A}" type="slidenum">
              <a:rPr lang="en-US" altLang="ja-JP"/>
              <a:pPr>
                <a:defRPr/>
              </a:pPr>
              <a:t>‹#›</a:t>
            </a:fld>
            <a:endParaRPr lang="en-US" altLang="ja-JP"/>
          </a:p>
        </p:txBody>
      </p:sp>
    </p:spTree>
    <p:extLst>
      <p:ext uri="{BB962C8B-B14F-4D97-AF65-F5344CB8AC3E}">
        <p14:creationId xmlns:p14="http://schemas.microsoft.com/office/powerpoint/2010/main" val="233805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endParaRPr/>
          </a:p>
        </p:txBody>
      </p:sp>
      <p:sp>
        <p:nvSpPr>
          <p:cNvPr id="6" name="Holder 6"/>
          <p:cNvSpPr>
            <a:spLocks noGrp="1"/>
          </p:cNvSpPr>
          <p:nvPr>
            <p:ph type="sldNum" sz="quarter" idx="12"/>
          </p:nvPr>
        </p:nvSpPr>
        <p:spPr/>
        <p:txBody>
          <a:bodyPr/>
          <a:lstStyle>
            <a:lvl1pPr>
              <a:defRPr/>
            </a:lvl1pPr>
          </a:lstStyle>
          <a:p>
            <a:pPr>
              <a:defRPr/>
            </a:pPr>
            <a:fld id="{3DA3F118-C441-424D-A4E0-374B888905D2}" type="slidenum">
              <a:rPr/>
              <a:pPr>
                <a:defRPr/>
              </a:pPr>
              <a:t>‹#›</a:t>
            </a:fld>
            <a:endParaRPr/>
          </a:p>
        </p:txBody>
      </p:sp>
    </p:spTree>
    <p:extLst>
      <p:ext uri="{BB962C8B-B14F-4D97-AF65-F5344CB8AC3E}">
        <p14:creationId xmlns:p14="http://schemas.microsoft.com/office/powerpoint/2010/main" val="375874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92A7D984-ACED-4062-96E7-545FB3F37509}" type="datetimeFigureOut">
              <a:rPr lang="ja-JP" altLang="en-US"/>
              <a:pPr>
                <a:defRPr/>
              </a:pPr>
              <a:t>2026/7/1</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EF6E18BD-8910-4254-BDDC-0502B22E7B35}" type="slidenum">
              <a:rPr lang="ja-JP" altLang="en-US"/>
              <a:pPr>
                <a:defRPr/>
              </a:pPr>
              <a:t>‹#›</a:t>
            </a:fld>
            <a:endParaRPr lang="ja-JP" altLang="en-US"/>
          </a:p>
        </p:txBody>
      </p:sp>
    </p:spTree>
    <p:extLst>
      <p:ext uri="{BB962C8B-B14F-4D97-AF65-F5344CB8AC3E}">
        <p14:creationId xmlns:p14="http://schemas.microsoft.com/office/powerpoint/2010/main" val="794644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F4AA3363-A2B3-4D9A-B280-6669133670B4}" type="datetimeFigureOut">
              <a:rPr lang="ja-JP" altLang="en-US"/>
              <a:pPr>
                <a:defRPr/>
              </a:pPr>
              <a:t>2026/7/1</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0E583CD-192E-4292-92FB-E8DCAB62E00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405" r:id="rId1"/>
    <p:sldLayoutId id="2147486407" r:id="rId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8CA74295-B26B-4172-95F8-CFFC8E9F600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408" r:id="rId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Holder 2"/>
          <p:cNvSpPr>
            <a:spLocks noGrp="1"/>
          </p:cNvSpPr>
          <p:nvPr>
            <p:ph type="title"/>
          </p:nvPr>
        </p:nvSpPr>
        <p:spPr bwMode="auto">
          <a:xfrm>
            <a:off x="1576388" y="315913"/>
            <a:ext cx="5991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3075" name="Holder 3"/>
          <p:cNvSpPr>
            <a:spLocks noGrp="1"/>
          </p:cNvSpPr>
          <p:nvPr>
            <p:ph type="body" idx="1"/>
          </p:nvPr>
        </p:nvSpPr>
        <p:spPr bwMode="auto">
          <a:xfrm>
            <a:off x="536575" y="1663700"/>
            <a:ext cx="376555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4" name="Holder 4"/>
          <p:cNvSpPr>
            <a:spLocks noGrp="1"/>
          </p:cNvSpPr>
          <p:nvPr>
            <p:ph type="ftr" sz="quarter" idx="5"/>
          </p:nvPr>
        </p:nvSpPr>
        <p:spPr>
          <a:xfrm>
            <a:off x="2220913" y="6451600"/>
            <a:ext cx="2003425"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spc="-15">
                <a:solidFill>
                  <a:srgbClr val="898989"/>
                </a:solidFill>
                <a:latin typeface="Times New Roman"/>
                <a:ea typeface="+mn-ea"/>
                <a:cs typeface="Times New Roman"/>
              </a:defRPr>
            </a:lvl1pPr>
          </a:lstStyle>
          <a:p>
            <a:pPr>
              <a:defRPr/>
            </a:pPr>
            <a:endParaRPr/>
          </a:p>
        </p:txBody>
      </p:sp>
      <p:sp>
        <p:nvSpPr>
          <p:cNvPr id="5" name="Holder 5"/>
          <p:cNvSpPr>
            <a:spLocks noGrp="1"/>
          </p:cNvSpPr>
          <p:nvPr>
            <p:ph type="dt" sz="half" idx="6"/>
          </p:nvPr>
        </p:nvSpPr>
        <p:spPr>
          <a:xfrm>
            <a:off x="536575" y="6451600"/>
            <a:ext cx="985838"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endParaRPr/>
          </a:p>
        </p:txBody>
      </p:sp>
      <p:sp>
        <p:nvSpPr>
          <p:cNvPr id="6" name="Holder 6"/>
          <p:cNvSpPr>
            <a:spLocks noGrp="1"/>
          </p:cNvSpPr>
          <p:nvPr>
            <p:ph type="sldNum" sz="quarter" idx="7"/>
          </p:nvPr>
        </p:nvSpPr>
        <p:spPr>
          <a:xfrm>
            <a:off x="8423275" y="6451600"/>
            <a:ext cx="203200" cy="193675"/>
          </a:xfrm>
          <a:prstGeom prst="rect">
            <a:avLst/>
          </a:prstGeom>
        </p:spPr>
        <p:txBody>
          <a:bodyPr wrap="square" lIns="0" tIns="0" rIns="0" bIns="0">
            <a:spAutoFit/>
          </a:bodyPr>
          <a:lstStyle>
            <a:lvl1pPr marL="1016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fld id="{5D4CBFE3-0B6B-465B-BA36-FCC17ABEC158}" type="slidenum">
              <a:rPr/>
              <a:pPr>
                <a:defRPr/>
              </a:pPr>
              <a:t>‹#›</a:t>
            </a:fld>
            <a:endParaRPr/>
          </a:p>
        </p:txBody>
      </p:sp>
    </p:spTree>
  </p:cSld>
  <p:clrMap bg1="lt1" tx1="dk1" bg2="lt2" tx2="dk2" accent1="accent1" accent2="accent2" accent3="accent3" accent4="accent4" accent5="accent5" accent6="accent6" hlink="hlink" folHlink="folHlink"/>
  <p:sldLayoutIdLst>
    <p:sldLayoutId id="2147486406" r:id="rId1"/>
    <p:sldLayoutId id="2147486409" r:id="rId2"/>
  </p:sldLayoutIdLst>
  <p:hf sldNum="0"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2.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gdk2kBKcuN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1.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3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70.jpeg"/><Relationship Id="rId7" Type="http://schemas.openxmlformats.org/officeDocument/2006/relationships/image" Target="../media/image73.jpeg"/><Relationship Id="rId2" Type="http://schemas.openxmlformats.org/officeDocument/2006/relationships/image" Target="../media/image65.jpeg"/><Relationship Id="rId1" Type="http://schemas.openxmlformats.org/officeDocument/2006/relationships/slideLayout" Target="../slideLayouts/slideLayout1.xml"/><Relationship Id="rId6" Type="http://schemas.openxmlformats.org/officeDocument/2006/relationships/image" Target="../media/image72.jpeg"/><Relationship Id="rId5" Type="http://schemas.openxmlformats.org/officeDocument/2006/relationships/image" Target="../media/image68.jpeg"/><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4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xml"/><Relationship Id="rId5" Type="http://schemas.openxmlformats.org/officeDocument/2006/relationships/image" Target="../media/image83.jpeg"/><Relationship Id="rId4" Type="http://schemas.openxmlformats.org/officeDocument/2006/relationships/image" Target="../media/image82.jpeg"/></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7.jpeg"/></Relationships>
</file>

<file path=ppt/slides/_rels/slide4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1"/>
          <p:cNvSpPr txBox="1">
            <a:spLocks noChangeArrowheads="1"/>
          </p:cNvSpPr>
          <p:nvPr/>
        </p:nvSpPr>
        <p:spPr bwMode="auto">
          <a:xfrm>
            <a:off x="885825" y="1006475"/>
            <a:ext cx="736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4400" b="1">
                <a:solidFill>
                  <a:srgbClr val="FF0000"/>
                </a:solidFill>
                <a:latin typeface="Arial" panose="020B0604020202020204" pitchFamily="34" charset="0"/>
                <a:cs typeface="Arial" panose="020B0604020202020204" pitchFamily="34" charset="0"/>
              </a:rPr>
              <a:t>Neutrino physics</a:t>
            </a:r>
          </a:p>
          <a:p>
            <a:pPr algn="ctr" eaLnBrk="1" hangingPunct="1">
              <a:spcBef>
                <a:spcPct val="0"/>
              </a:spcBef>
              <a:buFontTx/>
              <a:buNone/>
            </a:pPr>
            <a:r>
              <a:rPr lang="en-US" altLang="ja-JP" sz="3600" b="1">
                <a:solidFill>
                  <a:srgbClr val="FF0000"/>
                </a:solidFill>
                <a:latin typeface="Arial" panose="020B0604020202020204" pitchFamily="34" charset="0"/>
                <a:cs typeface="Arial" panose="020B0604020202020204" pitchFamily="34" charset="0"/>
              </a:rPr>
              <a:t>- Introduction and first 50 years -</a:t>
            </a:r>
            <a:endParaRPr lang="ja-JP" altLang="en-US" sz="3600" b="1">
              <a:solidFill>
                <a:srgbClr val="FF0000"/>
              </a:solidFill>
              <a:latin typeface="Arial" panose="020B0604020202020204" pitchFamily="34" charset="0"/>
              <a:cs typeface="Arial" panose="020B0604020202020204" pitchFamily="34" charset="0"/>
            </a:endParaRPr>
          </a:p>
        </p:txBody>
      </p:sp>
      <p:sp>
        <p:nvSpPr>
          <p:cNvPr id="8195" name="Text Box 4"/>
          <p:cNvSpPr txBox="1">
            <a:spLocks noChangeArrowheads="1"/>
          </p:cNvSpPr>
          <p:nvPr/>
        </p:nvSpPr>
        <p:spPr bwMode="auto">
          <a:xfrm>
            <a:off x="573088" y="3163888"/>
            <a:ext cx="80089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50000"/>
              </a:spcBef>
              <a:buFontTx/>
              <a:buNone/>
            </a:pPr>
            <a:r>
              <a:rPr kumimoji="0" lang="en-US" altLang="ja-JP" sz="4000" b="1">
                <a:solidFill>
                  <a:srgbClr val="0A0AD4"/>
                </a:solidFill>
                <a:latin typeface="Arial" panose="020B0604020202020204" pitchFamily="34" charset="0"/>
              </a:rPr>
              <a:t>Yuichi Oyama</a:t>
            </a:r>
            <a:br>
              <a:rPr kumimoji="0" lang="en-US" altLang="ja-JP" sz="4000" b="1">
                <a:solidFill>
                  <a:srgbClr val="0A0AD4"/>
                </a:solidFill>
                <a:latin typeface="Arial" panose="020B0604020202020204" pitchFamily="34" charset="0"/>
              </a:rPr>
            </a:br>
            <a:r>
              <a:rPr kumimoji="0" lang="en-US" altLang="ja-JP" b="1">
                <a:solidFill>
                  <a:srgbClr val="0A0AD4"/>
                </a:solidFill>
                <a:latin typeface="Arial" panose="020B0604020202020204" pitchFamily="34" charset="0"/>
              </a:rPr>
              <a:t>(KEK/J-PARC)</a:t>
            </a:r>
          </a:p>
        </p:txBody>
      </p:sp>
      <p:sp>
        <p:nvSpPr>
          <p:cNvPr id="5" name="スライド番号プレースホルダー 1">
            <a:extLst>
              <a:ext uri="{FF2B5EF4-FFF2-40B4-BE49-F238E27FC236}">
                <a16:creationId xmlns:a16="http://schemas.microsoft.com/office/drawing/2014/main" id="{3FF23D12-66A8-4881-B9D0-E7D1D0231F9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6" name="Text Box 18">
            <a:extLst>
              <a:ext uri="{FF2B5EF4-FFF2-40B4-BE49-F238E27FC236}">
                <a16:creationId xmlns:a16="http://schemas.microsoft.com/office/drawing/2014/main" id="{1D492B69-C52B-2B7B-08A0-7FDA2616747C}"/>
              </a:ext>
            </a:extLst>
          </p:cNvPr>
          <p:cNvSpPr txBox="1">
            <a:spLocks noChangeArrowheads="1"/>
          </p:cNvSpPr>
          <p:nvPr/>
        </p:nvSpPr>
        <p:spPr bwMode="auto">
          <a:xfrm>
            <a:off x="258763" y="4932084"/>
            <a:ext cx="86217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pPr>
            <a:r>
              <a:rPr lang="en-US" altLang="ja-JP" sz="2800" b="1" dirty="0">
                <a:latin typeface="Arial" panose="020B0604020202020204" pitchFamily="34" charset="0"/>
              </a:rPr>
              <a:t>July 14-24, 2026</a:t>
            </a:r>
            <a:br>
              <a:rPr lang="en-US" altLang="ja-JP" sz="2800" b="1" dirty="0">
                <a:latin typeface="Arial" panose="020B0604020202020204" pitchFamily="34" charset="0"/>
              </a:rPr>
            </a:br>
            <a:r>
              <a:rPr lang="en-US" altLang="ja-JP" sz="2800" b="1" dirty="0">
                <a:latin typeface="Arial" panose="020B0604020202020204" pitchFamily="34" charset="0"/>
              </a:rPr>
              <a:t>Vietnam School on </a:t>
            </a:r>
            <a:r>
              <a:rPr lang="en-US" altLang="ja-JP" sz="2800" b="1">
                <a:latin typeface="Arial" panose="020B0604020202020204" pitchFamily="34" charset="0"/>
              </a:rPr>
              <a:t>Neutrino 2026</a:t>
            </a:r>
            <a:br>
              <a:rPr lang="en-US" altLang="ja-JP" sz="2800" b="1" dirty="0">
                <a:latin typeface="Arial" panose="020B0604020202020204" pitchFamily="34" charset="0"/>
              </a:rPr>
            </a:br>
            <a:r>
              <a:rPr lang="en-US" altLang="ja-JP" sz="2800" b="1" dirty="0">
                <a:latin typeface="Arial" panose="020B0604020202020204" pitchFamily="34" charset="0"/>
              </a:rPr>
              <a:t>@ICISE, Quy Nhon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3"/>
          <p:cNvSpPr txBox="1">
            <a:spLocks noChangeArrowheads="1"/>
          </p:cNvSpPr>
          <p:nvPr/>
        </p:nvSpPr>
        <p:spPr bwMode="auto">
          <a:xfrm>
            <a:off x="69850" y="577850"/>
            <a:ext cx="901065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It is frequently said that “neutrinos are </a:t>
            </a:r>
            <a:r>
              <a:rPr lang="en-US" altLang="ja-JP" sz="1800" b="1">
                <a:solidFill>
                  <a:srgbClr val="FF0000"/>
                </a:solidFill>
                <a:latin typeface="Arial" panose="020B0604020202020204" pitchFamily="34" charset="0"/>
                <a:cs typeface="Arial" panose="020B0604020202020204" pitchFamily="34" charset="0"/>
              </a:rPr>
              <a:t>small</a:t>
            </a:r>
            <a:r>
              <a:rPr lang="en-US" altLang="ja-JP" sz="1800" b="1">
                <a:latin typeface="Arial" panose="020B0604020202020204" pitchFamily="34" charset="0"/>
                <a:cs typeface="Arial" panose="020B0604020202020204" pitchFamily="34" charset="0"/>
              </a:rPr>
              <a:t> particles” or “neutrino interaction is </a:t>
            </a:r>
            <a:r>
              <a:rPr lang="en-US" altLang="ja-JP" sz="1800" b="1">
                <a:solidFill>
                  <a:srgbClr val="FF0000"/>
                </a:solidFill>
                <a:latin typeface="Arial" panose="020B0604020202020204" pitchFamily="34" charset="0"/>
                <a:cs typeface="Arial" panose="020B0604020202020204" pitchFamily="34" charset="0"/>
              </a:rPr>
              <a:t>weak</a:t>
            </a:r>
            <a:r>
              <a:rPr lang="en-US" altLang="ja-JP" sz="1800" b="1">
                <a:latin typeface="Arial" panose="020B0604020202020204" pitchFamily="34" charset="0"/>
                <a:cs typeface="Arial" panose="020B0604020202020204" pitchFamily="34" charset="0"/>
              </a:rPr>
              <a:t>”. However, these expressions are slightly confusing. </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More appropriate expression is that </a:t>
            </a:r>
            <a:r>
              <a:rPr lang="en-US" altLang="ja-JP" sz="1800" b="1">
                <a:solidFill>
                  <a:srgbClr val="FF0000"/>
                </a:solidFill>
                <a:latin typeface="Arial" panose="020B0604020202020204" pitchFamily="34" charset="0"/>
                <a:cs typeface="Arial" panose="020B0604020202020204" pitchFamily="34" charset="0"/>
              </a:rPr>
              <a:t>probability of interaction is small</a:t>
            </a:r>
            <a:r>
              <a:rPr lang="en-US" altLang="ja-JP" sz="1800" b="1">
                <a:latin typeface="Arial" panose="020B0604020202020204" pitchFamily="34" charset="0"/>
                <a:cs typeface="Arial" panose="020B0604020202020204" pitchFamily="34" charset="0"/>
              </a:rPr>
              <a:t> or neutrino interaction is </a:t>
            </a:r>
            <a:r>
              <a:rPr lang="en-US" altLang="ja-JP" sz="1800" b="1">
                <a:solidFill>
                  <a:srgbClr val="FF0000"/>
                </a:solidFill>
                <a:latin typeface="Arial" panose="020B0604020202020204" pitchFamily="34" charset="0"/>
                <a:cs typeface="Arial" panose="020B0604020202020204" pitchFamily="34" charset="0"/>
              </a:rPr>
              <a:t>rare</a:t>
            </a:r>
            <a:r>
              <a:rPr lang="en-US" altLang="ja-JP" sz="1800" b="1">
                <a:latin typeface="Arial" panose="020B0604020202020204" pitchFamily="34" charset="0"/>
                <a:cs typeface="Arial" panose="020B0604020202020204" pitchFamily="34" charset="0"/>
              </a:rPr>
              <a:t>.</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The concept of </a:t>
            </a:r>
            <a:r>
              <a:rPr lang="en-US" altLang="ja-JP" sz="1800" b="1">
                <a:solidFill>
                  <a:srgbClr val="FF0000"/>
                </a:solidFill>
                <a:latin typeface="Arial" panose="020B0604020202020204" pitchFamily="34" charset="0"/>
                <a:cs typeface="Arial" panose="020B0604020202020204" pitchFamily="34" charset="0"/>
              </a:rPr>
              <a:t>cross section </a:t>
            </a:r>
            <a:r>
              <a:rPr lang="en-US" altLang="ja-JP" sz="1800" b="1">
                <a:latin typeface="Arial" panose="020B0604020202020204" pitchFamily="34" charset="0"/>
                <a:cs typeface="Arial" panose="020B0604020202020204" pitchFamily="34" charset="0"/>
              </a:rPr>
              <a:t>is useful to understand the rareness.</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Cross section (</a:t>
            </a:r>
            <a:r>
              <a:rPr lang="en-US" altLang="ja-JP" sz="1800" b="1">
                <a:latin typeface="Symbol" panose="05050102010706020507" pitchFamily="18" charset="2"/>
                <a:cs typeface="Arial" panose="020B0604020202020204" pitchFamily="34" charset="0"/>
              </a:rPr>
              <a:t>s </a:t>
            </a:r>
            <a:r>
              <a:rPr lang="en-US" altLang="ja-JP" sz="1800" b="1">
                <a:latin typeface="Arial" panose="020B0604020202020204" pitchFamily="34" charset="0"/>
                <a:cs typeface="Arial" panose="020B0604020202020204" pitchFamily="34" charset="0"/>
              </a:rPr>
              <a:t>(cm</a:t>
            </a:r>
            <a:r>
              <a:rPr lang="en-US" altLang="ja-JP" sz="1800" b="1" baseline="30000">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 is the size of the target particle</a:t>
            </a:r>
            <a:r>
              <a:rPr lang="ja-JP" altLang="en-US" sz="1800" b="1">
                <a:latin typeface="Arial" panose="020B0604020202020204" pitchFamily="34" charset="0"/>
                <a:cs typeface="Arial" panose="020B0604020202020204" pitchFamily="34" charset="0"/>
              </a:rPr>
              <a:t> </a:t>
            </a:r>
            <a:r>
              <a:rPr lang="en-US" altLang="ja-JP" sz="1800" b="1">
                <a:latin typeface="Arial" panose="020B0604020202020204" pitchFamily="34" charset="0"/>
                <a:cs typeface="Arial" panose="020B0604020202020204" pitchFamily="34" charset="0"/>
              </a:rPr>
              <a:t>from a view point of interaction.</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If 1 GeV proton see that target nuclei, the interaction is hadron interaction,</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and the cross section is </a:t>
            </a:r>
            <a:r>
              <a:rPr lang="en-US" altLang="ja-JP" sz="1800" b="1">
                <a:solidFill>
                  <a:srgbClr val="FF0000"/>
                </a:solidFill>
                <a:latin typeface="Symbol" panose="05050102010706020507" pitchFamily="18" charset="2"/>
                <a:cs typeface="Arial" panose="020B0604020202020204" pitchFamily="34" charset="0"/>
              </a:rPr>
              <a:t>s</a:t>
            </a:r>
            <a:r>
              <a:rPr lang="en-US" altLang="ja-JP" sz="1800" b="1">
                <a:solidFill>
                  <a:srgbClr val="FF0000"/>
                </a:solidFill>
                <a:latin typeface="Arial" panose="020B0604020202020204" pitchFamily="34" charset="0"/>
                <a:cs typeface="Arial" panose="020B0604020202020204" pitchFamily="34" charset="0"/>
              </a:rPr>
              <a:t>~3 x 10</a:t>
            </a:r>
            <a:r>
              <a:rPr lang="en-US" altLang="ja-JP" sz="1800" b="1" baseline="30000">
                <a:solidFill>
                  <a:srgbClr val="FF0000"/>
                </a:solidFill>
                <a:latin typeface="Arial" panose="020B0604020202020204" pitchFamily="34" charset="0"/>
                <a:cs typeface="Arial" panose="020B0604020202020204" pitchFamily="34" charset="0"/>
              </a:rPr>
              <a:t>-26</a:t>
            </a:r>
            <a:r>
              <a:rPr lang="en-US" altLang="ja-JP" sz="1800" b="1">
                <a:solidFill>
                  <a:srgbClr val="FF0000"/>
                </a:solidFill>
                <a:latin typeface="Arial" panose="020B0604020202020204" pitchFamily="34" charset="0"/>
                <a:cs typeface="Arial" panose="020B0604020202020204" pitchFamily="34" charset="0"/>
              </a:rPr>
              <a:t>cm</a:t>
            </a:r>
            <a:r>
              <a:rPr lang="en-US" altLang="ja-JP" sz="1800" b="1" baseline="30000">
                <a:solidFill>
                  <a:srgbClr val="FF0000"/>
                </a:solidFill>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a:t>
            </a:r>
            <a:endParaRPr lang="en-US" altLang="ja-JP" sz="1800" b="1" baseline="3000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On the other hand, if 1 GeV neutrino see the target muclei, the interaction is weak interaction and the cross section is about </a:t>
            </a:r>
            <a:r>
              <a:rPr lang="en-US" altLang="ja-JP" sz="1800" b="1">
                <a:solidFill>
                  <a:srgbClr val="FF0000"/>
                </a:solidFill>
                <a:latin typeface="Symbol" panose="05050102010706020507" pitchFamily="18" charset="2"/>
                <a:cs typeface="Arial" panose="020B0604020202020204" pitchFamily="34" charset="0"/>
              </a:rPr>
              <a:t>s</a:t>
            </a:r>
            <a:r>
              <a:rPr lang="en-US" altLang="ja-JP" sz="1800" b="1">
                <a:solidFill>
                  <a:srgbClr val="FF0000"/>
                </a:solidFill>
                <a:latin typeface="Arial" panose="020B0604020202020204" pitchFamily="34" charset="0"/>
                <a:cs typeface="Arial" panose="020B0604020202020204" pitchFamily="34" charset="0"/>
              </a:rPr>
              <a:t>~1 x 10</a:t>
            </a:r>
            <a:r>
              <a:rPr lang="en-US" altLang="ja-JP" sz="1800" b="1" baseline="30000">
                <a:solidFill>
                  <a:srgbClr val="FF0000"/>
                </a:solidFill>
                <a:latin typeface="Arial" panose="020B0604020202020204" pitchFamily="34" charset="0"/>
                <a:cs typeface="Arial" panose="020B0604020202020204" pitchFamily="34" charset="0"/>
              </a:rPr>
              <a:t>-38</a:t>
            </a:r>
            <a:r>
              <a:rPr lang="en-US" altLang="ja-JP" sz="1800" b="1">
                <a:solidFill>
                  <a:srgbClr val="FF0000"/>
                </a:solidFill>
                <a:latin typeface="Arial" panose="020B0604020202020204" pitchFamily="34" charset="0"/>
                <a:cs typeface="Arial" panose="020B0604020202020204" pitchFamily="34" charset="0"/>
              </a:rPr>
              <a:t>cm</a:t>
            </a:r>
            <a:r>
              <a:rPr lang="en-US" altLang="ja-JP" sz="1800" b="1" baseline="30000">
                <a:solidFill>
                  <a:srgbClr val="FF0000"/>
                </a:solidFill>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 </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It is smaller than that of hadron interaction by factor of 3 x 10</a:t>
            </a:r>
            <a:r>
              <a:rPr lang="en-US" altLang="ja-JP" sz="1800" b="1" baseline="30000">
                <a:latin typeface="Arial" panose="020B0604020202020204" pitchFamily="34" charset="0"/>
                <a:cs typeface="Arial" panose="020B0604020202020204" pitchFamily="34" charset="0"/>
              </a:rPr>
              <a:t>12</a:t>
            </a:r>
            <a:r>
              <a:rPr lang="en-US" altLang="ja-JP" sz="1800" b="1">
                <a:latin typeface="Arial" panose="020B0604020202020204" pitchFamily="34" charset="0"/>
                <a:cs typeface="Arial" panose="020B0604020202020204" pitchFamily="34" charset="0"/>
              </a:rPr>
              <a:t>.</a:t>
            </a:r>
          </a:p>
        </p:txBody>
      </p:sp>
      <p:sp>
        <p:nvSpPr>
          <p:cNvPr id="17411" name="Text Box 9"/>
          <p:cNvSpPr txBox="1">
            <a:spLocks noChangeArrowheads="1"/>
          </p:cNvSpPr>
          <p:nvPr/>
        </p:nvSpPr>
        <p:spPr bwMode="auto">
          <a:xfrm>
            <a:off x="250825" y="12700"/>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Neutrino interaction is “weak”</a:t>
            </a:r>
          </a:p>
        </p:txBody>
      </p:sp>
      <p:grpSp>
        <p:nvGrpSpPr>
          <p:cNvPr id="17412" name="グループ化 131"/>
          <p:cNvGrpSpPr>
            <a:grpSpLocks/>
          </p:cNvGrpSpPr>
          <p:nvPr/>
        </p:nvGrpSpPr>
        <p:grpSpPr bwMode="auto">
          <a:xfrm>
            <a:off x="679450" y="4483100"/>
            <a:ext cx="7954963" cy="2263775"/>
            <a:chOff x="831607" y="4025427"/>
            <a:chExt cx="7955518" cy="2263561"/>
          </a:xfrm>
        </p:grpSpPr>
        <p:grpSp>
          <p:nvGrpSpPr>
            <p:cNvPr id="17413" name="グループ化 122"/>
            <p:cNvGrpSpPr>
              <a:grpSpLocks/>
            </p:cNvGrpSpPr>
            <p:nvPr/>
          </p:nvGrpSpPr>
          <p:grpSpPr bwMode="auto">
            <a:xfrm>
              <a:off x="831607" y="4025427"/>
              <a:ext cx="3378327" cy="1965879"/>
              <a:chOff x="831607" y="4025427"/>
              <a:chExt cx="3378327" cy="1965879"/>
            </a:xfrm>
          </p:grpSpPr>
          <p:grpSp>
            <p:nvGrpSpPr>
              <p:cNvPr id="17459" name="グループ化 51"/>
              <p:cNvGrpSpPr>
                <a:grpSpLocks/>
              </p:cNvGrpSpPr>
              <p:nvPr/>
            </p:nvGrpSpPr>
            <p:grpSpPr bwMode="auto">
              <a:xfrm>
                <a:off x="831607" y="4587956"/>
                <a:ext cx="1446212" cy="1403350"/>
                <a:chOff x="831607" y="4587956"/>
                <a:chExt cx="1446212" cy="1403350"/>
              </a:xfrm>
            </p:grpSpPr>
            <p:grpSp>
              <p:nvGrpSpPr>
                <p:cNvPr id="17476" name="グループ化 13"/>
                <p:cNvGrpSpPr>
                  <a:grpSpLocks/>
                </p:cNvGrpSpPr>
                <p:nvPr/>
              </p:nvGrpSpPr>
              <p:grpSpPr bwMode="auto">
                <a:xfrm>
                  <a:off x="831607" y="4587956"/>
                  <a:ext cx="1446212" cy="1403350"/>
                  <a:chOff x="4352840" y="3389747"/>
                  <a:chExt cx="1445338" cy="1404001"/>
                </a:xfrm>
              </p:grpSpPr>
              <p:sp>
                <p:nvSpPr>
                  <p:cNvPr id="17496" name="object 6"/>
                  <p:cNvSpPr>
                    <a:spLocks/>
                  </p:cNvSpPr>
                  <p:nvPr/>
                </p:nvSpPr>
                <p:spPr bwMode="auto">
                  <a:xfrm>
                    <a:off x="4352841" y="3713748"/>
                    <a:ext cx="1080000" cy="10800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97" name="object 8"/>
                  <p:cNvSpPr>
                    <a:spLocks/>
                  </p:cNvSpPr>
                  <p:nvPr/>
                </p:nvSpPr>
                <p:spPr bwMode="auto">
                  <a:xfrm>
                    <a:off x="4352840" y="3389747"/>
                    <a:ext cx="1445338" cy="315979"/>
                  </a:xfrm>
                  <a:custGeom>
                    <a:avLst/>
                    <a:gdLst>
                      <a:gd name="T0" fmla="*/ 1 w 2478404"/>
                      <a:gd name="T1" fmla="*/ 0 h 619760"/>
                      <a:gd name="T2" fmla="*/ 1 w 2478404"/>
                      <a:gd name="T3" fmla="*/ 0 h 619760"/>
                      <a:gd name="T4" fmla="*/ 0 w 2478404"/>
                      <a:gd name="T5" fmla="*/ 1 h 619760"/>
                      <a:gd name="T6" fmla="*/ 1 w 2478404"/>
                      <a:gd name="T7" fmla="*/ 1 h 619760"/>
                      <a:gd name="T8" fmla="*/ 1 w 2478404"/>
                      <a:gd name="T9" fmla="*/ 0 h 619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4" h="619760">
                        <a:moveTo>
                          <a:pt x="2478087" y="0"/>
                        </a:moveTo>
                        <a:lnTo>
                          <a:pt x="619521" y="0"/>
                        </a:lnTo>
                        <a:lnTo>
                          <a:pt x="0" y="619522"/>
                        </a:lnTo>
                        <a:lnTo>
                          <a:pt x="1858566" y="619522"/>
                        </a:lnTo>
                        <a:lnTo>
                          <a:pt x="2478087"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98" name="object 7"/>
                  <p:cNvSpPr>
                    <a:spLocks/>
                  </p:cNvSpPr>
                  <p:nvPr/>
                </p:nvSpPr>
                <p:spPr bwMode="auto">
                  <a:xfrm>
                    <a:off x="5438178" y="3389748"/>
                    <a:ext cx="360000" cy="1404000"/>
                  </a:xfrm>
                  <a:custGeom>
                    <a:avLst/>
                    <a:gdLst>
                      <a:gd name="T0" fmla="*/ 1 w 619759"/>
                      <a:gd name="T1" fmla="*/ 0 h 2741929"/>
                      <a:gd name="T2" fmla="*/ 0 w 619759"/>
                      <a:gd name="T3" fmla="*/ 1 h 2741929"/>
                      <a:gd name="T4" fmla="*/ 0 w 619759"/>
                      <a:gd name="T5" fmla="*/ 1 h 2741929"/>
                      <a:gd name="T6" fmla="*/ 1 w 619759"/>
                      <a:gd name="T7" fmla="*/ 1 h 2741929"/>
                      <a:gd name="T8" fmla="*/ 1 w 619759"/>
                      <a:gd name="T9" fmla="*/ 0 h 274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759" h="2741929">
                        <a:moveTo>
                          <a:pt x="619521" y="0"/>
                        </a:moveTo>
                        <a:lnTo>
                          <a:pt x="0" y="619522"/>
                        </a:lnTo>
                        <a:lnTo>
                          <a:pt x="0" y="2741612"/>
                        </a:lnTo>
                        <a:lnTo>
                          <a:pt x="619521" y="2122091"/>
                        </a:lnTo>
                        <a:lnTo>
                          <a:pt x="619521" y="0"/>
                        </a:lnTo>
                        <a:close/>
                      </a:path>
                    </a:pathLst>
                  </a:custGeom>
                  <a:solidFill>
                    <a:srgbClr val="008EB3">
                      <a:alpha val="20000"/>
                    </a:srgbClr>
                  </a:solidFill>
                  <a:ln w="3175">
                    <a:solidFill>
                      <a:schemeClr val="tx1"/>
                    </a:solidFill>
                    <a:round/>
                    <a:headEnd/>
                    <a:tailEnd/>
                  </a:ln>
                </p:spPr>
                <p:txBody>
                  <a:bodyPr lIns="0" tIns="0" rIns="0" bIns="0"/>
                  <a:lstStyle/>
                  <a:p>
                    <a:endParaRPr lang="ja-JP" altLang="en-US"/>
                  </a:p>
                </p:txBody>
              </p:sp>
            </p:grpSp>
            <p:sp>
              <p:nvSpPr>
                <p:cNvPr id="10" name="楕円 9"/>
                <p:cNvSpPr/>
                <p:nvPr/>
              </p:nvSpPr>
              <p:spPr>
                <a:xfrm>
                  <a:off x="1195170" y="5108000"/>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楕円 10"/>
                <p:cNvSpPr/>
                <p:nvPr/>
              </p:nvSpPr>
              <p:spPr>
                <a:xfrm>
                  <a:off x="1347581" y="5690558"/>
                  <a:ext cx="179400"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楕円 11"/>
                <p:cNvSpPr/>
                <p:nvPr/>
              </p:nvSpPr>
              <p:spPr>
                <a:xfrm>
                  <a:off x="918926" y="5212765"/>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楕円 12"/>
                <p:cNvSpPr/>
                <p:nvPr/>
              </p:nvSpPr>
              <p:spPr>
                <a:xfrm>
                  <a:off x="1458714" y="5461979"/>
                  <a:ext cx="179400"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楕円 13"/>
                <p:cNvSpPr/>
                <p:nvPr/>
              </p:nvSpPr>
              <p:spPr>
                <a:xfrm>
                  <a:off x="1642877" y="5027045"/>
                  <a:ext cx="180988"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楕円 14"/>
                <p:cNvSpPr/>
                <p:nvPr/>
              </p:nvSpPr>
              <p:spPr>
                <a:xfrm>
                  <a:off x="2055655" y="5339753"/>
                  <a:ext cx="180988" cy="17937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楕円 15"/>
                <p:cNvSpPr/>
                <p:nvPr/>
              </p:nvSpPr>
              <p:spPr>
                <a:xfrm>
                  <a:off x="1984212" y="4944503"/>
                  <a:ext cx="179401"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楕円 16"/>
                <p:cNvSpPr/>
                <p:nvPr/>
              </p:nvSpPr>
              <p:spPr>
                <a:xfrm>
                  <a:off x="1144367" y="5425470"/>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楕円 17"/>
                <p:cNvSpPr/>
                <p:nvPr/>
              </p:nvSpPr>
              <p:spPr>
                <a:xfrm>
                  <a:off x="1601599" y="5260385"/>
                  <a:ext cx="180988"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楕円 18"/>
                <p:cNvSpPr/>
                <p:nvPr/>
              </p:nvSpPr>
              <p:spPr>
                <a:xfrm>
                  <a:off x="1652402" y="5565156"/>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楕円 19"/>
                <p:cNvSpPr/>
                <p:nvPr/>
              </p:nvSpPr>
              <p:spPr>
                <a:xfrm>
                  <a:off x="961791" y="5606427"/>
                  <a:ext cx="180988" cy="17937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楕円 20"/>
                <p:cNvSpPr/>
                <p:nvPr/>
              </p:nvSpPr>
              <p:spPr>
                <a:xfrm>
                  <a:off x="1347581" y="5260385"/>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楕円 21"/>
                <p:cNvSpPr/>
                <p:nvPr/>
              </p:nvSpPr>
              <p:spPr>
                <a:xfrm>
                  <a:off x="1015770" y="4949265"/>
                  <a:ext cx="179401"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楕円 22"/>
                <p:cNvSpPr/>
                <p:nvPr/>
              </p:nvSpPr>
              <p:spPr>
                <a:xfrm>
                  <a:off x="1201521" y="4696877"/>
                  <a:ext cx="179400"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楕円 23"/>
                <p:cNvSpPr/>
                <p:nvPr/>
              </p:nvSpPr>
              <p:spPr>
                <a:xfrm>
                  <a:off x="1692092" y="4647668"/>
                  <a:ext cx="180988" cy="17937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楕円 24"/>
                <p:cNvSpPr/>
                <p:nvPr/>
              </p:nvSpPr>
              <p:spPr>
                <a:xfrm>
                  <a:off x="1652402" y="5565156"/>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楕円 25"/>
                <p:cNvSpPr/>
                <p:nvPr/>
              </p:nvSpPr>
              <p:spPr>
                <a:xfrm>
                  <a:off x="2046130" y="5122286"/>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楕円 26"/>
                <p:cNvSpPr/>
                <p:nvPr/>
              </p:nvSpPr>
              <p:spPr>
                <a:xfrm>
                  <a:off x="1474590" y="4638144"/>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楕円 27"/>
                <p:cNvSpPr/>
                <p:nvPr/>
              </p:nvSpPr>
              <p:spPr>
                <a:xfrm>
                  <a:off x="1961986" y="5592142"/>
                  <a:ext cx="179401"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55" name="直線矢印コネクタ 54"/>
              <p:cNvCxnSpPr/>
              <p:nvPr/>
            </p:nvCxnSpPr>
            <p:spPr>
              <a:xfrm flipH="1">
                <a:off x="2028666" y="5292132"/>
                <a:ext cx="7207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61" name="テキスト ボックス 55"/>
              <p:cNvSpPr txBox="1">
                <a:spLocks noChangeArrowheads="1"/>
              </p:cNvSpPr>
              <p:nvPr/>
            </p:nvSpPr>
            <p:spPr bwMode="auto">
              <a:xfrm>
                <a:off x="1995048" y="4932241"/>
                <a:ext cx="906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proton</a:t>
                </a:r>
                <a:endParaRPr lang="ja-JP" altLang="en-US" sz="1800">
                  <a:solidFill>
                    <a:srgbClr val="FF0000"/>
                  </a:solidFill>
                </a:endParaRPr>
              </a:p>
            </p:txBody>
          </p:sp>
          <p:sp>
            <p:nvSpPr>
              <p:cNvPr id="17462" name="テキスト ボックス 79"/>
              <p:cNvSpPr txBox="1">
                <a:spLocks noChangeArrowheads="1"/>
              </p:cNvSpPr>
              <p:nvPr/>
            </p:nvSpPr>
            <p:spPr bwMode="auto">
              <a:xfrm>
                <a:off x="1143537" y="4025427"/>
                <a:ext cx="1134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target material</a:t>
                </a:r>
                <a:endParaRPr lang="ja-JP" altLang="en-US" sz="1800"/>
              </a:p>
            </p:txBody>
          </p:sp>
          <p:grpSp>
            <p:nvGrpSpPr>
              <p:cNvPr id="17463" name="グループ化 80"/>
              <p:cNvGrpSpPr>
                <a:grpSpLocks/>
              </p:cNvGrpSpPr>
              <p:nvPr/>
            </p:nvGrpSpPr>
            <p:grpSpPr bwMode="auto">
              <a:xfrm>
                <a:off x="3128847" y="4760575"/>
                <a:ext cx="1081087" cy="1079500"/>
                <a:chOff x="6507163" y="2257425"/>
                <a:chExt cx="1081087" cy="1079500"/>
              </a:xfrm>
            </p:grpSpPr>
            <p:sp>
              <p:nvSpPr>
                <p:cNvPr id="17465" name="object 6"/>
                <p:cNvSpPr>
                  <a:spLocks/>
                </p:cNvSpPr>
                <p:nvPr/>
              </p:nvSpPr>
              <p:spPr bwMode="auto">
                <a:xfrm>
                  <a:off x="6507163" y="2257425"/>
                  <a:ext cx="1081087" cy="10795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9525">
                  <a:solidFill>
                    <a:schemeClr val="tx1"/>
                  </a:solidFill>
                  <a:round/>
                  <a:headEnd/>
                  <a:tailEnd/>
                </a:ln>
              </p:spPr>
              <p:txBody>
                <a:bodyPr lIns="0" tIns="0" rIns="0" bIns="0"/>
                <a:lstStyle/>
                <a:p>
                  <a:endParaRPr lang="ja-JP" altLang="en-US"/>
                </a:p>
              </p:txBody>
            </p:sp>
            <p:sp>
              <p:nvSpPr>
                <p:cNvPr id="83" name="楕円 82"/>
                <p:cNvSpPr/>
                <p:nvPr/>
              </p:nvSpPr>
              <p:spPr>
                <a:xfrm>
                  <a:off x="6577051" y="2333413"/>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楕円 83"/>
                <p:cNvSpPr/>
                <p:nvPr/>
              </p:nvSpPr>
              <p:spPr>
                <a:xfrm>
                  <a:off x="7324815" y="2333413"/>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5" name="楕円 84"/>
                <p:cNvSpPr/>
                <p:nvPr/>
              </p:nvSpPr>
              <p:spPr>
                <a:xfrm>
                  <a:off x="7348630" y="2784220"/>
                  <a:ext cx="179400" cy="18095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楕円 85"/>
                <p:cNvSpPr/>
                <p:nvPr/>
              </p:nvSpPr>
              <p:spPr>
                <a:xfrm>
                  <a:off x="7324815" y="3073118"/>
                  <a:ext cx="180988" cy="18095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7" name="楕円 86"/>
                <p:cNvSpPr/>
                <p:nvPr/>
              </p:nvSpPr>
              <p:spPr>
                <a:xfrm>
                  <a:off x="6602453" y="3073118"/>
                  <a:ext cx="179400" cy="18095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8" name="楕円 87"/>
                <p:cNvSpPr/>
                <p:nvPr/>
              </p:nvSpPr>
              <p:spPr>
                <a:xfrm>
                  <a:off x="6577051" y="2625485"/>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9" name="楕円 88"/>
                <p:cNvSpPr/>
                <p:nvPr/>
              </p:nvSpPr>
              <p:spPr>
                <a:xfrm>
                  <a:off x="6958078" y="2984226"/>
                  <a:ext cx="179400"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0" name="楕円 89"/>
                <p:cNvSpPr/>
                <p:nvPr/>
              </p:nvSpPr>
              <p:spPr>
                <a:xfrm>
                  <a:off x="7167642" y="2625485"/>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 name="楕円 90"/>
                <p:cNvSpPr/>
                <p:nvPr/>
              </p:nvSpPr>
              <p:spPr>
                <a:xfrm>
                  <a:off x="6816780" y="2679455"/>
                  <a:ext cx="179401"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楕円 91"/>
                <p:cNvSpPr/>
                <p:nvPr/>
              </p:nvSpPr>
              <p:spPr>
                <a:xfrm>
                  <a:off x="6905686" y="2333413"/>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7464" name="テキスト ボックス 92"/>
              <p:cNvSpPr txBox="1">
                <a:spLocks noChangeArrowheads="1"/>
              </p:cNvSpPr>
              <p:nvPr/>
            </p:nvSpPr>
            <p:spPr bwMode="auto">
              <a:xfrm>
                <a:off x="3132759" y="4153764"/>
                <a:ext cx="994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proton’s view</a:t>
                </a:r>
                <a:endParaRPr lang="ja-JP" altLang="en-US" sz="1800"/>
              </a:p>
            </p:txBody>
          </p:sp>
        </p:grpSp>
        <p:grpSp>
          <p:nvGrpSpPr>
            <p:cNvPr id="17414" name="グループ化 123"/>
            <p:cNvGrpSpPr>
              <a:grpSpLocks/>
            </p:cNvGrpSpPr>
            <p:nvPr/>
          </p:nvGrpSpPr>
          <p:grpSpPr bwMode="auto">
            <a:xfrm>
              <a:off x="5291314" y="4025428"/>
              <a:ext cx="3495811" cy="1966296"/>
              <a:chOff x="5291314" y="4025428"/>
              <a:chExt cx="3495811" cy="1966296"/>
            </a:xfrm>
          </p:grpSpPr>
          <p:grpSp>
            <p:nvGrpSpPr>
              <p:cNvPr id="17419" name="グループ化 52"/>
              <p:cNvGrpSpPr>
                <a:grpSpLocks/>
              </p:cNvGrpSpPr>
              <p:nvPr/>
            </p:nvGrpSpPr>
            <p:grpSpPr bwMode="auto">
              <a:xfrm>
                <a:off x="5291314" y="4588374"/>
                <a:ext cx="1446212" cy="1403350"/>
                <a:chOff x="3855543" y="4579936"/>
                <a:chExt cx="1446212" cy="1403350"/>
              </a:xfrm>
            </p:grpSpPr>
            <p:grpSp>
              <p:nvGrpSpPr>
                <p:cNvPr id="17436" name="グループ化 13"/>
                <p:cNvGrpSpPr>
                  <a:grpSpLocks/>
                </p:cNvGrpSpPr>
                <p:nvPr/>
              </p:nvGrpSpPr>
              <p:grpSpPr bwMode="auto">
                <a:xfrm>
                  <a:off x="3855543" y="4579936"/>
                  <a:ext cx="1446212" cy="1403350"/>
                  <a:chOff x="4352840" y="3389747"/>
                  <a:chExt cx="1445338" cy="1404001"/>
                </a:xfrm>
              </p:grpSpPr>
              <p:sp>
                <p:nvSpPr>
                  <p:cNvPr id="17456" name="object 6"/>
                  <p:cNvSpPr>
                    <a:spLocks/>
                  </p:cNvSpPr>
                  <p:nvPr/>
                </p:nvSpPr>
                <p:spPr bwMode="auto">
                  <a:xfrm>
                    <a:off x="4352841" y="3713748"/>
                    <a:ext cx="1080000" cy="10800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57" name="object 8"/>
                  <p:cNvSpPr>
                    <a:spLocks/>
                  </p:cNvSpPr>
                  <p:nvPr/>
                </p:nvSpPr>
                <p:spPr bwMode="auto">
                  <a:xfrm>
                    <a:off x="4352840" y="3389747"/>
                    <a:ext cx="1445338" cy="315979"/>
                  </a:xfrm>
                  <a:custGeom>
                    <a:avLst/>
                    <a:gdLst>
                      <a:gd name="T0" fmla="*/ 1 w 2478404"/>
                      <a:gd name="T1" fmla="*/ 0 h 619760"/>
                      <a:gd name="T2" fmla="*/ 1 w 2478404"/>
                      <a:gd name="T3" fmla="*/ 0 h 619760"/>
                      <a:gd name="T4" fmla="*/ 0 w 2478404"/>
                      <a:gd name="T5" fmla="*/ 1 h 619760"/>
                      <a:gd name="T6" fmla="*/ 1 w 2478404"/>
                      <a:gd name="T7" fmla="*/ 1 h 619760"/>
                      <a:gd name="T8" fmla="*/ 1 w 2478404"/>
                      <a:gd name="T9" fmla="*/ 0 h 619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4" h="619760">
                        <a:moveTo>
                          <a:pt x="2478087" y="0"/>
                        </a:moveTo>
                        <a:lnTo>
                          <a:pt x="619521" y="0"/>
                        </a:lnTo>
                        <a:lnTo>
                          <a:pt x="0" y="619522"/>
                        </a:lnTo>
                        <a:lnTo>
                          <a:pt x="1858566" y="619522"/>
                        </a:lnTo>
                        <a:lnTo>
                          <a:pt x="2478087"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58" name="object 7"/>
                  <p:cNvSpPr>
                    <a:spLocks/>
                  </p:cNvSpPr>
                  <p:nvPr/>
                </p:nvSpPr>
                <p:spPr bwMode="auto">
                  <a:xfrm>
                    <a:off x="5438178" y="3389748"/>
                    <a:ext cx="360000" cy="1404000"/>
                  </a:xfrm>
                  <a:custGeom>
                    <a:avLst/>
                    <a:gdLst>
                      <a:gd name="T0" fmla="*/ 1 w 619759"/>
                      <a:gd name="T1" fmla="*/ 0 h 2741929"/>
                      <a:gd name="T2" fmla="*/ 0 w 619759"/>
                      <a:gd name="T3" fmla="*/ 1 h 2741929"/>
                      <a:gd name="T4" fmla="*/ 0 w 619759"/>
                      <a:gd name="T5" fmla="*/ 1 h 2741929"/>
                      <a:gd name="T6" fmla="*/ 1 w 619759"/>
                      <a:gd name="T7" fmla="*/ 1 h 2741929"/>
                      <a:gd name="T8" fmla="*/ 1 w 619759"/>
                      <a:gd name="T9" fmla="*/ 0 h 274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759" h="2741929">
                        <a:moveTo>
                          <a:pt x="619521" y="0"/>
                        </a:moveTo>
                        <a:lnTo>
                          <a:pt x="0" y="619522"/>
                        </a:lnTo>
                        <a:lnTo>
                          <a:pt x="0" y="2741612"/>
                        </a:lnTo>
                        <a:lnTo>
                          <a:pt x="619521" y="2122091"/>
                        </a:lnTo>
                        <a:lnTo>
                          <a:pt x="619521" y="0"/>
                        </a:lnTo>
                        <a:close/>
                      </a:path>
                    </a:pathLst>
                  </a:custGeom>
                  <a:solidFill>
                    <a:srgbClr val="008EB3">
                      <a:alpha val="20000"/>
                    </a:srgbClr>
                  </a:solidFill>
                  <a:ln w="3175">
                    <a:solidFill>
                      <a:schemeClr val="tx1"/>
                    </a:solidFill>
                    <a:round/>
                    <a:headEnd/>
                    <a:tailEnd/>
                  </a:ln>
                </p:spPr>
                <p:txBody>
                  <a:bodyPr lIns="0" tIns="0" rIns="0" bIns="0"/>
                  <a:lstStyle/>
                  <a:p>
                    <a:endParaRPr lang="ja-JP" altLang="en-US"/>
                  </a:p>
                </p:txBody>
              </p:sp>
            </p:grpSp>
            <p:sp>
              <p:nvSpPr>
                <p:cNvPr id="33" name="楕円 32"/>
                <p:cNvSpPr/>
                <p:nvPr/>
              </p:nvSpPr>
              <p:spPr>
                <a:xfrm>
                  <a:off x="4218997" y="5101150"/>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楕円 33"/>
                <p:cNvSpPr/>
                <p:nvPr/>
              </p:nvSpPr>
              <p:spPr>
                <a:xfrm>
                  <a:off x="4371408" y="5683706"/>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楕円 34"/>
                <p:cNvSpPr/>
                <p:nvPr/>
              </p:nvSpPr>
              <p:spPr>
                <a:xfrm>
                  <a:off x="3942753" y="5205915"/>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楕円 35"/>
                <p:cNvSpPr/>
                <p:nvPr/>
              </p:nvSpPr>
              <p:spPr>
                <a:xfrm>
                  <a:off x="4482541" y="5455128"/>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楕円 36"/>
                <p:cNvSpPr/>
                <p:nvPr/>
              </p:nvSpPr>
              <p:spPr>
                <a:xfrm>
                  <a:off x="4666704" y="5020194"/>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楕円 37"/>
                <p:cNvSpPr/>
                <p:nvPr/>
              </p:nvSpPr>
              <p:spPr>
                <a:xfrm>
                  <a:off x="5079482" y="5332903"/>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楕円 38"/>
                <p:cNvSpPr/>
                <p:nvPr/>
              </p:nvSpPr>
              <p:spPr>
                <a:xfrm>
                  <a:off x="5008040" y="4937652"/>
                  <a:ext cx="71442"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楕円 39"/>
                <p:cNvSpPr/>
                <p:nvPr/>
              </p:nvSpPr>
              <p:spPr>
                <a:xfrm>
                  <a:off x="4168194" y="5418620"/>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楕円 40"/>
                <p:cNvSpPr/>
                <p:nvPr/>
              </p:nvSpPr>
              <p:spPr>
                <a:xfrm>
                  <a:off x="4625426" y="5253535"/>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楕円 41"/>
                <p:cNvSpPr/>
                <p:nvPr/>
              </p:nvSpPr>
              <p:spPr>
                <a:xfrm>
                  <a:off x="4676229" y="5558306"/>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楕円 42"/>
                <p:cNvSpPr/>
                <p:nvPr/>
              </p:nvSpPr>
              <p:spPr>
                <a:xfrm>
                  <a:off x="3985619" y="5599577"/>
                  <a:ext cx="71442"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楕円 43"/>
                <p:cNvSpPr/>
                <p:nvPr/>
              </p:nvSpPr>
              <p:spPr>
                <a:xfrm>
                  <a:off x="4371408" y="5253535"/>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楕円 44"/>
                <p:cNvSpPr/>
                <p:nvPr/>
              </p:nvSpPr>
              <p:spPr>
                <a:xfrm>
                  <a:off x="4039598" y="4942415"/>
                  <a:ext cx="71442"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楕円 45"/>
                <p:cNvSpPr/>
                <p:nvPr/>
              </p:nvSpPr>
              <p:spPr>
                <a:xfrm>
                  <a:off x="4225348" y="4690026"/>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楕円 46"/>
                <p:cNvSpPr/>
                <p:nvPr/>
              </p:nvSpPr>
              <p:spPr>
                <a:xfrm>
                  <a:off x="4715920" y="4640818"/>
                  <a:ext cx="71442"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楕円 47"/>
                <p:cNvSpPr/>
                <p:nvPr/>
              </p:nvSpPr>
              <p:spPr>
                <a:xfrm>
                  <a:off x="4676229" y="5558306"/>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楕円 48"/>
                <p:cNvSpPr/>
                <p:nvPr/>
              </p:nvSpPr>
              <p:spPr>
                <a:xfrm>
                  <a:off x="5069957" y="5115435"/>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 name="楕円 49"/>
                <p:cNvSpPr/>
                <p:nvPr/>
              </p:nvSpPr>
              <p:spPr>
                <a:xfrm>
                  <a:off x="4498417" y="4631294"/>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楕円 50"/>
                <p:cNvSpPr/>
                <p:nvPr/>
              </p:nvSpPr>
              <p:spPr>
                <a:xfrm>
                  <a:off x="5008040" y="5582116"/>
                  <a:ext cx="71442"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7420" name="テキスト ボックス 93"/>
              <p:cNvSpPr txBox="1">
                <a:spLocks noChangeArrowheads="1"/>
              </p:cNvSpPr>
              <p:nvPr/>
            </p:nvSpPr>
            <p:spPr bwMode="auto">
              <a:xfrm>
                <a:off x="5627314" y="4025428"/>
                <a:ext cx="1134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target material</a:t>
                </a:r>
                <a:endParaRPr lang="ja-JP" altLang="en-US" sz="1800"/>
              </a:p>
            </p:txBody>
          </p:sp>
          <p:cxnSp>
            <p:nvCxnSpPr>
              <p:cNvPr id="95" name="直線矢印コネクタ 94"/>
              <p:cNvCxnSpPr/>
              <p:nvPr/>
            </p:nvCxnSpPr>
            <p:spPr>
              <a:xfrm flipH="1">
                <a:off x="6529542" y="5293720"/>
                <a:ext cx="71918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22" name="テキスト ボックス 95"/>
              <p:cNvSpPr txBox="1">
                <a:spLocks noChangeArrowheads="1"/>
              </p:cNvSpPr>
              <p:nvPr/>
            </p:nvSpPr>
            <p:spPr bwMode="auto">
              <a:xfrm>
                <a:off x="6486848" y="4932242"/>
                <a:ext cx="992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neutrino</a:t>
                </a:r>
                <a:endParaRPr lang="ja-JP" altLang="en-US" sz="1800">
                  <a:solidFill>
                    <a:srgbClr val="FF0000"/>
                  </a:solidFill>
                </a:endParaRPr>
              </a:p>
            </p:txBody>
          </p:sp>
          <p:sp>
            <p:nvSpPr>
              <p:cNvPr id="17423" name="テキスト ボックス 108"/>
              <p:cNvSpPr txBox="1">
                <a:spLocks noChangeArrowheads="1"/>
              </p:cNvSpPr>
              <p:nvPr/>
            </p:nvSpPr>
            <p:spPr bwMode="auto">
              <a:xfrm>
                <a:off x="7592475" y="4153765"/>
                <a:ext cx="1194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neutrino’s view</a:t>
                </a:r>
                <a:endParaRPr lang="ja-JP" altLang="en-US" sz="1800"/>
              </a:p>
            </p:txBody>
          </p:sp>
          <p:grpSp>
            <p:nvGrpSpPr>
              <p:cNvPr id="17424" name="グループ化 110"/>
              <p:cNvGrpSpPr>
                <a:grpSpLocks/>
              </p:cNvGrpSpPr>
              <p:nvPr/>
            </p:nvGrpSpPr>
            <p:grpSpPr bwMode="auto">
              <a:xfrm>
                <a:off x="7668464" y="4767761"/>
                <a:ext cx="1079500" cy="1079500"/>
                <a:chOff x="6521450" y="4262438"/>
                <a:chExt cx="1079500" cy="1079500"/>
              </a:xfrm>
            </p:grpSpPr>
            <p:sp>
              <p:nvSpPr>
                <p:cNvPr id="17425" name="object 6"/>
                <p:cNvSpPr>
                  <a:spLocks/>
                </p:cNvSpPr>
                <p:nvPr/>
              </p:nvSpPr>
              <p:spPr bwMode="auto">
                <a:xfrm>
                  <a:off x="6521450" y="4262438"/>
                  <a:ext cx="1079500" cy="10795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9525">
                  <a:solidFill>
                    <a:schemeClr val="tx1"/>
                  </a:solidFill>
                  <a:round/>
                  <a:headEnd/>
                  <a:tailEnd/>
                </a:ln>
              </p:spPr>
              <p:txBody>
                <a:bodyPr lIns="0" tIns="0" rIns="0" bIns="0"/>
                <a:lstStyle/>
                <a:p>
                  <a:endParaRPr lang="ja-JP" altLang="en-US"/>
                </a:p>
              </p:txBody>
            </p:sp>
            <p:sp>
              <p:nvSpPr>
                <p:cNvPr id="113" name="楕円 112"/>
                <p:cNvSpPr/>
                <p:nvPr/>
              </p:nvSpPr>
              <p:spPr>
                <a:xfrm>
                  <a:off x="6590700" y="4339177"/>
                  <a:ext cx="71443"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4" name="楕円 113"/>
                <p:cNvSpPr/>
                <p:nvPr/>
              </p:nvSpPr>
              <p:spPr>
                <a:xfrm>
                  <a:off x="7338465" y="4339177"/>
                  <a:ext cx="71442"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5" name="楕円 114"/>
                <p:cNvSpPr/>
                <p:nvPr/>
              </p:nvSpPr>
              <p:spPr>
                <a:xfrm>
                  <a:off x="7360691" y="4791572"/>
                  <a:ext cx="73030" cy="7143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6" name="楕円 115"/>
                <p:cNvSpPr/>
                <p:nvPr/>
              </p:nvSpPr>
              <p:spPr>
                <a:xfrm>
                  <a:off x="7338465" y="5080470"/>
                  <a:ext cx="71442" cy="7143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7" name="楕円 116"/>
                <p:cNvSpPr/>
                <p:nvPr/>
              </p:nvSpPr>
              <p:spPr>
                <a:xfrm>
                  <a:off x="6614514" y="5080470"/>
                  <a:ext cx="73030" cy="7143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8" name="楕円 117"/>
                <p:cNvSpPr/>
                <p:nvPr/>
              </p:nvSpPr>
              <p:spPr>
                <a:xfrm>
                  <a:off x="6590700" y="4631249"/>
                  <a:ext cx="71443"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9" name="楕円 118"/>
                <p:cNvSpPr/>
                <p:nvPr/>
              </p:nvSpPr>
              <p:spPr>
                <a:xfrm>
                  <a:off x="6970139" y="4989990"/>
                  <a:ext cx="73030"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0" name="楕円 119"/>
                <p:cNvSpPr/>
                <p:nvPr/>
              </p:nvSpPr>
              <p:spPr>
                <a:xfrm>
                  <a:off x="7181291" y="4631249"/>
                  <a:ext cx="71443"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1" name="楕円 120"/>
                <p:cNvSpPr/>
                <p:nvPr/>
              </p:nvSpPr>
              <p:spPr>
                <a:xfrm>
                  <a:off x="6828841" y="4685219"/>
                  <a:ext cx="73030" cy="7301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2" name="楕円 121"/>
                <p:cNvSpPr/>
                <p:nvPr/>
              </p:nvSpPr>
              <p:spPr>
                <a:xfrm>
                  <a:off x="6919336" y="4339177"/>
                  <a:ext cx="71442"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cxnSp>
          <p:nvCxnSpPr>
            <p:cNvPr id="126" name="直線矢印コネクタ 125"/>
            <p:cNvCxnSpPr/>
            <p:nvPr/>
          </p:nvCxnSpPr>
          <p:spPr>
            <a:xfrm flipV="1">
              <a:off x="3020923" y="5671509"/>
              <a:ext cx="306408" cy="2809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16" name="テキスト ボックス 127"/>
            <p:cNvSpPr txBox="1">
              <a:spLocks noChangeArrowheads="1"/>
            </p:cNvSpPr>
            <p:nvPr/>
          </p:nvSpPr>
          <p:spPr bwMode="auto">
            <a:xfrm>
              <a:off x="2149784" y="5704213"/>
              <a:ext cx="1211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t>nucleon</a:t>
              </a:r>
              <a:br>
                <a:rPr lang="en-US" altLang="ja-JP" sz="1600" b="1"/>
              </a:br>
              <a:r>
                <a:rPr lang="en-US" altLang="ja-JP" sz="1600" b="1"/>
                <a:t>~3x10</a:t>
              </a:r>
              <a:r>
                <a:rPr lang="en-US" altLang="ja-JP" sz="1600" b="1" baseline="30000"/>
                <a:t>-26</a:t>
              </a:r>
              <a:r>
                <a:rPr lang="en-US" altLang="ja-JP" sz="1600" b="1"/>
                <a:t>cm</a:t>
              </a:r>
              <a:r>
                <a:rPr lang="en-US" altLang="ja-JP" sz="1600" b="1" baseline="30000"/>
                <a:t>2</a:t>
              </a:r>
              <a:endParaRPr lang="ja-JP" altLang="en-US" sz="1600" b="1" baseline="30000"/>
            </a:p>
          </p:txBody>
        </p:sp>
        <p:cxnSp>
          <p:nvCxnSpPr>
            <p:cNvPr id="130" name="直線矢印コネクタ 129"/>
            <p:cNvCxnSpPr/>
            <p:nvPr/>
          </p:nvCxnSpPr>
          <p:spPr>
            <a:xfrm flipV="1">
              <a:off x="7504336" y="5622301"/>
              <a:ext cx="306408" cy="2809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18" name="テキスト ボックス 130"/>
            <p:cNvSpPr txBox="1">
              <a:spLocks noChangeArrowheads="1"/>
            </p:cNvSpPr>
            <p:nvPr/>
          </p:nvSpPr>
          <p:spPr bwMode="auto">
            <a:xfrm>
              <a:off x="6633561" y="5656088"/>
              <a:ext cx="1211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t>nucleon</a:t>
              </a:r>
              <a:br>
                <a:rPr lang="en-US" altLang="ja-JP" sz="1600" b="1"/>
              </a:br>
              <a:r>
                <a:rPr lang="en-US" altLang="ja-JP" sz="1600" b="1"/>
                <a:t>~1x10</a:t>
              </a:r>
              <a:r>
                <a:rPr lang="en-US" altLang="ja-JP" sz="1600" b="1" baseline="30000"/>
                <a:t>-38</a:t>
              </a:r>
              <a:r>
                <a:rPr lang="en-US" altLang="ja-JP" sz="1600" b="1"/>
                <a:t>cm</a:t>
              </a:r>
              <a:r>
                <a:rPr lang="en-US" altLang="ja-JP" sz="1600" b="1" baseline="30000"/>
                <a:t>2</a:t>
              </a:r>
              <a:endParaRPr lang="ja-JP" altLang="en-US" sz="1600" b="1" baseline="30000"/>
            </a:p>
          </p:txBody>
        </p:sp>
      </p:grpSp>
      <p:sp>
        <p:nvSpPr>
          <p:cNvPr id="93" name="スライド番号プレースホルダー 1">
            <a:extLst>
              <a:ext uri="{FF2B5EF4-FFF2-40B4-BE49-F238E27FC236}">
                <a16:creationId xmlns:a16="http://schemas.microsoft.com/office/drawing/2014/main" id="{26759E43-9D49-4E76-91B0-0A47B3AB558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3"/>
          <p:cNvSpPr txBox="1">
            <a:spLocks noChangeArrowheads="1"/>
          </p:cNvSpPr>
          <p:nvPr/>
        </p:nvSpPr>
        <p:spPr bwMode="auto">
          <a:xfrm>
            <a:off x="6052" y="577850"/>
            <a:ext cx="913794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800" b="1" dirty="0">
                <a:latin typeface="Arial" panose="020B0604020202020204" pitchFamily="34" charset="0"/>
                <a:cs typeface="Arial" panose="020B0604020202020204" pitchFamily="34" charset="0"/>
              </a:rPr>
              <a:t>The concept of "cross section" and "flux" is important and it takes time for a complete understanding.</a:t>
            </a:r>
          </a:p>
          <a:p>
            <a:pPr>
              <a:spcBef>
                <a:spcPct val="0"/>
              </a:spcBef>
              <a:buFont typeface="Wingdings" panose="05000000000000000000" pitchFamily="2" charset="2"/>
              <a:buChar char="l"/>
            </a:pPr>
            <a:endParaRPr lang="en-US" altLang="ja-JP" sz="18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dirty="0">
                <a:latin typeface="Arial" panose="020B0604020202020204" pitchFamily="34" charset="0"/>
                <a:cs typeface="Arial" panose="020B0604020202020204" pitchFamily="34" charset="0"/>
              </a:rPr>
              <a:t>Two exercise are added at the end of this presentation file as home works. Please try them when you have time.</a:t>
            </a:r>
          </a:p>
          <a:p>
            <a:pPr>
              <a:spcBef>
                <a:spcPct val="0"/>
              </a:spcBef>
              <a:buFont typeface="Wingdings" panose="05000000000000000000" pitchFamily="2" charset="2"/>
              <a:buChar char="l"/>
            </a:pPr>
            <a:endParaRPr lang="en-US" altLang="ja-JP" sz="1800" b="1" dirty="0">
              <a:latin typeface="Arial" panose="020B0604020202020204" pitchFamily="34" charset="0"/>
              <a:cs typeface="Arial" panose="020B0604020202020204" pitchFamily="34" charset="0"/>
            </a:endParaRPr>
          </a:p>
        </p:txBody>
      </p:sp>
      <p:sp>
        <p:nvSpPr>
          <p:cNvPr id="17411" name="Text Box 9"/>
          <p:cNvSpPr txBox="1">
            <a:spLocks noChangeArrowheads="1"/>
          </p:cNvSpPr>
          <p:nvPr/>
        </p:nvSpPr>
        <p:spPr bwMode="auto">
          <a:xfrm>
            <a:off x="250825" y="12700"/>
            <a:ext cx="8642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dirty="0">
                <a:solidFill>
                  <a:srgbClr val="FF0000"/>
                </a:solidFill>
                <a:latin typeface="Arial" panose="020B0604020202020204" pitchFamily="34" charset="0"/>
              </a:rPr>
              <a:t>Home works</a:t>
            </a:r>
            <a:r>
              <a:rPr lang="en-US" altLang="ja-JP" sz="2800" b="1" u="sng" dirty="0">
                <a:solidFill>
                  <a:srgbClr val="0A0AD4"/>
                </a:solidFill>
                <a:latin typeface="Arial" panose="020B0604020202020204" pitchFamily="34" charset="0"/>
              </a:rPr>
              <a:t> : cross section and flux</a:t>
            </a:r>
          </a:p>
        </p:txBody>
      </p:sp>
      <p:sp>
        <p:nvSpPr>
          <p:cNvPr id="4" name="スライド番号プレースホルダー 1">
            <a:extLst>
              <a:ext uri="{FF2B5EF4-FFF2-40B4-BE49-F238E27FC236}">
                <a16:creationId xmlns:a16="http://schemas.microsoft.com/office/drawing/2014/main" id="{6B543FC7-1F6C-4340-BB6E-3B0ABD3D933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303937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9"/>
          <p:cNvSpPr txBox="1">
            <a:spLocks noChangeArrowheads="1"/>
          </p:cNvSpPr>
          <p:nvPr/>
        </p:nvSpPr>
        <p:spPr bwMode="auto">
          <a:xfrm>
            <a:off x="250825" y="19050"/>
            <a:ext cx="86423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rPr>
              <a:t>History of old neutrino experiments</a:t>
            </a:r>
          </a:p>
        </p:txBody>
      </p:sp>
      <p:sp>
        <p:nvSpPr>
          <p:cNvPr id="20483" name="テキスト ボックス 2"/>
          <p:cNvSpPr txBox="1">
            <a:spLocks noChangeArrowheads="1"/>
          </p:cNvSpPr>
          <p:nvPr/>
        </p:nvSpPr>
        <p:spPr bwMode="auto">
          <a:xfrm>
            <a:off x="206375" y="684213"/>
            <a:ext cx="885825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Keep in mind two important features of neutrinos.</a:t>
            </a: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r>
              <a:rPr lang="en-US" altLang="ja-JP" sz="2000" b="1">
                <a:cs typeface="Arial" panose="020B0604020202020204" pitchFamily="34" charset="0"/>
              </a:rPr>
              <a:t>And survey four historically important experiments which contributed progress of neutrino physics drastically.</a:t>
            </a:r>
            <a:endParaRPr lang="en-US" altLang="ja-JP" sz="1800">
              <a:latin typeface="Calibri" panose="020F0502020204030204" pitchFamily="34" charset="0"/>
            </a:endParaRPr>
          </a:p>
        </p:txBody>
      </p:sp>
      <p:sp>
        <p:nvSpPr>
          <p:cNvPr id="20484" name="テキスト ボックス 1"/>
          <p:cNvSpPr txBox="1">
            <a:spLocks noChangeArrowheads="1"/>
          </p:cNvSpPr>
          <p:nvPr/>
        </p:nvSpPr>
        <p:spPr bwMode="auto">
          <a:xfrm>
            <a:off x="587375" y="1198563"/>
            <a:ext cx="8477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p"/>
            </a:pPr>
            <a:r>
              <a:rPr lang="en-US" altLang="ja-JP" sz="2000" b="1" dirty="0">
                <a:cs typeface="Arial" panose="020B0604020202020204" pitchFamily="34" charset="0"/>
              </a:rPr>
              <a:t>Neutrino interaction is exchange of upper/lower state</a:t>
            </a:r>
          </a:p>
          <a:p>
            <a:pPr>
              <a:spcBef>
                <a:spcPct val="0"/>
              </a:spcBef>
              <a:buFont typeface="Wingdings" panose="05000000000000000000" pitchFamily="2" charset="2"/>
              <a:buChar char="p"/>
            </a:pPr>
            <a:endParaRPr lang="en-US" altLang="ja-JP" sz="2000" b="1" dirty="0">
              <a:cs typeface="Arial" panose="020B0604020202020204" pitchFamily="34" charset="0"/>
            </a:endParaRPr>
          </a:p>
          <a:p>
            <a:pPr>
              <a:spcBef>
                <a:spcPct val="0"/>
              </a:spcBef>
              <a:buFont typeface="Wingdings" panose="05000000000000000000" pitchFamily="2" charset="2"/>
              <a:buChar char="p"/>
            </a:pPr>
            <a:r>
              <a:rPr lang="en-US" altLang="ja-JP" sz="2000" b="1" dirty="0">
                <a:cs typeface="Arial" panose="020B0604020202020204" pitchFamily="34" charset="0"/>
              </a:rPr>
              <a:t>Small cross section and small interaction probability of neutrinos</a:t>
            </a:r>
          </a:p>
        </p:txBody>
      </p:sp>
      <p:sp>
        <p:nvSpPr>
          <p:cNvPr id="20485" name="テキスト ボックス 6"/>
          <p:cNvSpPr txBox="1">
            <a:spLocks noChangeArrowheads="1"/>
          </p:cNvSpPr>
          <p:nvPr/>
        </p:nvSpPr>
        <p:spPr bwMode="auto">
          <a:xfrm>
            <a:off x="471488" y="3470275"/>
            <a:ext cx="8193087" cy="23082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rPr>
              <a:t>1956</a:t>
            </a:r>
            <a:r>
              <a:rPr lang="en-US" altLang="ja-JP" sz="2000" b="1">
                <a:solidFill>
                  <a:srgbClr val="000000"/>
                </a:solidFill>
              </a:rPr>
              <a:t> Discovery of electron anti-neutrinos by </a:t>
            </a:r>
            <a:r>
              <a:rPr lang="en-US" altLang="ja-JP" sz="2000" b="1">
                <a:solidFill>
                  <a:srgbClr val="FF0000"/>
                </a:solidFill>
              </a:rPr>
              <a:t>Savannah River</a:t>
            </a:r>
            <a:br>
              <a:rPr lang="en-US" altLang="ja-JP" sz="2000" b="1">
                <a:solidFill>
                  <a:srgbClr val="FF0000"/>
                </a:solidFill>
              </a:rPr>
            </a:br>
            <a:r>
              <a:rPr lang="en-US" altLang="ja-JP" sz="2000" b="1">
                <a:solidFill>
                  <a:srgbClr val="FF0000"/>
                </a:solidFill>
              </a:rPr>
              <a:t>          reactor experiment</a:t>
            </a:r>
          </a:p>
          <a:p>
            <a:pPr>
              <a:spcBef>
                <a:spcPct val="0"/>
              </a:spcBef>
              <a:buFontTx/>
              <a:buNone/>
            </a:pPr>
            <a:endParaRPr lang="en-US" altLang="ja-JP" sz="800" b="1">
              <a:solidFill>
                <a:srgbClr val="FF0000"/>
              </a:solidFill>
            </a:endParaRPr>
          </a:p>
          <a:p>
            <a:pPr>
              <a:spcBef>
                <a:spcPct val="0"/>
              </a:spcBef>
              <a:buFontTx/>
              <a:buNone/>
            </a:pPr>
            <a:r>
              <a:rPr lang="en-US" altLang="ja-JP" sz="2000" b="1">
                <a:solidFill>
                  <a:srgbClr val="0000FF"/>
                </a:solidFill>
              </a:rPr>
              <a:t>1962</a:t>
            </a:r>
            <a:r>
              <a:rPr lang="en-US" altLang="ja-JP" sz="2000" b="1">
                <a:solidFill>
                  <a:srgbClr val="000000"/>
                </a:solidFill>
              </a:rPr>
              <a:t> Discovery of muon neutrinos by </a:t>
            </a:r>
            <a:r>
              <a:rPr lang="en-US" altLang="ja-JP" sz="2000" b="1">
                <a:solidFill>
                  <a:srgbClr val="FF0000"/>
                </a:solidFill>
              </a:rPr>
              <a:t>AGS neutrino experiment</a:t>
            </a:r>
            <a:br>
              <a:rPr lang="en-US" altLang="ja-JP" sz="2000" b="1">
                <a:solidFill>
                  <a:srgbClr val="000000"/>
                </a:solidFill>
              </a:rPr>
            </a:br>
            <a:r>
              <a:rPr lang="en-US" altLang="ja-JP" sz="2000" b="1">
                <a:solidFill>
                  <a:srgbClr val="000000"/>
                </a:solidFill>
              </a:rPr>
              <a:t>          in BNL</a:t>
            </a:r>
          </a:p>
          <a:p>
            <a:pPr>
              <a:spcBef>
                <a:spcPct val="0"/>
              </a:spcBef>
              <a:buFontTx/>
              <a:buNone/>
            </a:pPr>
            <a:endParaRPr lang="en-US" altLang="ja-JP" sz="800" b="1">
              <a:solidFill>
                <a:srgbClr val="000000"/>
              </a:solidFill>
            </a:endParaRPr>
          </a:p>
          <a:p>
            <a:pPr>
              <a:spcBef>
                <a:spcPct val="0"/>
              </a:spcBef>
              <a:buFontTx/>
              <a:buNone/>
            </a:pPr>
            <a:r>
              <a:rPr lang="en-US" altLang="ja-JP" sz="2000" b="1">
                <a:solidFill>
                  <a:srgbClr val="0000FF"/>
                </a:solidFill>
              </a:rPr>
              <a:t>1965</a:t>
            </a:r>
            <a:r>
              <a:rPr lang="en-US" altLang="ja-JP" sz="2000" b="1">
                <a:solidFill>
                  <a:srgbClr val="000000"/>
                </a:solidFill>
              </a:rPr>
              <a:t> Observation of atmospheric neutrinos by </a:t>
            </a:r>
            <a:r>
              <a:rPr lang="en-US" altLang="ja-JP" sz="2000" b="1">
                <a:solidFill>
                  <a:srgbClr val="FF0000"/>
                </a:solidFill>
              </a:rPr>
              <a:t>KGF experiment</a:t>
            </a:r>
          </a:p>
          <a:p>
            <a:pPr>
              <a:spcBef>
                <a:spcPct val="0"/>
              </a:spcBef>
              <a:buFontTx/>
              <a:buNone/>
            </a:pPr>
            <a:endParaRPr lang="en-US" altLang="ja-JP" sz="800" b="1">
              <a:solidFill>
                <a:srgbClr val="FF0000"/>
              </a:solidFill>
            </a:endParaRPr>
          </a:p>
          <a:p>
            <a:pPr>
              <a:spcBef>
                <a:spcPct val="0"/>
              </a:spcBef>
              <a:buFontTx/>
              <a:buNone/>
            </a:pPr>
            <a:r>
              <a:rPr lang="en-US" altLang="ja-JP" sz="2000" b="1">
                <a:solidFill>
                  <a:srgbClr val="0000FF"/>
                </a:solidFill>
              </a:rPr>
              <a:t>1968</a:t>
            </a:r>
            <a:r>
              <a:rPr lang="en-US" altLang="ja-JP" sz="2000" b="1">
                <a:solidFill>
                  <a:srgbClr val="FF0000"/>
                </a:solidFill>
              </a:rPr>
              <a:t> </a:t>
            </a:r>
            <a:r>
              <a:rPr lang="en-US" altLang="ja-JP" sz="2000" b="1">
                <a:solidFill>
                  <a:srgbClr val="000000"/>
                </a:solidFill>
              </a:rPr>
              <a:t>Solar neutrino deficit claimed by </a:t>
            </a:r>
            <a:r>
              <a:rPr lang="en-US" altLang="ja-JP" sz="2000" b="1">
                <a:solidFill>
                  <a:srgbClr val="FF0000"/>
                </a:solidFill>
              </a:rPr>
              <a:t>Homestake experiment</a:t>
            </a:r>
          </a:p>
        </p:txBody>
      </p:sp>
      <p:sp>
        <p:nvSpPr>
          <p:cNvPr id="6" name="スライド番号プレースホルダー 1">
            <a:extLst>
              <a:ext uri="{FF2B5EF4-FFF2-40B4-BE49-F238E27FC236}">
                <a16:creationId xmlns:a16="http://schemas.microsoft.com/office/drawing/2014/main" id="{DB089224-A6D6-49DA-884E-ACCAEB1AE12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0825" y="2033588"/>
            <a:ext cx="5510213" cy="360362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1" name="Text Box 9"/>
          <p:cNvSpPr txBox="1">
            <a:spLocks noChangeArrowheads="1"/>
          </p:cNvSpPr>
          <p:nvPr/>
        </p:nvSpPr>
        <p:spPr bwMode="auto">
          <a:xfrm>
            <a:off x="250825" y="19050"/>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rPr>
              <a:t>Common configuration of neutrino experiments</a:t>
            </a:r>
          </a:p>
        </p:txBody>
      </p:sp>
      <p:sp>
        <p:nvSpPr>
          <p:cNvPr id="22532" name="テキスト ボックス 2"/>
          <p:cNvSpPr txBox="1">
            <a:spLocks noChangeArrowheads="1"/>
          </p:cNvSpPr>
          <p:nvPr/>
        </p:nvSpPr>
        <p:spPr bwMode="auto">
          <a:xfrm>
            <a:off x="250825" y="684213"/>
            <a:ext cx="88582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All neutrino experiments have similar configuration. </a:t>
            </a:r>
            <a:br>
              <a:rPr lang="en-US" altLang="ja-JP" sz="2000" b="1">
                <a:cs typeface="Arial" panose="020B0604020202020204" pitchFamily="34" charset="0"/>
              </a:rPr>
            </a:br>
            <a:endParaRPr lang="en-US" altLang="ja-JP" sz="1800">
              <a:latin typeface="Calibri" panose="020F0502020204030204" pitchFamily="34" charset="0"/>
            </a:endParaRPr>
          </a:p>
        </p:txBody>
      </p:sp>
      <p:sp>
        <p:nvSpPr>
          <p:cNvPr id="3" name="楕円 2"/>
          <p:cNvSpPr/>
          <p:nvPr/>
        </p:nvSpPr>
        <p:spPr>
          <a:xfrm>
            <a:off x="7024688" y="1785938"/>
            <a:ext cx="250825" cy="252412"/>
          </a:xfrm>
          <a:prstGeom prst="ellipse">
            <a:avLst/>
          </a:prstGeom>
          <a:solidFill>
            <a:srgbClr val="FF8F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4" name="テキスト ボックス 4"/>
          <p:cNvSpPr txBox="1">
            <a:spLocks noChangeArrowheads="1"/>
          </p:cNvSpPr>
          <p:nvPr/>
        </p:nvSpPr>
        <p:spPr bwMode="auto">
          <a:xfrm>
            <a:off x="3946525" y="4624388"/>
            <a:ext cx="2524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shielding</a:t>
            </a:r>
          </a:p>
          <a:p>
            <a:pPr>
              <a:spcBef>
                <a:spcPct val="0"/>
              </a:spcBef>
              <a:buFontTx/>
              <a:buNone/>
            </a:pPr>
            <a:r>
              <a:rPr lang="en-US" altLang="ja-JP" sz="1800" b="1">
                <a:cs typeface="Arial" panose="020B0604020202020204" pitchFamily="34" charset="0"/>
              </a:rPr>
              <a:t>(soil, concrete, iron....)</a:t>
            </a:r>
          </a:p>
        </p:txBody>
      </p:sp>
      <p:sp>
        <p:nvSpPr>
          <p:cNvPr id="22535" name="テキスト ボックス 5"/>
          <p:cNvSpPr txBox="1">
            <a:spLocks noChangeArrowheads="1"/>
          </p:cNvSpPr>
          <p:nvPr/>
        </p:nvSpPr>
        <p:spPr bwMode="auto">
          <a:xfrm>
            <a:off x="6018213" y="2976563"/>
            <a:ext cx="2968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Neutrino Source</a:t>
            </a:r>
          </a:p>
          <a:p>
            <a:pPr>
              <a:spcBef>
                <a:spcPct val="0"/>
              </a:spcBef>
              <a:buFontTx/>
              <a:buNone/>
            </a:pPr>
            <a:r>
              <a:rPr lang="en-US" altLang="ja-JP" sz="1800" b="1">
                <a:cs typeface="Arial" panose="020B0604020202020204" pitchFamily="34" charset="0"/>
              </a:rPr>
              <a:t>(Reactor, beam, the Sun, atmospheric neutrino....)</a:t>
            </a:r>
          </a:p>
        </p:txBody>
      </p:sp>
      <p:sp>
        <p:nvSpPr>
          <p:cNvPr id="9" name="正方形/長方形 8"/>
          <p:cNvSpPr/>
          <p:nvPr/>
        </p:nvSpPr>
        <p:spPr>
          <a:xfrm>
            <a:off x="600075" y="3573463"/>
            <a:ext cx="3067050" cy="1882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正方形/長方形 1"/>
          <p:cNvSpPr/>
          <p:nvPr/>
        </p:nvSpPr>
        <p:spPr>
          <a:xfrm>
            <a:off x="1255713" y="4354513"/>
            <a:ext cx="1503362" cy="1101725"/>
          </a:xfrm>
          <a:prstGeom prst="rect">
            <a:avLst/>
          </a:prstGeom>
          <a:solidFill>
            <a:srgbClr val="C0E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8" name="テキスト ボックス 3"/>
          <p:cNvSpPr txBox="1">
            <a:spLocks noChangeArrowheads="1"/>
          </p:cNvSpPr>
          <p:nvPr/>
        </p:nvSpPr>
        <p:spPr bwMode="auto">
          <a:xfrm>
            <a:off x="855663" y="3673475"/>
            <a:ext cx="2663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detector </a:t>
            </a:r>
            <a:br>
              <a:rPr lang="en-US" altLang="ja-JP" sz="1800" b="1">
                <a:cs typeface="Arial" panose="020B0604020202020204" pitchFamily="34" charset="0"/>
              </a:rPr>
            </a:br>
            <a:r>
              <a:rPr lang="en-US" altLang="ja-JP" sz="1800" b="1">
                <a:cs typeface="Arial" panose="020B0604020202020204" pitchFamily="34" charset="0"/>
              </a:rPr>
              <a:t>(large target mass)</a:t>
            </a:r>
            <a:endParaRPr lang="ja-JP" altLang="en-US" sz="1800" b="1">
              <a:cs typeface="Arial" panose="020B0604020202020204" pitchFamily="34" charset="0"/>
            </a:endParaRPr>
          </a:p>
        </p:txBody>
      </p:sp>
      <p:sp>
        <p:nvSpPr>
          <p:cNvPr id="22539" name="テキスト ボックス 3"/>
          <p:cNvSpPr txBox="1">
            <a:spLocks noChangeArrowheads="1"/>
          </p:cNvSpPr>
          <p:nvPr/>
        </p:nvSpPr>
        <p:spPr bwMode="auto">
          <a:xfrm>
            <a:off x="1003300" y="326866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Experimental hall</a:t>
            </a:r>
            <a:endParaRPr lang="ja-JP" altLang="en-US" sz="1800" b="1">
              <a:cs typeface="Arial" panose="020B0604020202020204" pitchFamily="34" charset="0"/>
            </a:endParaRPr>
          </a:p>
        </p:txBody>
      </p:sp>
      <p:cxnSp>
        <p:nvCxnSpPr>
          <p:cNvPr id="6" name="直線矢印コネクタ 5"/>
          <p:cNvCxnSpPr/>
          <p:nvPr/>
        </p:nvCxnSpPr>
        <p:spPr>
          <a:xfrm flipH="1">
            <a:off x="2335213" y="2033588"/>
            <a:ext cx="4689475" cy="2982912"/>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4438650" y="1939925"/>
            <a:ext cx="2484438" cy="842963"/>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22542" name="テキスト ボックス 3"/>
          <p:cNvSpPr txBox="1">
            <a:spLocks noChangeArrowheads="1"/>
          </p:cNvSpPr>
          <p:nvPr/>
        </p:nvSpPr>
        <p:spPr bwMode="auto">
          <a:xfrm>
            <a:off x="1808163" y="2162175"/>
            <a:ext cx="3522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008000"/>
                </a:solidFill>
                <a:cs typeface="Arial" panose="020B0604020202020204" pitchFamily="34" charset="0"/>
              </a:rPr>
              <a:t>Other particles are absorbed.</a:t>
            </a:r>
            <a:endParaRPr lang="ja-JP" altLang="en-US" sz="1800" b="1">
              <a:solidFill>
                <a:srgbClr val="008000"/>
              </a:solidFill>
              <a:cs typeface="Arial" panose="020B0604020202020204" pitchFamily="34" charset="0"/>
            </a:endParaRPr>
          </a:p>
        </p:txBody>
      </p:sp>
      <p:sp>
        <p:nvSpPr>
          <p:cNvPr id="22543" name="テキスト ボックス 3"/>
          <p:cNvSpPr txBox="1">
            <a:spLocks noChangeArrowheads="1"/>
          </p:cNvSpPr>
          <p:nvPr/>
        </p:nvSpPr>
        <p:spPr bwMode="auto">
          <a:xfrm>
            <a:off x="4322763" y="3690938"/>
            <a:ext cx="1428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0000FF"/>
                </a:solidFill>
                <a:cs typeface="Arial" panose="020B0604020202020204" pitchFamily="34" charset="0"/>
              </a:rPr>
              <a:t>Neutrino</a:t>
            </a:r>
            <a:endParaRPr lang="ja-JP" altLang="en-US" sz="1800" b="1">
              <a:solidFill>
                <a:srgbClr val="0000FF"/>
              </a:solidFill>
              <a:cs typeface="Arial" panose="020B0604020202020204" pitchFamily="34" charset="0"/>
            </a:endParaRPr>
          </a:p>
        </p:txBody>
      </p:sp>
      <p:cxnSp>
        <p:nvCxnSpPr>
          <p:cNvPr id="21" name="直線矢印コネクタ 20"/>
          <p:cNvCxnSpPr/>
          <p:nvPr/>
        </p:nvCxnSpPr>
        <p:spPr>
          <a:xfrm flipH="1">
            <a:off x="1544638" y="5019675"/>
            <a:ext cx="808037" cy="263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545" name="テキスト ボックス 3"/>
          <p:cNvSpPr txBox="1">
            <a:spLocks noChangeArrowheads="1"/>
          </p:cNvSpPr>
          <p:nvPr/>
        </p:nvSpPr>
        <p:spPr bwMode="auto">
          <a:xfrm>
            <a:off x="954088" y="4727575"/>
            <a:ext cx="1430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cs typeface="Arial" panose="020B0604020202020204" pitchFamily="34" charset="0"/>
              </a:rPr>
              <a:t>Lepton</a:t>
            </a:r>
            <a:endParaRPr lang="ja-JP" altLang="en-US" sz="1800" b="1">
              <a:solidFill>
                <a:srgbClr val="FF0000"/>
              </a:solidFill>
              <a:cs typeface="Arial" panose="020B0604020202020204" pitchFamily="34" charset="0"/>
            </a:endParaRPr>
          </a:p>
        </p:txBody>
      </p:sp>
      <p:sp>
        <p:nvSpPr>
          <p:cNvPr id="18" name="スライド番号プレースホルダー 1">
            <a:extLst>
              <a:ext uri="{FF2B5EF4-FFF2-40B4-BE49-F238E27FC236}">
                <a16:creationId xmlns:a16="http://schemas.microsoft.com/office/drawing/2014/main" id="{12342400-89FA-43A8-96E3-C60CD85091F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テキスト ボックス 1"/>
          <p:cNvSpPr txBox="1">
            <a:spLocks noChangeArrowheads="1"/>
          </p:cNvSpPr>
          <p:nvPr/>
        </p:nvSpPr>
        <p:spPr bwMode="auto">
          <a:xfrm>
            <a:off x="112713" y="973138"/>
            <a:ext cx="9031287" cy="2524125"/>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Anti-neutrinos from a</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reactor in </a:t>
            </a:r>
            <a:r>
              <a:rPr lang="en-US" altLang="ja-JP" sz="2000" b="1" dirty="0">
                <a:solidFill>
                  <a:srgbClr val="FF0000"/>
                </a:solidFill>
                <a:latin typeface="Arial" panose="020B0604020202020204" pitchFamily="34" charset="0"/>
                <a:cs typeface="Arial" panose="020B0604020202020204" pitchFamily="34" charset="0"/>
              </a:rPr>
              <a:t>Savannah River Plant </a:t>
            </a:r>
            <a:r>
              <a:rPr lang="en-US" altLang="ja-JP" sz="2000" b="1" dirty="0">
                <a:latin typeface="Arial" panose="020B0604020202020204" pitchFamily="34" charset="0"/>
                <a:cs typeface="Arial" panose="020B0604020202020204" pitchFamily="34" charset="0"/>
              </a:rPr>
              <a:t>in South Carolina were used. The experimental area was shielded location, </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11 m from the reactor and 12 m underground. </a:t>
            </a:r>
          </a:p>
          <a:p>
            <a:pPr>
              <a:spcBef>
                <a:spcPct val="0"/>
              </a:spcBef>
              <a:buFont typeface="Arial" panose="020B0604020202020204" pitchFamily="34" charset="0"/>
              <a:buNone/>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Two tanks with a total of about </a:t>
            </a:r>
            <a:r>
              <a:rPr lang="en-US" altLang="ja-JP" sz="2000" b="1" dirty="0">
                <a:solidFill>
                  <a:srgbClr val="FF0000"/>
                </a:solidFill>
                <a:latin typeface="Arial" panose="020B0604020202020204" pitchFamily="34" charset="0"/>
                <a:cs typeface="Arial" panose="020B0604020202020204" pitchFamily="34" charset="0"/>
              </a:rPr>
              <a:t>200 liters</a:t>
            </a:r>
            <a:r>
              <a:rPr lang="en-US" altLang="ja-JP" sz="2000" b="1" dirty="0">
                <a:latin typeface="Arial" panose="020B0604020202020204" pitchFamily="34" charset="0"/>
                <a:cs typeface="Arial" panose="020B0604020202020204" pitchFamily="34" charset="0"/>
              </a:rPr>
              <a:t> of water were used as target material.  About</a:t>
            </a:r>
            <a:r>
              <a:rPr lang="ja-JP" altLang="en-US" sz="2000" b="1" dirty="0">
                <a:latin typeface="Arial" panose="020B0604020202020204" pitchFamily="34" charset="0"/>
                <a:cs typeface="Arial" panose="020B0604020202020204" pitchFamily="34" charset="0"/>
              </a:rPr>
              <a:t> </a:t>
            </a:r>
            <a:r>
              <a:rPr lang="en-US" altLang="ja-JP" sz="2000" b="1" dirty="0">
                <a:solidFill>
                  <a:srgbClr val="FF0000"/>
                </a:solidFill>
                <a:latin typeface="Arial" panose="020B0604020202020204" pitchFamily="34" charset="0"/>
                <a:cs typeface="Arial" panose="020B0604020202020204" pitchFamily="34" charset="0"/>
              </a:rPr>
              <a:t>40 kg </a:t>
            </a:r>
            <a:r>
              <a:rPr lang="en-US" altLang="ja-JP" sz="2000" b="1" dirty="0">
                <a:latin typeface="Arial" panose="020B0604020202020204" pitchFamily="34" charset="0"/>
                <a:cs typeface="Arial" panose="020B0604020202020204" pitchFamily="34" charset="0"/>
              </a:rPr>
              <a:t>of </a:t>
            </a:r>
            <a:r>
              <a:rPr lang="en-US" altLang="ja-JP" sz="2000" b="1" dirty="0">
                <a:solidFill>
                  <a:srgbClr val="FF0000"/>
                </a:solidFill>
                <a:latin typeface="Arial" panose="020B0604020202020204" pitchFamily="34" charset="0"/>
                <a:cs typeface="Arial" panose="020B0604020202020204" pitchFamily="34" charset="0"/>
              </a:rPr>
              <a:t>CdCl</a:t>
            </a:r>
            <a:r>
              <a:rPr lang="en-US" altLang="ja-JP" sz="2000" b="1" baseline="-25000" dirty="0">
                <a:solidFill>
                  <a:srgbClr val="FF0000"/>
                </a:solidFill>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 were dissolved in the water.</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water tanks were sandwiched between</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three liquid scintillator layers which</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are viewed by </a:t>
            </a:r>
            <a:r>
              <a:rPr lang="en-US" altLang="ja-JP" sz="2000" b="1" dirty="0">
                <a:solidFill>
                  <a:srgbClr val="FF0000"/>
                </a:solidFill>
                <a:latin typeface="Arial" panose="020B0604020202020204" pitchFamily="34" charset="0"/>
                <a:cs typeface="Arial" panose="020B0604020202020204" pitchFamily="34" charset="0"/>
              </a:rPr>
              <a:t>110 5-inch photomultiplier tubes</a:t>
            </a:r>
            <a:r>
              <a:rPr lang="en-US" altLang="ja-JP" sz="2000" b="1" dirty="0">
                <a:latin typeface="Arial" panose="020B0604020202020204" pitchFamily="34" charset="0"/>
                <a:cs typeface="Arial" panose="020B0604020202020204" pitchFamily="34" charset="0"/>
              </a:rPr>
              <a:t>. </a:t>
            </a:r>
          </a:p>
        </p:txBody>
      </p:sp>
      <p:sp>
        <p:nvSpPr>
          <p:cNvPr id="24579" name="テキスト ボックス 2"/>
          <p:cNvSpPr txBox="1">
            <a:spLocks noChangeArrowheads="1"/>
          </p:cNvSpPr>
          <p:nvPr/>
        </p:nvSpPr>
        <p:spPr bwMode="auto">
          <a:xfrm>
            <a:off x="1462088" y="-39688"/>
            <a:ext cx="6219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Savannah River reactor experiment</a:t>
            </a:r>
            <a:br>
              <a:rPr lang="en-US" altLang="ja-JP" sz="2800" b="1" u="sng">
                <a:solidFill>
                  <a:srgbClr val="0000FF"/>
                </a:solidFill>
                <a:latin typeface="Arial" panose="020B0604020202020204" pitchFamily="34" charset="0"/>
                <a:cs typeface="Arial" panose="020B0604020202020204" pitchFamily="34" charset="0"/>
              </a:rPr>
            </a:br>
            <a:r>
              <a:rPr lang="en-US" altLang="ja-JP" sz="2800" b="1" u="sng">
                <a:solidFill>
                  <a:srgbClr val="0000FF"/>
                </a:solidFill>
                <a:latin typeface="Arial" panose="020B0604020202020204" pitchFamily="34" charset="0"/>
                <a:cs typeface="Arial" panose="020B0604020202020204" pitchFamily="34" charset="0"/>
              </a:rPr>
              <a:t>by Reines and Cowan</a:t>
            </a:r>
          </a:p>
        </p:txBody>
      </p:sp>
      <p:sp>
        <p:nvSpPr>
          <p:cNvPr id="24580" name="object 4"/>
          <p:cNvSpPr>
            <a:spLocks noChangeArrowheads="1"/>
          </p:cNvSpPr>
          <p:nvPr/>
        </p:nvSpPr>
        <p:spPr bwMode="auto">
          <a:xfrm>
            <a:off x="474663" y="3832225"/>
            <a:ext cx="3398837" cy="259873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pic>
        <p:nvPicPr>
          <p:cNvPr id="24581"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98850"/>
            <a:ext cx="3605213"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a:extLst>
              <a:ext uri="{FF2B5EF4-FFF2-40B4-BE49-F238E27FC236}">
                <a16:creationId xmlns:a16="http://schemas.microsoft.com/office/drawing/2014/main" id="{37702D0C-61BE-44D9-9175-CE4BC879636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3738" y="3073400"/>
            <a:ext cx="4513262"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テキスト ボックス 1"/>
          <p:cNvSpPr txBox="1">
            <a:spLocks noChangeArrowheads="1"/>
          </p:cNvSpPr>
          <p:nvPr/>
        </p:nvSpPr>
        <p:spPr bwMode="auto">
          <a:xfrm>
            <a:off x="49213" y="517525"/>
            <a:ext cx="9094787"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1900" b="1" dirty="0">
                <a:latin typeface="Arial" panose="020B0604020202020204" pitchFamily="34" charset="0"/>
                <a:cs typeface="Arial" panose="020B0604020202020204" pitchFamily="34" charset="0"/>
              </a:rPr>
              <a:t>The anti-neutrino interact with a proton of water.  A positron and a neutron are created. The positron annihilate with an electron and create a pair of</a:t>
            </a:r>
            <a:br>
              <a:rPr lang="en-US" altLang="ja-JP" sz="1900" b="1" dirty="0">
                <a:latin typeface="Arial" panose="020B0604020202020204" pitchFamily="34" charset="0"/>
                <a:cs typeface="Arial" panose="020B0604020202020204" pitchFamily="34" charset="0"/>
              </a:rPr>
            </a:br>
            <a:r>
              <a:rPr lang="en-US" altLang="ja-JP" sz="1900" b="1" dirty="0">
                <a:solidFill>
                  <a:srgbClr val="FF0000"/>
                </a:solidFill>
                <a:latin typeface="Arial" panose="020B0604020202020204" pitchFamily="34" charset="0"/>
                <a:cs typeface="Arial" panose="020B0604020202020204" pitchFamily="34" charset="0"/>
              </a:rPr>
              <a:t>0.511 MeV </a:t>
            </a:r>
            <a:r>
              <a:rPr lang="en-US" altLang="ja-JP" sz="1900" b="1" dirty="0">
                <a:solidFill>
                  <a:srgbClr val="FF0000"/>
                </a:solidFill>
                <a:latin typeface="Symbol" panose="05050102010706020507" pitchFamily="18" charset="2"/>
                <a:cs typeface="Arial" panose="020B0604020202020204" pitchFamily="34" charset="0"/>
              </a:rPr>
              <a:t>g</a:t>
            </a:r>
            <a:r>
              <a:rPr lang="en-US" altLang="ja-JP" sz="1900" b="1" dirty="0">
                <a:solidFill>
                  <a:srgbClr val="FF0000"/>
                </a:solidFill>
                <a:latin typeface="Arial" panose="020B0604020202020204" pitchFamily="34" charset="0"/>
                <a:cs typeface="Arial" panose="020B0604020202020204" pitchFamily="34" charset="0"/>
              </a:rPr>
              <a:t>-rays</a:t>
            </a:r>
            <a:r>
              <a:rPr lang="en-US" altLang="ja-JP" sz="1900" b="1" dirty="0">
                <a:latin typeface="Arial" panose="020B0604020202020204" pitchFamily="34" charset="0"/>
                <a:cs typeface="Arial" panose="020B0604020202020204" pitchFamily="34" charset="0"/>
              </a:rPr>
              <a:t>. </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a:solidFill>
                  <a:srgbClr val="FF0000"/>
                </a:solidFill>
                <a:latin typeface="Arial" panose="020B0604020202020204" pitchFamily="34" charset="0"/>
                <a:cs typeface="Arial" panose="020B0604020202020204" pitchFamily="34" charset="0"/>
              </a:rPr>
              <a:t>Cd</a:t>
            </a:r>
            <a:r>
              <a:rPr lang="en-US" altLang="ja-JP" sz="1900" b="1" dirty="0">
                <a:latin typeface="Arial" panose="020B0604020202020204" pitchFamily="34" charset="0"/>
                <a:cs typeface="Arial" panose="020B0604020202020204" pitchFamily="34" charset="0"/>
              </a:rPr>
              <a:t> is a highly effective </a:t>
            </a:r>
            <a:r>
              <a:rPr lang="en-US" altLang="ja-JP" sz="1900" b="1" dirty="0">
                <a:solidFill>
                  <a:srgbClr val="FF0000"/>
                </a:solidFill>
                <a:latin typeface="Arial" panose="020B0604020202020204" pitchFamily="34" charset="0"/>
                <a:cs typeface="Arial" panose="020B0604020202020204" pitchFamily="34" charset="0"/>
              </a:rPr>
              <a:t>neutron absorber</a:t>
            </a:r>
            <a:r>
              <a:rPr lang="en-US" altLang="ja-JP" sz="1900" b="1" dirty="0">
                <a:latin typeface="Arial" panose="020B0604020202020204" pitchFamily="34" charset="0"/>
                <a:cs typeface="Arial" panose="020B0604020202020204" pitchFamily="34" charset="0"/>
              </a:rPr>
              <a:t>. It absorbs a neutron and gives off a </a:t>
            </a:r>
            <a:r>
              <a:rPr lang="en-US" altLang="ja-JP" sz="1900" b="1" dirty="0">
                <a:solidFill>
                  <a:srgbClr val="FF0000"/>
                </a:solidFill>
                <a:latin typeface="Arial" panose="020B0604020202020204" pitchFamily="34" charset="0"/>
                <a:cs typeface="Arial" panose="020B0604020202020204" pitchFamily="34" charset="0"/>
              </a:rPr>
              <a:t>~9 MeV </a:t>
            </a:r>
            <a:r>
              <a:rPr lang="en-US" altLang="ja-JP" sz="1900" b="1" dirty="0">
                <a:solidFill>
                  <a:srgbClr val="FF0000"/>
                </a:solidFill>
                <a:latin typeface="Symbol" panose="05050102010706020507" pitchFamily="18" charset="2"/>
                <a:cs typeface="Arial" panose="020B0604020202020204" pitchFamily="34" charset="0"/>
              </a:rPr>
              <a:t>g</a:t>
            </a:r>
            <a:r>
              <a:rPr lang="en-US" altLang="ja-JP" sz="1900" b="1" dirty="0">
                <a:solidFill>
                  <a:srgbClr val="FF0000"/>
                </a:solidFill>
                <a:latin typeface="Arial" panose="020B0604020202020204" pitchFamily="34" charset="0"/>
                <a:cs typeface="Arial" panose="020B0604020202020204" pitchFamily="34" charset="0"/>
              </a:rPr>
              <a:t>-ray</a:t>
            </a:r>
            <a:r>
              <a:rPr lang="en-US" altLang="ja-JP" sz="1900" b="1" dirty="0">
                <a:latin typeface="Arial" panose="020B0604020202020204" pitchFamily="34" charset="0"/>
                <a:cs typeface="Arial" panose="020B0604020202020204" pitchFamily="34" charset="0"/>
              </a:rPr>
              <a:t>. If a neutron was truly produced by the interaction, a</a:t>
            </a:r>
            <a:br>
              <a:rPr lang="en-US" altLang="ja-JP" sz="1900" b="1" dirty="0">
                <a:latin typeface="Arial" panose="020B0604020202020204" pitchFamily="34" charset="0"/>
                <a:cs typeface="Arial" panose="020B0604020202020204" pitchFamily="34" charset="0"/>
              </a:rPr>
            </a:b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 from the Cd would be emitted </a:t>
            </a:r>
            <a:r>
              <a:rPr lang="en-US" altLang="ja-JP" sz="1900" b="1" dirty="0">
                <a:solidFill>
                  <a:srgbClr val="FF0000"/>
                </a:solidFill>
                <a:latin typeface="Arial" panose="020B0604020202020204" pitchFamily="34" charset="0"/>
                <a:cs typeface="Arial" panose="020B0604020202020204" pitchFamily="34" charset="0"/>
              </a:rPr>
              <a:t>5 </a:t>
            </a:r>
            <a:r>
              <a:rPr lang="en-US" altLang="ja-JP" sz="1900" b="1" dirty="0" err="1">
                <a:solidFill>
                  <a:srgbClr val="FF0000"/>
                </a:solidFill>
                <a:latin typeface="Symbol" panose="05050102010706020507" pitchFamily="18" charset="2"/>
                <a:cs typeface="Arial" panose="020B0604020202020204" pitchFamily="34" charset="0"/>
              </a:rPr>
              <a:t>m</a:t>
            </a:r>
            <a:r>
              <a:rPr lang="en-US" altLang="ja-JP" sz="1900" b="1" dirty="0" err="1">
                <a:solidFill>
                  <a:srgbClr val="FF0000"/>
                </a:solidFill>
                <a:latin typeface="Arial" panose="020B0604020202020204" pitchFamily="34" charset="0"/>
                <a:cs typeface="Arial" panose="020B0604020202020204" pitchFamily="34" charset="0"/>
              </a:rPr>
              <a:t>s</a:t>
            </a:r>
            <a:r>
              <a:rPr lang="en-US" altLang="ja-JP" sz="1900" b="1" dirty="0">
                <a:solidFill>
                  <a:srgbClr val="FF0000"/>
                </a:solidFill>
                <a:latin typeface="Arial" panose="020B0604020202020204" pitchFamily="34" charset="0"/>
                <a:cs typeface="Arial" panose="020B0604020202020204" pitchFamily="34" charset="0"/>
              </a:rPr>
              <a:t> </a:t>
            </a:r>
            <a:r>
              <a:rPr lang="en-US" altLang="ja-JP" sz="1900" b="1" dirty="0">
                <a:latin typeface="Arial" panose="020B0604020202020204" pitchFamily="34" charset="0"/>
                <a:cs typeface="Arial" panose="020B0604020202020204" pitchFamily="34" charset="0"/>
              </a:rPr>
              <a:t>after the </a:t>
            </a: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 from the positron.</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a:latin typeface="Arial" panose="020B0604020202020204" pitchFamily="34" charset="0"/>
                <a:cs typeface="Arial" panose="020B0604020202020204" pitchFamily="34" charset="0"/>
              </a:rPr>
              <a:t>The </a:t>
            </a: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-rays were detected by liquid</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scintillator. The scintillator</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material gives off flashes of light</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in response to the </a:t>
            </a: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-rays.</a:t>
            </a:r>
          </a:p>
          <a:p>
            <a:pPr>
              <a:spcBef>
                <a:spcPct val="0"/>
              </a:spcBef>
              <a:buFont typeface="Arial" panose="020B0604020202020204" pitchFamily="34" charset="0"/>
              <a:buNone/>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a:latin typeface="Arial" panose="020B0604020202020204" pitchFamily="34" charset="0"/>
                <a:cs typeface="Arial" panose="020B0604020202020204" pitchFamily="34" charset="0"/>
              </a:rPr>
              <a:t>These light flashes are detected</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by photomultiplier tubes and the</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signal are sent to oscilloscopes.</a:t>
            </a:r>
          </a:p>
        </p:txBody>
      </p:sp>
      <p:sp>
        <p:nvSpPr>
          <p:cNvPr id="26628" name="テキスト ボックス 2"/>
          <p:cNvSpPr txBox="1">
            <a:spLocks noChangeArrowheads="1"/>
          </p:cNvSpPr>
          <p:nvPr/>
        </p:nvSpPr>
        <p:spPr bwMode="auto">
          <a:xfrm>
            <a:off x="801688" y="-6350"/>
            <a:ext cx="754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Detector of the Savannah River experiment</a:t>
            </a:r>
          </a:p>
        </p:txBody>
      </p:sp>
      <p:sp>
        <p:nvSpPr>
          <p:cNvPr id="26629" name="テキスト ボックス 1"/>
          <p:cNvSpPr txBox="1">
            <a:spLocks noChangeArrowheads="1"/>
          </p:cNvSpPr>
          <p:nvPr/>
        </p:nvSpPr>
        <p:spPr bwMode="auto">
          <a:xfrm>
            <a:off x="179388" y="5437188"/>
            <a:ext cx="4129087" cy="1200150"/>
          </a:xfrm>
          <a:prstGeom prst="rect">
            <a:avLst/>
          </a:prstGeom>
          <a:solidFill>
            <a:srgbClr val="BD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400" b="1">
                <a:latin typeface="Symbol" panose="05050102010706020507" pitchFamily="18" charset="2"/>
                <a:cs typeface="Arial" panose="020B0604020202020204" pitchFamily="34" charset="0"/>
              </a:rPr>
              <a:t>n</a:t>
            </a:r>
            <a:r>
              <a:rPr lang="en-US" altLang="ja-JP" sz="2400" b="1" baseline="-25000">
                <a:latin typeface="Arial" panose="020B0604020202020204" pitchFamily="34" charset="0"/>
                <a:cs typeface="Arial" panose="020B0604020202020204" pitchFamily="34" charset="0"/>
              </a:rPr>
              <a:t>e</a:t>
            </a:r>
            <a:r>
              <a:rPr lang="en-US" altLang="ja-JP" sz="2400" b="1">
                <a:latin typeface="Arial" panose="020B0604020202020204" pitchFamily="34" charset="0"/>
                <a:cs typeface="Arial" panose="020B0604020202020204" pitchFamily="34" charset="0"/>
              </a:rPr>
              <a:t> + p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e</a:t>
            </a:r>
            <a:r>
              <a:rPr lang="en-US" altLang="ja-JP" sz="2400" b="1" baseline="30000">
                <a:latin typeface="Arial" panose="020B0604020202020204" pitchFamily="34" charset="0"/>
                <a:cs typeface="Arial" panose="020B0604020202020204" pitchFamily="34" charset="0"/>
              </a:rPr>
              <a:t>+</a:t>
            </a:r>
            <a:r>
              <a:rPr lang="en-US" altLang="ja-JP" sz="2400" b="1">
                <a:latin typeface="Arial" panose="020B0604020202020204" pitchFamily="34" charset="0"/>
                <a:cs typeface="Arial" panose="020B0604020202020204" pitchFamily="34" charset="0"/>
              </a:rPr>
              <a:t> + n</a:t>
            </a:r>
          </a:p>
          <a:p>
            <a:pPr>
              <a:spcBef>
                <a:spcPct val="0"/>
              </a:spcBef>
              <a:buFontTx/>
              <a:buNone/>
            </a:pPr>
            <a:r>
              <a:rPr lang="en-US" altLang="ja-JP" sz="2400" b="1">
                <a:latin typeface="Arial" panose="020B0604020202020204" pitchFamily="34" charset="0"/>
                <a:cs typeface="Arial" panose="020B0604020202020204" pitchFamily="34" charset="0"/>
              </a:rPr>
              <a:t>e</a:t>
            </a:r>
            <a:r>
              <a:rPr lang="en-US" altLang="ja-JP" sz="2400" b="1" baseline="30000">
                <a:latin typeface="Arial" panose="020B0604020202020204" pitchFamily="34" charset="0"/>
                <a:cs typeface="Arial" panose="020B0604020202020204" pitchFamily="34" charset="0"/>
              </a:rPr>
              <a:t>+</a:t>
            </a:r>
            <a:r>
              <a:rPr lang="en-US" altLang="ja-JP" sz="2400" b="1">
                <a:latin typeface="Arial" panose="020B0604020202020204" pitchFamily="34" charset="0"/>
                <a:cs typeface="Arial" panose="020B0604020202020204" pitchFamily="34" charset="0"/>
              </a:rPr>
              <a:t> + e</a:t>
            </a:r>
            <a:r>
              <a:rPr lang="en-US" altLang="ja-JP" sz="2400" b="1" baseline="30000">
                <a:latin typeface="Arial" panose="020B0604020202020204" pitchFamily="34" charset="0"/>
                <a:cs typeface="Arial" panose="020B0604020202020204" pitchFamily="34" charset="0"/>
              </a:rPr>
              <a:t>-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2</a:t>
            </a:r>
            <a:r>
              <a:rPr lang="en-US" altLang="ja-JP" sz="2400" b="1">
                <a:latin typeface="Symbol" panose="05050102010706020507" pitchFamily="18" charset="2"/>
                <a:cs typeface="Arial" panose="020B0604020202020204" pitchFamily="34" charset="0"/>
              </a:rPr>
              <a:t>g</a:t>
            </a:r>
          </a:p>
          <a:p>
            <a:pPr>
              <a:spcBef>
                <a:spcPct val="0"/>
              </a:spcBef>
              <a:buFontTx/>
              <a:buNone/>
            </a:pPr>
            <a:r>
              <a:rPr lang="en-US" altLang="ja-JP" sz="2400" b="1">
                <a:latin typeface="Arial" panose="020B0604020202020204" pitchFamily="34" charset="0"/>
                <a:cs typeface="Arial" panose="020B0604020202020204" pitchFamily="34" charset="0"/>
              </a:rPr>
              <a:t>n+ </a:t>
            </a:r>
            <a:r>
              <a:rPr lang="en-US" altLang="ja-JP" sz="2400" b="1" baseline="30000">
                <a:latin typeface="Arial" panose="020B0604020202020204" pitchFamily="34" charset="0"/>
                <a:cs typeface="Arial" panose="020B0604020202020204" pitchFamily="34" charset="0"/>
              </a:rPr>
              <a:t>108</a:t>
            </a:r>
            <a:r>
              <a:rPr lang="en-US" altLang="ja-JP" sz="2400" b="1">
                <a:latin typeface="Arial" panose="020B0604020202020204" pitchFamily="34" charset="0"/>
                <a:cs typeface="Arial" panose="020B0604020202020204" pitchFamily="34" charset="0"/>
              </a:rPr>
              <a:t>Cd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a:t>
            </a:r>
            <a:r>
              <a:rPr lang="en-US" altLang="ja-JP" sz="2400" b="1" baseline="30000">
                <a:latin typeface="Arial" panose="020B0604020202020204" pitchFamily="34" charset="0"/>
                <a:cs typeface="Arial" panose="020B0604020202020204" pitchFamily="34" charset="0"/>
              </a:rPr>
              <a:t>109</a:t>
            </a:r>
            <a:r>
              <a:rPr lang="en-US" altLang="ja-JP" sz="2400" b="1">
                <a:latin typeface="Arial" panose="020B0604020202020204" pitchFamily="34" charset="0"/>
                <a:cs typeface="Arial" panose="020B0604020202020204" pitchFamily="34" charset="0"/>
              </a:rPr>
              <a:t>Cd*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a:t>
            </a:r>
            <a:r>
              <a:rPr lang="en-US" altLang="ja-JP" sz="2400" b="1" baseline="30000">
                <a:latin typeface="Arial" panose="020B0604020202020204" pitchFamily="34" charset="0"/>
                <a:cs typeface="Arial" panose="020B0604020202020204" pitchFamily="34" charset="0"/>
              </a:rPr>
              <a:t>109</a:t>
            </a:r>
            <a:r>
              <a:rPr lang="en-US" altLang="ja-JP" sz="2400" b="1">
                <a:latin typeface="Arial" panose="020B0604020202020204" pitchFamily="34" charset="0"/>
                <a:cs typeface="Arial" panose="020B0604020202020204" pitchFamily="34" charset="0"/>
              </a:rPr>
              <a:t>Cd+</a:t>
            </a:r>
            <a:r>
              <a:rPr lang="en-US" altLang="ja-JP" sz="2400" b="1">
                <a:latin typeface="Symbol" panose="05050102010706020507" pitchFamily="18" charset="2"/>
                <a:cs typeface="Arial" panose="020B0604020202020204" pitchFamily="34" charset="0"/>
              </a:rPr>
              <a:t>g</a:t>
            </a:r>
            <a:endParaRPr lang="el-GR" altLang="ja-JP" sz="2400" b="1">
              <a:latin typeface="Arial" panose="020B0604020202020204" pitchFamily="34" charset="0"/>
              <a:cs typeface="Arial" panose="020B0604020202020204" pitchFamily="34" charset="0"/>
            </a:endParaRPr>
          </a:p>
        </p:txBody>
      </p:sp>
      <p:cxnSp>
        <p:nvCxnSpPr>
          <p:cNvPr id="3" name="直線コネクタ 2"/>
          <p:cNvCxnSpPr/>
          <p:nvPr/>
        </p:nvCxnSpPr>
        <p:spPr>
          <a:xfrm>
            <a:off x="292100" y="5557838"/>
            <a:ext cx="1444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1">
            <a:extLst>
              <a:ext uri="{FF2B5EF4-FFF2-40B4-BE49-F238E27FC236}">
                <a16:creationId xmlns:a16="http://schemas.microsoft.com/office/drawing/2014/main" id="{7FE92A6D-FC90-4477-AF7E-3AD743BCB5B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テキスト ボックス 6"/>
          <p:cNvSpPr txBox="1">
            <a:spLocks noChangeArrowheads="1"/>
          </p:cNvSpPr>
          <p:nvPr/>
        </p:nvSpPr>
        <p:spPr bwMode="auto">
          <a:xfrm>
            <a:off x="882650" y="-6350"/>
            <a:ext cx="7378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Results of the Savannah River experiment</a:t>
            </a:r>
          </a:p>
        </p:txBody>
      </p:sp>
      <p:grpSp>
        <p:nvGrpSpPr>
          <p:cNvPr id="28675" name="グループ化 1"/>
          <p:cNvGrpSpPr>
            <a:grpSpLocks/>
          </p:cNvGrpSpPr>
          <p:nvPr/>
        </p:nvGrpSpPr>
        <p:grpSpPr bwMode="auto">
          <a:xfrm>
            <a:off x="4519613" y="2328863"/>
            <a:ext cx="4424362" cy="2111375"/>
            <a:chOff x="4519431" y="2053088"/>
            <a:chExt cx="4424450" cy="2111586"/>
          </a:xfrm>
        </p:grpSpPr>
        <p:sp>
          <p:nvSpPr>
            <p:cNvPr id="28681" name="object 4"/>
            <p:cNvSpPr>
              <a:spLocks noChangeArrowheads="1"/>
            </p:cNvSpPr>
            <p:nvPr/>
          </p:nvSpPr>
          <p:spPr bwMode="auto">
            <a:xfrm>
              <a:off x="5029870" y="2053088"/>
              <a:ext cx="3914011" cy="2111586"/>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sp>
          <p:nvSpPr>
            <p:cNvPr id="10" name="object 5"/>
            <p:cNvSpPr txBox="1"/>
            <p:nvPr/>
          </p:nvSpPr>
          <p:spPr bwMode="auto">
            <a:xfrm>
              <a:off x="4519431" y="2194389"/>
              <a:ext cx="450859" cy="1538442"/>
            </a:xfrm>
            <a:prstGeom prst="rect">
              <a:avLst/>
            </a:prstGeom>
          </p:spPr>
          <p:txBody>
            <a:bodyPr lIns="0" tIns="0" rIns="0" bIns="0">
              <a:spAutoFit/>
            </a:bodyPr>
            <a:lstStyle/>
            <a:p>
              <a:pPr marL="8255" algn="ctr">
                <a:defRPr/>
              </a:pPr>
              <a:r>
                <a:rPr sz="2000" dirty="0">
                  <a:latin typeface="Times New Roman"/>
                  <a:cs typeface="Times New Roman"/>
                </a:rPr>
                <a:t>I</a:t>
              </a:r>
            </a:p>
            <a:p>
              <a:pPr>
                <a:spcBef>
                  <a:spcPts val="20"/>
                </a:spcBef>
                <a:defRPr/>
              </a:pPr>
              <a:endParaRPr sz="2000" dirty="0">
                <a:latin typeface="Times New Roman"/>
                <a:cs typeface="Times New Roman"/>
              </a:endParaRPr>
            </a:p>
            <a:p>
              <a:pPr algn="ctr">
                <a:defRPr/>
              </a:pPr>
              <a:r>
                <a:rPr sz="2000" dirty="0">
                  <a:latin typeface="Times New Roman"/>
                  <a:cs typeface="Times New Roman"/>
                </a:rPr>
                <a:t>II</a:t>
              </a:r>
            </a:p>
            <a:p>
              <a:pPr>
                <a:defRPr/>
              </a:pPr>
              <a:endParaRPr sz="2000" dirty="0">
                <a:latin typeface="Times New Roman"/>
                <a:cs typeface="Times New Roman"/>
              </a:endParaRPr>
            </a:p>
            <a:p>
              <a:pPr algn="ctr">
                <a:defRPr/>
              </a:pPr>
              <a:r>
                <a:rPr sz="2000" dirty="0">
                  <a:latin typeface="Times New Roman"/>
                  <a:cs typeface="Times New Roman"/>
                </a:rPr>
                <a:t>III</a:t>
              </a:r>
            </a:p>
          </p:txBody>
        </p:sp>
      </p:grpSp>
      <p:sp>
        <p:nvSpPr>
          <p:cNvPr id="29700" name="テキスト ボックス 6"/>
          <p:cNvSpPr txBox="1">
            <a:spLocks noChangeArrowheads="1"/>
          </p:cNvSpPr>
          <p:nvPr/>
        </p:nvSpPr>
        <p:spPr bwMode="auto">
          <a:xfrm>
            <a:off x="20638" y="768350"/>
            <a:ext cx="8778875"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Oscilloscope traces were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recorded photographically.</a:t>
            </a: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Oscilloscope traces which</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show prompt signals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accompanied with delayed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coincidences were selected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as events.</a:t>
            </a: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rate of the possible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neutrino events were found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to be </a:t>
            </a:r>
            <a:r>
              <a:rPr lang="en-US" altLang="ja-JP" sz="2000" b="1" dirty="0">
                <a:solidFill>
                  <a:srgbClr val="FF0000"/>
                </a:solidFill>
                <a:latin typeface="Arial" panose="020B0604020202020204" pitchFamily="34" charset="0"/>
                <a:cs typeface="Arial" panose="020B0604020202020204" pitchFamily="34" charset="0"/>
              </a:rPr>
              <a:t>3.0±0.2 </a:t>
            </a:r>
            <a:r>
              <a:rPr lang="en-US" altLang="ja-JP" sz="2000" b="1" dirty="0">
                <a:latin typeface="Arial" panose="020B0604020202020204" pitchFamily="34" charset="0"/>
                <a:cs typeface="Arial" panose="020B0604020202020204" pitchFamily="34" charset="0"/>
              </a:rPr>
              <a:t>events per hour. </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From a comparison with reactor-off data, about ~75% of the events in reactor-on data are found to be true signals from reactor antineutrinos.</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400" b="1" dirty="0">
                <a:solidFill>
                  <a:srgbClr val="FF0000"/>
                </a:solidFill>
                <a:latin typeface="Arial" panose="020B0604020202020204" pitchFamily="34" charset="0"/>
                <a:cs typeface="Arial" panose="020B0604020202020204" pitchFamily="34" charset="0"/>
              </a:rPr>
              <a:t>This is the discovery of (anti-)neutrinos.</a:t>
            </a:r>
          </a:p>
        </p:txBody>
      </p:sp>
      <p:cxnSp>
        <p:nvCxnSpPr>
          <p:cNvPr id="4" name="直線矢印コネクタ 3"/>
          <p:cNvCxnSpPr/>
          <p:nvPr/>
        </p:nvCxnSpPr>
        <p:spPr>
          <a:xfrm>
            <a:off x="5819775" y="1925638"/>
            <a:ext cx="476250" cy="10842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678" name="テキスト ボックス 4"/>
          <p:cNvSpPr txBox="1">
            <a:spLocks noChangeArrowheads="1"/>
          </p:cNvSpPr>
          <p:nvPr/>
        </p:nvSpPr>
        <p:spPr bwMode="auto">
          <a:xfrm>
            <a:off x="4403725" y="1003300"/>
            <a:ext cx="2057400" cy="922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dirty="0">
                <a:latin typeface="Arial" panose="020B0604020202020204" pitchFamily="34" charset="0"/>
                <a:cs typeface="Arial" panose="020B0604020202020204" pitchFamily="34" charset="0"/>
              </a:rPr>
              <a:t>Prompt signal</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from a pair of</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0.511 MeV </a:t>
            </a:r>
            <a:r>
              <a:rPr lang="en-US" altLang="ja-JP" sz="1800" b="1" dirty="0">
                <a:latin typeface="Symbol" panose="05050102010706020507" pitchFamily="18" charset="2"/>
                <a:cs typeface="Arial" panose="020B0604020202020204" pitchFamily="34" charset="0"/>
              </a:rPr>
              <a:t>g</a:t>
            </a:r>
            <a:r>
              <a:rPr lang="en-US" altLang="ja-JP" sz="1800" b="1" dirty="0">
                <a:latin typeface="Arial" panose="020B0604020202020204" pitchFamily="34" charset="0"/>
                <a:cs typeface="Arial" panose="020B0604020202020204" pitchFamily="34" charset="0"/>
              </a:rPr>
              <a:t>-rays</a:t>
            </a:r>
            <a:endParaRPr lang="ja-JP" altLang="en-US" sz="1800" b="1" dirty="0">
              <a:latin typeface="Arial" panose="020B0604020202020204" pitchFamily="34" charset="0"/>
              <a:cs typeface="Arial" panose="020B0604020202020204" pitchFamily="34" charset="0"/>
            </a:endParaRPr>
          </a:p>
        </p:txBody>
      </p:sp>
      <p:sp>
        <p:nvSpPr>
          <p:cNvPr id="28679" name="テキスト ボックス 10"/>
          <p:cNvSpPr txBox="1">
            <a:spLocks noChangeArrowheads="1"/>
          </p:cNvSpPr>
          <p:nvPr/>
        </p:nvSpPr>
        <p:spPr bwMode="auto">
          <a:xfrm>
            <a:off x="6794500" y="1003300"/>
            <a:ext cx="2268538" cy="922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Delayed coincidence signal</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from ~9 MeV </a:t>
            </a:r>
            <a:r>
              <a:rPr lang="en-US" altLang="ja-JP" sz="1800" b="1">
                <a:latin typeface="Symbol" panose="05050102010706020507" pitchFamily="18" charset="2"/>
                <a:cs typeface="Arial" panose="020B0604020202020204" pitchFamily="34" charset="0"/>
              </a:rPr>
              <a:t>g</a:t>
            </a:r>
            <a:r>
              <a:rPr lang="en-US" altLang="ja-JP" sz="1800" b="1">
                <a:latin typeface="Arial" panose="020B0604020202020204" pitchFamily="34" charset="0"/>
                <a:cs typeface="Arial" panose="020B0604020202020204" pitchFamily="34" charset="0"/>
              </a:rPr>
              <a:t>-ray</a:t>
            </a:r>
            <a:endParaRPr lang="ja-JP" altLang="en-US" sz="1800"/>
          </a:p>
        </p:txBody>
      </p:sp>
      <p:cxnSp>
        <p:nvCxnSpPr>
          <p:cNvPr id="13" name="直線矢印コネクタ 12"/>
          <p:cNvCxnSpPr/>
          <p:nvPr/>
        </p:nvCxnSpPr>
        <p:spPr>
          <a:xfrm flipH="1">
            <a:off x="7381875" y="1925638"/>
            <a:ext cx="19050" cy="5429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
            <a:extLst>
              <a:ext uri="{FF2B5EF4-FFF2-40B4-BE49-F238E27FC236}">
                <a16:creationId xmlns:a16="http://schemas.microsoft.com/office/drawing/2014/main" id="{2E99A7A7-EE03-4DF9-86BF-7A3DC7474DE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テキスト ボックス 6"/>
          <p:cNvSpPr txBox="1">
            <a:spLocks noChangeArrowheads="1"/>
          </p:cNvSpPr>
          <p:nvPr/>
        </p:nvSpPr>
        <p:spPr bwMode="auto">
          <a:xfrm>
            <a:off x="219075" y="15875"/>
            <a:ext cx="3597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The discovery of </a:t>
            </a:r>
            <a:r>
              <a:rPr lang="en-US" altLang="ja-JP" sz="2800" b="1" u="sng">
                <a:solidFill>
                  <a:srgbClr val="0000FF"/>
                </a:solidFill>
                <a:latin typeface="Symbol" panose="05050102010706020507" pitchFamily="18" charset="2"/>
                <a:cs typeface="Arial" panose="020B0604020202020204" pitchFamily="34" charset="0"/>
              </a:rPr>
              <a:t>n</a:t>
            </a:r>
            <a:r>
              <a:rPr lang="en-US" altLang="ja-JP" sz="2800" b="1" u="sng" baseline="-25000">
                <a:solidFill>
                  <a:srgbClr val="0000FF"/>
                </a:solidFill>
                <a:latin typeface="Arial" panose="020B0604020202020204" pitchFamily="34" charset="0"/>
                <a:cs typeface="Arial" panose="020B0604020202020204" pitchFamily="34" charset="0"/>
              </a:rPr>
              <a:t>e</a:t>
            </a:r>
            <a:br>
              <a:rPr lang="en-US" altLang="ja-JP" sz="2800" b="1" u="sng">
                <a:solidFill>
                  <a:srgbClr val="0000FF"/>
                </a:solidFill>
                <a:latin typeface="Arial" panose="020B0604020202020204" pitchFamily="34" charset="0"/>
                <a:cs typeface="Arial" panose="020B0604020202020204" pitchFamily="34" charset="0"/>
              </a:rPr>
            </a:br>
            <a:r>
              <a:rPr lang="en-US" altLang="ja-JP" sz="2800" b="1" u="sng">
                <a:solidFill>
                  <a:srgbClr val="0000FF"/>
                </a:solidFill>
                <a:latin typeface="Arial" panose="020B0604020202020204" pitchFamily="34" charset="0"/>
                <a:cs typeface="Arial" panose="020B0604020202020204" pitchFamily="34" charset="0"/>
              </a:rPr>
              <a:t>won the Nobel Prize</a:t>
            </a:r>
          </a:p>
        </p:txBody>
      </p:sp>
      <p:sp>
        <p:nvSpPr>
          <p:cNvPr id="30723" name="テキスト ボックス 6"/>
          <p:cNvSpPr txBox="1">
            <a:spLocks noChangeArrowheads="1"/>
          </p:cNvSpPr>
          <p:nvPr/>
        </p:nvSpPr>
        <p:spPr bwMode="auto">
          <a:xfrm>
            <a:off x="93663" y="1022350"/>
            <a:ext cx="89392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F.Reines won the </a:t>
            </a:r>
            <a:r>
              <a:rPr lang="en-US" altLang="ja-JP" sz="2000" b="1">
                <a:solidFill>
                  <a:srgbClr val="FF0000"/>
                </a:solidFill>
                <a:latin typeface="Arial" panose="020B0604020202020204" pitchFamily="34" charset="0"/>
                <a:cs typeface="Arial" panose="020B0604020202020204" pitchFamily="34" charset="0"/>
              </a:rPr>
              <a:t>Nobel prize</a:t>
            </a:r>
            <a:br>
              <a:rPr lang="en-US" altLang="ja-JP" sz="2000" b="1">
                <a:solidFill>
                  <a:srgbClr val="FF0000"/>
                </a:solidFill>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in physics for 1995. “for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pioneering experimental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contributions to lepton physics,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detection of the neutrino”</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Unfortunately C.L.Cowan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passed away in 1974.</a:t>
            </a:r>
          </a:p>
        </p:txBody>
      </p:sp>
      <p:grpSp>
        <p:nvGrpSpPr>
          <p:cNvPr id="30724" name="グループ化 1"/>
          <p:cNvGrpSpPr>
            <a:grpSpLocks/>
          </p:cNvGrpSpPr>
          <p:nvPr/>
        </p:nvGrpSpPr>
        <p:grpSpPr bwMode="auto">
          <a:xfrm>
            <a:off x="4608513" y="287338"/>
            <a:ext cx="1871662" cy="2800350"/>
            <a:chOff x="1970088" y="1350963"/>
            <a:chExt cx="1871662" cy="2800350"/>
          </a:xfrm>
        </p:grpSpPr>
        <p:pic>
          <p:nvPicPr>
            <p:cNvPr id="30731"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0088" y="1350963"/>
              <a:ext cx="187166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テキスト ボックス 1"/>
            <p:cNvSpPr txBox="1">
              <a:spLocks noChangeArrowheads="1"/>
            </p:cNvSpPr>
            <p:nvPr/>
          </p:nvSpPr>
          <p:spPr bwMode="auto">
            <a:xfrm>
              <a:off x="2239963" y="3681413"/>
              <a:ext cx="12350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b="1">
                  <a:latin typeface="Arial" panose="020B0604020202020204" pitchFamily="34" charset="0"/>
                  <a:cs typeface="Arial" panose="020B0604020202020204" pitchFamily="34" charset="0"/>
                </a:rPr>
                <a:t>F. Reines</a:t>
              </a:r>
              <a:endParaRPr lang="ja-JP" altLang="en-US" sz="1800" b="1">
                <a:latin typeface="Arial" panose="020B0604020202020204" pitchFamily="34" charset="0"/>
                <a:cs typeface="Arial" panose="020B0604020202020204" pitchFamily="34" charset="0"/>
              </a:endParaRPr>
            </a:p>
          </p:txBody>
        </p:sp>
      </p:grpSp>
      <p:grpSp>
        <p:nvGrpSpPr>
          <p:cNvPr id="30725" name="グループ化 2"/>
          <p:cNvGrpSpPr>
            <a:grpSpLocks/>
          </p:cNvGrpSpPr>
          <p:nvPr/>
        </p:nvGrpSpPr>
        <p:grpSpPr bwMode="auto">
          <a:xfrm>
            <a:off x="6750050" y="254000"/>
            <a:ext cx="1871663" cy="2833688"/>
            <a:chOff x="5011738" y="1277938"/>
            <a:chExt cx="1871662" cy="2833687"/>
          </a:xfrm>
        </p:grpSpPr>
        <p:pic>
          <p:nvPicPr>
            <p:cNvPr id="30729" name="図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1738" y="1277938"/>
              <a:ext cx="1871662"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テキスト ボックス 10"/>
            <p:cNvSpPr txBox="1">
              <a:spLocks noChangeArrowheads="1"/>
            </p:cNvSpPr>
            <p:nvPr/>
          </p:nvSpPr>
          <p:spPr bwMode="auto">
            <a:xfrm>
              <a:off x="5246688" y="3681413"/>
              <a:ext cx="140176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b="1">
                  <a:latin typeface="Arial" panose="020B0604020202020204" pitchFamily="34" charset="0"/>
                  <a:cs typeface="Arial" panose="020B0604020202020204" pitchFamily="34" charset="0"/>
                </a:rPr>
                <a:t>C.L.Cowan</a:t>
              </a:r>
              <a:endParaRPr lang="ja-JP" altLang="en-US" sz="1800" b="1">
                <a:latin typeface="Arial" panose="020B0604020202020204" pitchFamily="34" charset="0"/>
                <a:cs typeface="Arial" panose="020B0604020202020204" pitchFamily="34" charset="0"/>
              </a:endParaRPr>
            </a:p>
          </p:txBody>
        </p:sp>
      </p:grpSp>
      <p:cxnSp>
        <p:nvCxnSpPr>
          <p:cNvPr id="5" name="直線コネクタ 4"/>
          <p:cNvCxnSpPr/>
          <p:nvPr/>
        </p:nvCxnSpPr>
        <p:spPr>
          <a:xfrm>
            <a:off x="3324225" y="180975"/>
            <a:ext cx="179388"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30727" name="テキスト ボックス 6"/>
          <p:cNvSpPr txBox="1">
            <a:spLocks noChangeArrowheads="1"/>
          </p:cNvSpPr>
          <p:nvPr/>
        </p:nvSpPr>
        <p:spPr bwMode="auto">
          <a:xfrm>
            <a:off x="138113" y="3886200"/>
            <a:ext cx="89535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dirty="0">
                <a:solidFill>
                  <a:srgbClr val="FF0000"/>
                </a:solidFill>
                <a:latin typeface="Arial" panose="020B0604020202020204" pitchFamily="34" charset="0"/>
                <a:cs typeface="Arial" panose="020B0604020202020204" pitchFamily="34" charset="0"/>
              </a:rPr>
              <a:t>Liquid scintillator </a:t>
            </a:r>
            <a:r>
              <a:rPr lang="en-US" altLang="ja-JP" sz="2000" b="1" dirty="0">
                <a:latin typeface="Arial" panose="020B0604020202020204" pitchFamily="34" charset="0"/>
                <a:cs typeface="Arial" panose="020B0604020202020204" pitchFamily="34" charset="0"/>
              </a:rPr>
              <a:t>is good material for detection of electrons in the energy range of reactor neutrinos, because of their large light yield.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Liquid scintillator is used by many reactor neutrino experiments;</a:t>
            </a:r>
            <a:br>
              <a:rPr lang="en-US" altLang="ja-JP" sz="2000" b="1" dirty="0">
                <a:latin typeface="Arial" panose="020B0604020202020204" pitchFamily="34" charset="0"/>
                <a:cs typeface="Arial" panose="020B0604020202020204" pitchFamily="34" charset="0"/>
              </a:rPr>
            </a:br>
            <a:r>
              <a:rPr lang="en-US" altLang="ja-JP" sz="2000" b="1" dirty="0" err="1">
                <a:latin typeface="Arial" panose="020B0604020202020204" pitchFamily="34" charset="0"/>
                <a:cs typeface="Arial" panose="020B0604020202020204" pitchFamily="34" charset="0"/>
              </a:rPr>
              <a:t>Kamland</a:t>
            </a:r>
            <a:r>
              <a:rPr lang="en-US" altLang="ja-JP" sz="2000" b="1" dirty="0">
                <a:latin typeface="Arial" panose="020B0604020202020204" pitchFamily="34" charset="0"/>
                <a:cs typeface="Arial" panose="020B0604020202020204" pitchFamily="34" charset="0"/>
              </a:rPr>
              <a:t>, </a:t>
            </a:r>
            <a:r>
              <a:rPr lang="en-US" altLang="ja-JP" sz="2000" b="1" dirty="0" err="1">
                <a:latin typeface="Arial" panose="020B0604020202020204" pitchFamily="34" charset="0"/>
                <a:cs typeface="Arial" panose="020B0604020202020204" pitchFamily="34" charset="0"/>
              </a:rPr>
              <a:t>Daya</a:t>
            </a:r>
            <a:r>
              <a:rPr lang="en-US" altLang="ja-JP" sz="2000" b="1" dirty="0">
                <a:latin typeface="Arial" panose="020B0604020202020204" pitchFamily="34" charset="0"/>
                <a:cs typeface="Arial" panose="020B0604020202020204" pitchFamily="34" charset="0"/>
              </a:rPr>
              <a:t> bay, Reno and Double </a:t>
            </a:r>
            <a:r>
              <a:rPr lang="en-US" altLang="ja-JP" sz="2000" b="1" dirty="0" err="1">
                <a:latin typeface="Arial" panose="020B0604020202020204" pitchFamily="34" charset="0"/>
                <a:cs typeface="Arial" panose="020B0604020202020204" pitchFamily="34" charset="0"/>
              </a:rPr>
              <a:t>Chooz</a:t>
            </a:r>
            <a:r>
              <a:rPr lang="en-US" altLang="ja-JP" sz="2000" b="1" dirty="0">
                <a:latin typeface="Arial" panose="020B0604020202020204" pitchFamily="34" charset="0"/>
                <a:cs typeface="Arial" panose="020B0604020202020204" pitchFamily="34" charset="0"/>
              </a:rPr>
              <a:t>.</a:t>
            </a:r>
          </a:p>
          <a:p>
            <a:pPr>
              <a:spcBef>
                <a:spcPct val="0"/>
              </a:spcBef>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dirty="0">
                <a:solidFill>
                  <a:srgbClr val="FF0000"/>
                </a:solidFill>
                <a:latin typeface="Arial" panose="020B0604020202020204" pitchFamily="34" charset="0"/>
                <a:cs typeface="Arial" panose="020B0604020202020204" pitchFamily="34" charset="0"/>
              </a:rPr>
              <a:t>Neutron absorber and delayed coincidence </a:t>
            </a:r>
            <a:r>
              <a:rPr lang="en-US" altLang="ja-JP" sz="2000" b="1" dirty="0">
                <a:latin typeface="Arial" panose="020B0604020202020204" pitchFamily="34" charset="0"/>
                <a:cs typeface="Arial" panose="020B0604020202020204" pitchFamily="34" charset="0"/>
              </a:rPr>
              <a:t>also became common experimental technique. Recently, Gadolinium which emit ~8MeV</a:t>
            </a:r>
            <a:br>
              <a:rPr lang="en-US" altLang="ja-JP" sz="2000" b="1" dirty="0">
                <a:latin typeface="Arial" panose="020B0604020202020204" pitchFamily="34" charset="0"/>
                <a:cs typeface="Arial" panose="020B0604020202020204" pitchFamily="34" charset="0"/>
              </a:rPr>
            </a:br>
            <a:r>
              <a:rPr lang="en-US" altLang="ja-JP" sz="2000" b="1" dirty="0">
                <a:latin typeface="Symbol" panose="05050102010706020507" pitchFamily="18" charset="2"/>
                <a:cs typeface="Arial" panose="020B0604020202020204" pitchFamily="34" charset="0"/>
              </a:rPr>
              <a:t>g</a:t>
            </a:r>
            <a:r>
              <a:rPr lang="en-US" altLang="ja-JP" sz="2000" b="1" dirty="0">
                <a:latin typeface="Arial" panose="020B0604020202020204" pitchFamily="34" charset="0"/>
                <a:cs typeface="Arial" panose="020B0604020202020204" pitchFamily="34" charset="0"/>
              </a:rPr>
              <a:t>-ray with ~30</a:t>
            </a:r>
            <a:r>
              <a:rPr lang="en-US" altLang="ja-JP" sz="2000" b="1" dirty="0">
                <a:latin typeface="Symbol" panose="05050102010706020507" pitchFamily="18" charset="2"/>
                <a:cs typeface="Arial" panose="020B0604020202020204" pitchFamily="34" charset="0"/>
              </a:rPr>
              <a:t>m</a:t>
            </a:r>
            <a:r>
              <a:rPr lang="en-US" altLang="ja-JP" sz="2000" b="1" dirty="0">
                <a:latin typeface="Arial" panose="020B0604020202020204" pitchFamily="34" charset="0"/>
                <a:cs typeface="Arial" panose="020B0604020202020204" pitchFamily="34" charset="0"/>
              </a:rPr>
              <a:t>sec delay is popular neutron absorber. </a:t>
            </a:r>
            <a:r>
              <a:rPr lang="en-US" altLang="ja-JP" sz="2000" b="1" dirty="0" err="1">
                <a:latin typeface="Arial" panose="020B0604020202020204" pitchFamily="34" charset="0"/>
                <a:cs typeface="Arial" panose="020B0604020202020204" pitchFamily="34" charset="0"/>
              </a:rPr>
              <a:t>Daya</a:t>
            </a:r>
            <a:r>
              <a:rPr lang="en-US" altLang="ja-JP" sz="2000" b="1" dirty="0">
                <a:latin typeface="Arial" panose="020B0604020202020204" pitchFamily="34" charset="0"/>
                <a:cs typeface="Arial" panose="020B0604020202020204" pitchFamily="34" charset="0"/>
              </a:rPr>
              <a:t> bay, Reno and Double </a:t>
            </a:r>
            <a:r>
              <a:rPr lang="en-US" altLang="ja-JP" sz="2000" b="1" dirty="0" err="1">
                <a:latin typeface="Arial" panose="020B0604020202020204" pitchFamily="34" charset="0"/>
                <a:cs typeface="Arial" panose="020B0604020202020204" pitchFamily="34" charset="0"/>
              </a:rPr>
              <a:t>Chooz</a:t>
            </a:r>
            <a:r>
              <a:rPr lang="en-US" altLang="ja-JP" sz="2000" b="1" dirty="0">
                <a:latin typeface="Arial" panose="020B0604020202020204" pitchFamily="34" charset="0"/>
                <a:cs typeface="Arial" panose="020B0604020202020204" pitchFamily="34" charset="0"/>
              </a:rPr>
              <a:t> use Gd. SK-Gd experiment is also using Gd.</a:t>
            </a:r>
          </a:p>
        </p:txBody>
      </p:sp>
      <p:sp>
        <p:nvSpPr>
          <p:cNvPr id="30728" name="テキスト ボックス 6"/>
          <p:cNvSpPr txBox="1">
            <a:spLocks noChangeArrowheads="1"/>
          </p:cNvSpPr>
          <p:nvPr/>
        </p:nvSpPr>
        <p:spPr bwMode="auto">
          <a:xfrm>
            <a:off x="2082800" y="3292475"/>
            <a:ext cx="5000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Impact to other experiments</a:t>
            </a:r>
          </a:p>
        </p:txBody>
      </p:sp>
      <p:sp>
        <p:nvSpPr>
          <p:cNvPr id="13" name="スライド番号プレースホルダー 1">
            <a:extLst>
              <a:ext uri="{FF2B5EF4-FFF2-40B4-BE49-F238E27FC236}">
                <a16:creationId xmlns:a16="http://schemas.microsoft.com/office/drawing/2014/main" id="{59137899-52B0-45FD-947E-03F710D0FD2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テキスト ボックス 2"/>
          <p:cNvSpPr txBox="1">
            <a:spLocks noChangeArrowheads="1"/>
          </p:cNvSpPr>
          <p:nvPr/>
        </p:nvSpPr>
        <p:spPr bwMode="auto">
          <a:xfrm>
            <a:off x="153988" y="-6350"/>
            <a:ext cx="8836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 in Savannah River experiment</a:t>
            </a:r>
          </a:p>
        </p:txBody>
      </p:sp>
      <p:pic>
        <p:nvPicPr>
          <p:cNvPr id="31747"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78488" y="3919538"/>
            <a:ext cx="2970212"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963" y="3635375"/>
            <a:ext cx="21986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7888" y="4897438"/>
            <a:ext cx="22367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6300" y="5741988"/>
            <a:ext cx="46085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図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1375" y="1868488"/>
            <a:ext cx="27559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1752" name="テキスト ボックス 1"/>
          <p:cNvSpPr txBox="1">
            <a:spLocks noChangeArrowheads="1"/>
          </p:cNvSpPr>
          <p:nvPr/>
        </p:nvSpPr>
        <p:spPr bwMode="auto">
          <a:xfrm>
            <a:off x="301625" y="1185863"/>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The nuclear fission in the reactor is essentially decay of neutron in radioisotopes.</a:t>
            </a:r>
            <a:endParaRPr lang="ja-JP" altLang="en-US" sz="2000" b="1">
              <a:latin typeface="Arial" panose="020B0604020202020204" pitchFamily="34" charset="0"/>
              <a:cs typeface="Arial" panose="020B0604020202020204" pitchFamily="34" charset="0"/>
            </a:endParaRPr>
          </a:p>
        </p:txBody>
      </p:sp>
      <p:sp>
        <p:nvSpPr>
          <p:cNvPr id="31753" name="テキスト ボックス 2"/>
          <p:cNvSpPr txBox="1">
            <a:spLocks noChangeArrowheads="1"/>
          </p:cNvSpPr>
          <p:nvPr/>
        </p:nvSpPr>
        <p:spPr bwMode="auto">
          <a:xfrm>
            <a:off x="290513" y="3230563"/>
            <a:ext cx="86883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The interaction is sometimes referred as </a:t>
            </a:r>
            <a:r>
              <a:rPr lang="en-US" altLang="ja-JP" sz="2000" b="1">
                <a:solidFill>
                  <a:srgbClr val="FF0000"/>
                </a:solidFill>
                <a:latin typeface="Arial" panose="020B0604020202020204" pitchFamily="34" charset="0"/>
                <a:cs typeface="Arial" panose="020B0604020202020204" pitchFamily="34" charset="0"/>
              </a:rPr>
              <a:t>inverse beta decay</a:t>
            </a:r>
            <a:r>
              <a:rPr lang="en-US" altLang="ja-JP" sz="2000" b="1">
                <a:latin typeface="Arial" panose="020B0604020202020204" pitchFamily="34" charset="0"/>
                <a:cs typeface="Arial" panose="020B0604020202020204" pitchFamily="34" charset="0"/>
              </a:rPr>
              <a:t>, or </a:t>
            </a:r>
            <a:r>
              <a:rPr lang="en-US" altLang="ja-JP" sz="2000" b="1">
                <a:solidFill>
                  <a:srgbClr val="FF0000"/>
                </a:solidFill>
                <a:latin typeface="Arial" panose="020B0604020202020204" pitchFamily="34" charset="0"/>
                <a:cs typeface="Arial" panose="020B0604020202020204" pitchFamily="34" charset="0"/>
              </a:rPr>
              <a:t>IBD</a:t>
            </a:r>
            <a:r>
              <a:rPr lang="en-US" altLang="ja-JP" sz="2000" b="1">
                <a:latin typeface="Arial" panose="020B0604020202020204" pitchFamily="34" charset="0"/>
                <a:cs typeface="Arial" panose="020B0604020202020204" pitchFamily="34" charset="0"/>
              </a:rPr>
              <a:t>.</a:t>
            </a: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r>
              <a:rPr lang="en-US" altLang="ja-JP" sz="2000" b="1">
                <a:latin typeface="Arial" panose="020B0604020202020204" pitchFamily="34" charset="0"/>
                <a:cs typeface="Arial" panose="020B0604020202020204" pitchFamily="34" charset="0"/>
              </a:rPr>
              <a:t>Anti-particles can be moved to the other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side, and the equation is equivalent to:</a:t>
            </a: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r>
              <a:rPr lang="en-US" altLang="ja-JP" sz="2000" b="1">
                <a:latin typeface="Arial" panose="020B0604020202020204" pitchFamily="34" charset="0"/>
                <a:cs typeface="Arial" panose="020B0604020202020204" pitchFamily="34" charset="0"/>
              </a:rPr>
              <a:t>The interaction can be understood as</a:t>
            </a:r>
          </a:p>
          <a:p>
            <a:pPr>
              <a:spcBef>
                <a:spcPct val="0"/>
              </a:spcBef>
              <a:buFontTx/>
              <a:buNone/>
            </a:pPr>
            <a:endParaRPr lang="en-US" altLang="ja-JP" sz="2000" b="1">
              <a:latin typeface="Arial" panose="020B0604020202020204" pitchFamily="34" charset="0"/>
              <a:cs typeface="Arial" panose="020B0604020202020204" pitchFamily="34" charset="0"/>
            </a:endParaRPr>
          </a:p>
        </p:txBody>
      </p:sp>
      <p:sp>
        <p:nvSpPr>
          <p:cNvPr id="4" name="角丸四角形 3"/>
          <p:cNvSpPr/>
          <p:nvPr/>
        </p:nvSpPr>
        <p:spPr>
          <a:xfrm>
            <a:off x="301625" y="825500"/>
            <a:ext cx="8540750" cy="1604963"/>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755" name="テキスト ボックス 10"/>
          <p:cNvSpPr txBox="1">
            <a:spLocks noChangeArrowheads="1"/>
          </p:cNvSpPr>
          <p:nvPr/>
        </p:nvSpPr>
        <p:spPr bwMode="auto">
          <a:xfrm>
            <a:off x="725488" y="620713"/>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13" name="角丸四角形 12"/>
          <p:cNvSpPr/>
          <p:nvPr/>
        </p:nvSpPr>
        <p:spPr>
          <a:xfrm>
            <a:off x="301625" y="2817813"/>
            <a:ext cx="8540750" cy="3935412"/>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757" name="テキスト ボックス 4"/>
          <p:cNvSpPr txBox="1">
            <a:spLocks noChangeArrowheads="1"/>
          </p:cNvSpPr>
          <p:nvPr/>
        </p:nvSpPr>
        <p:spPr bwMode="auto">
          <a:xfrm>
            <a:off x="703263" y="2605088"/>
            <a:ext cx="270668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pic>
        <p:nvPicPr>
          <p:cNvPr id="31758" name="図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1813" y="1535113"/>
            <a:ext cx="4151312"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スライド番号プレースホルダー 1">
            <a:extLst>
              <a:ext uri="{FF2B5EF4-FFF2-40B4-BE49-F238E27FC236}">
                <a16:creationId xmlns:a16="http://schemas.microsoft.com/office/drawing/2014/main" id="{D900272F-A544-4381-BC9B-CA80E79573F5}"/>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The 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 </a:t>
            </a:r>
            <a:r>
              <a:rPr lang="en-US" sz="2800" b="1" u="sng" spc="-5" dirty="0">
                <a:solidFill>
                  <a:srgbClr val="0000FF"/>
                </a:solidFill>
                <a:latin typeface="Arial" panose="020B0604020202020204" pitchFamily="34" charset="0"/>
                <a:cs typeface="Arial" panose="020B0604020202020204" pitchFamily="34" charset="0"/>
              </a:rPr>
              <a:t>at</a:t>
            </a:r>
            <a:r>
              <a:rPr lang="en-US" sz="2800" b="1" u="sng" spc="195" dirty="0">
                <a:solidFill>
                  <a:srgbClr val="0000FF"/>
                </a:solidFill>
                <a:latin typeface="Arial" panose="020B0604020202020204" pitchFamily="34" charset="0"/>
                <a:cs typeface="Arial" panose="020B0604020202020204" pitchFamily="34" charset="0"/>
              </a:rPr>
              <a:t> </a:t>
            </a:r>
            <a:r>
              <a:rPr lang="en-US" sz="2800" b="1" u="sng" spc="-15" dirty="0">
                <a:solidFill>
                  <a:srgbClr val="0000FF"/>
                </a:solidFill>
                <a:latin typeface="Arial" panose="020B0604020202020204" pitchFamily="34" charset="0"/>
                <a:cs typeface="Arial" panose="020B0604020202020204" pitchFamily="34" charset="0"/>
              </a:rPr>
              <a:t>BNL</a:t>
            </a:r>
            <a:endParaRPr lang="en-US" sz="2800" b="1" u="sng" dirty="0">
              <a:solidFill>
                <a:srgbClr val="0000FF"/>
              </a:solidFill>
              <a:latin typeface="Arial" panose="020B0604020202020204" pitchFamily="34" charset="0"/>
              <a:cs typeface="Arial" panose="020B0604020202020204" pitchFamily="34" charset="0"/>
            </a:endParaRPr>
          </a:p>
        </p:txBody>
      </p:sp>
      <p:sp>
        <p:nvSpPr>
          <p:cNvPr id="31749" name="テキスト ボックス 5"/>
          <p:cNvSpPr txBox="1">
            <a:spLocks noChangeArrowheads="1"/>
          </p:cNvSpPr>
          <p:nvPr/>
        </p:nvSpPr>
        <p:spPr bwMode="auto">
          <a:xfrm>
            <a:off x="114300" y="506413"/>
            <a:ext cx="89503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Muon neutrinos were discovered by Alternating Gradient Synchrotron (</a:t>
            </a:r>
            <a:r>
              <a:rPr lang="en-US" altLang="ja-JP" sz="2000" b="1" dirty="0">
                <a:solidFill>
                  <a:srgbClr val="FF0000"/>
                </a:solidFill>
                <a:latin typeface="Arial" panose="020B0604020202020204" pitchFamily="34" charset="0"/>
                <a:cs typeface="Arial" panose="020B0604020202020204" pitchFamily="34" charset="0"/>
              </a:rPr>
              <a:t>AGS</a:t>
            </a:r>
            <a:r>
              <a:rPr lang="en-US" altLang="ja-JP" sz="2000" b="1" dirty="0">
                <a:latin typeface="Arial" panose="020B0604020202020204" pitchFamily="34" charset="0"/>
                <a:cs typeface="Arial" panose="020B0604020202020204" pitchFamily="34" charset="0"/>
              </a:rPr>
              <a:t>) in </a:t>
            </a:r>
            <a:r>
              <a:rPr lang="en-US" altLang="ja-JP" sz="2000" b="1" dirty="0" err="1">
                <a:latin typeface="Arial" panose="020B0604020202020204" pitchFamily="34" charset="0"/>
                <a:cs typeface="Arial" panose="020B0604020202020204" pitchFamily="34" charset="0"/>
              </a:rPr>
              <a:t>Brookheaven</a:t>
            </a:r>
            <a:r>
              <a:rPr lang="en-US" altLang="ja-JP" sz="2000" b="1" dirty="0">
                <a:latin typeface="Arial" panose="020B0604020202020204" pitchFamily="34" charset="0"/>
                <a:cs typeface="Arial" panose="020B0604020202020204" pitchFamily="34" charset="0"/>
              </a:rPr>
              <a:t> National Laboratory (</a:t>
            </a:r>
            <a:r>
              <a:rPr lang="en-US" altLang="ja-JP" sz="2000" b="1" dirty="0">
                <a:solidFill>
                  <a:srgbClr val="FF0000"/>
                </a:solidFill>
                <a:latin typeface="Arial" panose="020B0604020202020204" pitchFamily="34" charset="0"/>
                <a:cs typeface="Arial" panose="020B0604020202020204" pitchFamily="34" charset="0"/>
              </a:rPr>
              <a:t>BNL</a:t>
            </a:r>
            <a:r>
              <a:rPr lang="en-US" altLang="ja-JP" sz="2000" b="1" dirty="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12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15 GeV</a:t>
            </a:r>
            <a:r>
              <a:rPr lang="en-US" altLang="ja-JP" sz="2000" b="1" dirty="0">
                <a:latin typeface="Arial" panose="020B0604020202020204" pitchFamily="34" charset="0"/>
                <a:cs typeface="Arial" panose="020B0604020202020204" pitchFamily="34" charset="0"/>
              </a:rPr>
              <a:t> proton beam hit the Beryllium target and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 are produced. Some of the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 decay into muons in </a:t>
            </a:r>
            <a:r>
              <a:rPr lang="en-US" altLang="ja-JP" sz="2000" b="1" dirty="0">
                <a:solidFill>
                  <a:srgbClr val="FF0000"/>
                </a:solidFill>
                <a:latin typeface="Arial" panose="020B0604020202020204" pitchFamily="34" charset="0"/>
                <a:cs typeface="Arial" panose="020B0604020202020204" pitchFamily="34" charset="0"/>
              </a:rPr>
              <a:t>21 m </a:t>
            </a:r>
            <a:r>
              <a:rPr lang="en-US" altLang="ja-JP" sz="2000" b="1" dirty="0">
                <a:latin typeface="Arial" panose="020B0604020202020204" pitchFamily="34" charset="0"/>
                <a:cs typeface="Arial" panose="020B0604020202020204" pitchFamily="34" charset="0"/>
              </a:rPr>
              <a:t>distance between the target and the shielding. Charged particles are completely absorbed in the iron shield of </a:t>
            </a:r>
            <a:r>
              <a:rPr lang="en-US" altLang="ja-JP" sz="2000" b="1" dirty="0">
                <a:solidFill>
                  <a:srgbClr val="FF0000"/>
                </a:solidFill>
                <a:latin typeface="Arial" panose="020B0604020202020204" pitchFamily="34" charset="0"/>
                <a:cs typeface="Arial" panose="020B0604020202020204" pitchFamily="34" charset="0"/>
              </a:rPr>
              <a:t>13.5 m</a:t>
            </a:r>
            <a:r>
              <a:rPr lang="en-US" altLang="ja-JP" sz="2000" b="1" dirty="0">
                <a:latin typeface="Arial" panose="020B0604020202020204" pitchFamily="34" charset="0"/>
                <a:cs typeface="Arial" panose="020B0604020202020204" pitchFamily="34" charset="0"/>
              </a:rPr>
              <a:t> thickness. </a:t>
            </a:r>
          </a:p>
          <a:p>
            <a:pPr marL="342900" indent="-342900">
              <a:spcBef>
                <a:spcPct val="0"/>
              </a:spcBef>
              <a:buFont typeface="Wingdings" panose="05000000000000000000" pitchFamily="2" charset="2"/>
              <a:buChar char="l"/>
              <a:defRPr/>
            </a:pPr>
            <a:endParaRPr lang="en-US" altLang="ja-JP" sz="12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Spark chambers </a:t>
            </a:r>
            <a:r>
              <a:rPr lang="en-US" altLang="ja-JP" sz="2000" b="1" dirty="0">
                <a:latin typeface="Arial" panose="020B0604020202020204" pitchFamily="34" charset="0"/>
                <a:cs typeface="Arial" panose="020B0604020202020204" pitchFamily="34" charset="0"/>
              </a:rPr>
              <a:t>were placed downstream of the shielding.</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To reject cosmic ray muons, they were surrounded by thick steel/lead plates and plastic scintillators as veto counters.</a:t>
            </a:r>
          </a:p>
          <a:p>
            <a:pPr>
              <a:spcBef>
                <a:spcPct val="0"/>
              </a:spcBef>
              <a:buFontTx/>
              <a:buNone/>
              <a:defRPr/>
            </a:pPr>
            <a:endParaRPr lang="en-US" altLang="ja-JP" sz="1800" dirty="0"/>
          </a:p>
          <a:p>
            <a:pPr>
              <a:spcBef>
                <a:spcPct val="0"/>
              </a:spcBef>
              <a:buFontTx/>
              <a:buNone/>
              <a:defRPr/>
            </a:pPr>
            <a:endParaRPr lang="ja-JP" altLang="en-US" sz="1800" dirty="0"/>
          </a:p>
        </p:txBody>
      </p:sp>
      <p:sp>
        <p:nvSpPr>
          <p:cNvPr id="32772" name="object 3"/>
          <p:cNvSpPr>
            <a:spLocks noChangeArrowheads="1"/>
          </p:cNvSpPr>
          <p:nvPr/>
        </p:nvSpPr>
        <p:spPr bwMode="auto">
          <a:xfrm>
            <a:off x="6667500" y="3595688"/>
            <a:ext cx="2076450" cy="31638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sp>
        <p:nvSpPr>
          <p:cNvPr id="9" name="object 11"/>
          <p:cNvSpPr txBox="1"/>
          <p:nvPr/>
        </p:nvSpPr>
        <p:spPr>
          <a:xfrm>
            <a:off x="6904038" y="6370638"/>
            <a:ext cx="2386012" cy="246062"/>
          </a:xfrm>
          <a:prstGeom prst="rect">
            <a:avLst/>
          </a:prstGeom>
        </p:spPr>
        <p:txBody>
          <a:bodyPr lIns="0" tIns="0" rIns="0" bIns="0">
            <a:spAutoFit/>
          </a:bodyPr>
          <a:lstStyle/>
          <a:p>
            <a:pPr marL="12700">
              <a:defRPr/>
            </a:pPr>
            <a:r>
              <a:rPr sz="1600" b="1" spc="-5" dirty="0">
                <a:solidFill>
                  <a:schemeClr val="bg1"/>
                </a:solidFill>
                <a:latin typeface="Arial"/>
                <a:cs typeface="Arial"/>
              </a:rPr>
              <a:t>Spark </a:t>
            </a:r>
            <a:r>
              <a:rPr sz="1600" b="1" spc="25" dirty="0">
                <a:solidFill>
                  <a:schemeClr val="bg1"/>
                </a:solidFill>
                <a:latin typeface="Arial"/>
                <a:cs typeface="Arial"/>
              </a:rPr>
              <a:t>Chamber</a:t>
            </a:r>
            <a:r>
              <a:rPr lang="en-US" sz="1600" b="1" spc="25" dirty="0">
                <a:solidFill>
                  <a:schemeClr val="bg1"/>
                </a:solidFill>
                <a:latin typeface="Arial"/>
                <a:cs typeface="Arial"/>
              </a:rPr>
              <a:t>s</a:t>
            </a:r>
            <a:endParaRPr sz="1600" b="1" dirty="0">
              <a:solidFill>
                <a:schemeClr val="bg1"/>
              </a:solidFill>
              <a:latin typeface="Arial"/>
              <a:cs typeface="Arial"/>
            </a:endParaRPr>
          </a:p>
        </p:txBody>
      </p:sp>
      <p:sp>
        <p:nvSpPr>
          <p:cNvPr id="3" name="正方形/長方形 2"/>
          <p:cNvSpPr/>
          <p:nvPr/>
        </p:nvSpPr>
        <p:spPr>
          <a:xfrm>
            <a:off x="1981200" y="5943600"/>
            <a:ext cx="1162050"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2775"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0" y="4137025"/>
            <a:ext cx="6065838"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テキスト ボックス 6"/>
          <p:cNvSpPr txBox="1">
            <a:spLocks noChangeArrowheads="1"/>
          </p:cNvSpPr>
          <p:nvPr/>
        </p:nvSpPr>
        <p:spPr bwMode="auto">
          <a:xfrm>
            <a:off x="363538" y="6307138"/>
            <a:ext cx="30765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da-DK" altLang="ja-JP" sz="1800" b="1">
                <a:latin typeface="Arial Narrow" panose="020B0606020202030204" pitchFamily="34" charset="0"/>
              </a:rPr>
              <a:t>G. Danby et al., PRL 9, 36(1962)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3"/>
          <p:cNvSpPr txBox="1">
            <a:spLocks noChangeArrowheads="1"/>
          </p:cNvSpPr>
          <p:nvPr/>
        </p:nvSpPr>
        <p:spPr bwMode="auto">
          <a:xfrm>
            <a:off x="87313" y="528638"/>
            <a:ext cx="8837612"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After the entire school program was made, we found some topics were missing.</a:t>
            </a:r>
          </a:p>
          <a:p>
            <a:pPr eaLnBrk="1" hangingPunct="1">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In this lecture, I would like to cover </a:t>
            </a:r>
            <a:r>
              <a:rPr lang="en-US" altLang="ja-JP" sz="2000" b="1" dirty="0">
                <a:solidFill>
                  <a:srgbClr val="FF0000"/>
                </a:solidFill>
                <a:latin typeface="Arial" panose="020B0604020202020204" pitchFamily="34" charset="0"/>
                <a:cs typeface="Arial" panose="020B0604020202020204" pitchFamily="34" charset="0"/>
              </a:rPr>
              <a:t>introduction</a:t>
            </a:r>
            <a:r>
              <a:rPr lang="en-US" altLang="ja-JP" sz="2000" b="1" dirty="0">
                <a:latin typeface="Arial" panose="020B0604020202020204" pitchFamily="34" charset="0"/>
                <a:cs typeface="Arial" panose="020B0604020202020204" pitchFamily="34" charset="0"/>
              </a:rPr>
              <a:t> and </a:t>
            </a:r>
            <a:r>
              <a:rPr lang="en-US" altLang="ja-JP" sz="2000" b="1" dirty="0">
                <a:solidFill>
                  <a:srgbClr val="FF0000"/>
                </a:solidFill>
                <a:latin typeface="Arial" panose="020B0604020202020204" pitchFamily="34" charset="0"/>
                <a:cs typeface="Arial" panose="020B0604020202020204" pitchFamily="34" charset="0"/>
              </a:rPr>
              <a:t>first 50 years</a:t>
            </a:r>
            <a:r>
              <a:rPr lang="en-US" altLang="ja-JP" sz="2000" b="1" dirty="0">
                <a:latin typeface="Arial" panose="020B0604020202020204" pitchFamily="34" charset="0"/>
                <a:cs typeface="Arial" panose="020B0604020202020204" pitchFamily="34" charset="0"/>
              </a:rPr>
              <a:t>.</a:t>
            </a:r>
          </a:p>
        </p:txBody>
      </p:sp>
      <p:sp>
        <p:nvSpPr>
          <p:cNvPr id="9219" name="テキスト ボックス 3"/>
          <p:cNvSpPr txBox="1">
            <a:spLocks noChangeArrowheads="1"/>
          </p:cNvSpPr>
          <p:nvPr/>
        </p:nvSpPr>
        <p:spPr bwMode="auto">
          <a:xfrm>
            <a:off x="430213" y="1389063"/>
            <a:ext cx="8283575" cy="2246312"/>
          </a:xfrm>
          <a:prstGeom prst="rect">
            <a:avLst/>
          </a:prstGeom>
          <a:solidFill>
            <a:srgbClr val="E5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p"/>
              <a:defRPr/>
            </a:pPr>
            <a:r>
              <a:rPr lang="en-US" altLang="ja-JP" sz="2000" b="1" dirty="0">
                <a:latin typeface="Arial" panose="020B0604020202020204" pitchFamily="34" charset="0"/>
                <a:cs typeface="Arial" panose="020B0604020202020204" pitchFamily="34" charset="0"/>
              </a:rPr>
              <a:t>Students in undergraduate course also participate in this school. Since all participants should follow advanced lectures in two weeks, a very introductory and primitive program on neutrinos is certainly needed at the beginning of the school. </a:t>
            </a: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defRPr/>
            </a:pPr>
            <a:r>
              <a:rPr lang="en-US" altLang="ja-JP" sz="2000" b="1" dirty="0">
                <a:latin typeface="Arial" panose="020B0604020202020204" pitchFamily="34" charset="0"/>
                <a:cs typeface="Arial" panose="020B0604020202020204" pitchFamily="34" charset="0"/>
              </a:rPr>
              <a:t>A lecture on the history of old neutrino experiments is missing.</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 </a:t>
            </a:r>
          </a:p>
        </p:txBody>
      </p:sp>
      <p:sp>
        <p:nvSpPr>
          <p:cNvPr id="9220" name="テキスト ボックス 2"/>
          <p:cNvSpPr txBox="1">
            <a:spLocks noChangeArrowheads="1"/>
          </p:cNvSpPr>
          <p:nvPr/>
        </p:nvSpPr>
        <p:spPr bwMode="auto">
          <a:xfrm>
            <a:off x="2351088" y="-6350"/>
            <a:ext cx="444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Motivation of this lecture</a:t>
            </a:r>
            <a:endParaRPr lang="ja-JP" altLang="en-US" sz="2800" b="1" u="sng">
              <a:solidFill>
                <a:srgbClr val="0000FF"/>
              </a:solidFill>
              <a:latin typeface="Arial" panose="020B0604020202020204" pitchFamily="34" charset="0"/>
              <a:cs typeface="Arial" panose="020B0604020202020204" pitchFamily="34" charset="0"/>
            </a:endParaRPr>
          </a:p>
        </p:txBody>
      </p:sp>
      <p:sp>
        <p:nvSpPr>
          <p:cNvPr id="14341" name="テキスト ボックス 3"/>
          <p:cNvSpPr txBox="1">
            <a:spLocks noChangeArrowheads="1"/>
          </p:cNvSpPr>
          <p:nvPr/>
        </p:nvSpPr>
        <p:spPr bwMode="auto">
          <a:xfrm>
            <a:off x="441325" y="4159250"/>
            <a:ext cx="8281988" cy="2555875"/>
          </a:xfrm>
          <a:prstGeom prst="rect">
            <a:avLst/>
          </a:prstGeom>
          <a:solidFill>
            <a:srgbClr val="FFE1F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Some part of this lecture would be already very familiar to some of participants and it may be waste of time. Please be patient. </a:t>
            </a:r>
          </a:p>
          <a:p>
            <a:pPr eaLnBrk="1" hangingPunct="1">
              <a:spcBef>
                <a:spcPct val="0"/>
              </a:spcBef>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To explain the basic concept as easy as possible,  some theoretical explanations are not accurate, or even incorrect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if strictness is considered. </a:t>
            </a:r>
          </a:p>
        </p:txBody>
      </p:sp>
      <p:sp>
        <p:nvSpPr>
          <p:cNvPr id="3" name="爆発 1 2"/>
          <p:cNvSpPr/>
          <p:nvPr/>
        </p:nvSpPr>
        <p:spPr>
          <a:xfrm>
            <a:off x="2290763" y="4006850"/>
            <a:ext cx="5148262" cy="769938"/>
          </a:xfrm>
          <a:prstGeom prst="irregularSeal1">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43" name="テキスト ボックス 1"/>
          <p:cNvSpPr txBox="1">
            <a:spLocks noChangeArrowheads="1"/>
          </p:cNvSpPr>
          <p:nvPr/>
        </p:nvSpPr>
        <p:spPr bwMode="auto">
          <a:xfrm>
            <a:off x="3467100" y="4206875"/>
            <a:ext cx="2795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I apologize in advance</a:t>
            </a:r>
            <a:r>
              <a:rPr lang="en-US" altLang="ja-JP" sz="1800"/>
              <a:t>.</a:t>
            </a:r>
            <a:endParaRPr lang="ja-JP" altLang="en-US" sz="1800"/>
          </a:p>
        </p:txBody>
      </p:sp>
      <p:sp>
        <p:nvSpPr>
          <p:cNvPr id="8" name="スライド番号プレースホルダー 1">
            <a:extLst>
              <a:ext uri="{FF2B5EF4-FFF2-40B4-BE49-F238E27FC236}">
                <a16:creationId xmlns:a16="http://schemas.microsoft.com/office/drawing/2014/main" id="{8A844E3E-13AF-40A2-8900-BC179CCD381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3" grpId="0" animBg="1"/>
      <p:bldP spid="143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The 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 </a:t>
            </a:r>
            <a:r>
              <a:rPr lang="en-US" sz="2800" b="1" u="sng" spc="-5" dirty="0">
                <a:solidFill>
                  <a:srgbClr val="0000FF"/>
                </a:solidFill>
                <a:latin typeface="Arial" panose="020B0604020202020204" pitchFamily="34" charset="0"/>
                <a:cs typeface="Arial" panose="020B0604020202020204" pitchFamily="34" charset="0"/>
              </a:rPr>
              <a:t>at</a:t>
            </a:r>
            <a:r>
              <a:rPr lang="en-US" sz="2800" b="1" u="sng" spc="195" dirty="0">
                <a:solidFill>
                  <a:srgbClr val="0000FF"/>
                </a:solidFill>
                <a:latin typeface="Arial" panose="020B0604020202020204" pitchFamily="34" charset="0"/>
                <a:cs typeface="Arial" panose="020B0604020202020204" pitchFamily="34" charset="0"/>
              </a:rPr>
              <a:t> </a:t>
            </a:r>
            <a:r>
              <a:rPr lang="en-US" sz="2800" b="1" u="sng" spc="-15" dirty="0">
                <a:solidFill>
                  <a:srgbClr val="0000FF"/>
                </a:solidFill>
                <a:latin typeface="Arial" panose="020B0604020202020204" pitchFamily="34" charset="0"/>
                <a:cs typeface="Arial" panose="020B0604020202020204" pitchFamily="34" charset="0"/>
              </a:rPr>
              <a:t>BNL</a:t>
            </a:r>
            <a:endParaRPr lang="en-US" sz="2800" b="1" u="sng" dirty="0">
              <a:solidFill>
                <a:srgbClr val="0000FF"/>
              </a:solidFill>
              <a:latin typeface="Arial" panose="020B0604020202020204" pitchFamily="34" charset="0"/>
              <a:cs typeface="Arial" panose="020B0604020202020204" pitchFamily="34" charset="0"/>
            </a:endParaRPr>
          </a:p>
        </p:txBody>
      </p:sp>
      <p:sp>
        <p:nvSpPr>
          <p:cNvPr id="31749" name="テキスト ボックス 5"/>
          <p:cNvSpPr txBox="1">
            <a:spLocks noChangeArrowheads="1"/>
          </p:cNvSpPr>
          <p:nvPr/>
        </p:nvSpPr>
        <p:spPr bwMode="auto">
          <a:xfrm>
            <a:off x="109538" y="555625"/>
            <a:ext cx="89503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pion produced at the target seems to decay into a muon and </a:t>
            </a:r>
            <a:r>
              <a:rPr lang="en-US" altLang="ja-JP" sz="2000" b="1" dirty="0">
                <a:solidFill>
                  <a:srgbClr val="FF0000"/>
                </a:solidFill>
                <a:latin typeface="Arial" panose="020B0604020202020204" pitchFamily="34" charset="0"/>
                <a:cs typeface="Arial" panose="020B0604020202020204" pitchFamily="34" charset="0"/>
              </a:rPr>
              <a:t>an unknown particle</a:t>
            </a:r>
            <a:r>
              <a:rPr lang="en-US" altLang="ja-JP" sz="2000" b="1" dirty="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unknown particle might be a neutrino.</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purpose of the experiment is</a:t>
            </a: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p:txBody>
      </p:sp>
      <p:grpSp>
        <p:nvGrpSpPr>
          <p:cNvPr id="33796" name="グループ化 23"/>
          <p:cNvGrpSpPr>
            <a:grpSpLocks/>
          </p:cNvGrpSpPr>
          <p:nvPr/>
        </p:nvGrpSpPr>
        <p:grpSpPr bwMode="auto">
          <a:xfrm>
            <a:off x="1411288" y="1839913"/>
            <a:ext cx="4740275" cy="1493837"/>
            <a:chOff x="2231039" y="3119915"/>
            <a:chExt cx="4740212" cy="1493768"/>
          </a:xfrm>
        </p:grpSpPr>
        <p:sp>
          <p:nvSpPr>
            <p:cNvPr id="4" name="正方形/長方形 3"/>
            <p:cNvSpPr/>
            <p:nvPr/>
          </p:nvSpPr>
          <p:spPr>
            <a:xfrm>
              <a:off x="3699456" y="3624717"/>
              <a:ext cx="738178" cy="27621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 name="直線矢印コネクタ 5"/>
            <p:cNvCxnSpPr/>
            <p:nvPr/>
          </p:nvCxnSpPr>
          <p:spPr>
            <a:xfrm flipV="1">
              <a:off x="2407249" y="3750123"/>
              <a:ext cx="130014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802" name="テキスト ボックス 6"/>
            <p:cNvSpPr txBox="1">
              <a:spLocks noChangeArrowheads="1"/>
            </p:cNvSpPr>
            <p:nvPr/>
          </p:nvSpPr>
          <p:spPr bwMode="auto">
            <a:xfrm>
              <a:off x="2231039" y="3310215"/>
              <a:ext cx="16148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panose="020B0604020202020204" pitchFamily="34" charset="0"/>
                  <a:cs typeface="Arial" panose="020B0604020202020204" pitchFamily="34" charset="0"/>
                </a:rPr>
                <a:t>p (15GeV)</a:t>
              </a:r>
              <a:endParaRPr lang="ja-JP" altLang="en-US" sz="1600" b="1">
                <a:latin typeface="Arial" panose="020B0604020202020204" pitchFamily="34" charset="0"/>
                <a:cs typeface="Arial" panose="020B0604020202020204" pitchFamily="34" charset="0"/>
              </a:endParaRPr>
            </a:p>
          </p:txBody>
        </p:sp>
        <p:cxnSp>
          <p:nvCxnSpPr>
            <p:cNvPr id="15" name="直線矢印コネクタ 14"/>
            <p:cNvCxnSpPr/>
            <p:nvPr/>
          </p:nvCxnSpPr>
          <p:spPr>
            <a:xfrm flipV="1">
              <a:off x="4439222" y="3659640"/>
              <a:ext cx="941375" cy="8254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5353609" y="3408827"/>
              <a:ext cx="1181084" cy="250813"/>
            </a:xfrm>
            <a:prstGeom prst="straightConnector1">
              <a:avLst/>
            </a:prstGeom>
            <a:ln w="38100">
              <a:solidFill>
                <a:srgbClr val="3333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5331385" y="3669165"/>
              <a:ext cx="1639866" cy="217477"/>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3806" name="テキスト ボックス 25"/>
            <p:cNvSpPr txBox="1">
              <a:spLocks noChangeArrowheads="1"/>
            </p:cNvSpPr>
            <p:nvPr/>
          </p:nvSpPr>
          <p:spPr bwMode="auto">
            <a:xfrm>
              <a:off x="3386904" y="3844242"/>
              <a:ext cx="16554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panose="020B0604020202020204" pitchFamily="34" charset="0"/>
                  <a:cs typeface="Arial" panose="020B0604020202020204" pitchFamily="34" charset="0"/>
                </a:rPr>
                <a:t>Be target</a:t>
              </a:r>
              <a:br>
                <a:rPr lang="en-US" altLang="ja-JP" sz="1600" b="1">
                  <a:latin typeface="Arial" panose="020B0604020202020204" pitchFamily="34" charset="0"/>
                  <a:cs typeface="Arial" panose="020B0604020202020204" pitchFamily="34" charset="0"/>
                </a:rPr>
              </a:br>
              <a:r>
                <a:rPr lang="en-US" altLang="ja-JP" sz="1400" b="1">
                  <a:latin typeface="Arial" panose="020B0604020202020204" pitchFamily="34" charset="0"/>
                  <a:cs typeface="Arial" panose="020B0604020202020204" pitchFamily="34" charset="0"/>
                </a:rPr>
                <a:t>(sorry! I don’t know the shape.)</a:t>
              </a:r>
              <a:endParaRPr lang="ja-JP" altLang="en-US" sz="1400" b="1">
                <a:latin typeface="Arial" panose="020B0604020202020204" pitchFamily="34" charset="0"/>
                <a:cs typeface="Arial" panose="020B0604020202020204" pitchFamily="34" charset="0"/>
              </a:endParaRPr>
            </a:p>
          </p:txBody>
        </p:sp>
        <p:sp>
          <p:nvSpPr>
            <p:cNvPr id="33807" name="正方形/長方形 22"/>
            <p:cNvSpPr>
              <a:spLocks noChangeArrowheads="1"/>
            </p:cNvSpPr>
            <p:nvPr/>
          </p:nvSpPr>
          <p:spPr bwMode="auto">
            <a:xfrm>
              <a:off x="4610433" y="3282797"/>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0000FF"/>
                  </a:solidFill>
                  <a:latin typeface="Symbol" panose="05050102010706020507" pitchFamily="18" charset="2"/>
                  <a:cs typeface="Arial" panose="020B0604020202020204" pitchFamily="34" charset="0"/>
                </a:rPr>
                <a:t>p</a:t>
              </a:r>
              <a:endParaRPr lang="ja-JP" altLang="en-US" sz="1800" b="1">
                <a:solidFill>
                  <a:srgbClr val="0000FF"/>
                </a:solidFill>
                <a:latin typeface="Symbol" panose="05050102010706020507" pitchFamily="18" charset="2"/>
                <a:cs typeface="Arial" panose="020B0604020202020204" pitchFamily="34" charset="0"/>
              </a:endParaRPr>
            </a:p>
          </p:txBody>
        </p:sp>
        <p:sp>
          <p:nvSpPr>
            <p:cNvPr id="33808" name="正方形/長方形 28"/>
            <p:cNvSpPr>
              <a:spLocks noChangeArrowheads="1"/>
            </p:cNvSpPr>
            <p:nvPr/>
          </p:nvSpPr>
          <p:spPr bwMode="auto">
            <a:xfrm>
              <a:off x="5734050" y="3119915"/>
              <a:ext cx="317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333300"/>
                  </a:solidFill>
                  <a:latin typeface="Symbol" panose="05050102010706020507" pitchFamily="18" charset="2"/>
                  <a:cs typeface="Arial" panose="020B0604020202020204" pitchFamily="34" charset="0"/>
                </a:rPr>
                <a:t>m</a:t>
              </a:r>
              <a:endParaRPr lang="ja-JP" altLang="en-US" sz="1800" b="1">
                <a:solidFill>
                  <a:srgbClr val="333300"/>
                </a:solidFill>
                <a:latin typeface="Symbol" panose="05050102010706020507" pitchFamily="18" charset="2"/>
                <a:cs typeface="Arial" panose="020B0604020202020204" pitchFamily="34" charset="0"/>
              </a:endParaRPr>
            </a:p>
          </p:txBody>
        </p:sp>
        <p:sp>
          <p:nvSpPr>
            <p:cNvPr id="33809" name="正方形/長方形 29"/>
            <p:cNvSpPr>
              <a:spLocks noChangeArrowheads="1"/>
            </p:cNvSpPr>
            <p:nvPr/>
          </p:nvSpPr>
          <p:spPr bwMode="auto">
            <a:xfrm>
              <a:off x="5910253" y="3742889"/>
              <a:ext cx="4074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Symbol" panose="05050102010706020507" pitchFamily="18" charset="2"/>
                  <a:cs typeface="Arial" panose="020B0604020202020204" pitchFamily="34" charset="0"/>
                </a:rPr>
                <a:t>n?</a:t>
              </a:r>
              <a:endParaRPr lang="ja-JP" altLang="en-US" sz="1800" b="1">
                <a:solidFill>
                  <a:srgbClr val="FF0000"/>
                </a:solidFill>
                <a:latin typeface="Symbol" panose="05050102010706020507" pitchFamily="18" charset="2"/>
                <a:cs typeface="Arial" panose="020B0604020202020204" pitchFamily="34" charset="0"/>
              </a:endParaRPr>
            </a:p>
          </p:txBody>
        </p:sp>
      </p:grpSp>
      <p:pic>
        <p:nvPicPr>
          <p:cNvPr id="33797"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4775" y="1355725"/>
            <a:ext cx="2089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テキスト ボックス 4"/>
          <p:cNvSpPr txBox="1">
            <a:spLocks noChangeArrowheads="1"/>
          </p:cNvSpPr>
          <p:nvPr/>
        </p:nvSpPr>
        <p:spPr bwMode="auto">
          <a:xfrm>
            <a:off x="3263900" y="1392238"/>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400" b="1">
                <a:solidFill>
                  <a:srgbClr val="FF0000"/>
                </a:solidFill>
                <a:latin typeface="Arial" panose="020B0604020202020204" pitchFamily="34" charset="0"/>
                <a:cs typeface="Arial" panose="020B0604020202020204" pitchFamily="34" charset="0"/>
              </a:rPr>
              <a:t>?</a:t>
            </a:r>
            <a:endParaRPr lang="ja-JP" altLang="en-US" sz="2400" b="1">
              <a:solidFill>
                <a:srgbClr val="FF0000"/>
              </a:solidFill>
              <a:latin typeface="Arial" panose="020B0604020202020204" pitchFamily="34" charset="0"/>
              <a:cs typeface="Arial" panose="020B0604020202020204" pitchFamily="34" charset="0"/>
            </a:endParaRPr>
          </a:p>
        </p:txBody>
      </p:sp>
      <p:sp>
        <p:nvSpPr>
          <p:cNvPr id="33799" name="テキスト ボックス 6"/>
          <p:cNvSpPr txBox="1">
            <a:spLocks noChangeArrowheads="1"/>
          </p:cNvSpPr>
          <p:nvPr/>
        </p:nvSpPr>
        <p:spPr bwMode="auto">
          <a:xfrm>
            <a:off x="311150" y="4692650"/>
            <a:ext cx="883285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detect neutrinos from pion decays</a:t>
            </a:r>
          </a:p>
          <a:p>
            <a:pPr>
              <a:spcBef>
                <a:spcPct val="0"/>
              </a:spcBef>
              <a:buFont typeface="Calibri" panose="020F0502020204030204" pitchFamily="34" charset="0"/>
              <a:buAutoNum type="arabicPeriod"/>
            </a:pPr>
            <a:endParaRPr lang="en-US" altLang="ja-JP" sz="9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examine whether they are the same neutrinos as the Savannah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River experiment.</a:t>
            </a:r>
            <a:br>
              <a:rPr lang="en-US" altLang="ja-JP" sz="20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(i.e. Neutrinos which convert to electrons by the weak interaction)</a:t>
            </a: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1800" b="1">
              <a:latin typeface="Arial" panose="020B0604020202020204" pitchFamily="34" charset="0"/>
              <a:cs typeface="Arial" panose="020B0604020202020204" pitchFamily="34" charset="0"/>
            </a:endParaRPr>
          </a:p>
        </p:txBody>
      </p:sp>
      <p:sp>
        <p:nvSpPr>
          <p:cNvPr id="19" name="スライド番号プレースホルダー 1">
            <a:extLst>
              <a:ext uri="{FF2B5EF4-FFF2-40B4-BE49-F238E27FC236}">
                <a16:creationId xmlns:a16="http://schemas.microsoft.com/office/drawing/2014/main" id="{423C5CD6-2A68-4714-BF60-88EF02FDDBD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227263" y="15875"/>
            <a:ext cx="4665662"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Spark Chamber</a:t>
            </a:r>
            <a:endParaRPr lang="en-US" sz="2800" b="1" u="sng" dirty="0">
              <a:solidFill>
                <a:srgbClr val="0000FF"/>
              </a:solidFill>
              <a:latin typeface="Arial" panose="020B0604020202020204" pitchFamily="34" charset="0"/>
              <a:cs typeface="Arial" panose="020B0604020202020204" pitchFamily="34" charset="0"/>
            </a:endParaRPr>
          </a:p>
        </p:txBody>
      </p:sp>
      <p:sp>
        <p:nvSpPr>
          <p:cNvPr id="34819" name="テキスト ボックス 2"/>
          <p:cNvSpPr txBox="1">
            <a:spLocks noChangeArrowheads="1"/>
          </p:cNvSpPr>
          <p:nvPr/>
        </p:nvSpPr>
        <p:spPr bwMode="auto">
          <a:xfrm>
            <a:off x="69850" y="515938"/>
            <a:ext cx="6632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spark chamber detector consists of an array of </a:t>
            </a:r>
            <a:r>
              <a:rPr lang="en-US" altLang="ja-JP" sz="2000" b="1">
                <a:solidFill>
                  <a:srgbClr val="FF0000"/>
                </a:solidFill>
                <a:latin typeface="Arial" panose="020B0604020202020204" pitchFamily="34" charset="0"/>
                <a:cs typeface="Arial" panose="020B0604020202020204" pitchFamily="34" charset="0"/>
              </a:rPr>
              <a:t>10 one-ton modules</a:t>
            </a:r>
            <a:r>
              <a:rPr lang="en-US" altLang="ja-JP" sz="2000" b="1">
                <a:latin typeface="Arial" panose="020B0604020202020204" pitchFamily="34" charset="0"/>
                <a:cs typeface="Arial" panose="020B0604020202020204" pitchFamily="34" charset="0"/>
              </a:rPr>
              <a:t>. Each unit has 9 aluminum plates 44-inch (111.76 cm) x 44-inch and 1 inch (2.54cm) thick. The plates are separated by 3/8 inch (0.9525cm). The chamber is filled by gas mixture of Neon and Helium.</a:t>
            </a:r>
          </a:p>
        </p:txBody>
      </p:sp>
      <p:pic>
        <p:nvPicPr>
          <p:cNvPr id="34820"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9413" y="681038"/>
            <a:ext cx="2322512" cy="616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矢印コネクタ 4"/>
          <p:cNvCxnSpPr/>
          <p:nvPr/>
        </p:nvCxnSpPr>
        <p:spPr>
          <a:xfrm>
            <a:off x="6781800" y="3557588"/>
            <a:ext cx="2160588" cy="865187"/>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9" name="グループ化 8"/>
          <p:cNvGrpSpPr>
            <a:grpSpLocks/>
          </p:cNvGrpSpPr>
          <p:nvPr/>
        </p:nvGrpSpPr>
        <p:grpSpPr bwMode="auto">
          <a:xfrm>
            <a:off x="7253288" y="3746500"/>
            <a:ext cx="1293812" cy="522288"/>
            <a:chOff x="7253978" y="3185352"/>
            <a:chExt cx="1293300" cy="523035"/>
          </a:xfrm>
        </p:grpSpPr>
        <p:cxnSp>
          <p:nvCxnSpPr>
            <p:cNvPr id="7" name="直線コネクタ 6"/>
            <p:cNvCxnSpPr/>
            <p:nvPr/>
          </p:nvCxnSpPr>
          <p:spPr>
            <a:xfrm>
              <a:off x="8358441" y="3635258"/>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8221970" y="3579615"/>
              <a:ext cx="36498"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8083911" y="3522383"/>
              <a:ext cx="36499"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949028" y="3469921"/>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812557" y="3414279"/>
              <a:ext cx="34911"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7682433" y="3361817"/>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541201" y="3304585"/>
              <a:ext cx="36499" cy="1589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406318" y="3250533"/>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253978" y="3185352"/>
              <a:ext cx="36498"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8510780" y="3694079"/>
              <a:ext cx="36498"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p:cNvGrpSpPr>
            <a:grpSpLocks/>
          </p:cNvGrpSpPr>
          <p:nvPr/>
        </p:nvGrpSpPr>
        <p:grpSpPr bwMode="auto">
          <a:xfrm>
            <a:off x="7361238" y="3763963"/>
            <a:ext cx="1065212" cy="476250"/>
            <a:chOff x="7360644" y="3763254"/>
            <a:chExt cx="1066245" cy="477230"/>
          </a:xfrm>
        </p:grpSpPr>
        <p:sp>
          <p:nvSpPr>
            <p:cNvPr id="27" name="星 7 26"/>
            <p:cNvSpPr/>
            <p:nvPr/>
          </p:nvSpPr>
          <p:spPr>
            <a:xfrm>
              <a:off x="7360644" y="3763254"/>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星 7 29"/>
            <p:cNvSpPr/>
            <p:nvPr/>
          </p:nvSpPr>
          <p:spPr>
            <a:xfrm>
              <a:off x="7510014" y="3828475"/>
              <a:ext cx="100109" cy="8431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星 7 30"/>
            <p:cNvSpPr/>
            <p:nvPr/>
          </p:nvSpPr>
          <p:spPr>
            <a:xfrm>
              <a:off x="7649849" y="3887334"/>
              <a:ext cx="100109" cy="84310"/>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星 7 31"/>
            <p:cNvSpPr/>
            <p:nvPr/>
          </p:nvSpPr>
          <p:spPr>
            <a:xfrm>
              <a:off x="7786507" y="3941420"/>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星 7 32"/>
            <p:cNvSpPr/>
            <p:nvPr/>
          </p:nvSpPr>
          <p:spPr>
            <a:xfrm>
              <a:off x="7916808" y="3997096"/>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星 7 33"/>
            <p:cNvSpPr/>
            <p:nvPr/>
          </p:nvSpPr>
          <p:spPr>
            <a:xfrm>
              <a:off x="8051876" y="4048001"/>
              <a:ext cx="100110" cy="8431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星 7 34"/>
            <p:cNvSpPr/>
            <p:nvPr/>
          </p:nvSpPr>
          <p:spPr>
            <a:xfrm>
              <a:off x="8193301" y="4098905"/>
              <a:ext cx="100109" cy="8431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星 7 35"/>
            <p:cNvSpPr/>
            <p:nvPr/>
          </p:nvSpPr>
          <p:spPr>
            <a:xfrm>
              <a:off x="8326780" y="4154583"/>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39" name="グループ化 38"/>
          <p:cNvGrpSpPr>
            <a:grpSpLocks/>
          </p:cNvGrpSpPr>
          <p:nvPr/>
        </p:nvGrpSpPr>
        <p:grpSpPr bwMode="auto">
          <a:xfrm>
            <a:off x="7051675" y="879475"/>
            <a:ext cx="1704975" cy="1119188"/>
            <a:chOff x="7051967" y="879764"/>
            <a:chExt cx="1704108" cy="1119269"/>
          </a:xfrm>
        </p:grpSpPr>
        <p:cxnSp>
          <p:nvCxnSpPr>
            <p:cNvPr id="37" name="直線矢印コネクタ 36"/>
            <p:cNvCxnSpPr/>
            <p:nvPr/>
          </p:nvCxnSpPr>
          <p:spPr>
            <a:xfrm flipH="1" flipV="1">
              <a:off x="8756075" y="879764"/>
              <a:ext cx="0" cy="8319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flipV="1">
              <a:off x="7051967" y="879764"/>
              <a:ext cx="0" cy="8319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8178519" y="906754"/>
              <a:ext cx="0" cy="217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7680297" y="894053"/>
              <a:ext cx="0" cy="2159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7929409" y="1225864"/>
              <a:ext cx="0" cy="2524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a:off x="7923062" y="1711674"/>
              <a:ext cx="0" cy="2873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テキスト ボックス 2"/>
          <p:cNvSpPr txBox="1">
            <a:spLocks noChangeArrowheads="1"/>
          </p:cNvSpPr>
          <p:nvPr/>
        </p:nvSpPr>
        <p:spPr bwMode="auto">
          <a:xfrm>
            <a:off x="71438" y="2454275"/>
            <a:ext cx="663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When a charged particle travels in the chamber,</a:t>
            </a:r>
          </a:p>
        </p:txBody>
      </p:sp>
      <p:sp>
        <p:nvSpPr>
          <p:cNvPr id="48" name="テキスト ボックス 2"/>
          <p:cNvSpPr txBox="1">
            <a:spLocks noChangeArrowheads="1"/>
          </p:cNvSpPr>
          <p:nvPr/>
        </p:nvSpPr>
        <p:spPr bwMode="auto">
          <a:xfrm>
            <a:off x="87313" y="2752725"/>
            <a:ext cx="663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2000" b="1">
                <a:latin typeface="Arial" panose="020B0604020202020204" pitchFamily="34" charset="0"/>
                <a:cs typeface="Arial" panose="020B0604020202020204" pitchFamily="34" charset="0"/>
              </a:rPr>
              <a:t>     it ionize the gas.</a:t>
            </a:r>
          </a:p>
        </p:txBody>
      </p:sp>
      <p:sp>
        <p:nvSpPr>
          <p:cNvPr id="49" name="テキスト ボックス 2"/>
          <p:cNvSpPr txBox="1">
            <a:spLocks noChangeArrowheads="1"/>
          </p:cNvSpPr>
          <p:nvPr/>
        </p:nvSpPr>
        <p:spPr bwMode="auto">
          <a:xfrm>
            <a:off x="73025" y="3133725"/>
            <a:ext cx="6632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 coincidence signal from upstream and downstream plastic scintillators makes trigger.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switch on the high-voltage supply for a short time interval.</a:t>
            </a:r>
          </a:p>
        </p:txBody>
      </p:sp>
      <p:sp>
        <p:nvSpPr>
          <p:cNvPr id="50" name="テキスト ボックス 2"/>
          <p:cNvSpPr txBox="1">
            <a:spLocks noChangeArrowheads="1"/>
          </p:cNvSpPr>
          <p:nvPr/>
        </p:nvSpPr>
        <p:spPr bwMode="auto">
          <a:xfrm>
            <a:off x="76200" y="4446588"/>
            <a:ext cx="66325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large electric fields create current flows along the paths of ionized gas. The current flows are seen as spark.</a:t>
            </a:r>
          </a:p>
        </p:txBody>
      </p:sp>
      <p:sp>
        <p:nvSpPr>
          <p:cNvPr id="51" name="テキスト ボックス 2"/>
          <p:cNvSpPr txBox="1">
            <a:spLocks noChangeArrowheads="1"/>
          </p:cNvSpPr>
          <p:nvPr/>
        </p:nvSpPr>
        <p:spPr bwMode="auto">
          <a:xfrm>
            <a:off x="73025" y="5465763"/>
            <a:ext cx="6632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coincidence signal is also used as the trigger for the </a:t>
            </a:r>
            <a:r>
              <a:rPr lang="en-US" altLang="ja-JP" sz="2000" b="1">
                <a:solidFill>
                  <a:srgbClr val="FF0000"/>
                </a:solidFill>
                <a:latin typeface="Arial" panose="020B0604020202020204" pitchFamily="34" charset="0"/>
                <a:cs typeface="Arial" panose="020B0604020202020204" pitchFamily="34" charset="0"/>
              </a:rPr>
              <a:t>photograph</a:t>
            </a:r>
            <a:r>
              <a:rPr lang="en-US" altLang="ja-JP" sz="2000" b="1">
                <a:latin typeface="Arial" panose="020B0604020202020204" pitchFamily="34" charset="0"/>
                <a:cs typeface="Arial" panose="020B0604020202020204" pitchFamily="34" charset="0"/>
              </a:rPr>
              <a:t> after appropriate time delay.</a:t>
            </a:r>
          </a:p>
        </p:txBody>
      </p:sp>
      <p:sp>
        <p:nvSpPr>
          <p:cNvPr id="3" name="星 6 2"/>
          <p:cNvSpPr/>
          <p:nvPr/>
        </p:nvSpPr>
        <p:spPr>
          <a:xfrm>
            <a:off x="8621713" y="4216400"/>
            <a:ext cx="269875" cy="273050"/>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星 6 39"/>
          <p:cNvSpPr/>
          <p:nvPr/>
        </p:nvSpPr>
        <p:spPr>
          <a:xfrm>
            <a:off x="6907213" y="3511550"/>
            <a:ext cx="269875" cy="274638"/>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137150" y="1114425"/>
            <a:ext cx="3756025" cy="852488"/>
          </a:xfrm>
          <a:prstGeom prst="roundRect">
            <a:avLst/>
          </a:prstGeom>
          <a:solidFill>
            <a:srgbClr val="DDFFDD"/>
          </a:solidFill>
          <a:ln w="3810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Movie of a spark chamber</a:t>
            </a:r>
            <a:endParaRPr lang="en-US" sz="2800" b="1" u="sng" dirty="0">
              <a:solidFill>
                <a:srgbClr val="0000FF"/>
              </a:solidFill>
              <a:latin typeface="Arial" panose="020B0604020202020204" pitchFamily="34" charset="0"/>
              <a:cs typeface="Arial" panose="020B0604020202020204" pitchFamily="34" charset="0"/>
            </a:endParaRPr>
          </a:p>
        </p:txBody>
      </p:sp>
      <p:sp>
        <p:nvSpPr>
          <p:cNvPr id="35844" name="テキスト ボックス 5"/>
          <p:cNvSpPr txBox="1">
            <a:spLocks noChangeArrowheads="1"/>
          </p:cNvSpPr>
          <p:nvPr/>
        </p:nvSpPr>
        <p:spPr bwMode="auto">
          <a:xfrm>
            <a:off x="9525" y="466725"/>
            <a:ext cx="90836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KEK has a small spark chamber. The real operation is demonstrated in KEK open house. </a:t>
            </a:r>
            <a:br>
              <a:rPr lang="en-US" altLang="ja-JP" sz="2000" b="1">
                <a:latin typeface="Arial" panose="020B0604020202020204" pitchFamily="34" charset="0"/>
                <a:cs typeface="Arial" panose="020B0604020202020204" pitchFamily="34" charset="0"/>
              </a:rPr>
            </a:b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 movie is uploaded in Youtube.</a:t>
            </a:r>
            <a:endParaRPr lang="ja-JP" altLang="en-US" sz="2000" b="1">
              <a:latin typeface="Arial" panose="020B0604020202020204" pitchFamily="34" charset="0"/>
              <a:cs typeface="Arial" panose="020B0604020202020204" pitchFamily="34" charset="0"/>
            </a:endParaRPr>
          </a:p>
        </p:txBody>
      </p:sp>
      <p:sp>
        <p:nvSpPr>
          <p:cNvPr id="35845" name="テキスト ボックス 6"/>
          <p:cNvSpPr txBox="1">
            <a:spLocks noChangeArrowheads="1"/>
          </p:cNvSpPr>
          <p:nvPr/>
        </p:nvSpPr>
        <p:spPr bwMode="auto">
          <a:xfrm>
            <a:off x="5137150" y="1042988"/>
            <a:ext cx="392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Visitors can insert their palms in the center space, and confirm that cosmic</a:t>
            </a:r>
            <a:br>
              <a:rPr lang="en-US" altLang="ja-JP" sz="1800"/>
            </a:br>
            <a:r>
              <a:rPr lang="en-US" altLang="ja-JP" sz="1800"/>
              <a:t>ray muons penetrate their palms</a:t>
            </a:r>
            <a:endParaRPr lang="ja-JP" altLang="en-US" sz="1800"/>
          </a:p>
        </p:txBody>
      </p:sp>
      <p:pic>
        <p:nvPicPr>
          <p:cNvPr id="3" name="gdk2kBKcuNY"/>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17513" y="2219325"/>
            <a:ext cx="7999412"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テキスト ボックス 1"/>
          <p:cNvSpPr txBox="1">
            <a:spLocks noChangeArrowheads="1"/>
          </p:cNvSpPr>
          <p:nvPr/>
        </p:nvSpPr>
        <p:spPr bwMode="auto">
          <a:xfrm>
            <a:off x="417513" y="1749425"/>
            <a:ext cx="4932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dirty="0">
                <a:latin typeface="Arial Narrow" panose="020B0606020202030204" pitchFamily="34" charset="0"/>
              </a:rPr>
              <a:t>https://www.youtube.com/watch?v=gdk2kBKcuNY</a:t>
            </a:r>
            <a:endParaRPr lang="ja-JP" altLang="en-US" sz="1800" b="1" dirty="0">
              <a:latin typeface="Arial Narrow" panose="020B0606020202030204" pitchFamily="34" charset="0"/>
            </a:endParaRPr>
          </a:p>
        </p:txBody>
      </p:sp>
      <p:sp>
        <p:nvSpPr>
          <p:cNvPr id="8" name="スライド番号プレースホルダー 1">
            <a:extLst>
              <a:ext uri="{FF2B5EF4-FFF2-40B4-BE49-F238E27FC236}">
                <a16:creationId xmlns:a16="http://schemas.microsoft.com/office/drawing/2014/main" id="{27B9EA3C-1C0A-4548-99D7-851E0BD1885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19113" y="19050"/>
            <a:ext cx="8105775" cy="430213"/>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Particle identification in spark chamber</a:t>
            </a:r>
            <a:endParaRPr lang="en-US" sz="2800" b="1" u="sng" dirty="0">
              <a:solidFill>
                <a:srgbClr val="0000FF"/>
              </a:solidFill>
              <a:latin typeface="Arial" panose="020B0604020202020204" pitchFamily="34" charset="0"/>
              <a:cs typeface="Arial" panose="020B0604020202020204" pitchFamily="34" charset="0"/>
            </a:endParaRPr>
          </a:p>
        </p:txBody>
      </p:sp>
      <p:sp>
        <p:nvSpPr>
          <p:cNvPr id="36867" name="テキスト ボックス 2"/>
          <p:cNvSpPr txBox="1">
            <a:spLocks noChangeArrowheads="1"/>
          </p:cNvSpPr>
          <p:nvPr/>
        </p:nvSpPr>
        <p:spPr bwMode="auto">
          <a:xfrm>
            <a:off x="79375" y="654050"/>
            <a:ext cx="89757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Spark chambers can distinguish muons and electrons.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Long single track without interaction is certainly muons.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Difference from electron is verified by a beam test employing electron beam from </a:t>
            </a:r>
            <a:r>
              <a:rPr lang="en-US" altLang="ja-JP" sz="2000" b="1">
                <a:solidFill>
                  <a:srgbClr val="FF0000"/>
                </a:solidFill>
                <a:latin typeface="Arial" panose="020B0604020202020204" pitchFamily="34" charset="0"/>
                <a:cs typeface="Arial" panose="020B0604020202020204" pitchFamily="34" charset="0"/>
              </a:rPr>
              <a:t>Cosmotron</a:t>
            </a:r>
            <a:r>
              <a:rPr lang="en-US" altLang="ja-JP" sz="2000" b="1">
                <a:latin typeface="Arial" panose="020B0604020202020204" pitchFamily="34" charset="0"/>
                <a:cs typeface="Arial" panose="020B0604020202020204" pitchFamily="34" charset="0"/>
              </a:rPr>
              <a:t>.  </a:t>
            </a:r>
          </a:p>
        </p:txBody>
      </p:sp>
      <p:pic>
        <p:nvPicPr>
          <p:cNvPr id="36868"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25" y="2751138"/>
            <a:ext cx="2479675"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688" y="2751138"/>
            <a:ext cx="2455862"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吹き出し 5"/>
          <p:cNvSpPr/>
          <p:nvPr/>
        </p:nvSpPr>
        <p:spPr>
          <a:xfrm rot="5400000">
            <a:off x="4342606" y="2348707"/>
            <a:ext cx="1198563" cy="2787650"/>
          </a:xfrm>
          <a:prstGeom prst="wedgeRoundRectCallout">
            <a:avLst/>
          </a:prstGeom>
          <a:solidFill>
            <a:srgbClr val="A3A3FF"/>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角丸四角形吹き出し 11"/>
          <p:cNvSpPr/>
          <p:nvPr/>
        </p:nvSpPr>
        <p:spPr>
          <a:xfrm rot="16200000" flipH="1">
            <a:off x="3869531" y="4217194"/>
            <a:ext cx="1597025" cy="2789238"/>
          </a:xfrm>
          <a:prstGeom prst="wedgeRoundRectCallout">
            <a:avLst/>
          </a:prstGeom>
          <a:solidFill>
            <a:srgbClr val="FF9797"/>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872" name="テキスト ボックス 9"/>
          <p:cNvSpPr txBox="1">
            <a:spLocks noChangeArrowheads="1"/>
          </p:cNvSpPr>
          <p:nvPr/>
        </p:nvSpPr>
        <p:spPr bwMode="auto">
          <a:xfrm>
            <a:off x="3509963" y="5011738"/>
            <a:ext cx="2516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Electron event have</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multi track produced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by electro-magnetic</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shower</a:t>
            </a:r>
            <a:endParaRPr lang="ja-JP" altLang="en-US" sz="1800" b="1">
              <a:latin typeface="Arial" panose="020B0604020202020204" pitchFamily="34" charset="0"/>
              <a:cs typeface="Arial" panose="020B0604020202020204" pitchFamily="34" charset="0"/>
            </a:endParaRPr>
          </a:p>
        </p:txBody>
      </p:sp>
      <p:sp>
        <p:nvSpPr>
          <p:cNvPr id="36873" name="テキスト ボックス 4"/>
          <p:cNvSpPr txBox="1">
            <a:spLocks noChangeArrowheads="1"/>
          </p:cNvSpPr>
          <p:nvPr/>
        </p:nvSpPr>
        <p:spPr bwMode="auto">
          <a:xfrm>
            <a:off x="3711575" y="3387725"/>
            <a:ext cx="2333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Muon event have</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a clear single track</a:t>
            </a:r>
            <a:endParaRPr lang="ja-JP" altLang="en-US" sz="1800" b="1">
              <a:latin typeface="Arial" panose="020B0604020202020204" pitchFamily="34" charset="0"/>
              <a:cs typeface="Arial" panose="020B0604020202020204" pitchFamily="34" charset="0"/>
            </a:endParaRPr>
          </a:p>
        </p:txBody>
      </p:sp>
      <p:sp>
        <p:nvSpPr>
          <p:cNvPr id="7" name="角丸四角形 6"/>
          <p:cNvSpPr/>
          <p:nvPr/>
        </p:nvSpPr>
        <p:spPr>
          <a:xfrm>
            <a:off x="407988" y="2547938"/>
            <a:ext cx="2782887" cy="4105275"/>
          </a:xfrm>
          <a:prstGeom prst="round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角丸四角形 13"/>
          <p:cNvSpPr/>
          <p:nvPr/>
        </p:nvSpPr>
        <p:spPr>
          <a:xfrm>
            <a:off x="6421438" y="2484438"/>
            <a:ext cx="2581275" cy="41068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スライド番号プレースホルダー 1">
            <a:extLst>
              <a:ext uri="{FF2B5EF4-FFF2-40B4-BE49-F238E27FC236}">
                <a16:creationId xmlns:a16="http://schemas.microsoft.com/office/drawing/2014/main" id="{3AE2F37C-993C-4368-B336-10C80BD4BE2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ChangeArrowheads="1"/>
          </p:cNvSpPr>
          <p:nvPr/>
        </p:nvSpPr>
        <p:spPr bwMode="auto">
          <a:xfrm>
            <a:off x="47625" y="534988"/>
            <a:ext cx="90201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A total of </a:t>
            </a:r>
            <a:r>
              <a:rPr lang="en-US" altLang="fr-FR" sz="2000" b="1" dirty="0">
                <a:solidFill>
                  <a:srgbClr val="FF0000"/>
                </a:solidFill>
                <a:latin typeface="Arial" panose="020B0604020202020204" pitchFamily="34" charset="0"/>
                <a:cs typeface="Arial" panose="020B0604020202020204" pitchFamily="34" charset="0"/>
              </a:rPr>
              <a:t>3.48 x 10</a:t>
            </a:r>
            <a:r>
              <a:rPr lang="en-US" altLang="fr-FR" sz="2000" b="1" baseline="30000" dirty="0">
                <a:solidFill>
                  <a:srgbClr val="FF0000"/>
                </a:solidFill>
                <a:latin typeface="Arial" panose="020B0604020202020204" pitchFamily="34" charset="0"/>
                <a:cs typeface="Arial" panose="020B0604020202020204" pitchFamily="34" charset="0"/>
              </a:rPr>
              <a:t>17</a:t>
            </a:r>
            <a:r>
              <a:rPr lang="en-US" altLang="fr-FR" sz="2000" b="1" dirty="0">
                <a:solidFill>
                  <a:srgbClr val="FF0000"/>
                </a:solidFill>
                <a:latin typeface="Arial" panose="020B0604020202020204" pitchFamily="34" charset="0"/>
                <a:cs typeface="Arial" panose="020B0604020202020204" pitchFamily="34" charset="0"/>
              </a:rPr>
              <a:t> </a:t>
            </a:r>
            <a:r>
              <a:rPr lang="en-US" altLang="fr-FR" sz="2000" b="1" dirty="0">
                <a:latin typeface="Arial" panose="020B0604020202020204" pitchFamily="34" charset="0"/>
                <a:cs typeface="Arial" panose="020B0604020202020204" pitchFamily="34" charset="0"/>
              </a:rPr>
              <a:t>protons were delivered to the target. Typical operation yields about 10 triggers per hour. After geometrical selection criteria, 113 events are selected at the first stage. </a:t>
            </a: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If neutrinos from muon decays are assumed to be electron neutrinos, 29 electron-magnetic shower events are expected.</a:t>
            </a:r>
            <a:br>
              <a:rPr lang="en-US" altLang="fr-FR" sz="2000" b="1" dirty="0">
                <a:latin typeface="Arial" panose="020B0604020202020204" pitchFamily="34" charset="0"/>
                <a:cs typeface="Arial" panose="020B0604020202020204" pitchFamily="34" charset="0"/>
              </a:rPr>
            </a:br>
            <a:r>
              <a:rPr lang="en-US" altLang="fr-FR" sz="2000" b="1" dirty="0">
                <a:latin typeface="Arial" panose="020B0604020202020204" pitchFamily="34" charset="0"/>
                <a:cs typeface="Arial" panose="020B0604020202020204" pitchFamily="34" charset="0"/>
              </a:rPr>
              <a:t>However, only 6 such events are found among them.</a:t>
            </a: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solidFill>
                  <a:srgbClr val="FF0000"/>
                </a:solidFill>
                <a:latin typeface="Arial" panose="020B0604020202020204" pitchFamily="34" charset="0"/>
                <a:cs typeface="Arial" panose="020B0604020202020204" pitchFamily="34" charset="0"/>
              </a:rPr>
              <a:t>29</a:t>
            </a:r>
            <a:r>
              <a:rPr lang="en-US" altLang="fr-FR" sz="2000" b="1" dirty="0">
                <a:latin typeface="Arial" panose="020B0604020202020204" pitchFamily="34" charset="0"/>
                <a:cs typeface="Arial" panose="020B0604020202020204" pitchFamily="34" charset="0"/>
              </a:rPr>
              <a:t> events have single long tracks which are thought to be muons. </a:t>
            </a:r>
            <a:br>
              <a:rPr lang="en-US" altLang="fr-FR" sz="2000" b="1" dirty="0">
                <a:latin typeface="Arial" panose="020B0604020202020204" pitchFamily="34" charset="0"/>
                <a:cs typeface="Arial" panose="020B0604020202020204" pitchFamily="34" charset="0"/>
              </a:rPr>
            </a:br>
            <a:r>
              <a:rPr lang="en-US" altLang="fr-FR" sz="2000" b="1" dirty="0">
                <a:latin typeface="Arial" panose="020B0604020202020204" pitchFamily="34" charset="0"/>
                <a:cs typeface="Arial" panose="020B0604020202020204" pitchFamily="34" charset="0"/>
              </a:rPr>
              <a:t>No clear explanation for the 29 muon events were found.</a:t>
            </a: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The result shows that </a:t>
            </a:r>
            <a:r>
              <a:rPr lang="en-US" altLang="fr-FR" sz="2000" b="1" dirty="0">
                <a:solidFill>
                  <a:srgbClr val="FF0000"/>
                </a:solidFill>
                <a:latin typeface="Arial" panose="020B0604020202020204" pitchFamily="34" charset="0"/>
                <a:cs typeface="Arial" panose="020B0604020202020204" pitchFamily="34" charset="0"/>
              </a:rPr>
              <a:t>neutrinos from pion decays certainly exist, but they are different from neutrinos from </a:t>
            </a:r>
            <a:r>
              <a:rPr lang="en-US" altLang="fr-FR" sz="2000" b="1" dirty="0">
                <a:solidFill>
                  <a:srgbClr val="FF0000"/>
                </a:solidFill>
                <a:latin typeface="Symbol" panose="05050102010706020507" pitchFamily="18" charset="2"/>
                <a:cs typeface="Arial" panose="020B0604020202020204" pitchFamily="34" charset="0"/>
              </a:rPr>
              <a:t>b</a:t>
            </a:r>
            <a:r>
              <a:rPr lang="en-US" altLang="fr-FR" sz="2000" b="1" dirty="0">
                <a:solidFill>
                  <a:srgbClr val="FF0000"/>
                </a:solidFill>
                <a:latin typeface="Arial" panose="020B0604020202020204" pitchFamily="34" charset="0"/>
                <a:cs typeface="Arial" panose="020B0604020202020204" pitchFamily="34" charset="0"/>
              </a:rPr>
              <a:t>-decays</a:t>
            </a:r>
            <a:r>
              <a:rPr lang="en-US" altLang="fr-FR" sz="2000" b="1" dirty="0">
                <a:latin typeface="Arial" panose="020B0604020202020204" pitchFamily="34" charset="0"/>
                <a:cs typeface="Arial" panose="020B0604020202020204" pitchFamily="34" charset="0"/>
              </a:rPr>
              <a:t>. </a:t>
            </a:r>
          </a:p>
        </p:txBody>
      </p:sp>
      <p:sp>
        <p:nvSpPr>
          <p:cNvPr id="10"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Results from the 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a:t>
            </a:r>
            <a:endParaRPr lang="en-US" sz="2800" b="1" u="sng" dirty="0">
              <a:solidFill>
                <a:srgbClr val="0000FF"/>
              </a:solidFill>
              <a:latin typeface="Arial" panose="020B0604020202020204" pitchFamily="34" charset="0"/>
              <a:cs typeface="Arial" panose="020B0604020202020204" pitchFamily="34" charset="0"/>
            </a:endParaRPr>
          </a:p>
        </p:txBody>
      </p:sp>
      <p:graphicFrame>
        <p:nvGraphicFramePr>
          <p:cNvPr id="2" name="表 1"/>
          <p:cNvGraphicFramePr>
            <a:graphicFrameLocks noGrp="1"/>
          </p:cNvGraphicFramePr>
          <p:nvPr/>
        </p:nvGraphicFramePr>
        <p:xfrm>
          <a:off x="381000" y="3925888"/>
          <a:ext cx="7667626" cy="1112838"/>
        </p:xfrm>
        <a:graphic>
          <a:graphicData uri="http://schemas.openxmlformats.org/drawingml/2006/table">
            <a:tbl>
              <a:tblPr firstRow="1" bandRow="1">
                <a:tableStyleId>{5C22544A-7EE6-4342-B048-85BDC9FD1C3A}</a:tableStyleId>
              </a:tblPr>
              <a:tblGrid>
                <a:gridCol w="2267956">
                  <a:extLst>
                    <a:ext uri="{9D8B030D-6E8A-4147-A177-3AD203B41FA5}">
                      <a16:colId xmlns:a16="http://schemas.microsoft.com/office/drawing/2014/main" val="2275647445"/>
                    </a:ext>
                  </a:extLst>
                </a:gridCol>
                <a:gridCol w="1799890">
                  <a:extLst>
                    <a:ext uri="{9D8B030D-6E8A-4147-A177-3AD203B41FA5}">
                      <a16:colId xmlns:a16="http://schemas.microsoft.com/office/drawing/2014/main" val="1101393354"/>
                    </a:ext>
                  </a:extLst>
                </a:gridCol>
                <a:gridCol w="1799890">
                  <a:extLst>
                    <a:ext uri="{9D8B030D-6E8A-4147-A177-3AD203B41FA5}">
                      <a16:colId xmlns:a16="http://schemas.microsoft.com/office/drawing/2014/main" val="2056043655"/>
                    </a:ext>
                  </a:extLst>
                </a:gridCol>
                <a:gridCol w="1799890">
                  <a:extLst>
                    <a:ext uri="{9D8B030D-6E8A-4147-A177-3AD203B41FA5}">
                      <a16:colId xmlns:a16="http://schemas.microsoft.com/office/drawing/2014/main" val="1423581771"/>
                    </a:ext>
                  </a:extLst>
                </a:gridCol>
              </a:tblGrid>
              <a:tr h="370946">
                <a:tc>
                  <a:txBody>
                    <a:bodyPr/>
                    <a:lstStyle/>
                    <a:p>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No neutrinos</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If </a:t>
                      </a:r>
                      <a:r>
                        <a:rPr kumimoji="1" lang="en-US" altLang="ja-JP" sz="1800" b="1" dirty="0">
                          <a:latin typeface="Symbol" panose="05050102010706020507" pitchFamily="18" charset="2"/>
                          <a:cs typeface="Arial" panose="020B0604020202020204" pitchFamily="34" charset="0"/>
                        </a:rPr>
                        <a:t>n</a:t>
                      </a:r>
                      <a:r>
                        <a:rPr kumimoji="1" lang="en-US" altLang="ja-JP" sz="1800" b="1" dirty="0">
                          <a:latin typeface="Arial" panose="020B0604020202020204" pitchFamily="34" charset="0"/>
                          <a:cs typeface="Arial" panose="020B0604020202020204" pitchFamily="34" charset="0"/>
                        </a:rPr>
                        <a:t> is </a:t>
                      </a:r>
                      <a:r>
                        <a:rPr kumimoji="1" lang="en-US" altLang="ja-JP" sz="1800" b="1" dirty="0">
                          <a:latin typeface="Symbol" panose="05050102010706020507" pitchFamily="18" charset="2"/>
                          <a:cs typeface="Arial" panose="020B0604020202020204" pitchFamily="34" charset="0"/>
                        </a:rPr>
                        <a:t>n</a:t>
                      </a:r>
                      <a:r>
                        <a:rPr kumimoji="1" lang="en-US" altLang="ja-JP" sz="1800" b="1" baseline="-25000" dirty="0">
                          <a:latin typeface="Arial" panose="020B0604020202020204" pitchFamily="34" charset="0"/>
                          <a:cs typeface="Arial" panose="020B0604020202020204" pitchFamily="34" charset="0"/>
                        </a:rPr>
                        <a:t>e</a:t>
                      </a:r>
                      <a:endParaRPr kumimoji="1" lang="ja-JP" altLang="en-US" sz="1800" b="1" baseline="-25000"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Result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extLst>
                  <a:ext uri="{0D108BD9-81ED-4DB2-BD59-A6C34878D82A}">
                    <a16:rowId xmlns:a16="http://schemas.microsoft.com/office/drawing/2014/main" val="2400626372"/>
                  </a:ext>
                </a:extLst>
              </a:tr>
              <a:tr h="370946">
                <a:tc>
                  <a:txBody>
                    <a:bodyPr/>
                    <a:lstStyle/>
                    <a:p>
                      <a:r>
                        <a:rPr kumimoji="1" lang="en-US" altLang="ja-JP" sz="1800" b="1" dirty="0">
                          <a:latin typeface="Arial" panose="020B0604020202020204" pitchFamily="34" charset="0"/>
                          <a:cs typeface="Arial" panose="020B0604020202020204" pitchFamily="34" charset="0"/>
                        </a:rPr>
                        <a:t>Shower events</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29</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 6</a:t>
                      </a:r>
                      <a:endParaRPr kumimoji="1" lang="ja-JP" altLang="en-US" sz="1800" b="1" dirty="0">
                        <a:latin typeface="Arial" panose="020B0604020202020204" pitchFamily="34" charset="0"/>
                        <a:cs typeface="Arial" panose="020B0604020202020204" pitchFamily="34" charset="0"/>
                      </a:endParaRPr>
                    </a:p>
                  </a:txBody>
                  <a:tcPr marL="91438" marR="91438" marT="45733" marB="45733"/>
                </a:tc>
                <a:extLst>
                  <a:ext uri="{0D108BD9-81ED-4DB2-BD59-A6C34878D82A}">
                    <a16:rowId xmlns:a16="http://schemas.microsoft.com/office/drawing/2014/main" val="674218520"/>
                  </a:ext>
                </a:extLst>
              </a:tr>
              <a:tr h="370946">
                <a:tc>
                  <a:txBody>
                    <a:bodyPr/>
                    <a:lstStyle/>
                    <a:p>
                      <a:r>
                        <a:rPr kumimoji="1" lang="en-US" altLang="ja-JP" sz="1800" b="1" dirty="0">
                          <a:latin typeface="Arial" panose="020B0604020202020204" pitchFamily="34" charset="0"/>
                          <a:cs typeface="Arial" panose="020B0604020202020204" pitchFamily="34" charset="0"/>
                        </a:rPr>
                        <a:t>Single</a:t>
                      </a:r>
                      <a:r>
                        <a:rPr kumimoji="1" lang="en-US" altLang="ja-JP" sz="1800" b="1" baseline="0" dirty="0">
                          <a:latin typeface="Arial" panose="020B0604020202020204" pitchFamily="34" charset="0"/>
                          <a:cs typeface="Arial" panose="020B0604020202020204" pitchFamily="34" charset="0"/>
                        </a:rPr>
                        <a:t> track events</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solidFill>
                            <a:srgbClr val="FF0000"/>
                          </a:solidFill>
                          <a:latin typeface="Arial" panose="020B0604020202020204" pitchFamily="34" charset="0"/>
                          <a:cs typeface="Arial" panose="020B0604020202020204" pitchFamily="34" charset="0"/>
                        </a:rPr>
                        <a:t>29</a:t>
                      </a:r>
                      <a:endParaRPr kumimoji="1" lang="ja-JP" altLang="en-US" sz="1800" b="1" dirty="0">
                        <a:solidFill>
                          <a:srgbClr val="FF0000"/>
                        </a:solidFill>
                        <a:latin typeface="Arial" panose="020B0604020202020204" pitchFamily="34" charset="0"/>
                        <a:cs typeface="Arial" panose="020B0604020202020204" pitchFamily="34" charset="0"/>
                      </a:endParaRPr>
                    </a:p>
                  </a:txBody>
                  <a:tcPr marL="91438" marR="91438" marT="45733" marB="45733"/>
                </a:tc>
                <a:extLst>
                  <a:ext uri="{0D108BD9-81ED-4DB2-BD59-A6C34878D82A}">
                    <a16:rowId xmlns:a16="http://schemas.microsoft.com/office/drawing/2014/main" val="44096986"/>
                  </a:ext>
                </a:extLst>
              </a:tr>
            </a:tbl>
          </a:graphicData>
        </a:graphic>
      </p:graphicFrame>
      <p:sp>
        <p:nvSpPr>
          <p:cNvPr id="37914" name="テキスト ボックス 2"/>
          <p:cNvSpPr txBox="1">
            <a:spLocks noChangeArrowheads="1"/>
          </p:cNvSpPr>
          <p:nvPr/>
        </p:nvSpPr>
        <p:spPr bwMode="auto">
          <a:xfrm>
            <a:off x="1949450" y="5038725"/>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 small </a:t>
            </a:r>
            <a:r>
              <a:rPr lang="en-US" altLang="ja-JP" sz="1400" b="1">
                <a:latin typeface="Arial" panose="020B0604020202020204" pitchFamily="34" charset="0"/>
                <a:cs typeface="Arial" panose="020B0604020202020204" pitchFamily="34" charset="0"/>
              </a:rPr>
              <a:t>(clear numbers cannot be found in the paper)</a:t>
            </a:r>
            <a:endParaRPr lang="ja-JP" altLang="en-US" sz="1400" b="1">
              <a:latin typeface="Arial" panose="020B0604020202020204" pitchFamily="34" charset="0"/>
              <a:cs typeface="Arial" panose="020B0604020202020204" pitchFamily="34" charset="0"/>
            </a:endParaRPr>
          </a:p>
        </p:txBody>
      </p:sp>
      <p:sp>
        <p:nvSpPr>
          <p:cNvPr id="6" name="スライド番号プレースホルダー 1">
            <a:extLst>
              <a:ext uri="{FF2B5EF4-FFF2-40B4-BE49-F238E27FC236}">
                <a16:creationId xmlns:a16="http://schemas.microsoft.com/office/drawing/2014/main" id="{B125FAB0-B6BD-41F4-9C77-ADF9255F3A6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ChangeArrowheads="1"/>
          </p:cNvSpPr>
          <p:nvPr/>
        </p:nvSpPr>
        <p:spPr bwMode="auto">
          <a:xfrm>
            <a:off x="47625" y="508000"/>
            <a:ext cx="9020175"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This is the first direct observation of muon neutrinos. </a:t>
            </a:r>
            <a:br>
              <a:rPr lang="en-US" altLang="fr-FR" sz="2000" b="1" dirty="0">
                <a:latin typeface="Arial" panose="020B0604020202020204" pitchFamily="34" charset="0"/>
                <a:cs typeface="Arial" panose="020B0604020202020204" pitchFamily="34" charset="0"/>
              </a:rPr>
            </a:br>
            <a:r>
              <a:rPr lang="en-US" altLang="fr-FR" sz="2000" b="1" dirty="0">
                <a:latin typeface="Arial" panose="020B0604020202020204" pitchFamily="34" charset="0"/>
                <a:cs typeface="Arial" panose="020B0604020202020204" pitchFamily="34" charset="0"/>
              </a:rPr>
              <a:t>Nobel Prize</a:t>
            </a:r>
            <a:r>
              <a:rPr lang="ja-JP" altLang="en-US" sz="2000" b="1" dirty="0">
                <a:latin typeface="Arial" panose="020B0604020202020204" pitchFamily="34" charset="0"/>
                <a:cs typeface="Arial" panose="020B0604020202020204" pitchFamily="34" charset="0"/>
              </a:rPr>
              <a:t> </a:t>
            </a:r>
            <a:r>
              <a:rPr lang="en-US" altLang="fr-FR" sz="2000" b="1" dirty="0">
                <a:latin typeface="Arial" panose="020B0604020202020204" pitchFamily="34" charset="0"/>
                <a:cs typeface="Arial" panose="020B0604020202020204" pitchFamily="34" charset="0"/>
              </a:rPr>
              <a:t>in Physics was given to </a:t>
            </a:r>
            <a:r>
              <a:rPr lang="en-US" altLang="fr-FR" sz="2000" b="1" dirty="0">
                <a:solidFill>
                  <a:srgbClr val="FF0000"/>
                </a:solidFill>
                <a:latin typeface="Arial" panose="020B0604020202020204" pitchFamily="34" charset="0"/>
                <a:cs typeface="Arial" panose="020B0604020202020204" pitchFamily="34" charset="0"/>
              </a:rPr>
              <a:t>Leon Lederman</a:t>
            </a:r>
            <a:r>
              <a:rPr lang="en-US" altLang="fr-FR" sz="2000" b="1" dirty="0">
                <a:latin typeface="Arial" panose="020B0604020202020204" pitchFamily="34" charset="0"/>
                <a:cs typeface="Arial" panose="020B0604020202020204" pitchFamily="34" charset="0"/>
              </a:rPr>
              <a:t>, </a:t>
            </a:r>
            <a:r>
              <a:rPr lang="en-US" altLang="fr-FR" sz="2000" b="1" dirty="0">
                <a:solidFill>
                  <a:srgbClr val="FF0000"/>
                </a:solidFill>
                <a:latin typeface="Arial" panose="020B0604020202020204" pitchFamily="34" charset="0"/>
                <a:cs typeface="Arial" panose="020B0604020202020204" pitchFamily="34" charset="0"/>
              </a:rPr>
              <a:t>Melvin Schwartz</a:t>
            </a:r>
            <a:r>
              <a:rPr lang="en-US" altLang="fr-FR" sz="2000" b="1" dirty="0">
                <a:latin typeface="Arial" panose="020B0604020202020204" pitchFamily="34" charset="0"/>
                <a:cs typeface="Arial" panose="020B0604020202020204" pitchFamily="34" charset="0"/>
              </a:rPr>
              <a:t>, and </a:t>
            </a:r>
            <a:r>
              <a:rPr lang="en-US" altLang="fr-FR" sz="2000" b="1" dirty="0">
                <a:solidFill>
                  <a:srgbClr val="FF0000"/>
                </a:solidFill>
                <a:latin typeface="Arial" panose="020B0604020202020204" pitchFamily="34" charset="0"/>
                <a:cs typeface="Arial" panose="020B0604020202020204" pitchFamily="34" charset="0"/>
              </a:rPr>
              <a:t>Jack Steinberger </a:t>
            </a:r>
            <a:r>
              <a:rPr lang="en-US" altLang="fr-FR" sz="2000" b="1" dirty="0">
                <a:latin typeface="Arial" panose="020B0604020202020204" pitchFamily="34" charset="0"/>
                <a:cs typeface="Arial" panose="020B0604020202020204" pitchFamily="34" charset="0"/>
              </a:rPr>
              <a:t>in </a:t>
            </a:r>
            <a:r>
              <a:rPr lang="en-US" altLang="fr-FR" sz="2000" b="1" dirty="0">
                <a:solidFill>
                  <a:srgbClr val="FF0000"/>
                </a:solidFill>
                <a:latin typeface="Arial" panose="020B0604020202020204" pitchFamily="34" charset="0"/>
                <a:cs typeface="Arial" panose="020B0604020202020204" pitchFamily="34" charset="0"/>
              </a:rPr>
              <a:t>1988</a:t>
            </a:r>
            <a:r>
              <a:rPr lang="en-US" altLang="fr-FR" sz="2000" b="1" dirty="0">
                <a:latin typeface="Arial" panose="020B0604020202020204" pitchFamily="34" charset="0"/>
                <a:cs typeface="Arial" panose="020B0604020202020204" pitchFamily="34" charset="0"/>
              </a:rPr>
              <a:t>.</a:t>
            </a: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The Nobel prize for the “second neutrino” was earlier than the “first neutrino” (1995). It is because progress of experimental neutrino physics were mainly achieved with muon neutrino beam. Production of accelerator electron neutrino beam is difficult and was not used in any experiments. </a:t>
            </a:r>
            <a:br>
              <a:rPr lang="en-US" altLang="fr-FR" sz="2000" b="1" dirty="0">
                <a:latin typeface="Arial" panose="020B0604020202020204" pitchFamily="34" charset="0"/>
                <a:cs typeface="Arial" panose="020B0604020202020204" pitchFamily="34" charset="0"/>
              </a:rPr>
            </a:br>
            <a:r>
              <a:rPr lang="en-US" altLang="fr-FR" sz="1800" b="1" dirty="0">
                <a:latin typeface="Arial" panose="020B0604020202020204" pitchFamily="34" charset="0"/>
                <a:cs typeface="Arial" panose="020B0604020202020204" pitchFamily="34" charset="0"/>
              </a:rPr>
              <a:t>Another reason is that </a:t>
            </a:r>
            <a:r>
              <a:rPr lang="en-US" altLang="fr-FR" sz="1800" b="1" dirty="0" err="1">
                <a:latin typeface="Arial" panose="020B0604020202020204" pitchFamily="34" charset="0"/>
                <a:cs typeface="Arial" panose="020B0604020202020204" pitchFamily="34" charset="0"/>
              </a:rPr>
              <a:t>Reines</a:t>
            </a:r>
            <a:r>
              <a:rPr lang="en-US" altLang="fr-FR" sz="1800" b="1" dirty="0">
                <a:latin typeface="Arial" panose="020B0604020202020204" pitchFamily="34" charset="0"/>
                <a:cs typeface="Arial" panose="020B0604020202020204" pitchFamily="34" charset="0"/>
              </a:rPr>
              <a:t>/Cowan made a mistake to calculate neutrino cross section from their experiment, and their results were suspected???</a:t>
            </a:r>
          </a:p>
        </p:txBody>
      </p:sp>
      <p:sp>
        <p:nvSpPr>
          <p:cNvPr id="10" name="object 2"/>
          <p:cNvSpPr txBox="1">
            <a:spLocks/>
          </p:cNvSpPr>
          <p:nvPr/>
        </p:nvSpPr>
        <p:spPr>
          <a:xfrm>
            <a:off x="519113" y="317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 won the Nobel prize</a:t>
            </a:r>
            <a:endParaRPr lang="en-US" sz="2800" b="1" u="sng" dirty="0">
              <a:solidFill>
                <a:srgbClr val="0000FF"/>
              </a:solidFill>
              <a:latin typeface="Arial" panose="020B0604020202020204" pitchFamily="34" charset="0"/>
              <a:cs typeface="Arial" panose="020B0604020202020204" pitchFamily="34" charset="0"/>
            </a:endParaRPr>
          </a:p>
        </p:txBody>
      </p:sp>
      <p:pic>
        <p:nvPicPr>
          <p:cNvPr id="39940"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71638"/>
            <a:ext cx="1871663"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671638"/>
            <a:ext cx="1871663"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図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8788" y="1671638"/>
            <a:ext cx="1871662"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11"/>
          <p:cNvSpPr txBox="1"/>
          <p:nvPr/>
        </p:nvSpPr>
        <p:spPr>
          <a:xfrm>
            <a:off x="1824038" y="3859213"/>
            <a:ext cx="1446212"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Leon Lederman</a:t>
            </a:r>
            <a:endParaRPr sz="1600" b="1" dirty="0">
              <a:latin typeface="Arial Narrow" panose="020B0606020202030204" pitchFamily="34" charset="0"/>
              <a:cs typeface="Arial"/>
            </a:endParaRPr>
          </a:p>
        </p:txBody>
      </p:sp>
      <p:sp>
        <p:nvSpPr>
          <p:cNvPr id="13" name="object 11"/>
          <p:cNvSpPr txBox="1"/>
          <p:nvPr/>
        </p:nvSpPr>
        <p:spPr>
          <a:xfrm>
            <a:off x="3805238" y="3859213"/>
            <a:ext cx="1446212"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Melvin Schwartz</a:t>
            </a:r>
            <a:endParaRPr sz="1600" b="1" dirty="0">
              <a:latin typeface="Arial Narrow" panose="020B0606020202030204" pitchFamily="34" charset="0"/>
              <a:cs typeface="Arial"/>
            </a:endParaRPr>
          </a:p>
        </p:txBody>
      </p:sp>
      <p:sp>
        <p:nvSpPr>
          <p:cNvPr id="14" name="object 11"/>
          <p:cNvSpPr txBox="1"/>
          <p:nvPr/>
        </p:nvSpPr>
        <p:spPr>
          <a:xfrm>
            <a:off x="5732463" y="3843338"/>
            <a:ext cx="1447800"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Jack Steinberger</a:t>
            </a:r>
            <a:endParaRPr sz="1600" b="1" dirty="0">
              <a:latin typeface="Arial Narrow" panose="020B0606020202030204" pitchFamily="34" charset="0"/>
              <a:cs typeface="Arial"/>
            </a:endParaRPr>
          </a:p>
        </p:txBody>
      </p:sp>
      <p:pic>
        <p:nvPicPr>
          <p:cNvPr id="39946"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85088" y="2520950"/>
            <a:ext cx="11747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スライド番号プレースホルダー 1">
            <a:extLst>
              <a:ext uri="{FF2B5EF4-FFF2-40B4-BE49-F238E27FC236}">
                <a16:creationId xmlns:a16="http://schemas.microsoft.com/office/drawing/2014/main" id="{0BDD7DB0-3A31-499E-B6E7-CAC853DBB23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テキスト ボックス 1"/>
          <p:cNvSpPr txBox="1">
            <a:spLocks noChangeArrowheads="1"/>
          </p:cNvSpPr>
          <p:nvPr/>
        </p:nvSpPr>
        <p:spPr bwMode="auto">
          <a:xfrm>
            <a:off x="301625" y="1444625"/>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muon neutrino is produced by decay of the pion.</a:t>
            </a:r>
          </a:p>
        </p:txBody>
      </p:sp>
      <p:sp>
        <p:nvSpPr>
          <p:cNvPr id="40963" name="テキスト ボックス 2"/>
          <p:cNvSpPr txBox="1">
            <a:spLocks noChangeArrowheads="1"/>
          </p:cNvSpPr>
          <p:nvPr/>
        </p:nvSpPr>
        <p:spPr bwMode="auto">
          <a:xfrm>
            <a:off x="261938" y="5346700"/>
            <a:ext cx="8308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muon neutrino interact with neutron, and a muon is produced.</a:t>
            </a:r>
          </a:p>
        </p:txBody>
      </p:sp>
      <p:sp>
        <p:nvSpPr>
          <p:cNvPr id="4" name="角丸四角形 3"/>
          <p:cNvSpPr/>
          <p:nvPr/>
        </p:nvSpPr>
        <p:spPr>
          <a:xfrm>
            <a:off x="111125" y="1147763"/>
            <a:ext cx="8731250" cy="359727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965" name="テキスト ボックス 10"/>
          <p:cNvSpPr txBox="1">
            <a:spLocks noChangeArrowheads="1"/>
          </p:cNvSpPr>
          <p:nvPr/>
        </p:nvSpPr>
        <p:spPr bwMode="auto">
          <a:xfrm>
            <a:off x="725488" y="942975"/>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13" name="角丸四角形 12"/>
          <p:cNvSpPr/>
          <p:nvPr/>
        </p:nvSpPr>
        <p:spPr>
          <a:xfrm>
            <a:off x="111125" y="5110163"/>
            <a:ext cx="8731250" cy="1689100"/>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967" name="テキスト ボックス 4"/>
          <p:cNvSpPr txBox="1">
            <a:spLocks noChangeArrowheads="1"/>
          </p:cNvSpPr>
          <p:nvPr/>
        </p:nvSpPr>
        <p:spPr bwMode="auto">
          <a:xfrm>
            <a:off x="703263" y="4897438"/>
            <a:ext cx="270668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sp>
        <p:nvSpPr>
          <p:cNvPr id="40968" name="テキスト ボックス 2"/>
          <p:cNvSpPr txBox="1">
            <a:spLocks noChangeArrowheads="1"/>
          </p:cNvSpPr>
          <p:nvPr/>
        </p:nvSpPr>
        <p:spPr bwMode="auto">
          <a:xfrm>
            <a:off x="1660525" y="-6350"/>
            <a:ext cx="58229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interactions in the AGS </a:t>
            </a:r>
          </a:p>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Experiment</a:t>
            </a:r>
          </a:p>
        </p:txBody>
      </p:sp>
      <p:pic>
        <p:nvPicPr>
          <p:cNvPr id="4096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8425" y="1789113"/>
            <a:ext cx="1187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1762125"/>
            <a:ext cx="20526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テキスト ボックス 16"/>
          <p:cNvSpPr txBox="1">
            <a:spLocks noChangeArrowheads="1"/>
          </p:cNvSpPr>
          <p:nvPr/>
        </p:nvSpPr>
        <p:spPr bwMode="auto">
          <a:xfrm>
            <a:off x="287338" y="2252663"/>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Since the pion consists of quarks, it can be written as  </a:t>
            </a:r>
          </a:p>
        </p:txBody>
      </p:sp>
      <p:pic>
        <p:nvPicPr>
          <p:cNvPr id="40972"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450" y="2589213"/>
            <a:ext cx="23415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3" name="テキスト ボックス 18"/>
          <p:cNvSpPr txBox="1">
            <a:spLocks noChangeArrowheads="1"/>
          </p:cNvSpPr>
          <p:nvPr/>
        </p:nvSpPr>
        <p:spPr bwMode="auto">
          <a:xfrm>
            <a:off x="282575" y="2995613"/>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Anti-particles are moved to the other side of the equation, and the equation can be understood as exchange of upper/lower status.</a:t>
            </a:r>
          </a:p>
        </p:txBody>
      </p:sp>
      <p:pic>
        <p:nvPicPr>
          <p:cNvPr id="40974"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5488" y="3968750"/>
            <a:ext cx="2378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681413"/>
            <a:ext cx="46815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図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7700" y="5919788"/>
            <a:ext cx="2413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図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67138" y="5768975"/>
            <a:ext cx="47180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8" name="テキスト ボックス 2"/>
          <p:cNvSpPr txBox="1">
            <a:spLocks noChangeArrowheads="1"/>
          </p:cNvSpPr>
          <p:nvPr/>
        </p:nvSpPr>
        <p:spPr bwMode="auto">
          <a:xfrm>
            <a:off x="6561138" y="1538288"/>
            <a:ext cx="2139950" cy="647700"/>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Contributions from </a:t>
            </a:r>
            <a:r>
              <a:rPr lang="en-US" altLang="ja-JP" sz="1800" b="1">
                <a:latin typeface="Symbol" panose="05050102010706020507" pitchFamily="18" charset="2"/>
              </a:rPr>
              <a:t>p</a:t>
            </a:r>
            <a:r>
              <a:rPr lang="en-US" altLang="ja-JP" sz="1800" b="1" baseline="30000">
                <a:latin typeface="Arial Narrow" panose="020B0606020202030204" pitchFamily="34" charset="0"/>
              </a:rPr>
              <a:t>-</a:t>
            </a:r>
            <a:r>
              <a:rPr lang="en-US" altLang="ja-JP" sz="1800" b="1">
                <a:latin typeface="Arial Narrow" panose="020B0606020202030204" pitchFamily="34" charset="0"/>
              </a:rPr>
              <a:t> and kaons also exist.</a:t>
            </a:r>
            <a:endParaRPr lang="ja-JP" altLang="en-US" sz="1800" b="1">
              <a:latin typeface="Arial Narrow" panose="020B0606020202030204" pitchFamily="34" charset="0"/>
            </a:endParaRPr>
          </a:p>
        </p:txBody>
      </p:sp>
      <p:sp>
        <p:nvSpPr>
          <p:cNvPr id="40979" name="テキスト ボックス 19"/>
          <p:cNvSpPr txBox="1">
            <a:spLocks noChangeArrowheads="1"/>
          </p:cNvSpPr>
          <p:nvPr/>
        </p:nvSpPr>
        <p:spPr bwMode="auto">
          <a:xfrm>
            <a:off x="355600" y="6488113"/>
            <a:ext cx="2989263" cy="369887"/>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Other interactions also exist.</a:t>
            </a:r>
            <a:endParaRPr lang="ja-JP" altLang="en-US" sz="1800" b="1">
              <a:latin typeface="Arial Narrow" panose="020B0606020202030204" pitchFamily="34" charset="0"/>
            </a:endParaRPr>
          </a:p>
        </p:txBody>
      </p:sp>
      <p:sp>
        <p:nvSpPr>
          <p:cNvPr id="20" name="スライド番号プレースホルダー 1">
            <a:extLst>
              <a:ext uri="{FF2B5EF4-FFF2-40B4-BE49-F238E27FC236}">
                <a16:creationId xmlns:a16="http://schemas.microsoft.com/office/drawing/2014/main" id="{65AB2DC5-27DA-4A79-AFD9-D79DF5E9D6E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1128713" y="33338"/>
            <a:ext cx="6884987" cy="430212"/>
          </a:xfrm>
        </p:spPr>
        <p:txBody>
          <a:bodyPr rtlCol="0"/>
          <a:lstStyle/>
          <a:p>
            <a:pPr marL="12700" eaLnBrk="1" fontAlgn="auto" hangingPunct="1">
              <a:spcBef>
                <a:spcPts val="0"/>
              </a:spcBef>
              <a:spcAft>
                <a:spcPts val="0"/>
              </a:spcAft>
              <a:defRPr/>
            </a:pPr>
            <a:r>
              <a:rPr lang="en-US" sz="2800" b="1" u="sng" spc="-5" dirty="0">
                <a:solidFill>
                  <a:srgbClr val="0A0AD4"/>
                </a:solidFill>
              </a:rPr>
              <a:t>KGF (Kolar Gold Field) experiment</a:t>
            </a:r>
            <a:endParaRPr sz="2800" b="1" u="sng" spc="-5" dirty="0">
              <a:solidFill>
                <a:srgbClr val="0A0AD4"/>
              </a:solidFill>
            </a:endParaRPr>
          </a:p>
        </p:txBody>
      </p:sp>
      <p:sp>
        <p:nvSpPr>
          <p:cNvPr id="7" name="テキスト ボックス 6"/>
          <p:cNvSpPr txBox="1"/>
          <p:nvPr/>
        </p:nvSpPr>
        <p:spPr>
          <a:xfrm>
            <a:off x="49213" y="549275"/>
            <a:ext cx="8720137" cy="6862763"/>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Atmospheric neutrinos </a:t>
            </a:r>
            <a:r>
              <a:rPr lang="en-US" altLang="ja-JP" sz="2000" b="1" dirty="0">
                <a:latin typeface="Arial" panose="020B0604020202020204" pitchFamily="34" charset="0"/>
                <a:cs typeface="Arial" panose="020B0604020202020204" pitchFamily="34" charset="0"/>
              </a:rPr>
              <a:t>were discovered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by </a:t>
            </a:r>
            <a:r>
              <a:rPr lang="en-US" altLang="ja-JP" sz="2000" b="1" dirty="0">
                <a:solidFill>
                  <a:srgbClr val="FF0000"/>
                </a:solidFill>
                <a:latin typeface="Arial" panose="020B0604020202020204" pitchFamily="34" charset="0"/>
                <a:cs typeface="Arial" panose="020B0604020202020204" pitchFamily="34" charset="0"/>
              </a:rPr>
              <a:t>KGF</a:t>
            </a:r>
            <a:r>
              <a:rPr lang="en-US" altLang="ja-JP" sz="2000" b="1" dirty="0">
                <a:latin typeface="Arial" panose="020B0604020202020204" pitchFamily="34" charset="0"/>
                <a:cs typeface="Arial" panose="020B0604020202020204" pitchFamily="34" charset="0"/>
              </a:rPr>
              <a:t> (Kolar Gold Field) experiment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 1965.</a:t>
            </a: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Primary cosmic rays (p, He,…) collide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with upper atmosphere and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 are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made. From decays of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atmospheric neutrinos </a:t>
            </a:r>
            <a:r>
              <a:rPr lang="en-US" altLang="ja-JP" sz="2000" b="1" dirty="0">
                <a:latin typeface="Arial" panose="020B0604020202020204" pitchFamily="34" charset="0"/>
                <a:cs typeface="Arial" panose="020B0604020202020204" pitchFamily="34" charset="0"/>
              </a:rPr>
              <a:t>and</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cosmic ray muons </a:t>
            </a:r>
            <a:r>
              <a:rPr lang="en-US" altLang="ja-JP" sz="2000" b="1" dirty="0">
                <a:latin typeface="Arial" panose="020B0604020202020204" pitchFamily="34" charset="0"/>
                <a:cs typeface="Arial" panose="020B0604020202020204" pitchFamily="34" charset="0"/>
              </a:rPr>
              <a:t>are produced. </a:t>
            </a: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p:txBody>
      </p:sp>
      <p:sp>
        <p:nvSpPr>
          <p:cNvPr id="24" name="Rectangle 8"/>
          <p:cNvSpPr>
            <a:spLocks noChangeArrowheads="1"/>
          </p:cNvSpPr>
          <p:nvPr/>
        </p:nvSpPr>
        <p:spPr bwMode="auto">
          <a:xfrm>
            <a:off x="904875" y="1570038"/>
            <a:ext cx="4289425" cy="390525"/>
          </a:xfrm>
          <a:prstGeom prst="rect">
            <a:avLst/>
          </a:prstGeom>
          <a:noFill/>
          <a:ln w="9525">
            <a:noFill/>
            <a:miter lim="800000"/>
            <a:headEnd/>
            <a:tailEnd/>
          </a:ln>
          <a:effectLst/>
        </p:spPr>
        <p:txBody>
          <a:bodyPr wrap="none" lIns="82058" tIns="41029" rIns="82058" bIns="41029">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914608">
              <a:defRPr/>
            </a:pPr>
            <a:r>
              <a:rPr lang="en-US" sz="2000" b="1" dirty="0" err="1">
                <a:effectLst>
                  <a:outerShdw blurRad="38100" dist="38100" dir="2700000" algn="tl">
                    <a:srgbClr val="C0C0C0"/>
                  </a:outerShdw>
                </a:effectLst>
                <a:latin typeface="Arial Narrow" panose="020B0606020202030204" pitchFamily="34" charset="0"/>
              </a:rPr>
              <a:t>C.V.Achar</a:t>
            </a:r>
            <a:r>
              <a:rPr lang="en-US" sz="2000" b="1" dirty="0">
                <a:effectLst>
                  <a:outerShdw blurRad="38100" dist="38100" dir="2700000" algn="tl">
                    <a:srgbClr val="C0C0C0"/>
                  </a:outerShdw>
                </a:effectLst>
                <a:latin typeface="Arial Narrow" panose="020B0606020202030204" pitchFamily="34" charset="0"/>
              </a:rPr>
              <a:t> et al., Phys. Lett. 18, 196(1965) </a:t>
            </a:r>
          </a:p>
        </p:txBody>
      </p:sp>
      <p:pic>
        <p:nvPicPr>
          <p:cNvPr id="4198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638175"/>
            <a:ext cx="2827338"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テキスト ボックス 2"/>
          <p:cNvSpPr txBox="1">
            <a:spLocks noChangeArrowheads="1"/>
          </p:cNvSpPr>
          <p:nvPr/>
        </p:nvSpPr>
        <p:spPr bwMode="auto">
          <a:xfrm>
            <a:off x="6705600" y="5829300"/>
            <a:ext cx="18891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000" b="1">
                <a:latin typeface="Arial" panose="020B0604020202020204" pitchFamily="34" charset="0"/>
                <a:cs typeface="Arial" panose="020B0604020202020204" pitchFamily="34" charset="0"/>
              </a:rPr>
              <a:t>KGF detector</a:t>
            </a:r>
            <a:endParaRPr lang="ja-JP" altLang="en-US" sz="2000" b="1">
              <a:latin typeface="Arial" panose="020B0604020202020204" pitchFamily="34" charset="0"/>
              <a:cs typeface="Arial" panose="020B0604020202020204" pitchFamily="34" charset="0"/>
            </a:endParaRPr>
          </a:p>
        </p:txBody>
      </p:sp>
      <p:pic>
        <p:nvPicPr>
          <p:cNvPr id="41991"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25" y="3959225"/>
            <a:ext cx="5116513"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1">
            <a:extLst>
              <a:ext uri="{FF2B5EF4-FFF2-40B4-BE49-F238E27FC236}">
                <a16:creationId xmlns:a16="http://schemas.microsoft.com/office/drawing/2014/main" id="{3491B474-D80F-4E34-8DF8-013C77A3962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249238" y="33338"/>
            <a:ext cx="8653462" cy="515937"/>
          </a:xfrm>
        </p:spPr>
        <p:txBody>
          <a:bodyPr rtlCol="0"/>
          <a:lstStyle/>
          <a:p>
            <a:pPr marL="12700" eaLnBrk="1" fontAlgn="auto" hangingPunct="1">
              <a:spcBef>
                <a:spcPts val="0"/>
              </a:spcBef>
              <a:spcAft>
                <a:spcPts val="0"/>
              </a:spcAft>
              <a:defRPr/>
            </a:pPr>
            <a:r>
              <a:rPr lang="en-US" sz="2800" b="1" u="sng" spc="-5" dirty="0">
                <a:solidFill>
                  <a:srgbClr val="0A0AD4"/>
                </a:solidFill>
              </a:rPr>
              <a:t>Underground laboratory in Kolar Gold Mine</a:t>
            </a:r>
            <a:endParaRPr sz="2800" b="1" u="sng" spc="-5" dirty="0">
              <a:solidFill>
                <a:srgbClr val="0A0AD4"/>
              </a:solidFill>
            </a:endParaRPr>
          </a:p>
        </p:txBody>
      </p:sp>
      <p:sp>
        <p:nvSpPr>
          <p:cNvPr id="43011" name="テキスト ボックス 6"/>
          <p:cNvSpPr txBox="1">
            <a:spLocks noChangeArrowheads="1"/>
          </p:cNvSpPr>
          <p:nvPr/>
        </p:nvSpPr>
        <p:spPr bwMode="auto">
          <a:xfrm>
            <a:off x="49213" y="760413"/>
            <a:ext cx="872013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experimental site is Kolar Gold Mine in South India. It is located ~2300m (</a:t>
            </a:r>
            <a:r>
              <a:rPr lang="en-US" altLang="ja-JP" sz="2000" b="1">
                <a:solidFill>
                  <a:srgbClr val="FF0000"/>
                </a:solidFill>
                <a:latin typeface="Arial" panose="020B0604020202020204" pitchFamily="34" charset="0"/>
                <a:cs typeface="Arial" panose="020B0604020202020204" pitchFamily="34" charset="0"/>
              </a:rPr>
              <a:t>6930 meter water equivalent</a:t>
            </a:r>
            <a:r>
              <a:rPr lang="en-US" altLang="ja-JP" sz="2000" b="1">
                <a:latin typeface="Arial" panose="020B0604020202020204" pitchFamily="34" charset="0"/>
                <a:cs typeface="Arial" panose="020B0604020202020204" pitchFamily="34" charset="0"/>
              </a:rPr>
              <a:t>) underground.</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It is the deepest underground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laboratory. Deep underground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is very dangerous. Depth of the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mine is strongly correlated to</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price of the metal. </a:t>
            </a:r>
            <a:r>
              <a:rPr lang="en-US" altLang="ja-JP" sz="2000" b="1">
                <a:solidFill>
                  <a:srgbClr val="FF0000"/>
                </a:solidFill>
                <a:latin typeface="Arial" panose="020B0604020202020204" pitchFamily="34" charset="0"/>
                <a:cs typeface="Arial" panose="020B0604020202020204" pitchFamily="34" charset="0"/>
              </a:rPr>
              <a:t>Gold is great !</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Cosmic ray muon flux is much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smaller than other underground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laboratories. For example, it is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about 3 orders of magnitude smaller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than that of Kamioka </a:t>
            </a:r>
            <a:r>
              <a:rPr lang="en-US" altLang="ja-JP" sz="2000" b="1">
                <a:solidFill>
                  <a:srgbClr val="FF0000"/>
                </a:solidFill>
                <a:latin typeface="Arial" panose="020B0604020202020204" pitchFamily="34" charset="0"/>
                <a:cs typeface="Arial" panose="020B0604020202020204" pitchFamily="34" charset="0"/>
              </a:rPr>
              <a:t>zinc</a:t>
            </a:r>
            <a:r>
              <a:rPr lang="en-US" altLang="ja-JP" sz="2000" b="1">
                <a:latin typeface="Arial" panose="020B0604020202020204" pitchFamily="34" charset="0"/>
                <a:cs typeface="Arial" panose="020B0604020202020204" pitchFamily="34" charset="0"/>
              </a:rPr>
              <a:t> mine. </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This provides excellent opportunity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to observe atmospheric neutrinos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because of small cosmic ray muon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background. </a:t>
            </a:r>
          </a:p>
        </p:txBody>
      </p:sp>
      <p:pic>
        <p:nvPicPr>
          <p:cNvPr id="43012" name="図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0938" y="2044700"/>
            <a:ext cx="414655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a:extLst>
              <a:ext uri="{FF2B5EF4-FFF2-40B4-BE49-F238E27FC236}">
                <a16:creationId xmlns:a16="http://schemas.microsoft.com/office/drawing/2014/main" id="{1E22C337-8F6A-4014-84E7-BDA76F7A78B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2625" y="971550"/>
            <a:ext cx="1795463"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bject 2"/>
          <p:cNvSpPr txBox="1">
            <a:spLocks noGrp="1"/>
          </p:cNvSpPr>
          <p:nvPr>
            <p:ph type="title"/>
          </p:nvPr>
        </p:nvSpPr>
        <p:spPr>
          <a:xfrm>
            <a:off x="249238" y="33338"/>
            <a:ext cx="8653462" cy="430212"/>
          </a:xfrm>
        </p:spPr>
        <p:txBody>
          <a:bodyPr rtlCol="0"/>
          <a:lstStyle/>
          <a:p>
            <a:pPr marL="12700" eaLnBrk="1" fontAlgn="auto" hangingPunct="1">
              <a:spcBef>
                <a:spcPts val="0"/>
              </a:spcBef>
              <a:spcAft>
                <a:spcPts val="0"/>
              </a:spcAft>
              <a:defRPr/>
            </a:pPr>
            <a:r>
              <a:rPr lang="en-US" sz="2800" b="1" u="sng" spc="-5" dirty="0">
                <a:solidFill>
                  <a:srgbClr val="0A0AD4"/>
                </a:solidFill>
              </a:rPr>
              <a:t>KGF detector </a:t>
            </a:r>
            <a:endParaRPr sz="2800" b="1" u="sng" spc="-5" dirty="0">
              <a:solidFill>
                <a:srgbClr val="0A0AD4"/>
              </a:solidFill>
            </a:endParaRPr>
          </a:p>
        </p:txBody>
      </p:sp>
      <p:sp>
        <p:nvSpPr>
          <p:cNvPr id="44036" name="テキスト ボックス 4"/>
          <p:cNvSpPr txBox="1">
            <a:spLocks noChangeArrowheads="1"/>
          </p:cNvSpPr>
          <p:nvPr/>
        </p:nvSpPr>
        <p:spPr bwMode="auto">
          <a:xfrm>
            <a:off x="58738" y="468313"/>
            <a:ext cx="8694737"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2 detectors of the same design were constructed.</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Each detector consists of </a:t>
            </a:r>
            <a:r>
              <a:rPr lang="en-US" altLang="ja-JP" sz="1900" b="1">
                <a:solidFill>
                  <a:srgbClr val="FF0000"/>
                </a:solidFill>
                <a:latin typeface="Arial" panose="020B0604020202020204" pitchFamily="34" charset="0"/>
                <a:cs typeface="Arial" panose="020B0604020202020204" pitchFamily="34" charset="0"/>
              </a:rPr>
              <a:t>12 1m x 1m plastic scintillator</a:t>
            </a:r>
            <a:br>
              <a:rPr lang="en-US" altLang="ja-JP" sz="1900" b="1">
                <a:solidFill>
                  <a:srgbClr val="FF0000"/>
                </a:solidFill>
                <a:latin typeface="Arial" panose="020B0604020202020204" pitchFamily="34" charset="0"/>
                <a:cs typeface="Arial" panose="020B0604020202020204" pitchFamily="34" charset="0"/>
              </a:rPr>
            </a:br>
            <a:r>
              <a:rPr lang="en-US" altLang="ja-JP" sz="1900" b="1">
                <a:solidFill>
                  <a:srgbClr val="FF0000"/>
                </a:solidFill>
                <a:latin typeface="Arial" panose="020B0604020202020204" pitchFamily="34" charset="0"/>
                <a:cs typeface="Arial" panose="020B0604020202020204" pitchFamily="34" charset="0"/>
              </a:rPr>
              <a:t>plates</a:t>
            </a:r>
            <a:r>
              <a:rPr lang="en-US" altLang="ja-JP" sz="1900" b="1">
                <a:latin typeface="Arial" panose="020B0604020202020204" pitchFamily="34" charset="0"/>
                <a:cs typeface="Arial" panose="020B0604020202020204" pitchFamily="34" charset="0"/>
              </a:rPr>
              <a:t>. They are aligned in 2 walls separated by 80 cm;</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in each wall, 2 plates in horizontal and 3 plates in vertical.</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Each plastic scintillator plate is viewed by</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2 photomultipliers. Coincidence of two</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PMTs is required to reduce accidental noise.</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Coincidence of two plastic scintillators in</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different walls were required.</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3 layers of neon flash tubes and 2 layers of</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2.5 cm lead plates between the scintillator</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walls are helpful for identification of the</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track of the particle and for reduction of</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 background.</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According to the vertical position of the</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plastic scintillators, the events are</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categorized to type I, type II and type III.</a:t>
            </a:r>
          </a:p>
        </p:txBody>
      </p:sp>
      <p:pic>
        <p:nvPicPr>
          <p:cNvPr id="44037"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2788" y="2501900"/>
            <a:ext cx="3398837"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a:extLst>
              <a:ext uri="{FF2B5EF4-FFF2-40B4-BE49-F238E27FC236}">
                <a16:creationId xmlns:a16="http://schemas.microsoft.com/office/drawing/2014/main" id="{361B8040-0389-4C68-8D10-A55C2AFFEDD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1"/>
          <p:cNvSpPr txBox="1">
            <a:spLocks noChangeArrowheads="1"/>
          </p:cNvSpPr>
          <p:nvPr/>
        </p:nvSpPr>
        <p:spPr bwMode="auto">
          <a:xfrm>
            <a:off x="234950" y="514350"/>
            <a:ext cx="8793163"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Prediction of neutrinos by Wolfgang Pauli in 1930</a:t>
            </a:r>
          </a:p>
          <a:p>
            <a:pPr>
              <a:spcBef>
                <a:spcPct val="0"/>
              </a:spcBef>
              <a:buFont typeface="Calibri" panose="020F0502020204030204" pitchFamily="34" charset="0"/>
              <a:buAutoNum type="arabicPeriod"/>
            </a:pPr>
            <a:endParaRPr lang="en-US" altLang="ja-JP" sz="11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Neutrinos in elementary particle table and “weak” interaction</a:t>
            </a:r>
          </a:p>
          <a:p>
            <a:pPr>
              <a:spcBef>
                <a:spcPct val="0"/>
              </a:spcBef>
              <a:buFont typeface="Calibri" panose="020F0502020204030204" pitchFamily="34" charset="0"/>
              <a:buAutoNum type="arabicPeriod"/>
            </a:pPr>
            <a:endParaRPr lang="en-US" altLang="ja-JP" sz="11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Four Experiments</a:t>
            </a: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Very short introduction to the Standard Model (GWS model)</a:t>
            </a:r>
          </a:p>
          <a:p>
            <a:pPr>
              <a:spcBef>
                <a:spcPct val="0"/>
              </a:spcBef>
              <a:buFont typeface="Calibri" panose="020F0502020204030204" pitchFamily="34" charset="0"/>
              <a:buAutoNum type="arabicPeriod"/>
            </a:pPr>
            <a:endParaRPr lang="en-US" altLang="ja-JP" sz="11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One more Experiment</a:t>
            </a: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1980 (instead of summary) </a:t>
            </a:r>
          </a:p>
        </p:txBody>
      </p:sp>
      <p:sp>
        <p:nvSpPr>
          <p:cNvPr id="10243" name="テキスト ボックス 2"/>
          <p:cNvSpPr txBox="1">
            <a:spLocks noChangeArrowheads="1"/>
          </p:cNvSpPr>
          <p:nvPr/>
        </p:nvSpPr>
        <p:spPr bwMode="auto">
          <a:xfrm>
            <a:off x="3700463" y="-6350"/>
            <a:ext cx="1743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Contents</a:t>
            </a:r>
            <a:endParaRPr lang="ja-JP" altLang="en-US" sz="2800" b="1" u="sng">
              <a:solidFill>
                <a:srgbClr val="0000FF"/>
              </a:solidFill>
              <a:latin typeface="Arial" panose="020B0604020202020204" pitchFamily="34" charset="0"/>
              <a:cs typeface="Arial" panose="020B0604020202020204" pitchFamily="34" charset="0"/>
            </a:endParaRPr>
          </a:p>
        </p:txBody>
      </p:sp>
      <p:sp>
        <p:nvSpPr>
          <p:cNvPr id="10244" name="テキスト ボックス 4"/>
          <p:cNvSpPr txBox="1">
            <a:spLocks noChangeArrowheads="1"/>
          </p:cNvSpPr>
          <p:nvPr/>
        </p:nvSpPr>
        <p:spPr bwMode="auto">
          <a:xfrm>
            <a:off x="728663" y="2024063"/>
            <a:ext cx="8193087" cy="23082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latin typeface="Arial" panose="020B0604020202020204" pitchFamily="34" charset="0"/>
              </a:rPr>
              <a:t>1956</a:t>
            </a:r>
            <a:r>
              <a:rPr lang="en-US" altLang="ja-JP" sz="2000" b="1">
                <a:solidFill>
                  <a:srgbClr val="000000"/>
                </a:solidFill>
                <a:latin typeface="Arial" panose="020B0604020202020204" pitchFamily="34" charset="0"/>
              </a:rPr>
              <a:t> Discovery of electron anti-neutrinos by </a:t>
            </a:r>
            <a:r>
              <a:rPr lang="en-US" altLang="ja-JP" sz="2000" b="1">
                <a:solidFill>
                  <a:srgbClr val="FF0000"/>
                </a:solidFill>
                <a:latin typeface="Arial" panose="020B0604020202020204" pitchFamily="34" charset="0"/>
              </a:rPr>
              <a:t>Savannah River</a:t>
            </a:r>
            <a:br>
              <a:rPr lang="en-US" altLang="ja-JP" sz="2000" b="1">
                <a:solidFill>
                  <a:srgbClr val="FF0000"/>
                </a:solidFill>
                <a:latin typeface="Arial" panose="020B0604020202020204" pitchFamily="34" charset="0"/>
              </a:rPr>
            </a:br>
            <a:r>
              <a:rPr lang="en-US" altLang="ja-JP" sz="2000" b="1">
                <a:solidFill>
                  <a:srgbClr val="FF0000"/>
                </a:solidFill>
                <a:latin typeface="Arial" panose="020B0604020202020204" pitchFamily="34" charset="0"/>
              </a:rPr>
              <a:t>          reactor experiment</a:t>
            </a:r>
          </a:p>
          <a:p>
            <a:pPr>
              <a:spcBef>
                <a:spcPct val="0"/>
              </a:spcBef>
              <a:buFontTx/>
              <a:buNone/>
            </a:pPr>
            <a:endParaRPr lang="en-US" altLang="ja-JP" sz="800" b="1">
              <a:solidFill>
                <a:srgbClr val="FF0000"/>
              </a:solidFill>
              <a:latin typeface="Arial" panose="020B0604020202020204" pitchFamily="34" charset="0"/>
            </a:endParaRPr>
          </a:p>
          <a:p>
            <a:pPr>
              <a:spcBef>
                <a:spcPct val="0"/>
              </a:spcBef>
              <a:buFontTx/>
              <a:buNone/>
            </a:pPr>
            <a:r>
              <a:rPr lang="en-US" altLang="ja-JP" sz="2000" b="1">
                <a:solidFill>
                  <a:srgbClr val="0000FF"/>
                </a:solidFill>
                <a:latin typeface="Arial" panose="020B0604020202020204" pitchFamily="34" charset="0"/>
              </a:rPr>
              <a:t>1962</a:t>
            </a:r>
            <a:r>
              <a:rPr lang="en-US" altLang="ja-JP" sz="2000" b="1">
                <a:solidFill>
                  <a:srgbClr val="000000"/>
                </a:solidFill>
                <a:latin typeface="Arial" panose="020B0604020202020204" pitchFamily="34" charset="0"/>
              </a:rPr>
              <a:t> Discovery of muon neutrinos by </a:t>
            </a:r>
            <a:r>
              <a:rPr lang="en-US" altLang="ja-JP" sz="2000" b="1">
                <a:solidFill>
                  <a:srgbClr val="FF0000"/>
                </a:solidFill>
                <a:latin typeface="Arial" panose="020B0604020202020204" pitchFamily="34" charset="0"/>
              </a:rPr>
              <a:t>AGS neutrino experiment</a:t>
            </a:r>
            <a:br>
              <a:rPr lang="en-US" altLang="ja-JP" sz="2000" b="1">
                <a:solidFill>
                  <a:srgbClr val="000000"/>
                </a:solidFill>
                <a:latin typeface="Arial" panose="020B0604020202020204" pitchFamily="34" charset="0"/>
              </a:rPr>
            </a:br>
            <a:r>
              <a:rPr lang="en-US" altLang="ja-JP" sz="2000" b="1">
                <a:solidFill>
                  <a:srgbClr val="000000"/>
                </a:solidFill>
                <a:latin typeface="Arial" panose="020B0604020202020204" pitchFamily="34" charset="0"/>
              </a:rPr>
              <a:t>          in BNL</a:t>
            </a:r>
          </a:p>
          <a:p>
            <a:pPr>
              <a:spcBef>
                <a:spcPct val="0"/>
              </a:spcBef>
              <a:buFontTx/>
              <a:buNone/>
            </a:pPr>
            <a:endParaRPr lang="en-US" altLang="ja-JP" sz="800" b="1">
              <a:solidFill>
                <a:srgbClr val="000000"/>
              </a:solidFill>
              <a:latin typeface="Arial" panose="020B0604020202020204" pitchFamily="34" charset="0"/>
            </a:endParaRPr>
          </a:p>
          <a:p>
            <a:pPr>
              <a:spcBef>
                <a:spcPct val="0"/>
              </a:spcBef>
              <a:buFontTx/>
              <a:buNone/>
            </a:pPr>
            <a:r>
              <a:rPr lang="en-US" altLang="ja-JP" sz="2000" b="1">
                <a:solidFill>
                  <a:srgbClr val="0000FF"/>
                </a:solidFill>
                <a:latin typeface="Arial" panose="020B0604020202020204" pitchFamily="34" charset="0"/>
              </a:rPr>
              <a:t>1965</a:t>
            </a:r>
            <a:r>
              <a:rPr lang="en-US" altLang="ja-JP" sz="2000" b="1">
                <a:solidFill>
                  <a:srgbClr val="000000"/>
                </a:solidFill>
                <a:latin typeface="Arial" panose="020B0604020202020204" pitchFamily="34" charset="0"/>
              </a:rPr>
              <a:t> Observation of atmospheric neutrinos by </a:t>
            </a:r>
            <a:r>
              <a:rPr lang="en-US" altLang="ja-JP" sz="2000" b="1">
                <a:solidFill>
                  <a:srgbClr val="FF0000"/>
                </a:solidFill>
                <a:latin typeface="Arial" panose="020B0604020202020204" pitchFamily="34" charset="0"/>
              </a:rPr>
              <a:t>KGF experiment</a:t>
            </a:r>
          </a:p>
          <a:p>
            <a:pPr>
              <a:spcBef>
                <a:spcPct val="0"/>
              </a:spcBef>
              <a:buFontTx/>
              <a:buNone/>
            </a:pPr>
            <a:endParaRPr lang="en-US" altLang="ja-JP" sz="800" b="1">
              <a:solidFill>
                <a:srgbClr val="FF0000"/>
              </a:solidFill>
              <a:latin typeface="Arial" panose="020B0604020202020204" pitchFamily="34" charset="0"/>
            </a:endParaRPr>
          </a:p>
          <a:p>
            <a:pPr>
              <a:spcBef>
                <a:spcPct val="0"/>
              </a:spcBef>
              <a:buFontTx/>
              <a:buNone/>
            </a:pPr>
            <a:r>
              <a:rPr lang="en-US" altLang="ja-JP" sz="2000" b="1">
                <a:solidFill>
                  <a:srgbClr val="0000FF"/>
                </a:solidFill>
                <a:latin typeface="Arial" panose="020B0604020202020204" pitchFamily="34" charset="0"/>
              </a:rPr>
              <a:t>1968</a:t>
            </a:r>
            <a:r>
              <a:rPr lang="en-US" altLang="ja-JP" sz="2000" b="1">
                <a:solidFill>
                  <a:srgbClr val="FF0000"/>
                </a:solidFill>
                <a:latin typeface="Arial" panose="020B0604020202020204" pitchFamily="34" charset="0"/>
              </a:rPr>
              <a:t> </a:t>
            </a:r>
            <a:r>
              <a:rPr lang="en-US" altLang="ja-JP" sz="2000" b="1">
                <a:solidFill>
                  <a:srgbClr val="000000"/>
                </a:solidFill>
                <a:latin typeface="Arial" panose="020B0604020202020204" pitchFamily="34" charset="0"/>
              </a:rPr>
              <a:t>Solar neutrino deficit claimed by </a:t>
            </a:r>
            <a:r>
              <a:rPr lang="en-US" altLang="ja-JP" sz="2000" b="1">
                <a:solidFill>
                  <a:srgbClr val="FF0000"/>
                </a:solidFill>
                <a:latin typeface="Arial" panose="020B0604020202020204" pitchFamily="34" charset="0"/>
              </a:rPr>
              <a:t>Homestake experiment</a:t>
            </a:r>
          </a:p>
        </p:txBody>
      </p:sp>
      <p:sp>
        <p:nvSpPr>
          <p:cNvPr id="10245" name="テキスト ボックス 3"/>
          <p:cNvSpPr txBox="1">
            <a:spLocks noChangeArrowheads="1"/>
          </p:cNvSpPr>
          <p:nvPr/>
        </p:nvSpPr>
        <p:spPr bwMode="auto">
          <a:xfrm>
            <a:off x="649288" y="5418138"/>
            <a:ext cx="8272462" cy="7080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latin typeface="Arial" panose="020B0604020202020204" pitchFamily="34" charset="0"/>
              </a:rPr>
              <a:t>1973 </a:t>
            </a:r>
            <a:r>
              <a:rPr lang="en-US" altLang="ja-JP" sz="2000" b="1">
                <a:latin typeface="Arial" panose="020B0604020202020204" pitchFamily="34" charset="0"/>
              </a:rPr>
              <a:t>Discovery of neutral current interactions by </a:t>
            </a:r>
            <a:r>
              <a:rPr lang="en-US" altLang="ja-JP" sz="2000" b="1">
                <a:solidFill>
                  <a:srgbClr val="FF0000"/>
                </a:solidFill>
                <a:latin typeface="Arial" panose="020B0604020202020204" pitchFamily="34" charset="0"/>
              </a:rPr>
              <a:t>Gargamelle</a:t>
            </a:r>
            <a:br>
              <a:rPr lang="en-US" altLang="ja-JP" sz="2000" b="1">
                <a:solidFill>
                  <a:srgbClr val="FF0000"/>
                </a:solidFill>
                <a:latin typeface="Arial" panose="020B0604020202020204" pitchFamily="34" charset="0"/>
              </a:rPr>
            </a:br>
            <a:r>
              <a:rPr lang="en-US" altLang="ja-JP" sz="2000" b="1">
                <a:solidFill>
                  <a:srgbClr val="FF0000"/>
                </a:solidFill>
                <a:latin typeface="Arial" panose="020B0604020202020204" pitchFamily="34" charset="0"/>
              </a:rPr>
              <a:t>          experiment</a:t>
            </a:r>
          </a:p>
        </p:txBody>
      </p:sp>
      <p:sp>
        <p:nvSpPr>
          <p:cNvPr id="6" name="スライド番号プレースホルダー 1">
            <a:extLst>
              <a:ext uri="{FF2B5EF4-FFF2-40B4-BE49-F238E27FC236}">
                <a16:creationId xmlns:a16="http://schemas.microsoft.com/office/drawing/2014/main" id="{B94235C7-7723-4CCC-8553-697916BF559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
          <p:cNvSpPr txBox="1">
            <a:spLocks noGrp="1"/>
          </p:cNvSpPr>
          <p:nvPr>
            <p:ph type="title"/>
          </p:nvPr>
        </p:nvSpPr>
        <p:spPr>
          <a:xfrm>
            <a:off x="249238" y="23813"/>
            <a:ext cx="8653462" cy="430212"/>
          </a:xfrm>
        </p:spPr>
        <p:txBody>
          <a:bodyPr rtlCol="0"/>
          <a:lstStyle/>
          <a:p>
            <a:pPr marL="12700" eaLnBrk="1" fontAlgn="auto" hangingPunct="1">
              <a:spcBef>
                <a:spcPts val="0"/>
              </a:spcBef>
              <a:spcAft>
                <a:spcPts val="0"/>
              </a:spcAft>
              <a:defRPr/>
            </a:pPr>
            <a:r>
              <a:rPr lang="en-US" sz="2800" b="1" u="sng" spc="-5" dirty="0">
                <a:solidFill>
                  <a:srgbClr val="0A0AD4"/>
                </a:solidFill>
              </a:rPr>
              <a:t>Results from KGF </a:t>
            </a:r>
            <a:endParaRPr sz="2800" b="1" u="sng" spc="-5" dirty="0">
              <a:solidFill>
                <a:srgbClr val="0A0AD4"/>
              </a:solidFill>
            </a:endParaRPr>
          </a:p>
        </p:txBody>
      </p:sp>
      <p:sp>
        <p:nvSpPr>
          <p:cNvPr id="45059" name="テキスト ボックス 4"/>
          <p:cNvSpPr txBox="1">
            <a:spLocks noChangeArrowheads="1"/>
          </p:cNvSpPr>
          <p:nvPr/>
        </p:nvSpPr>
        <p:spPr bwMode="auto">
          <a:xfrm>
            <a:off x="58738" y="468313"/>
            <a:ext cx="8936037"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About 2140 (m</a:t>
            </a:r>
            <a:r>
              <a:rPr lang="en-US" altLang="ja-JP" sz="1900" b="1" baseline="30000">
                <a:latin typeface="Arial" panose="020B0604020202020204" pitchFamily="34" charset="0"/>
                <a:cs typeface="Arial" panose="020B0604020202020204" pitchFamily="34" charset="0"/>
              </a:rPr>
              <a:t>2 </a:t>
            </a:r>
            <a:r>
              <a:rPr lang="en-US" altLang="ja-JP" sz="1900" b="1">
                <a:latin typeface="Arial" panose="020B0604020202020204" pitchFamily="34" charset="0"/>
                <a:cs typeface="Arial" panose="020B0604020202020204" pitchFamily="34" charset="0"/>
              </a:rPr>
              <a:t>days Sr) data are recorded in ~50 days, and 3 events have been observed.</a:t>
            </a: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All 3 events are categorized to type I, and expected background from atmospheric muon is only 0.065. The 3 events are thought to be muons from atmospheric neutrinos.</a:t>
            </a: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solidFill>
                  <a:srgbClr val="FF0000"/>
                </a:solidFill>
                <a:latin typeface="Arial" panose="020B0604020202020204" pitchFamily="34" charset="0"/>
                <a:cs typeface="Arial" panose="020B0604020202020204" pitchFamily="34" charset="0"/>
              </a:rPr>
              <a:t>It is the discovery of atmospheric neutrinos !</a:t>
            </a:r>
          </a:p>
          <a:p>
            <a:pPr>
              <a:buFont typeface="Wingdings" panose="05000000000000000000" pitchFamily="2" charset="2"/>
              <a:buChar char="l"/>
            </a:pPr>
            <a:endParaRPr lang="en-US" altLang="ja-JP" sz="19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The results were confirmed by another underground experiment</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conducted by F. Reines in South Africa.</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 receipt of the South Africa paper was later than the KGF only </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by 14 days. </a:t>
            </a:r>
          </a:p>
        </p:txBody>
      </p:sp>
      <p:graphicFrame>
        <p:nvGraphicFramePr>
          <p:cNvPr id="10" name="表 9"/>
          <p:cNvGraphicFramePr>
            <a:graphicFrameLocks noGrp="1"/>
          </p:cNvGraphicFramePr>
          <p:nvPr/>
        </p:nvGraphicFramePr>
        <p:xfrm>
          <a:off x="458788" y="1217613"/>
          <a:ext cx="7812087" cy="2301875"/>
        </p:xfrm>
        <a:graphic>
          <a:graphicData uri="http://schemas.openxmlformats.org/drawingml/2006/table">
            <a:tbl>
              <a:tblPr firstRow="1" bandRow="1">
                <a:tableStyleId>{5C22544A-7EE6-4342-B048-85BDC9FD1C3A}</a:tableStyleId>
              </a:tblPr>
              <a:tblGrid>
                <a:gridCol w="2952033">
                  <a:extLst>
                    <a:ext uri="{9D8B030D-6E8A-4147-A177-3AD203B41FA5}">
                      <a16:colId xmlns:a16="http://schemas.microsoft.com/office/drawing/2014/main" val="4180341247"/>
                    </a:ext>
                  </a:extLst>
                </a:gridCol>
                <a:gridCol w="1620018">
                  <a:extLst>
                    <a:ext uri="{9D8B030D-6E8A-4147-A177-3AD203B41FA5}">
                      <a16:colId xmlns:a16="http://schemas.microsoft.com/office/drawing/2014/main" val="1046383451"/>
                    </a:ext>
                  </a:extLst>
                </a:gridCol>
                <a:gridCol w="1620018">
                  <a:extLst>
                    <a:ext uri="{9D8B030D-6E8A-4147-A177-3AD203B41FA5}">
                      <a16:colId xmlns:a16="http://schemas.microsoft.com/office/drawing/2014/main" val="1653161694"/>
                    </a:ext>
                  </a:extLst>
                </a:gridCol>
                <a:gridCol w="1620018">
                  <a:extLst>
                    <a:ext uri="{9D8B030D-6E8A-4147-A177-3AD203B41FA5}">
                      <a16:colId xmlns:a16="http://schemas.microsoft.com/office/drawing/2014/main" val="2010834041"/>
                    </a:ext>
                  </a:extLst>
                </a:gridCol>
              </a:tblGrid>
              <a:tr h="370942">
                <a:tc rowSpan="2">
                  <a:txBody>
                    <a:bodyPr/>
                    <a:lstStyle/>
                    <a:p>
                      <a:r>
                        <a:rPr kumimoji="1" lang="en-US" altLang="ja-JP" sz="1800" b="1" dirty="0">
                          <a:latin typeface="Arial" panose="020B0604020202020204" pitchFamily="34" charset="0"/>
                          <a:cs typeface="Arial" panose="020B0604020202020204" pitchFamily="34" charset="0"/>
                        </a:rPr>
                        <a:t>Event type</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I</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II</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III</a:t>
                      </a: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381603891"/>
                  </a:ext>
                </a:extLst>
              </a:tr>
              <a:tr h="1189049">
                <a:tc vMerge="1">
                  <a:txBody>
                    <a:bodyPr/>
                    <a:lstStyle/>
                    <a:p>
                      <a:endParaRPr kumimoji="1" lang="ja-JP" altLang="en-US" b="1" dirty="0">
                        <a:latin typeface="Arial" panose="020B0604020202020204" pitchFamily="34" charset="0"/>
                        <a:cs typeface="Arial" panose="020B0604020202020204" pitchFamily="34" charset="0"/>
                      </a:endParaRPr>
                    </a:p>
                  </a:txBody>
                  <a:tcPr/>
                </a:tc>
                <a:tc>
                  <a:txBody>
                    <a:bodyPr/>
                    <a:lstStyle/>
                    <a:p>
                      <a:pPr algn="ctr"/>
                      <a:r>
                        <a:rPr kumimoji="1" lang="en-US" altLang="ja-JP" sz="1800" b="1" dirty="0">
                          <a:latin typeface="Arial" panose="020B0604020202020204" pitchFamily="34" charset="0"/>
                          <a:cs typeface="Arial" panose="020B0604020202020204" pitchFamily="34" charset="0"/>
                        </a:rPr>
                        <a:t> </a:t>
                      </a:r>
                    </a:p>
                    <a:p>
                      <a:pPr algn="ctr"/>
                      <a:endParaRPr kumimoji="1" lang="en-US" altLang="ja-JP" sz="1800" b="1" dirty="0">
                        <a:latin typeface="Arial" panose="020B0604020202020204" pitchFamily="34" charset="0"/>
                        <a:cs typeface="Arial" panose="020B0604020202020204" pitchFamily="34" charset="0"/>
                      </a:endParaRPr>
                    </a:p>
                    <a:p>
                      <a:pPr algn="ctr"/>
                      <a:endParaRPr kumimoji="1" lang="en-US" altLang="ja-JP" sz="1800" b="1" dirty="0">
                        <a:latin typeface="Arial" panose="020B0604020202020204" pitchFamily="34" charset="0"/>
                        <a:cs typeface="Arial" panose="020B0604020202020204" pitchFamily="34" charset="0"/>
                      </a:endParaRPr>
                    </a:p>
                    <a:p>
                      <a:pPr algn="ct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1258935975"/>
                  </a:ext>
                </a:extLst>
              </a:tr>
              <a:tr h="370942">
                <a:tc>
                  <a:txBody>
                    <a:bodyPr/>
                    <a:lstStyle/>
                    <a:p>
                      <a:r>
                        <a:rPr kumimoji="1" lang="en-US" altLang="ja-JP" sz="1800" b="1" dirty="0">
                          <a:latin typeface="Arial" panose="020B0604020202020204" pitchFamily="34" charset="0"/>
                          <a:cs typeface="Arial" panose="020B0604020202020204" pitchFamily="34" charset="0"/>
                        </a:rPr>
                        <a:t>Observed</a:t>
                      </a:r>
                      <a:r>
                        <a:rPr kumimoji="1" lang="en-US" altLang="ja-JP" sz="1800" b="1" baseline="0" dirty="0">
                          <a:latin typeface="Arial" panose="020B0604020202020204" pitchFamily="34" charset="0"/>
                          <a:cs typeface="Arial" panose="020B0604020202020204" pitchFamily="34" charset="0"/>
                        </a:rPr>
                        <a:t> event</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solidFill>
                            <a:srgbClr val="FF0000"/>
                          </a:solidFill>
                          <a:latin typeface="Arial" panose="020B0604020202020204" pitchFamily="34" charset="0"/>
                          <a:cs typeface="Arial" panose="020B0604020202020204" pitchFamily="34" charset="0"/>
                        </a:rPr>
                        <a:t>3</a:t>
                      </a:r>
                      <a:endParaRPr kumimoji="1" lang="ja-JP" altLang="en-US" sz="1800" b="1" dirty="0">
                        <a:solidFill>
                          <a:srgbClr val="FF0000"/>
                        </a:solidFill>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a:t>
                      </a: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1267939187"/>
                  </a:ext>
                </a:extLst>
              </a:tr>
              <a:tr h="370942">
                <a:tc>
                  <a:txBody>
                    <a:bodyPr/>
                    <a:lstStyle/>
                    <a:p>
                      <a:r>
                        <a:rPr kumimoji="1" lang="en-US" altLang="ja-JP" sz="1800" b="1" dirty="0">
                          <a:latin typeface="Arial" panose="020B0604020202020204" pitchFamily="34" charset="0"/>
                          <a:cs typeface="Arial" panose="020B0604020202020204" pitchFamily="34" charset="0"/>
                        </a:rPr>
                        <a:t>Expected atm.</a:t>
                      </a:r>
                      <a:r>
                        <a:rPr kumimoji="1" lang="en-US" altLang="ja-JP" sz="1800" b="1" baseline="0" dirty="0">
                          <a:latin typeface="Arial" panose="020B0604020202020204" pitchFamily="34" charset="0"/>
                          <a:cs typeface="Arial" panose="020B0604020202020204" pitchFamily="34" charset="0"/>
                        </a:rPr>
                        <a:t> </a:t>
                      </a:r>
                      <a:r>
                        <a:rPr kumimoji="1" lang="en-US" altLang="ja-JP" sz="1800" b="1" dirty="0">
                          <a:latin typeface="Symbol" panose="05050102010706020507" pitchFamily="18" charset="2"/>
                          <a:cs typeface="Arial" panose="020B0604020202020204" pitchFamily="34" charset="0"/>
                        </a:rPr>
                        <a:t>m</a:t>
                      </a:r>
                      <a:r>
                        <a:rPr kumimoji="1" lang="en-US" altLang="ja-JP" sz="1800" b="1" baseline="0" dirty="0">
                          <a:latin typeface="Arial" panose="020B0604020202020204" pitchFamily="34" charset="0"/>
                          <a:cs typeface="Arial" panose="020B0604020202020204" pitchFamily="34" charset="0"/>
                        </a:rPr>
                        <a:t> event</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0.065</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0.80</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0.47</a:t>
                      </a: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2284674754"/>
                  </a:ext>
                </a:extLst>
              </a:tr>
            </a:tbl>
          </a:graphicData>
        </a:graphic>
      </p:graphicFrame>
      <p:grpSp>
        <p:nvGrpSpPr>
          <p:cNvPr id="45089" name="グループ化 10"/>
          <p:cNvGrpSpPr>
            <a:grpSpLocks/>
          </p:cNvGrpSpPr>
          <p:nvPr/>
        </p:nvGrpSpPr>
        <p:grpSpPr bwMode="auto">
          <a:xfrm>
            <a:off x="7364413" y="1817688"/>
            <a:ext cx="180975" cy="720725"/>
            <a:chOff x="4680000" y="4320000"/>
            <a:chExt cx="180000" cy="720000"/>
          </a:xfrm>
        </p:grpSpPr>
        <p:grpSp>
          <p:nvGrpSpPr>
            <p:cNvPr id="45111" name="グループ化 11"/>
            <p:cNvGrpSpPr>
              <a:grpSpLocks/>
            </p:cNvGrpSpPr>
            <p:nvPr/>
          </p:nvGrpSpPr>
          <p:grpSpPr bwMode="auto">
            <a:xfrm>
              <a:off x="4680000" y="4320000"/>
              <a:ext cx="0" cy="720000"/>
              <a:chOff x="4680000" y="4320000"/>
              <a:chExt cx="0" cy="720000"/>
            </a:xfrm>
          </p:grpSpPr>
          <p:cxnSp>
            <p:nvCxnSpPr>
              <p:cNvPr id="18" name="直線コネクタ 17"/>
              <p:cNvCxnSpPr/>
              <p:nvPr/>
            </p:nvCxnSpPr>
            <p:spPr>
              <a:xfrm>
                <a:off x="4680000" y="4320000"/>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680000" y="4572158"/>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680000" y="4824317"/>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2" name="グループ化 12"/>
            <p:cNvGrpSpPr>
              <a:grpSpLocks/>
            </p:cNvGrpSpPr>
            <p:nvPr/>
          </p:nvGrpSpPr>
          <p:grpSpPr bwMode="auto">
            <a:xfrm>
              <a:off x="4860000" y="4320000"/>
              <a:ext cx="0" cy="720000"/>
              <a:chOff x="4680000" y="4320000"/>
              <a:chExt cx="0" cy="720000"/>
            </a:xfrm>
          </p:grpSpPr>
          <p:cxnSp>
            <p:nvCxnSpPr>
              <p:cNvPr id="14" name="直線コネクタ 13"/>
              <p:cNvCxnSpPr/>
              <p:nvPr/>
            </p:nvCxnSpPr>
            <p:spPr>
              <a:xfrm>
                <a:off x="4680000" y="4320000"/>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680000" y="4572158"/>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680000" y="4824317"/>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90" name="グループ化 20"/>
          <p:cNvGrpSpPr>
            <a:grpSpLocks/>
          </p:cNvGrpSpPr>
          <p:nvPr/>
        </p:nvGrpSpPr>
        <p:grpSpPr bwMode="auto">
          <a:xfrm>
            <a:off x="4141788" y="1820863"/>
            <a:ext cx="180975" cy="719137"/>
            <a:chOff x="4680000" y="4320000"/>
            <a:chExt cx="180000" cy="720000"/>
          </a:xfrm>
        </p:grpSpPr>
        <p:grpSp>
          <p:nvGrpSpPr>
            <p:cNvPr id="45103" name="グループ化 21"/>
            <p:cNvGrpSpPr>
              <a:grpSpLocks/>
            </p:cNvGrpSpPr>
            <p:nvPr/>
          </p:nvGrpSpPr>
          <p:grpSpPr bwMode="auto">
            <a:xfrm>
              <a:off x="4680000" y="4320000"/>
              <a:ext cx="0" cy="720000"/>
              <a:chOff x="4680000" y="4320000"/>
              <a:chExt cx="0" cy="720000"/>
            </a:xfrm>
          </p:grpSpPr>
          <p:cxnSp>
            <p:nvCxnSpPr>
              <p:cNvPr id="27" name="直線コネクタ 26"/>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4" name="グループ化 22"/>
            <p:cNvGrpSpPr>
              <a:grpSpLocks/>
            </p:cNvGrpSpPr>
            <p:nvPr/>
          </p:nvGrpSpPr>
          <p:grpSpPr bwMode="auto">
            <a:xfrm>
              <a:off x="4860000" y="4320000"/>
              <a:ext cx="0" cy="720000"/>
              <a:chOff x="4680000" y="4320000"/>
              <a:chExt cx="0" cy="720000"/>
            </a:xfrm>
          </p:grpSpPr>
          <p:cxnSp>
            <p:nvCxnSpPr>
              <p:cNvPr id="24" name="直線コネクタ 23"/>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91" name="グループ化 29"/>
          <p:cNvGrpSpPr>
            <a:grpSpLocks/>
          </p:cNvGrpSpPr>
          <p:nvPr/>
        </p:nvGrpSpPr>
        <p:grpSpPr bwMode="auto">
          <a:xfrm>
            <a:off x="5738813" y="1820863"/>
            <a:ext cx="179387" cy="719137"/>
            <a:chOff x="4680000" y="4320000"/>
            <a:chExt cx="180000" cy="720000"/>
          </a:xfrm>
        </p:grpSpPr>
        <p:grpSp>
          <p:nvGrpSpPr>
            <p:cNvPr id="45095" name="グループ化 30"/>
            <p:cNvGrpSpPr>
              <a:grpSpLocks/>
            </p:cNvGrpSpPr>
            <p:nvPr/>
          </p:nvGrpSpPr>
          <p:grpSpPr bwMode="auto">
            <a:xfrm>
              <a:off x="4680000" y="4320000"/>
              <a:ext cx="0" cy="720000"/>
              <a:chOff x="4680000" y="4320000"/>
              <a:chExt cx="0" cy="720000"/>
            </a:xfrm>
          </p:grpSpPr>
          <p:cxnSp>
            <p:nvCxnSpPr>
              <p:cNvPr id="36" name="直線コネクタ 35"/>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6" name="グループ化 31"/>
            <p:cNvGrpSpPr>
              <a:grpSpLocks/>
            </p:cNvGrpSpPr>
            <p:nvPr/>
          </p:nvGrpSpPr>
          <p:grpSpPr bwMode="auto">
            <a:xfrm>
              <a:off x="4860000" y="4320000"/>
              <a:ext cx="0" cy="720000"/>
              <a:chOff x="4680000" y="4320000"/>
              <a:chExt cx="0" cy="720000"/>
            </a:xfrm>
          </p:grpSpPr>
          <p:cxnSp>
            <p:nvCxnSpPr>
              <p:cNvPr id="33" name="直線コネクタ 32"/>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9" name="直線コネクタ 38"/>
          <p:cNvCxnSpPr/>
          <p:nvPr/>
        </p:nvCxnSpPr>
        <p:spPr>
          <a:xfrm>
            <a:off x="7305675" y="1817688"/>
            <a:ext cx="296863" cy="720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622925" y="1985963"/>
            <a:ext cx="382588" cy="5572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3879850" y="2073275"/>
            <a:ext cx="766763" cy="2492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スライド番号プレースホルダー 1">
            <a:extLst>
              <a:ext uri="{FF2B5EF4-FFF2-40B4-BE49-F238E27FC236}">
                <a16:creationId xmlns:a16="http://schemas.microsoft.com/office/drawing/2014/main" id="{78FEAC5D-899F-42F6-ACC5-B4AF571B361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テキスト ボックス 2"/>
          <p:cNvSpPr txBox="1">
            <a:spLocks noChangeArrowheads="1"/>
          </p:cNvSpPr>
          <p:nvPr/>
        </p:nvSpPr>
        <p:spPr bwMode="auto">
          <a:xfrm>
            <a:off x="655638" y="-6350"/>
            <a:ext cx="783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interactions in the KGF experiment </a:t>
            </a:r>
          </a:p>
        </p:txBody>
      </p:sp>
      <p:sp>
        <p:nvSpPr>
          <p:cNvPr id="6" name="角丸四角形 5"/>
          <p:cNvSpPr/>
          <p:nvPr/>
        </p:nvSpPr>
        <p:spPr>
          <a:xfrm>
            <a:off x="111125" y="800100"/>
            <a:ext cx="8731250" cy="386397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084" name="テキスト ボックス 10"/>
          <p:cNvSpPr txBox="1">
            <a:spLocks noChangeArrowheads="1"/>
          </p:cNvSpPr>
          <p:nvPr/>
        </p:nvSpPr>
        <p:spPr bwMode="auto">
          <a:xfrm>
            <a:off x="725488" y="595313"/>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8" name="角丸四角形 7"/>
          <p:cNvSpPr/>
          <p:nvPr/>
        </p:nvSpPr>
        <p:spPr>
          <a:xfrm>
            <a:off x="111125" y="4970463"/>
            <a:ext cx="8731250" cy="1665287"/>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086" name="テキスト ボックス 4"/>
          <p:cNvSpPr txBox="1">
            <a:spLocks noChangeArrowheads="1"/>
          </p:cNvSpPr>
          <p:nvPr/>
        </p:nvSpPr>
        <p:spPr bwMode="auto">
          <a:xfrm>
            <a:off x="703263" y="4757738"/>
            <a:ext cx="270668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pic>
        <p:nvPicPr>
          <p:cNvPr id="46087"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392238"/>
            <a:ext cx="205263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図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 y="5588000"/>
            <a:ext cx="2413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テキスト ボックス 2"/>
          <p:cNvSpPr txBox="1">
            <a:spLocks noChangeArrowheads="1"/>
          </p:cNvSpPr>
          <p:nvPr/>
        </p:nvSpPr>
        <p:spPr bwMode="auto">
          <a:xfrm>
            <a:off x="6430963" y="995363"/>
            <a:ext cx="2139950" cy="647700"/>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Contributions from </a:t>
            </a:r>
            <a:r>
              <a:rPr lang="en-US" altLang="ja-JP" sz="1800" b="1">
                <a:latin typeface="Symbol" panose="05050102010706020507" pitchFamily="18" charset="2"/>
              </a:rPr>
              <a:t>p</a:t>
            </a:r>
            <a:r>
              <a:rPr lang="en-US" altLang="ja-JP" sz="1800" b="1" baseline="30000">
                <a:latin typeface="Arial Narrow" panose="020B0606020202030204" pitchFamily="34" charset="0"/>
              </a:rPr>
              <a:t>-</a:t>
            </a:r>
            <a:r>
              <a:rPr lang="en-US" altLang="ja-JP" sz="1800" b="1">
                <a:latin typeface="Arial Narrow" panose="020B0606020202030204" pitchFamily="34" charset="0"/>
              </a:rPr>
              <a:t> and kaons also exist.</a:t>
            </a:r>
            <a:endParaRPr lang="ja-JP" altLang="en-US" sz="1800" b="1">
              <a:latin typeface="Arial Narrow" panose="020B0606020202030204" pitchFamily="34" charset="0"/>
            </a:endParaRPr>
          </a:p>
        </p:txBody>
      </p:sp>
      <p:sp>
        <p:nvSpPr>
          <p:cNvPr id="46090" name="テキスト ボックス 1"/>
          <p:cNvSpPr txBox="1">
            <a:spLocks noChangeArrowheads="1"/>
          </p:cNvSpPr>
          <p:nvPr/>
        </p:nvSpPr>
        <p:spPr bwMode="auto">
          <a:xfrm>
            <a:off x="258763" y="1052513"/>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neutrino is produced by decay of the pion.</a:t>
            </a:r>
          </a:p>
        </p:txBody>
      </p:sp>
      <p:sp>
        <p:nvSpPr>
          <p:cNvPr id="46091" name="テキスト ボックス 1"/>
          <p:cNvSpPr txBox="1">
            <a:spLocks noChangeArrowheads="1"/>
          </p:cNvSpPr>
          <p:nvPr/>
        </p:nvSpPr>
        <p:spPr bwMode="auto">
          <a:xfrm>
            <a:off x="261938" y="1828800"/>
            <a:ext cx="8647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This interaction is the same as that in the AGS neutrino beam.</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Some of muons also decay before they reach the surface of the Earth.</a:t>
            </a:r>
            <a:endParaRPr lang="ja-JP" altLang="en-US" sz="2000" b="1">
              <a:latin typeface="Arial" panose="020B0604020202020204" pitchFamily="34" charset="0"/>
              <a:cs typeface="Arial" panose="020B0604020202020204" pitchFamily="34" charset="0"/>
            </a:endParaRPr>
          </a:p>
        </p:txBody>
      </p:sp>
      <p:sp>
        <p:nvSpPr>
          <p:cNvPr id="46092" name="テキスト ボックス 18"/>
          <p:cNvSpPr txBox="1">
            <a:spLocks noChangeArrowheads="1"/>
          </p:cNvSpPr>
          <p:nvPr/>
        </p:nvSpPr>
        <p:spPr bwMode="auto">
          <a:xfrm>
            <a:off x="282575" y="2917825"/>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dirty="0">
                <a:latin typeface="Arial" panose="020B0604020202020204" pitchFamily="34" charset="0"/>
                <a:cs typeface="Arial" panose="020B0604020202020204" pitchFamily="34" charset="0"/>
              </a:rPr>
              <a:t>Anti-particles are moved to the other side.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It can be understood as exchange of upper/lower states.</a:t>
            </a:r>
          </a:p>
        </p:txBody>
      </p:sp>
      <p:pic>
        <p:nvPicPr>
          <p:cNvPr id="46093"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075" y="2514600"/>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54400" y="3579813"/>
            <a:ext cx="4645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6" name="テキスト ボックス 2"/>
          <p:cNvSpPr txBox="1">
            <a:spLocks noChangeArrowheads="1"/>
          </p:cNvSpPr>
          <p:nvPr/>
        </p:nvSpPr>
        <p:spPr bwMode="auto">
          <a:xfrm>
            <a:off x="261938" y="5207000"/>
            <a:ext cx="8308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muon neutrino interact with neutron, and a muon is produced.</a:t>
            </a:r>
          </a:p>
        </p:txBody>
      </p:sp>
      <p:sp>
        <p:nvSpPr>
          <p:cNvPr id="46097" name="テキスト ボックス 2"/>
          <p:cNvSpPr txBox="1">
            <a:spLocks noChangeArrowheads="1"/>
          </p:cNvSpPr>
          <p:nvPr/>
        </p:nvSpPr>
        <p:spPr bwMode="auto">
          <a:xfrm>
            <a:off x="257175" y="5986463"/>
            <a:ext cx="915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It is also the same as that in the AGS neutrino experiment.</a:t>
            </a:r>
          </a:p>
        </p:txBody>
      </p:sp>
      <p:sp>
        <p:nvSpPr>
          <p:cNvPr id="46098" name="テキスト ボックス 19"/>
          <p:cNvSpPr txBox="1">
            <a:spLocks noChangeArrowheads="1"/>
          </p:cNvSpPr>
          <p:nvPr/>
        </p:nvSpPr>
        <p:spPr bwMode="auto">
          <a:xfrm>
            <a:off x="5910263" y="6372225"/>
            <a:ext cx="2989262" cy="369888"/>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Other interactions also exist.</a:t>
            </a:r>
            <a:endParaRPr lang="ja-JP" altLang="en-US" sz="1800" b="1">
              <a:latin typeface="Arial Narrow" panose="020B0606020202030204" pitchFamily="34" charset="0"/>
            </a:endParaRPr>
          </a:p>
        </p:txBody>
      </p:sp>
      <p:sp>
        <p:nvSpPr>
          <p:cNvPr id="19" name="スライド番号プレースホルダー 1">
            <a:extLst>
              <a:ext uri="{FF2B5EF4-FFF2-40B4-BE49-F238E27FC236}">
                <a16:creationId xmlns:a16="http://schemas.microsoft.com/office/drawing/2014/main" id="{8FDEA7B8-7F48-4CB8-8DB7-3D141A189E9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75C5B019-ADFF-4E06-9C4E-ED5880B95D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617" y="3788442"/>
            <a:ext cx="2891028" cy="54406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bject 6"/>
          <p:cNvSpPr txBox="1">
            <a:spLocks noChangeArrowheads="1"/>
          </p:cNvSpPr>
          <p:nvPr/>
        </p:nvSpPr>
        <p:spPr bwMode="auto">
          <a:xfrm>
            <a:off x="8512175" y="6446838"/>
            <a:ext cx="10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spcBef>
                <a:spcPct val="0"/>
              </a:spcBef>
            </a:pPr>
            <a:r>
              <a:rPr lang="ja-JP" altLang="ja-JP" sz="1200">
                <a:solidFill>
                  <a:schemeClr val="bg1"/>
                </a:solidFill>
                <a:latin typeface="Times New Roman" panose="02020603050405020304" pitchFamily="18" charset="0"/>
                <a:cs typeface="Times New Roman" panose="02020603050405020304" pitchFamily="18" charset="0"/>
              </a:rPr>
              <a:t>9</a:t>
            </a:r>
          </a:p>
        </p:txBody>
      </p:sp>
      <p:pic>
        <p:nvPicPr>
          <p:cNvPr id="47107"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5675" y="2444750"/>
            <a:ext cx="432435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6113" y="36513"/>
            <a:ext cx="1990725"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2"/>
          <p:cNvSpPr txBox="1">
            <a:spLocks/>
          </p:cNvSpPr>
          <p:nvPr/>
        </p:nvSpPr>
        <p:spPr bwMode="auto">
          <a:xfrm>
            <a:off x="706438" y="36513"/>
            <a:ext cx="568325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12700">
              <a:tabLst>
                <a:tab pos="5230495" algn="l"/>
              </a:tabLst>
              <a:defRPr/>
            </a:pPr>
            <a:r>
              <a:rPr lang="en-US" sz="2800" b="1" u="sng" kern="0" dirty="0" err="1">
                <a:solidFill>
                  <a:srgbClr val="0A0AD4"/>
                </a:solidFill>
              </a:rPr>
              <a:t>Homes</a:t>
            </a:r>
            <a:r>
              <a:rPr lang="en-US" sz="2800" b="1" u="sng" kern="0" spc="-5" dirty="0" err="1">
                <a:solidFill>
                  <a:srgbClr val="0A0AD4"/>
                </a:solidFill>
              </a:rPr>
              <a:t>t</a:t>
            </a:r>
            <a:r>
              <a:rPr lang="en-US" sz="2800" b="1" u="sng" kern="0" dirty="0" err="1">
                <a:solidFill>
                  <a:srgbClr val="0A0AD4"/>
                </a:solidFill>
              </a:rPr>
              <a:t>ake</a:t>
            </a:r>
            <a:r>
              <a:rPr lang="en-US" sz="2800" b="1" u="sng" kern="0" spc="-5" dirty="0">
                <a:solidFill>
                  <a:srgbClr val="0A0AD4"/>
                </a:solidFill>
              </a:rPr>
              <a:t> </a:t>
            </a:r>
            <a:r>
              <a:rPr lang="en-US" sz="2800" b="1" u="sng" kern="0" dirty="0">
                <a:solidFill>
                  <a:srgbClr val="0A0AD4"/>
                </a:solidFill>
              </a:rPr>
              <a:t>Chlorine Experiment</a:t>
            </a:r>
          </a:p>
        </p:txBody>
      </p:sp>
      <p:sp>
        <p:nvSpPr>
          <p:cNvPr id="2" name="テキスト ボックス 1"/>
          <p:cNvSpPr txBox="1"/>
          <p:nvPr/>
        </p:nvSpPr>
        <p:spPr>
          <a:xfrm>
            <a:off x="-31750" y="561975"/>
            <a:ext cx="7027863" cy="6862763"/>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The pioneer solar neutrino experiment conducted by </a:t>
            </a:r>
            <a:r>
              <a:rPr lang="en-US" altLang="ja-JP" sz="2000" b="1" dirty="0">
                <a:solidFill>
                  <a:srgbClr val="FF0000"/>
                </a:solidFill>
                <a:latin typeface="Arial" panose="020B0604020202020204" pitchFamily="34" charset="0"/>
                <a:cs typeface="Arial" panose="020B0604020202020204" pitchFamily="34" charset="0"/>
              </a:rPr>
              <a:t>Raymond Davis Jr.</a:t>
            </a:r>
            <a:r>
              <a:rPr lang="en-US" altLang="ja-JP" sz="2000" b="1" dirty="0">
                <a:solidFill>
                  <a:srgbClr val="000000"/>
                </a:solidFill>
                <a:latin typeface="Arial" panose="020B0604020202020204" pitchFamily="34" charset="0"/>
                <a:cs typeface="Arial" panose="020B0604020202020204" pitchFamily="34" charset="0"/>
              </a:rPr>
              <a:t> The experiment started in 1967.</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615</a:t>
            </a:r>
            <a:r>
              <a:rPr lang="en-US" altLang="ja-JP" sz="2000" b="1" dirty="0">
                <a:solidFill>
                  <a:srgbClr val="000000"/>
                </a:solidFill>
                <a:latin typeface="Arial" panose="020B0604020202020204" pitchFamily="34" charset="0"/>
                <a:cs typeface="Arial" panose="020B0604020202020204" pitchFamily="34" charset="0"/>
              </a:rPr>
              <a:t> tons of fluid </a:t>
            </a:r>
            <a:r>
              <a:rPr lang="en-US" altLang="ja-JP" sz="2000" b="1" dirty="0">
                <a:solidFill>
                  <a:srgbClr val="FF0000"/>
                </a:solidFill>
                <a:latin typeface="Arial" panose="020B0604020202020204" pitchFamily="34" charset="0"/>
                <a:cs typeface="Arial" panose="020B0604020202020204" pitchFamily="34" charset="0"/>
              </a:rPr>
              <a:t>C</a:t>
            </a:r>
            <a:r>
              <a:rPr lang="en-US" altLang="ja-JP" sz="2000" b="1" baseline="-25000" dirty="0">
                <a:solidFill>
                  <a:srgbClr val="FF0000"/>
                </a:solidFill>
                <a:latin typeface="Arial" panose="020B0604020202020204" pitchFamily="34" charset="0"/>
                <a:cs typeface="Arial" panose="020B0604020202020204" pitchFamily="34" charset="0"/>
              </a:rPr>
              <a:t>2</a:t>
            </a:r>
            <a:r>
              <a:rPr lang="en-US" altLang="ja-JP" sz="2000" b="1" dirty="0">
                <a:solidFill>
                  <a:srgbClr val="FF0000"/>
                </a:solidFill>
                <a:latin typeface="Arial" panose="020B0604020202020204" pitchFamily="34" charset="0"/>
                <a:cs typeface="Arial" panose="020B0604020202020204" pitchFamily="34" charset="0"/>
              </a:rPr>
              <a:t>Cl</a:t>
            </a:r>
            <a:r>
              <a:rPr lang="en-US" altLang="ja-JP" sz="2000" b="1" baseline="-25000" dirty="0">
                <a:solidFill>
                  <a:srgbClr val="FF0000"/>
                </a:solidFill>
                <a:latin typeface="Arial" panose="020B0604020202020204" pitchFamily="34" charset="0"/>
                <a:cs typeface="Arial" panose="020B0604020202020204" pitchFamily="34" charset="0"/>
              </a:rPr>
              <a:t>4</a:t>
            </a:r>
            <a:r>
              <a:rPr lang="en-US" altLang="ja-JP" sz="2000" b="1" baseline="-25000" dirty="0">
                <a:solidFill>
                  <a:srgbClr val="000000"/>
                </a:solidFill>
                <a:latin typeface="Arial" panose="020B0604020202020204" pitchFamily="34" charset="0"/>
                <a:cs typeface="Arial" panose="020B0604020202020204" pitchFamily="34" charset="0"/>
              </a:rPr>
              <a:t> </a:t>
            </a:r>
            <a:r>
              <a:rPr lang="en-US" altLang="ja-JP" sz="2000" b="1" dirty="0">
                <a:solidFill>
                  <a:srgbClr val="000000"/>
                </a:solidFill>
                <a:latin typeface="Arial" panose="020B0604020202020204" pitchFamily="34" charset="0"/>
                <a:cs typeface="Arial" panose="020B0604020202020204" pitchFamily="34" charset="0"/>
              </a:rPr>
              <a:t>are stored in a tank chamber at 1480m underground in </a:t>
            </a:r>
            <a:r>
              <a:rPr lang="en-US" altLang="ja-JP" sz="2000" b="1" dirty="0" err="1">
                <a:solidFill>
                  <a:srgbClr val="000000"/>
                </a:solidFill>
                <a:latin typeface="Arial" panose="020B0604020202020204" pitchFamily="34" charset="0"/>
                <a:cs typeface="Arial" panose="020B0604020202020204" pitchFamily="34" charset="0"/>
              </a:rPr>
              <a:t>Homestake</a:t>
            </a:r>
            <a:r>
              <a:rPr lang="en-US" altLang="ja-JP" sz="2000" b="1" dirty="0">
                <a:solidFill>
                  <a:srgbClr val="000000"/>
                </a:solidFill>
                <a:latin typeface="Arial" panose="020B0604020202020204" pitchFamily="34" charset="0"/>
                <a:cs typeface="Arial" panose="020B0604020202020204" pitchFamily="34" charset="0"/>
              </a:rPr>
              <a:t> lead mine, South Dakota.</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From </a:t>
            </a:r>
            <a:r>
              <a:rPr lang="en-US" altLang="ja-JP" sz="2000" b="1" baseline="30000" dirty="0">
                <a:solidFill>
                  <a:srgbClr val="FF0000"/>
                </a:solidFill>
                <a:latin typeface="Arial" panose="020B0604020202020204" pitchFamily="34" charset="0"/>
                <a:cs typeface="Arial" panose="020B0604020202020204" pitchFamily="34" charset="0"/>
              </a:rPr>
              <a:t>37</a:t>
            </a:r>
            <a:r>
              <a:rPr lang="en-US" altLang="ja-JP" sz="2000" b="1" dirty="0">
                <a:solidFill>
                  <a:srgbClr val="FF0000"/>
                </a:solidFill>
                <a:latin typeface="Arial" panose="020B0604020202020204" pitchFamily="34" charset="0"/>
                <a:cs typeface="Arial" panose="020B0604020202020204" pitchFamily="34" charset="0"/>
              </a:rPr>
              <a:t>Cl + </a:t>
            </a:r>
            <a:r>
              <a:rPr lang="en-US" altLang="ja-JP" sz="2000" b="1" dirty="0">
                <a:solidFill>
                  <a:srgbClr val="FF0000"/>
                </a:solidFill>
                <a:latin typeface="Symbol" panose="05050102010706020507" pitchFamily="18" charset="2"/>
                <a:cs typeface="Arial" panose="020B0604020202020204" pitchFamily="34" charset="0"/>
              </a:rPr>
              <a:t>n</a:t>
            </a:r>
            <a:r>
              <a:rPr lang="en-US" altLang="ja-JP" sz="2000" b="1" baseline="-25000" dirty="0">
                <a:solidFill>
                  <a:srgbClr val="FF0000"/>
                </a:solidFill>
                <a:latin typeface="Arial" panose="020B0604020202020204" pitchFamily="34" charset="0"/>
                <a:cs typeface="Arial" panose="020B0604020202020204" pitchFamily="34" charset="0"/>
              </a:rPr>
              <a:t>e</a:t>
            </a:r>
            <a:r>
              <a:rPr lang="en-US" altLang="ja-JP" sz="2000" b="1" dirty="0">
                <a:solidFill>
                  <a:srgbClr val="FF0000"/>
                </a:solidFill>
                <a:latin typeface="Arial" panose="020B0604020202020204" pitchFamily="34" charset="0"/>
                <a:cs typeface="Arial" panose="020B0604020202020204" pitchFamily="34" charset="0"/>
              </a:rPr>
              <a:t> -&gt; </a:t>
            </a:r>
            <a:r>
              <a:rPr lang="en-US" altLang="ja-JP" sz="2000" b="1" baseline="30000" dirty="0">
                <a:solidFill>
                  <a:srgbClr val="FF0000"/>
                </a:solidFill>
                <a:latin typeface="Arial" panose="020B0604020202020204" pitchFamily="34" charset="0"/>
                <a:cs typeface="Arial" panose="020B0604020202020204" pitchFamily="34" charset="0"/>
              </a:rPr>
              <a:t>37</a:t>
            </a:r>
            <a:r>
              <a:rPr lang="en-US" altLang="ja-JP" sz="2000" b="1" dirty="0">
                <a:solidFill>
                  <a:srgbClr val="FF0000"/>
                </a:solidFill>
                <a:latin typeface="Arial" panose="020B0604020202020204" pitchFamily="34" charset="0"/>
                <a:cs typeface="Arial" panose="020B0604020202020204" pitchFamily="34" charset="0"/>
              </a:rPr>
              <a:t>Ar + e</a:t>
            </a:r>
            <a:r>
              <a:rPr lang="en-US" altLang="ja-JP" sz="2000" b="1" baseline="30000" dirty="0">
                <a:solidFill>
                  <a:srgbClr val="FF0000"/>
                </a:solidFill>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 </a:t>
            </a:r>
            <a:r>
              <a:rPr lang="en-US" altLang="ja-JP" sz="2000" b="1" dirty="0">
                <a:solidFill>
                  <a:srgbClr val="000000"/>
                </a:solidFill>
                <a:latin typeface="Arial" panose="020B0604020202020204" pitchFamily="34" charset="0"/>
                <a:cs typeface="Arial" panose="020B0604020202020204" pitchFamily="34" charset="0"/>
              </a:rPr>
              <a:t>reaction, </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 are accumulated. The energy</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threshold of the reaction is</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0.814 MeV</a:t>
            </a:r>
            <a:r>
              <a:rPr lang="en-US" altLang="ja-JP" sz="2000" b="1" dirty="0">
                <a:solidFill>
                  <a:srgbClr val="000000"/>
                </a:solidFill>
                <a:latin typeface="Arial" panose="020B0604020202020204" pitchFamily="34" charset="0"/>
                <a:cs typeface="Arial" panose="020B0604020202020204" pitchFamily="34" charset="0"/>
              </a:rPr>
              <a:t>, and the production</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rate is </a:t>
            </a:r>
            <a:r>
              <a:rPr lang="en-US" altLang="ja-JP" sz="2000" b="1" dirty="0">
                <a:solidFill>
                  <a:srgbClr val="FF0000"/>
                </a:solidFill>
                <a:latin typeface="Arial" panose="020B0604020202020204" pitchFamily="34" charset="0"/>
                <a:cs typeface="Arial" panose="020B0604020202020204" pitchFamily="34" charset="0"/>
              </a:rPr>
              <a:t>~0.5 </a:t>
            </a: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Ar/day. Sensitive to</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baseline="30000" dirty="0">
                <a:solidFill>
                  <a:srgbClr val="FF0000"/>
                </a:solidFill>
                <a:latin typeface="Arial" panose="020B0604020202020204" pitchFamily="34" charset="0"/>
                <a:cs typeface="Arial" panose="020B0604020202020204" pitchFamily="34" charset="0"/>
              </a:rPr>
              <a:t>7</a:t>
            </a:r>
            <a:r>
              <a:rPr lang="en-US" altLang="ja-JP" sz="2000" b="1" dirty="0">
                <a:solidFill>
                  <a:srgbClr val="FF0000"/>
                </a:solidFill>
                <a:latin typeface="Arial" panose="020B0604020202020204" pitchFamily="34" charset="0"/>
                <a:cs typeface="Arial" panose="020B0604020202020204" pitchFamily="34" charset="0"/>
              </a:rPr>
              <a:t>Be</a:t>
            </a:r>
            <a:r>
              <a:rPr lang="en-US" altLang="ja-JP" sz="2000" b="1" dirty="0">
                <a:solidFill>
                  <a:srgbClr val="000000"/>
                </a:solidFill>
                <a:latin typeface="Arial" panose="020B0604020202020204" pitchFamily="34" charset="0"/>
                <a:cs typeface="Arial" panose="020B0604020202020204" pitchFamily="34" charset="0"/>
              </a:rPr>
              <a:t> (~14%) and </a:t>
            </a:r>
            <a:r>
              <a:rPr lang="en-US" altLang="ja-JP" sz="2000" b="1" baseline="30000" dirty="0">
                <a:solidFill>
                  <a:srgbClr val="FF0000"/>
                </a:solidFill>
                <a:latin typeface="Arial" panose="020B0604020202020204" pitchFamily="34" charset="0"/>
                <a:cs typeface="Arial" panose="020B0604020202020204" pitchFamily="34" charset="0"/>
              </a:rPr>
              <a:t>8</a:t>
            </a:r>
            <a:r>
              <a:rPr lang="en-US" altLang="ja-JP" sz="2000" b="1" dirty="0">
                <a:solidFill>
                  <a:srgbClr val="FF0000"/>
                </a:solidFill>
                <a:latin typeface="Arial" panose="020B0604020202020204" pitchFamily="34" charset="0"/>
                <a:cs typeface="Arial" panose="020B0604020202020204" pitchFamily="34" charset="0"/>
              </a:rPr>
              <a:t>B</a:t>
            </a:r>
            <a:r>
              <a:rPr lang="en-US" altLang="ja-JP" sz="2000" b="1" dirty="0">
                <a:solidFill>
                  <a:srgbClr val="000000"/>
                </a:solidFill>
                <a:latin typeface="Arial" panose="020B0604020202020204" pitchFamily="34" charset="0"/>
                <a:cs typeface="Arial" panose="020B0604020202020204" pitchFamily="34" charset="0"/>
              </a:rPr>
              <a:t> (~78%) solar</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neutrinos.</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 atoms are extracted by</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bubbling helium gas through tank</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every few weeks. Number of </a:t>
            </a: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decays (</a:t>
            </a:r>
            <a:r>
              <a:rPr lang="en-US" altLang="ja-JP" sz="2000" b="1" dirty="0">
                <a:solidFill>
                  <a:srgbClr val="000000"/>
                </a:solidFill>
                <a:latin typeface="Symbol" panose="05050102010706020507" pitchFamily="18" charset="2"/>
                <a:cs typeface="Arial" panose="020B0604020202020204" pitchFamily="34" charset="0"/>
              </a:rPr>
              <a:t>t</a:t>
            </a:r>
            <a:r>
              <a:rPr lang="en-US" altLang="ja-JP" sz="2000" b="1" baseline="-25000" dirty="0">
                <a:solidFill>
                  <a:srgbClr val="000000"/>
                </a:solidFill>
                <a:latin typeface="Arial" panose="020B0604020202020204" pitchFamily="34" charset="0"/>
                <a:cs typeface="Arial" panose="020B0604020202020204" pitchFamily="34" charset="0"/>
              </a:rPr>
              <a:t>1/2</a:t>
            </a:r>
            <a:r>
              <a:rPr lang="en-US" altLang="ja-JP" sz="2000" b="1" dirty="0">
                <a:solidFill>
                  <a:srgbClr val="000000"/>
                </a:solidFill>
                <a:latin typeface="Arial" panose="020B0604020202020204" pitchFamily="34" charset="0"/>
                <a:cs typeface="Arial" panose="020B0604020202020204" pitchFamily="34" charset="0"/>
              </a:rPr>
              <a:t> = 35 days) are counted</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in a low-background environment.</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a:defRPr/>
            </a:pPr>
            <a:endParaRPr lang="en-US" altLang="ja-JP" sz="2000" dirty="0">
              <a:solidFill>
                <a:srgbClr val="000000"/>
              </a:solidFill>
              <a:latin typeface="Times New Roman" panose="02020603050405020304" pitchFamily="18" charset="0"/>
            </a:endParaRPr>
          </a:p>
        </p:txBody>
      </p:sp>
      <p:sp>
        <p:nvSpPr>
          <p:cNvPr id="47111" name="テキスト ボックス 957"/>
          <p:cNvSpPr txBox="1">
            <a:spLocks noChangeArrowheads="1"/>
          </p:cNvSpPr>
          <p:nvPr/>
        </p:nvSpPr>
        <p:spPr bwMode="auto">
          <a:xfrm>
            <a:off x="7210425" y="2216150"/>
            <a:ext cx="16049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spcBef>
                <a:spcPct val="0"/>
              </a:spcBef>
            </a:pPr>
            <a:r>
              <a:rPr lang="en-US" altLang="ja-JP" sz="2000" b="1">
                <a:solidFill>
                  <a:srgbClr val="000000"/>
                </a:solidFill>
                <a:latin typeface="Arial" panose="020B0604020202020204" pitchFamily="34" charset="0"/>
                <a:cs typeface="Arial" panose="020B0604020202020204" pitchFamily="34" charset="0"/>
              </a:rPr>
              <a:t>R. Davis</a:t>
            </a:r>
            <a:r>
              <a:rPr lang="ja-JP" altLang="en-US" sz="2000" b="1">
                <a:solidFill>
                  <a:srgbClr val="000000"/>
                </a:solidFill>
                <a:latin typeface="Arial" panose="020B0604020202020204" pitchFamily="34" charset="0"/>
                <a:cs typeface="Arial" panose="020B0604020202020204" pitchFamily="34" charset="0"/>
              </a:rPr>
              <a:t> </a:t>
            </a:r>
            <a:r>
              <a:rPr lang="en-US" altLang="ja-JP" sz="2000" b="1">
                <a:solidFill>
                  <a:srgbClr val="000000"/>
                </a:solidFill>
                <a:latin typeface="Arial" panose="020B0604020202020204" pitchFamily="34" charset="0"/>
                <a:cs typeface="Arial" panose="020B0604020202020204" pitchFamily="34" charset="0"/>
              </a:rPr>
              <a:t>Jr.</a:t>
            </a:r>
            <a:endParaRPr lang="ja-JP" altLang="en-US" sz="2000" b="1">
              <a:solidFill>
                <a:srgbClr val="000000"/>
              </a:solidFill>
              <a:latin typeface="Arial" panose="020B0604020202020204" pitchFamily="34" charset="0"/>
              <a:cs typeface="Arial" panose="020B0604020202020204" pitchFamily="34" charset="0"/>
            </a:endParaRPr>
          </a:p>
        </p:txBody>
      </p:sp>
      <p:sp>
        <p:nvSpPr>
          <p:cNvPr id="8" name="スライド番号プレースホルダー 1">
            <a:extLst>
              <a:ext uri="{FF2B5EF4-FFF2-40B4-BE49-F238E27FC236}">
                <a16:creationId xmlns:a16="http://schemas.microsoft.com/office/drawing/2014/main" id="{CB4D8DA6-B8DD-4644-93A6-74C9DE4369B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chemeClr val="bg1"/>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ja-JP" altLang="en-US" sz="3200" b="1" i="0" u="none" strike="noStrike" kern="1200" cap="none" spc="0" normalizeH="0" baseline="0" noProof="0" dirty="0">
              <a:ln>
                <a:noFill/>
              </a:ln>
              <a:solidFill>
                <a:schemeClr val="bg1"/>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8713" y="42863"/>
            <a:ext cx="6884987" cy="430212"/>
          </a:xfrm>
        </p:spPr>
        <p:txBody>
          <a:bodyPr rtlCol="0"/>
          <a:lstStyle/>
          <a:p>
            <a:pPr marL="12700" eaLnBrk="1" fontAlgn="auto" hangingPunct="1">
              <a:spcBef>
                <a:spcPts val="0"/>
              </a:spcBef>
              <a:spcAft>
                <a:spcPts val="0"/>
              </a:spcAft>
              <a:defRPr/>
            </a:pPr>
            <a:r>
              <a:rPr sz="2800" b="1" u="sng" spc="-5" dirty="0">
                <a:solidFill>
                  <a:srgbClr val="0A0AD4"/>
                </a:solidFill>
              </a:rPr>
              <a:t>Results from</a:t>
            </a:r>
            <a:r>
              <a:rPr sz="2800" b="1" u="sng" dirty="0">
                <a:solidFill>
                  <a:srgbClr val="0A0AD4"/>
                </a:solidFill>
              </a:rPr>
              <a:t> </a:t>
            </a:r>
            <a:r>
              <a:rPr sz="2800" b="1" u="sng" spc="-5" dirty="0" err="1">
                <a:solidFill>
                  <a:srgbClr val="0A0AD4"/>
                </a:solidFill>
              </a:rPr>
              <a:t>Homestake</a:t>
            </a:r>
            <a:r>
              <a:rPr lang="en-US" sz="2800" b="1" u="sng" spc="-5" dirty="0">
                <a:solidFill>
                  <a:srgbClr val="0A0AD4"/>
                </a:solidFill>
              </a:rPr>
              <a:t> experiment</a:t>
            </a:r>
            <a:endParaRPr sz="2800" b="1" u="sng" spc="-5" dirty="0">
              <a:solidFill>
                <a:srgbClr val="0A0AD4"/>
              </a:solidFill>
            </a:endParaRPr>
          </a:p>
        </p:txBody>
      </p:sp>
      <p:grpSp>
        <p:nvGrpSpPr>
          <p:cNvPr id="48131" name="グループ化 6"/>
          <p:cNvGrpSpPr>
            <a:grpSpLocks/>
          </p:cNvGrpSpPr>
          <p:nvPr/>
        </p:nvGrpSpPr>
        <p:grpSpPr bwMode="auto">
          <a:xfrm>
            <a:off x="558800" y="2393950"/>
            <a:ext cx="7254875" cy="4219575"/>
            <a:chOff x="571500" y="1384299"/>
            <a:chExt cx="8228711" cy="4787875"/>
          </a:xfrm>
        </p:grpSpPr>
        <p:sp>
          <p:nvSpPr>
            <p:cNvPr id="48138" name="object 38"/>
            <p:cNvSpPr txBox="1">
              <a:spLocks noChangeArrowheads="1"/>
            </p:cNvSpPr>
            <p:nvPr/>
          </p:nvSpPr>
          <p:spPr bwMode="auto">
            <a:xfrm rot="-5400000">
              <a:off x="6914849" y="2833500"/>
              <a:ext cx="3159880" cy="61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125"/>
                </a:lnSpc>
              </a:pPr>
              <a:r>
                <a:rPr lang="en-US" altLang="ja-JP" sz="1600" b="1">
                  <a:solidFill>
                    <a:srgbClr val="000000"/>
                  </a:solidFill>
                  <a:latin typeface="Arial" panose="020B0604020202020204" pitchFamily="34" charset="0"/>
                  <a:cs typeface="Arial" panose="020B0604020202020204" pitchFamily="34" charset="0"/>
                </a:rPr>
                <a:t>(</a:t>
              </a:r>
              <a:r>
                <a:rPr lang="ja-JP" altLang="ja-JP" sz="1600" b="1">
                  <a:solidFill>
                    <a:srgbClr val="000000"/>
                  </a:solidFill>
                  <a:latin typeface="Arial" panose="020B0604020202020204" pitchFamily="34" charset="0"/>
                  <a:cs typeface="Arial" panose="020B0604020202020204" pitchFamily="34" charset="0"/>
                </a:rPr>
                <a:t>1 SNU </a:t>
              </a:r>
              <a:r>
                <a:rPr lang="en-US" altLang="ja-JP" sz="1600" b="1">
                  <a:solidFill>
                    <a:srgbClr val="000000"/>
                  </a:solidFill>
                  <a:latin typeface="Arial" panose="020B0604020202020204" pitchFamily="34" charset="0"/>
                  <a:cs typeface="Arial" panose="020B0604020202020204" pitchFamily="34" charset="0"/>
                </a:rPr>
                <a:t>is </a:t>
              </a:r>
              <a:r>
                <a:rPr lang="ja-JP" altLang="ja-JP" sz="1600" b="1">
                  <a:solidFill>
                    <a:srgbClr val="000000"/>
                  </a:solidFill>
                  <a:latin typeface="Arial" panose="020B0604020202020204" pitchFamily="34" charset="0"/>
                  <a:cs typeface="Arial" panose="020B0604020202020204" pitchFamily="34" charset="0"/>
                </a:rPr>
                <a:t>10</a:t>
              </a:r>
              <a:r>
                <a:rPr lang="ja-JP" altLang="ja-JP" sz="1600" b="1" baseline="25000">
                  <a:solidFill>
                    <a:srgbClr val="000000"/>
                  </a:solidFill>
                  <a:latin typeface="Arial" panose="020B0604020202020204" pitchFamily="34" charset="0"/>
                  <a:cs typeface="Arial" panose="020B0604020202020204" pitchFamily="34" charset="0"/>
                </a:rPr>
                <a:t>-36</a:t>
              </a:r>
              <a:r>
                <a:rPr lang="en-US" altLang="ja-JP" sz="1600" b="1">
                  <a:solidFill>
                    <a:srgbClr val="000000"/>
                  </a:solidFill>
                  <a:latin typeface="Arial" panose="020B0604020202020204" pitchFamily="34" charset="0"/>
                  <a:cs typeface="Arial" panose="020B0604020202020204" pitchFamily="34" charset="0"/>
                </a:rPr>
                <a:t> </a:t>
              </a:r>
              <a:r>
                <a:rPr lang="ja-JP" altLang="ja-JP" sz="1600" b="1">
                  <a:solidFill>
                    <a:srgbClr val="000000"/>
                  </a:solidFill>
                  <a:latin typeface="Arial" panose="020B0604020202020204" pitchFamily="34" charset="0"/>
                  <a:cs typeface="Arial" panose="020B0604020202020204" pitchFamily="34" charset="0"/>
                </a:rPr>
                <a:t>captures per</a:t>
              </a:r>
              <a:br>
                <a:rPr lang="en-US" altLang="ja-JP" sz="1600" b="1">
                  <a:solidFill>
                    <a:srgbClr val="000000"/>
                  </a:solidFill>
                  <a:latin typeface="Arial" panose="020B0604020202020204" pitchFamily="34" charset="0"/>
                  <a:cs typeface="Arial" panose="020B0604020202020204" pitchFamily="34" charset="0"/>
                </a:rPr>
              </a:br>
              <a:r>
                <a:rPr lang="ja-JP" altLang="ja-JP" sz="1600" b="1">
                  <a:solidFill>
                    <a:srgbClr val="000000"/>
                  </a:solidFill>
                  <a:latin typeface="Arial" panose="020B0604020202020204" pitchFamily="34" charset="0"/>
                  <a:cs typeface="Arial" panose="020B0604020202020204" pitchFamily="34" charset="0"/>
                </a:rPr>
                <a:t>target atom per second</a:t>
              </a:r>
              <a:r>
                <a:rPr lang="en-US" altLang="ja-JP" sz="1600" b="1">
                  <a:solidFill>
                    <a:srgbClr val="000000"/>
                  </a:solidFill>
                  <a:latin typeface="Arial" panose="020B0604020202020204" pitchFamily="34" charset="0"/>
                  <a:cs typeface="Arial" panose="020B0604020202020204" pitchFamily="34" charset="0"/>
                </a:rPr>
                <a:t>)</a:t>
              </a:r>
              <a:endParaRPr lang="ja-JP" altLang="ja-JP" sz="1600" b="1">
                <a:solidFill>
                  <a:srgbClr val="000000"/>
                </a:solidFill>
                <a:latin typeface="Arial" panose="020B0604020202020204" pitchFamily="34" charset="0"/>
                <a:cs typeface="Arial" panose="020B0604020202020204" pitchFamily="34" charset="0"/>
              </a:endParaRPr>
            </a:p>
          </p:txBody>
        </p:sp>
        <p:grpSp>
          <p:nvGrpSpPr>
            <p:cNvPr id="48139" name="グループ化 6"/>
            <p:cNvGrpSpPr>
              <a:grpSpLocks/>
            </p:cNvGrpSpPr>
            <p:nvPr/>
          </p:nvGrpSpPr>
          <p:grpSpPr bwMode="auto">
            <a:xfrm>
              <a:off x="571500" y="1384299"/>
              <a:ext cx="7619542" cy="4787875"/>
              <a:chOff x="508000" y="2323651"/>
              <a:chExt cx="7329047" cy="4606578"/>
            </a:xfrm>
          </p:grpSpPr>
          <p:sp>
            <p:nvSpPr>
              <p:cNvPr id="48140" name="object 3"/>
              <p:cNvSpPr>
                <a:spLocks noChangeArrowheads="1"/>
              </p:cNvSpPr>
              <p:nvPr/>
            </p:nvSpPr>
            <p:spPr bwMode="auto">
              <a:xfrm>
                <a:off x="508000" y="2446702"/>
                <a:ext cx="7329594" cy="448352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ja-JP">
                  <a:solidFill>
                    <a:srgbClr val="000000"/>
                  </a:solidFill>
                </a:endParaRPr>
              </a:p>
            </p:txBody>
          </p:sp>
          <p:sp>
            <p:nvSpPr>
              <p:cNvPr id="48141" name="object 4"/>
              <p:cNvSpPr>
                <a:spLocks noChangeArrowheads="1"/>
              </p:cNvSpPr>
              <p:nvPr/>
            </p:nvSpPr>
            <p:spPr bwMode="auto">
              <a:xfrm>
                <a:off x="1377437" y="4940631"/>
                <a:ext cx="5731008" cy="12131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ja-JP">
                  <a:solidFill>
                    <a:srgbClr val="000000"/>
                  </a:solidFill>
                </a:endParaRPr>
              </a:p>
            </p:txBody>
          </p:sp>
          <p:sp>
            <p:nvSpPr>
              <p:cNvPr id="48142" name="object 35"/>
              <p:cNvSpPr>
                <a:spLocks/>
              </p:cNvSpPr>
              <p:nvPr/>
            </p:nvSpPr>
            <p:spPr bwMode="auto">
              <a:xfrm>
                <a:off x="1422467" y="2762126"/>
                <a:ext cx="5878223" cy="1733"/>
              </a:xfrm>
              <a:custGeom>
                <a:avLst/>
                <a:gdLst>
                  <a:gd name="T0" fmla="*/ 5926974 w 5877559"/>
                  <a:gd name="T1" fmla="*/ 5 h 1905"/>
                  <a:gd name="T2" fmla="*/ 0 w 5877559"/>
                  <a:gd name="T3" fmla="*/ 0 h 1905"/>
                  <a:gd name="T4" fmla="*/ 0 60000 65536"/>
                  <a:gd name="T5" fmla="*/ 0 60000 65536"/>
                </a:gdLst>
                <a:ahLst/>
                <a:cxnLst>
                  <a:cxn ang="T4">
                    <a:pos x="T0" y="T1"/>
                  </a:cxn>
                  <a:cxn ang="T5">
                    <a:pos x="T2" y="T3"/>
                  </a:cxn>
                </a:cxnLst>
                <a:rect l="0" t="0" r="r" b="b"/>
                <a:pathLst>
                  <a:path w="5877559" h="1905">
                    <a:moveTo>
                      <a:pt x="5876971" y="1589"/>
                    </a:moveTo>
                    <a:lnTo>
                      <a:pt x="0" y="0"/>
                    </a:lnTo>
                  </a:path>
                </a:pathLst>
              </a:custGeom>
              <a:noFill/>
              <a:ln w="28575">
                <a:solidFill>
                  <a:srgbClr val="0A0A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6" name="object 36"/>
              <p:cNvSpPr txBox="1"/>
              <p:nvPr/>
            </p:nvSpPr>
            <p:spPr>
              <a:xfrm>
                <a:off x="2347326" y="2491762"/>
                <a:ext cx="4305617" cy="301559"/>
              </a:xfrm>
              <a:prstGeom prst="rect">
                <a:avLst/>
              </a:prstGeom>
            </p:spPr>
            <p:txBody>
              <a:bodyPr lIns="0" tIns="0" rIns="0" bIns="0">
                <a:spAutoFit/>
              </a:bodyPr>
              <a:lstStyle/>
              <a:p>
                <a:pPr marL="12700" eaLnBrk="1" fontAlgn="auto" hangingPunct="1">
                  <a:spcBef>
                    <a:spcPts val="0"/>
                  </a:spcBef>
                  <a:spcAft>
                    <a:spcPts val="0"/>
                  </a:spcAft>
                  <a:defRPr/>
                </a:pPr>
                <a:r>
                  <a:rPr b="1" dirty="0">
                    <a:solidFill>
                      <a:srgbClr val="0A0AD4"/>
                    </a:solidFill>
                    <a:latin typeface="Arial" panose="020B0604020202020204" pitchFamily="34" charset="0"/>
                    <a:cs typeface="Arial" panose="020B0604020202020204" pitchFamily="34" charset="0"/>
                  </a:rPr>
                  <a:t>Standard Solar Model</a:t>
                </a:r>
                <a:r>
                  <a:rPr b="1" spc="-100" dirty="0">
                    <a:solidFill>
                      <a:srgbClr val="0A0AD4"/>
                    </a:solidFill>
                    <a:latin typeface="Arial" panose="020B0604020202020204" pitchFamily="34" charset="0"/>
                    <a:cs typeface="Arial" panose="020B0604020202020204" pitchFamily="34" charset="0"/>
                  </a:rPr>
                  <a:t> </a:t>
                </a:r>
                <a:r>
                  <a:rPr b="1" dirty="0">
                    <a:solidFill>
                      <a:srgbClr val="0A0AD4"/>
                    </a:solidFill>
                    <a:latin typeface="Arial" panose="020B0604020202020204" pitchFamily="34" charset="0"/>
                    <a:cs typeface="Arial" panose="020B0604020202020204" pitchFamily="34" charset="0"/>
                  </a:rPr>
                  <a:t>expectation</a:t>
                </a:r>
              </a:p>
            </p:txBody>
          </p:sp>
          <p:sp>
            <p:nvSpPr>
              <p:cNvPr id="6" name="正方形/長方形 5"/>
              <p:cNvSpPr/>
              <p:nvPr/>
            </p:nvSpPr>
            <p:spPr>
              <a:xfrm>
                <a:off x="1237150" y="2323651"/>
                <a:ext cx="5871295" cy="155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sp>
            <p:nvSpPr>
              <p:cNvPr id="48145" name="object 35"/>
              <p:cNvSpPr>
                <a:spLocks/>
              </p:cNvSpPr>
              <p:nvPr/>
            </p:nvSpPr>
            <p:spPr bwMode="auto">
              <a:xfrm>
                <a:off x="1424200" y="5001290"/>
                <a:ext cx="5878223" cy="0"/>
              </a:xfrm>
              <a:custGeom>
                <a:avLst/>
                <a:gdLst>
                  <a:gd name="T0" fmla="*/ 5926974 w 5877559"/>
                  <a:gd name="T1" fmla="*/ 0 h 1905"/>
                  <a:gd name="T2" fmla="*/ 0 w 5877559"/>
                  <a:gd name="T3" fmla="*/ 0 h 1905"/>
                  <a:gd name="T4" fmla="*/ 0 60000 65536"/>
                  <a:gd name="T5" fmla="*/ 0 60000 65536"/>
                </a:gdLst>
                <a:ahLst/>
                <a:cxnLst>
                  <a:cxn ang="T4">
                    <a:pos x="T0" y="T1"/>
                  </a:cxn>
                  <a:cxn ang="T5">
                    <a:pos x="T2" y="T3"/>
                  </a:cxn>
                </a:cxnLst>
                <a:rect l="0" t="0" r="r" b="b"/>
                <a:pathLst>
                  <a:path w="5877559" h="1905">
                    <a:moveTo>
                      <a:pt x="5876971" y="1589"/>
                    </a:moveTo>
                    <a:lnTo>
                      <a:pt x="0"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grpSp>
      <p:sp>
        <p:nvSpPr>
          <p:cNvPr id="48132" name="テキスト ボックス 4"/>
          <p:cNvSpPr txBox="1">
            <a:spLocks noChangeArrowheads="1"/>
          </p:cNvSpPr>
          <p:nvPr/>
        </p:nvSpPr>
        <p:spPr bwMode="auto">
          <a:xfrm>
            <a:off x="22225" y="569913"/>
            <a:ext cx="9045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solidFill>
                  <a:srgbClr val="000000"/>
                </a:solidFill>
                <a:latin typeface="Arial" panose="020B0604020202020204" pitchFamily="34" charset="0"/>
                <a:cs typeface="Arial" panose="020B0604020202020204" pitchFamily="34" charset="0"/>
              </a:rPr>
              <a:t>The number of solar neutrino events measured by Homestake experiment is about </a:t>
            </a:r>
            <a:r>
              <a:rPr lang="en-US" altLang="ja-JP" sz="2000" b="1">
                <a:solidFill>
                  <a:srgbClr val="FF0000"/>
                </a:solidFill>
                <a:latin typeface="Arial" panose="020B0604020202020204" pitchFamily="34" charset="0"/>
                <a:cs typeface="Arial" panose="020B0604020202020204" pitchFamily="34" charset="0"/>
              </a:rPr>
              <a:t>1/3 </a:t>
            </a:r>
            <a:r>
              <a:rPr lang="en-US" altLang="ja-JP" sz="2000" b="1">
                <a:solidFill>
                  <a:srgbClr val="000000"/>
                </a:solidFill>
                <a:latin typeface="Arial" panose="020B0604020202020204" pitchFamily="34" charset="0"/>
                <a:cs typeface="Arial" panose="020B0604020202020204" pitchFamily="34" charset="0"/>
              </a:rPr>
              <a:t>of the Standard Solar Model prediction.</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The first result was published in 1968. </a:t>
            </a:r>
            <a:r>
              <a:rPr lang="en-US" altLang="ja-JP" sz="1600" b="1">
                <a:solidFill>
                  <a:srgbClr val="000000"/>
                </a:solidFill>
                <a:latin typeface="Arial Narrow" panose="020B0606020202030204" pitchFamily="34" charset="0"/>
                <a:cs typeface="Arial" panose="020B0604020202020204" pitchFamily="34" charset="0"/>
              </a:rPr>
              <a:t>R. Davis et al., Phys. Rev. Lett. 20, 1205(1968)</a:t>
            </a:r>
          </a:p>
          <a:p>
            <a:pPr>
              <a:buFont typeface="Wingdings" panose="05000000000000000000" pitchFamily="2" charset="2"/>
              <a:buChar char="l"/>
            </a:pPr>
            <a:endParaRPr lang="en-US" altLang="ja-JP" sz="2000" b="1">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It was an evidence of neutrino oscillation, but it </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was not widely believed.</a:t>
            </a:r>
            <a:endParaRPr lang="ja-JP" altLang="en-US" sz="2000" b="1">
              <a:solidFill>
                <a:srgbClr val="FF0000"/>
              </a:solidFill>
              <a:latin typeface="Arial" panose="020B0604020202020204" pitchFamily="34" charset="0"/>
              <a:cs typeface="Arial" panose="020B0604020202020204" pitchFamily="34" charset="0"/>
            </a:endParaRPr>
          </a:p>
        </p:txBody>
      </p:sp>
      <p:sp>
        <p:nvSpPr>
          <p:cNvPr id="48133" name="object 37"/>
          <p:cNvSpPr txBox="1">
            <a:spLocks noChangeArrowheads="1"/>
          </p:cNvSpPr>
          <p:nvPr/>
        </p:nvSpPr>
        <p:spPr bwMode="auto">
          <a:xfrm>
            <a:off x="6659563" y="1719263"/>
            <a:ext cx="2311400" cy="539750"/>
          </a:xfrm>
          <a:prstGeom prst="rect">
            <a:avLst/>
          </a:prstGeom>
          <a:solidFill>
            <a:srgbClr val="FFFF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100"/>
              </a:lnSpc>
            </a:pPr>
            <a:r>
              <a:rPr lang="ja-JP" altLang="ja-JP" b="1">
                <a:solidFill>
                  <a:srgbClr val="0A0AD4"/>
                </a:solidFill>
                <a:latin typeface="Arial" panose="020B0604020202020204" pitchFamily="34" charset="0"/>
                <a:cs typeface="Arial" panose="020B0604020202020204" pitchFamily="34" charset="0"/>
              </a:rPr>
              <a:t>~25 years of data</a:t>
            </a:r>
            <a:br>
              <a:rPr lang="en-US" altLang="ja-JP" b="1">
                <a:solidFill>
                  <a:srgbClr val="0A0AD4"/>
                </a:solidFill>
                <a:latin typeface="Arial" panose="020B0604020202020204" pitchFamily="34" charset="0"/>
                <a:cs typeface="Arial" panose="020B0604020202020204" pitchFamily="34" charset="0"/>
              </a:rPr>
            </a:br>
            <a:r>
              <a:rPr lang="ja-JP" altLang="ja-JP" b="1">
                <a:solidFill>
                  <a:srgbClr val="0A0AD4"/>
                </a:solidFill>
                <a:latin typeface="Arial" panose="020B0604020202020204" pitchFamily="34" charset="0"/>
                <a:cs typeface="Arial" panose="020B0604020202020204" pitchFamily="34" charset="0"/>
              </a:rPr>
              <a:t>2200 solar neutrinos</a:t>
            </a:r>
          </a:p>
        </p:txBody>
      </p:sp>
      <p:sp>
        <p:nvSpPr>
          <p:cNvPr id="48134" name="テキスト ボックス 10"/>
          <p:cNvSpPr txBox="1">
            <a:spLocks noChangeArrowheads="1"/>
          </p:cNvSpPr>
          <p:nvPr/>
        </p:nvSpPr>
        <p:spPr bwMode="auto">
          <a:xfrm>
            <a:off x="5202238" y="6167438"/>
            <a:ext cx="2719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Kamiokande started solar neutrino observation</a:t>
            </a:r>
            <a:endParaRPr lang="ja-JP" altLang="en-US" sz="1600" b="1">
              <a:solidFill>
                <a:srgbClr val="FF0000"/>
              </a:solidFill>
              <a:latin typeface="Arial" panose="020B0604020202020204" pitchFamily="34" charset="0"/>
              <a:cs typeface="Arial" panose="020B0604020202020204" pitchFamily="34" charset="0"/>
            </a:endParaRPr>
          </a:p>
        </p:txBody>
      </p:sp>
      <p:cxnSp>
        <p:nvCxnSpPr>
          <p:cNvPr id="10" name="直線矢印コネクタ 9"/>
          <p:cNvCxnSpPr/>
          <p:nvPr/>
        </p:nvCxnSpPr>
        <p:spPr>
          <a:xfrm flipH="1" flipV="1">
            <a:off x="4657725" y="5238750"/>
            <a:ext cx="0" cy="11160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628650" y="6434138"/>
            <a:ext cx="0"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flipV="1">
            <a:off x="4662488" y="6346825"/>
            <a:ext cx="503237"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
            <a:extLst>
              <a:ext uri="{FF2B5EF4-FFF2-40B4-BE49-F238E27FC236}">
                <a16:creationId xmlns:a16="http://schemas.microsoft.com/office/drawing/2014/main" id="{F7814153-8C1D-49A4-9839-108DDF447B6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3"/>
          <p:cNvSpPr txBox="1">
            <a:spLocks noChangeArrowheads="1"/>
          </p:cNvSpPr>
          <p:nvPr/>
        </p:nvSpPr>
        <p:spPr bwMode="auto">
          <a:xfrm>
            <a:off x="3286125" y="80963"/>
            <a:ext cx="2581275"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pPr>
            <a:r>
              <a:rPr lang="en-US" altLang="ja-JP" sz="2800" b="1" u="sng">
                <a:solidFill>
                  <a:srgbClr val="0A0AD4"/>
                </a:solidFill>
                <a:latin typeface="Arial" panose="020B0604020202020204" pitchFamily="34" charset="0"/>
              </a:rPr>
              <a:t>Nobel Prize</a:t>
            </a:r>
            <a:endParaRPr lang="en-US" altLang="ja-JP" sz="2800" b="1" u="sng">
              <a:solidFill>
                <a:srgbClr val="0A0AD4"/>
              </a:solidFill>
              <a:latin typeface="Symbol" panose="05050102010706020507" pitchFamily="18" charset="2"/>
            </a:endParaRPr>
          </a:p>
        </p:txBody>
      </p:sp>
      <p:sp>
        <p:nvSpPr>
          <p:cNvPr id="55299" name="テキスト ボックス 5"/>
          <p:cNvSpPr txBox="1">
            <a:spLocks noChangeArrowheads="1"/>
          </p:cNvSpPr>
          <p:nvPr/>
        </p:nvSpPr>
        <p:spPr bwMode="auto">
          <a:xfrm>
            <a:off x="0" y="954088"/>
            <a:ext cx="89820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rPr>
              <a:t>Solar neutrino deficit claimed by </a:t>
            </a:r>
            <a:r>
              <a:rPr lang="en-US" altLang="ja-JP" sz="2000" b="1" dirty="0" err="1">
                <a:latin typeface="Arial" panose="020B0604020202020204" pitchFamily="34" charset="0"/>
              </a:rPr>
              <a:t>Homestake</a:t>
            </a:r>
            <a:br>
              <a:rPr lang="en-US" altLang="ja-JP" sz="2000" b="1" dirty="0">
                <a:latin typeface="Arial" panose="020B0604020202020204" pitchFamily="34" charset="0"/>
              </a:rPr>
            </a:br>
            <a:r>
              <a:rPr lang="en-US" altLang="ja-JP" sz="2000" b="1" dirty="0">
                <a:latin typeface="Arial" panose="020B0604020202020204" pitchFamily="34" charset="0"/>
              </a:rPr>
              <a:t>experiments was confirmed by </a:t>
            </a:r>
            <a:r>
              <a:rPr lang="en-US" altLang="ja-JP" sz="2000" b="1" dirty="0" err="1">
                <a:latin typeface="Arial" panose="020B0604020202020204" pitchFamily="34" charset="0"/>
              </a:rPr>
              <a:t>Kamiokande</a:t>
            </a:r>
            <a:br>
              <a:rPr lang="en-US" altLang="ja-JP" sz="2000" b="1" dirty="0">
                <a:latin typeface="Arial" panose="020B0604020202020204" pitchFamily="34" charset="0"/>
              </a:rPr>
            </a:br>
            <a:r>
              <a:rPr lang="en-US" altLang="ja-JP" sz="2000" b="1" dirty="0">
                <a:latin typeface="Arial" panose="020B0604020202020204" pitchFamily="34" charset="0"/>
              </a:rPr>
              <a:t>and some other experiments after late 1980s. </a:t>
            </a:r>
            <a:br>
              <a:rPr lang="en-US" altLang="ja-JP" sz="2000" b="1" dirty="0">
                <a:latin typeface="Arial" panose="020B0604020202020204" pitchFamily="34" charset="0"/>
              </a:rPr>
            </a:br>
            <a:r>
              <a:rPr lang="en-US" altLang="ja-JP" sz="2000" b="1" dirty="0">
                <a:latin typeface="Arial" panose="020B0604020202020204" pitchFamily="34" charset="0"/>
              </a:rPr>
              <a:t>The deficit was considered as an evidence</a:t>
            </a:r>
            <a:br>
              <a:rPr lang="en-US" altLang="ja-JP" sz="2000" b="1" dirty="0">
                <a:latin typeface="Arial" panose="020B0604020202020204" pitchFamily="34" charset="0"/>
              </a:rPr>
            </a:br>
            <a:r>
              <a:rPr lang="en-US" altLang="ja-JP" sz="2000" b="1" dirty="0">
                <a:latin typeface="Arial" panose="020B0604020202020204" pitchFamily="34" charset="0"/>
              </a:rPr>
              <a:t>of </a:t>
            </a:r>
            <a:r>
              <a:rPr lang="en-US" altLang="ja-JP" sz="2000" b="1" dirty="0">
                <a:solidFill>
                  <a:srgbClr val="FF0000"/>
                </a:solidFill>
                <a:latin typeface="Arial" panose="020B0604020202020204" pitchFamily="34" charset="0"/>
              </a:rPr>
              <a:t>neutrino oscillation</a:t>
            </a:r>
            <a:r>
              <a:rPr lang="en-US" altLang="ja-JP" sz="2000" b="1" dirty="0">
                <a:latin typeface="Arial" panose="020B0604020202020204" pitchFamily="34" charset="0"/>
              </a:rPr>
              <a:t>.</a:t>
            </a:r>
          </a:p>
          <a:p>
            <a:pPr marL="0" indent="0" eaLnBrk="1" hangingPunct="1">
              <a:spcBef>
                <a:spcPct val="0"/>
              </a:spcBef>
              <a:defRPr/>
            </a:pPr>
            <a:endParaRPr lang="en-US" altLang="ja-JP" sz="2000" b="1" dirty="0">
              <a:latin typeface="Arial" panose="020B0604020202020204" pitchFamily="34" charset="0"/>
            </a:endParaRPr>
          </a:p>
          <a:p>
            <a:pPr eaLnBrk="1" hangingPunct="1">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rPr>
              <a:t>Raymond Davis Jr. </a:t>
            </a:r>
            <a:r>
              <a:rPr lang="en-US" altLang="ja-JP" sz="2000" b="1" dirty="0">
                <a:latin typeface="Arial" panose="020B0604020202020204" pitchFamily="34" charset="0"/>
              </a:rPr>
              <a:t>shared the</a:t>
            </a:r>
            <a:br>
              <a:rPr lang="en-US" altLang="ja-JP" sz="2000" b="1" dirty="0">
                <a:latin typeface="Arial" panose="020B0604020202020204" pitchFamily="34" charset="0"/>
              </a:rPr>
            </a:br>
            <a:r>
              <a:rPr lang="en-US" altLang="ja-JP" sz="2000" b="1" dirty="0">
                <a:solidFill>
                  <a:srgbClr val="FF0000"/>
                </a:solidFill>
                <a:latin typeface="Arial" panose="020B0604020202020204" pitchFamily="34" charset="0"/>
              </a:rPr>
              <a:t>Nobel Prize in Physics 2002 </a:t>
            </a:r>
            <a:r>
              <a:rPr lang="en-US" altLang="ja-JP" sz="2000" b="1" dirty="0">
                <a:latin typeface="Arial" panose="020B0604020202020204" pitchFamily="34" charset="0"/>
              </a:rPr>
              <a:t>with</a:t>
            </a:r>
            <a:br>
              <a:rPr lang="en-US" altLang="ja-JP" sz="2000" b="1" dirty="0">
                <a:latin typeface="Arial" panose="020B0604020202020204" pitchFamily="34" charset="0"/>
              </a:rPr>
            </a:br>
            <a:r>
              <a:rPr lang="en-US" altLang="ja-JP" sz="2000" b="1" dirty="0">
                <a:solidFill>
                  <a:srgbClr val="FF0000"/>
                </a:solidFill>
                <a:latin typeface="Arial" panose="020B0604020202020204" pitchFamily="34" charset="0"/>
              </a:rPr>
              <a:t>Masatoshi </a:t>
            </a:r>
            <a:r>
              <a:rPr lang="en-US" altLang="ja-JP" sz="2000" b="1" dirty="0" err="1">
                <a:solidFill>
                  <a:srgbClr val="FF0000"/>
                </a:solidFill>
                <a:latin typeface="Arial" panose="020B0604020202020204" pitchFamily="34" charset="0"/>
              </a:rPr>
              <a:t>Koshiba</a:t>
            </a:r>
            <a:r>
              <a:rPr lang="en-US" altLang="ja-JP" sz="2000" b="1" dirty="0">
                <a:latin typeface="Arial" panose="020B0604020202020204" pitchFamily="34" charset="0"/>
              </a:rPr>
              <a:t>.</a:t>
            </a:r>
          </a:p>
          <a:p>
            <a:pPr eaLnBrk="1" hangingPunct="1">
              <a:spcBef>
                <a:spcPct val="0"/>
              </a:spcBef>
              <a:buFont typeface="Wingdings" panose="05000000000000000000" pitchFamily="2" charset="2"/>
              <a:buChar char="l"/>
              <a:defRPr/>
            </a:pPr>
            <a:endParaRPr lang="en-US" altLang="ja-JP" sz="2000" b="1" dirty="0">
              <a:latin typeface="Arial" panose="020B0604020202020204" pitchFamily="34" charset="0"/>
            </a:endParaRPr>
          </a:p>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rPr>
              <a:t>The reason of the award was</a:t>
            </a:r>
            <a:br>
              <a:rPr lang="en-US" altLang="ja-JP" sz="2000" b="1" dirty="0">
                <a:latin typeface="Arial" panose="020B0604020202020204" pitchFamily="34" charset="0"/>
              </a:rPr>
            </a:br>
            <a:r>
              <a:rPr lang="en-US" altLang="ja-JP" sz="2000" b="1" dirty="0">
                <a:latin typeface="Arial" panose="020B0604020202020204" pitchFamily="34" charset="0"/>
              </a:rPr>
              <a:t>"for pioneering contributions to</a:t>
            </a:r>
            <a:br>
              <a:rPr lang="en-US" altLang="ja-JP" sz="2000" b="1" dirty="0">
                <a:latin typeface="Arial" panose="020B0604020202020204" pitchFamily="34" charset="0"/>
              </a:rPr>
            </a:br>
            <a:r>
              <a:rPr lang="en-US" altLang="ja-JP" sz="2000" b="1" dirty="0">
                <a:latin typeface="Arial" panose="020B0604020202020204" pitchFamily="34" charset="0"/>
              </a:rPr>
              <a:t>astrophysics, in particular for the</a:t>
            </a:r>
            <a:br>
              <a:rPr lang="en-US" altLang="ja-JP" sz="2000" b="1" dirty="0">
                <a:latin typeface="Arial" panose="020B0604020202020204" pitchFamily="34" charset="0"/>
              </a:rPr>
            </a:br>
            <a:r>
              <a:rPr lang="en-US" altLang="ja-JP" sz="2000" b="1" dirty="0">
                <a:latin typeface="Arial" panose="020B0604020202020204" pitchFamily="34" charset="0"/>
              </a:rPr>
              <a:t>detection of cosmic neutrinos"</a:t>
            </a:r>
          </a:p>
        </p:txBody>
      </p:sp>
      <p:pic>
        <p:nvPicPr>
          <p:cNvPr id="5018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3575" y="2522538"/>
            <a:ext cx="302895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860425"/>
            <a:ext cx="162718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テキスト ボックス 1"/>
          <p:cNvSpPr txBox="1">
            <a:spLocks noChangeArrowheads="1"/>
          </p:cNvSpPr>
          <p:nvPr/>
        </p:nvSpPr>
        <p:spPr bwMode="auto">
          <a:xfrm>
            <a:off x="6321425" y="5788025"/>
            <a:ext cx="18716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b="1">
                <a:latin typeface="Arial Narrow" panose="020B0606020202030204" pitchFamily="34" charset="0"/>
              </a:rPr>
              <a:t>Raymond Davis Jr. </a:t>
            </a:r>
            <a:endParaRPr lang="ja-JP" altLang="en-US" b="1">
              <a:latin typeface="Arial Narrow" panose="020B0606020202030204" pitchFamily="34" charset="0"/>
            </a:endParaRPr>
          </a:p>
        </p:txBody>
      </p:sp>
      <p:sp>
        <p:nvSpPr>
          <p:cNvPr id="7" name="スライド番号プレースホルダー 1">
            <a:extLst>
              <a:ext uri="{FF2B5EF4-FFF2-40B4-BE49-F238E27FC236}">
                <a16:creationId xmlns:a16="http://schemas.microsoft.com/office/drawing/2014/main" id="{048C8E6C-27E1-4BC8-89C6-0874CD5049B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テキスト ボックス 1"/>
          <p:cNvSpPr txBox="1">
            <a:spLocks noChangeArrowheads="1"/>
          </p:cNvSpPr>
          <p:nvPr/>
        </p:nvSpPr>
        <p:spPr bwMode="auto">
          <a:xfrm>
            <a:off x="301625" y="1444625"/>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Neutrinos from </a:t>
            </a:r>
            <a:r>
              <a:rPr lang="en-US" altLang="ja-JP" sz="2000" b="1" baseline="30000">
                <a:latin typeface="Arial" panose="020B0604020202020204" pitchFamily="34" charset="0"/>
                <a:cs typeface="Arial" panose="020B0604020202020204" pitchFamily="34" charset="0"/>
              </a:rPr>
              <a:t>7</a:t>
            </a:r>
            <a:r>
              <a:rPr lang="en-US" altLang="ja-JP" sz="2000" b="1">
                <a:latin typeface="Arial" panose="020B0604020202020204" pitchFamily="34" charset="0"/>
                <a:cs typeface="Arial" panose="020B0604020202020204" pitchFamily="34" charset="0"/>
              </a:rPr>
              <a:t>Be are used.</a:t>
            </a:r>
          </a:p>
        </p:txBody>
      </p:sp>
      <p:sp>
        <p:nvSpPr>
          <p:cNvPr id="4" name="角丸四角形 3"/>
          <p:cNvSpPr/>
          <p:nvPr/>
        </p:nvSpPr>
        <p:spPr>
          <a:xfrm>
            <a:off x="111125" y="1147763"/>
            <a:ext cx="8731250" cy="259397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228" name="テキスト ボックス 10"/>
          <p:cNvSpPr txBox="1">
            <a:spLocks noChangeArrowheads="1"/>
          </p:cNvSpPr>
          <p:nvPr/>
        </p:nvSpPr>
        <p:spPr bwMode="auto">
          <a:xfrm>
            <a:off x="725488" y="942975"/>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52229" name="テキスト ボックス 18"/>
          <p:cNvSpPr txBox="1">
            <a:spLocks noChangeArrowheads="1"/>
          </p:cNvSpPr>
          <p:nvPr/>
        </p:nvSpPr>
        <p:spPr bwMode="auto">
          <a:xfrm>
            <a:off x="282575" y="2339975"/>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proton in </a:t>
            </a:r>
            <a:r>
              <a:rPr lang="en-US" altLang="ja-JP" sz="2000" b="1" baseline="30000">
                <a:latin typeface="Arial" panose="020B0604020202020204" pitchFamily="34" charset="0"/>
                <a:cs typeface="Arial" panose="020B0604020202020204" pitchFamily="34" charset="0"/>
              </a:rPr>
              <a:t>7</a:t>
            </a:r>
            <a:r>
              <a:rPr lang="en-US" altLang="ja-JP" sz="2000" b="1">
                <a:latin typeface="Arial" panose="020B0604020202020204" pitchFamily="34" charset="0"/>
                <a:cs typeface="Arial" panose="020B0604020202020204" pitchFamily="34" charset="0"/>
              </a:rPr>
              <a:t>Be capture an electron. A neutron and a neutrino are produced. </a:t>
            </a:r>
          </a:p>
        </p:txBody>
      </p:sp>
      <p:sp>
        <p:nvSpPr>
          <p:cNvPr id="52230" name="テキスト ボックス 2"/>
          <p:cNvSpPr txBox="1">
            <a:spLocks noChangeArrowheads="1"/>
          </p:cNvSpPr>
          <p:nvPr/>
        </p:nvSpPr>
        <p:spPr bwMode="auto">
          <a:xfrm>
            <a:off x="1579563" y="-6350"/>
            <a:ext cx="60039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interactions</a:t>
            </a:r>
            <a:br>
              <a:rPr lang="en-US" altLang="ja-JP" sz="2800" b="1" u="sng">
                <a:solidFill>
                  <a:srgbClr val="0000FF"/>
                </a:solidFill>
                <a:latin typeface="Arial" panose="020B0604020202020204" pitchFamily="34" charset="0"/>
                <a:cs typeface="Arial" panose="020B0604020202020204" pitchFamily="34" charset="0"/>
              </a:rPr>
            </a:br>
            <a:r>
              <a:rPr lang="en-US" altLang="ja-JP" sz="2800" b="1" u="sng">
                <a:solidFill>
                  <a:srgbClr val="0000FF"/>
                </a:solidFill>
                <a:latin typeface="Arial" panose="020B0604020202020204" pitchFamily="34" charset="0"/>
                <a:cs typeface="Arial" panose="020B0604020202020204" pitchFamily="34" charset="0"/>
              </a:rPr>
              <a:t>in the Homestake </a:t>
            </a:r>
            <a:r>
              <a:rPr lang="en-US" altLang="ja-JP" sz="2800" b="1" u="sng" baseline="30000">
                <a:solidFill>
                  <a:srgbClr val="0000FF"/>
                </a:solidFill>
                <a:latin typeface="Arial" panose="020B0604020202020204" pitchFamily="34" charset="0"/>
                <a:cs typeface="Arial" panose="020B0604020202020204" pitchFamily="34" charset="0"/>
              </a:rPr>
              <a:t>37</a:t>
            </a:r>
            <a:r>
              <a:rPr lang="en-US" altLang="ja-JP" sz="2800" b="1" u="sng">
                <a:solidFill>
                  <a:srgbClr val="0000FF"/>
                </a:solidFill>
                <a:latin typeface="Arial" panose="020B0604020202020204" pitchFamily="34" charset="0"/>
                <a:cs typeface="Arial" panose="020B0604020202020204" pitchFamily="34" charset="0"/>
              </a:rPr>
              <a:t>Cl experiment </a:t>
            </a:r>
          </a:p>
        </p:txBody>
      </p:sp>
      <p:pic>
        <p:nvPicPr>
          <p:cNvPr id="52231"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7413" y="1771650"/>
            <a:ext cx="28797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313" y="3097213"/>
            <a:ext cx="24145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6988" y="2732088"/>
            <a:ext cx="45767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テキスト ボックス 27"/>
          <p:cNvSpPr txBox="1">
            <a:spLocks noChangeArrowheads="1"/>
          </p:cNvSpPr>
          <p:nvPr/>
        </p:nvSpPr>
        <p:spPr bwMode="auto">
          <a:xfrm>
            <a:off x="296863" y="4376738"/>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Neutrinos interact with </a:t>
            </a:r>
            <a:r>
              <a:rPr lang="en-US" altLang="ja-JP" sz="2000" b="1" baseline="30000">
                <a:latin typeface="Arial" panose="020B0604020202020204" pitchFamily="34" charset="0"/>
                <a:cs typeface="Arial" panose="020B0604020202020204" pitchFamily="34" charset="0"/>
              </a:rPr>
              <a:t>37</a:t>
            </a:r>
            <a:r>
              <a:rPr lang="en-US" altLang="ja-JP" sz="2000" b="1">
                <a:latin typeface="Arial" panose="020B0604020202020204" pitchFamily="34" charset="0"/>
                <a:cs typeface="Arial" panose="020B0604020202020204" pitchFamily="34" charset="0"/>
              </a:rPr>
              <a:t>Cl.</a:t>
            </a:r>
          </a:p>
        </p:txBody>
      </p:sp>
      <p:sp>
        <p:nvSpPr>
          <p:cNvPr id="29" name="角丸四角形 28"/>
          <p:cNvSpPr/>
          <p:nvPr/>
        </p:nvSpPr>
        <p:spPr>
          <a:xfrm>
            <a:off x="106363" y="4081463"/>
            <a:ext cx="8731250" cy="2592387"/>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236" name="テキスト ボックス 29"/>
          <p:cNvSpPr txBox="1">
            <a:spLocks noChangeArrowheads="1"/>
          </p:cNvSpPr>
          <p:nvPr/>
        </p:nvSpPr>
        <p:spPr bwMode="auto">
          <a:xfrm>
            <a:off x="720725" y="3876675"/>
            <a:ext cx="2687638"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sp>
        <p:nvSpPr>
          <p:cNvPr id="52237" name="テキスト ボックス 30"/>
          <p:cNvSpPr txBox="1">
            <a:spLocks noChangeArrowheads="1"/>
          </p:cNvSpPr>
          <p:nvPr/>
        </p:nvSpPr>
        <p:spPr bwMode="auto">
          <a:xfrm>
            <a:off x="279400" y="5272088"/>
            <a:ext cx="8539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neutron in </a:t>
            </a:r>
            <a:r>
              <a:rPr lang="en-US" altLang="ja-JP" sz="2000" b="1" baseline="30000">
                <a:latin typeface="Arial" panose="020B0604020202020204" pitchFamily="34" charset="0"/>
                <a:cs typeface="Arial" panose="020B0604020202020204" pitchFamily="34" charset="0"/>
              </a:rPr>
              <a:t>37</a:t>
            </a:r>
            <a:r>
              <a:rPr lang="en-US" altLang="ja-JP" sz="2000" b="1">
                <a:latin typeface="Arial" panose="020B0604020202020204" pitchFamily="34" charset="0"/>
                <a:cs typeface="Arial" panose="020B0604020202020204" pitchFamily="34" charset="0"/>
              </a:rPr>
              <a:t>Cl interacts with neutrino. </a:t>
            </a:r>
          </a:p>
        </p:txBody>
      </p:sp>
      <p:pic>
        <p:nvPicPr>
          <p:cNvPr id="52238"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2188" y="4746625"/>
            <a:ext cx="32051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0725" y="6022975"/>
            <a:ext cx="2378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図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36988" y="5653088"/>
            <a:ext cx="46450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図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49938" y="1158875"/>
            <a:ext cx="18383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図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37250" y="1717675"/>
            <a:ext cx="1751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図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13463" y="4254500"/>
            <a:ext cx="21034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図 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26163" y="4906963"/>
            <a:ext cx="21034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スライド番号プレースホルダー 1">
            <a:extLst>
              <a:ext uri="{FF2B5EF4-FFF2-40B4-BE49-F238E27FC236}">
                <a16:creationId xmlns:a16="http://schemas.microsoft.com/office/drawing/2014/main" id="{5DC28084-A4A6-4207-BBC5-7E6797B6FC9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64" name="テキスト ボックス 1"/>
          <p:cNvSpPr txBox="1">
            <a:spLocks noChangeArrowheads="1"/>
          </p:cNvSpPr>
          <p:nvPr/>
        </p:nvSpPr>
        <p:spPr bwMode="auto">
          <a:xfrm>
            <a:off x="92075" y="601663"/>
            <a:ext cx="89820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Neutrino interaction is thought to be exchange of state (upper and lower) between matter fermions.</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We can consider that exchange of the state is exchange of</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intermediate particle, </a:t>
            </a:r>
            <a:r>
              <a:rPr lang="en-US" altLang="ja-JP" sz="2000" b="1" dirty="0">
                <a:solidFill>
                  <a:srgbClr val="FF0000"/>
                </a:solidFill>
                <a:latin typeface="Arial" panose="020B0604020202020204" pitchFamily="34" charset="0"/>
                <a:cs typeface="Arial" panose="020B0604020202020204" pitchFamily="34" charset="0"/>
              </a:rPr>
              <a:t>W boson</a:t>
            </a:r>
            <a:r>
              <a:rPr lang="en-US" altLang="ja-JP" sz="2000" b="1" dirty="0">
                <a:latin typeface="Arial" panose="020B0604020202020204" pitchFamily="34" charset="0"/>
                <a:cs typeface="Arial" panose="020B0604020202020204" pitchFamily="34" charset="0"/>
              </a:rPr>
              <a:t>.</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Particles which mediate “state” and force are categorized as </a:t>
            </a:r>
            <a:r>
              <a:rPr lang="en-US" altLang="ja-JP" sz="2000" b="1" dirty="0">
                <a:solidFill>
                  <a:srgbClr val="FF0000"/>
                </a:solidFill>
                <a:latin typeface="Arial" panose="020B0604020202020204" pitchFamily="34" charset="0"/>
                <a:cs typeface="Arial" panose="020B0604020202020204" pitchFamily="34" charset="0"/>
              </a:rPr>
              <a:t>gauge bosons</a:t>
            </a:r>
            <a:r>
              <a:rPr lang="en-US" altLang="ja-JP" sz="2000" b="1" dirty="0">
                <a:latin typeface="Arial" panose="020B0604020202020204" pitchFamily="34" charset="0"/>
                <a:cs typeface="Arial" panose="020B0604020202020204" pitchFamily="34" charset="0"/>
              </a:rPr>
              <a:t>. </a:t>
            </a:r>
            <a:endParaRPr lang="ja-JP" altLang="en-US" sz="2000" b="1" dirty="0">
              <a:latin typeface="Arial" panose="020B0604020202020204" pitchFamily="34" charset="0"/>
              <a:cs typeface="Arial" panose="020B0604020202020204" pitchFamily="34" charset="0"/>
            </a:endParaRPr>
          </a:p>
        </p:txBody>
      </p:sp>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Weak interaction and W boson </a:t>
            </a:r>
          </a:p>
        </p:txBody>
      </p:sp>
      <p:pic>
        <p:nvPicPr>
          <p:cNvPr id="5325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3638" y="2757488"/>
            <a:ext cx="2378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6763" y="2901950"/>
            <a:ext cx="31686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図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6763" y="3979863"/>
            <a:ext cx="31686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0463" y="3225800"/>
            <a:ext cx="21986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テキスト ボックス 1"/>
          <p:cNvSpPr txBox="1">
            <a:spLocks noChangeArrowheads="1"/>
          </p:cNvSpPr>
          <p:nvPr/>
        </p:nvSpPr>
        <p:spPr bwMode="auto">
          <a:xfrm>
            <a:off x="5426075" y="3640138"/>
            <a:ext cx="527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or</a:t>
            </a:r>
            <a:endParaRPr lang="ja-JP" altLang="en-US" sz="2000" b="1">
              <a:latin typeface="Arial" panose="020B0604020202020204" pitchFamily="34" charset="0"/>
              <a:cs typeface="Arial" panose="020B0604020202020204" pitchFamily="34" charset="0"/>
            </a:endParaRPr>
          </a:p>
        </p:txBody>
      </p:sp>
      <p:sp>
        <p:nvSpPr>
          <p:cNvPr id="4" name="角丸四角形 3"/>
          <p:cNvSpPr/>
          <p:nvPr/>
        </p:nvSpPr>
        <p:spPr>
          <a:xfrm>
            <a:off x="671513" y="2508250"/>
            <a:ext cx="7693025" cy="2894013"/>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スライド番号プレースホルダー 1">
            <a:extLst>
              <a:ext uri="{FF2B5EF4-FFF2-40B4-BE49-F238E27FC236}">
                <a16:creationId xmlns:a16="http://schemas.microsoft.com/office/drawing/2014/main" id="{19769AB4-1AEF-4650-947C-37845CB2BE5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158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Mass of W boson </a:t>
            </a:r>
          </a:p>
        </p:txBody>
      </p:sp>
      <p:pic>
        <p:nvPicPr>
          <p:cNvPr id="54275"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790700"/>
            <a:ext cx="25495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テキスト ボックス 10"/>
          <p:cNvSpPr txBox="1">
            <a:spLocks noChangeArrowheads="1"/>
          </p:cNvSpPr>
          <p:nvPr/>
        </p:nvSpPr>
        <p:spPr bwMode="auto">
          <a:xfrm>
            <a:off x="25400" y="641350"/>
            <a:ext cx="91884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Mass of W boson is very heavy</a:t>
            </a:r>
            <a:r>
              <a:rPr lang="en-US" altLang="ja-JP" sz="2000" b="1" dirty="0">
                <a:latin typeface="Arial" panose="020B0604020202020204" pitchFamily="34" charset="0"/>
                <a:cs typeface="Arial" panose="020B0604020202020204" pitchFamily="34" charset="0"/>
              </a:rPr>
              <a:t>. </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It is correlated with the </a:t>
            </a:r>
            <a:r>
              <a:rPr lang="en-US" altLang="ja-JP" sz="2000" b="1" dirty="0">
                <a:solidFill>
                  <a:srgbClr val="FF0000"/>
                </a:solidFill>
                <a:latin typeface="Arial" panose="020B0604020202020204" pitchFamily="34" charset="0"/>
                <a:cs typeface="Arial" panose="020B0604020202020204" pitchFamily="34" charset="0"/>
              </a:rPr>
              <a:t>small cross section </a:t>
            </a:r>
            <a:r>
              <a:rPr lang="en-US" altLang="ja-JP" sz="2000" b="1" dirty="0">
                <a:latin typeface="Arial" panose="020B0604020202020204" pitchFamily="34" charset="0"/>
                <a:cs typeface="Arial" panose="020B0604020202020204" pitchFamily="34" charset="0"/>
              </a:rPr>
              <a:t>of the weak interaction.</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To understand this correlation, we must recall </a:t>
            </a:r>
            <a:r>
              <a:rPr lang="en-US" altLang="ja-JP" sz="2000" b="1" dirty="0">
                <a:solidFill>
                  <a:srgbClr val="FF0000"/>
                </a:solidFill>
                <a:latin typeface="Arial" panose="020B0604020202020204" pitchFamily="34" charset="0"/>
                <a:cs typeface="Arial" panose="020B0604020202020204" pitchFamily="34" charset="0"/>
              </a:rPr>
              <a:t>“Heisenberg’s uncertainty principle”</a:t>
            </a:r>
            <a:r>
              <a:rPr lang="en-US" altLang="ja-JP" sz="2000" b="1" dirty="0">
                <a:latin typeface="Arial" panose="020B0604020202020204" pitchFamily="34" charset="0"/>
                <a:cs typeface="Arial" panose="020B0604020202020204" pitchFamily="34" charset="0"/>
              </a:rPr>
              <a:t>. </a:t>
            </a: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For very short time period, very high energy can be generated virtually.</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 heavy particle can exist virtually for a short time because </a:t>
            </a:r>
            <a:r>
              <a:rPr lang="en-US" altLang="ja-JP" sz="2000" b="1" dirty="0">
                <a:solidFill>
                  <a:srgbClr val="FF0000"/>
                </a:solidFill>
                <a:latin typeface="Arial" panose="020B0604020202020204" pitchFamily="34" charset="0"/>
                <a:cs typeface="Arial" panose="020B0604020202020204" pitchFamily="34" charset="0"/>
              </a:rPr>
              <a:t>E=mc</a:t>
            </a:r>
            <a:r>
              <a:rPr lang="en-US" altLang="ja-JP" sz="2000" b="1" baseline="30000" dirty="0">
                <a:solidFill>
                  <a:srgbClr val="FF0000"/>
                </a:solidFill>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heavy virtual particle can travel only  </a:t>
            </a:r>
            <a:r>
              <a:rPr lang="en-US" altLang="ja-JP" sz="2000" b="1" dirty="0" err="1">
                <a:solidFill>
                  <a:srgbClr val="FF0000"/>
                </a:solidFill>
                <a:latin typeface="Arial" panose="020B0604020202020204" pitchFamily="34" charset="0"/>
                <a:cs typeface="Arial" panose="020B0604020202020204" pitchFamily="34" charset="0"/>
              </a:rPr>
              <a:t>R~c</a:t>
            </a:r>
            <a:r>
              <a:rPr lang="en-US" altLang="ja-JP" sz="2000" b="1" dirty="0" err="1">
                <a:solidFill>
                  <a:srgbClr val="FF0000"/>
                </a:solidFill>
                <a:latin typeface="Symbol" panose="05050102010706020507" pitchFamily="18" charset="2"/>
                <a:cs typeface="Arial" panose="020B0604020202020204" pitchFamily="34" charset="0"/>
              </a:rPr>
              <a:t>D</a:t>
            </a:r>
            <a:r>
              <a:rPr lang="en-US" altLang="ja-JP" sz="2000" b="1" dirty="0" err="1">
                <a:solidFill>
                  <a:srgbClr val="FF0000"/>
                </a:solidFill>
                <a:latin typeface="Arial" panose="020B0604020202020204" pitchFamily="34" charset="0"/>
                <a:cs typeface="Arial" panose="020B0604020202020204" pitchFamily="34" charset="0"/>
              </a:rPr>
              <a:t>t</a:t>
            </a:r>
            <a:r>
              <a:rPr lang="en-US" altLang="ja-JP" sz="2000" b="1" dirty="0">
                <a:latin typeface="Arial" panose="020B0604020202020204" pitchFamily="34" charset="0"/>
                <a:cs typeface="Arial" panose="020B0604020202020204" pitchFamily="34" charset="0"/>
              </a:rPr>
              <a:t>. If other particles happen to pass the area </a:t>
            </a:r>
            <a:r>
              <a:rPr lang="en-US" altLang="ja-JP" sz="2000" b="1" dirty="0">
                <a:solidFill>
                  <a:srgbClr val="FF0000"/>
                </a:solidFill>
                <a:latin typeface="Arial" panose="020B0604020202020204" pitchFamily="34" charset="0"/>
                <a:cs typeface="Arial" panose="020B0604020202020204" pitchFamily="34" charset="0"/>
              </a:rPr>
              <a:t>S~(</a:t>
            </a:r>
            <a:r>
              <a:rPr lang="en-US" altLang="ja-JP" sz="2000" b="1" dirty="0" err="1">
                <a:solidFill>
                  <a:srgbClr val="FF0000"/>
                </a:solidFill>
                <a:latin typeface="Arial" panose="020B0604020202020204" pitchFamily="34" charset="0"/>
                <a:cs typeface="Arial" panose="020B0604020202020204" pitchFamily="34" charset="0"/>
              </a:rPr>
              <a:t>c</a:t>
            </a:r>
            <a:r>
              <a:rPr lang="en-US" altLang="ja-JP" sz="2000" b="1" dirty="0" err="1">
                <a:solidFill>
                  <a:srgbClr val="FF0000"/>
                </a:solidFill>
                <a:latin typeface="Symbol" panose="05050102010706020507" pitchFamily="18" charset="2"/>
                <a:cs typeface="Arial" panose="020B0604020202020204" pitchFamily="34" charset="0"/>
              </a:rPr>
              <a:t>D</a:t>
            </a:r>
            <a:r>
              <a:rPr lang="en-US" altLang="ja-JP" sz="2000" b="1" dirty="0" err="1">
                <a:solidFill>
                  <a:srgbClr val="FF0000"/>
                </a:solidFill>
                <a:latin typeface="Arial" panose="020B0604020202020204" pitchFamily="34" charset="0"/>
                <a:cs typeface="Arial" panose="020B0604020202020204" pitchFamily="34" charset="0"/>
              </a:rPr>
              <a:t>t</a:t>
            </a:r>
            <a:r>
              <a:rPr lang="en-US" altLang="ja-JP" sz="2000" b="1" dirty="0">
                <a:solidFill>
                  <a:srgbClr val="FF0000"/>
                </a:solidFill>
                <a:latin typeface="Arial" panose="020B0604020202020204" pitchFamily="34" charset="0"/>
                <a:cs typeface="Arial" panose="020B0604020202020204" pitchFamily="34" charset="0"/>
              </a:rPr>
              <a:t>)</a:t>
            </a:r>
            <a:r>
              <a:rPr lang="en-US" altLang="ja-JP" sz="2000" b="1" baseline="30000" dirty="0">
                <a:solidFill>
                  <a:srgbClr val="FF0000"/>
                </a:solidFill>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 weak interaction may occur.</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size of the area in which the virtual</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particle can travel is proportional to</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a:t>
            </a:r>
            <a:r>
              <a:rPr lang="en-US" altLang="ja-JP" sz="2000" b="1" dirty="0">
                <a:solidFill>
                  <a:srgbClr val="FF0000"/>
                </a:solidFill>
                <a:latin typeface="Arial" panose="020B0604020202020204" pitchFamily="34" charset="0"/>
                <a:cs typeface="Arial" panose="020B0604020202020204" pitchFamily="34" charset="0"/>
              </a:rPr>
              <a:t>cross section</a:t>
            </a:r>
            <a:r>
              <a:rPr lang="en-US" altLang="ja-JP" sz="2000" b="1" dirty="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From the cross section of weak</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interactions, it is guessed that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mass of W is  </a:t>
            </a:r>
            <a:r>
              <a:rPr lang="en-US" altLang="ja-JP" sz="2000" b="1" dirty="0">
                <a:solidFill>
                  <a:srgbClr val="FF0000"/>
                </a:solidFill>
                <a:latin typeface="Arial" panose="020B0604020202020204" pitchFamily="34" charset="0"/>
                <a:cs typeface="Arial" panose="020B0604020202020204" pitchFamily="34" charset="0"/>
              </a:rPr>
              <a:t>~100GeV</a:t>
            </a:r>
            <a:r>
              <a:rPr lang="en-US" altLang="ja-JP" sz="2000" b="1" dirty="0">
                <a:latin typeface="Arial" panose="020B0604020202020204" pitchFamily="34" charset="0"/>
                <a:cs typeface="Arial" panose="020B0604020202020204" pitchFamily="34" charset="0"/>
              </a:rPr>
              <a:t>.</a:t>
            </a:r>
          </a:p>
        </p:txBody>
      </p:sp>
      <p:grpSp>
        <p:nvGrpSpPr>
          <p:cNvPr id="54277" name="グループ化 1"/>
          <p:cNvGrpSpPr>
            <a:grpSpLocks/>
          </p:cNvGrpSpPr>
          <p:nvPr/>
        </p:nvGrpSpPr>
        <p:grpSpPr bwMode="auto">
          <a:xfrm>
            <a:off x="5664200" y="4098925"/>
            <a:ext cx="2160588" cy="2160588"/>
            <a:chOff x="5635614" y="4515642"/>
            <a:chExt cx="2160000" cy="2160000"/>
          </a:xfrm>
        </p:grpSpPr>
        <p:sp>
          <p:nvSpPr>
            <p:cNvPr id="12" name="楕円 11"/>
            <p:cNvSpPr/>
            <p:nvPr/>
          </p:nvSpPr>
          <p:spPr>
            <a:xfrm>
              <a:off x="5635614" y="4515642"/>
              <a:ext cx="2160000" cy="2160000"/>
            </a:xfrm>
            <a:prstGeom prst="ellipse">
              <a:avLst/>
            </a:prstGeom>
            <a:solidFill>
              <a:srgbClr val="FFFF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楕円 12"/>
            <p:cNvSpPr/>
            <p:nvPr/>
          </p:nvSpPr>
          <p:spPr>
            <a:xfrm>
              <a:off x="6689427" y="5532953"/>
              <a:ext cx="73005" cy="730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15" name="直線矢印コネクタ 14"/>
          <p:cNvCxnSpPr/>
          <p:nvPr/>
        </p:nvCxnSpPr>
        <p:spPr>
          <a:xfrm flipV="1">
            <a:off x="5689600" y="5153025"/>
            <a:ext cx="1028700" cy="18415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4279" name="テキスト ボックス 1"/>
          <p:cNvSpPr txBox="1">
            <a:spLocks noChangeArrowheads="1"/>
          </p:cNvSpPr>
          <p:nvPr/>
        </p:nvSpPr>
        <p:spPr bwMode="auto">
          <a:xfrm>
            <a:off x="6262688" y="1887538"/>
            <a:ext cx="2027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(natural unit)</a:t>
            </a:r>
            <a:endParaRPr lang="ja-JP" altLang="en-US" sz="2000" b="1">
              <a:latin typeface="Arial" panose="020B0604020202020204" pitchFamily="34" charset="0"/>
              <a:cs typeface="Arial" panose="020B0604020202020204" pitchFamily="34" charset="0"/>
            </a:endParaRPr>
          </a:p>
        </p:txBody>
      </p:sp>
      <p:sp>
        <p:nvSpPr>
          <p:cNvPr id="54280" name="テキスト ボックス 2"/>
          <p:cNvSpPr txBox="1">
            <a:spLocks noChangeArrowheads="1"/>
          </p:cNvSpPr>
          <p:nvPr/>
        </p:nvSpPr>
        <p:spPr bwMode="auto">
          <a:xfrm>
            <a:off x="6621463" y="4533900"/>
            <a:ext cx="950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matter</a:t>
            </a:r>
            <a:br>
              <a:rPr lang="en-US" altLang="ja-JP" sz="1800" b="1"/>
            </a:br>
            <a:r>
              <a:rPr lang="en-US" altLang="ja-JP" sz="1800" b="1"/>
              <a:t>fermion</a:t>
            </a:r>
            <a:endParaRPr lang="ja-JP" altLang="en-US" sz="1800" b="1"/>
          </a:p>
        </p:txBody>
      </p:sp>
      <p:sp>
        <p:nvSpPr>
          <p:cNvPr id="4" name="テキスト ボックス 3"/>
          <p:cNvSpPr txBox="1"/>
          <p:nvPr/>
        </p:nvSpPr>
        <p:spPr>
          <a:xfrm>
            <a:off x="5756275" y="4856163"/>
            <a:ext cx="773113" cy="369887"/>
          </a:xfrm>
          <a:prstGeom prst="rect">
            <a:avLst/>
          </a:prstGeom>
          <a:noFill/>
        </p:spPr>
        <p:txBody>
          <a:bodyPr>
            <a:spAutoFit/>
          </a:bodyPr>
          <a:lstStyle/>
          <a:p>
            <a:pPr>
              <a:defRPr/>
            </a:pPr>
            <a:r>
              <a:rPr lang="en-US" altLang="ja-JP" b="1" dirty="0" err="1">
                <a:latin typeface="+mn-lt"/>
                <a:cs typeface="Arial" panose="020B0604020202020204" pitchFamily="34" charset="0"/>
              </a:rPr>
              <a:t>R~c</a:t>
            </a:r>
            <a:r>
              <a:rPr lang="en-US" altLang="ja-JP" b="1" dirty="0" err="1">
                <a:latin typeface="Symbol" panose="05050102010706020507" pitchFamily="18" charset="2"/>
                <a:cs typeface="Arial" panose="020B0604020202020204" pitchFamily="34" charset="0"/>
              </a:rPr>
              <a:t>D</a:t>
            </a:r>
            <a:r>
              <a:rPr lang="en-US" altLang="ja-JP" b="1" dirty="0" err="1">
                <a:latin typeface="+mn-lt"/>
                <a:cs typeface="Arial" panose="020B0604020202020204" pitchFamily="34" charset="0"/>
              </a:rPr>
              <a:t>t</a:t>
            </a:r>
            <a:endParaRPr lang="ja-JP" altLang="en-US" dirty="0">
              <a:latin typeface="+mn-lt"/>
            </a:endParaRPr>
          </a:p>
        </p:txBody>
      </p:sp>
      <p:sp>
        <p:nvSpPr>
          <p:cNvPr id="54282" name="テキスト ボックス 4"/>
          <p:cNvSpPr txBox="1">
            <a:spLocks noChangeArrowheads="1"/>
          </p:cNvSpPr>
          <p:nvPr/>
        </p:nvSpPr>
        <p:spPr bwMode="auto">
          <a:xfrm>
            <a:off x="5772150" y="5534025"/>
            <a:ext cx="2052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cross section </a:t>
            </a:r>
            <a:r>
              <a:rPr lang="ja-JP" altLang="en-US" sz="1400" b="1"/>
              <a:t>∝</a:t>
            </a:r>
            <a:r>
              <a:rPr lang="en-US" altLang="ja-JP" sz="1800" b="1"/>
              <a:t> R</a:t>
            </a:r>
            <a:r>
              <a:rPr lang="en-US" altLang="ja-JP" sz="1800" b="1" baseline="30000"/>
              <a:t>2</a:t>
            </a:r>
            <a:endParaRPr lang="ja-JP" altLang="en-US" sz="1800" b="1" baseline="30000"/>
          </a:p>
        </p:txBody>
      </p:sp>
      <p:sp>
        <p:nvSpPr>
          <p:cNvPr id="14" name="スライド番号プレースホルダー 1">
            <a:extLst>
              <a:ext uri="{FF2B5EF4-FFF2-40B4-BE49-F238E27FC236}">
                <a16:creationId xmlns:a16="http://schemas.microsoft.com/office/drawing/2014/main" id="{956F6281-2313-4B67-B661-77FE14D4378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Weak interaction and W boson </a:t>
            </a:r>
          </a:p>
        </p:txBody>
      </p:sp>
      <p:sp>
        <p:nvSpPr>
          <p:cNvPr id="56364" name="テキスト ボックス 1"/>
          <p:cNvSpPr txBox="1">
            <a:spLocks noChangeArrowheads="1"/>
          </p:cNvSpPr>
          <p:nvPr/>
        </p:nvSpPr>
        <p:spPr bwMode="auto">
          <a:xfrm>
            <a:off x="84138" y="596900"/>
            <a:ext cx="89820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Look the exchange of the W boson carefully.</a:t>
            </a: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p:txBody>
      </p:sp>
      <p:pic>
        <p:nvPicPr>
          <p:cNvPr id="55300" name="図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050925"/>
            <a:ext cx="2378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375" y="1973263"/>
            <a:ext cx="33782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図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3913" y="1184275"/>
            <a:ext cx="28209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図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0438" y="1427163"/>
            <a:ext cx="251142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
          <p:cNvSpPr txBox="1">
            <a:spLocks noChangeArrowheads="1"/>
          </p:cNvSpPr>
          <p:nvPr/>
        </p:nvSpPr>
        <p:spPr bwMode="auto">
          <a:xfrm>
            <a:off x="84138" y="3743325"/>
            <a:ext cx="89820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You can find a similarity with</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following</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matrix calculation.</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Intermediate bosons W</a:t>
            </a:r>
            <a:r>
              <a:rPr lang="en-US" altLang="ja-JP" sz="2000" b="1" baseline="30000" dirty="0">
                <a:latin typeface="Arial" panose="020B0604020202020204" pitchFamily="34" charset="0"/>
                <a:cs typeface="Arial" panose="020B0604020202020204" pitchFamily="34" charset="0"/>
              </a:rPr>
              <a:t>+</a:t>
            </a:r>
            <a:r>
              <a:rPr lang="en-US" altLang="ja-JP" sz="2000" b="1" dirty="0">
                <a:latin typeface="Arial" panose="020B0604020202020204" pitchFamily="34" charset="0"/>
                <a:cs typeface="Arial" panose="020B0604020202020204" pitchFamily="34" charset="0"/>
              </a:rPr>
              <a:t> and W</a:t>
            </a:r>
            <a:r>
              <a:rPr lang="en-US" altLang="ja-JP" sz="2000" b="1" baseline="30000" dirty="0">
                <a:latin typeface="Arial" panose="020B0604020202020204" pitchFamily="34" charset="0"/>
                <a:cs typeface="Arial" panose="020B0604020202020204" pitchFamily="34" charset="0"/>
              </a:rPr>
              <a:t>-</a:t>
            </a:r>
            <a:r>
              <a:rPr lang="en-US" altLang="ja-JP" sz="2000" b="1" dirty="0">
                <a:latin typeface="Arial" panose="020B0604020202020204" pitchFamily="34" charset="0"/>
                <a:cs typeface="Arial" panose="020B0604020202020204" pitchFamily="34" charset="0"/>
              </a:rPr>
              <a:t> corresponds to</a:t>
            </a:r>
            <a:endParaRPr lang="ja-JP" altLang="en-US" sz="2000" b="1" dirty="0">
              <a:latin typeface="Arial" panose="020B0604020202020204" pitchFamily="34" charset="0"/>
              <a:cs typeface="Arial" panose="020B0604020202020204" pitchFamily="34" charset="0"/>
            </a:endParaRPr>
          </a:p>
        </p:txBody>
      </p:sp>
      <p:pic>
        <p:nvPicPr>
          <p:cNvPr id="55305"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47788" y="5486400"/>
            <a:ext cx="201771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図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5175" y="5486400"/>
            <a:ext cx="201771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図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75200" y="3571875"/>
            <a:ext cx="297973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スライド番号プレースホルダー 1">
            <a:extLst>
              <a:ext uri="{FF2B5EF4-FFF2-40B4-BE49-F238E27FC236}">
                <a16:creationId xmlns:a16="http://schemas.microsoft.com/office/drawing/2014/main" id="{14210BFB-6801-41F1-9633-20CD91DDA5B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Weak interaction model </a:t>
            </a:r>
          </a:p>
        </p:txBody>
      </p:sp>
      <p:sp>
        <p:nvSpPr>
          <p:cNvPr id="56364" name="テキスト ボックス 1"/>
          <p:cNvSpPr txBox="1">
            <a:spLocks noChangeArrowheads="1"/>
          </p:cNvSpPr>
          <p:nvPr/>
        </p:nvSpPr>
        <p:spPr bwMode="auto">
          <a:xfrm>
            <a:off x="317500" y="1025525"/>
            <a:ext cx="44291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Matter fermions </a:t>
            </a:r>
            <a:r>
              <a:rPr lang="en-US" altLang="ja-JP" sz="2000" b="1" dirty="0">
                <a:latin typeface="Arial" panose="020B0604020202020204" pitchFamily="34" charset="0"/>
                <a:cs typeface="Arial" panose="020B0604020202020204" pitchFamily="34" charset="0"/>
              </a:rPr>
              <a:t>which constitute matters can be expressed by column vectors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of 2 elements.</a:t>
            </a: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Weak bosons </a:t>
            </a:r>
            <a:r>
              <a:rPr lang="en-US" altLang="ja-JP" sz="2000" b="1" dirty="0">
                <a:latin typeface="Arial" panose="020B0604020202020204" pitchFamily="34" charset="0"/>
                <a:cs typeface="Arial" panose="020B0604020202020204" pitchFamily="34" charset="0"/>
              </a:rPr>
              <a:t>which intermediate state can be expressed by 2x2 matrices.</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Weak interactions </a:t>
            </a:r>
            <a:r>
              <a:rPr lang="en-US" altLang="ja-JP" sz="2000" b="1" dirty="0">
                <a:latin typeface="Arial" panose="020B0604020202020204" pitchFamily="34" charset="0"/>
                <a:cs typeface="Arial" panose="020B0604020202020204" pitchFamily="34" charset="0"/>
              </a:rPr>
              <a:t>are exchange of 2x2 matrices between column vectors.</a:t>
            </a:r>
          </a:p>
        </p:txBody>
      </p:sp>
      <p:pic>
        <p:nvPicPr>
          <p:cNvPr id="56324"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5338" y="1108075"/>
            <a:ext cx="4427537"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テキスト ボックス 1"/>
          <p:cNvSpPr txBox="1">
            <a:spLocks noChangeArrowheads="1"/>
          </p:cNvSpPr>
          <p:nvPr/>
        </p:nvSpPr>
        <p:spPr bwMode="auto">
          <a:xfrm>
            <a:off x="317500" y="5456238"/>
            <a:ext cx="858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When 2x2 matrices are considered,  there will be 4 independent matrices.  W</a:t>
            </a:r>
            <a:r>
              <a:rPr lang="en-US" altLang="ja-JP" sz="2000" b="1" baseline="30000">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 and W</a:t>
            </a:r>
            <a:r>
              <a:rPr lang="en-US" altLang="ja-JP" sz="2000" b="1" baseline="30000">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 are off-diagonal matrices.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Are there any diagonal matrices?</a:t>
            </a:r>
          </a:p>
        </p:txBody>
      </p:sp>
      <p:sp>
        <p:nvSpPr>
          <p:cNvPr id="2" name="角丸四角形 1"/>
          <p:cNvSpPr/>
          <p:nvPr/>
        </p:nvSpPr>
        <p:spPr>
          <a:xfrm>
            <a:off x="161925" y="839788"/>
            <a:ext cx="8875713" cy="4325937"/>
          </a:xfrm>
          <a:prstGeom prst="roundRect">
            <a:avLst/>
          </a:prstGeom>
          <a:noFill/>
          <a:ln w="381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スライド番号プレースホルダー 1">
            <a:extLst>
              <a:ext uri="{FF2B5EF4-FFF2-40B4-BE49-F238E27FC236}">
                <a16:creationId xmlns:a16="http://schemas.microsoft.com/office/drawing/2014/main" id="{17A2F3CF-05EF-47B8-813B-C27ED57967D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テキスト ボックス 1"/>
          <p:cNvSpPr txBox="1">
            <a:spLocks noChangeArrowheads="1"/>
          </p:cNvSpPr>
          <p:nvPr/>
        </p:nvSpPr>
        <p:spPr bwMode="auto">
          <a:xfrm>
            <a:off x="58738" y="760413"/>
            <a:ext cx="525145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Around 1930, two anomalies were found in</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the</a:t>
            </a:r>
            <a:r>
              <a:rPr lang="ja-JP" altLang="en-US" sz="2000" b="1">
                <a:latin typeface="Arial" panose="020B0604020202020204" pitchFamily="34" charset="0"/>
                <a:cs typeface="Arial" panose="020B0604020202020204" pitchFamily="34" charset="0"/>
              </a:rPr>
              <a:t>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process.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daughter nucleus do not recoil backwards in a straight line.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There is a momentum imbalance.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seems that the </a:t>
            </a:r>
            <a:r>
              <a:rPr lang="en-US" altLang="ja-JP" sz="2000" b="1">
                <a:solidFill>
                  <a:srgbClr val="FF0000"/>
                </a:solidFill>
                <a:latin typeface="Arial" panose="020B0604020202020204" pitchFamily="34" charset="0"/>
                <a:cs typeface="Arial" panose="020B0604020202020204" pitchFamily="34" charset="0"/>
              </a:rPr>
              <a:t>principle of momentum conservation</a:t>
            </a:r>
            <a:r>
              <a:rPr lang="en-US" altLang="ja-JP" sz="2000" b="1">
                <a:latin typeface="Arial" panose="020B0604020202020204" pitchFamily="34" charset="0"/>
                <a:cs typeface="Arial" panose="020B0604020202020204" pitchFamily="34" charset="0"/>
              </a:rPr>
              <a:t> is violated.  </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energy spectrum of the</a:t>
            </a:r>
            <a:br>
              <a:rPr lang="en-US" altLang="ja-JP" sz="2000" b="1">
                <a:latin typeface="Arial" panose="020B0604020202020204" pitchFamily="34" charset="0"/>
                <a:cs typeface="Arial" panose="020B0604020202020204" pitchFamily="34" charset="0"/>
              </a:rPr>
            </a:b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 shows broad distribution.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If total energy is conserved in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 two body decay, the energy spectrum of the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 must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 monochromatic.</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a:t>
            </a:r>
            <a:r>
              <a:rPr lang="en-US" altLang="ja-JP" sz="2000" b="1">
                <a:solidFill>
                  <a:srgbClr val="FF0000"/>
                </a:solidFill>
                <a:latin typeface="Arial" panose="020B0604020202020204" pitchFamily="34" charset="0"/>
                <a:cs typeface="Arial" panose="020B0604020202020204" pitchFamily="34" charset="0"/>
              </a:rPr>
              <a:t>principle of energy</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conservation </a:t>
            </a:r>
            <a:r>
              <a:rPr lang="en-US" altLang="ja-JP" sz="2000" b="1">
                <a:latin typeface="Arial" panose="020B0604020202020204" pitchFamily="34" charset="0"/>
                <a:cs typeface="Arial" panose="020B0604020202020204" pitchFamily="34" charset="0"/>
              </a:rPr>
              <a:t>seems to be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broken.</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11267"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Anomalies in </a:t>
            </a:r>
            <a:r>
              <a:rPr lang="en-US" altLang="ja-JP" sz="2800" b="1" u="sng">
                <a:solidFill>
                  <a:srgbClr val="0A0AD4"/>
                </a:solidFill>
                <a:latin typeface="Symbol" panose="05050102010706020507" pitchFamily="18" charset="2"/>
              </a:rPr>
              <a:t>b</a:t>
            </a:r>
            <a:r>
              <a:rPr lang="en-US" altLang="ja-JP" sz="2800" b="1" u="sng">
                <a:solidFill>
                  <a:srgbClr val="0A0AD4"/>
                </a:solidFill>
                <a:latin typeface="Arial" panose="020B0604020202020204" pitchFamily="34" charset="0"/>
              </a:rPr>
              <a:t>-decay process</a:t>
            </a:r>
          </a:p>
        </p:txBody>
      </p:sp>
      <p:pic>
        <p:nvPicPr>
          <p:cNvPr id="11268"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9275" y="3832225"/>
            <a:ext cx="4784725"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テキスト ボックス 3"/>
          <p:cNvSpPr txBox="1">
            <a:spLocks noChangeArrowheads="1"/>
          </p:cNvSpPr>
          <p:nvPr/>
        </p:nvSpPr>
        <p:spPr bwMode="auto">
          <a:xfrm>
            <a:off x="7561263" y="4652963"/>
            <a:ext cx="1352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400">
                <a:solidFill>
                  <a:srgbClr val="FF0000"/>
                </a:solidFill>
              </a:rPr>
              <a:t>If total energy is conserved….</a:t>
            </a:r>
            <a:endParaRPr lang="ja-JP" altLang="en-US" sz="1400">
              <a:solidFill>
                <a:srgbClr val="FF0000"/>
              </a:solidFill>
            </a:endParaRPr>
          </a:p>
        </p:txBody>
      </p:sp>
      <p:cxnSp>
        <p:nvCxnSpPr>
          <p:cNvPr id="6" name="直線矢印コネクタ 5"/>
          <p:cNvCxnSpPr/>
          <p:nvPr/>
        </p:nvCxnSpPr>
        <p:spPr>
          <a:xfrm>
            <a:off x="8561388" y="5175250"/>
            <a:ext cx="293687" cy="30797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271"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8475" y="1524000"/>
            <a:ext cx="295275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1">
            <a:extLst>
              <a:ext uri="{FF2B5EF4-FFF2-40B4-BE49-F238E27FC236}">
                <a16:creationId xmlns:a16="http://schemas.microsoft.com/office/drawing/2014/main" id="{0CEC81E1-BF2D-4798-8B76-69D12B501CD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Z</a:t>
            </a:r>
            <a:r>
              <a:rPr lang="en-US" sz="2800" b="1" u="sng" spc="-5" baseline="30000" dirty="0">
                <a:solidFill>
                  <a:srgbClr val="0A0AD4"/>
                </a:solidFill>
                <a:latin typeface="Arial" panose="020B0604020202020204" pitchFamily="34" charset="0"/>
                <a:cs typeface="Arial" panose="020B0604020202020204" pitchFamily="34" charset="0"/>
              </a:rPr>
              <a:t>0</a:t>
            </a:r>
            <a:r>
              <a:rPr lang="en-US" sz="2800" b="1" u="sng" spc="-5" dirty="0">
                <a:solidFill>
                  <a:srgbClr val="0A0AD4"/>
                </a:solidFill>
                <a:latin typeface="Arial" panose="020B0604020202020204" pitchFamily="34" charset="0"/>
                <a:cs typeface="Arial" panose="020B0604020202020204" pitchFamily="34" charset="0"/>
              </a:rPr>
              <a:t> boson and neutral current interaction </a:t>
            </a:r>
          </a:p>
        </p:txBody>
      </p:sp>
      <p:sp>
        <p:nvSpPr>
          <p:cNvPr id="57347" name="テキスト ボックス 1"/>
          <p:cNvSpPr txBox="1">
            <a:spLocks noChangeArrowheads="1"/>
          </p:cNvSpPr>
          <p:nvPr/>
        </p:nvSpPr>
        <p:spPr bwMode="auto">
          <a:xfrm>
            <a:off x="66675" y="620713"/>
            <a:ext cx="890111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Arial" panose="020B0604020202020204" pitchFamily="34" charset="0"/>
                <a:cs typeface="Arial" panose="020B0604020202020204" pitchFamily="34" charset="0"/>
              </a:rPr>
              <a:t>     One of the diagonal matrices,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     </a:t>
            </a:r>
            <a:r>
              <a:rPr lang="en-US" altLang="ja-JP" sz="2000" b="1" dirty="0">
                <a:solidFill>
                  <a:srgbClr val="FF0000"/>
                </a:solidFill>
                <a:latin typeface="Arial" panose="020B0604020202020204" pitchFamily="34" charset="0"/>
                <a:cs typeface="Arial" panose="020B0604020202020204" pitchFamily="34" charset="0"/>
              </a:rPr>
              <a:t>Z</a:t>
            </a:r>
            <a:r>
              <a:rPr lang="en-US" altLang="ja-JP" sz="2000" b="1" baseline="30000" dirty="0">
                <a:solidFill>
                  <a:srgbClr val="FF0000"/>
                </a:solidFill>
                <a:latin typeface="Arial" panose="020B0604020202020204" pitchFamily="34" charset="0"/>
                <a:cs typeface="Arial" panose="020B0604020202020204" pitchFamily="34" charset="0"/>
              </a:rPr>
              <a:t>0</a:t>
            </a:r>
            <a:r>
              <a:rPr lang="en-US" altLang="ja-JP" sz="2000" b="1" dirty="0">
                <a:solidFill>
                  <a:srgbClr val="FF0000"/>
                </a:solidFill>
                <a:latin typeface="Arial" panose="020B0604020202020204" pitchFamily="34" charset="0"/>
                <a:cs typeface="Arial" panose="020B0604020202020204" pitchFamily="34" charset="0"/>
              </a:rPr>
              <a:t> boson</a:t>
            </a:r>
            <a:r>
              <a:rPr lang="en-US" altLang="ja-JP" sz="2000" b="1" dirty="0">
                <a:latin typeface="Arial" panose="020B0604020202020204" pitchFamily="34" charset="0"/>
                <a:cs typeface="Arial" panose="020B0604020202020204" pitchFamily="34" charset="0"/>
              </a:rPr>
              <a:t>, is predicted. </a:t>
            </a: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exchange of a Z</a:t>
            </a:r>
            <a:r>
              <a:rPr lang="en-US" altLang="ja-JP" sz="2000" b="1" baseline="30000" dirty="0">
                <a:latin typeface="Arial" panose="020B0604020202020204" pitchFamily="34" charset="0"/>
                <a:cs typeface="Arial" panose="020B0604020202020204" pitchFamily="34" charset="0"/>
              </a:rPr>
              <a:t>0</a:t>
            </a:r>
            <a:r>
              <a:rPr lang="en-US" altLang="ja-JP" sz="2000" b="1" dirty="0">
                <a:latin typeface="Arial" panose="020B0604020202020204" pitchFamily="34" charset="0"/>
                <a:cs typeface="Arial" panose="020B0604020202020204" pitchFamily="34" charset="0"/>
              </a:rPr>
              <a:t> boson is called </a:t>
            </a:r>
            <a:r>
              <a:rPr lang="en-US" altLang="ja-JP" sz="2000" b="1" dirty="0">
                <a:solidFill>
                  <a:srgbClr val="FF0000"/>
                </a:solidFill>
                <a:latin typeface="Arial" panose="020B0604020202020204" pitchFamily="34" charset="0"/>
                <a:cs typeface="Arial" panose="020B0604020202020204" pitchFamily="34" charset="0"/>
              </a:rPr>
              <a:t>neutral current interaction</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 neutral current interactions, matter fermions exchange momentum or energy, but they do not exchange their states (upper or lower). </a:t>
            </a: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Neutral current interaction between a neutrino and an electron</a:t>
            </a:r>
          </a:p>
        </p:txBody>
      </p:sp>
      <p:pic>
        <p:nvPicPr>
          <p:cNvPr id="57348"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4088" y="728663"/>
            <a:ext cx="15113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725" y="3883025"/>
            <a:ext cx="252095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図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3330575"/>
            <a:ext cx="25923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テキスト ボックス 8"/>
          <p:cNvSpPr txBox="1">
            <a:spLocks noChangeArrowheads="1"/>
          </p:cNvSpPr>
          <p:nvPr/>
        </p:nvSpPr>
        <p:spPr bwMode="auto">
          <a:xfrm>
            <a:off x="4014788" y="6176963"/>
            <a:ext cx="5062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The electron is “kicked” by a neutrino.</a:t>
            </a:r>
            <a:endParaRPr lang="ja-JP" altLang="en-US" sz="1800" b="1">
              <a:latin typeface="Arial" panose="020B0604020202020204" pitchFamily="34" charset="0"/>
              <a:cs typeface="Arial" panose="020B0604020202020204" pitchFamily="34" charset="0"/>
            </a:endParaRPr>
          </a:p>
        </p:txBody>
      </p:sp>
      <p:pic>
        <p:nvPicPr>
          <p:cNvPr id="57352"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00538" y="3413125"/>
            <a:ext cx="3203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00538" y="4625975"/>
            <a:ext cx="3203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a:xfrm>
            <a:off x="368300" y="620713"/>
            <a:ext cx="7394575" cy="1001712"/>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スライド番号プレースホルダー 1">
            <a:extLst>
              <a:ext uri="{FF2B5EF4-FFF2-40B4-BE49-F238E27FC236}">
                <a16:creationId xmlns:a16="http://schemas.microsoft.com/office/drawing/2014/main" id="{6D3AF52C-6292-4BD8-A2A9-CF9891843D3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Other examples of neutral current interaction </a:t>
            </a:r>
          </a:p>
        </p:txBody>
      </p:sp>
      <p:sp>
        <p:nvSpPr>
          <p:cNvPr id="56364" name="テキスト ボックス 1"/>
          <p:cNvSpPr txBox="1">
            <a:spLocks noChangeArrowheads="1"/>
          </p:cNvSpPr>
          <p:nvPr/>
        </p:nvSpPr>
        <p:spPr bwMode="auto">
          <a:xfrm>
            <a:off x="249238" y="536575"/>
            <a:ext cx="858361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Neutral current interaction between a muon neutrino and a proton.</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Neutral current interaction : Single pion production.</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In all those neutral current interactions, neutrino interactions from muon neutrinos seem to occur, but </a:t>
            </a:r>
            <a:r>
              <a:rPr lang="en-US" altLang="ja-JP" sz="2000" b="1" dirty="0">
                <a:solidFill>
                  <a:srgbClr val="FF0000"/>
                </a:solidFill>
                <a:latin typeface="Arial" panose="020B0604020202020204" pitchFamily="34" charset="0"/>
                <a:cs typeface="Arial" panose="020B0604020202020204" pitchFamily="34" charset="0"/>
              </a:rPr>
              <a:t>no muon track is found</a:t>
            </a:r>
            <a:r>
              <a:rPr lang="en-US" altLang="ja-JP" sz="2000" b="1" dirty="0">
                <a:latin typeface="Arial" panose="020B0604020202020204" pitchFamily="34" charset="0"/>
                <a:cs typeface="Arial" panose="020B0604020202020204" pitchFamily="34" charset="0"/>
              </a:rPr>
              <a:t>.</a:t>
            </a:r>
          </a:p>
        </p:txBody>
      </p:sp>
      <p:pic>
        <p:nvPicPr>
          <p:cNvPr id="58372"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855663"/>
            <a:ext cx="238918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4038" y="3505200"/>
            <a:ext cx="3025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3250" y="1385888"/>
            <a:ext cx="22717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テキスト ボックス 1"/>
          <p:cNvSpPr txBox="1">
            <a:spLocks noChangeArrowheads="1"/>
          </p:cNvSpPr>
          <p:nvPr/>
        </p:nvSpPr>
        <p:spPr bwMode="auto">
          <a:xfrm>
            <a:off x="3951288" y="4176713"/>
            <a:ext cx="50530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By the energy transfer, the n (udd) is broken, and p (uud) and </a:t>
            </a:r>
            <a:r>
              <a:rPr lang="en-US" altLang="ja-JP" sz="1800" b="1">
                <a:latin typeface="Symbol" panose="05050102010706020507" pitchFamily="18" charset="2"/>
                <a:cs typeface="Arial" panose="020B0604020202020204" pitchFamily="34" charset="0"/>
              </a:rPr>
              <a:t>p</a:t>
            </a:r>
            <a:r>
              <a:rPr lang="en-US" altLang="ja-JP" sz="1800" b="1" baseline="30000">
                <a:latin typeface="Arial" panose="020B0604020202020204" pitchFamily="34" charset="0"/>
                <a:cs typeface="Arial" panose="020B0604020202020204" pitchFamily="34" charset="0"/>
              </a:rPr>
              <a:t>-</a:t>
            </a:r>
            <a:r>
              <a:rPr lang="en-US" altLang="ja-JP" sz="1800" b="1">
                <a:latin typeface="Arial" panose="020B0604020202020204" pitchFamily="34" charset="0"/>
                <a:cs typeface="Arial" panose="020B0604020202020204" pitchFamily="34" charset="0"/>
              </a:rPr>
              <a:t>(ud) are produced. </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u and u are generated from a pair creation.</a:t>
            </a:r>
          </a:p>
        </p:txBody>
      </p:sp>
      <p:pic>
        <p:nvPicPr>
          <p:cNvPr id="58376" name="図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2038" y="3440113"/>
            <a:ext cx="2482850"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テキスト ボックス 8"/>
          <p:cNvSpPr txBox="1">
            <a:spLocks noChangeArrowheads="1"/>
          </p:cNvSpPr>
          <p:nvPr/>
        </p:nvSpPr>
        <p:spPr bwMode="auto">
          <a:xfrm>
            <a:off x="3956050" y="2098675"/>
            <a:ext cx="4206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The proton is “kicked” by a neutrino.</a:t>
            </a:r>
            <a:endParaRPr lang="ja-JP" altLang="en-US" sz="1800" b="1">
              <a:latin typeface="Arial" panose="020B0604020202020204" pitchFamily="34" charset="0"/>
              <a:cs typeface="Arial" panose="020B0604020202020204" pitchFamily="34" charset="0"/>
            </a:endParaRPr>
          </a:p>
        </p:txBody>
      </p:sp>
      <p:cxnSp>
        <p:nvCxnSpPr>
          <p:cNvPr id="19" name="直線コネクタ 18"/>
          <p:cNvCxnSpPr/>
          <p:nvPr/>
        </p:nvCxnSpPr>
        <p:spPr>
          <a:xfrm flipV="1">
            <a:off x="6083300" y="4551363"/>
            <a:ext cx="107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4730750" y="4824413"/>
            <a:ext cx="107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1">
            <a:extLst>
              <a:ext uri="{FF2B5EF4-FFF2-40B4-BE49-F238E27FC236}">
                <a16:creationId xmlns:a16="http://schemas.microsoft.com/office/drawing/2014/main" id="{E4209371-1F86-4870-BCC1-E307D04A214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813" y="2998566"/>
            <a:ext cx="4348163" cy="325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GWS Model (the Standard Model) </a:t>
            </a:r>
          </a:p>
        </p:txBody>
      </p:sp>
      <p:sp>
        <p:nvSpPr>
          <p:cNvPr id="59396" name="テキスト ボックス 1"/>
          <p:cNvSpPr txBox="1">
            <a:spLocks noChangeArrowheads="1"/>
          </p:cNvSpPr>
          <p:nvPr/>
        </p:nvSpPr>
        <p:spPr bwMode="auto">
          <a:xfrm>
            <a:off x="-31750" y="620713"/>
            <a:ext cx="9175750" cy="574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200" b="1" dirty="0">
                <a:latin typeface="Arial" panose="020B0604020202020204" pitchFamily="34" charset="0"/>
                <a:cs typeface="Arial" panose="020B0604020202020204" pitchFamily="34" charset="0"/>
              </a:rPr>
              <a:t>       What is the other diagonal 2x2 matrix?</a:t>
            </a:r>
            <a:br>
              <a:rPr lang="en-US" altLang="ja-JP" sz="2200" b="1" dirty="0">
                <a:latin typeface="Arial" panose="020B0604020202020204" pitchFamily="34" charset="0"/>
                <a:cs typeface="Arial" panose="020B0604020202020204" pitchFamily="34" charset="0"/>
              </a:rPr>
            </a:br>
            <a:r>
              <a:rPr lang="en-US" altLang="ja-JP" b="1" dirty="0">
                <a:latin typeface="Arial" panose="020B0604020202020204" pitchFamily="34" charset="0"/>
                <a:cs typeface="Arial" panose="020B0604020202020204" pitchFamily="34" charset="0"/>
              </a:rPr>
              <a:t>               It is </a:t>
            </a:r>
            <a:r>
              <a:rPr lang="en-US" altLang="ja-JP" b="1" dirty="0">
                <a:solidFill>
                  <a:srgbClr val="FF0000"/>
                </a:solidFill>
                <a:latin typeface="Arial" panose="020B0604020202020204" pitchFamily="34" charset="0"/>
                <a:cs typeface="Arial" panose="020B0604020202020204" pitchFamily="34" charset="0"/>
              </a:rPr>
              <a:t>photon (</a:t>
            </a:r>
            <a:r>
              <a:rPr lang="en-US" altLang="ja-JP" b="1" dirty="0">
                <a:solidFill>
                  <a:srgbClr val="FF0000"/>
                </a:solidFill>
                <a:latin typeface="Symbol" panose="05050102010706020507" pitchFamily="18" charset="2"/>
                <a:cs typeface="Arial" panose="020B0604020202020204" pitchFamily="34" charset="0"/>
              </a:rPr>
              <a:t>g</a:t>
            </a:r>
            <a:r>
              <a:rPr lang="en-US" altLang="ja-JP" b="1" dirty="0">
                <a:solidFill>
                  <a:srgbClr val="FF0000"/>
                </a:solidFill>
                <a:latin typeface="Arial" panose="020B0604020202020204" pitchFamily="34" charset="0"/>
                <a:cs typeface="Arial" panose="020B0604020202020204" pitchFamily="34" charset="0"/>
              </a:rPr>
              <a:t>) </a:t>
            </a:r>
            <a:r>
              <a:rPr lang="en-US" altLang="ja-JP" b="1" dirty="0">
                <a:latin typeface="Arial" panose="020B0604020202020204" pitchFamily="34" charset="0"/>
                <a:cs typeface="Arial" panose="020B0604020202020204" pitchFamily="34" charset="0"/>
              </a:rPr>
              <a:t>!</a:t>
            </a:r>
            <a:br>
              <a:rPr lang="en-US" altLang="ja-JP" b="1" dirty="0">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       It is the gauge boson which intermediate </a:t>
            </a:r>
            <a:r>
              <a:rPr lang="en-US" altLang="ja-JP" sz="2200" b="1" dirty="0">
                <a:solidFill>
                  <a:srgbClr val="FF0000"/>
                </a:solidFill>
                <a:latin typeface="Arial" panose="020B0604020202020204" pitchFamily="34" charset="0"/>
                <a:cs typeface="Arial" panose="020B0604020202020204" pitchFamily="34" charset="0"/>
              </a:rPr>
              <a:t>electromagnetic </a:t>
            </a:r>
            <a:br>
              <a:rPr lang="en-US" altLang="ja-JP" sz="2200" b="1" dirty="0">
                <a:solidFill>
                  <a:srgbClr val="FF0000"/>
                </a:solidFill>
                <a:latin typeface="Arial" panose="020B0604020202020204" pitchFamily="34" charset="0"/>
                <a:cs typeface="Arial" panose="020B0604020202020204" pitchFamily="34" charset="0"/>
              </a:rPr>
            </a:br>
            <a:r>
              <a:rPr lang="en-US" altLang="ja-JP" sz="2200" b="1" dirty="0">
                <a:solidFill>
                  <a:srgbClr val="FF0000"/>
                </a:solidFill>
                <a:latin typeface="Arial" panose="020B0604020202020204" pitchFamily="34" charset="0"/>
                <a:cs typeface="Arial" panose="020B0604020202020204" pitchFamily="34" charset="0"/>
              </a:rPr>
              <a:t>       interaction</a:t>
            </a:r>
            <a:r>
              <a:rPr lang="en-US" altLang="ja-JP" sz="2200" b="1" dirty="0">
                <a:latin typeface="Arial" panose="020B0604020202020204" pitchFamily="34" charset="0"/>
                <a:cs typeface="Arial" panose="020B0604020202020204" pitchFamily="34" charset="0"/>
              </a:rPr>
              <a:t>.</a:t>
            </a:r>
            <a:br>
              <a:rPr lang="en-US" altLang="ja-JP" sz="2200" b="1" dirty="0">
                <a:latin typeface="Arial" panose="020B0604020202020204" pitchFamily="34" charset="0"/>
                <a:cs typeface="Arial" panose="020B0604020202020204" pitchFamily="34" charset="0"/>
              </a:rPr>
            </a:br>
            <a:r>
              <a:rPr lang="en-US" altLang="ja-JP" sz="900" b="1" dirty="0">
                <a:latin typeface="Arial" panose="020B0604020202020204" pitchFamily="34" charset="0"/>
                <a:cs typeface="Arial" panose="020B0604020202020204" pitchFamily="34" charset="0"/>
              </a:rPr>
              <a:t>   </a:t>
            </a:r>
          </a:p>
          <a:p>
            <a:pPr>
              <a:spcBef>
                <a:spcPct val="0"/>
              </a:spcBef>
              <a:spcAft>
                <a:spcPts val="1200"/>
              </a:spcAft>
              <a:buFont typeface="Wingdings" panose="05000000000000000000" pitchFamily="2" charset="2"/>
              <a:buChar char="l"/>
              <a:defRPr/>
            </a:pPr>
            <a:r>
              <a:rPr lang="en-US" altLang="ja-JP" sz="2200" b="1" dirty="0">
                <a:solidFill>
                  <a:srgbClr val="0000FF"/>
                </a:solidFill>
                <a:latin typeface="Arial" panose="020B0604020202020204" pitchFamily="34" charset="0"/>
                <a:cs typeface="Arial" panose="020B0604020202020204" pitchFamily="34" charset="0"/>
              </a:rPr>
              <a:t>It is surprising that familiar </a:t>
            </a:r>
            <a:r>
              <a:rPr lang="en-US" altLang="ja-JP" sz="2200" b="1" dirty="0">
                <a:solidFill>
                  <a:srgbClr val="0000FF"/>
                </a:solidFill>
                <a:latin typeface="Symbol" panose="05050102010706020507" pitchFamily="18" charset="2"/>
                <a:cs typeface="Arial" panose="020B0604020202020204" pitchFamily="34" charset="0"/>
              </a:rPr>
              <a:t>g</a:t>
            </a:r>
            <a:r>
              <a:rPr lang="en-US" altLang="ja-JP" sz="2200" b="1" dirty="0">
                <a:solidFill>
                  <a:srgbClr val="0000FF"/>
                </a:solidFill>
                <a:latin typeface="Arial" panose="020B0604020202020204" pitchFamily="34" charset="0"/>
                <a:cs typeface="Arial" panose="020B0604020202020204" pitchFamily="34" charset="0"/>
              </a:rPr>
              <a:t> and unfamiliar W, Z belong to</a:t>
            </a:r>
            <a:r>
              <a:rPr lang="ja-JP" altLang="en-US" sz="2200" b="1" dirty="0">
                <a:solidFill>
                  <a:srgbClr val="0000FF"/>
                </a:solidFill>
                <a:latin typeface="Arial" panose="020B0604020202020204" pitchFamily="34" charset="0"/>
                <a:cs typeface="Arial" panose="020B0604020202020204" pitchFamily="34" charset="0"/>
              </a:rPr>
              <a:t> </a:t>
            </a:r>
            <a:r>
              <a:rPr lang="en-US" altLang="ja-JP" sz="2200" b="1" dirty="0">
                <a:solidFill>
                  <a:srgbClr val="0000FF"/>
                </a:solidFill>
                <a:latin typeface="Arial" panose="020B0604020202020204" pitchFamily="34" charset="0"/>
                <a:cs typeface="Arial" panose="020B0604020202020204" pitchFamily="34" charset="0"/>
              </a:rPr>
              <a:t>the same category!</a:t>
            </a:r>
          </a:p>
          <a:p>
            <a:pPr>
              <a:spcBef>
                <a:spcPct val="0"/>
              </a:spcBef>
              <a:spcAft>
                <a:spcPts val="1200"/>
              </a:spcAft>
              <a:buFont typeface="Wingdings" panose="05000000000000000000" pitchFamily="2" charset="2"/>
              <a:buChar char="l"/>
              <a:defRPr/>
            </a:pPr>
            <a:r>
              <a:rPr lang="en-US" altLang="ja-JP" sz="2200" b="1" dirty="0">
                <a:latin typeface="Arial" panose="020B0604020202020204" pitchFamily="34" charset="0"/>
                <a:cs typeface="Arial" panose="020B0604020202020204" pitchFamily="34" charset="0"/>
              </a:rPr>
              <a:t>This model unifies</a:t>
            </a:r>
            <a:br>
              <a:rPr lang="en-US" altLang="ja-JP" sz="2200" b="1" dirty="0">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electromagnetic interaction</a:t>
            </a:r>
            <a:br>
              <a:rPr lang="en-US" altLang="ja-JP" sz="2200" b="1" dirty="0">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and weak interaction.</a:t>
            </a:r>
            <a:br>
              <a:rPr lang="en-US" altLang="ja-JP" sz="2200" b="1" dirty="0">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It is called </a:t>
            </a:r>
            <a:r>
              <a:rPr lang="en-US" altLang="ja-JP" sz="2200" b="1" dirty="0">
                <a:solidFill>
                  <a:srgbClr val="FF0000"/>
                </a:solidFill>
                <a:latin typeface="Arial" panose="020B0604020202020204" pitchFamily="34" charset="0"/>
                <a:cs typeface="Arial" panose="020B0604020202020204" pitchFamily="34" charset="0"/>
              </a:rPr>
              <a:t>electroweak theory</a:t>
            </a:r>
            <a:br>
              <a:rPr lang="en-US" altLang="ja-JP" sz="2200" b="1" dirty="0">
                <a:solidFill>
                  <a:srgbClr val="FF0000"/>
                </a:solidFill>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or the </a:t>
            </a:r>
            <a:r>
              <a:rPr lang="en-US" altLang="ja-JP" sz="2200" b="1" dirty="0">
                <a:solidFill>
                  <a:srgbClr val="FF0000"/>
                </a:solidFill>
                <a:latin typeface="Arial" panose="020B0604020202020204" pitchFamily="34" charset="0"/>
                <a:cs typeface="Arial" panose="020B0604020202020204" pitchFamily="34" charset="0"/>
              </a:rPr>
              <a:t>Standard Model</a:t>
            </a:r>
            <a:br>
              <a:rPr lang="en-US" altLang="ja-JP" sz="2200" b="1" dirty="0">
                <a:solidFill>
                  <a:srgbClr val="FF0000"/>
                </a:solidFill>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or</a:t>
            </a:r>
            <a:r>
              <a:rPr lang="en-US" altLang="ja-JP" sz="2200" b="1" dirty="0">
                <a:solidFill>
                  <a:srgbClr val="FF0000"/>
                </a:solidFill>
                <a:latin typeface="Arial" panose="020B0604020202020204" pitchFamily="34" charset="0"/>
                <a:cs typeface="Arial" panose="020B0604020202020204" pitchFamily="34" charset="0"/>
              </a:rPr>
              <a:t> Glashow-Weinberg-Salam</a:t>
            </a:r>
            <a:br>
              <a:rPr lang="en-US" altLang="ja-JP" sz="2200" b="1" dirty="0">
                <a:solidFill>
                  <a:srgbClr val="FF0000"/>
                </a:solidFill>
                <a:latin typeface="Arial" panose="020B0604020202020204" pitchFamily="34" charset="0"/>
                <a:cs typeface="Arial" panose="020B0604020202020204" pitchFamily="34" charset="0"/>
              </a:rPr>
            </a:br>
            <a:r>
              <a:rPr lang="en-US" altLang="ja-JP" sz="2200" b="1" dirty="0">
                <a:solidFill>
                  <a:srgbClr val="FF0000"/>
                </a:solidFill>
                <a:latin typeface="Arial" panose="020B0604020202020204" pitchFamily="34" charset="0"/>
                <a:cs typeface="Arial" panose="020B0604020202020204" pitchFamily="34" charset="0"/>
              </a:rPr>
              <a:t>(GWS) Model</a:t>
            </a:r>
            <a:r>
              <a:rPr lang="en-US" altLang="ja-JP" sz="2200" b="1" dirty="0">
                <a:latin typeface="Arial" panose="020B0604020202020204" pitchFamily="34" charset="0"/>
                <a:cs typeface="Arial" panose="020B0604020202020204" pitchFamily="34" charset="0"/>
              </a:rPr>
              <a:t>.</a:t>
            </a:r>
            <a:br>
              <a:rPr lang="en-US" altLang="ja-JP" sz="2200" b="1" dirty="0">
                <a:latin typeface="Arial" panose="020B0604020202020204" pitchFamily="34" charset="0"/>
                <a:cs typeface="Arial" panose="020B0604020202020204" pitchFamily="34" charset="0"/>
              </a:rPr>
            </a:br>
            <a:endParaRPr lang="en-US" altLang="ja-JP" sz="22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p:txBody>
      </p:sp>
      <p:sp>
        <p:nvSpPr>
          <p:cNvPr id="59397" name="テキスト ボックス 1"/>
          <p:cNvSpPr txBox="1">
            <a:spLocks noChangeArrowheads="1"/>
          </p:cNvSpPr>
          <p:nvPr/>
        </p:nvSpPr>
        <p:spPr bwMode="auto">
          <a:xfrm>
            <a:off x="249238" y="5790737"/>
            <a:ext cx="4356100" cy="831850"/>
          </a:xfrm>
          <a:prstGeom prst="rect">
            <a:avLst/>
          </a:prstGeom>
          <a:solidFill>
            <a:srgbClr val="D5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dirty="0" err="1">
                <a:latin typeface="Arial Narrow" panose="020B0606020202030204" pitchFamily="34" charset="0"/>
              </a:rPr>
              <a:t>S.L.Glashow</a:t>
            </a:r>
            <a:r>
              <a:rPr lang="en-US" altLang="ja-JP" sz="1600" b="1" dirty="0">
                <a:latin typeface="Arial Narrow" panose="020B0606020202030204" pitchFamily="34" charset="0"/>
              </a:rPr>
              <a:t>. Nucl.Phys.22, 579(1961)</a:t>
            </a:r>
          </a:p>
          <a:p>
            <a:pPr>
              <a:spcBef>
                <a:spcPct val="0"/>
              </a:spcBef>
              <a:buFontTx/>
              <a:buNone/>
            </a:pPr>
            <a:r>
              <a:rPr lang="en-US" altLang="ja-JP" sz="1600" b="1" dirty="0" err="1">
                <a:latin typeface="Arial Narrow" panose="020B0606020202030204" pitchFamily="34" charset="0"/>
              </a:rPr>
              <a:t>S.Weinberg</a:t>
            </a:r>
            <a:r>
              <a:rPr lang="en-US" altLang="ja-JP" sz="1600" b="1" dirty="0">
                <a:latin typeface="Arial Narrow" panose="020B0606020202030204" pitchFamily="34" charset="0"/>
              </a:rPr>
              <a:t>, Phys. Rev. Lett. 19, 1264(1967)</a:t>
            </a:r>
          </a:p>
          <a:p>
            <a:pPr>
              <a:spcBef>
                <a:spcPct val="0"/>
              </a:spcBef>
              <a:buFontTx/>
              <a:buNone/>
            </a:pPr>
            <a:r>
              <a:rPr lang="en-US" altLang="ja-JP" sz="1600" b="1" dirty="0" err="1">
                <a:latin typeface="Arial Narrow" panose="020B0606020202030204" pitchFamily="34" charset="0"/>
              </a:rPr>
              <a:t>A.Salam</a:t>
            </a:r>
            <a:r>
              <a:rPr lang="en-US" altLang="ja-JP" sz="1600" b="1" dirty="0">
                <a:latin typeface="Arial Narrow" panose="020B0606020202030204" pitchFamily="34" charset="0"/>
              </a:rPr>
              <a:t> and </a:t>
            </a:r>
            <a:r>
              <a:rPr lang="en-US" altLang="ja-JP" sz="1600" b="1" dirty="0" err="1">
                <a:latin typeface="Arial Narrow" panose="020B0606020202030204" pitchFamily="34" charset="0"/>
              </a:rPr>
              <a:t>J.C.Ward</a:t>
            </a:r>
            <a:r>
              <a:rPr lang="en-US" altLang="ja-JP" sz="1600" b="1" dirty="0">
                <a:latin typeface="Arial Narrow" panose="020B0606020202030204" pitchFamily="34" charset="0"/>
              </a:rPr>
              <a:t>, Nuovo </a:t>
            </a:r>
            <a:r>
              <a:rPr lang="en-US" altLang="ja-JP" sz="1600" b="1" dirty="0" err="1">
                <a:latin typeface="Arial Narrow" panose="020B0606020202030204" pitchFamily="34" charset="0"/>
              </a:rPr>
              <a:t>Cimento</a:t>
            </a:r>
            <a:r>
              <a:rPr lang="en-US" altLang="ja-JP" sz="1600" b="1" dirty="0">
                <a:latin typeface="Arial Narrow" panose="020B0606020202030204" pitchFamily="34" charset="0"/>
              </a:rPr>
              <a:t> 11, 568(1959)</a:t>
            </a:r>
          </a:p>
        </p:txBody>
      </p:sp>
      <p:sp>
        <p:nvSpPr>
          <p:cNvPr id="6" name="角丸四角形 5"/>
          <p:cNvSpPr/>
          <p:nvPr/>
        </p:nvSpPr>
        <p:spPr>
          <a:xfrm>
            <a:off x="368300" y="620713"/>
            <a:ext cx="8264525" cy="1557643"/>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スライド番号プレースホルダー 1">
            <a:extLst>
              <a:ext uri="{FF2B5EF4-FFF2-40B4-BE49-F238E27FC236}">
                <a16:creationId xmlns:a16="http://schemas.microsoft.com/office/drawing/2014/main" id="{26FB9DF4-F9B2-4116-B903-01ABBE93537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63077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More about the GWS Model……. </a:t>
            </a:r>
          </a:p>
        </p:txBody>
      </p:sp>
      <p:sp>
        <p:nvSpPr>
          <p:cNvPr id="60419" name="テキスト ボックス 1"/>
          <p:cNvSpPr txBox="1">
            <a:spLocks noChangeArrowheads="1"/>
          </p:cNvSpPr>
          <p:nvPr/>
        </p:nvSpPr>
        <p:spPr bwMode="auto">
          <a:xfrm>
            <a:off x="66675" y="620713"/>
            <a:ext cx="89535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More about the GWS model is beyond the scope of my lecture.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However, brief story with key words are shown below.</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You can learn more in other classes!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grpSp>
        <p:nvGrpSpPr>
          <p:cNvPr id="60420" name="グループ化 7"/>
          <p:cNvGrpSpPr>
            <a:grpSpLocks/>
          </p:cNvGrpSpPr>
          <p:nvPr/>
        </p:nvGrpSpPr>
        <p:grpSpPr bwMode="auto">
          <a:xfrm>
            <a:off x="249238" y="1433513"/>
            <a:ext cx="8653462" cy="4102100"/>
            <a:chOff x="249238" y="1433385"/>
            <a:chExt cx="8653462" cy="4102442"/>
          </a:xfrm>
        </p:grpSpPr>
        <p:sp>
          <p:nvSpPr>
            <p:cNvPr id="60421" name="テキスト ボックス 1"/>
            <p:cNvSpPr txBox="1">
              <a:spLocks noChangeArrowheads="1"/>
            </p:cNvSpPr>
            <p:nvPr/>
          </p:nvSpPr>
          <p:spPr bwMode="auto">
            <a:xfrm>
              <a:off x="372806" y="1566044"/>
              <a:ext cx="7881507"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W</a:t>
              </a:r>
              <a:r>
                <a:rPr lang="en-US" altLang="ja-JP" sz="1800" b="1" baseline="30000" dirty="0">
                  <a:latin typeface="Comic Sans MS" panose="030F0702030302020204" pitchFamily="66" charset="0"/>
                  <a:cs typeface="Arial" panose="020B0604020202020204" pitchFamily="34" charset="0"/>
                </a:rPr>
                <a:t>±</a:t>
              </a:r>
              <a:r>
                <a:rPr lang="en-US" altLang="ja-JP" sz="1800" b="1" dirty="0">
                  <a:latin typeface="Comic Sans MS" panose="030F0702030302020204" pitchFamily="66" charset="0"/>
                  <a:cs typeface="Arial" panose="020B0604020202020204" pitchFamily="34" charset="0"/>
                </a:rPr>
                <a:t>,Z</a:t>
              </a:r>
              <a:r>
                <a:rPr lang="en-US" altLang="ja-JP" sz="1800" b="1" baseline="30000" dirty="0">
                  <a:latin typeface="Comic Sans MS" panose="030F0702030302020204" pitchFamily="66" charset="0"/>
                  <a:cs typeface="Arial" panose="020B0604020202020204" pitchFamily="34" charset="0"/>
                </a:rPr>
                <a:t>0</a:t>
              </a:r>
              <a:r>
                <a:rPr lang="en-US" altLang="ja-JP" sz="1800" b="1" dirty="0">
                  <a:latin typeface="Comic Sans MS" panose="030F0702030302020204" pitchFamily="66" charset="0"/>
                  <a:cs typeface="Arial" panose="020B0604020202020204" pitchFamily="34" charset="0"/>
                </a:rPr>
                <a:t> and photon seem to be completely different particles,</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although they are categorized as gauge bosons.</a:t>
              </a:r>
            </a:p>
            <a:p>
              <a:pPr>
                <a:spcBef>
                  <a:spcPct val="0"/>
                </a:spcBef>
                <a:buFont typeface="Arial" panose="020B0604020202020204" pitchFamily="34" charset="0"/>
                <a:buNone/>
              </a:pPr>
              <a:endParaRPr lang="en-US" altLang="ja-JP" sz="900" b="1" dirty="0">
                <a:latin typeface="Comic Sans MS" panose="030F0702030302020204" pitchFamily="66" charset="0"/>
                <a:cs typeface="Arial" panose="020B0604020202020204" pitchFamily="34" charset="0"/>
              </a:endParaRPr>
            </a:p>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Just after the </a:t>
              </a:r>
              <a:r>
                <a:rPr lang="en-US" altLang="ja-JP" sz="1800" b="1" dirty="0">
                  <a:solidFill>
                    <a:srgbClr val="FF0000"/>
                  </a:solidFill>
                  <a:latin typeface="Comic Sans MS" panose="030F0702030302020204" pitchFamily="66" charset="0"/>
                  <a:cs typeface="Arial" panose="020B0604020202020204" pitchFamily="34" charset="0"/>
                </a:rPr>
                <a:t>big bang</a:t>
              </a:r>
              <a:r>
                <a:rPr lang="en-US" altLang="ja-JP" sz="1800" b="1" dirty="0">
                  <a:latin typeface="Comic Sans MS" panose="030F0702030302020204" pitchFamily="66" charset="0"/>
                  <a:cs typeface="Arial" panose="020B0604020202020204" pitchFamily="34" charset="0"/>
                </a:rPr>
                <a:t>, those gauge bosons were symmetrical and there was no difference.</a:t>
              </a:r>
            </a:p>
            <a:p>
              <a:pPr>
                <a:spcBef>
                  <a:spcPct val="0"/>
                </a:spcBef>
                <a:buFont typeface="Arial" panose="020B0604020202020204" pitchFamily="34" charset="0"/>
                <a:buNone/>
              </a:pPr>
              <a:endParaRPr lang="en-US" altLang="ja-JP" sz="900" b="1" dirty="0">
                <a:latin typeface="Comic Sans MS" panose="030F0702030302020204" pitchFamily="66" charset="0"/>
                <a:cs typeface="Arial" panose="020B0604020202020204" pitchFamily="34" charset="0"/>
              </a:endParaRPr>
            </a:p>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After the universe expanded and became cool,</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intermediate bosons which coupled with </a:t>
              </a:r>
              <a:r>
                <a:rPr lang="en-US" altLang="ja-JP" sz="1800" b="1" dirty="0">
                  <a:solidFill>
                    <a:srgbClr val="FF0000"/>
                  </a:solidFill>
                  <a:latin typeface="Comic Sans MS" panose="030F0702030302020204" pitchFamily="66" charset="0"/>
                  <a:cs typeface="Arial" panose="020B0604020202020204" pitchFamily="34" charset="0"/>
                </a:rPr>
                <a:t>Higgs</a:t>
              </a:r>
              <a:br>
                <a:rPr lang="en-US" altLang="ja-JP" sz="1800" b="1" dirty="0">
                  <a:solidFill>
                    <a:srgbClr val="FF0000"/>
                  </a:solidFill>
                  <a:latin typeface="Comic Sans MS" panose="030F0702030302020204" pitchFamily="66" charset="0"/>
                  <a:cs typeface="Arial" panose="020B0604020202020204" pitchFamily="34" charset="0"/>
                </a:rPr>
              </a:br>
              <a:r>
                <a:rPr lang="en-US" altLang="ja-JP" sz="1800" b="1" dirty="0">
                  <a:solidFill>
                    <a:srgbClr val="FF0000"/>
                  </a:solidFill>
                  <a:latin typeface="Comic Sans MS" panose="030F0702030302020204" pitchFamily="66" charset="0"/>
                  <a:cs typeface="Arial" panose="020B0604020202020204" pitchFamily="34" charset="0"/>
                </a:rPr>
                <a:t>particles</a:t>
              </a:r>
              <a:r>
                <a:rPr lang="en-US" altLang="ja-JP" sz="1800" b="1" dirty="0">
                  <a:latin typeface="Comic Sans MS" panose="030F0702030302020204" pitchFamily="66" charset="0"/>
                  <a:cs typeface="Arial" panose="020B0604020202020204" pitchFamily="34" charset="0"/>
                </a:rPr>
                <a:t> became massive and were redefined</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as weak bosons. Intermediate boson which did</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not couple with Higgs particles were left</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massless. They were redefined as photons.</a:t>
              </a:r>
            </a:p>
            <a:p>
              <a:pPr>
                <a:spcBef>
                  <a:spcPct val="0"/>
                </a:spcBef>
                <a:buFont typeface="Arial" panose="020B0604020202020204" pitchFamily="34" charset="0"/>
                <a:buNone/>
              </a:pPr>
              <a:endParaRPr lang="en-US" altLang="ja-JP" sz="900" b="1" dirty="0">
                <a:latin typeface="Comic Sans MS" panose="030F0702030302020204" pitchFamily="66" charset="0"/>
                <a:cs typeface="Arial" panose="020B0604020202020204" pitchFamily="34" charset="0"/>
              </a:endParaRPr>
            </a:p>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This transition is called </a:t>
              </a:r>
              <a:r>
                <a:rPr lang="en-US" altLang="ja-JP" sz="1800" b="1" dirty="0">
                  <a:solidFill>
                    <a:srgbClr val="FF0000"/>
                  </a:solidFill>
                  <a:latin typeface="Comic Sans MS" panose="030F0702030302020204" pitchFamily="66" charset="0"/>
                  <a:cs typeface="Arial" panose="020B0604020202020204" pitchFamily="34" charset="0"/>
                </a:rPr>
                <a:t>spontaneous symmetry</a:t>
              </a:r>
              <a:br>
                <a:rPr lang="en-US" altLang="ja-JP" sz="1800" b="1" dirty="0">
                  <a:solidFill>
                    <a:srgbClr val="FF0000"/>
                  </a:solidFill>
                  <a:latin typeface="Comic Sans MS" panose="030F0702030302020204" pitchFamily="66" charset="0"/>
                  <a:cs typeface="Arial" panose="020B0604020202020204" pitchFamily="34" charset="0"/>
                </a:rPr>
              </a:br>
              <a:r>
                <a:rPr lang="en-US" altLang="ja-JP" sz="1800" b="1" dirty="0">
                  <a:solidFill>
                    <a:srgbClr val="FF0000"/>
                  </a:solidFill>
                  <a:latin typeface="Comic Sans MS" panose="030F0702030302020204" pitchFamily="66" charset="0"/>
                  <a:cs typeface="Arial" panose="020B0604020202020204" pitchFamily="34" charset="0"/>
                </a:rPr>
                <a:t>breaking</a:t>
              </a:r>
              <a:r>
                <a:rPr lang="en-US" altLang="ja-JP" sz="2000" b="1" dirty="0">
                  <a:latin typeface="Comic Sans MS" panose="030F0702030302020204" pitchFamily="66" charset="0"/>
                  <a:cs typeface="Arial" panose="020B0604020202020204" pitchFamily="34" charset="0"/>
                </a:rPr>
                <a:t>.</a:t>
              </a:r>
            </a:p>
          </p:txBody>
        </p:sp>
        <p:grpSp>
          <p:nvGrpSpPr>
            <p:cNvPr id="60422" name="グループ化 2"/>
            <p:cNvGrpSpPr>
              <a:grpSpLocks/>
            </p:cNvGrpSpPr>
            <p:nvPr/>
          </p:nvGrpSpPr>
          <p:grpSpPr bwMode="auto">
            <a:xfrm>
              <a:off x="5838354" y="2892499"/>
              <a:ext cx="3000846" cy="2259142"/>
              <a:chOff x="6184600" y="3837404"/>
              <a:chExt cx="3000846" cy="2259142"/>
            </a:xfrm>
          </p:grpSpPr>
          <p:pic>
            <p:nvPicPr>
              <p:cNvPr id="60424"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5363" y="3837404"/>
                <a:ext cx="2281881" cy="152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テキスト ボックス 1"/>
              <p:cNvSpPr txBox="1">
                <a:spLocks noChangeArrowheads="1"/>
              </p:cNvSpPr>
              <p:nvPr/>
            </p:nvSpPr>
            <p:spPr bwMode="auto">
              <a:xfrm>
                <a:off x="6184600" y="5357882"/>
                <a:ext cx="300084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1400" b="1">
                    <a:latin typeface="Comic Sans MS" panose="030F0702030302020204" pitchFamily="66" charset="0"/>
                    <a:cs typeface="Arial" panose="020B0604020202020204" pitchFamily="34" charset="0"/>
                  </a:rPr>
                  <a:t>You can find this illustration</a:t>
                </a:r>
                <a:br>
                  <a:rPr lang="en-US" altLang="ja-JP" sz="1400" b="1">
                    <a:latin typeface="Comic Sans MS" panose="030F0702030302020204" pitchFamily="66" charset="0"/>
                    <a:cs typeface="Arial" panose="020B0604020202020204" pitchFamily="34" charset="0"/>
                  </a:rPr>
                </a:br>
                <a:r>
                  <a:rPr lang="en-US" altLang="ja-JP" sz="1400" b="1">
                    <a:latin typeface="Comic Sans MS" panose="030F0702030302020204" pitchFamily="66" charset="0"/>
                    <a:cs typeface="Arial" panose="020B0604020202020204" pitchFamily="34" charset="0"/>
                  </a:rPr>
                  <a:t>frequently when you study</a:t>
                </a:r>
                <a:br>
                  <a:rPr lang="en-US" altLang="ja-JP" sz="1400" b="1">
                    <a:latin typeface="Comic Sans MS" panose="030F0702030302020204" pitchFamily="66" charset="0"/>
                    <a:cs typeface="Arial" panose="020B0604020202020204" pitchFamily="34" charset="0"/>
                  </a:rPr>
                </a:br>
                <a:r>
                  <a:rPr lang="en-US" altLang="ja-JP" sz="1400" b="1">
                    <a:latin typeface="Comic Sans MS" panose="030F0702030302020204" pitchFamily="66" charset="0"/>
                    <a:cs typeface="Arial" panose="020B0604020202020204" pitchFamily="34" charset="0"/>
                  </a:rPr>
                  <a:t>spontaneous symmetry breaking. </a:t>
                </a:r>
              </a:p>
            </p:txBody>
          </p:sp>
        </p:grpSp>
        <p:sp>
          <p:nvSpPr>
            <p:cNvPr id="5" name="正方形/長方形 4"/>
            <p:cNvSpPr/>
            <p:nvPr/>
          </p:nvSpPr>
          <p:spPr>
            <a:xfrm>
              <a:off x="249238" y="1433385"/>
              <a:ext cx="8653462" cy="4102442"/>
            </a:xfrm>
            <a:prstGeom prst="rect">
              <a:avLst/>
            </a:prstGeom>
            <a:noFill/>
            <a:ln w="381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0" name="スライド番号プレースホルダー 1">
            <a:extLst>
              <a:ext uri="{FF2B5EF4-FFF2-40B4-BE49-F238E27FC236}">
                <a16:creationId xmlns:a16="http://schemas.microsoft.com/office/drawing/2014/main" id="{7294C3D1-8F43-4785-A398-9148CCC737A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2"/>
          <p:cNvSpPr txBox="1">
            <a:spLocks/>
          </p:cNvSpPr>
          <p:nvPr/>
        </p:nvSpPr>
        <p:spPr>
          <a:xfrm>
            <a:off x="249238" y="39688"/>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Predictions from the GWS model </a:t>
            </a:r>
          </a:p>
        </p:txBody>
      </p:sp>
      <p:sp>
        <p:nvSpPr>
          <p:cNvPr id="61443" name="テキスト ボックス 1"/>
          <p:cNvSpPr txBox="1">
            <a:spLocks noChangeArrowheads="1"/>
          </p:cNvSpPr>
          <p:nvPr/>
        </p:nvSpPr>
        <p:spPr bwMode="auto">
          <a:xfrm>
            <a:off x="107950" y="703263"/>
            <a:ext cx="812165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GWS model predicted three new interactions or particles.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They are:</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Examinations of the GWS model started. </a:t>
            </a:r>
          </a:p>
        </p:txBody>
      </p:sp>
      <p:sp>
        <p:nvSpPr>
          <p:cNvPr id="61444" name="テキスト ボックス 1"/>
          <p:cNvSpPr txBox="1">
            <a:spLocks noChangeArrowheads="1"/>
          </p:cNvSpPr>
          <p:nvPr/>
        </p:nvSpPr>
        <p:spPr bwMode="auto">
          <a:xfrm>
            <a:off x="885825" y="1411288"/>
            <a:ext cx="491331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Neutral current interaction</a:t>
            </a:r>
          </a:p>
          <a:p>
            <a:pPr>
              <a:spcBef>
                <a:spcPct val="0"/>
              </a:spcBef>
              <a:buFont typeface="Calibri" panose="020F0502020204030204" pitchFamily="34" charset="0"/>
              <a:buAutoNum type="arabicPeriod"/>
            </a:pPr>
            <a:endParaRPr lang="en-US" altLang="ja-JP" sz="8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Weak bosons (W</a:t>
            </a:r>
            <a:r>
              <a:rPr lang="en-US" altLang="ja-JP" sz="2000" b="1" baseline="30000">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 and Z</a:t>
            </a:r>
            <a:r>
              <a:rPr lang="en-US" altLang="ja-JP" sz="2000" b="1" baseline="30000">
                <a:latin typeface="Arial" panose="020B0604020202020204" pitchFamily="34" charset="0"/>
                <a:cs typeface="Arial" panose="020B0604020202020204" pitchFamily="34" charset="0"/>
              </a:rPr>
              <a:t>0</a:t>
            </a:r>
            <a:r>
              <a:rPr lang="en-US" altLang="ja-JP" sz="2000" b="1">
                <a:latin typeface="Arial" panose="020B0604020202020204" pitchFamily="34" charset="0"/>
                <a:cs typeface="Arial" panose="020B0604020202020204" pitchFamily="34" charset="0"/>
              </a:rPr>
              <a:t>)</a:t>
            </a:r>
          </a:p>
          <a:p>
            <a:pPr>
              <a:spcBef>
                <a:spcPct val="0"/>
              </a:spcBef>
              <a:buFont typeface="Calibri" panose="020F0502020204030204" pitchFamily="34" charset="0"/>
              <a:buAutoNum type="arabicPeriod"/>
            </a:pPr>
            <a:endParaRPr lang="en-US" altLang="ja-JP" sz="8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Higgs particles. </a:t>
            </a:r>
          </a:p>
        </p:txBody>
      </p:sp>
      <p:sp>
        <p:nvSpPr>
          <p:cNvPr id="61445" name="テキスト ボックス 1"/>
          <p:cNvSpPr txBox="1">
            <a:spLocks noChangeArrowheads="1"/>
          </p:cNvSpPr>
          <p:nvPr/>
        </p:nvSpPr>
        <p:spPr bwMode="auto">
          <a:xfrm>
            <a:off x="493713" y="2849563"/>
            <a:ext cx="85471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700" b="1">
                <a:latin typeface="Comic Sans MS" panose="030F0702030302020204" pitchFamily="66" charset="0"/>
              </a:rPr>
              <a:t>An excellent theoretical model clearly explain all existing experimental data.</a:t>
            </a:r>
            <a:br>
              <a:rPr lang="en-US" altLang="ja-JP" sz="1700" b="1">
                <a:latin typeface="Comic Sans MS" panose="030F0702030302020204" pitchFamily="66" charset="0"/>
              </a:rPr>
            </a:br>
            <a:r>
              <a:rPr lang="en-US" altLang="ja-JP" sz="1700" b="1">
                <a:latin typeface="Comic Sans MS" panose="030F0702030302020204" pitchFamily="66" charset="0"/>
              </a:rPr>
              <a:t>It also predicts some discoveries which can be examined by real experiments.</a:t>
            </a:r>
          </a:p>
        </p:txBody>
      </p:sp>
      <p:sp>
        <p:nvSpPr>
          <p:cNvPr id="61446" name="テキスト ボックス 3"/>
          <p:cNvSpPr txBox="1">
            <a:spLocks noChangeArrowheads="1"/>
          </p:cNvSpPr>
          <p:nvPr/>
        </p:nvSpPr>
        <p:spPr bwMode="auto">
          <a:xfrm>
            <a:off x="542925" y="4356100"/>
            <a:ext cx="8272463" cy="7080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latin typeface="Arial" panose="020B0604020202020204" pitchFamily="34" charset="0"/>
              </a:rPr>
              <a:t>1973 </a:t>
            </a:r>
            <a:r>
              <a:rPr lang="en-US" altLang="ja-JP" sz="2000" b="1">
                <a:latin typeface="Arial" panose="020B0604020202020204" pitchFamily="34" charset="0"/>
              </a:rPr>
              <a:t>Discovery of neutral current interactions by </a:t>
            </a:r>
            <a:r>
              <a:rPr lang="en-US" altLang="ja-JP" sz="2000" b="1">
                <a:solidFill>
                  <a:srgbClr val="FF0000"/>
                </a:solidFill>
                <a:latin typeface="Arial" panose="020B0604020202020204" pitchFamily="34" charset="0"/>
              </a:rPr>
              <a:t>Gargamelle</a:t>
            </a:r>
            <a:br>
              <a:rPr lang="en-US" altLang="ja-JP" sz="2000" b="1">
                <a:solidFill>
                  <a:srgbClr val="FF0000"/>
                </a:solidFill>
                <a:latin typeface="Arial" panose="020B0604020202020204" pitchFamily="34" charset="0"/>
              </a:rPr>
            </a:br>
            <a:r>
              <a:rPr lang="en-US" altLang="ja-JP" sz="2000" b="1">
                <a:solidFill>
                  <a:srgbClr val="FF0000"/>
                </a:solidFill>
                <a:latin typeface="Arial" panose="020B0604020202020204" pitchFamily="34" charset="0"/>
              </a:rPr>
              <a:t>          experiment</a:t>
            </a:r>
          </a:p>
        </p:txBody>
      </p:sp>
      <p:sp>
        <p:nvSpPr>
          <p:cNvPr id="7" name="スライド番号プレースホルダー 1">
            <a:extLst>
              <a:ext uri="{FF2B5EF4-FFF2-40B4-BE49-F238E27FC236}">
                <a16:creationId xmlns:a16="http://schemas.microsoft.com/office/drawing/2014/main" id="{2F5A551F-7D18-411F-89C0-FD1F9076F21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テキスト ボックス 1"/>
          <p:cNvSpPr txBox="1">
            <a:spLocks noChangeArrowheads="1"/>
          </p:cNvSpPr>
          <p:nvPr/>
        </p:nvSpPr>
        <p:spPr bwMode="auto">
          <a:xfrm>
            <a:off x="0" y="615950"/>
            <a:ext cx="89027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1800" b="1" dirty="0" err="1">
                <a:latin typeface="Arial" panose="020B0604020202020204" pitchFamily="34" charset="0"/>
                <a:cs typeface="Arial" panose="020B0604020202020204" pitchFamily="34" charset="0"/>
              </a:rPr>
              <a:t>Gargamelle</a:t>
            </a:r>
            <a:r>
              <a:rPr lang="en-US" altLang="ja-JP" sz="1800" b="1" dirty="0">
                <a:latin typeface="Arial" panose="020B0604020202020204" pitchFamily="34" charset="0"/>
                <a:cs typeface="Arial" panose="020B0604020202020204" pitchFamily="34" charset="0"/>
              </a:rPr>
              <a:t> was </a:t>
            </a:r>
            <a:r>
              <a:rPr lang="en-US" altLang="ja-JP" sz="1800" b="1" dirty="0">
                <a:solidFill>
                  <a:srgbClr val="FF0000"/>
                </a:solidFill>
                <a:latin typeface="Arial" panose="020B0604020202020204" pitchFamily="34" charset="0"/>
                <a:cs typeface="Arial" panose="020B0604020202020204" pitchFamily="34" charset="0"/>
              </a:rPr>
              <a:t>a bubble chamber </a:t>
            </a:r>
            <a:r>
              <a:rPr lang="en-US" altLang="ja-JP" sz="1800" b="1" dirty="0">
                <a:latin typeface="Arial" panose="020B0604020202020204" pitchFamily="34" charset="0"/>
                <a:cs typeface="Arial" panose="020B0604020202020204" pitchFamily="34" charset="0"/>
              </a:rPr>
              <a:t>at CERN</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designed to detect neutrinos. It operated with</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a muon-neutrino beam produced by the</a:t>
            </a:r>
            <a:br>
              <a:rPr lang="en-US" altLang="ja-JP" sz="1800" b="1" dirty="0">
                <a:latin typeface="Arial" panose="020B0604020202020204" pitchFamily="34" charset="0"/>
                <a:cs typeface="Arial" panose="020B0604020202020204" pitchFamily="34" charset="0"/>
              </a:rPr>
            </a:br>
            <a:r>
              <a:rPr lang="en-US" altLang="ja-JP" sz="1800" b="1" dirty="0">
                <a:solidFill>
                  <a:srgbClr val="FF0000"/>
                </a:solidFill>
                <a:latin typeface="Arial" panose="020B0604020202020204" pitchFamily="34" charset="0"/>
                <a:cs typeface="Arial" panose="020B0604020202020204" pitchFamily="34" charset="0"/>
              </a:rPr>
              <a:t>26 GeV CERN Proton Synchrotron </a:t>
            </a:r>
            <a:r>
              <a:rPr lang="en-US" altLang="ja-JP" sz="1800" b="1" dirty="0">
                <a:latin typeface="Arial" panose="020B0604020202020204" pitchFamily="34" charset="0"/>
                <a:cs typeface="Arial" panose="020B0604020202020204" pitchFamily="34" charset="0"/>
              </a:rPr>
              <a:t>(PS).</a:t>
            </a:r>
          </a:p>
          <a:p>
            <a:pPr marL="342900" indent="-342900">
              <a:spcBef>
                <a:spcPct val="0"/>
              </a:spcBef>
              <a:buFont typeface="Wingdings" panose="05000000000000000000" pitchFamily="2" charset="2"/>
              <a:buChar char="l"/>
              <a:defRPr/>
            </a:pPr>
            <a:endParaRPr lang="en-US" altLang="ja-JP" sz="14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Proton beam was delivered to </a:t>
            </a:r>
            <a:r>
              <a:rPr lang="en-US" altLang="ja-JP" sz="1800" b="1" dirty="0">
                <a:solidFill>
                  <a:srgbClr val="FF0000"/>
                </a:solidFill>
                <a:latin typeface="Arial" panose="020B0604020202020204" pitchFamily="34" charset="0"/>
                <a:cs typeface="Arial" panose="020B0604020202020204" pitchFamily="34" charset="0"/>
              </a:rPr>
              <a:t>Beryllium target</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and </a:t>
            </a:r>
            <a:r>
              <a:rPr lang="en-US" altLang="ja-JP" sz="1800" b="1" dirty="0" err="1">
                <a:latin typeface="Arial" panose="020B0604020202020204" pitchFamily="34" charset="0"/>
                <a:cs typeface="Arial" panose="020B0604020202020204" pitchFamily="34" charset="0"/>
              </a:rPr>
              <a:t>pions</a:t>
            </a:r>
            <a:r>
              <a:rPr lang="en-US" altLang="ja-JP" sz="1800" b="1" dirty="0">
                <a:latin typeface="Arial" panose="020B0604020202020204" pitchFamily="34" charset="0"/>
                <a:cs typeface="Arial" panose="020B0604020202020204" pitchFamily="34" charset="0"/>
              </a:rPr>
              <a:t> and Kaons were produced.  They</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were focused by using a </a:t>
            </a:r>
            <a:r>
              <a:rPr lang="en-US" altLang="ja-JP" sz="1800" b="1" dirty="0">
                <a:solidFill>
                  <a:srgbClr val="FF0000"/>
                </a:solidFill>
                <a:latin typeface="Arial" panose="020B0604020202020204" pitchFamily="34" charset="0"/>
                <a:cs typeface="Arial" panose="020B0604020202020204" pitchFamily="34" charset="0"/>
              </a:rPr>
              <a:t>magnetic horn</a:t>
            </a:r>
            <a:r>
              <a:rPr lang="en-US" altLang="ja-JP" sz="1800" b="1" dirty="0">
                <a:latin typeface="Arial" panose="020B0604020202020204" pitchFamily="34" charset="0"/>
                <a:cs typeface="Arial" panose="020B0604020202020204" pitchFamily="34" charset="0"/>
              </a:rPr>
              <a:t>,</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which was invented by Simon van der Meer.</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He won the Nobel prize for the contribution</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for UA1 experiment later.</a:t>
            </a:r>
          </a:p>
          <a:p>
            <a:pPr>
              <a:spcBef>
                <a:spcPct val="0"/>
              </a:spcBef>
              <a:buFont typeface="Arial" panose="020B0604020202020204" pitchFamily="34" charset="0"/>
              <a:buNone/>
              <a:defRPr/>
            </a:pPr>
            <a:endParaRPr lang="en-US" altLang="ja-JP" sz="14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1800" b="1" dirty="0">
              <a:latin typeface="Arial" panose="020B0604020202020204" pitchFamily="34" charset="0"/>
              <a:cs typeface="Arial" panose="020B0604020202020204" pitchFamily="34" charset="0"/>
            </a:endParaRPr>
          </a:p>
        </p:txBody>
      </p:sp>
      <p:sp>
        <p:nvSpPr>
          <p:cNvPr id="3"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err="1">
                <a:solidFill>
                  <a:srgbClr val="0A0AD4"/>
                </a:solidFill>
                <a:latin typeface="Arial" panose="020B0604020202020204" pitchFamily="34" charset="0"/>
                <a:cs typeface="Arial" panose="020B0604020202020204" pitchFamily="34" charset="0"/>
              </a:rPr>
              <a:t>Gargamelle</a:t>
            </a:r>
            <a:r>
              <a:rPr lang="en-US" sz="2800" b="1" u="sng" spc="-5" dirty="0">
                <a:solidFill>
                  <a:srgbClr val="0A0AD4"/>
                </a:solidFill>
                <a:latin typeface="Arial" panose="020B0604020202020204" pitchFamily="34" charset="0"/>
                <a:cs typeface="Arial" panose="020B0604020202020204" pitchFamily="34" charset="0"/>
              </a:rPr>
              <a:t> experiment</a:t>
            </a:r>
          </a:p>
        </p:txBody>
      </p:sp>
      <p:pic>
        <p:nvPicPr>
          <p:cNvPr id="6246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88" y="3706813"/>
            <a:ext cx="8955087"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4063" y="685800"/>
            <a:ext cx="2773362"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矢印コネクタ 3"/>
          <p:cNvCxnSpPr/>
          <p:nvPr/>
        </p:nvCxnSpPr>
        <p:spPr>
          <a:xfrm flipH="1">
            <a:off x="6858000" y="4097338"/>
            <a:ext cx="287338" cy="525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471" name="テキスト ボックス 5"/>
          <p:cNvSpPr txBox="1">
            <a:spLocks noChangeArrowheads="1"/>
          </p:cNvSpPr>
          <p:nvPr/>
        </p:nvSpPr>
        <p:spPr bwMode="auto">
          <a:xfrm>
            <a:off x="6904038" y="3757613"/>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26GeV PS</a:t>
            </a:r>
            <a:endParaRPr lang="ja-JP" altLang="en-US" sz="1800" b="1">
              <a:solidFill>
                <a:srgbClr val="FF0000"/>
              </a:solidFill>
              <a:latin typeface="Arial" panose="020B0604020202020204" pitchFamily="34" charset="0"/>
              <a:cs typeface="Arial" panose="020B0604020202020204" pitchFamily="34" charset="0"/>
            </a:endParaRPr>
          </a:p>
        </p:txBody>
      </p:sp>
      <p:cxnSp>
        <p:nvCxnSpPr>
          <p:cNvPr id="10" name="直線矢印コネクタ 9"/>
          <p:cNvCxnSpPr/>
          <p:nvPr/>
        </p:nvCxnSpPr>
        <p:spPr>
          <a:xfrm flipH="1">
            <a:off x="4833938" y="4316413"/>
            <a:ext cx="296862" cy="6191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4275138" y="4341813"/>
            <a:ext cx="428625" cy="6111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474" name="テキスト ボックス 13"/>
          <p:cNvSpPr txBox="1">
            <a:spLocks noChangeArrowheads="1"/>
          </p:cNvSpPr>
          <p:nvPr/>
        </p:nvSpPr>
        <p:spPr bwMode="auto">
          <a:xfrm>
            <a:off x="4727575" y="3943350"/>
            <a:ext cx="2001838"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Beryllium target</a:t>
            </a:r>
            <a:endParaRPr lang="ja-JP" altLang="en-US" sz="1800" b="1">
              <a:solidFill>
                <a:srgbClr val="FF0000"/>
              </a:solidFill>
              <a:latin typeface="Arial" panose="020B0604020202020204" pitchFamily="34" charset="0"/>
              <a:cs typeface="Arial" panose="020B0604020202020204" pitchFamily="34" charset="0"/>
            </a:endParaRPr>
          </a:p>
        </p:txBody>
      </p:sp>
      <p:sp>
        <p:nvSpPr>
          <p:cNvPr id="62475" name="テキスト ボックス 14"/>
          <p:cNvSpPr txBox="1">
            <a:spLocks noChangeArrowheads="1"/>
          </p:cNvSpPr>
          <p:nvPr/>
        </p:nvSpPr>
        <p:spPr bwMode="auto">
          <a:xfrm>
            <a:off x="2871788" y="3943350"/>
            <a:ext cx="17938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Magnetic horn</a:t>
            </a:r>
            <a:endParaRPr lang="ja-JP" altLang="en-US" sz="1800" b="1">
              <a:solidFill>
                <a:srgbClr val="FF0000"/>
              </a:solidFill>
              <a:latin typeface="Arial" panose="020B0604020202020204" pitchFamily="34" charset="0"/>
              <a:cs typeface="Arial" panose="020B0604020202020204" pitchFamily="34" charset="0"/>
            </a:endParaRPr>
          </a:p>
        </p:txBody>
      </p:sp>
      <p:sp>
        <p:nvSpPr>
          <p:cNvPr id="62476" name="テキスト ボックス 15"/>
          <p:cNvSpPr txBox="1">
            <a:spLocks noChangeArrowheads="1"/>
          </p:cNvSpPr>
          <p:nvPr/>
        </p:nvSpPr>
        <p:spPr bwMode="auto">
          <a:xfrm>
            <a:off x="6361113" y="3043238"/>
            <a:ext cx="17938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Magnetic horn</a:t>
            </a:r>
            <a:endParaRPr lang="ja-JP" altLang="en-US" sz="1800" b="1">
              <a:latin typeface="Arial" panose="020B0604020202020204" pitchFamily="34" charset="0"/>
              <a:cs typeface="Arial" panose="020B0604020202020204" pitchFamily="34" charset="0"/>
            </a:endParaRPr>
          </a:p>
        </p:txBody>
      </p:sp>
      <p:sp>
        <p:nvSpPr>
          <p:cNvPr id="13" name="スライド番号プレースホルダー 1">
            <a:extLst>
              <a:ext uri="{FF2B5EF4-FFF2-40B4-BE49-F238E27FC236}">
                <a16:creationId xmlns:a16="http://schemas.microsoft.com/office/drawing/2014/main" id="{1CEC1689-0CE8-41DD-B74F-7F78D078C8A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88" y="3706813"/>
            <a:ext cx="8955087"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2788" y="815975"/>
            <a:ext cx="3227387"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テキスト ボックス 1"/>
          <p:cNvSpPr txBox="1">
            <a:spLocks noChangeArrowheads="1"/>
          </p:cNvSpPr>
          <p:nvPr/>
        </p:nvSpPr>
        <p:spPr bwMode="auto">
          <a:xfrm>
            <a:off x="0" y="579438"/>
            <a:ext cx="8902700"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endParaRPr lang="en-US" altLang="ja-JP" sz="14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After being focused, some pions and kaons</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decayed in </a:t>
            </a:r>
            <a:r>
              <a:rPr lang="en-US" altLang="ja-JP" sz="1800" b="1">
                <a:solidFill>
                  <a:srgbClr val="FF0000"/>
                </a:solidFill>
                <a:latin typeface="Arial" panose="020B0604020202020204" pitchFamily="34" charset="0"/>
                <a:cs typeface="Arial" panose="020B0604020202020204" pitchFamily="34" charset="0"/>
              </a:rPr>
              <a:t>70 m long of decay tunnel </a:t>
            </a:r>
            <a:r>
              <a:rPr lang="en-US" altLang="ja-JP" sz="1800" b="1">
                <a:latin typeface="Arial" panose="020B0604020202020204" pitchFamily="34" charset="0"/>
                <a:cs typeface="Arial" panose="020B0604020202020204" pitchFamily="34" charset="0"/>
              </a:rPr>
              <a:t>and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muon neutrinos were produced. All particles</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except neutrinos were absorbed by a </a:t>
            </a:r>
            <a:r>
              <a:rPr lang="en-US" altLang="ja-JP" sz="1800" b="1">
                <a:solidFill>
                  <a:srgbClr val="FF0000"/>
                </a:solidFill>
                <a:latin typeface="Arial" panose="020B0604020202020204" pitchFamily="34" charset="0"/>
                <a:cs typeface="Arial" panose="020B0604020202020204" pitchFamily="34" charset="0"/>
              </a:rPr>
              <a:t>shielding</a:t>
            </a:r>
            <a:r>
              <a:rPr lang="en-US" altLang="ja-JP" sz="1800" b="1">
                <a:latin typeface="Arial" panose="020B0604020202020204" pitchFamily="34" charset="0"/>
                <a:cs typeface="Arial" panose="020B0604020202020204" pitchFamily="34" charset="0"/>
              </a:rPr>
              <a:t>.</a:t>
            </a:r>
            <a:br>
              <a:rPr lang="en-US" altLang="ja-JP" sz="1800" b="1">
                <a:latin typeface="Arial" panose="020B0604020202020204" pitchFamily="34" charset="0"/>
                <a:cs typeface="Arial" panose="020B0604020202020204" pitchFamily="34" charset="0"/>
              </a:rPr>
            </a:br>
            <a:endParaRPr lang="en-US" altLang="ja-JP" sz="14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Neutrinos are delivered to the Gargamelle</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detector located at 96 m from the target and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behind the shielding. The neutrino beam had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an energy between 1 and 10 GeV.</a:t>
            </a:r>
          </a:p>
        </p:txBody>
      </p:sp>
      <p:sp>
        <p:nvSpPr>
          <p:cNvPr id="6"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err="1">
                <a:solidFill>
                  <a:srgbClr val="0A0AD4"/>
                </a:solidFill>
                <a:latin typeface="Arial" panose="020B0604020202020204" pitchFamily="34" charset="0"/>
                <a:cs typeface="Arial" panose="020B0604020202020204" pitchFamily="34" charset="0"/>
              </a:rPr>
              <a:t>Gargamelle</a:t>
            </a:r>
            <a:r>
              <a:rPr lang="en-US" sz="2800" b="1" u="sng" spc="-5" dirty="0">
                <a:solidFill>
                  <a:srgbClr val="0A0AD4"/>
                </a:solidFill>
                <a:latin typeface="Arial" panose="020B0604020202020204" pitchFamily="34" charset="0"/>
                <a:cs typeface="Arial" panose="020B0604020202020204" pitchFamily="34" charset="0"/>
              </a:rPr>
              <a:t> experiment</a:t>
            </a:r>
          </a:p>
        </p:txBody>
      </p:sp>
      <p:cxnSp>
        <p:nvCxnSpPr>
          <p:cNvPr id="7" name="直線矢印コネクタ 6"/>
          <p:cNvCxnSpPr/>
          <p:nvPr/>
        </p:nvCxnSpPr>
        <p:spPr>
          <a:xfrm flipH="1">
            <a:off x="601663" y="4276725"/>
            <a:ext cx="101600" cy="7016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495" name="テキスト ボックス 7"/>
          <p:cNvSpPr txBox="1">
            <a:spLocks noChangeArrowheads="1"/>
          </p:cNvSpPr>
          <p:nvPr/>
        </p:nvSpPr>
        <p:spPr bwMode="auto">
          <a:xfrm>
            <a:off x="142875" y="3630613"/>
            <a:ext cx="1465263"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Gargamelle detector</a:t>
            </a:r>
            <a:endParaRPr lang="ja-JP" altLang="en-US" sz="1800" b="1">
              <a:solidFill>
                <a:srgbClr val="FF0000"/>
              </a:solidFill>
              <a:latin typeface="Arial" panose="020B0604020202020204" pitchFamily="34" charset="0"/>
              <a:cs typeface="Arial" panose="020B0604020202020204" pitchFamily="34" charset="0"/>
            </a:endParaRPr>
          </a:p>
        </p:txBody>
      </p:sp>
      <p:sp>
        <p:nvSpPr>
          <p:cNvPr id="63496" name="テキスト ボックス 10"/>
          <p:cNvSpPr txBox="1">
            <a:spLocks noChangeArrowheads="1"/>
          </p:cNvSpPr>
          <p:nvPr/>
        </p:nvSpPr>
        <p:spPr bwMode="auto">
          <a:xfrm>
            <a:off x="6151563" y="3186113"/>
            <a:ext cx="250983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Gargamelle detector</a:t>
            </a:r>
            <a:endParaRPr lang="ja-JP" altLang="en-US" sz="1800" b="1">
              <a:latin typeface="Arial" panose="020B0604020202020204" pitchFamily="34" charset="0"/>
              <a:cs typeface="Arial" panose="020B0604020202020204" pitchFamily="34" charset="0"/>
            </a:endParaRPr>
          </a:p>
        </p:txBody>
      </p:sp>
      <p:cxnSp>
        <p:nvCxnSpPr>
          <p:cNvPr id="12" name="直線矢印コネクタ 11"/>
          <p:cNvCxnSpPr/>
          <p:nvPr/>
        </p:nvCxnSpPr>
        <p:spPr>
          <a:xfrm flipH="1">
            <a:off x="1608138" y="4260850"/>
            <a:ext cx="101600" cy="7000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498" name="テキスト ボックス 12"/>
          <p:cNvSpPr txBox="1">
            <a:spLocks noChangeArrowheads="1"/>
          </p:cNvSpPr>
          <p:nvPr/>
        </p:nvSpPr>
        <p:spPr bwMode="auto">
          <a:xfrm>
            <a:off x="1608138" y="3852863"/>
            <a:ext cx="12207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shielding</a:t>
            </a:r>
            <a:endParaRPr lang="ja-JP" altLang="en-US" sz="1800" b="1">
              <a:solidFill>
                <a:srgbClr val="FF0000"/>
              </a:solidFill>
              <a:latin typeface="Arial" panose="020B0604020202020204" pitchFamily="34" charset="0"/>
              <a:cs typeface="Arial" panose="020B0604020202020204" pitchFamily="34" charset="0"/>
            </a:endParaRPr>
          </a:p>
        </p:txBody>
      </p:sp>
      <p:sp>
        <p:nvSpPr>
          <p:cNvPr id="63499" name="テキスト ボックス 13"/>
          <p:cNvSpPr txBox="1">
            <a:spLocks noChangeArrowheads="1"/>
          </p:cNvSpPr>
          <p:nvPr/>
        </p:nvSpPr>
        <p:spPr bwMode="auto">
          <a:xfrm>
            <a:off x="3073400" y="3890963"/>
            <a:ext cx="173831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decay tunnel</a:t>
            </a:r>
            <a:endParaRPr lang="ja-JP" altLang="en-US" sz="1800" b="1">
              <a:solidFill>
                <a:srgbClr val="FF0000"/>
              </a:solidFill>
              <a:latin typeface="Arial" panose="020B0604020202020204" pitchFamily="34" charset="0"/>
              <a:cs typeface="Arial" panose="020B0604020202020204" pitchFamily="34" charset="0"/>
            </a:endParaRPr>
          </a:p>
        </p:txBody>
      </p:sp>
      <p:cxnSp>
        <p:nvCxnSpPr>
          <p:cNvPr id="15" name="直線矢印コネクタ 14"/>
          <p:cNvCxnSpPr/>
          <p:nvPr/>
        </p:nvCxnSpPr>
        <p:spPr>
          <a:xfrm flipH="1">
            <a:off x="3573463" y="4222750"/>
            <a:ext cx="260350" cy="7794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1">
            <a:extLst>
              <a:ext uri="{FF2B5EF4-FFF2-40B4-BE49-F238E27FC236}">
                <a16:creationId xmlns:a16="http://schemas.microsoft.com/office/drawing/2014/main" id="{DEEBE44A-83DC-4AFC-9E6B-8FCBECC83F5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テキスト ボックス 1"/>
          <p:cNvSpPr txBox="1">
            <a:spLocks noChangeArrowheads="1"/>
          </p:cNvSpPr>
          <p:nvPr/>
        </p:nvSpPr>
        <p:spPr bwMode="auto">
          <a:xfrm>
            <a:off x="33338" y="573088"/>
            <a:ext cx="9002712"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size of Gargamelle was </a:t>
            </a:r>
            <a:r>
              <a:rPr lang="en-US" altLang="ja-JP" sz="2000" b="1">
                <a:solidFill>
                  <a:srgbClr val="FF0000"/>
                </a:solidFill>
                <a:latin typeface="Arial" panose="020B0604020202020204" pitchFamily="34" charset="0"/>
                <a:cs typeface="Arial" panose="020B0604020202020204" pitchFamily="34" charset="0"/>
              </a:rPr>
              <a:t>4.8 m long</a:t>
            </a:r>
            <a:br>
              <a:rPr lang="en-US" altLang="ja-JP" sz="2000" b="1">
                <a:solidFill>
                  <a:srgbClr val="FF0000"/>
                </a:solidFill>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and </a:t>
            </a:r>
            <a:r>
              <a:rPr lang="en-US" altLang="ja-JP" sz="2000" b="1">
                <a:solidFill>
                  <a:srgbClr val="FF0000"/>
                </a:solidFill>
                <a:latin typeface="Arial" panose="020B0604020202020204" pitchFamily="34" charset="0"/>
                <a:cs typeface="Arial" panose="020B0604020202020204" pitchFamily="34" charset="0"/>
              </a:rPr>
              <a:t>2 m in diameter</a:t>
            </a:r>
            <a:r>
              <a:rPr lang="en-US" altLang="ja-JP" sz="2000" b="1">
                <a:latin typeface="Arial" panose="020B0604020202020204" pitchFamily="34" charset="0"/>
                <a:cs typeface="Arial" panose="020B0604020202020204" pitchFamily="34" charset="0"/>
              </a:rPr>
              <a:t>. It was filled with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12 m</a:t>
            </a:r>
            <a:r>
              <a:rPr lang="en-US" altLang="ja-JP" sz="2000" b="1" baseline="30000">
                <a:latin typeface="Arial" panose="020B0604020202020204" pitchFamily="34" charset="0"/>
                <a:cs typeface="Arial" panose="020B0604020202020204" pitchFamily="34" charset="0"/>
              </a:rPr>
              <a:t>3</a:t>
            </a:r>
            <a:r>
              <a:rPr lang="en-US" altLang="ja-JP" sz="2000" b="1">
                <a:latin typeface="Arial" panose="020B0604020202020204" pitchFamily="34" charset="0"/>
                <a:cs typeface="Arial" panose="020B0604020202020204" pitchFamily="34" charset="0"/>
              </a:rPr>
              <a:t> of heavy liquid Freon (</a:t>
            </a:r>
            <a:r>
              <a:rPr lang="en-US" altLang="ja-JP" sz="2000" b="1">
                <a:solidFill>
                  <a:srgbClr val="FF0000"/>
                </a:solidFill>
                <a:latin typeface="Arial" panose="020B0604020202020204" pitchFamily="34" charset="0"/>
                <a:cs typeface="Arial" panose="020B0604020202020204" pitchFamily="34" charset="0"/>
              </a:rPr>
              <a:t>CF</a:t>
            </a:r>
            <a:r>
              <a:rPr lang="en-US" altLang="ja-JP" sz="2000" b="1" baseline="-25000">
                <a:solidFill>
                  <a:srgbClr val="FF0000"/>
                </a:solidFill>
                <a:latin typeface="Arial" panose="020B0604020202020204" pitchFamily="34" charset="0"/>
                <a:cs typeface="Arial" panose="020B0604020202020204" pitchFamily="34" charset="0"/>
              </a:rPr>
              <a:t>3</a:t>
            </a:r>
            <a:r>
              <a:rPr lang="en-US" altLang="ja-JP" sz="2000" b="1">
                <a:solidFill>
                  <a:srgbClr val="FF0000"/>
                </a:solidFill>
                <a:latin typeface="Arial" panose="020B0604020202020204" pitchFamily="34" charset="0"/>
                <a:cs typeface="Arial" panose="020B0604020202020204" pitchFamily="34" charset="0"/>
              </a:rPr>
              <a:t>Br</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entire weight is more than 1000 tons.</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chamber was surrounded by magnet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providing a </a:t>
            </a:r>
            <a:r>
              <a:rPr lang="en-US" altLang="ja-JP" sz="2000" b="1">
                <a:solidFill>
                  <a:srgbClr val="FF0000"/>
                </a:solidFill>
                <a:latin typeface="Arial" panose="020B0604020202020204" pitchFamily="34" charset="0"/>
                <a:cs typeface="Arial" panose="020B0604020202020204" pitchFamily="34" charset="0"/>
              </a:rPr>
              <a:t>2 Tesla field</a:t>
            </a:r>
            <a:r>
              <a:rPr lang="en-US" altLang="ja-JP" sz="2000" b="1">
                <a:latin typeface="Arial" panose="020B0604020202020204" pitchFamily="34" charset="0"/>
                <a:cs typeface="Arial" panose="020B0604020202020204" pitchFamily="34" charset="0"/>
              </a:rPr>
              <a:t>. </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Freon in the chamber is superheated.</a:t>
            </a:r>
            <a:r>
              <a:rPr lang="ja-JP" altLang="en-US" sz="2000" b="1">
                <a:latin typeface="Arial" panose="020B0604020202020204" pitchFamily="34" charset="0"/>
                <a:cs typeface="Arial" panose="020B0604020202020204" pitchFamily="34" charset="0"/>
              </a:rPr>
              <a:t>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After a charged particle travel through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chamber, an ionization track is left.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Freon vaporizes around the track</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and microscopic </a:t>
            </a:r>
            <a:r>
              <a:rPr lang="en-US" altLang="ja-JP" sz="2000" b="1">
                <a:solidFill>
                  <a:srgbClr val="FF0000"/>
                </a:solidFill>
                <a:latin typeface="Arial" panose="020B0604020202020204" pitchFamily="34" charset="0"/>
                <a:cs typeface="Arial" panose="020B0604020202020204" pitchFamily="34" charset="0"/>
              </a:rPr>
              <a:t>bubbles</a:t>
            </a:r>
            <a:r>
              <a:rPr lang="en-US" altLang="ja-JP" sz="2000" b="1">
                <a:latin typeface="Arial" panose="020B0604020202020204" pitchFamily="34" charset="0"/>
                <a:cs typeface="Arial" panose="020B0604020202020204" pitchFamily="34" charset="0"/>
              </a:rPr>
              <a:t> are formed.</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track visualized by the bubbles are</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photographed</a:t>
            </a:r>
            <a:r>
              <a:rPr lang="en-US" altLang="ja-JP" sz="2000" b="1">
                <a:latin typeface="Arial" panose="020B0604020202020204" pitchFamily="34" charset="0"/>
                <a:cs typeface="Arial" panose="020B0604020202020204" pitchFamily="34" charset="0"/>
              </a:rPr>
              <a:t> using timing information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from the beam line. </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track is bent by the magnetic field.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Momentum of charged particle can be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measured from curvature of the track.</a:t>
            </a:r>
          </a:p>
        </p:txBody>
      </p:sp>
      <p:sp>
        <p:nvSpPr>
          <p:cNvPr id="3" name="object 2"/>
          <p:cNvSpPr txBox="1">
            <a:spLocks/>
          </p:cNvSpPr>
          <p:nvPr/>
        </p:nvSpPr>
        <p:spPr>
          <a:xfrm>
            <a:off x="-1430338" y="-6350"/>
            <a:ext cx="8653463"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err="1">
                <a:solidFill>
                  <a:srgbClr val="0A0AD4"/>
                </a:solidFill>
                <a:latin typeface="Arial" panose="020B0604020202020204" pitchFamily="34" charset="0"/>
                <a:cs typeface="Arial" panose="020B0604020202020204" pitchFamily="34" charset="0"/>
              </a:rPr>
              <a:t>Gargamelle</a:t>
            </a:r>
            <a:r>
              <a:rPr lang="en-US" sz="2800" b="1" u="sng" spc="-5" dirty="0">
                <a:solidFill>
                  <a:srgbClr val="0A0AD4"/>
                </a:solidFill>
                <a:latin typeface="Arial" panose="020B0604020202020204" pitchFamily="34" charset="0"/>
                <a:cs typeface="Arial" panose="020B0604020202020204" pitchFamily="34" charset="0"/>
              </a:rPr>
              <a:t> detector</a:t>
            </a:r>
          </a:p>
        </p:txBody>
      </p:sp>
      <p:pic>
        <p:nvPicPr>
          <p:cNvPr id="65540"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7363" y="236538"/>
            <a:ext cx="35306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9588" y="3105150"/>
            <a:ext cx="3446462"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テキスト ボックス 4"/>
          <p:cNvSpPr txBox="1">
            <a:spLocks noChangeArrowheads="1"/>
          </p:cNvSpPr>
          <p:nvPr/>
        </p:nvSpPr>
        <p:spPr bwMode="auto">
          <a:xfrm>
            <a:off x="5997575" y="6378575"/>
            <a:ext cx="26685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b="1"/>
              <a:t>Inside view of Gargamelle </a:t>
            </a:r>
            <a:endParaRPr lang="ja-JP" altLang="en-US" sz="1800" b="1"/>
          </a:p>
        </p:txBody>
      </p:sp>
      <p:sp>
        <p:nvSpPr>
          <p:cNvPr id="65543" name="テキスト ボックス 4"/>
          <p:cNvSpPr txBox="1">
            <a:spLocks noChangeArrowheads="1"/>
          </p:cNvSpPr>
          <p:nvPr/>
        </p:nvSpPr>
        <p:spPr bwMode="auto">
          <a:xfrm>
            <a:off x="6192838" y="2300288"/>
            <a:ext cx="2474912"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Gargamelle is currently</a:t>
            </a:r>
            <a:br>
              <a:rPr lang="en-US" altLang="ja-JP" sz="1800" b="1"/>
            </a:br>
            <a:r>
              <a:rPr lang="en-US" altLang="ja-JP" sz="1800" b="1"/>
              <a:t>on exhibition at CERN</a:t>
            </a:r>
            <a:endParaRPr lang="ja-JP" altLang="en-US" sz="1800" b="1"/>
          </a:p>
        </p:txBody>
      </p:sp>
      <p:sp>
        <p:nvSpPr>
          <p:cNvPr id="8" name="スライド番号プレースホルダー 1">
            <a:extLst>
              <a:ext uri="{FF2B5EF4-FFF2-40B4-BE49-F238E27FC236}">
                <a16:creationId xmlns:a16="http://schemas.microsoft.com/office/drawing/2014/main" id="{B6AD34F5-F045-458C-ABCE-15353AC9654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1716088"/>
            <a:ext cx="5010150"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Discovery of neutral current interactions</a:t>
            </a:r>
          </a:p>
        </p:txBody>
      </p:sp>
      <p:sp>
        <p:nvSpPr>
          <p:cNvPr id="66564" name="正方形/長方形 8"/>
          <p:cNvSpPr>
            <a:spLocks noChangeArrowheads="1"/>
          </p:cNvSpPr>
          <p:nvPr/>
        </p:nvSpPr>
        <p:spPr bwMode="auto">
          <a:xfrm>
            <a:off x="4206875" y="5846763"/>
            <a:ext cx="3613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Narrow" panose="020B0606020202030204" pitchFamily="34" charset="0"/>
              </a:rPr>
              <a:t>F.J.Hasert et al., Phys. Lett. B46, 121(1973)</a:t>
            </a:r>
          </a:p>
        </p:txBody>
      </p:sp>
      <p:pic>
        <p:nvPicPr>
          <p:cNvPr id="66565"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0688" y="1042988"/>
            <a:ext cx="26289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1"/>
          <p:cNvGrpSpPr>
            <a:grpSpLocks/>
          </p:cNvGrpSpPr>
          <p:nvPr/>
        </p:nvGrpSpPr>
        <p:grpSpPr bwMode="auto">
          <a:xfrm>
            <a:off x="2051050" y="4779963"/>
            <a:ext cx="1439863" cy="523875"/>
            <a:chOff x="1908312" y="5191532"/>
            <a:chExt cx="1440000" cy="523220"/>
          </a:xfrm>
        </p:grpSpPr>
        <p:cxnSp>
          <p:nvCxnSpPr>
            <p:cNvPr id="6" name="直線矢印コネクタ 5"/>
            <p:cNvCxnSpPr/>
            <p:nvPr/>
          </p:nvCxnSpPr>
          <p:spPr>
            <a:xfrm>
              <a:off x="1908312" y="5248611"/>
              <a:ext cx="1440000" cy="0"/>
            </a:xfrm>
            <a:prstGeom prst="straightConnector1">
              <a:avLst/>
            </a:prstGeom>
            <a:ln w="38100">
              <a:solidFill>
                <a:srgbClr val="FFFF6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6570" name="テキスト ボックス 4"/>
            <p:cNvSpPr txBox="1">
              <a:spLocks noChangeArrowheads="1"/>
            </p:cNvSpPr>
            <p:nvPr/>
          </p:nvSpPr>
          <p:spPr bwMode="auto">
            <a:xfrm>
              <a:off x="2145705" y="5191532"/>
              <a:ext cx="6228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solidFill>
                    <a:srgbClr val="FFFF66"/>
                  </a:solidFill>
                  <a:latin typeface="Symbol" panose="05050102010706020507" pitchFamily="18" charset="2"/>
                </a:rPr>
                <a:t>n</a:t>
              </a:r>
              <a:r>
                <a:rPr lang="en-US" altLang="ja-JP" sz="2800" b="1" baseline="-25000">
                  <a:solidFill>
                    <a:srgbClr val="FFFF66"/>
                  </a:solidFill>
                  <a:latin typeface="Symbol" panose="05050102010706020507" pitchFamily="18" charset="2"/>
                </a:rPr>
                <a:t>m</a:t>
              </a:r>
              <a:endParaRPr lang="ja-JP" altLang="en-US" sz="2800" b="1" baseline="-25000">
                <a:solidFill>
                  <a:srgbClr val="FFFF66"/>
                </a:solidFill>
                <a:latin typeface="Symbol" panose="05050102010706020507" pitchFamily="18" charset="2"/>
              </a:endParaRPr>
            </a:p>
          </p:txBody>
        </p:sp>
        <p:cxnSp>
          <p:nvCxnSpPr>
            <p:cNvPr id="9" name="直線コネクタ 8"/>
            <p:cNvCxnSpPr/>
            <p:nvPr/>
          </p:nvCxnSpPr>
          <p:spPr>
            <a:xfrm>
              <a:off x="2256008" y="5361182"/>
              <a:ext cx="179404"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grpSp>
      <p:sp>
        <p:nvSpPr>
          <p:cNvPr id="66567" name="テキスト ボックス 10"/>
          <p:cNvSpPr txBox="1">
            <a:spLocks noChangeArrowheads="1"/>
          </p:cNvSpPr>
          <p:nvPr/>
        </p:nvSpPr>
        <p:spPr bwMode="auto">
          <a:xfrm>
            <a:off x="93663" y="627063"/>
            <a:ext cx="89900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Neutral current interaction between a muon anti-neutrino and an electron.</a:t>
            </a:r>
            <a:endParaRPr lang="ja-JP" altLang="en-US" sz="1900" b="1">
              <a:latin typeface="Arial" panose="020B0604020202020204" pitchFamily="34" charset="0"/>
              <a:cs typeface="Arial" panose="020B0604020202020204" pitchFamily="34" charset="0"/>
            </a:endParaRPr>
          </a:p>
        </p:txBody>
      </p:sp>
      <p:sp>
        <p:nvSpPr>
          <p:cNvPr id="2" name="テキスト ボックス 1"/>
          <p:cNvSpPr txBox="1">
            <a:spLocks noChangeArrowheads="1"/>
          </p:cNvSpPr>
          <p:nvPr/>
        </p:nvSpPr>
        <p:spPr bwMode="auto">
          <a:xfrm>
            <a:off x="7113588" y="3130550"/>
            <a:ext cx="1985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FF0000"/>
                </a:solidFill>
                <a:latin typeface="Arial" panose="020B0604020202020204" pitchFamily="34" charset="0"/>
                <a:cs typeface="Arial" panose="020B0604020202020204" pitchFamily="34" charset="0"/>
              </a:rPr>
              <a:t>No muon track</a:t>
            </a:r>
            <a:endParaRPr lang="ja-JP" altLang="en-US" sz="2000" b="1">
              <a:solidFill>
                <a:srgbClr val="FF0000"/>
              </a:solidFill>
              <a:latin typeface="Arial" panose="020B0604020202020204" pitchFamily="34" charset="0"/>
              <a:cs typeface="Arial" panose="020B0604020202020204" pitchFamily="34" charset="0"/>
            </a:endParaRPr>
          </a:p>
        </p:txBody>
      </p:sp>
      <p:sp>
        <p:nvSpPr>
          <p:cNvPr id="13" name="スライド番号プレースホルダー 1">
            <a:extLst>
              <a:ext uri="{FF2B5EF4-FFF2-40B4-BE49-F238E27FC236}">
                <a16:creationId xmlns:a16="http://schemas.microsoft.com/office/drawing/2014/main" id="{FC3B2E3B-132E-4310-915C-242EBDB9624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8488" y="1708150"/>
            <a:ext cx="5029200"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Discovery of neutral current interactions</a:t>
            </a:r>
          </a:p>
        </p:txBody>
      </p:sp>
      <p:pic>
        <p:nvPicPr>
          <p:cNvPr id="67588"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1027113"/>
            <a:ext cx="32051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グループ化 6"/>
          <p:cNvGrpSpPr>
            <a:grpSpLocks/>
          </p:cNvGrpSpPr>
          <p:nvPr/>
        </p:nvGrpSpPr>
        <p:grpSpPr bwMode="auto">
          <a:xfrm>
            <a:off x="1400175" y="3562350"/>
            <a:ext cx="1439863" cy="522288"/>
            <a:chOff x="1417984" y="4111482"/>
            <a:chExt cx="1440000" cy="523220"/>
          </a:xfrm>
        </p:grpSpPr>
        <p:cxnSp>
          <p:nvCxnSpPr>
            <p:cNvPr id="11" name="直線矢印コネクタ 10"/>
            <p:cNvCxnSpPr/>
            <p:nvPr/>
          </p:nvCxnSpPr>
          <p:spPr>
            <a:xfrm>
              <a:off x="1417984" y="4240299"/>
              <a:ext cx="1440000" cy="0"/>
            </a:xfrm>
            <a:prstGeom prst="straightConnector1">
              <a:avLst/>
            </a:prstGeom>
            <a:ln w="38100">
              <a:solidFill>
                <a:srgbClr val="FFFF6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7595" name="テキスト ボックス 11"/>
            <p:cNvSpPr txBox="1">
              <a:spLocks noChangeArrowheads="1"/>
            </p:cNvSpPr>
            <p:nvPr/>
          </p:nvSpPr>
          <p:spPr bwMode="auto">
            <a:xfrm>
              <a:off x="1781271" y="4111482"/>
              <a:ext cx="6228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solidFill>
                    <a:srgbClr val="FFFF66"/>
                  </a:solidFill>
                  <a:latin typeface="Symbol" panose="05050102010706020507" pitchFamily="18" charset="2"/>
                </a:rPr>
                <a:t>n</a:t>
              </a:r>
              <a:r>
                <a:rPr lang="en-US" altLang="ja-JP" sz="2800" b="1" baseline="-25000">
                  <a:solidFill>
                    <a:srgbClr val="FFFF66"/>
                  </a:solidFill>
                  <a:latin typeface="Symbol" panose="05050102010706020507" pitchFamily="18" charset="2"/>
                </a:rPr>
                <a:t>m</a:t>
              </a:r>
              <a:endParaRPr lang="ja-JP" altLang="en-US" sz="2800" b="1" baseline="-25000">
                <a:solidFill>
                  <a:srgbClr val="FFFF66"/>
                </a:solidFill>
                <a:latin typeface="Symbol" panose="05050102010706020507" pitchFamily="18" charset="2"/>
              </a:endParaRPr>
            </a:p>
          </p:txBody>
        </p:sp>
      </p:grpSp>
      <p:sp>
        <p:nvSpPr>
          <p:cNvPr id="67590" name="テキスト ボックス 15"/>
          <p:cNvSpPr txBox="1">
            <a:spLocks noChangeArrowheads="1"/>
          </p:cNvSpPr>
          <p:nvPr/>
        </p:nvSpPr>
        <p:spPr bwMode="auto">
          <a:xfrm>
            <a:off x="93663" y="627063"/>
            <a:ext cx="89900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Neutral current interaction between a muon neutrino and a nucleon.</a:t>
            </a:r>
            <a:endParaRPr lang="ja-JP" altLang="en-US" sz="1900" b="1">
              <a:latin typeface="Arial" panose="020B0604020202020204" pitchFamily="34" charset="0"/>
              <a:cs typeface="Arial" panose="020B0604020202020204" pitchFamily="34" charset="0"/>
            </a:endParaRPr>
          </a:p>
        </p:txBody>
      </p:sp>
      <p:sp>
        <p:nvSpPr>
          <p:cNvPr id="67591" name="正方形/長方形 8"/>
          <p:cNvSpPr>
            <a:spLocks noChangeArrowheads="1"/>
          </p:cNvSpPr>
          <p:nvPr/>
        </p:nvSpPr>
        <p:spPr bwMode="auto">
          <a:xfrm>
            <a:off x="3979863" y="5646738"/>
            <a:ext cx="3613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nb-NO" altLang="ja-JP" sz="1600" b="1">
                <a:latin typeface="Arial Narrow" panose="020B0606020202030204" pitchFamily="34" charset="0"/>
              </a:rPr>
              <a:t> F.J.Hasert et al., Phys. Lett. B46, 138(1973)</a:t>
            </a:r>
            <a:endParaRPr lang="en-US" altLang="ja-JP" sz="1600" b="1">
              <a:latin typeface="Arial Narrow" panose="020B0606020202030204" pitchFamily="34" charset="0"/>
            </a:endParaRPr>
          </a:p>
        </p:txBody>
      </p:sp>
      <p:sp>
        <p:nvSpPr>
          <p:cNvPr id="67592" name="テキスト ボックス 15"/>
          <p:cNvSpPr txBox="1">
            <a:spLocks noChangeArrowheads="1"/>
          </p:cNvSpPr>
          <p:nvPr/>
        </p:nvSpPr>
        <p:spPr bwMode="auto">
          <a:xfrm>
            <a:off x="414338" y="6202363"/>
            <a:ext cx="8375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2400" b="1" dirty="0">
                <a:solidFill>
                  <a:srgbClr val="FF0000"/>
                </a:solidFill>
                <a:latin typeface="Arial" panose="020B0604020202020204" pitchFamily="34" charset="0"/>
                <a:cs typeface="Arial" panose="020B0604020202020204" pitchFamily="34" charset="0"/>
              </a:rPr>
              <a:t>Neutral current interactions were certainly discovered !</a:t>
            </a:r>
            <a:endParaRPr lang="ja-JP" altLang="en-US" sz="2400" b="1" dirty="0">
              <a:solidFill>
                <a:srgbClr val="FF0000"/>
              </a:solidFill>
              <a:latin typeface="Arial" panose="020B0604020202020204" pitchFamily="34" charset="0"/>
              <a:cs typeface="Arial" panose="020B0604020202020204" pitchFamily="34" charset="0"/>
            </a:endParaRPr>
          </a:p>
        </p:txBody>
      </p:sp>
      <p:sp>
        <p:nvSpPr>
          <p:cNvPr id="12" name="テキスト ボックス 11"/>
          <p:cNvSpPr txBox="1">
            <a:spLocks noChangeArrowheads="1"/>
          </p:cNvSpPr>
          <p:nvPr/>
        </p:nvSpPr>
        <p:spPr bwMode="auto">
          <a:xfrm>
            <a:off x="7113588" y="3130550"/>
            <a:ext cx="1985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FF0000"/>
                </a:solidFill>
                <a:latin typeface="Arial" panose="020B0604020202020204" pitchFamily="34" charset="0"/>
                <a:cs typeface="Arial" panose="020B0604020202020204" pitchFamily="34" charset="0"/>
              </a:rPr>
              <a:t>No muon track</a:t>
            </a:r>
            <a:endParaRPr lang="ja-JP" altLang="en-US" sz="2000" b="1">
              <a:solidFill>
                <a:srgbClr val="FF0000"/>
              </a:solidFill>
              <a:latin typeface="Arial" panose="020B0604020202020204" pitchFamily="34" charset="0"/>
              <a:cs typeface="Arial" panose="020B0604020202020204" pitchFamily="34" charset="0"/>
            </a:endParaRPr>
          </a:p>
        </p:txBody>
      </p:sp>
      <p:sp>
        <p:nvSpPr>
          <p:cNvPr id="13" name="スライド番号プレースホルダー 1">
            <a:extLst>
              <a:ext uri="{FF2B5EF4-FFF2-40B4-BE49-F238E27FC236}">
                <a16:creationId xmlns:a16="http://schemas.microsoft.com/office/drawing/2014/main" id="{9F9E0EF0-7D8F-44A6-9865-0023266D023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テキスト ボックス 1"/>
          <p:cNvSpPr txBox="1">
            <a:spLocks noChangeArrowheads="1"/>
          </p:cNvSpPr>
          <p:nvPr/>
        </p:nvSpPr>
        <p:spPr bwMode="auto">
          <a:xfrm>
            <a:off x="100013" y="552450"/>
            <a:ext cx="8974137"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In 1930, </a:t>
            </a:r>
            <a:r>
              <a:rPr lang="en-US" altLang="ja-JP" sz="2000" b="1">
                <a:solidFill>
                  <a:srgbClr val="FF0000"/>
                </a:solidFill>
                <a:latin typeface="Arial" panose="020B0604020202020204" pitchFamily="34" charset="0"/>
                <a:cs typeface="Arial" panose="020B0604020202020204" pitchFamily="34" charset="0"/>
              </a:rPr>
              <a:t>Wolfgang Pauli </a:t>
            </a:r>
            <a:r>
              <a:rPr lang="en-US" altLang="ja-JP" sz="2000" b="1">
                <a:latin typeface="Arial" panose="020B0604020202020204" pitchFamily="34" charset="0"/>
                <a:cs typeface="Arial" panose="020B0604020202020204" pitchFamily="34" charset="0"/>
              </a:rPr>
              <a:t>predicted that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another particle may be produced in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The energy released in</a:t>
            </a:r>
            <a:br>
              <a:rPr lang="en-US" altLang="ja-JP" sz="2000" b="1">
                <a:latin typeface="Arial" panose="020B0604020202020204" pitchFamily="34" charset="0"/>
                <a:cs typeface="Arial" panose="020B0604020202020204" pitchFamily="34" charset="0"/>
              </a:rPr>
            </a:b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was shared in a random way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between the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 and the unknown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particle.  This would account for both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momentum imbalance</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and the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broad energy spectrum of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particles have not discovered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because it is very difficult to detect.</a:t>
            </a:r>
          </a:p>
          <a:p>
            <a:pPr>
              <a:spcBef>
                <a:spcPct val="0"/>
              </a:spcBef>
              <a:buFont typeface="Wingdings" panose="05000000000000000000" pitchFamily="2" charset="2"/>
              <a:buChar char="l"/>
            </a:pPr>
            <a:endParaRPr lang="en-US" altLang="ja-JP" sz="11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Enrico Fermi </a:t>
            </a:r>
            <a:r>
              <a:rPr lang="en-US" altLang="ja-JP" sz="2000" b="1">
                <a:latin typeface="Arial" panose="020B0604020202020204" pitchFamily="34" charset="0"/>
                <a:cs typeface="Arial" panose="020B0604020202020204" pitchFamily="34" charset="0"/>
              </a:rPr>
              <a:t>named the particle “</a:t>
            </a:r>
            <a:r>
              <a:rPr lang="en-US" altLang="ja-JP" sz="2000" b="1">
                <a:solidFill>
                  <a:srgbClr val="FF0000"/>
                </a:solidFill>
                <a:latin typeface="Arial" panose="020B0604020202020204" pitchFamily="34" charset="0"/>
                <a:cs typeface="Arial" panose="020B0604020202020204" pitchFamily="34" charset="0"/>
              </a:rPr>
              <a:t>neutrino</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word was made from </a:t>
            </a:r>
            <a:r>
              <a:rPr lang="en-US" altLang="ja-JP" sz="2000" b="1">
                <a:solidFill>
                  <a:srgbClr val="FF0000"/>
                </a:solidFill>
                <a:latin typeface="Arial" panose="020B0604020202020204" pitchFamily="34" charset="0"/>
                <a:cs typeface="Arial" panose="020B0604020202020204" pitchFamily="34" charset="0"/>
              </a:rPr>
              <a:t>neutr</a:t>
            </a:r>
            <a:r>
              <a:rPr lang="en-US" altLang="ja-JP" sz="2000" b="1">
                <a:latin typeface="Arial" panose="020B0604020202020204" pitchFamily="34" charset="0"/>
                <a:cs typeface="Arial" panose="020B0604020202020204" pitchFamily="34" charset="0"/>
              </a:rPr>
              <a:t>al, and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Italian suffix </a:t>
            </a:r>
            <a:r>
              <a:rPr lang="en-US" altLang="ja-JP" sz="2000" b="1">
                <a:solidFill>
                  <a:srgbClr val="FF0000"/>
                </a:solidFill>
                <a:latin typeface="Arial" panose="020B0604020202020204" pitchFamily="34" charset="0"/>
                <a:cs typeface="Arial" panose="020B0604020202020204" pitchFamily="34" charset="0"/>
              </a:rPr>
              <a:t>-ino</a:t>
            </a:r>
            <a:r>
              <a:rPr lang="en-US" altLang="ja-JP" sz="2000" b="1">
                <a:latin typeface="Arial" panose="020B0604020202020204" pitchFamily="34" charset="0"/>
                <a:cs typeface="Arial" panose="020B0604020202020204" pitchFamily="34" charset="0"/>
              </a:rPr>
              <a:t> which means small.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Therefore, it means neutral and small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particle.</a:t>
            </a:r>
          </a:p>
          <a:p>
            <a:pPr>
              <a:spcBef>
                <a:spcPct val="0"/>
              </a:spcBef>
              <a:buFont typeface="Wingdings" panose="05000000000000000000" pitchFamily="2" charset="2"/>
              <a:buChar char="l"/>
            </a:pPr>
            <a:endParaRPr lang="en-US" altLang="ja-JP" sz="11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Later, it was found that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can be written as</a:t>
            </a:r>
          </a:p>
        </p:txBody>
      </p:sp>
      <p:pic>
        <p:nvPicPr>
          <p:cNvPr id="12291"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4088" y="1131888"/>
            <a:ext cx="158908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object 4"/>
          <p:cNvSpPr>
            <a:spLocks noChangeArrowheads="1"/>
          </p:cNvSpPr>
          <p:nvPr/>
        </p:nvSpPr>
        <p:spPr bwMode="auto">
          <a:xfrm>
            <a:off x="5521325" y="1131888"/>
            <a:ext cx="1601788" cy="22701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sp>
        <p:nvSpPr>
          <p:cNvPr id="12293" name="Text Box 9"/>
          <p:cNvSpPr txBox="1">
            <a:spLocks noChangeArrowheads="1"/>
          </p:cNvSpPr>
          <p:nvPr/>
        </p:nvSpPr>
        <p:spPr bwMode="auto">
          <a:xfrm>
            <a:off x="265113" y="22225"/>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Prediction of neutrinos in 1930</a:t>
            </a:r>
          </a:p>
        </p:txBody>
      </p:sp>
      <p:sp>
        <p:nvSpPr>
          <p:cNvPr id="12294" name="object 9"/>
          <p:cNvSpPr>
            <a:spLocks/>
          </p:cNvSpPr>
          <p:nvPr/>
        </p:nvSpPr>
        <p:spPr bwMode="auto">
          <a:xfrm>
            <a:off x="3019425" y="5200650"/>
            <a:ext cx="1511300" cy="1079500"/>
          </a:xfrm>
          <a:custGeom>
            <a:avLst/>
            <a:gdLst>
              <a:gd name="T0" fmla="*/ 0 w 1511300"/>
              <a:gd name="T1" fmla="*/ 0 h 1079500"/>
              <a:gd name="T2" fmla="*/ 1511299 w 1511300"/>
              <a:gd name="T3" fmla="*/ 0 h 1079500"/>
              <a:gd name="T4" fmla="*/ 1511299 w 1511300"/>
              <a:gd name="T5" fmla="*/ 1079499 h 1079500"/>
              <a:gd name="T6" fmla="*/ 0 w 1511300"/>
              <a:gd name="T7" fmla="*/ 1079499 h 1079500"/>
              <a:gd name="T8" fmla="*/ 0 w 1511300"/>
              <a:gd name="T9" fmla="*/ 0 h 10795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1300" h="1079500">
                <a:moveTo>
                  <a:pt x="0" y="0"/>
                </a:moveTo>
                <a:lnTo>
                  <a:pt x="1511299" y="0"/>
                </a:lnTo>
                <a:lnTo>
                  <a:pt x="1511299" y="1079499"/>
                </a:lnTo>
                <a:lnTo>
                  <a:pt x="0" y="1079499"/>
                </a:lnTo>
                <a:lnTo>
                  <a:pt x="0" y="0"/>
                </a:lnTo>
                <a:close/>
              </a:path>
            </a:pathLst>
          </a:custGeom>
          <a:noFill/>
          <a:ln w="952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pic>
        <p:nvPicPr>
          <p:cNvPr id="12295"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4443413"/>
            <a:ext cx="33877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bject 11"/>
          <p:cNvSpPr txBox="1"/>
          <p:nvPr/>
        </p:nvSpPr>
        <p:spPr>
          <a:xfrm>
            <a:off x="5614988" y="3063875"/>
            <a:ext cx="1447800" cy="246063"/>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Wolfgang Pauli</a:t>
            </a:r>
            <a:endParaRPr sz="1600" b="1" dirty="0">
              <a:latin typeface="Arial Narrow" panose="020B0606020202030204" pitchFamily="34" charset="0"/>
              <a:cs typeface="Arial"/>
            </a:endParaRPr>
          </a:p>
        </p:txBody>
      </p:sp>
      <p:sp>
        <p:nvSpPr>
          <p:cNvPr id="21" name="object 11"/>
          <p:cNvSpPr txBox="1"/>
          <p:nvPr/>
        </p:nvSpPr>
        <p:spPr>
          <a:xfrm>
            <a:off x="7370763" y="3074988"/>
            <a:ext cx="1447800"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Enrico Fermi</a:t>
            </a:r>
            <a:endParaRPr sz="1600" b="1" dirty="0">
              <a:latin typeface="Arial Narrow" panose="020B0606020202030204" pitchFamily="34" charset="0"/>
              <a:cs typeface="Arial"/>
            </a:endParaRPr>
          </a:p>
        </p:txBody>
      </p:sp>
      <p:pic>
        <p:nvPicPr>
          <p:cNvPr id="12298"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5050" y="6180138"/>
            <a:ext cx="2449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1" name="スライド番号プレースホルダー 1">
            <a:extLst>
              <a:ext uri="{FF2B5EF4-FFF2-40B4-BE49-F238E27FC236}">
                <a16:creationId xmlns:a16="http://schemas.microsoft.com/office/drawing/2014/main" id="{9E02DA12-604F-4D35-A26C-F8886EEBE97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3319463"/>
            <a:ext cx="18002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7425" y="3319463"/>
            <a:ext cx="18002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319463"/>
            <a:ext cx="18002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The GWS model won the Nobel Prize</a:t>
            </a:r>
          </a:p>
        </p:txBody>
      </p:sp>
      <p:sp>
        <p:nvSpPr>
          <p:cNvPr id="8" name="テキスト ボックス 1"/>
          <p:cNvSpPr txBox="1">
            <a:spLocks noChangeArrowheads="1"/>
          </p:cNvSpPr>
          <p:nvPr/>
        </p:nvSpPr>
        <p:spPr bwMode="auto">
          <a:xfrm>
            <a:off x="66675" y="536575"/>
            <a:ext cx="9077325" cy="652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a:t>
            </a:r>
            <a:r>
              <a:rPr lang="en-US" altLang="ja-JP" sz="1800" b="1" dirty="0" err="1">
                <a:latin typeface="Arial" panose="020B0604020202020204" pitchFamily="34" charset="0"/>
                <a:cs typeface="Arial" panose="020B0604020202020204" pitchFamily="34" charset="0"/>
              </a:rPr>
              <a:t>Gargamelle</a:t>
            </a:r>
            <a:r>
              <a:rPr lang="en-US" altLang="ja-JP" sz="1800" b="1" dirty="0">
                <a:latin typeface="Arial" panose="020B0604020202020204" pitchFamily="34" charset="0"/>
                <a:cs typeface="Arial" panose="020B0604020202020204" pitchFamily="34" charset="0"/>
              </a:rPr>
              <a:t> experiment discovered neutral current interactions, and</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the GWS model was confirmed.</a:t>
            </a: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solidFill>
                  <a:srgbClr val="FF0000"/>
                </a:solidFill>
                <a:latin typeface="Arial" panose="020B0604020202020204" pitchFamily="34" charset="0"/>
                <a:cs typeface="Arial" panose="020B0604020202020204" pitchFamily="34" charset="0"/>
              </a:rPr>
              <a:t>Sheldon Lee Glashow, </a:t>
            </a:r>
            <a:r>
              <a:rPr lang="en-US" altLang="ja-JP" sz="1800" b="1" dirty="0" err="1">
                <a:solidFill>
                  <a:srgbClr val="FF0000"/>
                </a:solidFill>
                <a:latin typeface="Arial" panose="020B0604020202020204" pitchFamily="34" charset="0"/>
                <a:cs typeface="Arial" panose="020B0604020202020204" pitchFamily="34" charset="0"/>
              </a:rPr>
              <a:t>Abdus</a:t>
            </a:r>
            <a:r>
              <a:rPr lang="en-US" altLang="ja-JP" sz="1800" b="1" dirty="0">
                <a:solidFill>
                  <a:srgbClr val="FF0000"/>
                </a:solidFill>
                <a:latin typeface="Arial" panose="020B0604020202020204" pitchFamily="34" charset="0"/>
                <a:cs typeface="Arial" panose="020B0604020202020204" pitchFamily="34" charset="0"/>
              </a:rPr>
              <a:t> Salam and Steven Weinberg won the Nobel Prize in physics 1979.</a:t>
            </a: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reason of the award was “</a:t>
            </a:r>
            <a:r>
              <a:rPr lang="en-US" altLang="ja-JP" sz="1800" b="1" dirty="0">
                <a:solidFill>
                  <a:srgbClr val="0000FF"/>
                </a:solidFill>
                <a:latin typeface="Arial" panose="020B0604020202020204" pitchFamily="34" charset="0"/>
                <a:cs typeface="Arial" panose="020B0604020202020204" pitchFamily="34" charset="0"/>
              </a:rPr>
              <a:t>for their contributions to the theory of the unified weak and electromagnetic interaction between elementary particles, including, </a:t>
            </a:r>
            <a:r>
              <a:rPr lang="en-US" altLang="ja-JP" sz="1800" b="1" u="sng" dirty="0">
                <a:solidFill>
                  <a:srgbClr val="0000FF"/>
                </a:solidFill>
                <a:latin typeface="Arial" panose="020B0604020202020204" pitchFamily="34" charset="0"/>
                <a:cs typeface="Arial" panose="020B0604020202020204" pitchFamily="34" charset="0"/>
              </a:rPr>
              <a:t>inter alia</a:t>
            </a:r>
            <a:r>
              <a:rPr lang="en-US" altLang="ja-JP" sz="1800" b="1" dirty="0">
                <a:solidFill>
                  <a:srgbClr val="0000FF"/>
                </a:solidFill>
                <a:latin typeface="Arial" panose="020B0604020202020204" pitchFamily="34" charset="0"/>
                <a:cs typeface="Arial" panose="020B0604020202020204" pitchFamily="34" charset="0"/>
              </a:rPr>
              <a:t>, the prediction of the weak neutral current</a:t>
            </a:r>
            <a:r>
              <a:rPr lang="en-US" altLang="ja-JP" sz="1800" b="1" dirty="0">
                <a:latin typeface="Arial" panose="020B0604020202020204" pitchFamily="34" charset="0"/>
                <a:cs typeface="Arial" panose="020B0604020202020204" pitchFamily="34" charset="0"/>
              </a:rPr>
              <a:t>”</a:t>
            </a: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a:t>
            </a:r>
            <a:r>
              <a:rPr lang="en-US" altLang="ja-JP" sz="1800" b="1" dirty="0" err="1">
                <a:latin typeface="Arial" panose="020B0604020202020204" pitchFamily="34" charset="0"/>
                <a:cs typeface="Arial" panose="020B0604020202020204" pitchFamily="34" charset="0"/>
              </a:rPr>
              <a:t>Gargamelle</a:t>
            </a:r>
            <a:r>
              <a:rPr lang="en-US" altLang="ja-JP" sz="1800" b="1" dirty="0">
                <a:latin typeface="Arial" panose="020B0604020202020204" pitchFamily="34" charset="0"/>
                <a:cs typeface="Arial" panose="020B0604020202020204" pitchFamily="34" charset="0"/>
              </a:rPr>
              <a:t> collaboration was also worth for the Nobel Prize,</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but it was not clear that which collaborator should be awarded.</a:t>
            </a:r>
          </a:p>
          <a:p>
            <a:pPr>
              <a:spcBef>
                <a:spcPct val="0"/>
              </a:spcBef>
              <a:buFont typeface="Wingdings" panose="05000000000000000000" pitchFamily="2" charset="2"/>
              <a:buChar char="l"/>
              <a:defRPr/>
            </a:pPr>
            <a:endParaRPr lang="en-US" altLang="ja-JP" sz="1800" b="1" dirty="0">
              <a:latin typeface="Arial" panose="020B0604020202020204" pitchFamily="34" charset="0"/>
              <a:cs typeface="Arial" panose="020B0604020202020204" pitchFamily="34" charset="0"/>
            </a:endParaRPr>
          </a:p>
        </p:txBody>
      </p:sp>
      <p:sp>
        <p:nvSpPr>
          <p:cNvPr id="68615" name="テキスト ボックス 1"/>
          <p:cNvSpPr txBox="1">
            <a:spLocks noChangeArrowheads="1"/>
          </p:cNvSpPr>
          <p:nvPr/>
        </p:nvSpPr>
        <p:spPr bwMode="auto">
          <a:xfrm>
            <a:off x="4848225" y="2771775"/>
            <a:ext cx="386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0000FF"/>
                </a:solidFill>
                <a:latin typeface="Arial Narrow" panose="020B0606020202030204" pitchFamily="34" charset="0"/>
              </a:rPr>
              <a:t>(copy and paste from</a:t>
            </a:r>
            <a:r>
              <a:rPr lang="ja-JP" altLang="en-US" sz="1800">
                <a:solidFill>
                  <a:srgbClr val="0000FF"/>
                </a:solidFill>
                <a:latin typeface="Arial Narrow" panose="020B0606020202030204" pitchFamily="34" charset="0"/>
              </a:rPr>
              <a:t> </a:t>
            </a:r>
            <a:r>
              <a:rPr lang="en-US" altLang="ja-JP" sz="1800">
                <a:solidFill>
                  <a:srgbClr val="0000FF"/>
                </a:solidFill>
                <a:latin typeface="Arial Narrow" panose="020B0606020202030204" pitchFamily="34" charset="0"/>
              </a:rPr>
              <a:t>the Nobel Prize HP)</a:t>
            </a:r>
            <a:endParaRPr lang="ja-JP" altLang="en-US" sz="1800">
              <a:solidFill>
                <a:srgbClr val="0000FF"/>
              </a:solidFill>
              <a:latin typeface="Arial Narrow" panose="020B0606020202030204" pitchFamily="34" charset="0"/>
            </a:endParaRPr>
          </a:p>
        </p:txBody>
      </p:sp>
      <p:sp>
        <p:nvSpPr>
          <p:cNvPr id="17" name="object 11"/>
          <p:cNvSpPr txBox="1"/>
          <p:nvPr/>
        </p:nvSpPr>
        <p:spPr>
          <a:xfrm>
            <a:off x="1485900" y="5545138"/>
            <a:ext cx="1147763"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S. L. Glashow</a:t>
            </a:r>
            <a:endParaRPr sz="1600" b="1" dirty="0">
              <a:latin typeface="Arial Narrow" panose="020B0606020202030204" pitchFamily="34" charset="0"/>
              <a:cs typeface="Arial"/>
            </a:endParaRPr>
          </a:p>
        </p:txBody>
      </p:sp>
      <p:sp>
        <p:nvSpPr>
          <p:cNvPr id="18" name="object 11"/>
          <p:cNvSpPr txBox="1"/>
          <p:nvPr/>
        </p:nvSpPr>
        <p:spPr>
          <a:xfrm>
            <a:off x="4071938" y="5546725"/>
            <a:ext cx="776287" cy="244475"/>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A. Salam</a:t>
            </a:r>
            <a:endParaRPr sz="1600" b="1" dirty="0">
              <a:latin typeface="Arial Narrow" panose="020B0606020202030204" pitchFamily="34" charset="0"/>
              <a:cs typeface="Arial"/>
            </a:endParaRPr>
          </a:p>
        </p:txBody>
      </p:sp>
      <p:sp>
        <p:nvSpPr>
          <p:cNvPr id="19" name="object 11"/>
          <p:cNvSpPr txBox="1"/>
          <p:nvPr/>
        </p:nvSpPr>
        <p:spPr>
          <a:xfrm>
            <a:off x="6162675" y="5548313"/>
            <a:ext cx="1146175"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S. Weinberg</a:t>
            </a:r>
            <a:endParaRPr sz="1600" b="1" dirty="0">
              <a:latin typeface="Arial Narrow" panose="020B0606020202030204" pitchFamily="34" charset="0"/>
              <a:cs typeface="Arial"/>
            </a:endParaRPr>
          </a:p>
        </p:txBody>
      </p:sp>
      <p:sp>
        <p:nvSpPr>
          <p:cNvPr id="68619" name="テキスト ボックス 11"/>
          <p:cNvSpPr txBox="1">
            <a:spLocks noChangeArrowheads="1"/>
          </p:cNvSpPr>
          <p:nvPr/>
        </p:nvSpPr>
        <p:spPr bwMode="auto">
          <a:xfrm>
            <a:off x="1350963" y="2690813"/>
            <a:ext cx="159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latin typeface="Arial Narrow" panose="020B0606020202030204" pitchFamily="34" charset="0"/>
              </a:rPr>
              <a:t>(Latin)especially</a:t>
            </a:r>
            <a:endParaRPr lang="ja-JP" altLang="en-US" sz="1800">
              <a:latin typeface="Arial Narrow" panose="020B0606020202030204" pitchFamily="34" charset="0"/>
            </a:endParaRPr>
          </a:p>
        </p:txBody>
      </p:sp>
      <p:sp>
        <p:nvSpPr>
          <p:cNvPr id="12" name="スライド番号プレースホルダー 1">
            <a:extLst>
              <a:ext uri="{FF2B5EF4-FFF2-40B4-BE49-F238E27FC236}">
                <a16:creationId xmlns:a16="http://schemas.microsoft.com/office/drawing/2014/main" id="{EBD35251-0074-49DA-A798-F6DA6AA1AD4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テキスト ボックス 1"/>
          <p:cNvSpPr txBox="1">
            <a:spLocks noChangeArrowheads="1"/>
          </p:cNvSpPr>
          <p:nvPr/>
        </p:nvSpPr>
        <p:spPr bwMode="auto">
          <a:xfrm>
            <a:off x="14288" y="1676400"/>
            <a:ext cx="891222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Neutrinos and weak interactions were well explained in the framework of the Standard Model (GWS model).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success of the Standard Model was widely approved.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won the Nobel prize in 1979.</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After the Gargamelle experiment, there were no critical progress in neutrino experiments for long time.</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 physics seemed to be completed. Only verifications by discoveries of W and Z bosons and Higgs particles remained.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seemed that their nature were perfectly understood, and no question were left !</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3" name="object 2"/>
          <p:cNvSpPr txBox="1">
            <a:spLocks/>
          </p:cNvSpPr>
          <p:nvPr/>
        </p:nvSpPr>
        <p:spPr>
          <a:xfrm>
            <a:off x="250825" y="0"/>
            <a:ext cx="8616950"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In 1980</a:t>
            </a:r>
          </a:p>
          <a:p>
            <a:pPr marL="12700" eaLnBrk="1" fontAlgn="auto" hangingPunct="1">
              <a:spcBef>
                <a:spcPts val="0"/>
              </a:spcBef>
              <a:spcAft>
                <a:spcPts val="0"/>
              </a:spcAft>
              <a:defRPr/>
            </a:pPr>
            <a:endParaRPr lang="en-US" sz="2800" b="1" u="sng" spc="-5" dirty="0">
              <a:solidFill>
                <a:srgbClr val="0A0AD4"/>
              </a:solidFill>
              <a:latin typeface="Arial" panose="020B0604020202020204" pitchFamily="34" charset="0"/>
              <a:cs typeface="Arial" panose="020B0604020202020204" pitchFamily="34" charset="0"/>
            </a:endParaRPr>
          </a:p>
        </p:txBody>
      </p:sp>
      <p:sp>
        <p:nvSpPr>
          <p:cNvPr id="69636" name="テキスト ボックス 1"/>
          <p:cNvSpPr txBox="1">
            <a:spLocks noChangeArrowheads="1"/>
          </p:cNvSpPr>
          <p:nvPr/>
        </p:nvSpPr>
        <p:spPr bwMode="auto">
          <a:xfrm>
            <a:off x="376238" y="700088"/>
            <a:ext cx="8491537" cy="708025"/>
          </a:xfrm>
          <a:prstGeom prst="rect">
            <a:avLst/>
          </a:prstGeom>
          <a:solidFill>
            <a:srgbClr val="C5E4E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The subtitle of my lecture is “Introduction and first 50 years”.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1980 is 50 years from the prediction of neutrinos by W. Pauli in 1930.</a:t>
            </a:r>
          </a:p>
        </p:txBody>
      </p:sp>
      <p:sp>
        <p:nvSpPr>
          <p:cNvPr id="5" name="スライド番号プレースホルダー 1">
            <a:extLst>
              <a:ext uri="{FF2B5EF4-FFF2-40B4-BE49-F238E27FC236}">
                <a16:creationId xmlns:a16="http://schemas.microsoft.com/office/drawing/2014/main" id="{06215696-E382-470C-94A5-A8E4AD5B5E3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テキスト ボックス 1"/>
          <p:cNvSpPr txBox="1">
            <a:spLocks noChangeArrowheads="1"/>
          </p:cNvSpPr>
          <p:nvPr/>
        </p:nvSpPr>
        <p:spPr bwMode="auto">
          <a:xfrm>
            <a:off x="95250" y="795338"/>
            <a:ext cx="8885238"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After 1980, additional direct confirmations of the Standard Model were obtained from hadron collider experiments.</a:t>
            </a: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After more than 10 years of long fruitless period, neutrino experiments became an active research field again in late 1980s.</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Neutrino oscillations</a:t>
            </a:r>
            <a:r>
              <a:rPr lang="en-US" altLang="ja-JP" sz="2000" b="1" dirty="0">
                <a:latin typeface="Arial" panose="020B0604020202020204" pitchFamily="34" charset="0"/>
                <a:cs typeface="Arial" panose="020B0604020202020204" pitchFamily="34" charset="0"/>
              </a:rPr>
              <a:t>, which imply </a:t>
            </a:r>
            <a:r>
              <a:rPr lang="en-US" altLang="ja-JP" sz="2000" b="1" dirty="0">
                <a:solidFill>
                  <a:srgbClr val="FF0000"/>
                </a:solidFill>
                <a:latin typeface="Arial" panose="020B0604020202020204" pitchFamily="34" charset="0"/>
                <a:cs typeface="Arial" panose="020B0604020202020204" pitchFamily="34" charset="0"/>
              </a:rPr>
              <a:t>physics beyond the Standard Model</a:t>
            </a:r>
            <a:r>
              <a:rPr lang="en-US" altLang="ja-JP" sz="2000" b="1" dirty="0">
                <a:latin typeface="Arial" panose="020B0604020202020204" pitchFamily="34" charset="0"/>
                <a:cs typeface="Arial" panose="020B0604020202020204" pitchFamily="34" charset="0"/>
              </a:rPr>
              <a:t>, opened new epoch of neutrino experiments.</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Tx/>
              <a:buNone/>
              <a:defRPr/>
            </a:pPr>
            <a:endParaRPr lang="en-US" altLang="ja-JP" sz="1800" dirty="0"/>
          </a:p>
          <a:p>
            <a:pPr>
              <a:spcBef>
                <a:spcPct val="0"/>
              </a:spcBef>
              <a:buFontTx/>
              <a:buNone/>
              <a:defRPr/>
            </a:pPr>
            <a:r>
              <a:rPr lang="en-US" altLang="ja-JP" sz="1800" dirty="0"/>
              <a:t> </a:t>
            </a:r>
            <a:endParaRPr lang="ja-JP" altLang="en-US" sz="1800" dirty="0"/>
          </a:p>
        </p:txBody>
      </p:sp>
      <p:sp>
        <p:nvSpPr>
          <p:cNvPr id="3" name="object 2"/>
          <p:cNvSpPr txBox="1">
            <a:spLocks/>
          </p:cNvSpPr>
          <p:nvPr/>
        </p:nvSpPr>
        <p:spPr>
          <a:xfrm>
            <a:off x="250825" y="0"/>
            <a:ext cx="8616950"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After 1980</a:t>
            </a:r>
            <a:endParaRPr lang="en-US" sz="2800" b="1" spc="-5" dirty="0">
              <a:solidFill>
                <a:srgbClr val="0A0AD4"/>
              </a:solidFill>
              <a:latin typeface="Arial" panose="020B0604020202020204" pitchFamily="34" charset="0"/>
              <a:cs typeface="Arial" panose="020B0604020202020204" pitchFamily="34" charset="0"/>
            </a:endParaRPr>
          </a:p>
          <a:p>
            <a:pPr marL="12700" eaLnBrk="1" fontAlgn="auto" hangingPunct="1">
              <a:spcBef>
                <a:spcPts val="0"/>
              </a:spcBef>
              <a:spcAft>
                <a:spcPts val="0"/>
              </a:spcAft>
              <a:defRPr/>
            </a:pPr>
            <a:endParaRPr lang="en-US" sz="2800" b="1" u="sng" spc="-5" dirty="0">
              <a:solidFill>
                <a:srgbClr val="0A0AD4"/>
              </a:solidFill>
              <a:latin typeface="Arial" panose="020B0604020202020204" pitchFamily="34" charset="0"/>
              <a:cs typeface="Arial" panose="020B0604020202020204" pitchFamily="34" charset="0"/>
            </a:endParaRPr>
          </a:p>
        </p:txBody>
      </p:sp>
      <p:sp>
        <p:nvSpPr>
          <p:cNvPr id="2" name="テキスト ボックス 1"/>
          <p:cNvSpPr txBox="1"/>
          <p:nvPr/>
        </p:nvSpPr>
        <p:spPr>
          <a:xfrm>
            <a:off x="719138" y="1928813"/>
            <a:ext cx="8064500" cy="1476375"/>
          </a:xfrm>
          <a:prstGeom prst="rect">
            <a:avLst/>
          </a:prstGeom>
          <a:solidFill>
            <a:srgbClr val="E5E5FF"/>
          </a:solidFill>
        </p:spPr>
        <p:txBody>
          <a:bodyPr>
            <a:spAutoFit/>
          </a:bodyPr>
          <a:lstStyle/>
          <a:p>
            <a:pPr marL="342900" indent="-342900">
              <a:buFont typeface="Wingdings" panose="05000000000000000000" pitchFamily="2" charset="2"/>
              <a:buChar char="p"/>
              <a:defRPr/>
            </a:pPr>
            <a:r>
              <a:rPr lang="en-US" altLang="ja-JP" b="1" dirty="0">
                <a:latin typeface="Arial" panose="020B0604020202020204" pitchFamily="34" charset="0"/>
                <a:cs typeface="Arial" panose="020B0604020202020204" pitchFamily="34" charset="0"/>
              </a:rPr>
              <a:t>In 1983, </a:t>
            </a:r>
            <a:r>
              <a:rPr lang="en-US" altLang="ja-JP" b="1" dirty="0">
                <a:solidFill>
                  <a:srgbClr val="FF0000"/>
                </a:solidFill>
                <a:latin typeface="Arial" panose="020B0604020202020204" pitchFamily="34" charset="0"/>
                <a:cs typeface="Arial" panose="020B0604020202020204" pitchFamily="34" charset="0"/>
              </a:rPr>
              <a:t>W and Z bosons </a:t>
            </a:r>
            <a:r>
              <a:rPr lang="en-US" altLang="ja-JP" b="1" dirty="0">
                <a:latin typeface="Arial" panose="020B0604020202020204" pitchFamily="34" charset="0"/>
                <a:cs typeface="Arial" panose="020B0604020202020204" pitchFamily="34" charset="0"/>
              </a:rPr>
              <a:t>were discovered by UA1/UA2 experiment</a:t>
            </a:r>
            <a:br>
              <a:rPr lang="en-US" altLang="ja-JP" b="1" dirty="0">
                <a:latin typeface="Arial" panose="020B0604020202020204" pitchFamily="34" charset="0"/>
                <a:cs typeface="Arial" panose="020B0604020202020204" pitchFamily="34" charset="0"/>
              </a:rPr>
            </a:br>
            <a:r>
              <a:rPr lang="en-US" altLang="ja-JP" b="1" dirty="0">
                <a:latin typeface="Arial" panose="020B0604020202020204" pitchFamily="34" charset="0"/>
                <a:cs typeface="Arial" panose="020B0604020202020204" pitchFamily="34" charset="0"/>
              </a:rPr>
              <a:t>in </a:t>
            </a:r>
            <a:r>
              <a:rPr lang="en-US" altLang="ja-JP" b="1" dirty="0" err="1">
                <a:latin typeface="Arial" panose="020B0604020202020204" pitchFamily="34" charset="0"/>
                <a:cs typeface="Arial" panose="020B0604020202020204" pitchFamily="34" charset="0"/>
              </a:rPr>
              <a:t>SppS</a:t>
            </a:r>
            <a:r>
              <a:rPr lang="en-US" altLang="ja-JP" b="1" dirty="0">
                <a:latin typeface="Arial" panose="020B0604020202020204" pitchFamily="34" charset="0"/>
                <a:cs typeface="Arial" panose="020B0604020202020204" pitchFamily="34" charset="0"/>
              </a:rPr>
              <a:t>, CERN</a:t>
            </a:r>
          </a:p>
          <a:p>
            <a:pPr>
              <a:defRPr/>
            </a:pPr>
            <a:endParaRPr lang="en-US" altLang="ja-JP"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p"/>
              <a:defRPr/>
            </a:pPr>
            <a:r>
              <a:rPr lang="en-US" altLang="ja-JP" b="1" dirty="0">
                <a:latin typeface="Arial" panose="020B0604020202020204" pitchFamily="34" charset="0"/>
                <a:cs typeface="Arial" panose="020B0604020202020204" pitchFamily="34" charset="0"/>
              </a:rPr>
              <a:t>In 2012, </a:t>
            </a:r>
            <a:r>
              <a:rPr lang="en-US" altLang="ja-JP" b="1" dirty="0">
                <a:solidFill>
                  <a:srgbClr val="FF0000"/>
                </a:solidFill>
                <a:latin typeface="Arial" panose="020B0604020202020204" pitchFamily="34" charset="0"/>
                <a:cs typeface="Arial" panose="020B0604020202020204" pitchFamily="34" charset="0"/>
              </a:rPr>
              <a:t>Higgs particles</a:t>
            </a:r>
            <a:r>
              <a:rPr lang="en-US" altLang="ja-JP" b="1" dirty="0">
                <a:latin typeface="Arial" panose="020B0604020202020204" pitchFamily="34" charset="0"/>
                <a:cs typeface="Arial" panose="020B0604020202020204" pitchFamily="34" charset="0"/>
              </a:rPr>
              <a:t> were discovered by ATLAS/CMS experiment in LHC, CERN</a:t>
            </a:r>
          </a:p>
        </p:txBody>
      </p:sp>
      <p:sp>
        <p:nvSpPr>
          <p:cNvPr id="5" name="スライド番号プレースホルダー 1">
            <a:extLst>
              <a:ext uri="{FF2B5EF4-FFF2-40B4-BE49-F238E27FC236}">
                <a16:creationId xmlns:a16="http://schemas.microsoft.com/office/drawing/2014/main" id="{76DB6908-8B31-488B-9041-39710EC90FF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テキスト ボックス 1"/>
          <p:cNvSpPr txBox="1">
            <a:spLocks noChangeArrowheads="1"/>
          </p:cNvSpPr>
          <p:nvPr/>
        </p:nvSpPr>
        <p:spPr bwMode="auto">
          <a:xfrm>
            <a:off x="981075" y="2179638"/>
            <a:ext cx="719137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9600">
                <a:solidFill>
                  <a:srgbClr val="FF0000"/>
                </a:solidFill>
                <a:latin typeface="Arial" panose="020B0604020202020204" pitchFamily="34" charset="0"/>
                <a:cs typeface="Arial" panose="020B0604020202020204" pitchFamily="34" charset="0"/>
              </a:rPr>
              <a:t>Thank you !</a:t>
            </a:r>
          </a:p>
          <a:p>
            <a:pPr algn="ctr">
              <a:spcBef>
                <a:spcPct val="0"/>
              </a:spcBef>
              <a:buFontTx/>
              <a:buNone/>
            </a:pPr>
            <a:endParaRPr lang="ja-JP" altLang="en-US" sz="1800"/>
          </a:p>
        </p:txBody>
      </p:sp>
      <p:sp>
        <p:nvSpPr>
          <p:cNvPr id="3" name="スライド番号プレースホルダー 1">
            <a:extLst>
              <a:ext uri="{FF2B5EF4-FFF2-40B4-BE49-F238E27FC236}">
                <a16:creationId xmlns:a16="http://schemas.microsoft.com/office/drawing/2014/main" id="{0590B6F5-2F15-4DB7-AA4B-977B936F014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テキスト ボックス 1"/>
          <p:cNvSpPr txBox="1">
            <a:spLocks noChangeArrowheads="1"/>
          </p:cNvSpPr>
          <p:nvPr/>
        </p:nvSpPr>
        <p:spPr bwMode="auto">
          <a:xfrm>
            <a:off x="981075" y="2688594"/>
            <a:ext cx="7191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4800" dirty="0">
                <a:latin typeface="Arial" panose="020B0604020202020204" pitchFamily="34" charset="0"/>
                <a:cs typeface="Arial" panose="020B0604020202020204" pitchFamily="34" charset="0"/>
              </a:rPr>
              <a:t>Home works</a:t>
            </a:r>
          </a:p>
        </p:txBody>
      </p:sp>
      <p:sp>
        <p:nvSpPr>
          <p:cNvPr id="3" name="スライド番号プレースホルダー 1">
            <a:extLst>
              <a:ext uri="{FF2B5EF4-FFF2-40B4-BE49-F238E27FC236}">
                <a16:creationId xmlns:a16="http://schemas.microsoft.com/office/drawing/2014/main" id="{ECFE8EEA-AA33-4252-A8C5-7214CE60B33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6653439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52438" y="1204913"/>
            <a:ext cx="8569325" cy="4768850"/>
          </a:xfrm>
          <a:prstGeom prst="rect">
            <a:avLst/>
          </a:prstGeom>
          <a:solidFill>
            <a:srgbClr val="FFF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459" name="テキスト ボックス 54"/>
          <p:cNvSpPr txBox="1">
            <a:spLocks noChangeArrowheads="1"/>
          </p:cNvSpPr>
          <p:nvPr/>
        </p:nvSpPr>
        <p:spPr bwMode="auto">
          <a:xfrm>
            <a:off x="136525" y="558800"/>
            <a:ext cx="867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a:solidFill>
                  <a:srgbClr val="FF0000"/>
                </a:solidFill>
                <a:latin typeface="Arial" panose="020B0604020202020204" pitchFamily="34" charset="0"/>
                <a:cs typeface="Arial" panose="020B0604020202020204" pitchFamily="34" charset="0"/>
              </a:rPr>
              <a:t>(Exercise1) </a:t>
            </a:r>
            <a:r>
              <a:rPr lang="en-US" altLang="ja-JP" sz="1800" b="1" dirty="0">
                <a:latin typeface="Arial" panose="020B0604020202020204" pitchFamily="34" charset="0"/>
                <a:cs typeface="Arial" panose="020B0604020202020204" pitchFamily="34" charset="0"/>
              </a:rPr>
              <a:t>Calculate the interaction probability that 1GeV neutrino interacts with iron of </a:t>
            </a:r>
            <a:r>
              <a:rPr lang="en-US" altLang="ja-JP" sz="1800" b="1" dirty="0">
                <a:latin typeface="+mn-lt"/>
                <a:cs typeface="Arial" panose="020B0604020202020204" pitchFamily="34" charset="0"/>
              </a:rPr>
              <a:t>d=1 cm </a:t>
            </a:r>
            <a:r>
              <a:rPr lang="en-US" altLang="ja-JP" sz="1800" b="1" dirty="0">
                <a:latin typeface="Arial" panose="020B0604020202020204" pitchFamily="34" charset="0"/>
                <a:cs typeface="Arial" panose="020B0604020202020204" pitchFamily="34" charset="0"/>
              </a:rPr>
              <a:t>thickness.</a:t>
            </a:r>
          </a:p>
        </p:txBody>
      </p:sp>
      <p:sp>
        <p:nvSpPr>
          <p:cNvPr id="18436" name="Text Box 9"/>
          <p:cNvSpPr txBox="1">
            <a:spLocks noChangeArrowheads="1"/>
          </p:cNvSpPr>
          <p:nvPr/>
        </p:nvSpPr>
        <p:spPr bwMode="auto">
          <a:xfrm>
            <a:off x="250825" y="4763"/>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Cross section and interaction probability</a:t>
            </a:r>
          </a:p>
        </p:txBody>
      </p:sp>
      <p:grpSp>
        <p:nvGrpSpPr>
          <p:cNvPr id="18437" name="グループ化 52"/>
          <p:cNvGrpSpPr>
            <a:grpSpLocks/>
          </p:cNvGrpSpPr>
          <p:nvPr/>
        </p:nvGrpSpPr>
        <p:grpSpPr bwMode="auto">
          <a:xfrm>
            <a:off x="828675" y="2036763"/>
            <a:ext cx="1446213" cy="1403350"/>
            <a:chOff x="3855543" y="4579936"/>
            <a:chExt cx="1446212" cy="1403350"/>
          </a:xfrm>
        </p:grpSpPr>
        <p:grpSp>
          <p:nvGrpSpPr>
            <p:cNvPr id="18466" name="グループ化 13"/>
            <p:cNvGrpSpPr>
              <a:grpSpLocks/>
            </p:cNvGrpSpPr>
            <p:nvPr/>
          </p:nvGrpSpPr>
          <p:grpSpPr bwMode="auto">
            <a:xfrm>
              <a:off x="3855543" y="4579936"/>
              <a:ext cx="1446212" cy="1403350"/>
              <a:chOff x="4352840" y="3389747"/>
              <a:chExt cx="1445338" cy="1404001"/>
            </a:xfrm>
          </p:grpSpPr>
          <p:sp>
            <p:nvSpPr>
              <p:cNvPr id="18486" name="object 6"/>
              <p:cNvSpPr>
                <a:spLocks/>
              </p:cNvSpPr>
              <p:nvPr/>
            </p:nvSpPr>
            <p:spPr bwMode="auto">
              <a:xfrm>
                <a:off x="4352841" y="3713748"/>
                <a:ext cx="1080000" cy="10800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8487" name="object 8"/>
              <p:cNvSpPr>
                <a:spLocks/>
              </p:cNvSpPr>
              <p:nvPr/>
            </p:nvSpPr>
            <p:spPr bwMode="auto">
              <a:xfrm>
                <a:off x="4352840" y="3389747"/>
                <a:ext cx="1445338" cy="315979"/>
              </a:xfrm>
              <a:custGeom>
                <a:avLst/>
                <a:gdLst>
                  <a:gd name="T0" fmla="*/ 1 w 2478404"/>
                  <a:gd name="T1" fmla="*/ 0 h 619760"/>
                  <a:gd name="T2" fmla="*/ 1 w 2478404"/>
                  <a:gd name="T3" fmla="*/ 0 h 619760"/>
                  <a:gd name="T4" fmla="*/ 0 w 2478404"/>
                  <a:gd name="T5" fmla="*/ 1 h 619760"/>
                  <a:gd name="T6" fmla="*/ 1 w 2478404"/>
                  <a:gd name="T7" fmla="*/ 1 h 619760"/>
                  <a:gd name="T8" fmla="*/ 1 w 2478404"/>
                  <a:gd name="T9" fmla="*/ 0 h 619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4" h="619760">
                    <a:moveTo>
                      <a:pt x="2478087" y="0"/>
                    </a:moveTo>
                    <a:lnTo>
                      <a:pt x="619521" y="0"/>
                    </a:lnTo>
                    <a:lnTo>
                      <a:pt x="0" y="619522"/>
                    </a:lnTo>
                    <a:lnTo>
                      <a:pt x="1858566" y="619522"/>
                    </a:lnTo>
                    <a:lnTo>
                      <a:pt x="2478087"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8488" name="object 7"/>
              <p:cNvSpPr>
                <a:spLocks/>
              </p:cNvSpPr>
              <p:nvPr/>
            </p:nvSpPr>
            <p:spPr bwMode="auto">
              <a:xfrm>
                <a:off x="5438178" y="3389748"/>
                <a:ext cx="360000" cy="1404000"/>
              </a:xfrm>
              <a:custGeom>
                <a:avLst/>
                <a:gdLst>
                  <a:gd name="T0" fmla="*/ 1 w 619759"/>
                  <a:gd name="T1" fmla="*/ 0 h 2741929"/>
                  <a:gd name="T2" fmla="*/ 0 w 619759"/>
                  <a:gd name="T3" fmla="*/ 1 h 2741929"/>
                  <a:gd name="T4" fmla="*/ 0 w 619759"/>
                  <a:gd name="T5" fmla="*/ 1 h 2741929"/>
                  <a:gd name="T6" fmla="*/ 1 w 619759"/>
                  <a:gd name="T7" fmla="*/ 1 h 2741929"/>
                  <a:gd name="T8" fmla="*/ 1 w 619759"/>
                  <a:gd name="T9" fmla="*/ 0 h 274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759" h="2741929">
                    <a:moveTo>
                      <a:pt x="619521" y="0"/>
                    </a:moveTo>
                    <a:lnTo>
                      <a:pt x="0" y="619522"/>
                    </a:lnTo>
                    <a:lnTo>
                      <a:pt x="0" y="2741612"/>
                    </a:lnTo>
                    <a:lnTo>
                      <a:pt x="619521" y="2122091"/>
                    </a:lnTo>
                    <a:lnTo>
                      <a:pt x="619521" y="0"/>
                    </a:lnTo>
                    <a:close/>
                  </a:path>
                </a:pathLst>
              </a:custGeom>
              <a:solidFill>
                <a:srgbClr val="008EB3">
                  <a:alpha val="20000"/>
                </a:srgbClr>
              </a:solidFill>
              <a:ln w="3175">
                <a:solidFill>
                  <a:schemeClr val="tx1"/>
                </a:solidFill>
                <a:round/>
                <a:headEnd/>
                <a:tailEnd/>
              </a:ln>
            </p:spPr>
            <p:txBody>
              <a:bodyPr lIns="0" tIns="0" rIns="0" bIns="0"/>
              <a:lstStyle/>
              <a:p>
                <a:endParaRPr lang="ja-JP" altLang="en-US"/>
              </a:p>
            </p:txBody>
          </p:sp>
        </p:grpSp>
        <p:sp>
          <p:nvSpPr>
            <p:cNvPr id="80" name="楕円 79"/>
            <p:cNvSpPr/>
            <p:nvPr/>
          </p:nvSpPr>
          <p:spPr>
            <a:xfrm>
              <a:off x="4219081" y="51006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 name="楕円 80"/>
            <p:cNvSpPr/>
            <p:nvPr/>
          </p:nvSpPr>
          <p:spPr>
            <a:xfrm>
              <a:off x="4371481" y="5683248"/>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2" name="楕円 81"/>
            <p:cNvSpPr/>
            <p:nvPr/>
          </p:nvSpPr>
          <p:spPr>
            <a:xfrm>
              <a:off x="3942856" y="5205411"/>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3" name="楕円 82"/>
            <p:cNvSpPr/>
            <p:nvPr/>
          </p:nvSpPr>
          <p:spPr>
            <a:xfrm>
              <a:off x="4482606" y="5454648"/>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楕円 83"/>
            <p:cNvSpPr/>
            <p:nvPr/>
          </p:nvSpPr>
          <p:spPr>
            <a:xfrm>
              <a:off x="4666755" y="5019673"/>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5" name="楕円 84"/>
            <p:cNvSpPr/>
            <p:nvPr/>
          </p:nvSpPr>
          <p:spPr>
            <a:xfrm>
              <a:off x="5079505" y="5332411"/>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楕円 85"/>
            <p:cNvSpPr/>
            <p:nvPr/>
          </p:nvSpPr>
          <p:spPr>
            <a:xfrm>
              <a:off x="5008067" y="4937123"/>
              <a:ext cx="71438"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7" name="楕円 86"/>
            <p:cNvSpPr/>
            <p:nvPr/>
          </p:nvSpPr>
          <p:spPr>
            <a:xfrm>
              <a:off x="4168281" y="54181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8" name="楕円 87"/>
            <p:cNvSpPr/>
            <p:nvPr/>
          </p:nvSpPr>
          <p:spPr>
            <a:xfrm>
              <a:off x="4625480" y="52530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9" name="楕円 88"/>
            <p:cNvSpPr/>
            <p:nvPr/>
          </p:nvSpPr>
          <p:spPr>
            <a:xfrm>
              <a:off x="4676280" y="55578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0" name="楕円 89"/>
            <p:cNvSpPr/>
            <p:nvPr/>
          </p:nvSpPr>
          <p:spPr>
            <a:xfrm>
              <a:off x="3985718" y="5599111"/>
              <a:ext cx="71438"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 name="楕円 90"/>
            <p:cNvSpPr/>
            <p:nvPr/>
          </p:nvSpPr>
          <p:spPr>
            <a:xfrm>
              <a:off x="4371481" y="52530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楕円 91"/>
            <p:cNvSpPr/>
            <p:nvPr/>
          </p:nvSpPr>
          <p:spPr>
            <a:xfrm>
              <a:off x="4039693" y="4941886"/>
              <a:ext cx="71438"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3" name="楕円 92"/>
            <p:cNvSpPr/>
            <p:nvPr/>
          </p:nvSpPr>
          <p:spPr>
            <a:xfrm>
              <a:off x="4225431" y="4689473"/>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4" name="楕円 93"/>
            <p:cNvSpPr/>
            <p:nvPr/>
          </p:nvSpPr>
          <p:spPr>
            <a:xfrm>
              <a:off x="4715967" y="4640261"/>
              <a:ext cx="71438"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5" name="楕円 94"/>
            <p:cNvSpPr/>
            <p:nvPr/>
          </p:nvSpPr>
          <p:spPr>
            <a:xfrm>
              <a:off x="4676280" y="55578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6" name="楕円 95"/>
            <p:cNvSpPr/>
            <p:nvPr/>
          </p:nvSpPr>
          <p:spPr>
            <a:xfrm>
              <a:off x="5069980" y="5114923"/>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7" name="楕円 96"/>
            <p:cNvSpPr/>
            <p:nvPr/>
          </p:nvSpPr>
          <p:spPr>
            <a:xfrm>
              <a:off x="4498481" y="46307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8" name="楕円 97"/>
            <p:cNvSpPr/>
            <p:nvPr/>
          </p:nvSpPr>
          <p:spPr>
            <a:xfrm>
              <a:off x="5008067" y="5581648"/>
              <a:ext cx="71438"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64" name="直線矢印コネクタ 63"/>
          <p:cNvCxnSpPr/>
          <p:nvPr/>
        </p:nvCxnSpPr>
        <p:spPr bwMode="auto">
          <a:xfrm flipH="1">
            <a:off x="2084388" y="2759075"/>
            <a:ext cx="7191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439" name="テキスト ボックス 95"/>
          <p:cNvSpPr txBox="1">
            <a:spLocks noChangeArrowheads="1"/>
          </p:cNvSpPr>
          <p:nvPr/>
        </p:nvSpPr>
        <p:spPr bwMode="auto">
          <a:xfrm>
            <a:off x="2041525" y="2397125"/>
            <a:ext cx="99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neutrino</a:t>
            </a:r>
            <a:endParaRPr lang="ja-JP" altLang="en-US" sz="1800">
              <a:solidFill>
                <a:srgbClr val="FF0000"/>
              </a:solidFill>
            </a:endParaRPr>
          </a:p>
        </p:txBody>
      </p:sp>
      <p:sp>
        <p:nvSpPr>
          <p:cNvPr id="18440" name="テキスト ボックス 108"/>
          <p:cNvSpPr txBox="1">
            <a:spLocks noChangeArrowheads="1"/>
          </p:cNvSpPr>
          <p:nvPr/>
        </p:nvSpPr>
        <p:spPr bwMode="auto">
          <a:xfrm>
            <a:off x="750888" y="3532188"/>
            <a:ext cx="119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neutrino’s view</a:t>
            </a:r>
            <a:endParaRPr lang="ja-JP" altLang="en-US" sz="1800"/>
          </a:p>
        </p:txBody>
      </p:sp>
      <p:grpSp>
        <p:nvGrpSpPr>
          <p:cNvPr id="18441" name="グループ化 110"/>
          <p:cNvGrpSpPr>
            <a:grpSpLocks/>
          </p:cNvGrpSpPr>
          <p:nvPr/>
        </p:nvGrpSpPr>
        <p:grpSpPr bwMode="auto">
          <a:xfrm>
            <a:off x="825500" y="4095750"/>
            <a:ext cx="1079500" cy="1079500"/>
            <a:chOff x="6521450" y="4262438"/>
            <a:chExt cx="1079500" cy="1079500"/>
          </a:xfrm>
        </p:grpSpPr>
        <p:sp>
          <p:nvSpPr>
            <p:cNvPr id="18455" name="object 6"/>
            <p:cNvSpPr>
              <a:spLocks/>
            </p:cNvSpPr>
            <p:nvPr/>
          </p:nvSpPr>
          <p:spPr bwMode="auto">
            <a:xfrm>
              <a:off x="6521450" y="4262438"/>
              <a:ext cx="1079500" cy="10795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9525">
              <a:solidFill>
                <a:schemeClr val="tx1"/>
              </a:solidFill>
              <a:round/>
              <a:headEnd/>
              <a:tailEnd/>
            </a:ln>
          </p:spPr>
          <p:txBody>
            <a:bodyPr lIns="0" tIns="0" rIns="0" bIns="0"/>
            <a:lstStyle/>
            <a:p>
              <a:endParaRPr lang="ja-JP" altLang="en-US"/>
            </a:p>
          </p:txBody>
        </p:sp>
        <p:sp>
          <p:nvSpPr>
            <p:cNvPr id="69" name="楕円 68"/>
            <p:cNvSpPr/>
            <p:nvPr/>
          </p:nvSpPr>
          <p:spPr>
            <a:xfrm>
              <a:off x="6591300" y="4338638"/>
              <a:ext cx="71438"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0" name="楕円 69"/>
            <p:cNvSpPr/>
            <p:nvPr/>
          </p:nvSpPr>
          <p:spPr>
            <a:xfrm>
              <a:off x="7339013" y="4338638"/>
              <a:ext cx="71437"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楕円 70"/>
            <p:cNvSpPr/>
            <p:nvPr/>
          </p:nvSpPr>
          <p:spPr>
            <a:xfrm>
              <a:off x="7361238" y="4791076"/>
              <a:ext cx="73025" cy="71437"/>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 name="楕円 71"/>
            <p:cNvSpPr/>
            <p:nvPr/>
          </p:nvSpPr>
          <p:spPr>
            <a:xfrm>
              <a:off x="7339013" y="5080001"/>
              <a:ext cx="71437" cy="71437"/>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楕円 72"/>
            <p:cNvSpPr/>
            <p:nvPr/>
          </p:nvSpPr>
          <p:spPr>
            <a:xfrm>
              <a:off x="6615113" y="5080001"/>
              <a:ext cx="73025" cy="71437"/>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4" name="楕円 73"/>
            <p:cNvSpPr/>
            <p:nvPr/>
          </p:nvSpPr>
          <p:spPr>
            <a:xfrm>
              <a:off x="6591300" y="4630738"/>
              <a:ext cx="71438"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楕円 74"/>
            <p:cNvSpPr/>
            <p:nvPr/>
          </p:nvSpPr>
          <p:spPr>
            <a:xfrm>
              <a:off x="6970713" y="4989513"/>
              <a:ext cx="73025"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6" name="楕円 75"/>
            <p:cNvSpPr/>
            <p:nvPr/>
          </p:nvSpPr>
          <p:spPr>
            <a:xfrm>
              <a:off x="7181850" y="4630738"/>
              <a:ext cx="71438"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7" name="楕円 76"/>
            <p:cNvSpPr/>
            <p:nvPr/>
          </p:nvSpPr>
          <p:spPr>
            <a:xfrm>
              <a:off x="6829425" y="4684713"/>
              <a:ext cx="73025" cy="73025"/>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 name="楕円 77"/>
            <p:cNvSpPr/>
            <p:nvPr/>
          </p:nvSpPr>
          <p:spPr>
            <a:xfrm>
              <a:off x="6919913" y="4338638"/>
              <a:ext cx="71437"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60" name="直線矢印コネクタ 59"/>
          <p:cNvCxnSpPr>
            <a:stCxn id="18443" idx="1"/>
          </p:cNvCxnSpPr>
          <p:nvPr/>
        </p:nvCxnSpPr>
        <p:spPr bwMode="auto">
          <a:xfrm flipH="1" flipV="1">
            <a:off x="1697038" y="4949825"/>
            <a:ext cx="306387" cy="269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43" name="テキスト ボックス 130"/>
          <p:cNvSpPr txBox="1">
            <a:spLocks noChangeArrowheads="1"/>
          </p:cNvSpPr>
          <p:nvPr/>
        </p:nvSpPr>
        <p:spPr bwMode="auto">
          <a:xfrm>
            <a:off x="2003425" y="4684713"/>
            <a:ext cx="1211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t>nucleon</a:t>
            </a:r>
            <a:br>
              <a:rPr lang="en-US" altLang="ja-JP" sz="1600" b="1"/>
            </a:br>
            <a:r>
              <a:rPr lang="en-US" altLang="ja-JP" sz="1600" b="1"/>
              <a:t>~1x10</a:t>
            </a:r>
            <a:r>
              <a:rPr lang="en-US" altLang="ja-JP" sz="1600" b="1" baseline="30000"/>
              <a:t>-38</a:t>
            </a:r>
            <a:r>
              <a:rPr lang="en-US" altLang="ja-JP" sz="1600" b="1"/>
              <a:t>cm</a:t>
            </a:r>
            <a:r>
              <a:rPr lang="en-US" altLang="ja-JP" sz="1600" b="1" baseline="30000"/>
              <a:t>2</a:t>
            </a:r>
            <a:endParaRPr lang="ja-JP" altLang="en-US" sz="1600" b="1" baseline="30000"/>
          </a:p>
        </p:txBody>
      </p:sp>
      <p:sp>
        <p:nvSpPr>
          <p:cNvPr id="2" name="テキスト ボックス 1"/>
          <p:cNvSpPr txBox="1">
            <a:spLocks noChangeArrowheads="1"/>
          </p:cNvSpPr>
          <p:nvPr/>
        </p:nvSpPr>
        <p:spPr bwMode="auto">
          <a:xfrm>
            <a:off x="6503988" y="1839913"/>
            <a:ext cx="2370137" cy="1246187"/>
          </a:xfrm>
          <a:prstGeom prst="rect">
            <a:avLst/>
          </a:prstGeom>
          <a:solidFill>
            <a:srgbClr val="FFDDFE"/>
          </a:solid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500" b="1" dirty="0">
                <a:latin typeface="+mn-lt"/>
                <a:cs typeface="Arial" panose="020B0604020202020204" pitchFamily="34" charset="0"/>
              </a:rPr>
              <a:t>V(cm</a:t>
            </a:r>
            <a:r>
              <a:rPr lang="en-US" altLang="ja-JP" sz="1500" b="1" baseline="30000" dirty="0">
                <a:latin typeface="+mn-lt"/>
                <a:cs typeface="Arial" panose="020B0604020202020204" pitchFamily="34" charset="0"/>
              </a:rPr>
              <a:t>3</a:t>
            </a:r>
            <a:r>
              <a:rPr lang="en-US" altLang="ja-JP" sz="1500" b="1" dirty="0">
                <a:latin typeface="+mn-lt"/>
                <a:cs typeface="Arial" panose="020B0604020202020204" pitchFamily="34" charset="0"/>
              </a:rPr>
              <a:t>) = S(cm</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 x d(cm)</a:t>
            </a:r>
            <a:br>
              <a:rPr lang="en-US" altLang="ja-JP" sz="1500" b="1" dirty="0">
                <a:latin typeface="+mn-lt"/>
                <a:cs typeface="Arial" panose="020B0604020202020204" pitchFamily="34" charset="0"/>
              </a:rPr>
            </a:br>
            <a:r>
              <a:rPr lang="en-US" altLang="ja-JP" sz="1500" b="1" dirty="0">
                <a:latin typeface="+mn-lt"/>
                <a:cs typeface="Arial" panose="020B0604020202020204" pitchFamily="34" charset="0"/>
              </a:rPr>
              <a:t>d=1cm</a:t>
            </a:r>
          </a:p>
          <a:p>
            <a:pPr>
              <a:defRPr/>
            </a:pPr>
            <a:r>
              <a:rPr lang="en-US" altLang="ja-JP" sz="1500" b="1" dirty="0" err="1">
                <a:latin typeface="Symbol" panose="05050102010706020507" pitchFamily="18" charset="2"/>
                <a:cs typeface="Arial" panose="020B0604020202020204" pitchFamily="34" charset="0"/>
              </a:rPr>
              <a:t>r</a:t>
            </a:r>
            <a:r>
              <a:rPr lang="en-US" altLang="ja-JP" sz="1500" b="1" baseline="-25000" dirty="0" err="1">
                <a:latin typeface="Symbol" panose="05050102010706020507" pitchFamily="18" charset="2"/>
                <a:cs typeface="Arial" panose="020B0604020202020204" pitchFamily="34" charset="0"/>
              </a:rPr>
              <a:t>i</a:t>
            </a:r>
            <a:r>
              <a:rPr lang="en-US" altLang="ja-JP" sz="1500" b="1" baseline="-25000" dirty="0" err="1">
                <a:latin typeface="+mn-lt"/>
                <a:cs typeface="Arial" panose="020B0604020202020204" pitchFamily="34" charset="0"/>
              </a:rPr>
              <a:t>ron</a:t>
            </a:r>
            <a:r>
              <a:rPr lang="en-US" altLang="ja-JP" sz="1500" b="1" dirty="0">
                <a:latin typeface="+mn-lt"/>
                <a:cs typeface="Arial" panose="020B0604020202020204" pitchFamily="34" charset="0"/>
              </a:rPr>
              <a:t> =7.9g/cm</a:t>
            </a:r>
            <a:r>
              <a:rPr lang="en-US" altLang="ja-JP" sz="1500" b="1" baseline="30000" dirty="0">
                <a:latin typeface="+mn-lt"/>
                <a:cs typeface="Arial" panose="020B0604020202020204" pitchFamily="34" charset="0"/>
              </a:rPr>
              <a:t>3</a:t>
            </a:r>
          </a:p>
          <a:p>
            <a:pPr>
              <a:defRPr/>
            </a:pPr>
            <a:r>
              <a:rPr lang="en-US" altLang="ja-JP" sz="1500" b="1" dirty="0">
                <a:latin typeface="+mn-lt"/>
                <a:cs typeface="Arial" panose="020B0604020202020204" pitchFamily="34" charset="0"/>
              </a:rPr>
              <a:t>N</a:t>
            </a:r>
            <a:r>
              <a:rPr lang="en-US" altLang="ja-JP" sz="1500" b="1" baseline="-25000" dirty="0">
                <a:latin typeface="+mn-lt"/>
                <a:cs typeface="Arial" panose="020B0604020202020204" pitchFamily="34" charset="0"/>
              </a:rPr>
              <a:t>A</a:t>
            </a:r>
            <a:r>
              <a:rPr lang="en-US" altLang="ja-JP" sz="1500" b="1" dirty="0">
                <a:latin typeface="+mn-lt"/>
                <a:cs typeface="Arial" panose="020B0604020202020204" pitchFamily="34" charset="0"/>
              </a:rPr>
              <a:t> = 6.02 x 10</a:t>
            </a:r>
            <a:r>
              <a:rPr lang="en-US" altLang="ja-JP" sz="1500" b="1" baseline="30000" dirty="0">
                <a:latin typeface="+mn-lt"/>
                <a:cs typeface="Arial" panose="020B0604020202020204" pitchFamily="34" charset="0"/>
              </a:rPr>
              <a:t>23 </a:t>
            </a:r>
            <a:r>
              <a:rPr lang="en-US" altLang="ja-JP" sz="1500" b="1" dirty="0">
                <a:latin typeface="+mn-lt"/>
                <a:cs typeface="Arial" panose="020B0604020202020204" pitchFamily="34" charset="0"/>
              </a:rPr>
              <a:t>(g</a:t>
            </a:r>
            <a:r>
              <a:rPr lang="en-US" altLang="ja-JP" sz="1500" b="1" baseline="30000" dirty="0">
                <a:latin typeface="+mn-lt"/>
                <a:cs typeface="Arial" panose="020B0604020202020204" pitchFamily="34" charset="0"/>
              </a:rPr>
              <a:t>-1</a:t>
            </a:r>
            <a:r>
              <a:rPr lang="en-US" altLang="ja-JP" sz="1500" b="1" dirty="0">
                <a:latin typeface="+mn-lt"/>
                <a:cs typeface="Arial" panose="020B0604020202020204" pitchFamily="34" charset="0"/>
              </a:rPr>
              <a:t>)</a:t>
            </a:r>
          </a:p>
          <a:p>
            <a:pPr>
              <a:defRPr/>
            </a:pPr>
            <a:r>
              <a:rPr lang="en-US" altLang="ja-JP" sz="1500" b="1" dirty="0">
                <a:latin typeface="Symbol" panose="05050102010706020507" pitchFamily="18" charset="2"/>
                <a:cs typeface="Arial" panose="020B0604020202020204" pitchFamily="34" charset="0"/>
              </a:rPr>
              <a:t>s </a:t>
            </a:r>
            <a:r>
              <a:rPr lang="en-US" altLang="ja-JP" sz="1500" b="1" dirty="0">
                <a:latin typeface="+mn-lt"/>
                <a:cs typeface="Arial" panose="020B0604020202020204" pitchFamily="34" charset="0"/>
              </a:rPr>
              <a:t>= ~1 x 10</a:t>
            </a:r>
            <a:r>
              <a:rPr lang="en-US" altLang="ja-JP" sz="1500" b="1" baseline="30000" dirty="0">
                <a:latin typeface="+mn-lt"/>
                <a:cs typeface="Arial" panose="020B0604020202020204" pitchFamily="34" charset="0"/>
              </a:rPr>
              <a:t>-38</a:t>
            </a:r>
            <a:r>
              <a:rPr lang="en-US" altLang="ja-JP" sz="1500" b="1" dirty="0">
                <a:latin typeface="+mn-lt"/>
                <a:cs typeface="Arial" panose="020B0604020202020204" pitchFamily="34" charset="0"/>
              </a:rPr>
              <a:t> cm</a:t>
            </a:r>
            <a:r>
              <a:rPr lang="en-US" altLang="ja-JP" sz="1500" b="1" baseline="30000" dirty="0">
                <a:latin typeface="+mn-lt"/>
                <a:cs typeface="Arial" panose="020B0604020202020204" pitchFamily="34" charset="0"/>
              </a:rPr>
              <a:t>2</a:t>
            </a:r>
            <a:endParaRPr lang="ja-JP" altLang="en-US" sz="1500" b="1" baseline="30000" dirty="0">
              <a:latin typeface="+mn-lt"/>
              <a:cs typeface="Arial" panose="020B0604020202020204" pitchFamily="34" charset="0"/>
            </a:endParaRPr>
          </a:p>
        </p:txBody>
      </p:sp>
      <p:cxnSp>
        <p:nvCxnSpPr>
          <p:cNvPr id="4" name="直線コネクタ 3"/>
          <p:cNvCxnSpPr/>
          <p:nvPr/>
        </p:nvCxnSpPr>
        <p:spPr>
          <a:xfrm>
            <a:off x="1198563" y="1887538"/>
            <a:ext cx="1079500" cy="0"/>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541" name="テキスト ボックス 4"/>
          <p:cNvSpPr txBox="1">
            <a:spLocks noChangeArrowheads="1"/>
          </p:cNvSpPr>
          <p:nvPr/>
        </p:nvSpPr>
        <p:spPr bwMode="auto">
          <a:xfrm>
            <a:off x="1344613" y="1460500"/>
            <a:ext cx="890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b="1" dirty="0">
                <a:latin typeface="+mn-lt"/>
                <a:cs typeface="Arial" panose="020B0604020202020204" pitchFamily="34" charset="0"/>
              </a:rPr>
              <a:t>d(cm)</a:t>
            </a:r>
            <a:endParaRPr lang="ja-JP" altLang="en-US" b="1" dirty="0">
              <a:latin typeface="+mn-lt"/>
              <a:cs typeface="Arial" panose="020B0604020202020204" pitchFamily="34" charset="0"/>
            </a:endParaRPr>
          </a:p>
        </p:txBody>
      </p:sp>
      <p:cxnSp>
        <p:nvCxnSpPr>
          <p:cNvPr id="142" name="直線コネクタ 141"/>
          <p:cNvCxnSpPr/>
          <p:nvPr/>
        </p:nvCxnSpPr>
        <p:spPr>
          <a:xfrm flipV="1">
            <a:off x="2124075" y="1754188"/>
            <a:ext cx="661988" cy="550862"/>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543" name="テキスト ボックス 145"/>
          <p:cNvSpPr txBox="1">
            <a:spLocks noChangeArrowheads="1"/>
          </p:cNvSpPr>
          <p:nvPr/>
        </p:nvSpPr>
        <p:spPr bwMode="auto">
          <a:xfrm>
            <a:off x="2427288" y="1387475"/>
            <a:ext cx="1062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b="1" dirty="0">
                <a:latin typeface="+mn-lt"/>
                <a:cs typeface="Arial" panose="020B0604020202020204" pitchFamily="34" charset="0"/>
              </a:rPr>
              <a:t>S(cm</a:t>
            </a:r>
            <a:r>
              <a:rPr lang="en-US" altLang="ja-JP" b="1" baseline="30000" dirty="0">
                <a:latin typeface="+mn-lt"/>
                <a:cs typeface="Arial" panose="020B0604020202020204" pitchFamily="34" charset="0"/>
              </a:rPr>
              <a:t>2</a:t>
            </a:r>
            <a:r>
              <a:rPr lang="en-US" altLang="ja-JP" b="1" dirty="0">
                <a:latin typeface="+mn-lt"/>
                <a:cs typeface="Arial" panose="020B0604020202020204" pitchFamily="34" charset="0"/>
              </a:rPr>
              <a:t> )</a:t>
            </a:r>
            <a:endParaRPr lang="ja-JP" altLang="en-US" b="1" dirty="0">
              <a:latin typeface="+mn-lt"/>
              <a:cs typeface="Arial" panose="020B0604020202020204" pitchFamily="34" charset="0"/>
            </a:endParaRPr>
          </a:p>
        </p:txBody>
      </p:sp>
      <p:sp>
        <p:nvSpPr>
          <p:cNvPr id="22544" name="テキスト ボックス 9"/>
          <p:cNvSpPr txBox="1">
            <a:spLocks noChangeArrowheads="1"/>
          </p:cNvSpPr>
          <p:nvPr/>
        </p:nvSpPr>
        <p:spPr bwMode="auto">
          <a:xfrm>
            <a:off x="3565525" y="1331913"/>
            <a:ext cx="46370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2000" b="1" dirty="0">
                <a:latin typeface="+mn-lt"/>
                <a:cs typeface="Arial" panose="020B0604020202020204" pitchFamily="34" charset="0"/>
              </a:rPr>
              <a:t>Total volume of the iron is</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      V=</a:t>
            </a:r>
            <a:r>
              <a:rPr lang="en-US" altLang="ja-JP" sz="2000" b="1" dirty="0" err="1">
                <a:latin typeface="+mn-lt"/>
                <a:cs typeface="Arial" panose="020B0604020202020204" pitchFamily="34" charset="0"/>
              </a:rPr>
              <a:t>Sd</a:t>
            </a:r>
            <a:r>
              <a:rPr lang="en-US" altLang="ja-JP" sz="2000" b="1" dirty="0">
                <a:latin typeface="+mn-lt"/>
                <a:cs typeface="Arial" panose="020B0604020202020204" pitchFamily="34" charset="0"/>
              </a:rPr>
              <a:t>(cm</a:t>
            </a:r>
            <a:r>
              <a:rPr lang="en-US" altLang="ja-JP" sz="2000" b="1" baseline="30000" dirty="0">
                <a:latin typeface="+mn-lt"/>
                <a:cs typeface="Arial" panose="020B0604020202020204" pitchFamily="34" charset="0"/>
              </a:rPr>
              <a:t>3</a:t>
            </a:r>
            <a:r>
              <a:rPr lang="en-US" altLang="ja-JP" sz="2000" b="1" dirty="0">
                <a:latin typeface="+mn-lt"/>
                <a:cs typeface="Arial" panose="020B0604020202020204" pitchFamily="34" charset="0"/>
              </a:rPr>
              <a:t>).</a:t>
            </a:r>
            <a:br>
              <a:rPr lang="en-US" altLang="ja-JP" sz="2000" b="1" dirty="0">
                <a:latin typeface="+mn-lt"/>
                <a:cs typeface="Arial" panose="020B0604020202020204" pitchFamily="34" charset="0"/>
              </a:rPr>
            </a:br>
            <a:endParaRPr lang="en-US" altLang="ja-JP" sz="800" b="1" dirty="0">
              <a:latin typeface="+mn-lt"/>
              <a:cs typeface="Arial" panose="020B0604020202020204" pitchFamily="34" charset="0"/>
            </a:endParaRPr>
          </a:p>
          <a:p>
            <a:pPr>
              <a:defRPr/>
            </a:pPr>
            <a:r>
              <a:rPr lang="en-US" altLang="ja-JP" sz="2000" b="1" dirty="0">
                <a:latin typeface="+mn-lt"/>
                <a:cs typeface="Arial" panose="020B0604020202020204" pitchFamily="34" charset="0"/>
              </a:rPr>
              <a:t>Total number of nucleon</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in the volume is</a:t>
            </a:r>
          </a:p>
          <a:p>
            <a:pPr>
              <a:defRPr/>
            </a:pP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nucleon</a:t>
            </a:r>
            <a:r>
              <a:rPr lang="en-US" altLang="ja-JP" sz="2000" b="1" dirty="0">
                <a:latin typeface="+mn-lt"/>
                <a:cs typeface="Arial" panose="020B0604020202020204" pitchFamily="34" charset="0"/>
              </a:rPr>
              <a:t> =</a:t>
            </a:r>
            <a:r>
              <a:rPr lang="en-US" altLang="ja-JP" sz="2000" b="1" dirty="0" err="1">
                <a:latin typeface="Symbol" panose="05050102010706020507" pitchFamily="18" charset="2"/>
                <a:cs typeface="Arial" panose="020B0604020202020204" pitchFamily="34" charset="0"/>
              </a:rPr>
              <a:t>r</a:t>
            </a:r>
            <a:r>
              <a:rPr lang="en-US" altLang="ja-JP" sz="2000" b="1" baseline="-25000" dirty="0" err="1">
                <a:latin typeface="+mn-lt"/>
                <a:cs typeface="Arial" panose="020B0604020202020204" pitchFamily="34" charset="0"/>
              </a:rPr>
              <a:t>iron</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A</a:t>
            </a:r>
            <a:r>
              <a:rPr lang="en-US" altLang="ja-JP" sz="2000" b="1" dirty="0">
                <a:latin typeface="+mn-lt"/>
                <a:cs typeface="Arial" panose="020B0604020202020204" pitchFamily="34" charset="0"/>
              </a:rPr>
              <a:t> Sd.</a:t>
            </a:r>
          </a:p>
        </p:txBody>
      </p:sp>
      <p:sp>
        <p:nvSpPr>
          <p:cNvPr id="22545" name="テキスト ボックス 150"/>
          <p:cNvSpPr txBox="1">
            <a:spLocks noChangeArrowheads="1"/>
          </p:cNvSpPr>
          <p:nvPr/>
        </p:nvSpPr>
        <p:spPr bwMode="auto">
          <a:xfrm>
            <a:off x="1755775" y="3757613"/>
            <a:ext cx="1062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b="1" dirty="0">
                <a:latin typeface="+mn-lt"/>
                <a:cs typeface="Arial" panose="020B0604020202020204" pitchFamily="34" charset="0"/>
              </a:rPr>
              <a:t>S(cm</a:t>
            </a:r>
            <a:r>
              <a:rPr lang="en-US" altLang="ja-JP" b="1" baseline="30000" dirty="0">
                <a:latin typeface="+mn-lt"/>
                <a:cs typeface="Arial" panose="020B0604020202020204" pitchFamily="34" charset="0"/>
              </a:rPr>
              <a:t>2</a:t>
            </a:r>
            <a:r>
              <a:rPr lang="en-US" altLang="ja-JP" b="1" dirty="0">
                <a:latin typeface="+mn-lt"/>
                <a:cs typeface="Arial" panose="020B0604020202020204" pitchFamily="34" charset="0"/>
              </a:rPr>
              <a:t> )</a:t>
            </a:r>
            <a:endParaRPr lang="ja-JP" altLang="en-US" b="1" dirty="0">
              <a:latin typeface="+mn-lt"/>
              <a:cs typeface="Arial" panose="020B0604020202020204" pitchFamily="34" charset="0"/>
            </a:endParaRPr>
          </a:p>
        </p:txBody>
      </p:sp>
      <p:cxnSp>
        <p:nvCxnSpPr>
          <p:cNvPr id="152" name="直線コネクタ 151"/>
          <p:cNvCxnSpPr/>
          <p:nvPr/>
        </p:nvCxnSpPr>
        <p:spPr>
          <a:xfrm flipV="1">
            <a:off x="1641475" y="4094163"/>
            <a:ext cx="473075" cy="319087"/>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547" name="テキスト ボックス 154"/>
          <p:cNvSpPr txBox="1">
            <a:spLocks noChangeArrowheads="1"/>
          </p:cNvSpPr>
          <p:nvPr/>
        </p:nvSpPr>
        <p:spPr bwMode="auto">
          <a:xfrm>
            <a:off x="3478213" y="3621088"/>
            <a:ext cx="53689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2000" b="1" dirty="0">
                <a:latin typeface="+mn-lt"/>
                <a:cs typeface="Arial" panose="020B0604020202020204" pitchFamily="34" charset="0"/>
              </a:rPr>
              <a:t>Total area of the target nucleon is</a:t>
            </a:r>
          </a:p>
          <a:p>
            <a:pPr>
              <a:defRPr/>
            </a:pP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S</a:t>
            </a:r>
            <a:r>
              <a:rPr lang="en-US" altLang="ja-JP" sz="2000" b="1" baseline="-25000" dirty="0" err="1">
                <a:latin typeface="+mn-lt"/>
                <a:cs typeface="Arial" panose="020B0604020202020204" pitchFamily="34" charset="0"/>
              </a:rPr>
              <a:t>interaction</a:t>
            </a:r>
            <a:r>
              <a:rPr lang="en-US" altLang="ja-JP" sz="2000" b="1" dirty="0">
                <a:latin typeface="+mn-lt"/>
                <a:cs typeface="Arial" panose="020B0604020202020204" pitchFamily="34" charset="0"/>
              </a:rPr>
              <a:t> =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nucleon</a:t>
            </a:r>
            <a:r>
              <a:rPr lang="en-US" altLang="ja-JP" sz="2000" b="1" dirty="0" err="1">
                <a:latin typeface="Symbol" panose="05050102010706020507" pitchFamily="18" charset="2"/>
                <a:cs typeface="Arial" panose="020B0604020202020204" pitchFamily="34" charset="0"/>
              </a:rPr>
              <a:t>s</a:t>
            </a:r>
            <a:r>
              <a:rPr lang="en-US" altLang="ja-JP" sz="2000" b="1" dirty="0">
                <a:latin typeface="+mn-lt"/>
                <a:cs typeface="Arial" panose="020B0604020202020204" pitchFamily="34" charset="0"/>
              </a:rPr>
              <a:t> = </a:t>
            </a:r>
            <a:r>
              <a:rPr lang="en-US" altLang="ja-JP" sz="2000" b="1" dirty="0" err="1">
                <a:latin typeface="Symbol" panose="05050102010706020507" pitchFamily="18" charset="2"/>
                <a:cs typeface="Arial" panose="020B0604020202020204" pitchFamily="34" charset="0"/>
              </a:rPr>
              <a:t>r</a:t>
            </a:r>
            <a:r>
              <a:rPr lang="en-US" altLang="ja-JP" sz="2000" b="1" baseline="-25000" dirty="0" err="1">
                <a:latin typeface="+mn-lt"/>
                <a:cs typeface="Arial" panose="020B0604020202020204" pitchFamily="34" charset="0"/>
              </a:rPr>
              <a:t>iron</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A</a:t>
            </a: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Sd</a:t>
            </a:r>
            <a:r>
              <a:rPr lang="en-US" altLang="ja-JP" sz="2000" b="1" dirty="0" err="1">
                <a:latin typeface="Symbol" panose="05050102010706020507" pitchFamily="18" charset="2"/>
                <a:cs typeface="Arial" panose="020B0604020202020204" pitchFamily="34" charset="0"/>
              </a:rPr>
              <a:t>s</a:t>
            </a:r>
            <a:br>
              <a:rPr lang="en-US" altLang="ja-JP" sz="2000" b="1" dirty="0">
                <a:latin typeface="Symbol" panose="05050102010706020507" pitchFamily="18" charset="2"/>
                <a:cs typeface="Arial" panose="020B0604020202020204" pitchFamily="34" charset="0"/>
              </a:rPr>
            </a:br>
            <a:r>
              <a:rPr lang="en-US" altLang="ja-JP" sz="2000" b="1" dirty="0">
                <a:latin typeface="Symbol" panose="05050102010706020507" pitchFamily="18" charset="2"/>
                <a:cs typeface="Arial" panose="020B0604020202020204" pitchFamily="34" charset="0"/>
              </a:rPr>
              <a:t>             </a:t>
            </a:r>
            <a:r>
              <a:rPr lang="en-US" altLang="ja-JP" sz="2000" b="1" dirty="0">
                <a:cs typeface="Arial" panose="020B0604020202020204" pitchFamily="34" charset="0"/>
              </a:rPr>
              <a:t>(</a:t>
            </a:r>
            <a:r>
              <a:rPr lang="en-US" altLang="ja-JP" sz="2000" b="1" dirty="0" err="1">
                <a:latin typeface="Symbol" panose="05050102010706020507" pitchFamily="18" charset="2"/>
                <a:cs typeface="Arial" panose="020B0604020202020204" pitchFamily="34" charset="0"/>
              </a:rPr>
              <a:t>r</a:t>
            </a:r>
            <a:r>
              <a:rPr lang="en-US" altLang="ja-JP" sz="2000" b="1" dirty="0" err="1">
                <a:cs typeface="Arial" panose="020B0604020202020204" pitchFamily="34" charset="0"/>
              </a:rPr>
              <a:t>d</a:t>
            </a:r>
            <a:r>
              <a:rPr lang="en-US" altLang="ja-JP" sz="2000" b="1" dirty="0">
                <a:cs typeface="Arial" panose="020B0604020202020204" pitchFamily="34" charset="0"/>
              </a:rPr>
              <a:t> is referred as column density)</a:t>
            </a:r>
          </a:p>
          <a:p>
            <a:pPr>
              <a:defRPr/>
            </a:pPr>
            <a:endParaRPr lang="en-US" altLang="ja-JP" sz="800" b="1" dirty="0">
              <a:latin typeface="Symbol" panose="05050102010706020507" pitchFamily="18" charset="2"/>
              <a:cs typeface="Arial" panose="020B0604020202020204" pitchFamily="34" charset="0"/>
            </a:endParaRPr>
          </a:p>
          <a:p>
            <a:pPr>
              <a:defRPr/>
            </a:pPr>
            <a:r>
              <a:rPr lang="en-US" altLang="ja-JP" sz="2000" b="1" dirty="0">
                <a:latin typeface="+mn-lt"/>
                <a:cs typeface="Arial" panose="020B0604020202020204" pitchFamily="34" charset="0"/>
              </a:rPr>
              <a:t>The probability of interaction is</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     P = </a:t>
            </a:r>
            <a:r>
              <a:rPr lang="en-US" altLang="ja-JP" sz="2000" b="1" dirty="0" err="1">
                <a:latin typeface="+mn-lt"/>
                <a:cs typeface="Arial" panose="020B0604020202020204" pitchFamily="34" charset="0"/>
              </a:rPr>
              <a:t>S</a:t>
            </a:r>
            <a:r>
              <a:rPr lang="en-US" altLang="ja-JP" sz="2000" b="1" baseline="-25000" dirty="0" err="1">
                <a:latin typeface="+mn-lt"/>
                <a:cs typeface="Arial" panose="020B0604020202020204" pitchFamily="34" charset="0"/>
              </a:rPr>
              <a:t>interaction</a:t>
            </a:r>
            <a:r>
              <a:rPr lang="en-US" altLang="ja-JP" sz="2000" b="1" dirty="0">
                <a:latin typeface="+mn-lt"/>
                <a:cs typeface="Arial" panose="020B0604020202020204" pitchFamily="34" charset="0"/>
              </a:rPr>
              <a:t>/S=</a:t>
            </a:r>
            <a:r>
              <a:rPr lang="en-US" altLang="ja-JP" sz="2000" b="1" dirty="0" err="1">
                <a:latin typeface="Symbol" panose="05050102010706020507" pitchFamily="18" charset="2"/>
                <a:cs typeface="Arial" panose="020B0604020202020204" pitchFamily="34" charset="0"/>
              </a:rPr>
              <a:t>r</a:t>
            </a:r>
            <a:r>
              <a:rPr lang="en-US" altLang="ja-JP" sz="2000" b="1" baseline="-25000" dirty="0" err="1">
                <a:latin typeface="+mn-lt"/>
                <a:cs typeface="Arial" panose="020B0604020202020204" pitchFamily="34" charset="0"/>
              </a:rPr>
              <a:t>iron</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A</a:t>
            </a:r>
            <a:r>
              <a:rPr lang="en-US" altLang="ja-JP" sz="2000" b="1" dirty="0">
                <a:latin typeface="+mn-lt"/>
                <a:cs typeface="Arial" panose="020B0604020202020204" pitchFamily="34" charset="0"/>
              </a:rPr>
              <a:t> d</a:t>
            </a:r>
            <a:r>
              <a:rPr lang="en-US" altLang="ja-JP" sz="2000" b="1" dirty="0">
                <a:latin typeface="Symbol" panose="05050102010706020507" pitchFamily="18" charset="2"/>
                <a:cs typeface="Arial" panose="020B0604020202020204" pitchFamily="34" charset="0"/>
              </a:rPr>
              <a:t>s</a:t>
            </a:r>
          </a:p>
          <a:p>
            <a:pPr>
              <a:defRPr/>
            </a:pPr>
            <a:r>
              <a:rPr lang="en-US" altLang="ja-JP" b="1" dirty="0">
                <a:latin typeface="+mn-lt"/>
                <a:cs typeface="Arial" panose="020B0604020202020204" pitchFamily="34" charset="0"/>
              </a:rPr>
              <a:t>     </a:t>
            </a:r>
          </a:p>
        </p:txBody>
      </p:sp>
      <p:sp>
        <p:nvSpPr>
          <p:cNvPr id="18453" name="テキスト ボックス 1"/>
          <p:cNvSpPr txBox="1">
            <a:spLocks noChangeArrowheads="1"/>
          </p:cNvSpPr>
          <p:nvPr/>
        </p:nvSpPr>
        <p:spPr bwMode="auto">
          <a:xfrm>
            <a:off x="660400" y="5502275"/>
            <a:ext cx="759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cs typeface="Arial" panose="020B0604020202020204" pitchFamily="34" charset="0"/>
              </a:rPr>
              <a:t>The probability of the interaction is calculated to be </a:t>
            </a:r>
            <a:r>
              <a:rPr lang="en-US" altLang="ja-JP" sz="2000" b="1">
                <a:solidFill>
                  <a:srgbClr val="FF0000"/>
                </a:solidFill>
                <a:cs typeface="Arial" panose="020B0604020202020204" pitchFamily="34" charset="0"/>
              </a:rPr>
              <a:t>~5x10</a:t>
            </a:r>
            <a:r>
              <a:rPr lang="en-US" altLang="ja-JP" sz="2000" b="1" baseline="30000">
                <a:solidFill>
                  <a:srgbClr val="FF0000"/>
                </a:solidFill>
                <a:cs typeface="Arial" panose="020B0604020202020204" pitchFamily="34" charset="0"/>
              </a:rPr>
              <a:t>-14</a:t>
            </a:r>
            <a:r>
              <a:rPr lang="en-US" altLang="ja-JP" sz="2000" b="1">
                <a:cs typeface="Arial" panose="020B0604020202020204" pitchFamily="34" charset="0"/>
              </a:rPr>
              <a:t>.</a:t>
            </a:r>
          </a:p>
        </p:txBody>
      </p:sp>
      <p:sp>
        <p:nvSpPr>
          <p:cNvPr id="18454" name="テキスト ボックス 4"/>
          <p:cNvSpPr txBox="1">
            <a:spLocks noChangeArrowheads="1"/>
          </p:cNvSpPr>
          <p:nvPr/>
        </p:nvSpPr>
        <p:spPr bwMode="auto">
          <a:xfrm>
            <a:off x="434975" y="5994400"/>
            <a:ext cx="8562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latin typeface="Arial Narrow" panose="020B0606020202030204" pitchFamily="34" charset="0"/>
              </a:rPr>
              <a:t>Note : The purpose of this exercise is to present the relation between cross section and interaction probability,</a:t>
            </a:r>
            <a:br>
              <a:rPr lang="en-US" altLang="ja-JP" sz="1600">
                <a:latin typeface="Arial Narrow" panose="020B0606020202030204" pitchFamily="34" charset="0"/>
              </a:rPr>
            </a:br>
            <a:r>
              <a:rPr lang="en-US" altLang="ja-JP" sz="1600">
                <a:latin typeface="Arial Narrow" panose="020B0606020202030204" pitchFamily="34" charset="0"/>
              </a:rPr>
              <a:t>and show up the smallness of the interaction probability numerically. Details such as difference between proton and neutron, or effect of nucleus are ignored.</a:t>
            </a:r>
            <a:endParaRPr lang="ja-JP" altLang="en-US" sz="1600">
              <a:latin typeface="Arial Narrow" panose="020B0606020202030204" pitchFamily="34" charset="0"/>
            </a:endParaRPr>
          </a:p>
        </p:txBody>
      </p:sp>
      <p:sp>
        <p:nvSpPr>
          <p:cNvPr id="57" name="スライド番号プレースホルダー 1">
            <a:extLst>
              <a:ext uri="{FF2B5EF4-FFF2-40B4-BE49-F238E27FC236}">
                <a16:creationId xmlns:a16="http://schemas.microsoft.com/office/drawing/2014/main" id="{FC57D5AE-4291-4D10-AA50-8E973A37435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95275" y="2768600"/>
            <a:ext cx="8569325" cy="3887788"/>
          </a:xfrm>
          <a:prstGeom prst="rect">
            <a:avLst/>
          </a:prstGeom>
          <a:solidFill>
            <a:srgbClr val="FFF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459" name="テキスト ボックス 54"/>
          <p:cNvSpPr txBox="1">
            <a:spLocks noChangeArrowheads="1"/>
          </p:cNvSpPr>
          <p:nvPr/>
        </p:nvSpPr>
        <p:spPr bwMode="auto">
          <a:xfrm>
            <a:off x="136525" y="558800"/>
            <a:ext cx="90074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concept of </a:t>
            </a:r>
            <a:r>
              <a:rPr lang="en-US" altLang="ja-JP" sz="1800" b="1" dirty="0">
                <a:solidFill>
                  <a:srgbClr val="FF0000"/>
                </a:solidFill>
                <a:latin typeface="Arial" panose="020B0604020202020204" pitchFamily="34" charset="0"/>
                <a:cs typeface="Arial" panose="020B0604020202020204" pitchFamily="34" charset="0"/>
              </a:rPr>
              <a:t>flux</a:t>
            </a:r>
            <a:r>
              <a:rPr lang="en-US" altLang="ja-JP" sz="1800" b="1" dirty="0">
                <a:latin typeface="Arial" panose="020B0604020202020204" pitchFamily="34" charset="0"/>
                <a:cs typeface="Arial" panose="020B0604020202020204" pitchFamily="34" charset="0"/>
              </a:rPr>
              <a:t> is also important as well as cross section, and should be learned together. Flux is defined as number of particles which pass through unit area in unit time, </a:t>
            </a:r>
            <a:r>
              <a:rPr lang="en-US" altLang="ja-JP" sz="1800" b="1" dirty="0">
                <a:latin typeface="Symbol" panose="05050102010706020507" pitchFamily="18" charset="2"/>
                <a:cs typeface="Arial" panose="020B0604020202020204" pitchFamily="34" charset="0"/>
              </a:rPr>
              <a:t>F</a:t>
            </a:r>
            <a:r>
              <a:rPr lang="en-US" altLang="ja-JP" sz="1800" b="1" dirty="0">
                <a:latin typeface="Arial" panose="020B0604020202020204" pitchFamily="34" charset="0"/>
                <a:cs typeface="Arial" panose="020B0604020202020204" pitchFamily="34" charset="0"/>
              </a:rPr>
              <a:t> cm</a:t>
            </a:r>
            <a:r>
              <a:rPr lang="en-US" altLang="ja-JP" sz="1800" b="1" baseline="30000" dirty="0">
                <a:latin typeface="Arial" panose="020B0604020202020204" pitchFamily="34" charset="0"/>
                <a:cs typeface="Arial" panose="020B0604020202020204" pitchFamily="34" charset="0"/>
              </a:rPr>
              <a:t>-2</a:t>
            </a:r>
            <a:r>
              <a:rPr lang="en-US" altLang="ja-JP" sz="1800" b="1" dirty="0">
                <a:latin typeface="Arial" panose="020B0604020202020204" pitchFamily="34" charset="0"/>
                <a:cs typeface="Arial" panose="020B0604020202020204" pitchFamily="34" charset="0"/>
              </a:rPr>
              <a:t>s</a:t>
            </a:r>
            <a:r>
              <a:rPr lang="en-US" altLang="ja-JP" sz="1800" b="1" baseline="30000" dirty="0">
                <a:latin typeface="Arial" panose="020B0604020202020204" pitchFamily="34" charset="0"/>
                <a:cs typeface="Arial" panose="020B0604020202020204" pitchFamily="34" charset="0"/>
              </a:rPr>
              <a:t>-1</a:t>
            </a:r>
          </a:p>
          <a:p>
            <a:pPr marL="0" indent="0">
              <a:spcBef>
                <a:spcPct val="0"/>
              </a:spcBef>
              <a:buFont typeface="Arial" panose="020B0604020202020204" pitchFamily="34" charset="0"/>
              <a:buNone/>
              <a:defRPr/>
            </a:pPr>
            <a:endParaRPr lang="en-US" altLang="ja-JP" sz="18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solidFill>
                  <a:srgbClr val="FF0000"/>
                </a:solidFill>
                <a:latin typeface="Arial" panose="020B0604020202020204" pitchFamily="34" charset="0"/>
                <a:cs typeface="Arial" panose="020B0604020202020204" pitchFamily="34" charset="0"/>
              </a:rPr>
              <a:t>(Exercise2) </a:t>
            </a:r>
            <a:r>
              <a:rPr lang="en-US" altLang="ja-JP" sz="1800" b="1" dirty="0">
                <a:latin typeface="Arial" panose="020B0604020202020204" pitchFamily="34" charset="0"/>
                <a:cs typeface="Arial" panose="020B0604020202020204" pitchFamily="34" charset="0"/>
              </a:rPr>
              <a:t>Assume that the neutrino flux </a:t>
            </a:r>
            <a:r>
              <a:rPr lang="en-US" altLang="ja-JP" sz="1800" b="1">
                <a:latin typeface="Arial" panose="020B0604020202020204" pitchFamily="34" charset="0"/>
                <a:cs typeface="Arial" panose="020B0604020202020204" pitchFamily="34" charset="0"/>
              </a:rPr>
              <a:t>is </a:t>
            </a:r>
            <a:r>
              <a:rPr lang="en-US" altLang="ja-JP" sz="1800" b="1">
                <a:latin typeface="Symbol" panose="05050102010706020507" pitchFamily="18" charset="2"/>
                <a:cs typeface="Arial" panose="020B0604020202020204" pitchFamily="34" charset="0"/>
              </a:rPr>
              <a:t>F</a:t>
            </a:r>
            <a:r>
              <a:rPr lang="en-US" altLang="ja-JP" sz="1800" b="1">
                <a:latin typeface="Arial" panose="020B0604020202020204" pitchFamily="34" charset="0"/>
                <a:cs typeface="Arial" panose="020B0604020202020204" pitchFamily="34" charset="0"/>
              </a:rPr>
              <a:t>=3x10</a:t>
            </a:r>
            <a:r>
              <a:rPr lang="en-US" altLang="ja-JP" sz="1800" b="1" baseline="30000">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cm</a:t>
            </a:r>
            <a:r>
              <a:rPr lang="en-US" altLang="ja-JP" sz="1800" b="1" baseline="30000">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s</a:t>
            </a:r>
            <a:r>
              <a:rPr lang="en-US" altLang="ja-JP" sz="1800" b="1" baseline="30000">
                <a:latin typeface="Arial" panose="020B0604020202020204" pitchFamily="34" charset="0"/>
                <a:cs typeface="Arial" panose="020B0604020202020204" pitchFamily="34" charset="0"/>
              </a:rPr>
              <a:t>-1</a:t>
            </a:r>
            <a:r>
              <a:rPr lang="en-US" altLang="ja-JP" sz="1800" b="1">
                <a:latin typeface="Arial" panose="020B0604020202020204" pitchFamily="34" charset="0"/>
                <a:cs typeface="Arial" panose="020B0604020202020204" pitchFamily="34" charset="0"/>
              </a:rPr>
              <a:t> </a:t>
            </a:r>
            <a:r>
              <a:rPr lang="en-US" altLang="ja-JP" sz="1800" b="1" dirty="0">
                <a:latin typeface="Arial" panose="020B0604020202020204" pitchFamily="34" charset="0"/>
                <a:cs typeface="Arial" panose="020B0604020202020204" pitchFamily="34" charset="0"/>
              </a:rPr>
              <a:t>and neutrino energy is 1GeV. Calculate number of neutrino interactions in 22.5kton water</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in 443 days.</a:t>
            </a:r>
          </a:p>
        </p:txBody>
      </p:sp>
      <p:sp>
        <p:nvSpPr>
          <p:cNvPr id="19460" name="Text Box 9"/>
          <p:cNvSpPr txBox="1">
            <a:spLocks noChangeArrowheads="1"/>
          </p:cNvSpPr>
          <p:nvPr/>
        </p:nvSpPr>
        <p:spPr bwMode="auto">
          <a:xfrm>
            <a:off x="250825" y="4763"/>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Cross section and flux</a:t>
            </a:r>
          </a:p>
        </p:txBody>
      </p:sp>
      <p:sp>
        <p:nvSpPr>
          <p:cNvPr id="2" name="テキスト ボックス 1"/>
          <p:cNvSpPr txBox="1">
            <a:spLocks noChangeArrowheads="1"/>
          </p:cNvSpPr>
          <p:nvPr/>
        </p:nvSpPr>
        <p:spPr bwMode="auto">
          <a:xfrm>
            <a:off x="4964113" y="3314700"/>
            <a:ext cx="3067050" cy="1477963"/>
          </a:xfrm>
          <a:prstGeom prst="rect">
            <a:avLst/>
          </a:prstGeom>
          <a:solidFill>
            <a:srgbClr val="FFDDFE"/>
          </a:solid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500" b="1" dirty="0" err="1">
                <a:latin typeface="Symbol" panose="05050102010706020507" pitchFamily="18" charset="2"/>
                <a:cs typeface="Arial" panose="020B0604020202020204" pitchFamily="34" charset="0"/>
              </a:rPr>
              <a:t>r</a:t>
            </a:r>
            <a:r>
              <a:rPr lang="en-US" altLang="ja-JP" sz="1500" b="1" baseline="-25000" dirty="0" err="1">
                <a:cs typeface="Arial" panose="020B0604020202020204" pitchFamily="34" charset="0"/>
              </a:rPr>
              <a:t>water</a:t>
            </a:r>
            <a:r>
              <a:rPr lang="en-US" altLang="ja-JP" sz="1500" b="1" dirty="0" err="1">
                <a:latin typeface="+mn-lt"/>
                <a:cs typeface="Arial" panose="020B0604020202020204" pitchFamily="34" charset="0"/>
              </a:rPr>
              <a:t>V</a:t>
            </a:r>
            <a:r>
              <a:rPr lang="en-US" altLang="ja-JP" sz="1500" b="1" dirty="0">
                <a:latin typeface="+mn-lt"/>
                <a:cs typeface="Arial" panose="020B0604020202020204" pitchFamily="34" charset="0"/>
              </a:rPr>
              <a:t>(cm</a:t>
            </a:r>
            <a:r>
              <a:rPr lang="en-US" altLang="ja-JP" sz="1500" b="1" baseline="30000" dirty="0">
                <a:latin typeface="+mn-lt"/>
                <a:cs typeface="Arial" panose="020B0604020202020204" pitchFamily="34" charset="0"/>
              </a:rPr>
              <a:t>3</a:t>
            </a:r>
            <a:r>
              <a:rPr lang="en-US" altLang="ja-JP" sz="1500" b="1" dirty="0">
                <a:latin typeface="+mn-lt"/>
                <a:cs typeface="Arial" panose="020B0604020202020204" pitchFamily="34" charset="0"/>
              </a:rPr>
              <a:t>) = </a:t>
            </a:r>
            <a:r>
              <a:rPr lang="en-US" altLang="ja-JP" sz="1500" b="1" dirty="0" err="1">
                <a:latin typeface="Symbol" panose="05050102010706020507" pitchFamily="18" charset="2"/>
                <a:cs typeface="Arial" panose="020B0604020202020204" pitchFamily="34" charset="0"/>
              </a:rPr>
              <a:t>r</a:t>
            </a:r>
            <a:r>
              <a:rPr lang="en-US" altLang="ja-JP" sz="1500" b="1" baseline="-25000" dirty="0" err="1">
                <a:cs typeface="Arial" panose="020B0604020202020204" pitchFamily="34" charset="0"/>
              </a:rPr>
              <a:t>water</a:t>
            </a:r>
            <a:r>
              <a:rPr lang="en-US" altLang="ja-JP" sz="1500" b="1" dirty="0" err="1">
                <a:latin typeface="+mn-lt"/>
                <a:cs typeface="Arial" panose="020B0604020202020204" pitchFamily="34" charset="0"/>
              </a:rPr>
              <a:t>S</a:t>
            </a:r>
            <a:r>
              <a:rPr lang="en-US" altLang="ja-JP" sz="1500" b="1" dirty="0">
                <a:latin typeface="+mn-lt"/>
                <a:cs typeface="Arial" panose="020B0604020202020204" pitchFamily="34" charset="0"/>
              </a:rPr>
              <a:t>(cm</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 x d(cm)</a:t>
            </a:r>
          </a:p>
          <a:p>
            <a:pPr>
              <a:defRPr/>
            </a:pPr>
            <a:r>
              <a:rPr lang="en-US" altLang="ja-JP" sz="1500" b="1" dirty="0">
                <a:latin typeface="+mn-lt"/>
                <a:cs typeface="Arial" panose="020B0604020202020204" pitchFamily="34" charset="0"/>
              </a:rPr>
              <a:t>                       = 22.5 x 10</a:t>
            </a:r>
            <a:r>
              <a:rPr lang="en-US" altLang="ja-JP" sz="1500" b="1" baseline="30000" dirty="0">
                <a:latin typeface="+mn-lt"/>
                <a:cs typeface="Arial" panose="020B0604020202020204" pitchFamily="34" charset="0"/>
              </a:rPr>
              <a:t>9</a:t>
            </a:r>
            <a:r>
              <a:rPr lang="en-US" altLang="ja-JP" sz="1500" b="1" dirty="0">
                <a:latin typeface="+mn-lt"/>
                <a:cs typeface="Arial" panose="020B0604020202020204" pitchFamily="34" charset="0"/>
              </a:rPr>
              <a:t> g</a:t>
            </a:r>
            <a:endParaRPr lang="en-US" altLang="ja-JP" sz="1500" b="1" baseline="30000" dirty="0">
              <a:latin typeface="+mn-lt"/>
              <a:cs typeface="Arial" panose="020B0604020202020204" pitchFamily="34" charset="0"/>
            </a:endParaRPr>
          </a:p>
          <a:p>
            <a:pPr>
              <a:defRPr/>
            </a:pPr>
            <a:r>
              <a:rPr lang="en-US" altLang="ja-JP" sz="1500" b="1" dirty="0">
                <a:latin typeface="+mn-lt"/>
                <a:cs typeface="Arial" panose="020B0604020202020204" pitchFamily="34" charset="0"/>
              </a:rPr>
              <a:t>N</a:t>
            </a:r>
            <a:r>
              <a:rPr lang="en-US" altLang="ja-JP" sz="1500" b="1" baseline="-25000" dirty="0">
                <a:latin typeface="+mn-lt"/>
                <a:cs typeface="Arial" panose="020B0604020202020204" pitchFamily="34" charset="0"/>
              </a:rPr>
              <a:t>A</a:t>
            </a:r>
            <a:r>
              <a:rPr lang="en-US" altLang="ja-JP" sz="1500" b="1" dirty="0">
                <a:latin typeface="+mn-lt"/>
                <a:cs typeface="Arial" panose="020B0604020202020204" pitchFamily="34" charset="0"/>
              </a:rPr>
              <a:t> = 6.02 x 10</a:t>
            </a:r>
            <a:r>
              <a:rPr lang="en-US" altLang="ja-JP" sz="1500" b="1" baseline="30000" dirty="0">
                <a:latin typeface="+mn-lt"/>
                <a:cs typeface="Arial" panose="020B0604020202020204" pitchFamily="34" charset="0"/>
              </a:rPr>
              <a:t>23 </a:t>
            </a:r>
            <a:r>
              <a:rPr lang="en-US" altLang="ja-JP" sz="1500" b="1" dirty="0">
                <a:latin typeface="+mn-lt"/>
                <a:cs typeface="Arial" panose="020B0604020202020204" pitchFamily="34" charset="0"/>
              </a:rPr>
              <a:t>(g</a:t>
            </a:r>
            <a:r>
              <a:rPr lang="en-US" altLang="ja-JP" sz="1500" b="1" baseline="30000" dirty="0">
                <a:latin typeface="+mn-lt"/>
                <a:cs typeface="Arial" panose="020B0604020202020204" pitchFamily="34" charset="0"/>
              </a:rPr>
              <a:t>-1</a:t>
            </a:r>
            <a:r>
              <a:rPr lang="en-US" altLang="ja-JP" sz="1500" b="1" dirty="0">
                <a:latin typeface="+mn-lt"/>
                <a:cs typeface="Arial" panose="020B0604020202020204" pitchFamily="34" charset="0"/>
              </a:rPr>
              <a:t>)</a:t>
            </a:r>
          </a:p>
          <a:p>
            <a:pPr marL="285750" indent="-285750">
              <a:buFont typeface="Symbol" panose="05050102010706020507" pitchFamily="18" charset="2"/>
              <a:buChar char="s"/>
              <a:defRPr/>
            </a:pPr>
            <a:r>
              <a:rPr lang="en-US" altLang="ja-JP" sz="1500" b="1" dirty="0">
                <a:latin typeface="+mn-lt"/>
                <a:cs typeface="Arial" panose="020B0604020202020204" pitchFamily="34" charset="0"/>
              </a:rPr>
              <a:t>= ~1 x 10</a:t>
            </a:r>
            <a:r>
              <a:rPr lang="en-US" altLang="ja-JP" sz="1500" b="1" baseline="30000" dirty="0">
                <a:latin typeface="+mn-lt"/>
                <a:cs typeface="Arial" panose="020B0604020202020204" pitchFamily="34" charset="0"/>
              </a:rPr>
              <a:t>-38</a:t>
            </a:r>
            <a:r>
              <a:rPr lang="en-US" altLang="ja-JP" sz="1500" b="1" dirty="0">
                <a:latin typeface="+mn-lt"/>
                <a:cs typeface="Arial" panose="020B0604020202020204" pitchFamily="34" charset="0"/>
              </a:rPr>
              <a:t> cm</a:t>
            </a:r>
            <a:r>
              <a:rPr lang="en-US" altLang="ja-JP" sz="1500" b="1" baseline="30000" dirty="0">
                <a:latin typeface="+mn-lt"/>
                <a:cs typeface="Arial" panose="020B0604020202020204" pitchFamily="34" charset="0"/>
              </a:rPr>
              <a:t>2</a:t>
            </a:r>
          </a:p>
          <a:p>
            <a:pPr marL="285750" indent="-285750">
              <a:buFont typeface="Symbol" panose="05050102010706020507" pitchFamily="18" charset="2"/>
              <a:buChar char="F"/>
              <a:defRPr/>
            </a:pPr>
            <a:r>
              <a:rPr lang="en-US" altLang="ja-JP" sz="1500" b="1" dirty="0">
                <a:latin typeface="+mn-lt"/>
                <a:cs typeface="Arial" panose="020B0604020202020204" pitchFamily="34" charset="0"/>
              </a:rPr>
              <a:t>=  3 x 10</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 cm</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s</a:t>
            </a:r>
            <a:r>
              <a:rPr lang="en-US" altLang="ja-JP" sz="1500" b="1" baseline="30000" dirty="0">
                <a:latin typeface="+mn-lt"/>
                <a:cs typeface="Arial" panose="020B0604020202020204" pitchFamily="34" charset="0"/>
              </a:rPr>
              <a:t>-1</a:t>
            </a:r>
          </a:p>
          <a:p>
            <a:pPr>
              <a:defRPr/>
            </a:pPr>
            <a:r>
              <a:rPr lang="en-US" altLang="ja-JP" sz="1500" b="1" dirty="0">
                <a:latin typeface="+mn-lt"/>
                <a:cs typeface="Arial" panose="020B0604020202020204" pitchFamily="34" charset="0"/>
              </a:rPr>
              <a:t>T     =  443 days = 3.83 x 10</a:t>
            </a:r>
            <a:r>
              <a:rPr lang="en-US" altLang="ja-JP" sz="1500" b="1" baseline="30000" dirty="0">
                <a:latin typeface="+mn-lt"/>
                <a:cs typeface="Arial" panose="020B0604020202020204" pitchFamily="34" charset="0"/>
              </a:rPr>
              <a:t>7</a:t>
            </a:r>
            <a:r>
              <a:rPr lang="en-US" altLang="ja-JP" sz="1500" b="1" dirty="0">
                <a:latin typeface="+mn-lt"/>
                <a:cs typeface="Arial" panose="020B0604020202020204" pitchFamily="34" charset="0"/>
              </a:rPr>
              <a:t> s</a:t>
            </a:r>
            <a:endParaRPr lang="ja-JP" altLang="en-US" sz="1500" b="1" dirty="0">
              <a:latin typeface="+mn-lt"/>
              <a:cs typeface="Arial" panose="020B0604020202020204" pitchFamily="34" charset="0"/>
            </a:endParaRPr>
          </a:p>
        </p:txBody>
      </p:sp>
      <p:sp>
        <p:nvSpPr>
          <p:cNvPr id="22544" name="テキスト ボックス 9"/>
          <p:cNvSpPr txBox="1">
            <a:spLocks noChangeArrowheads="1"/>
          </p:cNvSpPr>
          <p:nvPr/>
        </p:nvSpPr>
        <p:spPr bwMode="auto">
          <a:xfrm>
            <a:off x="574675" y="2830513"/>
            <a:ext cx="5727700"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2000" b="1" dirty="0">
                <a:latin typeface="+mn-lt"/>
                <a:cs typeface="Arial" panose="020B0604020202020204" pitchFamily="34" charset="0"/>
              </a:rPr>
              <a:t>Number of neutrinos which pass through</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area S (cm</a:t>
            </a:r>
            <a:r>
              <a:rPr lang="en-US" altLang="ja-JP" sz="2000" b="1" baseline="30000" dirty="0">
                <a:latin typeface="+mn-lt"/>
                <a:cs typeface="Arial" panose="020B0604020202020204" pitchFamily="34" charset="0"/>
              </a:rPr>
              <a:t>2</a:t>
            </a:r>
            <a:r>
              <a:rPr lang="en-US" altLang="ja-JP" sz="2000" b="1" dirty="0">
                <a:latin typeface="+mn-lt"/>
                <a:cs typeface="Arial" panose="020B0604020202020204" pitchFamily="34" charset="0"/>
              </a:rPr>
              <a:t>) in T (s) is</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neutrino</a:t>
            </a:r>
            <a:r>
              <a:rPr lang="en-US" altLang="ja-JP" sz="2000" b="1" dirty="0">
                <a:latin typeface="+mn-lt"/>
                <a:cs typeface="Arial" panose="020B0604020202020204" pitchFamily="34" charset="0"/>
              </a:rPr>
              <a:t>= </a:t>
            </a:r>
            <a:r>
              <a:rPr lang="en-US" altLang="ja-JP" sz="2000" b="1" dirty="0">
                <a:latin typeface="Symbol" panose="05050102010706020507" pitchFamily="18" charset="2"/>
                <a:cs typeface="Arial" panose="020B0604020202020204" pitchFamily="34" charset="0"/>
              </a:rPr>
              <a:t>F</a:t>
            </a:r>
            <a:r>
              <a:rPr lang="en-US" altLang="ja-JP" sz="2000" b="1" dirty="0">
                <a:latin typeface="+mn-lt"/>
                <a:cs typeface="Arial" panose="020B0604020202020204" pitchFamily="34" charset="0"/>
              </a:rPr>
              <a:t> S T</a:t>
            </a:r>
          </a:p>
          <a:p>
            <a:pPr>
              <a:defRPr/>
            </a:pPr>
            <a:r>
              <a:rPr lang="en-US" altLang="ja-JP" sz="900" b="1" dirty="0">
                <a:latin typeface="+mn-lt"/>
                <a:cs typeface="Arial" panose="020B0604020202020204" pitchFamily="34" charset="0"/>
              </a:rPr>
              <a:t> </a:t>
            </a:r>
          </a:p>
          <a:p>
            <a:pPr>
              <a:defRPr/>
            </a:pPr>
            <a:r>
              <a:rPr lang="en-US" altLang="ja-JP" sz="2000" b="1" dirty="0">
                <a:cs typeface="Arial" panose="020B0604020202020204" pitchFamily="34" charset="0"/>
              </a:rPr>
              <a:t>The probability of interaction is</a:t>
            </a:r>
            <a:br>
              <a:rPr lang="en-US" altLang="ja-JP" sz="2000" b="1" dirty="0">
                <a:cs typeface="Arial" panose="020B0604020202020204" pitchFamily="34" charset="0"/>
              </a:rPr>
            </a:br>
            <a:r>
              <a:rPr lang="en-US" altLang="ja-JP" sz="2000" b="1" dirty="0">
                <a:cs typeface="Arial" panose="020B0604020202020204" pitchFamily="34" charset="0"/>
              </a:rPr>
              <a:t>     P =</a:t>
            </a:r>
            <a:r>
              <a:rPr lang="en-US" altLang="ja-JP" sz="2000" b="1" dirty="0" err="1">
                <a:latin typeface="Symbol" panose="05050102010706020507" pitchFamily="18" charset="2"/>
                <a:cs typeface="Arial" panose="020B0604020202020204" pitchFamily="34" charset="0"/>
              </a:rPr>
              <a:t>r</a:t>
            </a:r>
            <a:r>
              <a:rPr lang="en-US" altLang="ja-JP" sz="2000" b="1" baseline="-25000" dirty="0" err="1">
                <a:cs typeface="Arial" panose="020B0604020202020204" pitchFamily="34" charset="0"/>
              </a:rPr>
              <a:t>water</a:t>
            </a:r>
            <a:r>
              <a:rPr lang="en-US" altLang="ja-JP" sz="2000" b="1" dirty="0" err="1">
                <a:cs typeface="Arial" panose="020B0604020202020204" pitchFamily="34" charset="0"/>
              </a:rPr>
              <a:t>N</a:t>
            </a:r>
            <a:r>
              <a:rPr lang="en-US" altLang="ja-JP" sz="2000" b="1" baseline="-25000" dirty="0" err="1">
                <a:cs typeface="Arial" panose="020B0604020202020204" pitchFamily="34" charset="0"/>
              </a:rPr>
              <a:t>A</a:t>
            </a:r>
            <a:r>
              <a:rPr lang="en-US" altLang="ja-JP" sz="2000" b="1" dirty="0">
                <a:cs typeface="Arial" panose="020B0604020202020204" pitchFamily="34" charset="0"/>
              </a:rPr>
              <a:t> d</a:t>
            </a:r>
            <a:r>
              <a:rPr lang="en-US" altLang="ja-JP" sz="2000" b="1" dirty="0">
                <a:latin typeface="Symbol" panose="05050102010706020507" pitchFamily="18" charset="2"/>
                <a:cs typeface="Arial" panose="020B0604020202020204" pitchFamily="34" charset="0"/>
              </a:rPr>
              <a:t>s</a:t>
            </a:r>
          </a:p>
          <a:p>
            <a:pPr>
              <a:defRPr/>
            </a:pPr>
            <a:r>
              <a:rPr lang="en-US" altLang="ja-JP" sz="900" b="1" dirty="0">
                <a:latin typeface="+mn-lt"/>
                <a:cs typeface="Arial" panose="020B0604020202020204" pitchFamily="34" charset="0"/>
              </a:rPr>
              <a:t>  </a:t>
            </a:r>
          </a:p>
          <a:p>
            <a:pPr>
              <a:defRPr/>
            </a:pPr>
            <a:r>
              <a:rPr lang="en-US" altLang="ja-JP" sz="2000" b="1" dirty="0">
                <a:latin typeface="+mn-lt"/>
                <a:cs typeface="Arial" panose="020B0604020202020204" pitchFamily="34" charset="0"/>
              </a:rPr>
              <a:t>Number of neutrino interaction is</a:t>
            </a:r>
          </a:p>
          <a:p>
            <a:pPr>
              <a:defRPr/>
            </a:pP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interaction</a:t>
            </a:r>
            <a:r>
              <a:rPr lang="en-US" altLang="ja-JP" sz="2000" b="1" dirty="0">
                <a:latin typeface="+mn-lt"/>
                <a:cs typeface="Arial" panose="020B0604020202020204" pitchFamily="34" charset="0"/>
              </a:rPr>
              <a:t> = P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neutrino</a:t>
            </a:r>
            <a:endParaRPr lang="en-US" altLang="ja-JP" sz="2000" b="1" baseline="-25000" dirty="0">
              <a:latin typeface="+mn-lt"/>
              <a:cs typeface="Arial" panose="020B0604020202020204" pitchFamily="34" charset="0"/>
            </a:endParaRPr>
          </a:p>
          <a:p>
            <a:pPr>
              <a:defRPr/>
            </a:pPr>
            <a:r>
              <a:rPr lang="en-US" altLang="ja-JP" sz="2000" b="1" dirty="0">
                <a:latin typeface="+mn-lt"/>
                <a:cs typeface="Arial" panose="020B0604020202020204" pitchFamily="34" charset="0"/>
              </a:rPr>
              <a:t>                      = </a:t>
            </a:r>
            <a:r>
              <a:rPr lang="en-US" altLang="ja-JP" sz="2000" b="1" dirty="0" err="1">
                <a:latin typeface="Symbol" panose="05050102010706020507" pitchFamily="18" charset="2"/>
                <a:cs typeface="Arial" panose="020B0604020202020204" pitchFamily="34" charset="0"/>
              </a:rPr>
              <a:t>r</a:t>
            </a:r>
            <a:r>
              <a:rPr lang="en-US" altLang="ja-JP" sz="2000" b="1" baseline="-25000" dirty="0" err="1">
                <a:cs typeface="Arial" panose="020B0604020202020204" pitchFamily="34" charset="0"/>
              </a:rPr>
              <a:t>water</a:t>
            </a:r>
            <a:r>
              <a:rPr lang="en-US" altLang="ja-JP" sz="2000" b="1" dirty="0" err="1">
                <a:cs typeface="Arial" panose="020B0604020202020204" pitchFamily="34" charset="0"/>
              </a:rPr>
              <a:t>N</a:t>
            </a:r>
            <a:r>
              <a:rPr lang="en-US" altLang="ja-JP" sz="2000" b="1" baseline="-25000" dirty="0" err="1">
                <a:cs typeface="Arial" panose="020B0604020202020204" pitchFamily="34" charset="0"/>
              </a:rPr>
              <a:t>A</a:t>
            </a:r>
            <a:r>
              <a:rPr lang="en-US" altLang="ja-JP" sz="2000" b="1" dirty="0">
                <a:cs typeface="Arial" panose="020B0604020202020204" pitchFamily="34" charset="0"/>
              </a:rPr>
              <a:t> d</a:t>
            </a:r>
            <a:r>
              <a:rPr lang="en-US" altLang="ja-JP" sz="2000" b="1" dirty="0">
                <a:latin typeface="Symbol" panose="05050102010706020507" pitchFamily="18" charset="2"/>
                <a:cs typeface="Arial" panose="020B0604020202020204" pitchFamily="34" charset="0"/>
              </a:rPr>
              <a:t>s F</a:t>
            </a:r>
            <a:r>
              <a:rPr lang="en-US" altLang="ja-JP" sz="2000" b="1" dirty="0">
                <a:cs typeface="Arial" panose="020B0604020202020204" pitchFamily="34" charset="0"/>
              </a:rPr>
              <a:t> S T</a:t>
            </a:r>
          </a:p>
          <a:p>
            <a:pPr>
              <a:defRPr/>
            </a:pPr>
            <a:r>
              <a:rPr lang="en-US" altLang="ja-JP" sz="2000" b="1" dirty="0">
                <a:cs typeface="Arial" panose="020B0604020202020204" pitchFamily="34" charset="0"/>
              </a:rPr>
              <a:t>                      =(</a:t>
            </a:r>
            <a:r>
              <a:rPr lang="en-US" altLang="ja-JP" sz="2000" b="1" dirty="0" err="1">
                <a:latin typeface="Symbol" panose="05050102010706020507" pitchFamily="18" charset="2"/>
                <a:cs typeface="Arial" panose="020B0604020202020204" pitchFamily="34" charset="0"/>
              </a:rPr>
              <a:t>r</a:t>
            </a:r>
            <a:r>
              <a:rPr lang="en-US" altLang="ja-JP" sz="2000" b="1" baseline="-25000" dirty="0" err="1">
                <a:cs typeface="Arial" panose="020B0604020202020204" pitchFamily="34" charset="0"/>
              </a:rPr>
              <a:t>water</a:t>
            </a:r>
            <a:r>
              <a:rPr lang="en-US" altLang="ja-JP" sz="2000" b="1" dirty="0">
                <a:cs typeface="Arial" panose="020B0604020202020204" pitchFamily="34" charset="0"/>
              </a:rPr>
              <a:t> S d)N</a:t>
            </a:r>
            <a:r>
              <a:rPr lang="en-US" altLang="ja-JP" sz="2000" b="1" baseline="-25000" dirty="0">
                <a:cs typeface="Arial" panose="020B0604020202020204" pitchFamily="34" charset="0"/>
              </a:rPr>
              <a:t>A</a:t>
            </a:r>
            <a:r>
              <a:rPr lang="en-US" altLang="ja-JP" sz="2000" b="1" dirty="0">
                <a:cs typeface="Arial" panose="020B0604020202020204" pitchFamily="34" charset="0"/>
              </a:rPr>
              <a:t> </a:t>
            </a:r>
            <a:r>
              <a:rPr lang="en-US" altLang="ja-JP" sz="2000" b="1" dirty="0">
                <a:latin typeface="Symbol" panose="05050102010706020507" pitchFamily="18" charset="2"/>
                <a:cs typeface="Arial" panose="020B0604020202020204" pitchFamily="34" charset="0"/>
              </a:rPr>
              <a:t>s F</a:t>
            </a:r>
            <a:r>
              <a:rPr lang="en-US" altLang="ja-JP" sz="2000" b="1" dirty="0">
                <a:cs typeface="Arial" panose="020B0604020202020204" pitchFamily="34" charset="0"/>
              </a:rPr>
              <a:t> T</a:t>
            </a:r>
          </a:p>
          <a:p>
            <a:pPr>
              <a:defRPr/>
            </a:pPr>
            <a:r>
              <a:rPr lang="en-US" altLang="ja-JP" sz="900" b="1" dirty="0">
                <a:cs typeface="Arial" panose="020B0604020202020204" pitchFamily="34" charset="0"/>
              </a:rPr>
              <a:t>  </a:t>
            </a:r>
          </a:p>
          <a:p>
            <a:pPr>
              <a:defRPr/>
            </a:pPr>
            <a:r>
              <a:rPr lang="en-US" altLang="ja-JP" sz="2000" b="1" dirty="0">
                <a:cs typeface="Arial" panose="020B0604020202020204" pitchFamily="34" charset="0"/>
              </a:rPr>
              <a:t>Number of  interaction is calculated to be </a:t>
            </a:r>
            <a:r>
              <a:rPr lang="en-US" altLang="ja-JP" sz="2000" b="1" dirty="0">
                <a:solidFill>
                  <a:srgbClr val="FF0000"/>
                </a:solidFill>
                <a:cs typeface="Arial" panose="020B0604020202020204" pitchFamily="34" charset="0"/>
              </a:rPr>
              <a:t>~156</a:t>
            </a:r>
            <a:r>
              <a:rPr lang="en-US" altLang="ja-JP" sz="2000" b="1" dirty="0">
                <a:cs typeface="Arial" panose="020B0604020202020204" pitchFamily="34" charset="0"/>
              </a:rPr>
              <a:t>.</a:t>
            </a:r>
          </a:p>
        </p:txBody>
      </p:sp>
      <p:sp>
        <p:nvSpPr>
          <p:cNvPr id="19463" name="テキスト ボックス 4"/>
          <p:cNvSpPr txBox="1">
            <a:spLocks noChangeArrowheads="1"/>
          </p:cNvSpPr>
          <p:nvPr/>
        </p:nvSpPr>
        <p:spPr bwMode="auto">
          <a:xfrm>
            <a:off x="5430838" y="5165725"/>
            <a:ext cx="3433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These numbers are taken from real numbers in K2K experiment.</a:t>
            </a:r>
          </a:p>
        </p:txBody>
      </p:sp>
      <p:sp>
        <p:nvSpPr>
          <p:cNvPr id="8" name="スライド番号プレースホルダー 1">
            <a:extLst>
              <a:ext uri="{FF2B5EF4-FFF2-40B4-BE49-F238E27FC236}">
                <a16:creationId xmlns:a16="http://schemas.microsoft.com/office/drawing/2014/main" id="{4A908291-18FF-4B9F-9553-261F9110AE2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テキスト ボックス 1"/>
          <p:cNvSpPr txBox="1">
            <a:spLocks noChangeArrowheads="1"/>
          </p:cNvSpPr>
          <p:nvPr/>
        </p:nvSpPr>
        <p:spPr bwMode="auto">
          <a:xfrm>
            <a:off x="103188" y="612775"/>
            <a:ext cx="88836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In the table of elementary particles, neutrinos belong to </a:t>
            </a:r>
            <a:r>
              <a:rPr lang="en-US" altLang="ja-JP" sz="1900" b="1">
                <a:solidFill>
                  <a:srgbClr val="FF0000"/>
                </a:solidFill>
                <a:latin typeface="Arial" panose="020B0604020202020204" pitchFamily="34" charset="0"/>
                <a:cs typeface="Arial" panose="020B0604020202020204" pitchFamily="34" charset="0"/>
              </a:rPr>
              <a:t>matter fermions</a:t>
            </a:r>
            <a:r>
              <a:rPr lang="en-US" altLang="ja-JP" sz="1900" b="1">
                <a:latin typeface="Arial" panose="020B0604020202020204" pitchFamily="34" charset="0"/>
                <a:cs typeface="Arial" panose="020B0604020202020204" pitchFamily="34" charset="0"/>
              </a:rPr>
              <a:t>.</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They are members of </a:t>
            </a:r>
            <a:r>
              <a:rPr lang="en-US" altLang="ja-JP" sz="1900" b="1">
                <a:solidFill>
                  <a:srgbClr val="FF0000"/>
                </a:solidFill>
                <a:latin typeface="Arial" panose="020B0604020202020204" pitchFamily="34" charset="0"/>
                <a:cs typeface="Arial" panose="020B0604020202020204" pitchFamily="34" charset="0"/>
              </a:rPr>
              <a:t>leptons</a:t>
            </a:r>
            <a:r>
              <a:rPr lang="en-US" altLang="ja-JP" sz="1900" b="1">
                <a:latin typeface="Arial" panose="020B0604020202020204" pitchFamily="34" charset="0"/>
                <a:cs typeface="Arial" panose="020B0604020202020204" pitchFamily="34" charset="0"/>
              </a:rPr>
              <a:t> together with electron, muon and tau.</a:t>
            </a:r>
          </a:p>
        </p:txBody>
      </p:sp>
      <p:pic>
        <p:nvPicPr>
          <p:cNvPr id="13315"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646238"/>
            <a:ext cx="6570662"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Table of elementary particles</a:t>
            </a:r>
          </a:p>
        </p:txBody>
      </p:sp>
      <p:sp>
        <p:nvSpPr>
          <p:cNvPr id="5" name="スライド番号プレースホルダー 1">
            <a:extLst>
              <a:ext uri="{FF2B5EF4-FFF2-40B4-BE49-F238E27FC236}">
                <a16:creationId xmlns:a16="http://schemas.microsoft.com/office/drawing/2014/main" id="{81883F5F-FFA7-468F-B6D3-29A32989F95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223838" y="20638"/>
            <a:ext cx="57626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Matter fermions??</a:t>
            </a:r>
          </a:p>
        </p:txBody>
      </p:sp>
      <p:pic>
        <p:nvPicPr>
          <p:cNvPr id="1433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65888" y="88900"/>
            <a:ext cx="247808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テキスト ボックス 1"/>
          <p:cNvSpPr txBox="1">
            <a:spLocks noChangeArrowheads="1"/>
          </p:cNvSpPr>
          <p:nvPr/>
        </p:nvSpPr>
        <p:spPr bwMode="auto">
          <a:xfrm>
            <a:off x="36513" y="708025"/>
            <a:ext cx="91074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In the table of elementary particles, neutrinos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belong to </a:t>
            </a:r>
            <a:r>
              <a:rPr lang="en-US" altLang="ja-JP" sz="2000" b="1">
                <a:solidFill>
                  <a:srgbClr val="FF0000"/>
                </a:solidFill>
                <a:latin typeface="Arial" panose="020B0604020202020204" pitchFamily="34" charset="0"/>
                <a:cs typeface="Arial" panose="020B0604020202020204" pitchFamily="34" charset="0"/>
              </a:rPr>
              <a:t>matter fermions</a:t>
            </a:r>
            <a:r>
              <a:rPr lang="en-US" altLang="ja-JP" sz="2000" b="1">
                <a:latin typeface="Arial" panose="020B0604020202020204" pitchFamily="34" charset="0"/>
                <a:cs typeface="Arial" panose="020B0604020202020204" pitchFamily="34" charset="0"/>
              </a:rPr>
              <a:t>. They are members of</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leptons together with electron, muon and tau.</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Matters are made of matter fermions?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Where are neutrinos? </a:t>
            </a:r>
          </a:p>
          <a:p>
            <a:pPr>
              <a:spcBef>
                <a:spcPct val="0"/>
              </a:spcBef>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Although neutrinos are member of matter fermions, they cannot join the constitution of matter. They can interact only weakly and cannot be captured with other particles.  </a:t>
            </a:r>
            <a:r>
              <a:rPr lang="en-US" altLang="ja-JP" sz="2000" b="1">
                <a:solidFill>
                  <a:srgbClr val="FF0000"/>
                </a:solidFill>
                <a:latin typeface="Arial" panose="020B0604020202020204" pitchFamily="34" charset="0"/>
                <a:cs typeface="Arial" panose="020B0604020202020204" pitchFamily="34" charset="0"/>
              </a:rPr>
              <a:t>Neutrinos are traveling elsewhere!</a:t>
            </a:r>
          </a:p>
        </p:txBody>
      </p:sp>
      <p:grpSp>
        <p:nvGrpSpPr>
          <p:cNvPr id="14341" name="グループ化 21504"/>
          <p:cNvGrpSpPr>
            <a:grpSpLocks/>
          </p:cNvGrpSpPr>
          <p:nvPr/>
        </p:nvGrpSpPr>
        <p:grpSpPr bwMode="auto">
          <a:xfrm>
            <a:off x="233363" y="2446338"/>
            <a:ext cx="8823325" cy="2155825"/>
            <a:chOff x="214106" y="4608688"/>
            <a:chExt cx="8823006" cy="2155033"/>
          </a:xfrm>
        </p:grpSpPr>
        <p:sp>
          <p:nvSpPr>
            <p:cNvPr id="131" name="Oval 17"/>
            <p:cNvSpPr>
              <a:spLocks noChangeArrowheads="1"/>
            </p:cNvSpPr>
            <p:nvPr/>
          </p:nvSpPr>
          <p:spPr bwMode="auto">
            <a:xfrm>
              <a:off x="3160399" y="5676682"/>
              <a:ext cx="46035" cy="46021"/>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2" name="Oval 18"/>
            <p:cNvSpPr>
              <a:spLocks noChangeArrowheads="1"/>
            </p:cNvSpPr>
            <p:nvPr/>
          </p:nvSpPr>
          <p:spPr bwMode="auto">
            <a:xfrm>
              <a:off x="2912758" y="4786423"/>
              <a:ext cx="550842" cy="1102907"/>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3" name="Oval 19"/>
            <p:cNvSpPr>
              <a:spLocks noChangeArrowheads="1"/>
            </p:cNvSpPr>
            <p:nvPr/>
          </p:nvSpPr>
          <p:spPr bwMode="auto">
            <a:xfrm rot="3600000">
              <a:off x="3188272" y="4971115"/>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4" name="Oval 20"/>
            <p:cNvSpPr>
              <a:spLocks noChangeArrowheads="1"/>
            </p:cNvSpPr>
            <p:nvPr/>
          </p:nvSpPr>
          <p:spPr bwMode="auto">
            <a:xfrm rot="7200000">
              <a:off x="2637429" y="4971115"/>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5" name="Oval 21"/>
            <p:cNvSpPr>
              <a:spLocks noChangeArrowheads="1"/>
            </p:cNvSpPr>
            <p:nvPr/>
          </p:nvSpPr>
          <p:spPr bwMode="auto">
            <a:xfrm rot="3600000">
              <a:off x="2637429" y="5291672"/>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6" name="Oval 22"/>
            <p:cNvSpPr>
              <a:spLocks noChangeArrowheads="1"/>
            </p:cNvSpPr>
            <p:nvPr/>
          </p:nvSpPr>
          <p:spPr bwMode="auto">
            <a:xfrm>
              <a:off x="2912758" y="5475145"/>
              <a:ext cx="550842" cy="110132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7" name="Oval 23"/>
            <p:cNvSpPr>
              <a:spLocks noChangeArrowheads="1"/>
            </p:cNvSpPr>
            <p:nvPr/>
          </p:nvSpPr>
          <p:spPr bwMode="auto">
            <a:xfrm rot="7200000">
              <a:off x="3188272" y="5291672"/>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8" name="Oval 24"/>
            <p:cNvSpPr>
              <a:spLocks noChangeArrowheads="1"/>
            </p:cNvSpPr>
            <p:nvPr/>
          </p:nvSpPr>
          <p:spPr bwMode="auto">
            <a:xfrm>
              <a:off x="3601709" y="5613206"/>
              <a:ext cx="46035" cy="46021"/>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9" name="Oval 25"/>
            <p:cNvSpPr>
              <a:spLocks noChangeArrowheads="1"/>
            </p:cNvSpPr>
            <p:nvPr/>
          </p:nvSpPr>
          <p:spPr bwMode="auto">
            <a:xfrm>
              <a:off x="3004830" y="6393969"/>
              <a:ext cx="46035" cy="46021"/>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0" name="Oval 26"/>
            <p:cNvSpPr>
              <a:spLocks noChangeArrowheads="1"/>
            </p:cNvSpPr>
            <p:nvPr/>
          </p:nvSpPr>
          <p:spPr bwMode="auto">
            <a:xfrm>
              <a:off x="2958794" y="4970505"/>
              <a:ext cx="46036" cy="4602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1" name="Oval 27"/>
            <p:cNvSpPr>
              <a:spLocks noChangeArrowheads="1"/>
            </p:cNvSpPr>
            <p:nvPr/>
          </p:nvSpPr>
          <p:spPr bwMode="auto">
            <a:xfrm>
              <a:off x="2407952" y="5383103"/>
              <a:ext cx="46035" cy="4602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2" name="Oval 28"/>
            <p:cNvSpPr>
              <a:spLocks noChangeArrowheads="1"/>
            </p:cNvSpPr>
            <p:nvPr/>
          </p:nvSpPr>
          <p:spPr bwMode="auto">
            <a:xfrm>
              <a:off x="2820687" y="5567186"/>
              <a:ext cx="46035" cy="4602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3" name="Oval 29"/>
            <p:cNvSpPr>
              <a:spLocks noChangeArrowheads="1"/>
            </p:cNvSpPr>
            <p:nvPr/>
          </p:nvSpPr>
          <p:spPr bwMode="auto">
            <a:xfrm>
              <a:off x="3922372" y="5200607"/>
              <a:ext cx="46035" cy="46021"/>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6" name="Oval 32"/>
            <p:cNvSpPr>
              <a:spLocks noChangeArrowheads="1"/>
            </p:cNvSpPr>
            <p:nvPr/>
          </p:nvSpPr>
          <p:spPr bwMode="auto">
            <a:xfrm>
              <a:off x="709388" y="5521165"/>
              <a:ext cx="458770" cy="458619"/>
            </a:xfrm>
            <a:prstGeom prst="ellipse">
              <a:avLst/>
            </a:prstGeom>
            <a:solidFill>
              <a:srgbClr val="00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7" name="Oval 33"/>
            <p:cNvSpPr>
              <a:spLocks noChangeArrowheads="1"/>
            </p:cNvSpPr>
            <p:nvPr/>
          </p:nvSpPr>
          <p:spPr bwMode="auto">
            <a:xfrm>
              <a:off x="526832" y="5843309"/>
              <a:ext cx="274628" cy="27453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8" name="Oval 34"/>
            <p:cNvSpPr>
              <a:spLocks noChangeArrowheads="1"/>
            </p:cNvSpPr>
            <p:nvPr/>
          </p:nvSpPr>
          <p:spPr bwMode="auto">
            <a:xfrm>
              <a:off x="526832" y="5383103"/>
              <a:ext cx="274628" cy="276124"/>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endParaRPr kumimoji="0" lang="ja-JP" altLang="ja-JP" sz="2400" kern="0">
                <a:solidFill>
                  <a:srgbClr val="000000"/>
                </a:solidFill>
                <a:latin typeface="Times New Roman" panose="02020603050405020304" pitchFamily="18" charset="0"/>
              </a:endParaRPr>
            </a:p>
          </p:txBody>
        </p:sp>
        <p:sp>
          <p:nvSpPr>
            <p:cNvPr id="149" name="Text Box 35"/>
            <p:cNvSpPr txBox="1">
              <a:spLocks noChangeArrowheads="1"/>
            </p:cNvSpPr>
            <p:nvPr/>
          </p:nvSpPr>
          <p:spPr bwMode="auto">
            <a:xfrm>
              <a:off x="453809" y="5305344"/>
              <a:ext cx="368287" cy="3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H</a:t>
              </a:r>
            </a:p>
          </p:txBody>
        </p:sp>
        <p:sp>
          <p:nvSpPr>
            <p:cNvPr id="150" name="Text Box 36"/>
            <p:cNvSpPr txBox="1">
              <a:spLocks noChangeArrowheads="1"/>
            </p:cNvSpPr>
            <p:nvPr/>
          </p:nvSpPr>
          <p:spPr bwMode="auto">
            <a:xfrm>
              <a:off x="453809" y="5763963"/>
              <a:ext cx="368287" cy="3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H</a:t>
              </a:r>
            </a:p>
          </p:txBody>
        </p:sp>
        <p:sp>
          <p:nvSpPr>
            <p:cNvPr id="151" name="Text Box 37"/>
            <p:cNvSpPr txBox="1">
              <a:spLocks noChangeArrowheads="1"/>
            </p:cNvSpPr>
            <p:nvPr/>
          </p:nvSpPr>
          <p:spPr bwMode="auto">
            <a:xfrm>
              <a:off x="776061" y="5533860"/>
              <a:ext cx="366699" cy="3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dirty="0">
                  <a:solidFill>
                    <a:srgbClr val="000000"/>
                  </a:solidFill>
                  <a:latin typeface="Times New Roman" panose="02020603050405020304" pitchFamily="18" charset="0"/>
                </a:rPr>
                <a:t>O</a:t>
              </a:r>
            </a:p>
          </p:txBody>
        </p:sp>
        <p:sp>
          <p:nvSpPr>
            <p:cNvPr id="152" name="Text Box 38"/>
            <p:cNvSpPr txBox="1">
              <a:spLocks noChangeArrowheads="1"/>
            </p:cNvSpPr>
            <p:nvPr/>
          </p:nvSpPr>
          <p:spPr bwMode="auto">
            <a:xfrm>
              <a:off x="1917431" y="4608688"/>
              <a:ext cx="1041362" cy="645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en-US" altLang="ja-JP" b="1" dirty="0">
                  <a:solidFill>
                    <a:srgbClr val="000000"/>
                  </a:solidFill>
                  <a:latin typeface="+mn-lt"/>
                </a:rPr>
                <a:t>orbital</a:t>
              </a:r>
              <a:br>
                <a:rPr lang="en-US" altLang="ja-JP" b="1" dirty="0">
                  <a:solidFill>
                    <a:srgbClr val="000000"/>
                  </a:solidFill>
                  <a:latin typeface="+mn-lt"/>
                </a:rPr>
              </a:br>
              <a:r>
                <a:rPr lang="en-US" altLang="ja-JP" b="1" dirty="0">
                  <a:solidFill>
                    <a:srgbClr val="000000"/>
                  </a:solidFill>
                  <a:latin typeface="+mn-lt"/>
                </a:rPr>
                <a:t>electron</a:t>
              </a:r>
              <a:endParaRPr lang="ja-JP" altLang="en-US" b="1" dirty="0">
                <a:solidFill>
                  <a:srgbClr val="000000"/>
                </a:solidFill>
                <a:latin typeface="+mn-lt"/>
              </a:endParaRPr>
            </a:p>
          </p:txBody>
        </p:sp>
        <p:sp>
          <p:nvSpPr>
            <p:cNvPr id="153" name="Text Box 39"/>
            <p:cNvSpPr txBox="1">
              <a:spLocks noChangeArrowheads="1"/>
            </p:cNvSpPr>
            <p:nvPr/>
          </p:nvSpPr>
          <p:spPr bwMode="auto">
            <a:xfrm>
              <a:off x="2973081" y="5959154"/>
              <a:ext cx="914367" cy="3681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nucleus</a:t>
              </a:r>
              <a:endParaRPr lang="ja-JP" altLang="en-US" b="1" dirty="0">
                <a:solidFill>
                  <a:srgbClr val="000000"/>
                </a:solidFill>
                <a:latin typeface="+mn-lt"/>
              </a:endParaRPr>
            </a:p>
          </p:txBody>
        </p:sp>
        <p:sp>
          <p:nvSpPr>
            <p:cNvPr id="154" name="Text Box 40"/>
            <p:cNvSpPr txBox="1">
              <a:spLocks noChangeArrowheads="1"/>
            </p:cNvSpPr>
            <p:nvPr/>
          </p:nvSpPr>
          <p:spPr bwMode="auto">
            <a:xfrm>
              <a:off x="4339869" y="4730880"/>
              <a:ext cx="834995" cy="3697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proton</a:t>
              </a:r>
              <a:endParaRPr lang="ja-JP" altLang="en-US" b="1" dirty="0">
                <a:solidFill>
                  <a:srgbClr val="000000"/>
                </a:solidFill>
                <a:latin typeface="+mn-lt"/>
              </a:endParaRPr>
            </a:p>
          </p:txBody>
        </p:sp>
        <p:sp>
          <p:nvSpPr>
            <p:cNvPr id="155" name="Text Box 41"/>
            <p:cNvSpPr txBox="1">
              <a:spLocks noChangeArrowheads="1"/>
            </p:cNvSpPr>
            <p:nvPr/>
          </p:nvSpPr>
          <p:spPr bwMode="auto">
            <a:xfrm>
              <a:off x="4676407" y="6027392"/>
              <a:ext cx="952466" cy="36975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neutron</a:t>
              </a:r>
              <a:endParaRPr lang="ja-JP" altLang="en-US" b="1" dirty="0">
                <a:solidFill>
                  <a:srgbClr val="000000"/>
                </a:solidFill>
                <a:latin typeface="+mn-lt"/>
              </a:endParaRPr>
            </a:p>
          </p:txBody>
        </p:sp>
        <p:sp>
          <p:nvSpPr>
            <p:cNvPr id="14365" name="Text Box 42"/>
            <p:cNvSpPr txBox="1">
              <a:spLocks noChangeArrowheads="1"/>
            </p:cNvSpPr>
            <p:nvPr/>
          </p:nvSpPr>
          <p:spPr bwMode="auto">
            <a:xfrm>
              <a:off x="1938747" y="5658922"/>
              <a:ext cx="685252"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rgbClr val="000000"/>
                  </a:solidFill>
                </a:rPr>
                <a:t>atom</a:t>
              </a:r>
              <a:endParaRPr lang="ja-JP" altLang="en-US" sz="1800" b="1">
                <a:solidFill>
                  <a:srgbClr val="000000"/>
                </a:solidFill>
              </a:endParaRPr>
            </a:p>
          </p:txBody>
        </p:sp>
        <p:sp>
          <p:nvSpPr>
            <p:cNvPr id="157" name="Line 43"/>
            <p:cNvSpPr>
              <a:spLocks noChangeShapeType="1"/>
            </p:cNvSpPr>
            <p:nvPr/>
          </p:nvSpPr>
          <p:spPr bwMode="auto">
            <a:xfrm flipV="1">
              <a:off x="893531" y="4786423"/>
              <a:ext cx="2203370" cy="73474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58" name="Line 44"/>
            <p:cNvSpPr>
              <a:spLocks noChangeShapeType="1"/>
            </p:cNvSpPr>
            <p:nvPr/>
          </p:nvSpPr>
          <p:spPr bwMode="auto">
            <a:xfrm>
              <a:off x="893531" y="5979784"/>
              <a:ext cx="2203370" cy="5966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grpSp>
          <p:nvGrpSpPr>
            <p:cNvPr id="14368" name="Group 46"/>
            <p:cNvGrpSpPr>
              <a:grpSpLocks/>
            </p:cNvGrpSpPr>
            <p:nvPr/>
          </p:nvGrpSpPr>
          <p:grpSpPr bwMode="auto">
            <a:xfrm>
              <a:off x="4919797" y="5065713"/>
              <a:ext cx="936625" cy="855662"/>
              <a:chOff x="1152" y="2607"/>
              <a:chExt cx="981" cy="894"/>
            </a:xfrm>
          </p:grpSpPr>
          <p:sp>
            <p:nvSpPr>
              <p:cNvPr id="162" name="Oval 47"/>
              <p:cNvSpPr>
                <a:spLocks noChangeArrowheads="1"/>
              </p:cNvSpPr>
              <p:nvPr/>
            </p:nvSpPr>
            <p:spPr bwMode="auto">
              <a:xfrm>
                <a:off x="1632" y="2929"/>
                <a:ext cx="336" cy="335"/>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grpSp>
            <p:nvGrpSpPr>
              <p:cNvPr id="14389" name="Group 48"/>
              <p:cNvGrpSpPr>
                <a:grpSpLocks/>
              </p:cNvGrpSpPr>
              <p:nvPr/>
            </p:nvGrpSpPr>
            <p:grpSpPr bwMode="auto">
              <a:xfrm>
                <a:off x="1152" y="2607"/>
                <a:ext cx="981" cy="894"/>
                <a:chOff x="192" y="2175"/>
                <a:chExt cx="981" cy="894"/>
              </a:xfrm>
            </p:grpSpPr>
            <p:sp>
              <p:nvSpPr>
                <p:cNvPr id="164" name="Oval 49"/>
                <p:cNvSpPr>
                  <a:spLocks noChangeArrowheads="1"/>
                </p:cNvSpPr>
                <p:nvPr/>
              </p:nvSpPr>
              <p:spPr bwMode="auto">
                <a:xfrm>
                  <a:off x="672" y="2208"/>
                  <a:ext cx="336" cy="33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grpSp>
              <p:nvGrpSpPr>
                <p:cNvPr id="14391" name="Group 50"/>
                <p:cNvGrpSpPr>
                  <a:grpSpLocks/>
                </p:cNvGrpSpPr>
                <p:nvPr/>
              </p:nvGrpSpPr>
              <p:grpSpPr bwMode="auto">
                <a:xfrm>
                  <a:off x="192" y="2175"/>
                  <a:ext cx="981" cy="894"/>
                  <a:chOff x="192" y="2175"/>
                  <a:chExt cx="981" cy="894"/>
                </a:xfrm>
              </p:grpSpPr>
              <p:grpSp>
                <p:nvGrpSpPr>
                  <p:cNvPr id="14392" name="Group 51"/>
                  <p:cNvGrpSpPr>
                    <a:grpSpLocks/>
                  </p:cNvGrpSpPr>
                  <p:nvPr/>
                </p:nvGrpSpPr>
                <p:grpSpPr bwMode="auto">
                  <a:xfrm>
                    <a:off x="192" y="2175"/>
                    <a:ext cx="981" cy="894"/>
                    <a:chOff x="1152" y="2607"/>
                    <a:chExt cx="981" cy="894"/>
                  </a:xfrm>
                </p:grpSpPr>
                <p:sp>
                  <p:nvSpPr>
                    <p:cNvPr id="170" name="Oval 52"/>
                    <p:cNvSpPr>
                      <a:spLocks noChangeArrowheads="1"/>
                    </p:cNvSpPr>
                    <p:nvPr/>
                  </p:nvSpPr>
                  <p:spPr bwMode="auto">
                    <a:xfrm>
                      <a:off x="1150" y="2832"/>
                      <a:ext cx="336" cy="335"/>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1" name="Oval 53"/>
                    <p:cNvSpPr>
                      <a:spLocks noChangeArrowheads="1"/>
                    </p:cNvSpPr>
                    <p:nvPr/>
                  </p:nvSpPr>
                  <p:spPr bwMode="auto">
                    <a:xfrm>
                      <a:off x="1727" y="2784"/>
                      <a:ext cx="338" cy="33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2" name="Oval 54"/>
                    <p:cNvSpPr>
                      <a:spLocks noChangeArrowheads="1"/>
                    </p:cNvSpPr>
                    <p:nvPr/>
                  </p:nvSpPr>
                  <p:spPr bwMode="auto">
                    <a:xfrm>
                      <a:off x="1248" y="3071"/>
                      <a:ext cx="336" cy="337"/>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3" name="Oval 55"/>
                    <p:cNvSpPr>
                      <a:spLocks noChangeArrowheads="1"/>
                    </p:cNvSpPr>
                    <p:nvPr/>
                  </p:nvSpPr>
                  <p:spPr bwMode="auto">
                    <a:xfrm>
                      <a:off x="1486" y="3071"/>
                      <a:ext cx="338" cy="337"/>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4" name="Oval 56"/>
                    <p:cNvSpPr>
                      <a:spLocks noChangeArrowheads="1"/>
                    </p:cNvSpPr>
                    <p:nvPr/>
                  </p:nvSpPr>
                  <p:spPr bwMode="auto">
                    <a:xfrm>
                      <a:off x="1248" y="2640"/>
                      <a:ext cx="336" cy="33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5" name="Text Box 57"/>
                    <p:cNvSpPr txBox="1">
                      <a:spLocks noChangeArrowheads="1"/>
                    </p:cNvSpPr>
                    <p:nvPr/>
                  </p:nvSpPr>
                  <p:spPr bwMode="auto">
                    <a:xfrm>
                      <a:off x="1150" y="2798"/>
                      <a:ext cx="244"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p</a:t>
                      </a:r>
                    </a:p>
                  </p:txBody>
                </p:sp>
                <p:sp>
                  <p:nvSpPr>
                    <p:cNvPr id="176" name="Text Box 58"/>
                    <p:cNvSpPr txBox="1">
                      <a:spLocks noChangeArrowheads="1"/>
                    </p:cNvSpPr>
                    <p:nvPr/>
                  </p:nvSpPr>
                  <p:spPr bwMode="auto">
                    <a:xfrm>
                      <a:off x="1231" y="3086"/>
                      <a:ext cx="326"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sp>
                  <p:nvSpPr>
                    <p:cNvPr id="177" name="Rectangle 59"/>
                    <p:cNvSpPr>
                      <a:spLocks noChangeArrowheads="1"/>
                    </p:cNvSpPr>
                    <p:nvPr/>
                  </p:nvSpPr>
                  <p:spPr bwMode="auto">
                    <a:xfrm>
                      <a:off x="1519" y="3086"/>
                      <a:ext cx="326"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sp>
                  <p:nvSpPr>
                    <p:cNvPr id="178" name="Rectangle 60"/>
                    <p:cNvSpPr>
                      <a:spLocks noChangeArrowheads="1"/>
                    </p:cNvSpPr>
                    <p:nvPr/>
                  </p:nvSpPr>
                  <p:spPr bwMode="auto">
                    <a:xfrm>
                      <a:off x="1807" y="2750"/>
                      <a:ext cx="326"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grpSp>
                  <p:nvGrpSpPr>
                    <p:cNvPr id="14405" name="Group 61"/>
                    <p:cNvGrpSpPr>
                      <a:grpSpLocks/>
                    </p:cNvGrpSpPr>
                    <p:nvPr/>
                  </p:nvGrpSpPr>
                  <p:grpSpPr bwMode="auto">
                    <a:xfrm>
                      <a:off x="1488" y="2607"/>
                      <a:ext cx="358" cy="414"/>
                      <a:chOff x="192" y="2463"/>
                      <a:chExt cx="358" cy="414"/>
                    </a:xfrm>
                  </p:grpSpPr>
                  <p:sp>
                    <p:nvSpPr>
                      <p:cNvPr id="180" name="Oval 62"/>
                      <p:cNvSpPr>
                        <a:spLocks noChangeArrowheads="1"/>
                      </p:cNvSpPr>
                      <p:nvPr/>
                    </p:nvSpPr>
                    <p:spPr bwMode="auto">
                      <a:xfrm>
                        <a:off x="190" y="2496"/>
                        <a:ext cx="336" cy="337"/>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1" name="Text Box 63"/>
                      <p:cNvSpPr txBox="1">
                        <a:spLocks noChangeArrowheads="1"/>
                      </p:cNvSpPr>
                      <p:nvPr/>
                    </p:nvSpPr>
                    <p:spPr bwMode="auto">
                      <a:xfrm>
                        <a:off x="223" y="2461"/>
                        <a:ext cx="323" cy="4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p</a:t>
                        </a:r>
                      </a:p>
                    </p:txBody>
                  </p:sp>
                </p:grpSp>
              </p:grpSp>
              <p:grpSp>
                <p:nvGrpSpPr>
                  <p:cNvPr id="14393" name="Group 64"/>
                  <p:cNvGrpSpPr>
                    <a:grpSpLocks/>
                  </p:cNvGrpSpPr>
                  <p:nvPr/>
                </p:nvGrpSpPr>
                <p:grpSpPr bwMode="auto">
                  <a:xfrm>
                    <a:off x="480" y="2413"/>
                    <a:ext cx="358" cy="416"/>
                    <a:chOff x="1344" y="2893"/>
                    <a:chExt cx="358" cy="416"/>
                  </a:xfrm>
                </p:grpSpPr>
                <p:sp>
                  <p:nvSpPr>
                    <p:cNvPr id="168" name="Oval 65"/>
                    <p:cNvSpPr>
                      <a:spLocks noChangeArrowheads="1"/>
                    </p:cNvSpPr>
                    <p:nvPr/>
                  </p:nvSpPr>
                  <p:spPr bwMode="auto">
                    <a:xfrm>
                      <a:off x="1340" y="2914"/>
                      <a:ext cx="341" cy="338"/>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69" name="Text Box 66"/>
                    <p:cNvSpPr txBox="1">
                      <a:spLocks noChangeArrowheads="1"/>
                    </p:cNvSpPr>
                    <p:nvPr/>
                  </p:nvSpPr>
                  <p:spPr bwMode="auto">
                    <a:xfrm>
                      <a:off x="1375" y="2879"/>
                      <a:ext cx="329" cy="4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dirty="0">
                          <a:solidFill>
                            <a:srgbClr val="000000"/>
                          </a:solidFill>
                          <a:latin typeface="Times New Roman" panose="02020603050405020304" pitchFamily="18" charset="0"/>
                        </a:rPr>
                        <a:t>p</a:t>
                      </a:r>
                    </a:p>
                  </p:txBody>
                </p:sp>
              </p:grpSp>
            </p:grpSp>
          </p:grpSp>
        </p:grpSp>
        <p:sp>
          <p:nvSpPr>
            <p:cNvPr id="161" name="Rectangle 67"/>
            <p:cNvSpPr>
              <a:spLocks noChangeArrowheads="1"/>
            </p:cNvSpPr>
            <p:nvPr/>
          </p:nvSpPr>
          <p:spPr bwMode="auto">
            <a:xfrm>
              <a:off x="4995483" y="5065720"/>
              <a:ext cx="312726" cy="3983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sp>
          <p:nvSpPr>
            <p:cNvPr id="182" name="Line 68"/>
            <p:cNvSpPr>
              <a:spLocks noChangeShapeType="1"/>
            </p:cNvSpPr>
            <p:nvPr/>
          </p:nvSpPr>
          <p:spPr bwMode="auto">
            <a:xfrm>
              <a:off x="4725618" y="5029220"/>
              <a:ext cx="238116" cy="43481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3" name="Line 69"/>
            <p:cNvSpPr>
              <a:spLocks noChangeShapeType="1"/>
            </p:cNvSpPr>
            <p:nvPr/>
          </p:nvSpPr>
          <p:spPr bwMode="auto">
            <a:xfrm flipV="1">
              <a:off x="4976434" y="5694139"/>
              <a:ext cx="79372" cy="40148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4" name="Text Box 70"/>
            <p:cNvSpPr txBox="1">
              <a:spLocks noChangeArrowheads="1"/>
            </p:cNvSpPr>
            <p:nvPr/>
          </p:nvSpPr>
          <p:spPr bwMode="auto">
            <a:xfrm>
              <a:off x="4157313" y="5435471"/>
              <a:ext cx="914367" cy="3697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nucleus</a:t>
              </a:r>
              <a:endParaRPr lang="ja-JP" altLang="en-US" b="1" dirty="0">
                <a:solidFill>
                  <a:srgbClr val="000000"/>
                </a:solidFill>
                <a:latin typeface="+mn-lt"/>
              </a:endParaRPr>
            </a:p>
          </p:txBody>
        </p:sp>
        <p:sp>
          <p:nvSpPr>
            <p:cNvPr id="185" name="Line 71"/>
            <p:cNvSpPr>
              <a:spLocks noChangeShapeType="1"/>
            </p:cNvSpPr>
            <p:nvPr/>
          </p:nvSpPr>
          <p:spPr bwMode="auto">
            <a:xfrm flipV="1">
              <a:off x="3184211" y="5089523"/>
              <a:ext cx="1971604" cy="58398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6" name="Line 72"/>
            <p:cNvSpPr>
              <a:spLocks noChangeShapeType="1"/>
            </p:cNvSpPr>
            <p:nvPr/>
          </p:nvSpPr>
          <p:spPr bwMode="auto">
            <a:xfrm>
              <a:off x="3177861" y="5729051"/>
              <a:ext cx="1993828" cy="10314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375" name="テキスト ボックス 1"/>
            <p:cNvSpPr txBox="1">
              <a:spLocks noChangeArrowheads="1"/>
            </p:cNvSpPr>
            <p:nvPr/>
          </p:nvSpPr>
          <p:spPr bwMode="auto">
            <a:xfrm>
              <a:off x="214106" y="6117390"/>
              <a:ext cx="10746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Molecule</a:t>
              </a:r>
              <a:br>
                <a:rPr lang="en-US" altLang="ja-JP" sz="1800" b="1"/>
              </a:br>
              <a:r>
                <a:rPr lang="en-US" altLang="ja-JP" sz="1800" b="1"/>
                <a:t>of water</a:t>
              </a:r>
              <a:endParaRPr lang="ja-JP" altLang="en-US" sz="1800" b="1"/>
            </a:p>
          </p:txBody>
        </p:sp>
        <p:sp>
          <p:nvSpPr>
            <p:cNvPr id="3" name="楕円 2"/>
            <p:cNvSpPr/>
            <p:nvPr/>
          </p:nvSpPr>
          <p:spPr>
            <a:xfrm>
              <a:off x="7348073" y="4951462"/>
              <a:ext cx="898493" cy="899781"/>
            </a:xfrm>
            <a:prstGeom prst="ellipse">
              <a:avLst/>
            </a:prstGeom>
            <a:solidFill>
              <a:srgbClr val="FFFFC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楕円 3"/>
            <p:cNvSpPr/>
            <p:nvPr/>
          </p:nvSpPr>
          <p:spPr>
            <a:xfrm>
              <a:off x="7678261" y="4984787"/>
              <a:ext cx="360349" cy="360231"/>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0" name="楕円 189"/>
            <p:cNvSpPr/>
            <p:nvPr/>
          </p:nvSpPr>
          <p:spPr>
            <a:xfrm>
              <a:off x="7806843" y="5359299"/>
              <a:ext cx="360350" cy="360231"/>
            </a:xfrm>
            <a:prstGeom prst="ellipse">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1" name="楕円 190"/>
            <p:cNvSpPr/>
            <p:nvPr/>
          </p:nvSpPr>
          <p:spPr>
            <a:xfrm>
              <a:off x="7400458" y="5289475"/>
              <a:ext cx="360350" cy="360231"/>
            </a:xfrm>
            <a:prstGeom prst="ellipse">
              <a:avLst/>
            </a:prstGeom>
            <a:solidFill>
              <a:srgbClr val="00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80" name="Text Box 42"/>
            <p:cNvSpPr txBox="1">
              <a:spLocks noChangeArrowheads="1"/>
            </p:cNvSpPr>
            <p:nvPr/>
          </p:nvSpPr>
          <p:spPr bwMode="auto">
            <a:xfrm>
              <a:off x="679599" y="5189892"/>
              <a:ext cx="685252"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rgbClr val="000000"/>
                  </a:solidFill>
                </a:rPr>
                <a:t>atom</a:t>
              </a:r>
              <a:endParaRPr lang="ja-JP" altLang="en-US" sz="1800" b="1">
                <a:solidFill>
                  <a:srgbClr val="000000"/>
                </a:solidFill>
              </a:endParaRPr>
            </a:p>
          </p:txBody>
        </p:sp>
        <p:cxnSp>
          <p:nvCxnSpPr>
            <p:cNvPr id="6" name="直線コネクタ 5"/>
            <p:cNvCxnSpPr/>
            <p:nvPr/>
          </p:nvCxnSpPr>
          <p:spPr>
            <a:xfrm flipV="1">
              <a:off x="5255824" y="4949875"/>
              <a:ext cx="2422437" cy="393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a:endCxn id="3" idx="4"/>
            </p:cNvCxnSpPr>
            <p:nvPr/>
          </p:nvCxnSpPr>
          <p:spPr>
            <a:xfrm>
              <a:off x="5281223" y="5644944"/>
              <a:ext cx="2516096" cy="206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83" name="テキスト ボックス 21503"/>
            <p:cNvSpPr txBox="1">
              <a:spLocks noChangeArrowheads="1"/>
            </p:cNvSpPr>
            <p:nvPr/>
          </p:nvSpPr>
          <p:spPr bwMode="auto">
            <a:xfrm>
              <a:off x="7803561" y="5246408"/>
              <a:ext cx="388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t>u</a:t>
              </a:r>
              <a:endParaRPr lang="ja-JP" altLang="en-US" sz="2800" b="1"/>
            </a:p>
          </p:txBody>
        </p:sp>
        <p:sp>
          <p:nvSpPr>
            <p:cNvPr id="14384" name="テキスト ボックス 203"/>
            <p:cNvSpPr txBox="1">
              <a:spLocks noChangeArrowheads="1"/>
            </p:cNvSpPr>
            <p:nvPr/>
          </p:nvSpPr>
          <p:spPr bwMode="auto">
            <a:xfrm>
              <a:off x="7686564" y="4872698"/>
              <a:ext cx="388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t>u</a:t>
              </a:r>
              <a:endParaRPr lang="ja-JP" altLang="en-US" sz="2800" b="1"/>
            </a:p>
          </p:txBody>
        </p:sp>
        <p:sp>
          <p:nvSpPr>
            <p:cNvPr id="14385" name="テキスト ボックス 204"/>
            <p:cNvSpPr txBox="1">
              <a:spLocks noChangeArrowheads="1"/>
            </p:cNvSpPr>
            <p:nvPr/>
          </p:nvSpPr>
          <p:spPr bwMode="auto">
            <a:xfrm>
              <a:off x="7395727" y="5208525"/>
              <a:ext cx="388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t>d</a:t>
              </a:r>
              <a:endParaRPr lang="ja-JP" altLang="en-US" sz="2800" b="1"/>
            </a:p>
          </p:txBody>
        </p:sp>
        <p:sp>
          <p:nvSpPr>
            <p:cNvPr id="206" name="Text Box 70"/>
            <p:cNvSpPr txBox="1">
              <a:spLocks noChangeArrowheads="1"/>
            </p:cNvSpPr>
            <p:nvPr/>
          </p:nvSpPr>
          <p:spPr bwMode="auto">
            <a:xfrm>
              <a:off x="6889302" y="5902025"/>
              <a:ext cx="1793810" cy="3697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nucleon (proton)</a:t>
              </a:r>
              <a:endParaRPr lang="ja-JP" altLang="en-US" b="1" dirty="0">
                <a:solidFill>
                  <a:srgbClr val="000000"/>
                </a:solidFill>
                <a:latin typeface="+mn-lt"/>
              </a:endParaRPr>
            </a:p>
          </p:txBody>
        </p:sp>
        <p:sp>
          <p:nvSpPr>
            <p:cNvPr id="207" name="Text Box 70"/>
            <p:cNvSpPr txBox="1">
              <a:spLocks noChangeArrowheads="1"/>
            </p:cNvSpPr>
            <p:nvPr/>
          </p:nvSpPr>
          <p:spPr bwMode="auto">
            <a:xfrm>
              <a:off x="8210054" y="5221238"/>
              <a:ext cx="827058" cy="36975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quarks</a:t>
              </a:r>
              <a:endParaRPr lang="ja-JP" altLang="en-US" b="1" dirty="0">
                <a:solidFill>
                  <a:srgbClr val="000000"/>
                </a:solidFill>
                <a:latin typeface="+mn-lt"/>
              </a:endParaRPr>
            </a:p>
          </p:txBody>
        </p:sp>
      </p:grpSp>
      <p:sp>
        <p:nvSpPr>
          <p:cNvPr id="72" name="スライド番号プレースホルダー 1">
            <a:extLst>
              <a:ext uri="{FF2B5EF4-FFF2-40B4-BE49-F238E27FC236}">
                <a16:creationId xmlns:a16="http://schemas.microsoft.com/office/drawing/2014/main" id="{F426A3B4-298C-4EBB-B9A9-ADD62D29382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57225" y="1127125"/>
            <a:ext cx="5095875" cy="2873375"/>
          </a:xfrm>
          <a:prstGeom prst="round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363" name="Text Box 10"/>
          <p:cNvSpPr txBox="1">
            <a:spLocks noChangeArrowheads="1"/>
          </p:cNvSpPr>
          <p:nvPr/>
        </p:nvSpPr>
        <p:spPr bwMode="auto">
          <a:xfrm>
            <a:off x="884238" y="2343150"/>
            <a:ext cx="19161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en-US" altLang="ja-JP" sz="2000" b="1">
                <a:latin typeface="Arial" panose="020B0604020202020204" pitchFamily="34" charset="0"/>
                <a:cs typeface="Arial" panose="020B0604020202020204" pitchFamily="34" charset="0"/>
              </a:rPr>
              <a:t>quark pair</a:t>
            </a:r>
            <a:endParaRPr lang="ja-JP" altLang="en-US" sz="2000" b="1">
              <a:latin typeface="Arial" panose="020B0604020202020204" pitchFamily="34" charset="0"/>
              <a:cs typeface="Arial" panose="020B0604020202020204" pitchFamily="34" charset="0"/>
            </a:endParaRPr>
          </a:p>
        </p:txBody>
      </p:sp>
      <p:sp>
        <p:nvSpPr>
          <p:cNvPr id="15364" name="Text Box 15"/>
          <p:cNvSpPr txBox="1">
            <a:spLocks noChangeArrowheads="1"/>
          </p:cNvSpPr>
          <p:nvPr/>
        </p:nvSpPr>
        <p:spPr bwMode="auto">
          <a:xfrm>
            <a:off x="792163" y="1489075"/>
            <a:ext cx="17319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en-US" altLang="ja-JP" sz="2400" b="1">
                <a:latin typeface="MT Extra" panose="05050102010205020202" pitchFamily="18" charset="2"/>
              </a:rPr>
              <a:t> </a:t>
            </a:r>
            <a:r>
              <a:rPr lang="en-US" altLang="ja-JP" sz="2000" b="1">
                <a:latin typeface="Arial" panose="020B0604020202020204" pitchFamily="34" charset="0"/>
                <a:cs typeface="Arial" panose="020B0604020202020204" pitchFamily="34" charset="0"/>
              </a:rPr>
              <a:t>lepton pair</a:t>
            </a:r>
            <a:endParaRPr lang="ja-JP" altLang="en-US" sz="2000" b="1">
              <a:latin typeface="Arial" panose="020B0604020202020204" pitchFamily="34" charset="0"/>
              <a:cs typeface="Arial" panose="020B0604020202020204" pitchFamily="34" charset="0"/>
            </a:endParaRPr>
          </a:p>
        </p:txBody>
      </p:sp>
      <p:sp>
        <p:nvSpPr>
          <p:cNvPr id="15365"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Interpretation of the elementary particle table </a:t>
            </a:r>
          </a:p>
        </p:txBody>
      </p:sp>
      <p:pic>
        <p:nvPicPr>
          <p:cNvPr id="15366"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2650" y="709613"/>
            <a:ext cx="2930525"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テキスト ボックス 1"/>
          <p:cNvSpPr txBox="1">
            <a:spLocks noChangeArrowheads="1"/>
          </p:cNvSpPr>
          <p:nvPr/>
        </p:nvSpPr>
        <p:spPr bwMode="auto">
          <a:xfrm>
            <a:off x="112713" y="641350"/>
            <a:ext cx="90312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How can we understand this table? </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It seems that similar particles are collected in the same group.</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However, we can change the interpretation.</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“One particle has different two states, upper state and lower state”</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It is a basic concept of </a:t>
            </a:r>
            <a:r>
              <a:rPr lang="en-US" altLang="ja-JP" sz="2000" b="1">
                <a:solidFill>
                  <a:srgbClr val="FF0000"/>
                </a:solidFill>
                <a:latin typeface="Arial" panose="020B0604020202020204" pitchFamily="34" charset="0"/>
                <a:cs typeface="Arial" panose="020B0604020202020204" pitchFamily="34" charset="0"/>
              </a:rPr>
              <a:t>“unified theory in elementary particle physics”</a:t>
            </a:r>
            <a:r>
              <a:rPr lang="en-US" altLang="ja-JP" sz="2000" b="1">
                <a:latin typeface="Arial" panose="020B0604020202020204" pitchFamily="34" charset="0"/>
                <a:cs typeface="Arial" panose="020B0604020202020204" pitchFamily="34" charset="0"/>
              </a:rPr>
              <a:t>.</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15368" name="Text Box 10"/>
          <p:cNvSpPr txBox="1">
            <a:spLocks noChangeArrowheads="1"/>
          </p:cNvSpPr>
          <p:nvPr/>
        </p:nvSpPr>
        <p:spPr bwMode="auto">
          <a:xfrm>
            <a:off x="901700" y="3041650"/>
            <a:ext cx="17716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en-US" altLang="ja-JP" sz="2000" b="1">
                <a:latin typeface="Arial" panose="020B0604020202020204" pitchFamily="34" charset="0"/>
                <a:cs typeface="Arial" panose="020B0604020202020204" pitchFamily="34" charset="0"/>
              </a:rPr>
              <a:t>nucleon pair</a:t>
            </a:r>
            <a:endParaRPr lang="ja-JP" altLang="en-US" sz="2000" b="1">
              <a:latin typeface="Arial" panose="020B0604020202020204" pitchFamily="34" charset="0"/>
              <a:cs typeface="Arial" panose="020B0604020202020204" pitchFamily="34" charset="0"/>
            </a:endParaRPr>
          </a:p>
        </p:txBody>
      </p:sp>
      <p:pic>
        <p:nvPicPr>
          <p:cNvPr id="15369"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8138" y="1265238"/>
            <a:ext cx="1166812"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8613" y="2138363"/>
            <a:ext cx="10350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70200" y="2841625"/>
            <a:ext cx="24606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スライド番号プレースホルダー 1">
            <a:extLst>
              <a:ext uri="{FF2B5EF4-FFF2-40B4-BE49-F238E27FC236}">
                <a16:creationId xmlns:a16="http://schemas.microsoft.com/office/drawing/2014/main" id="{8B62245E-5108-469D-A506-E94B4F4F212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Neutrino Interaction</a:t>
            </a:r>
          </a:p>
        </p:txBody>
      </p:sp>
      <p:sp>
        <p:nvSpPr>
          <p:cNvPr id="16387" name="テキスト ボックス 1"/>
          <p:cNvSpPr txBox="1">
            <a:spLocks noChangeArrowheads="1"/>
          </p:cNvSpPr>
          <p:nvPr/>
        </p:nvSpPr>
        <p:spPr bwMode="auto">
          <a:xfrm>
            <a:off x="25400" y="493713"/>
            <a:ext cx="8967788" cy="1462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 interaction is understood as an exchange of the upper and  lower states.</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solidFill>
                  <a:srgbClr val="0000FF"/>
                </a:solidFill>
                <a:latin typeface="Arial" panose="020B0604020202020204" pitchFamily="34" charset="0"/>
                <a:cs typeface="Arial" panose="020B0604020202020204" pitchFamily="34" charset="0"/>
              </a:rPr>
              <a:t>(Example) </a:t>
            </a:r>
            <a:r>
              <a:rPr lang="en-US" altLang="ja-JP" sz="2000" b="1">
                <a:latin typeface="Arial" panose="020B0604020202020204" pitchFamily="34" charset="0"/>
                <a:cs typeface="Arial" panose="020B0604020202020204" pitchFamily="34" charset="0"/>
              </a:rPr>
              <a:t>: </a:t>
            </a:r>
            <a:r>
              <a:rPr lang="en-US" altLang="ja-JP" sz="2000" b="1">
                <a:solidFill>
                  <a:srgbClr val="FF0000"/>
                </a:solidFill>
                <a:latin typeface="Arial" panose="020B0604020202020204" pitchFamily="34" charset="0"/>
                <a:cs typeface="Arial" panose="020B0604020202020204" pitchFamily="34" charset="0"/>
              </a:rPr>
              <a:t>Neutron decay </a:t>
            </a:r>
            <a:r>
              <a:rPr lang="en-US" altLang="ja-JP" sz="1800" b="1">
                <a:latin typeface="Arial" panose="020B0604020202020204" pitchFamily="34" charset="0"/>
                <a:cs typeface="Arial" panose="020B0604020202020204" pitchFamily="34" charset="0"/>
              </a:rPr>
              <a:t>which led Pauli to the prediction of neutrinos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24580" name="テキスト ボックス 1"/>
          <p:cNvSpPr txBox="1">
            <a:spLocks noChangeArrowheads="1"/>
          </p:cNvSpPr>
          <p:nvPr/>
        </p:nvSpPr>
        <p:spPr bwMode="auto">
          <a:xfrm>
            <a:off x="517525" y="2398713"/>
            <a:ext cx="837565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mn-lt"/>
                <a:cs typeface="Arial" panose="020B0604020202020204" pitchFamily="34" charset="0"/>
              </a:rPr>
              <a:t>An anti-neutrino is equivalent to a neutrino which travel from future to past. The equation can be changed as follows:</a:t>
            </a:r>
          </a:p>
        </p:txBody>
      </p:sp>
      <p:sp>
        <p:nvSpPr>
          <p:cNvPr id="24581" name="テキスト ボックス 1"/>
          <p:cNvSpPr txBox="1">
            <a:spLocks noChangeArrowheads="1"/>
          </p:cNvSpPr>
          <p:nvPr/>
        </p:nvSpPr>
        <p:spPr bwMode="auto">
          <a:xfrm>
            <a:off x="496888" y="5319713"/>
            <a:ext cx="7951787" cy="1016000"/>
          </a:xfrm>
          <a:prstGeom prst="rect">
            <a:avLst/>
          </a:prstGeom>
          <a:noFill/>
          <a:ln>
            <a:noFill/>
          </a:ln>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mn-lt"/>
                <a:cs typeface="Arial" panose="020B0604020202020204" pitchFamily="34" charset="0"/>
              </a:rPr>
              <a:t>Before the interaction, the lepton was in the upper state and nucleon was in lower state. The “state” was exchanged between lepton and nucleon. The lepton became lower state and the nucleon became upper state.</a:t>
            </a:r>
          </a:p>
        </p:txBody>
      </p:sp>
      <p:pic>
        <p:nvPicPr>
          <p:cNvPr id="16390"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788" y="4252913"/>
            <a:ext cx="4306887"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1884363"/>
            <a:ext cx="2755900" cy="4683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6392" name="グループ化 4"/>
          <p:cNvGrpSpPr>
            <a:grpSpLocks/>
          </p:cNvGrpSpPr>
          <p:nvPr/>
        </p:nvGrpSpPr>
        <p:grpSpPr bwMode="auto">
          <a:xfrm>
            <a:off x="2205038" y="3154363"/>
            <a:ext cx="3609975" cy="533400"/>
            <a:chOff x="2205413" y="3154890"/>
            <a:chExt cx="3609459" cy="532636"/>
          </a:xfrm>
        </p:grpSpPr>
        <p:pic>
          <p:nvPicPr>
            <p:cNvPr id="16395"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413" y="3154890"/>
              <a:ext cx="3609459" cy="46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6" name="グループ化 3"/>
            <p:cNvGrpSpPr>
              <a:grpSpLocks/>
            </p:cNvGrpSpPr>
            <p:nvPr/>
          </p:nvGrpSpPr>
          <p:grpSpPr bwMode="auto">
            <a:xfrm>
              <a:off x="5221550" y="3288563"/>
              <a:ext cx="259397" cy="262357"/>
              <a:chOff x="9420688" y="3009530"/>
              <a:chExt cx="259397" cy="262357"/>
            </a:xfrm>
          </p:grpSpPr>
          <p:cxnSp>
            <p:nvCxnSpPr>
              <p:cNvPr id="3" name="直線コネクタ 2"/>
              <p:cNvCxnSpPr/>
              <p:nvPr/>
            </p:nvCxnSpPr>
            <p:spPr>
              <a:xfrm>
                <a:off x="9428306" y="3009016"/>
                <a:ext cx="252377" cy="25205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9420370" y="3020112"/>
                <a:ext cx="252376" cy="2520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4" name="直線コネクタ 13"/>
            <p:cNvCxnSpPr/>
            <p:nvPr/>
          </p:nvCxnSpPr>
          <p:spPr>
            <a:xfrm>
              <a:off x="5354563" y="3543270"/>
              <a:ext cx="0" cy="14425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2453028" y="3678015"/>
              <a:ext cx="291582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453028" y="3487788"/>
              <a:ext cx="0" cy="180716"/>
            </a:xfrm>
            <a:prstGeom prst="line">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8" name="テキスト ボックス 1"/>
          <p:cNvSpPr txBox="1">
            <a:spLocks noChangeArrowheads="1"/>
          </p:cNvSpPr>
          <p:nvPr/>
        </p:nvSpPr>
        <p:spPr bwMode="auto">
          <a:xfrm>
            <a:off x="509588" y="3768725"/>
            <a:ext cx="6157912" cy="400050"/>
          </a:xfrm>
          <a:prstGeom prst="rect">
            <a:avLst/>
          </a:prstGeom>
          <a:noFill/>
          <a:ln>
            <a:noFill/>
          </a:ln>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mn-lt"/>
                <a:cs typeface="Arial" panose="020B0604020202020204" pitchFamily="34" charset="0"/>
              </a:rPr>
              <a:t>The interaction can be understood as follows: </a:t>
            </a:r>
          </a:p>
        </p:txBody>
      </p:sp>
      <p:sp>
        <p:nvSpPr>
          <p:cNvPr id="6" name="角丸四角形 5"/>
          <p:cNvSpPr/>
          <p:nvPr/>
        </p:nvSpPr>
        <p:spPr>
          <a:xfrm>
            <a:off x="223838" y="1722438"/>
            <a:ext cx="8769350" cy="4824412"/>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スライド番号プレースホルダー 1">
            <a:extLst>
              <a:ext uri="{FF2B5EF4-FFF2-40B4-BE49-F238E27FC236}">
                <a16:creationId xmlns:a16="http://schemas.microsoft.com/office/drawing/2014/main" id="{F20DB8B8-7E71-4D87-8302-2A39D3DE610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22372</TotalTime>
  <Words>5585</Words>
  <Application>Microsoft Office PowerPoint</Application>
  <PresentationFormat>画面に合わせる (4:3)</PresentationFormat>
  <Paragraphs>765</Paragraphs>
  <Slides>56</Slides>
  <Notes>9</Notes>
  <HiddenSlides>0</HiddenSlides>
  <MMClips>1</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56</vt:i4>
      </vt:variant>
    </vt:vector>
  </HeadingPairs>
  <TitlesOfParts>
    <vt:vector size="68" baseType="lpstr">
      <vt:lpstr>Arial</vt:lpstr>
      <vt:lpstr>Arial Narrow</vt:lpstr>
      <vt:lpstr>Calibri</vt:lpstr>
      <vt:lpstr>Comic Sans MS</vt:lpstr>
      <vt:lpstr>Modern No. 20</vt:lpstr>
      <vt:lpstr>MT Extra</vt:lpstr>
      <vt:lpstr>Symbol</vt:lpstr>
      <vt:lpstr>Times New Roman</vt:lpstr>
      <vt:lpstr>Wingdings</vt:lpstr>
      <vt:lpstr>Office ​​テーマ</vt:lpstr>
      <vt:lpstr>標準デザイン</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KGF (Kolar Gold Field) experiment</vt:lpstr>
      <vt:lpstr>Underground laboratory in Kolar Gold Mine</vt:lpstr>
      <vt:lpstr>KGF detector </vt:lpstr>
      <vt:lpstr>Results from KGF </vt:lpstr>
      <vt:lpstr>PowerPoint プレゼンテーション</vt:lpstr>
      <vt:lpstr>PowerPoint プレゼンテーション</vt:lpstr>
      <vt:lpstr>Results from Homestake experiment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Yuichi Oyama</dc:creator>
  <cp:lastModifiedBy>Yuichi Oyama</cp:lastModifiedBy>
  <cp:revision>1138</cp:revision>
  <cp:lastPrinted>2016-09-22T23:44:42Z</cp:lastPrinted>
  <dcterms:created xsi:type="dcterms:W3CDTF">2016-01-12T02:22:37Z</dcterms:created>
  <dcterms:modified xsi:type="dcterms:W3CDTF">2026-06-30T23:45:39Z</dcterms:modified>
</cp:coreProperties>
</file>