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453" r:id="rId2"/>
    <p:sldId id="995" r:id="rId3"/>
    <p:sldId id="1108" r:id="rId4"/>
    <p:sldId id="1065" r:id="rId5"/>
    <p:sldId id="1154" r:id="rId6"/>
    <p:sldId id="962" r:id="rId7"/>
    <p:sldId id="726" r:id="rId8"/>
    <p:sldId id="1043" r:id="rId9"/>
    <p:sldId id="976" r:id="rId10"/>
    <p:sldId id="527" r:id="rId11"/>
    <p:sldId id="958" r:id="rId12"/>
    <p:sldId id="1151" r:id="rId13"/>
    <p:sldId id="283" r:id="rId14"/>
    <p:sldId id="1155" r:id="rId15"/>
    <p:sldId id="1150" r:id="rId16"/>
    <p:sldId id="1112" r:id="rId17"/>
    <p:sldId id="842" r:id="rId18"/>
    <p:sldId id="989" r:id="rId19"/>
    <p:sldId id="1113" r:id="rId20"/>
    <p:sldId id="1147" r:id="rId21"/>
    <p:sldId id="1134" r:id="rId22"/>
    <p:sldId id="1136" r:id="rId23"/>
    <p:sldId id="1145" r:id="rId24"/>
    <p:sldId id="1146" r:id="rId25"/>
    <p:sldId id="1133" r:id="rId26"/>
    <p:sldId id="1138" r:id="rId27"/>
    <p:sldId id="1143" r:id="rId28"/>
    <p:sldId id="1149" r:id="rId29"/>
    <p:sldId id="1156" r:id="rId30"/>
    <p:sldId id="329" r:id="rId31"/>
    <p:sldId id="1079" r:id="rId32"/>
    <p:sldId id="1157" r:id="rId33"/>
    <p:sldId id="1158" r:id="rId34"/>
    <p:sldId id="1159" r:id="rId35"/>
    <p:sldId id="1160" r:id="rId36"/>
    <p:sldId id="1161" r:id="rId37"/>
    <p:sldId id="1162" r:id="rId38"/>
    <p:sldId id="1152" r:id="rId39"/>
    <p:sldId id="1163" r:id="rId40"/>
    <p:sldId id="1165" r:id="rId41"/>
    <p:sldId id="1164" r:id="rId42"/>
    <p:sldId id="991" r:id="rId43"/>
    <p:sldId id="1166" r:id="rId44"/>
    <p:sldId id="1175" r:id="rId45"/>
    <p:sldId id="1167" r:id="rId46"/>
    <p:sldId id="1168" r:id="rId47"/>
    <p:sldId id="1169" r:id="rId48"/>
    <p:sldId id="1170" r:id="rId49"/>
    <p:sldId id="1171" r:id="rId50"/>
    <p:sldId id="1172" r:id="rId51"/>
    <p:sldId id="1173" r:id="rId52"/>
    <p:sldId id="1174" r:id="rId53"/>
    <p:sldId id="1153" r:id="rId54"/>
  </p:sldIdLst>
  <p:sldSz cx="9144000" cy="6858000" type="screen4x3"/>
  <p:notesSz cx="6802438" cy="9934575"/>
  <p:defaultTextStyle>
    <a:defPPr>
      <a:defRPr lang="ja-JP"/>
    </a:defPPr>
    <a:lvl1pPr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0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000" kern="1200">
        <a:solidFill>
          <a:schemeClr val="tx1"/>
        </a:solidFill>
        <a:latin typeface="Times New Roman" panose="02020603050405020304" pitchFamily="18"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AB"/>
    <a:srgbClr val="0A0AD4"/>
    <a:srgbClr val="008000"/>
    <a:srgbClr val="58267E"/>
    <a:srgbClr val="D4D4FC"/>
    <a:srgbClr val="FFB9B9"/>
    <a:srgbClr val="9696F8"/>
    <a:srgbClr val="FF8585"/>
    <a:srgbClr val="DFDFFD"/>
    <a:srgbClr val="9494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33" autoAdjust="0"/>
    <p:restoredTop sz="94387" autoAdjust="0"/>
  </p:normalViewPr>
  <p:slideViewPr>
    <p:cSldViewPr snapToGrid="0">
      <p:cViewPr varScale="1">
        <p:scale>
          <a:sx n="83" d="100"/>
          <a:sy n="83" d="100"/>
        </p:scale>
        <p:origin x="778" y="-29"/>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hdr" sz="quarter"/>
          </p:nvPr>
        </p:nvSpPr>
        <p:spPr bwMode="auto">
          <a:xfrm>
            <a:off x="0" y="1"/>
            <a:ext cx="2947926" cy="49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141315" name="Rectangle 3"/>
          <p:cNvSpPr>
            <a:spLocks noGrp="1" noChangeArrowheads="1"/>
          </p:cNvSpPr>
          <p:nvPr>
            <p:ph type="dt" sz="quarter" idx="1"/>
          </p:nvPr>
        </p:nvSpPr>
        <p:spPr bwMode="auto">
          <a:xfrm>
            <a:off x="3852992" y="1"/>
            <a:ext cx="2947926" cy="49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algn="r" defTabSz="921568" eaLnBrk="1" hangingPunct="1">
              <a:defRPr sz="1300">
                <a:latin typeface="Arial" pitchFamily="34" charset="0"/>
              </a:defRPr>
            </a:lvl1pPr>
          </a:lstStyle>
          <a:p>
            <a:pPr>
              <a:defRPr/>
            </a:pPr>
            <a:endParaRPr lang="en-US" altLang="ja-JP"/>
          </a:p>
        </p:txBody>
      </p:sp>
      <p:sp>
        <p:nvSpPr>
          <p:cNvPr id="141316" name="Rectangle 4"/>
          <p:cNvSpPr>
            <a:spLocks noGrp="1" noChangeArrowheads="1"/>
          </p:cNvSpPr>
          <p:nvPr>
            <p:ph type="ftr" sz="quarter" idx="2"/>
          </p:nvPr>
        </p:nvSpPr>
        <p:spPr bwMode="auto">
          <a:xfrm>
            <a:off x="0" y="9436845"/>
            <a:ext cx="2947926" cy="49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141317" name="Rectangle 5"/>
          <p:cNvSpPr>
            <a:spLocks noGrp="1" noChangeArrowheads="1"/>
          </p:cNvSpPr>
          <p:nvPr>
            <p:ph type="sldNum" sz="quarter" idx="3"/>
          </p:nvPr>
        </p:nvSpPr>
        <p:spPr bwMode="auto">
          <a:xfrm>
            <a:off x="3852992" y="9436845"/>
            <a:ext cx="2947926" cy="49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algn="r" defTabSz="920143" eaLnBrk="1" hangingPunct="1">
              <a:defRPr sz="1300">
                <a:latin typeface="Arial" panose="020B0604020202020204" pitchFamily="34" charset="0"/>
              </a:defRPr>
            </a:lvl1pPr>
          </a:lstStyle>
          <a:p>
            <a:pPr>
              <a:defRPr/>
            </a:pPr>
            <a:fld id="{617CD3AB-8D18-4B9B-9AC3-E57EF4E36703}"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1"/>
            <a:ext cx="2947926" cy="49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69635" name="Rectangle 3"/>
          <p:cNvSpPr>
            <a:spLocks noGrp="1" noChangeArrowheads="1"/>
          </p:cNvSpPr>
          <p:nvPr>
            <p:ph type="dt" idx="1"/>
          </p:nvPr>
        </p:nvSpPr>
        <p:spPr bwMode="auto">
          <a:xfrm>
            <a:off x="3852992" y="1"/>
            <a:ext cx="2947926" cy="49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lvl1pPr algn="r" defTabSz="921568" eaLnBrk="1" hangingPunct="1">
              <a:defRPr sz="1300">
                <a:latin typeface="Arial" pitchFamily="34" charset="0"/>
              </a:defRPr>
            </a:lvl1pPr>
          </a:lstStyle>
          <a:p>
            <a:pPr>
              <a:defRPr/>
            </a:pPr>
            <a:endParaRPr lang="en-US" altLang="ja-JP"/>
          </a:p>
        </p:txBody>
      </p:sp>
      <p:sp>
        <p:nvSpPr>
          <p:cNvPr id="4100" name="Rectangle 4"/>
          <p:cNvSpPr>
            <a:spLocks noGrp="1" noRot="1" noChangeAspect="1" noChangeArrowheads="1" noTextEdit="1"/>
          </p:cNvSpPr>
          <p:nvPr>
            <p:ph type="sldImg" idx="2"/>
          </p:nvPr>
        </p:nvSpPr>
        <p:spPr bwMode="auto">
          <a:xfrm>
            <a:off x="919163" y="746125"/>
            <a:ext cx="4967287" cy="37258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1461" y="4719964"/>
            <a:ext cx="5439517" cy="4468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9638" name="Rectangle 6"/>
          <p:cNvSpPr>
            <a:spLocks noGrp="1" noChangeArrowheads="1"/>
          </p:cNvSpPr>
          <p:nvPr>
            <p:ph type="ftr" sz="quarter" idx="4"/>
          </p:nvPr>
        </p:nvSpPr>
        <p:spPr bwMode="auto">
          <a:xfrm>
            <a:off x="0" y="9436845"/>
            <a:ext cx="2947926" cy="49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defTabSz="921568" eaLnBrk="1" hangingPunct="1">
              <a:defRPr sz="1300">
                <a:latin typeface="Arial" pitchFamily="34" charset="0"/>
              </a:defRPr>
            </a:lvl1pPr>
          </a:lstStyle>
          <a:p>
            <a:pPr>
              <a:defRPr/>
            </a:pPr>
            <a:endParaRPr lang="en-US" altLang="ja-JP"/>
          </a:p>
        </p:txBody>
      </p:sp>
      <p:sp>
        <p:nvSpPr>
          <p:cNvPr id="69639" name="Rectangle 7"/>
          <p:cNvSpPr>
            <a:spLocks noGrp="1" noChangeArrowheads="1"/>
          </p:cNvSpPr>
          <p:nvPr>
            <p:ph type="sldNum" sz="quarter" idx="5"/>
          </p:nvPr>
        </p:nvSpPr>
        <p:spPr bwMode="auto">
          <a:xfrm>
            <a:off x="3852992" y="9436845"/>
            <a:ext cx="2947926" cy="49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4" tIns="46107" rIns="92214" bIns="46107" numCol="1" anchor="b" anchorCtr="0" compatLnSpc="1">
            <a:prstTxWarp prst="textNoShape">
              <a:avLst/>
            </a:prstTxWarp>
          </a:bodyPr>
          <a:lstStyle>
            <a:lvl1pPr algn="r" defTabSz="920143" eaLnBrk="1" hangingPunct="1">
              <a:defRPr sz="1300">
                <a:latin typeface="Arial" panose="020B0604020202020204" pitchFamily="34" charset="0"/>
              </a:defRPr>
            </a:lvl1pPr>
          </a:lstStyle>
          <a:p>
            <a:pPr>
              <a:defRPr/>
            </a:pPr>
            <a:fld id="{A2111C51-C0AD-46F7-A2FF-0CCC56B1C5E8}"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pitchFamily="34"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defTabSz="91657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776" indent="-282023" defTabSz="91657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0352"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574"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6925"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835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39779"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81205"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2263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D6ACEA3-0D55-404A-8F93-624A9E449AC2}" type="slidenum">
              <a:rPr lang="en-US" altLang="ja-JP" sz="1300">
                <a:ea typeface="ＭＳ Ｐゴシック" panose="020B0600070205080204" pitchFamily="50" charset="-128"/>
              </a:rPr>
              <a:pPr>
                <a:spcBef>
                  <a:spcPct val="0"/>
                </a:spcBef>
              </a:pPr>
              <a:t>1</a:t>
            </a:fld>
            <a:endParaRPr lang="en-US" altLang="ja-JP" sz="1300">
              <a:ea typeface="ＭＳ Ｐゴシック" panose="020B0600070205080204" pitchFamily="50" charset="-128"/>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endParaRPr lang="ja-JP" altLang="ja-JP"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 1"/>
          <p:cNvSpPr>
            <a:spLocks noGrp="1" noRot="1" noChangeAspect="1" noTextEdit="1"/>
          </p:cNvSpPr>
          <p:nvPr>
            <p:ph type="sldImg"/>
          </p:nvPr>
        </p:nvSpPr>
        <p:spPr>
          <a:ln/>
        </p:spPr>
      </p:sp>
      <p:sp>
        <p:nvSpPr>
          <p:cNvPr id="49155"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49156"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57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776" indent="-282023" defTabSz="91657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0352"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574"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6925"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835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39779"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81205"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2263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98AA3CFA-E64B-44E1-95FD-1EF6A9B97E7D}" type="slidenum">
              <a:rPr lang="de-DE" altLang="ja-JP" sz="1300">
                <a:ea typeface="ＭＳ Ｐゴシック" panose="020B0600070205080204" pitchFamily="50" charset="-128"/>
                <a:cs typeface="Arial" panose="020B0604020202020204" pitchFamily="34" charset="0"/>
              </a:rPr>
              <a:pPr>
                <a:spcBef>
                  <a:spcPct val="0"/>
                </a:spcBef>
              </a:pPr>
              <a:t>15</a:t>
            </a:fld>
            <a:endParaRPr lang="de-DE" altLang="ja-JP" sz="130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223712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p:spPr>
        <p:txBody>
          <a:bodyPr/>
          <a:lstStyle/>
          <a:p>
            <a:endParaRPr lang="ja-JP" altLang="en-US" smtClean="0"/>
          </a:p>
        </p:txBody>
      </p:sp>
      <p:sp>
        <p:nvSpPr>
          <p:cNvPr id="56324" name="スライド番号プレースホルダー 3"/>
          <p:cNvSpPr>
            <a:spLocks noGrp="1"/>
          </p:cNvSpPr>
          <p:nvPr>
            <p:ph type="sldNum" sz="quarter" idx="5"/>
          </p:nvPr>
        </p:nvSpPr>
        <p:spPr>
          <a:noFill/>
        </p:spPr>
        <p:txBody>
          <a:bodyPr/>
          <a:lstStyle>
            <a:lvl1pPr defTabSz="916573">
              <a:defRPr kumimoji="1" sz="1900">
                <a:solidFill>
                  <a:schemeClr val="tx1"/>
                </a:solidFill>
                <a:latin typeface="Times New Roman" panose="02020603050405020304" pitchFamily="18" charset="0"/>
                <a:ea typeface="ＭＳ Ｐゴシック" panose="020B0600070205080204" pitchFamily="50" charset="-128"/>
              </a:defRPr>
            </a:lvl1pPr>
            <a:lvl2pPr marL="740310" indent="-283556" defTabSz="916573">
              <a:defRPr kumimoji="1" sz="1900">
                <a:solidFill>
                  <a:schemeClr val="tx1"/>
                </a:solidFill>
                <a:latin typeface="Times New Roman" panose="02020603050405020304" pitchFamily="18" charset="0"/>
                <a:ea typeface="ＭＳ Ｐゴシック" panose="020B0600070205080204" pitchFamily="50" charset="-128"/>
              </a:defRPr>
            </a:lvl2pPr>
            <a:lvl3pPr marL="1141885" indent="-226844" defTabSz="916573">
              <a:defRPr kumimoji="1" sz="1900">
                <a:solidFill>
                  <a:schemeClr val="tx1"/>
                </a:solidFill>
                <a:latin typeface="Times New Roman" panose="02020603050405020304" pitchFamily="18" charset="0"/>
                <a:ea typeface="ＭＳ Ｐゴシック" panose="020B0600070205080204" pitchFamily="50" charset="-128"/>
              </a:defRPr>
            </a:lvl3pPr>
            <a:lvl4pPr marL="1598639" indent="-226844" defTabSz="916573">
              <a:defRPr kumimoji="1" sz="1900">
                <a:solidFill>
                  <a:schemeClr val="tx1"/>
                </a:solidFill>
                <a:latin typeface="Times New Roman" panose="02020603050405020304" pitchFamily="18" charset="0"/>
                <a:ea typeface="ＭＳ Ｐゴシック" panose="020B0600070205080204" pitchFamily="50" charset="-128"/>
              </a:defRPr>
            </a:lvl4pPr>
            <a:lvl5pPr marL="2058459" indent="-226844" defTabSz="916573">
              <a:defRPr kumimoji="1" sz="1900">
                <a:solidFill>
                  <a:schemeClr val="tx1"/>
                </a:solidFill>
                <a:latin typeface="Times New Roman" panose="02020603050405020304" pitchFamily="18" charset="0"/>
                <a:ea typeface="ＭＳ Ｐゴシック" panose="020B0600070205080204" pitchFamily="50" charset="-128"/>
              </a:defRPr>
            </a:lvl5pPr>
            <a:lvl6pPr marL="2499885" indent="-226844" defTabSz="916573"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6pPr>
            <a:lvl7pPr marL="2941312" indent="-226844" defTabSz="916573"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7pPr>
            <a:lvl8pPr marL="3382738" indent="-226844" defTabSz="916573"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8pPr>
            <a:lvl9pPr marL="3824165" indent="-226844" defTabSz="916573"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9pPr>
          </a:lstStyle>
          <a:p>
            <a:fld id="{2DD8AD45-9E97-485F-A855-A7628EA8D1EC}" type="slidenum">
              <a:rPr lang="en-US" altLang="ja-JP" sz="1300">
                <a:latin typeface="Arial" panose="020B0604020202020204" pitchFamily="34" charset="0"/>
              </a:rPr>
              <a:pPr/>
              <a:t>21</a:t>
            </a:fld>
            <a:endParaRPr lang="en-US" altLang="ja-JP" sz="1300">
              <a:latin typeface="Arial" panose="020B0604020202020204" pitchFamily="34" charset="0"/>
            </a:endParaRPr>
          </a:p>
        </p:txBody>
      </p:sp>
    </p:spTree>
    <p:extLst>
      <p:ext uri="{BB962C8B-B14F-4D97-AF65-F5344CB8AC3E}">
        <p14:creationId xmlns:p14="http://schemas.microsoft.com/office/powerpoint/2010/main" val="1791971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1657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776" indent="-282023" defTabSz="91657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0352"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574"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6925"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835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39779"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81205"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2263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1459CBF-F65A-4E6F-B95E-E21A8EEB9709}" type="slidenum">
              <a:rPr lang="en-US" altLang="ja-JP" sz="1300">
                <a:ea typeface="ＭＳ Ｐゴシック" panose="020B0600070205080204" pitchFamily="50" charset="-128"/>
              </a:rPr>
              <a:pPr>
                <a:spcBef>
                  <a:spcPct val="0"/>
                </a:spcBef>
              </a:pPr>
              <a:t>30</a:t>
            </a:fld>
            <a:endParaRPr lang="en-US" altLang="ja-JP" sz="1300">
              <a:ea typeface="ＭＳ Ｐゴシック" panose="020B0600070205080204" pitchFamily="50" charset="-128"/>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ja-JP" altLang="ja-JP"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
          <p:cNvSpPr>
            <a:spLocks noGrp="1" noRot="1" noChangeAspect="1" noChangeArrowheads="1" noTextEdit="1"/>
          </p:cNvSpPr>
          <p:nvPr>
            <p:ph type="sldImg"/>
          </p:nvPr>
        </p:nvSpPr>
        <p:spPr>
          <a:xfrm>
            <a:off x="919163" y="755650"/>
            <a:ext cx="4964112" cy="3724275"/>
          </a:xfrm>
          <a:solidFill>
            <a:srgbClr val="FFFFFF"/>
          </a:solidFill>
          <a:ln/>
        </p:spPr>
      </p:sp>
      <p:sp>
        <p:nvSpPr>
          <p:cNvPr id="35843" name="Rectangle 2"/>
          <p:cNvSpPr>
            <a:spLocks noGrp="1" noChangeArrowheads="1"/>
          </p:cNvSpPr>
          <p:nvPr>
            <p:ph type="body" idx="1"/>
          </p:nvPr>
        </p:nvSpPr>
        <p:spPr>
          <a:xfrm>
            <a:off x="681461" y="4719964"/>
            <a:ext cx="5439517" cy="44703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smtClean="0"/>
          </a:p>
        </p:txBody>
      </p:sp>
    </p:spTree>
    <p:extLst>
      <p:ext uri="{BB962C8B-B14F-4D97-AF65-F5344CB8AC3E}">
        <p14:creationId xmlns:p14="http://schemas.microsoft.com/office/powerpoint/2010/main" val="3807139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1657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776" indent="-282023" defTabSz="91657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0352"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574"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6925"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835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39779"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81205"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2263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6573" rtl="0" eaLnBrk="1" fontAlgn="base" latinLnBrk="0" hangingPunct="1">
              <a:lnSpc>
                <a:spcPct val="100000"/>
              </a:lnSpc>
              <a:spcBef>
                <a:spcPct val="0"/>
              </a:spcBef>
              <a:spcAft>
                <a:spcPct val="0"/>
              </a:spcAft>
              <a:buClrTx/>
              <a:buSzTx/>
              <a:buFontTx/>
              <a:buNone/>
              <a:tabLst/>
              <a:defRPr/>
            </a:pPr>
            <a:fld id="{20B8318B-7BFA-4865-BBA0-69EB7EAC720F}" type="slidenum">
              <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6573" rtl="0" eaLnBrk="1" fontAlgn="base" latinLnBrk="0" hangingPunct="1">
                <a:lnSpc>
                  <a:spcPct val="100000"/>
                </a:lnSpc>
                <a:spcBef>
                  <a:spcPct val="0"/>
                </a:spcBef>
                <a:spcAft>
                  <a:spcPct val="0"/>
                </a:spcAft>
                <a:buClrTx/>
                <a:buSzTx/>
                <a:buFontTx/>
                <a:buNone/>
                <a:tabLst/>
                <a:defRPr/>
              </a:pPr>
              <a:t>37</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0659" name="Rectangle 2"/>
          <p:cNvSpPr>
            <a:spLocks noGrp="1" noRot="1" noChangeAspect="1" noChangeArrowheads="1" noTextEdit="1"/>
          </p:cNvSpPr>
          <p:nvPr>
            <p:ph type="sldImg"/>
          </p:nvPr>
        </p:nvSpPr>
        <p:spPr>
          <a:xfrm>
            <a:off x="919163" y="757238"/>
            <a:ext cx="4962525" cy="3722687"/>
          </a:xfrm>
          <a:ln/>
        </p:spPr>
      </p:sp>
      <p:sp>
        <p:nvSpPr>
          <p:cNvPr id="70660" name="Rectangle 3"/>
          <p:cNvSpPr>
            <a:spLocks noGrp="1" noChangeArrowheads="1"/>
          </p:cNvSpPr>
          <p:nvPr>
            <p:ph type="body" idx="1"/>
          </p:nvPr>
        </p:nvSpPr>
        <p:spPr>
          <a:xfrm>
            <a:off x="681461" y="4718423"/>
            <a:ext cx="5439517" cy="4387116"/>
          </a:xfrm>
          <a:noFill/>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ja-JP" smtClean="0">
              <a:ea typeface="ＭＳ Ｐゴシック" panose="020B0600070205080204" pitchFamily="50" charset="-128"/>
            </a:endParaRPr>
          </a:p>
        </p:txBody>
      </p:sp>
    </p:spTree>
    <p:extLst>
      <p:ext uri="{BB962C8B-B14F-4D97-AF65-F5344CB8AC3E}">
        <p14:creationId xmlns:p14="http://schemas.microsoft.com/office/powerpoint/2010/main" val="4151105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スライド イメージ プレースホルダー 1"/>
          <p:cNvSpPr>
            <a:spLocks noGrp="1" noRot="1" noChangeAspect="1" noTextEdit="1"/>
          </p:cNvSpPr>
          <p:nvPr>
            <p:ph type="sldImg"/>
          </p:nvPr>
        </p:nvSpPr>
        <p:spPr>
          <a:ln/>
        </p:spPr>
      </p:sp>
      <p:sp>
        <p:nvSpPr>
          <p:cNvPr id="73731" name="ノート プレースホルダー 2"/>
          <p:cNvSpPr>
            <a:spLocks noGrp="1"/>
          </p:cNvSpPr>
          <p:nvPr>
            <p:ph type="body" idx="1"/>
          </p:nvPr>
        </p:nvSpPr>
        <p:spPr>
          <a:noFill/>
        </p:spPr>
        <p:txBody>
          <a:bodyPr/>
          <a:lstStyle/>
          <a:p>
            <a:endParaRPr lang="ja-JP" altLang="en-US" smtClean="0"/>
          </a:p>
        </p:txBody>
      </p:sp>
      <p:sp>
        <p:nvSpPr>
          <p:cNvPr id="73732" name="スライド番号プレースホルダー 3"/>
          <p:cNvSpPr>
            <a:spLocks noGrp="1"/>
          </p:cNvSpPr>
          <p:nvPr>
            <p:ph type="sldNum" sz="quarter" idx="5"/>
          </p:nvPr>
        </p:nvSpPr>
        <p:spPr>
          <a:noFill/>
        </p:spPr>
        <p:txBody>
          <a:bodyPr/>
          <a:lstStyle>
            <a:lvl1pPr defTabSz="918107">
              <a:defRPr kumimoji="1" sz="1900">
                <a:solidFill>
                  <a:schemeClr val="tx1"/>
                </a:solidFill>
                <a:latin typeface="Times New Roman" panose="02020603050405020304" pitchFamily="18" charset="0"/>
                <a:ea typeface="ＭＳ Ｐゴシック" panose="020B0600070205080204" pitchFamily="50" charset="-128"/>
              </a:defRPr>
            </a:lvl1pPr>
            <a:lvl2pPr marL="740310" indent="-283556" defTabSz="918107">
              <a:defRPr kumimoji="1" sz="1900">
                <a:solidFill>
                  <a:schemeClr val="tx1"/>
                </a:solidFill>
                <a:latin typeface="Times New Roman" panose="02020603050405020304" pitchFamily="18" charset="0"/>
                <a:ea typeface="ＭＳ Ｐゴシック" panose="020B0600070205080204" pitchFamily="50" charset="-128"/>
              </a:defRPr>
            </a:lvl2pPr>
            <a:lvl3pPr marL="1140352" indent="-226844" defTabSz="918107">
              <a:defRPr kumimoji="1" sz="1900">
                <a:solidFill>
                  <a:schemeClr val="tx1"/>
                </a:solidFill>
                <a:latin typeface="Times New Roman" panose="02020603050405020304" pitchFamily="18" charset="0"/>
                <a:ea typeface="ＭＳ Ｐゴシック" panose="020B0600070205080204" pitchFamily="50" charset="-128"/>
              </a:defRPr>
            </a:lvl3pPr>
            <a:lvl4pPr marL="1597106" indent="-226844" defTabSz="918107">
              <a:defRPr kumimoji="1" sz="1900">
                <a:solidFill>
                  <a:schemeClr val="tx1"/>
                </a:solidFill>
                <a:latin typeface="Times New Roman" panose="02020603050405020304" pitchFamily="18" charset="0"/>
                <a:ea typeface="ＭＳ Ｐゴシック" panose="020B0600070205080204" pitchFamily="50" charset="-128"/>
              </a:defRPr>
            </a:lvl4pPr>
            <a:lvl5pPr marL="2055393" indent="-226844" defTabSz="918107">
              <a:defRPr kumimoji="1" sz="1900">
                <a:solidFill>
                  <a:schemeClr val="tx1"/>
                </a:solidFill>
                <a:latin typeface="Times New Roman" panose="02020603050405020304" pitchFamily="18" charset="0"/>
                <a:ea typeface="ＭＳ Ｐゴシック" panose="020B0600070205080204" pitchFamily="50" charset="-128"/>
              </a:defRPr>
            </a:lvl5pPr>
            <a:lvl6pPr marL="2496820" indent="-226844" defTabSz="918107"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6pPr>
            <a:lvl7pPr marL="2938246" indent="-226844" defTabSz="918107"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7pPr>
            <a:lvl8pPr marL="3379673" indent="-226844" defTabSz="918107"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8pPr>
            <a:lvl9pPr marL="3821099" indent="-226844" defTabSz="918107"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8107" rtl="0" eaLnBrk="1" fontAlgn="base" latinLnBrk="0" hangingPunct="1">
              <a:lnSpc>
                <a:spcPct val="100000"/>
              </a:lnSpc>
              <a:spcBef>
                <a:spcPct val="0"/>
              </a:spcBef>
              <a:spcAft>
                <a:spcPct val="0"/>
              </a:spcAft>
              <a:buClrTx/>
              <a:buSzTx/>
              <a:buFontTx/>
              <a:buNone/>
              <a:tabLst/>
              <a:defRPr/>
            </a:pPr>
            <a:fld id="{3BF4936C-3415-4271-B09B-C31EC5FF29E2}" type="slidenum">
              <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18107" rtl="0" eaLnBrk="1" fontAlgn="base" latinLnBrk="0" hangingPunct="1">
                <a:lnSpc>
                  <a:spcPct val="100000"/>
                </a:lnSpc>
                <a:spcBef>
                  <a:spcPct val="0"/>
                </a:spcBef>
                <a:spcAft>
                  <a:spcPct val="0"/>
                </a:spcAft>
                <a:buClrTx/>
                <a:buSzTx/>
                <a:buFontTx/>
                <a:buNone/>
                <a:tabLst/>
                <a:defRPr/>
              </a:pPr>
              <a:t>41</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645650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52992" y="9436845"/>
            <a:ext cx="2947926" cy="49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14" tIns="46107" rIns="92214" bIns="46107" anchor="b"/>
          <a:lstStyle>
            <a:lvl1pPr defTabSz="91916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defTabSz="9191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defTabSz="91916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defTabSz="91916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defTabSz="91916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defTabSz="9191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defTabSz="9191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defTabSz="9191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defTabSz="9191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eaLnBrk="1" hangingPunct="1">
              <a:spcBef>
                <a:spcPct val="0"/>
              </a:spcBef>
            </a:pPr>
            <a:fld id="{F11E17A2-B34E-413A-BA1A-32F45C5B69C3}" type="slidenum">
              <a:rPr lang="en-US" altLang="ja-JP" sz="1300">
                <a:ea typeface="ＭＳ Ｐゴシック" panose="020B0600070205080204" pitchFamily="50" charset="-128"/>
              </a:rPr>
              <a:pPr algn="r" eaLnBrk="1" hangingPunct="1">
                <a:spcBef>
                  <a:spcPct val="0"/>
                </a:spcBef>
              </a:pPr>
              <a:t>42</a:t>
            </a:fld>
            <a:endParaRPr lang="en-US" altLang="ja-JP" sz="1300">
              <a:ea typeface="ＭＳ Ｐゴシック" panose="020B0600070205080204" pitchFamily="50" charset="-128"/>
            </a:endParaRPr>
          </a:p>
        </p:txBody>
      </p:sp>
      <p:sp>
        <p:nvSpPr>
          <p:cNvPr id="41987" name="Rectangle 2"/>
          <p:cNvSpPr>
            <a:spLocks noGrp="1" noRot="1" noChangeAspect="1" noChangeArrowheads="1" noTextEdit="1"/>
          </p:cNvSpPr>
          <p:nvPr>
            <p:ph type="sldImg"/>
          </p:nvPr>
        </p:nvSpPr>
        <p:spPr>
          <a:xfrm>
            <a:off x="919163" y="757238"/>
            <a:ext cx="4962525" cy="3722687"/>
          </a:xfrm>
          <a:ln/>
        </p:spPr>
      </p:sp>
      <p:sp>
        <p:nvSpPr>
          <p:cNvPr id="41988" name="Rectangle 3"/>
          <p:cNvSpPr>
            <a:spLocks noGrp="1" noChangeArrowheads="1"/>
          </p:cNvSpPr>
          <p:nvPr>
            <p:ph type="body" idx="1"/>
          </p:nvPr>
        </p:nvSpPr>
        <p:spPr>
          <a:xfrm>
            <a:off x="681461" y="4718423"/>
            <a:ext cx="5439517" cy="4387116"/>
          </a:xfrm>
          <a:noFill/>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ja-JP" smtClean="0">
              <a:ea typeface="ＭＳ Ｐゴシック" panose="020B0600070205080204"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52992" y="9436845"/>
            <a:ext cx="2947926" cy="49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14" tIns="46107" rIns="92214" bIns="46107" anchor="b"/>
          <a:lstStyle>
            <a:lvl1pPr defTabSz="922338">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defTabSz="92233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defTabSz="922338">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defTabSz="922338">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defTabSz="922338">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defTabSz="922338"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631DC539-358C-48B2-8795-CAFD6D32B8D9}" type="slidenum">
              <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22338" rtl="0" eaLnBrk="1" fontAlgn="base" latinLnBrk="0" hangingPunct="1">
                <a:lnSpc>
                  <a:spcPct val="100000"/>
                </a:lnSpc>
                <a:spcBef>
                  <a:spcPct val="0"/>
                </a:spcBef>
                <a:spcAft>
                  <a:spcPct val="0"/>
                </a:spcAft>
                <a:buClrTx/>
                <a:buSzTx/>
                <a:buFontTx/>
                <a:buNone/>
                <a:tabLst/>
                <a:defRPr/>
              </a:pPr>
              <a:t>44</a:t>
            </a:fld>
            <a:endParaRPr kumimoji="1" lang="en-US"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270935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スライド イメージ プレースホルダ 1"/>
          <p:cNvSpPr>
            <a:spLocks noGrp="1" noRot="1" noChangeAspect="1" noTextEdit="1"/>
          </p:cNvSpPr>
          <p:nvPr>
            <p:ph type="sldImg"/>
          </p:nvPr>
        </p:nvSpPr>
        <p:spPr>
          <a:ln/>
        </p:spPr>
      </p:sp>
      <p:sp>
        <p:nvSpPr>
          <p:cNvPr id="80899" name="ノート プレースホルダ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80900" name="スライド番号プレースホルダ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57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776" indent="-282023" defTabSz="91657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0352"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574"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6925"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835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39779"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81205"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2263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marL="0" marR="0" lvl="0" indent="0" algn="r" defTabSz="916573" rtl="0" eaLnBrk="1" fontAlgn="base" latinLnBrk="0" hangingPunct="1">
              <a:lnSpc>
                <a:spcPct val="100000"/>
              </a:lnSpc>
              <a:spcBef>
                <a:spcPct val="0"/>
              </a:spcBef>
              <a:spcAft>
                <a:spcPct val="0"/>
              </a:spcAft>
              <a:buClrTx/>
              <a:buSzTx/>
              <a:buFontTx/>
              <a:buNone/>
              <a:tabLst/>
              <a:defRPr/>
            </a:pPr>
            <a:fld id="{FBA966ED-A443-4E8F-97F8-68A96C7BC885}" type="slidenum">
              <a:rPr kumimoji="1" lang="de-DE"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rPr>
              <a:pPr marL="0" marR="0" lvl="0" indent="0" algn="r" defTabSz="916573" rtl="0" eaLnBrk="1" fontAlgn="base" latinLnBrk="0" hangingPunct="1">
                <a:lnSpc>
                  <a:spcPct val="100000"/>
                </a:lnSpc>
                <a:spcBef>
                  <a:spcPct val="0"/>
                </a:spcBef>
                <a:spcAft>
                  <a:spcPct val="0"/>
                </a:spcAft>
                <a:buClrTx/>
                <a:buSzTx/>
                <a:buFontTx/>
                <a:buNone/>
                <a:tabLst/>
                <a:defRPr/>
              </a:pPr>
              <a:t>48</a:t>
            </a:fld>
            <a:endParaRPr kumimoji="1" lang="de-DE" altLang="ja-JP"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941487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1657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776" indent="-282023" defTabSz="91657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0352"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574"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6925"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835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39779"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81205"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2263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1459CBF-F65A-4E6F-B95E-E21A8EEB9709}" type="slidenum">
              <a:rPr lang="en-US" altLang="ja-JP" sz="1300">
                <a:ea typeface="ＭＳ Ｐゴシック" panose="020B0600070205080204" pitchFamily="50" charset="-128"/>
              </a:rPr>
              <a:pPr>
                <a:spcBef>
                  <a:spcPct val="0"/>
                </a:spcBef>
              </a:pPr>
              <a:t>53</a:t>
            </a:fld>
            <a:endParaRPr lang="en-US" altLang="ja-JP" sz="1300">
              <a:ea typeface="ＭＳ Ｐゴシック" panose="020B0600070205080204" pitchFamily="50" charset="-128"/>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371100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defTabSz="91657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776" indent="-282023" defTabSz="91657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0352"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574"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6925"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835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39779"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81205"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2263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76ECE69-2E42-4166-8F0B-028965D52BB1}" type="slidenum">
              <a:rPr lang="en-US" altLang="ja-JP" sz="1300">
                <a:ea typeface="ＭＳ Ｐゴシック" panose="020B0600070205080204" pitchFamily="50" charset="-128"/>
              </a:rPr>
              <a:pPr>
                <a:spcBef>
                  <a:spcPct val="0"/>
                </a:spcBef>
              </a:pPr>
              <a:t>2</a:t>
            </a:fld>
            <a:endParaRPr lang="en-US" altLang="ja-JP" sz="1300">
              <a:ea typeface="ＭＳ Ｐゴシック" panose="020B0600070205080204" pitchFamily="50" charset="-128"/>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endParaRPr lang="ja-JP"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defTabSz="91657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776" indent="-282023" defTabSz="91657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0352"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574"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6925"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835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39779"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81205"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2263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EE50C404-9E46-46D2-AE55-45E45539C436}" type="slidenum">
              <a:rPr lang="en-US" altLang="ja-JP" sz="1300">
                <a:ea typeface="ＭＳ Ｐゴシック" panose="020B0600070205080204" pitchFamily="50" charset="-128"/>
              </a:rPr>
              <a:pPr>
                <a:spcBef>
                  <a:spcPct val="0"/>
                </a:spcBef>
              </a:pPr>
              <a:t>3</a:t>
            </a:fld>
            <a:endParaRPr lang="en-US" altLang="ja-JP" sz="1300">
              <a:ea typeface="ＭＳ Ｐゴシック" panose="020B0600070205080204" pitchFamily="50" charset="-128"/>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p:spPr>
        <p:txBody>
          <a:bodyPr/>
          <a:lstStyle/>
          <a:p>
            <a:pPr eaLnBrk="1" hangingPunct="1"/>
            <a:endParaRPr lang="ja-JP" altLang="ja-JP" smtClean="0"/>
          </a:p>
        </p:txBody>
      </p:sp>
    </p:spTree>
    <p:extLst>
      <p:ext uri="{BB962C8B-B14F-4D97-AF65-F5344CB8AC3E}">
        <p14:creationId xmlns:p14="http://schemas.microsoft.com/office/powerpoint/2010/main" val="1915455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p:cNvSpPr>
            <a:spLocks noGrp="1" noRot="1" noChangeAspect="1" noTextEdit="1"/>
          </p:cNvSpPr>
          <p:nvPr>
            <p:ph type="sldImg"/>
          </p:nvPr>
        </p:nvSpPr>
        <p:spPr>
          <a:ln/>
        </p:spPr>
      </p:sp>
      <p:sp>
        <p:nvSpPr>
          <p:cNvPr id="26627" name="ノート プレースホルダー 2"/>
          <p:cNvSpPr>
            <a:spLocks noGrp="1"/>
          </p:cNvSpPr>
          <p:nvPr>
            <p:ph type="body" idx="1"/>
          </p:nvPr>
        </p:nvSpPr>
        <p:spPr>
          <a:noFill/>
        </p:spPr>
        <p:txBody>
          <a:bodyPr/>
          <a:lstStyle/>
          <a:p>
            <a:endParaRPr lang="ja-JP" altLang="en-US" smtClean="0"/>
          </a:p>
        </p:txBody>
      </p:sp>
      <p:sp>
        <p:nvSpPr>
          <p:cNvPr id="26628" name="スライド番号プレースホルダー 3"/>
          <p:cNvSpPr>
            <a:spLocks noGrp="1"/>
          </p:cNvSpPr>
          <p:nvPr>
            <p:ph type="sldNum" sz="quarter" idx="5"/>
          </p:nvPr>
        </p:nvSpPr>
        <p:spPr>
          <a:noFill/>
        </p:spPr>
        <p:txBody>
          <a:bodyPr/>
          <a:lstStyle>
            <a:lvl1pPr defTabSz="916573">
              <a:defRPr kumimoji="1" sz="1900">
                <a:solidFill>
                  <a:schemeClr val="tx1"/>
                </a:solidFill>
                <a:latin typeface="Times New Roman" panose="02020603050405020304" pitchFamily="18" charset="0"/>
                <a:ea typeface="ＭＳ Ｐゴシック" panose="020B0600070205080204" pitchFamily="50" charset="-128"/>
              </a:defRPr>
            </a:lvl1pPr>
            <a:lvl2pPr marL="740310" indent="-283556" defTabSz="916573">
              <a:defRPr kumimoji="1" sz="1900">
                <a:solidFill>
                  <a:schemeClr val="tx1"/>
                </a:solidFill>
                <a:latin typeface="Times New Roman" panose="02020603050405020304" pitchFamily="18" charset="0"/>
                <a:ea typeface="ＭＳ Ｐゴシック" panose="020B0600070205080204" pitchFamily="50" charset="-128"/>
              </a:defRPr>
            </a:lvl2pPr>
            <a:lvl3pPr marL="1141885" indent="-226844" defTabSz="916573">
              <a:defRPr kumimoji="1" sz="1900">
                <a:solidFill>
                  <a:schemeClr val="tx1"/>
                </a:solidFill>
                <a:latin typeface="Times New Roman" panose="02020603050405020304" pitchFamily="18" charset="0"/>
                <a:ea typeface="ＭＳ Ｐゴシック" panose="020B0600070205080204" pitchFamily="50" charset="-128"/>
              </a:defRPr>
            </a:lvl3pPr>
            <a:lvl4pPr marL="1598639" indent="-226844" defTabSz="916573">
              <a:defRPr kumimoji="1" sz="1900">
                <a:solidFill>
                  <a:schemeClr val="tx1"/>
                </a:solidFill>
                <a:latin typeface="Times New Roman" panose="02020603050405020304" pitchFamily="18" charset="0"/>
                <a:ea typeface="ＭＳ Ｐゴシック" panose="020B0600070205080204" pitchFamily="50" charset="-128"/>
              </a:defRPr>
            </a:lvl4pPr>
            <a:lvl5pPr marL="2058459" indent="-226844" defTabSz="916573">
              <a:defRPr kumimoji="1" sz="1900">
                <a:solidFill>
                  <a:schemeClr val="tx1"/>
                </a:solidFill>
                <a:latin typeface="Times New Roman" panose="02020603050405020304" pitchFamily="18" charset="0"/>
                <a:ea typeface="ＭＳ Ｐゴシック" panose="020B0600070205080204" pitchFamily="50" charset="-128"/>
              </a:defRPr>
            </a:lvl5pPr>
            <a:lvl6pPr marL="2499885" indent="-226844" defTabSz="916573"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6pPr>
            <a:lvl7pPr marL="2941312" indent="-226844" defTabSz="916573"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7pPr>
            <a:lvl8pPr marL="3382738" indent="-226844" defTabSz="916573"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8pPr>
            <a:lvl9pPr marL="3824165" indent="-226844" defTabSz="916573"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9pPr>
          </a:lstStyle>
          <a:p>
            <a:fld id="{E114B4DD-0FEE-4628-9C12-F255A0FF7709}" type="slidenum">
              <a:rPr lang="en-US" altLang="ja-JP" sz="1300">
                <a:latin typeface="Arial" panose="020B0604020202020204" pitchFamily="34" charset="0"/>
              </a:rPr>
              <a:pPr/>
              <a:t>4</a:t>
            </a:fld>
            <a:endParaRPr lang="en-US" altLang="ja-JP" sz="13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TextEdit="1"/>
          </p:cNvSpPr>
          <p:nvPr>
            <p:ph type="sldImg"/>
          </p:nvPr>
        </p:nvSpPr>
        <p:spPr>
          <a:ln/>
        </p:spPr>
      </p:sp>
      <p:sp>
        <p:nvSpPr>
          <p:cNvPr id="28675" name="ノート プレースホルダー 2"/>
          <p:cNvSpPr>
            <a:spLocks noGrp="1"/>
          </p:cNvSpPr>
          <p:nvPr>
            <p:ph type="body" idx="1"/>
          </p:nvPr>
        </p:nvSpPr>
        <p:spPr>
          <a:noFill/>
        </p:spPr>
        <p:txBody>
          <a:bodyPr/>
          <a:lstStyle/>
          <a:p>
            <a:endParaRPr lang="ja-JP" altLang="en-US" smtClean="0"/>
          </a:p>
        </p:txBody>
      </p:sp>
      <p:sp>
        <p:nvSpPr>
          <p:cNvPr id="28676" name="スライド番号プレースホルダー 3"/>
          <p:cNvSpPr>
            <a:spLocks noGrp="1"/>
          </p:cNvSpPr>
          <p:nvPr>
            <p:ph type="sldNum" sz="quarter" idx="5"/>
          </p:nvPr>
        </p:nvSpPr>
        <p:spPr>
          <a:noFill/>
        </p:spPr>
        <p:txBody>
          <a:bodyPr/>
          <a:lstStyle>
            <a:lvl1pPr defTabSz="916573">
              <a:defRPr kumimoji="1" sz="1900">
                <a:solidFill>
                  <a:schemeClr val="tx1"/>
                </a:solidFill>
                <a:latin typeface="Times New Roman" panose="02020603050405020304" pitchFamily="18" charset="0"/>
                <a:ea typeface="ＭＳ Ｐゴシック" panose="020B0600070205080204" pitchFamily="50" charset="-128"/>
              </a:defRPr>
            </a:lvl1pPr>
            <a:lvl2pPr marL="740310" indent="-283556" defTabSz="916573">
              <a:defRPr kumimoji="1" sz="1900">
                <a:solidFill>
                  <a:schemeClr val="tx1"/>
                </a:solidFill>
                <a:latin typeface="Times New Roman" panose="02020603050405020304" pitchFamily="18" charset="0"/>
                <a:ea typeface="ＭＳ Ｐゴシック" panose="020B0600070205080204" pitchFamily="50" charset="-128"/>
              </a:defRPr>
            </a:lvl2pPr>
            <a:lvl3pPr marL="1141885" indent="-226844" defTabSz="916573">
              <a:defRPr kumimoji="1" sz="1900">
                <a:solidFill>
                  <a:schemeClr val="tx1"/>
                </a:solidFill>
                <a:latin typeface="Times New Roman" panose="02020603050405020304" pitchFamily="18" charset="0"/>
                <a:ea typeface="ＭＳ Ｐゴシック" panose="020B0600070205080204" pitchFamily="50" charset="-128"/>
              </a:defRPr>
            </a:lvl3pPr>
            <a:lvl4pPr marL="1598639" indent="-226844" defTabSz="916573">
              <a:defRPr kumimoji="1" sz="1900">
                <a:solidFill>
                  <a:schemeClr val="tx1"/>
                </a:solidFill>
                <a:latin typeface="Times New Roman" panose="02020603050405020304" pitchFamily="18" charset="0"/>
                <a:ea typeface="ＭＳ Ｐゴシック" panose="020B0600070205080204" pitchFamily="50" charset="-128"/>
              </a:defRPr>
            </a:lvl4pPr>
            <a:lvl5pPr marL="2058459" indent="-226844" defTabSz="916573">
              <a:defRPr kumimoji="1" sz="1900">
                <a:solidFill>
                  <a:schemeClr val="tx1"/>
                </a:solidFill>
                <a:latin typeface="Times New Roman" panose="02020603050405020304" pitchFamily="18" charset="0"/>
                <a:ea typeface="ＭＳ Ｐゴシック" panose="020B0600070205080204" pitchFamily="50" charset="-128"/>
              </a:defRPr>
            </a:lvl5pPr>
            <a:lvl6pPr marL="2499885" indent="-226844" defTabSz="916573"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6pPr>
            <a:lvl7pPr marL="2941312" indent="-226844" defTabSz="916573"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7pPr>
            <a:lvl8pPr marL="3382738" indent="-226844" defTabSz="916573"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8pPr>
            <a:lvl9pPr marL="3824165" indent="-226844" defTabSz="916573" eaLnBrk="0" fontAlgn="base" hangingPunct="0">
              <a:spcBef>
                <a:spcPct val="0"/>
              </a:spcBef>
              <a:spcAft>
                <a:spcPct val="0"/>
              </a:spcAft>
              <a:defRPr kumimoji="1" sz="1900">
                <a:solidFill>
                  <a:schemeClr val="tx1"/>
                </a:solidFill>
                <a:latin typeface="Times New Roman" panose="02020603050405020304" pitchFamily="18" charset="0"/>
                <a:ea typeface="ＭＳ Ｐゴシック" panose="020B0600070205080204" pitchFamily="50" charset="-128"/>
              </a:defRPr>
            </a:lvl9pPr>
          </a:lstStyle>
          <a:p>
            <a:fld id="{4C1801B8-5711-4E26-99D4-A687DB2E07FD}" type="slidenum">
              <a:rPr lang="en-US" altLang="ja-JP" sz="1300">
                <a:latin typeface="Arial" panose="020B0604020202020204" pitchFamily="34" charset="0"/>
              </a:rPr>
              <a:pPr/>
              <a:t>5</a:t>
            </a:fld>
            <a:endParaRPr lang="en-US" altLang="ja-JP" sz="1300">
              <a:latin typeface="Arial" panose="020B0604020202020204" pitchFamily="34" charset="0"/>
            </a:endParaRPr>
          </a:p>
        </p:txBody>
      </p:sp>
    </p:spTree>
    <p:extLst>
      <p:ext uri="{BB962C8B-B14F-4D97-AF65-F5344CB8AC3E}">
        <p14:creationId xmlns:p14="http://schemas.microsoft.com/office/powerpoint/2010/main" val="1510504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defTabSz="91657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776" indent="-282023" defTabSz="91657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0352"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574"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6925"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835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39779"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81205"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2263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842F1D4-5FB3-4E46-9FE4-72F0BBA4056A}" type="slidenum">
              <a:rPr lang="en-US" altLang="ja-JP" sz="1300">
                <a:ea typeface="ＭＳ Ｐゴシック" panose="020B0600070205080204" pitchFamily="50" charset="-128"/>
              </a:rPr>
              <a:pPr>
                <a:spcBef>
                  <a:spcPct val="0"/>
                </a:spcBef>
              </a:pPr>
              <a:t>6</a:t>
            </a:fld>
            <a:endParaRPr lang="en-US" altLang="ja-JP" sz="1300">
              <a:ea typeface="ＭＳ Ｐゴシック" panose="020B0600070205080204" pitchFamily="50" charset="-128"/>
            </a:endParaRPr>
          </a:p>
        </p:txBody>
      </p:sp>
      <p:sp>
        <p:nvSpPr>
          <p:cNvPr id="30723" name="Rectangle 2"/>
          <p:cNvSpPr>
            <a:spLocks noGrp="1" noRot="1" noChangeAspect="1" noChangeArrowheads="1" noTextEdit="1"/>
          </p:cNvSpPr>
          <p:nvPr>
            <p:ph type="sldImg"/>
          </p:nvPr>
        </p:nvSpPr>
        <p:spPr>
          <a:xfrm>
            <a:off x="1090613" y="873125"/>
            <a:ext cx="4625975" cy="3470275"/>
          </a:xfrm>
          <a:ln/>
        </p:spPr>
      </p:sp>
      <p:sp>
        <p:nvSpPr>
          <p:cNvPr id="30724" name="Rectangle 3"/>
          <p:cNvSpPr>
            <a:spLocks noGrp="1" noChangeArrowheads="1"/>
          </p:cNvSpPr>
          <p:nvPr>
            <p:ph type="body" idx="1"/>
          </p:nvPr>
        </p:nvSpPr>
        <p:spPr>
          <a:xfrm>
            <a:off x="982642" y="4730750"/>
            <a:ext cx="5319349" cy="4776979"/>
          </a:xfrm>
          <a:noFill/>
        </p:spPr>
        <p:txBody>
          <a:bodyPr/>
          <a:lstStyle/>
          <a:p>
            <a:pPr eaLnBrk="1" hangingPunct="1"/>
            <a:endParaRPr lang="ja-JP" altLang="ja-JP"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91657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776" indent="-282023" defTabSz="91657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0352"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574"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6925"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835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39779"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81205"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2263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F2BA5D1-6C50-4975-B9C8-7E4E89690CFE}" type="slidenum">
              <a:rPr lang="en-US" altLang="ja-JP" sz="1300">
                <a:ea typeface="ＭＳ Ｐゴシック" panose="020B0600070205080204" pitchFamily="50" charset="-128"/>
              </a:rPr>
              <a:pPr>
                <a:spcBef>
                  <a:spcPct val="0"/>
                </a:spcBef>
              </a:pPr>
              <a:t>11</a:t>
            </a:fld>
            <a:endParaRPr lang="en-US" altLang="ja-JP" sz="1300">
              <a:ea typeface="ＭＳ Ｐゴシック" panose="020B0600070205080204" pitchFamily="50" charset="-128"/>
            </a:endParaRPr>
          </a:p>
        </p:txBody>
      </p:sp>
      <p:sp>
        <p:nvSpPr>
          <p:cNvPr id="39939" name="スライド イメージ プレースホルダ 1"/>
          <p:cNvSpPr>
            <a:spLocks noGrp="1" noRot="1" noChangeAspect="1" noTextEdit="1"/>
          </p:cNvSpPr>
          <p:nvPr>
            <p:ph type="sldImg"/>
          </p:nvPr>
        </p:nvSpPr>
        <p:spPr>
          <a:xfrm>
            <a:off x="917575" y="744538"/>
            <a:ext cx="4967288" cy="3725862"/>
          </a:xfrm>
          <a:ln/>
        </p:spPr>
      </p:sp>
      <p:sp>
        <p:nvSpPr>
          <p:cNvPr id="39940" name="ノート プレースホルダ 2"/>
          <p:cNvSpPr>
            <a:spLocks noGrp="1"/>
          </p:cNvSpPr>
          <p:nvPr>
            <p:ph type="body" idx="1"/>
          </p:nvPr>
        </p:nvSpPr>
        <p:spPr>
          <a:xfrm>
            <a:off x="681461" y="4719964"/>
            <a:ext cx="5439517" cy="4470327"/>
          </a:xfrm>
          <a:noFill/>
        </p:spPr>
        <p:txBody>
          <a:bodyPr lIns="91439" tIns="45719" rIns="91439" bIns="45719"/>
          <a:lstStyle/>
          <a:p>
            <a:pPr eaLnBrk="1" hangingPunct="1"/>
            <a:endParaRPr lang="ja-JP" altLang="ja-JP" smtClean="0"/>
          </a:p>
        </p:txBody>
      </p:sp>
      <p:sp>
        <p:nvSpPr>
          <p:cNvPr id="39941" name="日付プレースホルダ 3"/>
          <p:cNvSpPr txBox="1">
            <a:spLocks noGrp="1"/>
          </p:cNvSpPr>
          <p:nvPr/>
        </p:nvSpPr>
        <p:spPr bwMode="auto">
          <a:xfrm>
            <a:off x="3852992" y="0"/>
            <a:ext cx="2947926" cy="49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lstStyle>
            <a:lvl1pPr defTabSz="949325">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defTabSz="94932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defTabSz="94932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defTabSz="94932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defTabSz="94932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defTabSz="94932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defTabSz="94932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defTabSz="94932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defTabSz="94932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eaLnBrk="1" hangingPunct="1">
              <a:spcBef>
                <a:spcPct val="0"/>
              </a:spcBef>
            </a:pPr>
            <a:fld id="{4C3D31F6-B306-493D-A17A-92E4C9853369}" type="datetime1">
              <a:rPr lang="ja-JP" altLang="en-US" sz="1300">
                <a:ea typeface="ＭＳ Ｐゴシック" panose="020B0600070205080204" pitchFamily="50" charset="-128"/>
              </a:rPr>
              <a:pPr algn="r" eaLnBrk="1" hangingPunct="1">
                <a:spcBef>
                  <a:spcPct val="0"/>
                </a:spcBef>
              </a:pPr>
              <a:t>2020/2/26</a:t>
            </a:fld>
            <a:endParaRPr lang="en-US" altLang="ja-JP" sz="1300">
              <a:ea typeface="ＭＳ Ｐゴシック" panose="020B0600070205080204" pitchFamily="50" charset="-128"/>
            </a:endParaRPr>
          </a:p>
        </p:txBody>
      </p:sp>
      <p:sp>
        <p:nvSpPr>
          <p:cNvPr id="39942" name="スライド番号プレースホルダ 4"/>
          <p:cNvSpPr txBox="1">
            <a:spLocks noGrp="1"/>
          </p:cNvSpPr>
          <p:nvPr/>
        </p:nvSpPr>
        <p:spPr bwMode="auto">
          <a:xfrm>
            <a:off x="3852992" y="9433762"/>
            <a:ext cx="2947926" cy="499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nchor="b"/>
          <a:lstStyle>
            <a:lvl1pPr defTabSz="949325">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defTabSz="94932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defTabSz="94932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defTabSz="94932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defTabSz="94932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defTabSz="94932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defTabSz="94932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defTabSz="94932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defTabSz="94932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eaLnBrk="1" hangingPunct="1">
              <a:spcBef>
                <a:spcPct val="0"/>
              </a:spcBef>
            </a:pPr>
            <a:fld id="{E949EFBB-E0B4-4C10-BD9F-CE7DF0DE86F2}" type="slidenum">
              <a:rPr lang="en-US" altLang="ja-JP" sz="1300">
                <a:ea typeface="ＭＳ Ｐゴシック" panose="020B0600070205080204" pitchFamily="50" charset="-128"/>
              </a:rPr>
              <a:pPr algn="r" eaLnBrk="1" hangingPunct="1">
                <a:spcBef>
                  <a:spcPct val="0"/>
                </a:spcBef>
              </a:pPr>
              <a:t>11</a:t>
            </a:fld>
            <a:endParaRPr lang="en-US" altLang="ja-JP" sz="1300">
              <a:ea typeface="ＭＳ Ｐゴシック" panose="020B060007020508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52992" y="9436845"/>
            <a:ext cx="2947926" cy="49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214" tIns="46107" rIns="92214" bIns="46107" anchor="b"/>
          <a:lstStyle>
            <a:lvl1pPr defTabSz="91916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defTabSz="91916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defTabSz="91916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defTabSz="91916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defTabSz="91916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defTabSz="9191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defTabSz="9191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defTabSz="9191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defTabSz="91916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eaLnBrk="1" hangingPunct="1">
              <a:spcBef>
                <a:spcPct val="0"/>
              </a:spcBef>
            </a:pPr>
            <a:fld id="{F11E17A2-B34E-413A-BA1A-32F45C5B69C3}" type="slidenum">
              <a:rPr lang="en-US" altLang="ja-JP" sz="1300">
                <a:ea typeface="ＭＳ Ｐゴシック" panose="020B0600070205080204" pitchFamily="50" charset="-128"/>
              </a:rPr>
              <a:pPr algn="r" eaLnBrk="1" hangingPunct="1">
                <a:spcBef>
                  <a:spcPct val="0"/>
                </a:spcBef>
              </a:pPr>
              <a:t>12</a:t>
            </a:fld>
            <a:endParaRPr lang="en-US" altLang="ja-JP" sz="1300">
              <a:ea typeface="ＭＳ Ｐゴシック" panose="020B0600070205080204" pitchFamily="50" charset="-128"/>
            </a:endParaRPr>
          </a:p>
        </p:txBody>
      </p:sp>
      <p:sp>
        <p:nvSpPr>
          <p:cNvPr id="41987" name="Rectangle 2"/>
          <p:cNvSpPr>
            <a:spLocks noGrp="1" noRot="1" noChangeAspect="1" noChangeArrowheads="1" noTextEdit="1"/>
          </p:cNvSpPr>
          <p:nvPr>
            <p:ph type="sldImg"/>
          </p:nvPr>
        </p:nvSpPr>
        <p:spPr>
          <a:xfrm>
            <a:off x="919163" y="757238"/>
            <a:ext cx="4962525" cy="3722687"/>
          </a:xfrm>
          <a:ln/>
        </p:spPr>
      </p:sp>
      <p:sp>
        <p:nvSpPr>
          <p:cNvPr id="41988" name="Rectangle 3"/>
          <p:cNvSpPr>
            <a:spLocks noGrp="1" noChangeArrowheads="1"/>
          </p:cNvSpPr>
          <p:nvPr>
            <p:ph type="body" idx="1"/>
          </p:nvPr>
        </p:nvSpPr>
        <p:spPr>
          <a:xfrm>
            <a:off x="681461" y="4718423"/>
            <a:ext cx="5439517" cy="4387116"/>
          </a:xfrm>
          <a:noFill/>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ja-JP" altLang="ja-JP" smtClean="0">
              <a:ea typeface="ＭＳ Ｐゴシック" panose="020B0600070205080204" pitchFamily="50" charset="-128"/>
            </a:endParaRPr>
          </a:p>
        </p:txBody>
      </p:sp>
    </p:spTree>
    <p:extLst>
      <p:ext uri="{BB962C8B-B14F-4D97-AF65-F5344CB8AC3E}">
        <p14:creationId xmlns:p14="http://schemas.microsoft.com/office/powerpoint/2010/main" val="2559206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defTabSz="916573">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8776" indent="-282023" defTabSz="916573">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0352"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5574"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6925" indent="-225312" defTabSz="916573">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835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39779"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81205"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22632" indent="-225312" defTabSz="916573"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70B2B9F5-BE22-4957-9B3B-326A17C032F3}" type="slidenum">
              <a:rPr lang="en-US" altLang="ja-JP" sz="1300">
                <a:ea typeface="ＭＳ Ｐゴシック" panose="020B0600070205080204" pitchFamily="50" charset="-128"/>
              </a:rPr>
              <a:pPr>
                <a:spcBef>
                  <a:spcPct val="0"/>
                </a:spcBef>
              </a:pPr>
              <a:t>13</a:t>
            </a:fld>
            <a:endParaRPr lang="en-US" altLang="ja-JP" sz="1300">
              <a:ea typeface="ＭＳ Ｐゴシック" panose="020B0600070205080204" pitchFamily="50" charset="-128"/>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ja-JP"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CFD165D-39CF-4DD6-B63C-58977F9A1B97}" type="slidenum">
              <a:rPr lang="en-US" altLang="ja-JP"/>
              <a:pPr>
                <a:defRPr/>
              </a:pPr>
              <a:t>‹#›</a:t>
            </a:fld>
            <a:endParaRPr lang="en-US" altLang="ja-JP"/>
          </a:p>
        </p:txBody>
      </p:sp>
    </p:spTree>
    <p:extLst>
      <p:ext uri="{BB962C8B-B14F-4D97-AF65-F5344CB8AC3E}">
        <p14:creationId xmlns:p14="http://schemas.microsoft.com/office/powerpoint/2010/main" val="2862259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0E96C06-A386-4D84-8277-E402E14CFA2C}" type="slidenum">
              <a:rPr lang="en-US" altLang="ja-JP"/>
              <a:pPr>
                <a:defRPr/>
              </a:pPr>
              <a:t>‹#›</a:t>
            </a:fld>
            <a:endParaRPr lang="en-US" altLang="ja-JP"/>
          </a:p>
        </p:txBody>
      </p:sp>
    </p:spTree>
    <p:extLst>
      <p:ext uri="{BB962C8B-B14F-4D97-AF65-F5344CB8AC3E}">
        <p14:creationId xmlns:p14="http://schemas.microsoft.com/office/powerpoint/2010/main" val="2463328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64C2C3B-0196-40FF-8095-4072ADD4DC4D}" type="slidenum">
              <a:rPr lang="en-US" altLang="ja-JP"/>
              <a:pPr>
                <a:defRPr/>
              </a:pPr>
              <a:t>‹#›</a:t>
            </a:fld>
            <a:endParaRPr lang="en-US" altLang="ja-JP"/>
          </a:p>
        </p:txBody>
      </p:sp>
    </p:spTree>
    <p:extLst>
      <p:ext uri="{BB962C8B-B14F-4D97-AF65-F5344CB8AC3E}">
        <p14:creationId xmlns:p14="http://schemas.microsoft.com/office/powerpoint/2010/main" val="1361527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38"/>
            <a:ext cx="8229600" cy="5851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E31D38B3-B71A-4E1D-A52C-781CC1D4ADDB}" type="slidenum">
              <a:rPr lang="en-US" altLang="ja-JP"/>
              <a:pPr>
                <a:defRPr/>
              </a:pPr>
              <a:t>‹#›</a:t>
            </a:fld>
            <a:endParaRPr lang="en-US" altLang="ja-JP"/>
          </a:p>
        </p:txBody>
      </p:sp>
    </p:spTree>
    <p:extLst>
      <p:ext uri="{BB962C8B-B14F-4D97-AF65-F5344CB8AC3E}">
        <p14:creationId xmlns:p14="http://schemas.microsoft.com/office/powerpoint/2010/main" val="19674030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A44E03AF-BDFA-4EF8-9D57-E57AB00A7E0E}" type="slidenum">
              <a:rPr lang="en-US" altLang="ja-JP"/>
              <a:pPr>
                <a:defRPr/>
              </a:pPr>
              <a:t>‹#›</a:t>
            </a:fld>
            <a:endParaRPr lang="en-US" altLang="ja-JP"/>
          </a:p>
        </p:txBody>
      </p:sp>
    </p:spTree>
    <p:extLst>
      <p:ext uri="{BB962C8B-B14F-4D97-AF65-F5344CB8AC3E}">
        <p14:creationId xmlns:p14="http://schemas.microsoft.com/office/powerpoint/2010/main" val="2915950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57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コンテンツ プレースホルダー 5"/>
          <p:cNvSpPr>
            <a:spLocks noGrp="1"/>
          </p:cNvSpPr>
          <p:nvPr>
            <p:ph sz="quarter" idx="4"/>
          </p:nvPr>
        </p:nvSpPr>
        <p:spPr>
          <a:xfrm>
            <a:off x="4648200" y="3938588"/>
            <a:ext cx="4038600" cy="21875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F68C2F51-FF50-4F21-9633-D4DFA4E75F6F}" type="slidenum">
              <a:rPr lang="en-US" altLang="ja-JP"/>
              <a:pPr>
                <a:defRPr/>
              </a:pPr>
              <a:t>‹#›</a:t>
            </a:fld>
            <a:endParaRPr lang="en-US" altLang="ja-JP"/>
          </a:p>
        </p:txBody>
      </p:sp>
    </p:spTree>
    <p:extLst>
      <p:ext uri="{BB962C8B-B14F-4D97-AF65-F5344CB8AC3E}">
        <p14:creationId xmlns:p14="http://schemas.microsoft.com/office/powerpoint/2010/main" val="281231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228600" y="142875"/>
            <a:ext cx="8763000" cy="838200"/>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179388" y="1196975"/>
            <a:ext cx="4351337" cy="51847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683125" y="1196975"/>
            <a:ext cx="4352925" cy="25161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ー 4"/>
          <p:cNvSpPr>
            <a:spLocks noGrp="1"/>
          </p:cNvSpPr>
          <p:nvPr>
            <p:ph sz="quarter" idx="3"/>
          </p:nvPr>
        </p:nvSpPr>
        <p:spPr>
          <a:xfrm>
            <a:off x="4683125" y="3865563"/>
            <a:ext cx="4352925" cy="25161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ー 5"/>
          <p:cNvSpPr>
            <a:spLocks noGrp="1"/>
          </p:cNvSpPr>
          <p:nvPr>
            <p:ph type="dt" sz="half" idx="10"/>
          </p:nvPr>
        </p:nvSpPr>
        <p:spPr>
          <a:xfrm>
            <a:off x="3603625" y="6453188"/>
            <a:ext cx="1905000" cy="328612"/>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7" name="フッター プレースホルダー 6"/>
          <p:cNvSpPr>
            <a:spLocks noGrp="1"/>
          </p:cNvSpPr>
          <p:nvPr>
            <p:ph type="ftr" sz="quarter" idx="11"/>
          </p:nvPr>
        </p:nvSpPr>
        <p:spPr>
          <a:xfrm>
            <a:off x="92075" y="6453188"/>
            <a:ext cx="2895600" cy="328612"/>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8" name="スライド番号プレースホルダー 7"/>
          <p:cNvSpPr>
            <a:spLocks noGrp="1"/>
          </p:cNvSpPr>
          <p:nvPr>
            <p:ph type="sldNum" sz="quarter" idx="12"/>
          </p:nvPr>
        </p:nvSpPr>
        <p:spPr>
          <a:xfrm>
            <a:off x="7162800" y="6453188"/>
            <a:ext cx="1905000" cy="328612"/>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0AE6BB2-82C0-41E5-8297-59E8457CD7FE}" type="slidenum">
              <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383869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228600" y="142875"/>
            <a:ext cx="8763000" cy="83820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179388" y="1196975"/>
            <a:ext cx="8856662" cy="5184775"/>
          </a:xfrm>
        </p:spPr>
        <p:txBody>
          <a:bodyPr/>
          <a:lstStyle/>
          <a:p>
            <a:pPr lvl="0"/>
            <a:endParaRPr lang="ja-JP" altLang="en-US" noProof="0"/>
          </a:p>
        </p:txBody>
      </p:sp>
      <p:sp>
        <p:nvSpPr>
          <p:cNvPr id="4" name="日付プレースホルダー 3"/>
          <p:cNvSpPr>
            <a:spLocks noGrp="1"/>
          </p:cNvSpPr>
          <p:nvPr>
            <p:ph type="dt" sz="half" idx="10"/>
          </p:nvPr>
        </p:nvSpPr>
        <p:spPr>
          <a:xfrm>
            <a:off x="3603625" y="6453188"/>
            <a:ext cx="1905000" cy="328612"/>
          </a:xfr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5" name="フッター プレースホルダー 4"/>
          <p:cNvSpPr>
            <a:spLocks noGrp="1"/>
          </p:cNvSpPr>
          <p:nvPr>
            <p:ph type="ftr" sz="quarter" idx="11"/>
          </p:nvPr>
        </p:nvSpPr>
        <p:spPr>
          <a:xfrm>
            <a:off x="92075" y="6453188"/>
            <a:ext cx="2895600" cy="328612"/>
          </a:xfrm>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a:xfrm>
            <a:off x="7162800" y="6453188"/>
            <a:ext cx="1905000" cy="328612"/>
          </a:xfrm>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0A78A8E-CF64-4D29-8942-06335CDC0294}" type="slidenum">
              <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396209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9D50D1B-680C-4AE8-9037-55E32DFC37E6}" type="slidenum">
              <a:rPr lang="en-US" altLang="ja-JP"/>
              <a:pPr>
                <a:defRPr/>
              </a:pPr>
              <a:t>‹#›</a:t>
            </a:fld>
            <a:endParaRPr lang="en-US" altLang="ja-JP"/>
          </a:p>
        </p:txBody>
      </p:sp>
    </p:spTree>
    <p:extLst>
      <p:ext uri="{BB962C8B-B14F-4D97-AF65-F5344CB8AC3E}">
        <p14:creationId xmlns:p14="http://schemas.microsoft.com/office/powerpoint/2010/main" val="1190824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6DFFFCA-F4F0-4A6F-802B-BD659EDEEFF2}" type="slidenum">
              <a:rPr lang="en-US" altLang="ja-JP"/>
              <a:pPr>
                <a:defRPr/>
              </a:pPr>
              <a:t>‹#›</a:t>
            </a:fld>
            <a:endParaRPr lang="en-US" altLang="ja-JP"/>
          </a:p>
        </p:txBody>
      </p:sp>
    </p:spTree>
    <p:extLst>
      <p:ext uri="{BB962C8B-B14F-4D97-AF65-F5344CB8AC3E}">
        <p14:creationId xmlns:p14="http://schemas.microsoft.com/office/powerpoint/2010/main" val="3150766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AD3F2BF-F967-406F-8B12-D18C8BB3FB5E}" type="slidenum">
              <a:rPr lang="en-US" altLang="ja-JP"/>
              <a:pPr>
                <a:defRPr/>
              </a:pPr>
              <a:t>‹#›</a:t>
            </a:fld>
            <a:endParaRPr lang="en-US" altLang="ja-JP"/>
          </a:p>
        </p:txBody>
      </p:sp>
    </p:spTree>
    <p:extLst>
      <p:ext uri="{BB962C8B-B14F-4D97-AF65-F5344CB8AC3E}">
        <p14:creationId xmlns:p14="http://schemas.microsoft.com/office/powerpoint/2010/main" val="1365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3525CE8B-3DAB-4E55-9C57-44D89B111672}" type="slidenum">
              <a:rPr lang="en-US" altLang="ja-JP"/>
              <a:pPr>
                <a:defRPr/>
              </a:pPr>
              <a:t>‹#›</a:t>
            </a:fld>
            <a:endParaRPr lang="en-US" altLang="ja-JP"/>
          </a:p>
        </p:txBody>
      </p:sp>
    </p:spTree>
    <p:extLst>
      <p:ext uri="{BB962C8B-B14F-4D97-AF65-F5344CB8AC3E}">
        <p14:creationId xmlns:p14="http://schemas.microsoft.com/office/powerpoint/2010/main" val="283186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F324176E-3400-445D-AFEB-B8767B946D03}" type="slidenum">
              <a:rPr lang="en-US" altLang="ja-JP"/>
              <a:pPr>
                <a:defRPr/>
              </a:pPr>
              <a:t>‹#›</a:t>
            </a:fld>
            <a:endParaRPr lang="en-US" altLang="ja-JP"/>
          </a:p>
        </p:txBody>
      </p:sp>
    </p:spTree>
    <p:extLst>
      <p:ext uri="{BB962C8B-B14F-4D97-AF65-F5344CB8AC3E}">
        <p14:creationId xmlns:p14="http://schemas.microsoft.com/office/powerpoint/2010/main" val="3446374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3EAA431D-1802-4F9A-9E77-815A94885E9D}" type="slidenum">
              <a:rPr lang="en-US" altLang="ja-JP"/>
              <a:pPr>
                <a:defRPr/>
              </a:pPr>
              <a:t>‹#›</a:t>
            </a:fld>
            <a:endParaRPr lang="en-US" altLang="ja-JP"/>
          </a:p>
        </p:txBody>
      </p:sp>
    </p:spTree>
    <p:extLst>
      <p:ext uri="{BB962C8B-B14F-4D97-AF65-F5344CB8AC3E}">
        <p14:creationId xmlns:p14="http://schemas.microsoft.com/office/powerpoint/2010/main" val="381826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BD8B1653-5A84-4477-9C45-62B74BAB1909}" type="slidenum">
              <a:rPr lang="en-US" altLang="ja-JP"/>
              <a:pPr>
                <a:defRPr/>
              </a:pPr>
              <a:t>‹#›</a:t>
            </a:fld>
            <a:endParaRPr lang="en-US" altLang="ja-JP"/>
          </a:p>
        </p:txBody>
      </p:sp>
    </p:spTree>
    <p:extLst>
      <p:ext uri="{BB962C8B-B14F-4D97-AF65-F5344CB8AC3E}">
        <p14:creationId xmlns:p14="http://schemas.microsoft.com/office/powerpoint/2010/main" val="149351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E01A4A4-F3B7-4CBB-870E-4F46960F4BBC}" type="slidenum">
              <a:rPr lang="en-US" altLang="ja-JP"/>
              <a:pPr>
                <a:defRPr/>
              </a:pPr>
              <a:t>‹#›</a:t>
            </a:fld>
            <a:endParaRPr lang="en-US" altLang="ja-JP"/>
          </a:p>
        </p:txBody>
      </p:sp>
    </p:spTree>
    <p:extLst>
      <p:ext uri="{BB962C8B-B14F-4D97-AF65-F5344CB8AC3E}">
        <p14:creationId xmlns:p14="http://schemas.microsoft.com/office/powerpoint/2010/main" val="594842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defRPr>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defRPr>
            </a:lvl1pPr>
          </a:lstStyle>
          <a:p>
            <a:pPr>
              <a:defRPr/>
            </a:pPr>
            <a:endParaRPr lang="en-US" altLang="ja-JP"/>
          </a:p>
        </p:txBody>
      </p:sp>
      <p:sp>
        <p:nvSpPr>
          <p:cNvPr id="1030" name="Rectangle 6"/>
          <p:cNvSpPr>
            <a:spLocks noGrp="1" noChangeArrowheads="1"/>
          </p:cNvSpPr>
          <p:nvPr>
            <p:ph type="sldNum" sz="quarter" idx="4"/>
          </p:nvPr>
        </p:nvSpPr>
        <p:spPr bwMode="auto">
          <a:xfrm>
            <a:off x="8237840" y="6253463"/>
            <a:ext cx="81142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3200" b="1">
                <a:solidFill>
                  <a:srgbClr val="0A0AD4"/>
                </a:solidFill>
                <a:latin typeface="Arial" panose="020B0604020202020204" pitchFamily="34" charset="0"/>
              </a:defRPr>
            </a:lvl1pPr>
          </a:lstStyle>
          <a:p>
            <a:pPr>
              <a:defRPr/>
            </a:pPr>
            <a:fld id="{6CA3C627-602F-4372-8C5A-05C1F95047FB}" type="slidenum">
              <a:rPr lang="en-US" altLang="ja-JP" smtClean="0"/>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87623" r:id="rId1"/>
    <p:sldLayoutId id="2147487624" r:id="rId2"/>
    <p:sldLayoutId id="2147487625" r:id="rId3"/>
    <p:sldLayoutId id="2147487626" r:id="rId4"/>
    <p:sldLayoutId id="2147487627" r:id="rId5"/>
    <p:sldLayoutId id="2147487628" r:id="rId6"/>
    <p:sldLayoutId id="2147487629" r:id="rId7"/>
    <p:sldLayoutId id="2147487630" r:id="rId8"/>
    <p:sldLayoutId id="2147487631" r:id="rId9"/>
    <p:sldLayoutId id="2147487632" r:id="rId10"/>
    <p:sldLayoutId id="2147487633" r:id="rId11"/>
    <p:sldLayoutId id="2147487634" r:id="rId12"/>
    <p:sldLayoutId id="2147487635" r:id="rId13"/>
    <p:sldLayoutId id="2147487636" r:id="rId14"/>
    <p:sldLayoutId id="2147487637" r:id="rId15"/>
    <p:sldLayoutId id="2147487638" r:id="rId16"/>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notesSlide" Target="../notesSlides/notesSlide7.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5.emf"/><Relationship Id="rId5" Type="http://schemas.openxmlformats.org/officeDocument/2006/relationships/oleObject" Target="../embeddings/oleObject1.bin"/><Relationship Id="rId4" Type="http://schemas.openxmlformats.org/officeDocument/2006/relationships/image" Target="../media/image17.wmf"/><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 Id="rId4" Type="http://schemas.openxmlformats.org/officeDocument/2006/relationships/image" Target="../media/image50.wmf"/></Relationships>
</file>

<file path=ppt/slides/_rels/slide3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0" Type="http://schemas.openxmlformats.org/officeDocument/2006/relationships/image" Target="../media/image58.wmf"/><Relationship Id="rId4" Type="http://schemas.openxmlformats.org/officeDocument/2006/relationships/image" Target="../media/image52.jpeg"/><Relationship Id="rId9"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8.jpeg"/><Relationship Id="rId1" Type="http://schemas.openxmlformats.org/officeDocument/2006/relationships/slideLayout" Target="../slideLayouts/slideLayout4.xml"/><Relationship Id="rId5" Type="http://schemas.openxmlformats.org/officeDocument/2006/relationships/image" Target="../media/image62.emf"/><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8.jpeg"/><Relationship Id="rId7"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2.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75.png"/><Relationship Id="rId4" Type="http://schemas.openxmlformats.org/officeDocument/2006/relationships/image" Target="../media/image74.jpeg"/></Relationships>
</file>

<file path=ppt/slides/_rels/slide43.xml.rels><?xml version="1.0" encoding="UTF-8" standalone="yes"?>
<Relationships xmlns="http://schemas.openxmlformats.org/package/2006/relationships"><Relationship Id="rId2" Type="http://schemas.openxmlformats.org/officeDocument/2006/relationships/image" Target="../media/image76.wmf"/><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6.xml"/><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5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0" y="1169988"/>
            <a:ext cx="9144000" cy="692150"/>
          </a:xfrm>
        </p:spPr>
        <p:txBody>
          <a:bodyPr/>
          <a:lstStyle/>
          <a:p>
            <a:pPr eaLnBrk="1" hangingPunct="1"/>
            <a:r>
              <a:rPr lang="en-US" altLang="ja-JP" b="1" dirty="0" smtClean="0">
                <a:solidFill>
                  <a:srgbClr val="FF0000"/>
                </a:solidFill>
              </a:rPr>
              <a:t>Status of</a:t>
            </a:r>
            <a:r>
              <a:rPr lang="ja-JP" altLang="en-US" b="1" dirty="0">
                <a:solidFill>
                  <a:srgbClr val="FF0000"/>
                </a:solidFill>
              </a:rPr>
              <a:t> </a:t>
            </a:r>
            <a:r>
              <a:rPr lang="en-US" altLang="ja-JP" b="1" dirty="0" smtClean="0">
                <a:solidFill>
                  <a:srgbClr val="FF0000"/>
                </a:solidFill>
              </a:rPr>
              <a:t>the              experiment</a:t>
            </a:r>
          </a:p>
        </p:txBody>
      </p:sp>
      <p:sp>
        <p:nvSpPr>
          <p:cNvPr id="6147" name="Text Box 4"/>
          <p:cNvSpPr txBox="1">
            <a:spLocks noChangeArrowheads="1"/>
          </p:cNvSpPr>
          <p:nvPr/>
        </p:nvSpPr>
        <p:spPr bwMode="auto">
          <a:xfrm>
            <a:off x="573088" y="3163888"/>
            <a:ext cx="8008937"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50000"/>
              </a:spcBef>
              <a:buFontTx/>
              <a:buNone/>
            </a:pPr>
            <a:r>
              <a:rPr kumimoji="0" lang="en-US" altLang="ja-JP" sz="3600" b="1">
                <a:solidFill>
                  <a:srgbClr val="0A0AD4"/>
                </a:solidFill>
              </a:rPr>
              <a:t>Yuichi Oyama</a:t>
            </a:r>
            <a:br>
              <a:rPr kumimoji="0" lang="en-US" altLang="ja-JP" sz="3600" b="1">
                <a:solidFill>
                  <a:srgbClr val="0A0AD4"/>
                </a:solidFill>
              </a:rPr>
            </a:br>
            <a:r>
              <a:rPr kumimoji="0" lang="en-US" altLang="ja-JP" sz="3600" b="1">
                <a:solidFill>
                  <a:srgbClr val="0A0AD4"/>
                </a:solidFill>
              </a:rPr>
              <a:t>(KEK/J-PARC)</a:t>
            </a:r>
            <a:br>
              <a:rPr kumimoji="0" lang="en-US" altLang="ja-JP" sz="3600" b="1">
                <a:solidFill>
                  <a:srgbClr val="0A0AD4"/>
                </a:solidFill>
              </a:rPr>
            </a:br>
            <a:r>
              <a:rPr kumimoji="0" lang="en-US" altLang="ja-JP" sz="2800" b="1">
                <a:solidFill>
                  <a:srgbClr val="0A0AD4"/>
                </a:solidFill>
              </a:rPr>
              <a:t>for T2K collaboration </a:t>
            </a:r>
          </a:p>
        </p:txBody>
      </p:sp>
      <p:sp>
        <p:nvSpPr>
          <p:cNvPr id="6148" name="Text Box 18"/>
          <p:cNvSpPr txBox="1">
            <a:spLocks noChangeArrowheads="1"/>
          </p:cNvSpPr>
          <p:nvPr/>
        </p:nvSpPr>
        <p:spPr bwMode="auto">
          <a:xfrm>
            <a:off x="258763" y="5484813"/>
            <a:ext cx="8621712"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buFontTx/>
              <a:buNone/>
            </a:pPr>
            <a:r>
              <a:rPr lang="en-US" altLang="ja-JP" sz="2800" b="1" dirty="0" smtClean="0">
                <a:solidFill>
                  <a:schemeClr val="tx2"/>
                </a:solidFill>
              </a:rPr>
              <a:t>Feb-27-2020</a:t>
            </a:r>
            <a:r>
              <a:rPr lang="en-US" altLang="ja-JP" sz="2800" b="1" dirty="0">
                <a:solidFill>
                  <a:schemeClr val="tx2"/>
                </a:solidFill>
              </a:rPr>
              <a:t/>
            </a:r>
            <a:br>
              <a:rPr lang="en-US" altLang="ja-JP" sz="2800" b="1" dirty="0">
                <a:solidFill>
                  <a:schemeClr val="tx2"/>
                </a:solidFill>
              </a:rPr>
            </a:br>
            <a:r>
              <a:rPr lang="en-US" altLang="ja-JP" sz="2800" b="1" dirty="0">
                <a:solidFill>
                  <a:schemeClr val="tx2"/>
                </a:solidFill>
              </a:rPr>
              <a:t>CNNP2020@Cape Town, South Africa</a:t>
            </a:r>
          </a:p>
        </p:txBody>
      </p:sp>
      <p:pic>
        <p:nvPicPr>
          <p:cNvPr id="6149" name="Picture 6" descr="t2k_logo_med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361" y="947653"/>
            <a:ext cx="213995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p:cNvSpPr>
            <a:spLocks noGrp="1"/>
          </p:cNvSpPr>
          <p:nvPr>
            <p:ph type="sldNum" sz="quarter" idx="12"/>
          </p:nvPr>
        </p:nvSpPr>
        <p:spPr/>
        <p:txBody>
          <a:bodyPr/>
          <a:lstStyle/>
          <a:p>
            <a:pPr>
              <a:defRPr/>
            </a:pPr>
            <a:fld id="{5CFD165D-39CF-4DD6-B63C-58977F9A1B97}" type="slidenum">
              <a:rPr lang="en-US" altLang="ja-JP" smtClean="0"/>
              <a:pPr>
                <a:defRPr/>
              </a:pPr>
              <a:t>1</a:t>
            </a:fld>
            <a:endParaRPr lang="en-US" altLang="ja-JP"/>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4"/>
          <p:cNvSpPr txBox="1">
            <a:spLocks noChangeArrowheads="1"/>
          </p:cNvSpPr>
          <p:nvPr/>
        </p:nvSpPr>
        <p:spPr bwMode="auto">
          <a:xfrm>
            <a:off x="517525" y="98425"/>
            <a:ext cx="8162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Near Detectors at 280m downstream</a:t>
            </a:r>
            <a:endParaRPr lang="en-US" altLang="ja-JP" sz="2800" b="1" u="sng">
              <a:solidFill>
                <a:schemeClr val="accent2"/>
              </a:solidFill>
            </a:endParaRPr>
          </a:p>
        </p:txBody>
      </p:sp>
      <p:grpSp>
        <p:nvGrpSpPr>
          <p:cNvPr id="37891" name="グループ化 4"/>
          <p:cNvGrpSpPr>
            <a:grpSpLocks/>
          </p:cNvGrpSpPr>
          <p:nvPr/>
        </p:nvGrpSpPr>
        <p:grpSpPr bwMode="auto">
          <a:xfrm>
            <a:off x="3462338" y="768350"/>
            <a:ext cx="4708525" cy="5419725"/>
            <a:chOff x="3403599" y="1137868"/>
            <a:chExt cx="4708525" cy="5420154"/>
          </a:xfrm>
        </p:grpSpPr>
        <p:grpSp>
          <p:nvGrpSpPr>
            <p:cNvPr id="32" name="Group 16"/>
            <p:cNvGrpSpPr>
              <a:grpSpLocks/>
            </p:cNvGrpSpPr>
            <p:nvPr/>
          </p:nvGrpSpPr>
          <p:grpSpPr bwMode="auto">
            <a:xfrm>
              <a:off x="3403599" y="1137868"/>
              <a:ext cx="4708525" cy="5420154"/>
              <a:chOff x="4000" y="2104"/>
              <a:chExt cx="1760" cy="2026"/>
            </a:xfrm>
            <a:noFill/>
          </p:grpSpPr>
          <p:pic>
            <p:nvPicPr>
              <p:cNvPr id="33" name="Picture 4" descr="ingrid-nd280"/>
              <p:cNvPicPr>
                <a:picLocks noChangeAspect="1" noChangeArrowheads="1"/>
              </p:cNvPicPr>
              <p:nvPr/>
            </p:nvPicPr>
            <p:blipFill>
              <a:blip r:embed="rId2">
                <a:extLst>
                  <a:ext uri="{28A0092B-C50C-407E-A947-70E740481C1C}">
                    <a14:useLocalDpi xmlns:a14="http://schemas.microsoft.com/office/drawing/2010/main" val="0"/>
                  </a:ext>
                </a:extLst>
              </a:blip>
              <a:srcRect b="650"/>
              <a:stretch>
                <a:fillRect/>
              </a:stretch>
            </p:blipFill>
            <p:spPr bwMode="auto">
              <a:xfrm>
                <a:off x="4008" y="2104"/>
                <a:ext cx="1752" cy="20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35" name="Rectangle 15"/>
              <p:cNvSpPr>
                <a:spLocks noChangeArrowheads="1"/>
              </p:cNvSpPr>
              <p:nvPr/>
            </p:nvSpPr>
            <p:spPr bwMode="auto">
              <a:xfrm rot="-156010">
                <a:off x="4000" y="3389"/>
                <a:ext cx="227" cy="132"/>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ja-JP" altLang="en-US">
                  <a:latin typeface="Arial" pitchFamily="34" charset="0"/>
                </a:endParaRPr>
              </a:p>
            </p:txBody>
          </p:sp>
        </p:grpSp>
        <p:sp>
          <p:nvSpPr>
            <p:cNvPr id="2" name="正方形/長方形 1"/>
            <p:cNvSpPr/>
            <p:nvPr/>
          </p:nvSpPr>
          <p:spPr>
            <a:xfrm>
              <a:off x="6886574" y="2211103"/>
              <a:ext cx="638175" cy="26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 name="正方形/長方形 3"/>
            <p:cNvSpPr/>
            <p:nvPr/>
          </p:nvSpPr>
          <p:spPr>
            <a:xfrm>
              <a:off x="3457574" y="4567139"/>
              <a:ext cx="560387" cy="2762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6" name="グループ化 5"/>
          <p:cNvGrpSpPr/>
          <p:nvPr/>
        </p:nvGrpSpPr>
        <p:grpSpPr>
          <a:xfrm>
            <a:off x="5653836" y="4103301"/>
            <a:ext cx="3919055" cy="2442033"/>
            <a:chOff x="5325223" y="4160451"/>
            <a:chExt cx="3919055" cy="2442033"/>
          </a:xfrm>
          <a:solidFill>
            <a:srgbClr val="FFFFCC"/>
          </a:solidFill>
        </p:grpSpPr>
        <p:sp>
          <p:nvSpPr>
            <p:cNvPr id="44" name="右矢印 43"/>
            <p:cNvSpPr/>
            <p:nvPr/>
          </p:nvSpPr>
          <p:spPr bwMode="auto">
            <a:xfrm rot="13560000">
              <a:off x="6063734" y="3421940"/>
              <a:ext cx="2442033" cy="3919055"/>
            </a:xfrm>
            <a:prstGeom prst="rightArrow">
              <a:avLst>
                <a:gd name="adj1" fmla="val 50000"/>
                <a:gd name="adj2" fmla="val 49556"/>
              </a:avLst>
            </a:prstGeom>
            <a:grpFill/>
            <a:ln w="9525" cap="flat" cmpd="sng" algn="ctr">
              <a:solidFill>
                <a:schemeClr val="tx1"/>
              </a:solidFill>
              <a:prstDash val="solid"/>
              <a:round/>
              <a:headEnd type="none" w="med" len="med"/>
              <a:tailEnd type="none" w="med" len="med"/>
            </a:ln>
            <a:effectLst/>
          </p:spPr>
          <p:txBody>
            <a:bodyPr wrap="none" lIns="90000" tIns="46800" rIns="90000" bIns="46800" anchor="ctr"/>
            <a:lstStyle/>
            <a:p>
              <a:pPr eaLnBrk="1" hangingPunct="1">
                <a:defRPr/>
              </a:pPr>
              <a:endParaRPr lang="ja-JP" altLang="en-US">
                <a:latin typeface="Arial" charset="0"/>
                <a:cs typeface="Arial" charset="0"/>
              </a:endParaRPr>
            </a:p>
          </p:txBody>
        </p:sp>
        <p:sp>
          <p:nvSpPr>
            <p:cNvPr id="40" name="テキスト ボックス 8"/>
            <p:cNvSpPr txBox="1">
              <a:spLocks noChangeArrowheads="1"/>
            </p:cNvSpPr>
            <p:nvPr/>
          </p:nvSpPr>
          <p:spPr bwMode="auto">
            <a:xfrm rot="2700000">
              <a:off x="7034845" y="5516752"/>
              <a:ext cx="1303338" cy="4841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defRPr/>
              </a:pPr>
              <a:r>
                <a:rPr lang="en-US" altLang="ja-JP" sz="2800" b="1" dirty="0">
                  <a:solidFill>
                    <a:srgbClr val="FF0000"/>
                  </a:solidFill>
                  <a:latin typeface="Symbol" pitchFamily="18" charset="2"/>
                </a:rPr>
                <a:t>n</a:t>
              </a:r>
              <a:r>
                <a:rPr lang="en-US" altLang="ja-JP" sz="2800" b="1" dirty="0">
                  <a:solidFill>
                    <a:srgbClr val="FF0000"/>
                  </a:solidFill>
                </a:rPr>
                <a:t> beam</a:t>
              </a:r>
              <a:endParaRPr lang="ja-JP" altLang="en-US" sz="2800" b="1" dirty="0">
                <a:solidFill>
                  <a:srgbClr val="FF0000"/>
                </a:solidFill>
              </a:endParaRPr>
            </a:p>
          </p:txBody>
        </p:sp>
      </p:grpSp>
      <p:grpSp>
        <p:nvGrpSpPr>
          <p:cNvPr id="9" name="グループ化 8"/>
          <p:cNvGrpSpPr>
            <a:grpSpLocks/>
          </p:cNvGrpSpPr>
          <p:nvPr/>
        </p:nvGrpSpPr>
        <p:grpSpPr bwMode="auto">
          <a:xfrm rot="284339">
            <a:off x="7359650" y="2381250"/>
            <a:ext cx="1284288" cy="3800475"/>
            <a:chOff x="7031769" y="2438376"/>
            <a:chExt cx="1283416" cy="3800042"/>
          </a:xfrm>
        </p:grpSpPr>
        <p:sp>
          <p:nvSpPr>
            <p:cNvPr id="37900" name="右矢印 10"/>
            <p:cNvSpPr>
              <a:spLocks noChangeArrowheads="1"/>
            </p:cNvSpPr>
            <p:nvPr/>
          </p:nvSpPr>
          <p:spPr bwMode="auto">
            <a:xfrm rot="-8040000">
              <a:off x="5480998" y="3989147"/>
              <a:ext cx="3800042" cy="698500"/>
            </a:xfrm>
            <a:prstGeom prst="rightArrow">
              <a:avLst>
                <a:gd name="adj1" fmla="val 50000"/>
                <a:gd name="adj2" fmla="val 49920"/>
              </a:avLst>
            </a:prstGeom>
            <a:solidFill>
              <a:srgbClr val="7030A0">
                <a:alpha val="50195"/>
              </a:srgbClr>
            </a:solidFill>
            <a:ln w="9525" algn="ctr">
              <a:solidFill>
                <a:schemeClr val="tx1"/>
              </a:solidFill>
              <a:round/>
              <a:headEnd/>
              <a:tailEnd/>
            </a:ln>
          </p:spPr>
          <p:txBody>
            <a:bodyPr vert="eaVert"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p>
          </p:txBody>
        </p:sp>
        <p:sp>
          <p:nvSpPr>
            <p:cNvPr id="37901" name="テキスト ボックス 12"/>
            <p:cNvSpPr txBox="1">
              <a:spLocks noChangeArrowheads="1"/>
            </p:cNvSpPr>
            <p:nvPr/>
          </p:nvSpPr>
          <p:spPr bwMode="auto">
            <a:xfrm rot="2700000">
              <a:off x="7136729" y="4820278"/>
              <a:ext cx="1900021" cy="45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400" b="1">
                  <a:cs typeface="Arial" panose="020B0604020202020204" pitchFamily="34" charset="0"/>
                </a:rPr>
                <a:t>off-axis 2.5</a:t>
              </a:r>
              <a:r>
                <a:rPr lang="en-US" altLang="ja-JP" sz="2400" b="1" baseline="30000">
                  <a:cs typeface="Arial" panose="020B0604020202020204" pitchFamily="34" charset="0"/>
                </a:rPr>
                <a:t>o</a:t>
              </a:r>
              <a:endParaRPr lang="ja-JP" altLang="en-US" sz="2400" b="1" baseline="30000">
                <a:cs typeface="Arial" panose="020B0604020202020204" pitchFamily="34" charset="0"/>
              </a:endParaRPr>
            </a:p>
          </p:txBody>
        </p:sp>
      </p:grpSp>
      <p:grpSp>
        <p:nvGrpSpPr>
          <p:cNvPr id="10" name="グループ化 9"/>
          <p:cNvGrpSpPr>
            <a:grpSpLocks/>
          </p:cNvGrpSpPr>
          <p:nvPr/>
        </p:nvGrpSpPr>
        <p:grpSpPr bwMode="auto">
          <a:xfrm>
            <a:off x="6786563" y="4897438"/>
            <a:ext cx="950912" cy="2149475"/>
            <a:chOff x="6457758" y="4953842"/>
            <a:chExt cx="950420" cy="2150463"/>
          </a:xfrm>
        </p:grpSpPr>
        <p:sp>
          <p:nvSpPr>
            <p:cNvPr id="37898" name="右矢印 10"/>
            <p:cNvSpPr>
              <a:spLocks noChangeArrowheads="1"/>
            </p:cNvSpPr>
            <p:nvPr/>
          </p:nvSpPr>
          <p:spPr bwMode="auto">
            <a:xfrm rot="-8040000">
              <a:off x="5731776" y="5679824"/>
              <a:ext cx="2150463" cy="698500"/>
            </a:xfrm>
            <a:prstGeom prst="rightArrow">
              <a:avLst>
                <a:gd name="adj1" fmla="val 50000"/>
                <a:gd name="adj2" fmla="val 49915"/>
              </a:avLst>
            </a:prstGeom>
            <a:solidFill>
              <a:srgbClr val="7030A0">
                <a:alpha val="50195"/>
              </a:srgbClr>
            </a:solidFill>
            <a:ln w="9525" algn="ctr">
              <a:solidFill>
                <a:schemeClr val="tx1"/>
              </a:solidFill>
              <a:round/>
              <a:headEnd/>
              <a:tailEnd/>
            </a:ln>
          </p:spPr>
          <p:txBody>
            <a:bodyPr vert="eaVert" wrap="none" lIns="90000" tIns="46800" rIns="90000" bIns="468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2000"/>
            </a:p>
          </p:txBody>
        </p:sp>
        <p:sp>
          <p:nvSpPr>
            <p:cNvPr id="42" name="テキスト ボックス 11"/>
            <p:cNvSpPr txBox="1">
              <a:spLocks noChangeArrowheads="1"/>
            </p:cNvSpPr>
            <p:nvPr/>
          </p:nvSpPr>
          <p:spPr bwMode="auto">
            <a:xfrm rot="2700000">
              <a:off x="6515816" y="6159531"/>
              <a:ext cx="1327760" cy="45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itchFamily="34" charset="0"/>
                  <a:cs typeface="Arial" pitchFamily="34" charset="0"/>
                </a:defRPr>
              </a:lvl1pPr>
              <a:lvl2pPr marL="742950" indent="-285750" eaLnBrk="0" hangingPunct="0">
                <a:defRPr sz="2000">
                  <a:solidFill>
                    <a:schemeClr val="tx1"/>
                  </a:solidFill>
                  <a:latin typeface="Arial" pitchFamily="34" charset="0"/>
                  <a:cs typeface="Arial" pitchFamily="34" charset="0"/>
                </a:defRPr>
              </a:lvl2pPr>
              <a:lvl3pPr marL="1143000" indent="-228600" eaLnBrk="0" hangingPunct="0">
                <a:defRPr sz="2000">
                  <a:solidFill>
                    <a:schemeClr val="tx1"/>
                  </a:solidFill>
                  <a:latin typeface="Arial" pitchFamily="34" charset="0"/>
                  <a:cs typeface="Arial" pitchFamily="34" charset="0"/>
                </a:defRPr>
              </a:lvl3pPr>
              <a:lvl4pPr marL="1600200" indent="-228600" eaLnBrk="0" hangingPunct="0">
                <a:defRPr sz="2000">
                  <a:solidFill>
                    <a:schemeClr val="tx1"/>
                  </a:solidFill>
                  <a:latin typeface="Arial" pitchFamily="34" charset="0"/>
                  <a:cs typeface="Arial" pitchFamily="34" charset="0"/>
                </a:defRPr>
              </a:lvl4pPr>
              <a:lvl5pPr marL="2057400" indent="-228600" eaLnBrk="0" hangingPunct="0">
                <a:defRPr sz="20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cs typeface="Arial" pitchFamily="34" charset="0"/>
                </a:defRPr>
              </a:lvl9pPr>
            </a:lstStyle>
            <a:p>
              <a:pPr eaLnBrk="1" hangingPunct="1">
                <a:defRPr/>
              </a:pPr>
              <a:r>
                <a:rPr lang="en-US" altLang="ja-JP" sz="2400" b="1" dirty="0">
                  <a:latin typeface="+mn-lt"/>
                </a:rPr>
                <a:t>on-axis</a:t>
              </a:r>
              <a:r>
                <a:rPr lang="en-US" altLang="ja-JP" sz="2400" b="1" dirty="0">
                  <a:latin typeface="Symbol" pitchFamily="18" charset="2"/>
                </a:rPr>
                <a:t> </a:t>
              </a:r>
              <a:endParaRPr lang="ja-JP" altLang="en-US" sz="2400" b="1" dirty="0"/>
            </a:p>
          </p:txBody>
        </p:sp>
      </p:grpSp>
      <p:sp>
        <p:nvSpPr>
          <p:cNvPr id="11" name="テキスト ボックス 10"/>
          <p:cNvSpPr txBox="1">
            <a:spLocks noChangeArrowheads="1"/>
          </p:cNvSpPr>
          <p:nvPr/>
        </p:nvSpPr>
        <p:spPr bwMode="auto">
          <a:xfrm>
            <a:off x="6985000" y="1524000"/>
            <a:ext cx="12017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t>Off-axis detector</a:t>
            </a:r>
            <a:endParaRPr lang="ja-JP" altLang="en-US" sz="2000" b="1"/>
          </a:p>
        </p:txBody>
      </p:sp>
      <p:sp>
        <p:nvSpPr>
          <p:cNvPr id="52" name="テキスト ボックス 51"/>
          <p:cNvSpPr txBox="1">
            <a:spLocks noChangeArrowheads="1"/>
          </p:cNvSpPr>
          <p:nvPr/>
        </p:nvSpPr>
        <p:spPr bwMode="auto">
          <a:xfrm>
            <a:off x="4643438" y="5133975"/>
            <a:ext cx="15033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solidFill>
                  <a:schemeClr val="bg1"/>
                </a:solidFill>
              </a:rPr>
              <a:t>On-axis detector</a:t>
            </a:r>
            <a:endParaRPr lang="ja-JP" altLang="en-US" sz="2000" b="1">
              <a:solidFill>
                <a:schemeClr val="bg1"/>
              </a:solidFill>
            </a:endParaRPr>
          </a:p>
        </p:txBody>
      </p:sp>
      <p:sp>
        <p:nvSpPr>
          <p:cNvPr id="37897" name="Text Box 26"/>
          <p:cNvSpPr txBox="1">
            <a:spLocks noChangeArrowheads="1"/>
          </p:cNvSpPr>
          <p:nvPr/>
        </p:nvSpPr>
        <p:spPr bwMode="auto">
          <a:xfrm>
            <a:off x="-79375" y="1089025"/>
            <a:ext cx="4246563"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t>Two detectors were installed; they are </a:t>
            </a:r>
            <a:r>
              <a:rPr kumimoji="0" lang="en-US" altLang="ja-JP" sz="2000" b="1">
                <a:solidFill>
                  <a:srgbClr val="FF0000"/>
                </a:solidFill>
              </a:rPr>
              <a:t>On-axis Detector</a:t>
            </a:r>
            <a:r>
              <a:rPr kumimoji="0" lang="en-US" altLang="ja-JP" sz="2000" b="1"/>
              <a:t> in the direction of the neutrino beam center, and </a:t>
            </a:r>
            <a:r>
              <a:rPr kumimoji="0" lang="en-US" altLang="ja-JP" sz="2000" b="1">
                <a:solidFill>
                  <a:srgbClr val="FF0000"/>
                </a:solidFill>
              </a:rPr>
              <a:t>Off-axis detector</a:t>
            </a:r>
            <a:r>
              <a:rPr kumimoji="0" lang="en-US" altLang="ja-JP" sz="2000" b="1"/>
              <a:t> in the direction of Super-Kamiokande.</a:t>
            </a:r>
            <a:endParaRPr lang="en-US" altLang="ja-JP" sz="2000" b="1"/>
          </a:p>
        </p:txBody>
      </p:sp>
      <p:sp>
        <p:nvSpPr>
          <p:cNvPr id="5" name="スライド番号プレースホルダー 4"/>
          <p:cNvSpPr>
            <a:spLocks noGrp="1"/>
          </p:cNvSpPr>
          <p:nvPr>
            <p:ph type="sldNum" sz="quarter" idx="12"/>
          </p:nvPr>
        </p:nvSpPr>
        <p:spPr/>
        <p:txBody>
          <a:bodyPr/>
          <a:lstStyle/>
          <a:p>
            <a:pPr>
              <a:defRPr/>
            </a:pPr>
            <a:fld id="{3EAA431D-1802-4F9A-9E77-815A94885E9D}" type="slidenum">
              <a:rPr lang="en-US" altLang="ja-JP" smtClean="0"/>
              <a:pPr>
                <a:defRPr/>
              </a:pPr>
              <a:t>10</a:t>
            </a:fld>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8725" y="1382713"/>
            <a:ext cx="2414588" cy="280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5" name="Text Box 10"/>
          <p:cNvSpPr txBox="1">
            <a:spLocks noChangeArrowheads="1"/>
          </p:cNvSpPr>
          <p:nvPr/>
        </p:nvSpPr>
        <p:spPr bwMode="auto">
          <a:xfrm>
            <a:off x="458788" y="133350"/>
            <a:ext cx="46704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chemeClr val="accent2"/>
                </a:solidFill>
              </a:rPr>
              <a:t>On-axis detector (</a:t>
            </a:r>
            <a:r>
              <a:rPr lang="en-US" altLang="ja-JP" sz="2800" b="1" u="sng">
                <a:solidFill>
                  <a:srgbClr val="FF0000"/>
                </a:solidFill>
              </a:rPr>
              <a:t>INGRID</a:t>
            </a:r>
            <a:r>
              <a:rPr lang="en-US" altLang="ja-JP" sz="2800" b="1" u="sng">
                <a:solidFill>
                  <a:schemeClr val="accent2"/>
                </a:solidFill>
              </a:rPr>
              <a:t>)</a:t>
            </a:r>
          </a:p>
        </p:txBody>
      </p:sp>
      <p:sp>
        <p:nvSpPr>
          <p:cNvPr id="38916" name="Picture 7"/>
          <p:cNvSpPr>
            <a:spLocks noChangeAspect="1" noChangeArrowheads="1"/>
          </p:cNvSpPr>
          <p:nvPr/>
        </p:nvSpPr>
        <p:spPr bwMode="auto">
          <a:xfrm>
            <a:off x="6454775" y="1514475"/>
            <a:ext cx="2536825" cy="294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2000">
              <a:latin typeface="Times New Roman" panose="02020603050405020304" pitchFamily="18" charset="0"/>
            </a:endParaRPr>
          </a:p>
        </p:txBody>
      </p:sp>
      <p:graphicFrame>
        <p:nvGraphicFramePr>
          <p:cNvPr id="38917" name="オブジェクト 1"/>
          <p:cNvGraphicFramePr>
            <a:graphicFrameLocks noChangeAspect="1"/>
          </p:cNvGraphicFramePr>
          <p:nvPr/>
        </p:nvGraphicFramePr>
        <p:xfrm>
          <a:off x="6369050" y="195263"/>
          <a:ext cx="2327275" cy="1185862"/>
        </p:xfrm>
        <a:graphic>
          <a:graphicData uri="http://schemas.openxmlformats.org/presentationml/2006/ole">
            <mc:AlternateContent xmlns:mc="http://schemas.openxmlformats.org/markup-compatibility/2006">
              <mc:Choice xmlns:v="urn:schemas-microsoft-com:vml" Requires="v">
                <p:oleObj spid="_x0000_s39065" name="Acrobat Document" r:id="rId5" imgW="6660000" imgH="9450000" progId="Acrobat.Document.11">
                  <p:embed/>
                </p:oleObj>
              </mc:Choice>
              <mc:Fallback>
                <p:oleObj name="Acrobat Document" r:id="rId5" imgW="6660000" imgH="9450000" progId="Acrobat.Document.11">
                  <p:embed/>
                  <p:pic>
                    <p:nvPicPr>
                      <p:cNvPr id="0" name="オブジェクト 1"/>
                      <p:cNvPicPr>
                        <a:picLocks noChangeAspect="1" noChangeArrowheads="1"/>
                      </p:cNvPicPr>
                      <p:nvPr/>
                    </p:nvPicPr>
                    <p:blipFill>
                      <a:blip r:embed="rId6">
                        <a:extLst>
                          <a:ext uri="{28A0092B-C50C-407E-A947-70E740481C1C}">
                            <a14:useLocalDpi xmlns:a14="http://schemas.microsoft.com/office/drawing/2010/main" val="0"/>
                          </a:ext>
                        </a:extLst>
                      </a:blip>
                      <a:srcRect l="3192" t="33746" b="31496"/>
                      <a:stretch>
                        <a:fillRect/>
                      </a:stretch>
                    </p:blipFill>
                    <p:spPr bwMode="auto">
                      <a:xfrm>
                        <a:off x="6369050" y="195263"/>
                        <a:ext cx="2327275" cy="118586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 name="直線矢印コネクタ 3"/>
          <p:cNvCxnSpPr/>
          <p:nvPr/>
        </p:nvCxnSpPr>
        <p:spPr>
          <a:xfrm>
            <a:off x="7250113" y="1030288"/>
            <a:ext cx="325437" cy="174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8258175" y="1381125"/>
            <a:ext cx="19050" cy="54292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8920" name="Object 4"/>
          <p:cNvGraphicFramePr>
            <a:graphicFrameLocks noChangeAspect="1"/>
          </p:cNvGraphicFramePr>
          <p:nvPr/>
        </p:nvGraphicFramePr>
        <p:xfrm>
          <a:off x="711200" y="4683125"/>
          <a:ext cx="2654300" cy="1817688"/>
        </p:xfrm>
        <a:graphic>
          <a:graphicData uri="http://schemas.openxmlformats.org/presentationml/2006/ole">
            <mc:AlternateContent xmlns:mc="http://schemas.openxmlformats.org/markup-compatibility/2006">
              <mc:Choice xmlns:v="urn:schemas-microsoft-com:vml" Requires="v">
                <p:oleObj spid="_x0000_s39066" name="Acrobat Document" r:id="rId7" imgW="6693480" imgH="9472320" progId="Acrobat.Document.11">
                  <p:embed/>
                </p:oleObj>
              </mc:Choice>
              <mc:Fallback>
                <p:oleObj name="Acrobat Document" r:id="rId7" imgW="6693480" imgH="9472320" progId="Acrobat.Document.11">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t="26933" b="24689"/>
                      <a:stretch>
                        <a:fillRect/>
                      </a:stretch>
                    </p:blipFill>
                    <p:spPr bwMode="auto">
                      <a:xfrm>
                        <a:off x="711200" y="4683125"/>
                        <a:ext cx="2654300" cy="181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38921" name="グループ化 5"/>
          <p:cNvGrpSpPr>
            <a:grpSpLocks/>
          </p:cNvGrpSpPr>
          <p:nvPr/>
        </p:nvGrpSpPr>
        <p:grpSpPr bwMode="auto">
          <a:xfrm>
            <a:off x="4238625" y="4602163"/>
            <a:ext cx="4968875" cy="2062162"/>
            <a:chOff x="176213" y="2525712"/>
            <a:chExt cx="4968875" cy="2062163"/>
          </a:xfrm>
        </p:grpSpPr>
        <p:grpSp>
          <p:nvGrpSpPr>
            <p:cNvPr id="38925" name="グループ化 19"/>
            <p:cNvGrpSpPr>
              <a:grpSpLocks/>
            </p:cNvGrpSpPr>
            <p:nvPr/>
          </p:nvGrpSpPr>
          <p:grpSpPr bwMode="auto">
            <a:xfrm>
              <a:off x="176213" y="2540000"/>
              <a:ext cx="4968875" cy="2047875"/>
              <a:chOff x="175419" y="4721224"/>
              <a:chExt cx="4968875" cy="2047875"/>
            </a:xfrm>
          </p:grpSpPr>
          <p:pic>
            <p:nvPicPr>
              <p:cNvPr id="38930" name="Picture 39" descr="run32profi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419" y="4721224"/>
                <a:ext cx="49688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8931" name="グループ化 21"/>
              <p:cNvGrpSpPr>
                <a:grpSpLocks/>
              </p:cNvGrpSpPr>
              <p:nvPr/>
            </p:nvGrpSpPr>
            <p:grpSpPr bwMode="auto">
              <a:xfrm>
                <a:off x="3248028" y="5538579"/>
                <a:ext cx="874013" cy="381207"/>
                <a:chOff x="3248028" y="5538579"/>
                <a:chExt cx="874013" cy="381207"/>
              </a:xfrm>
            </p:grpSpPr>
            <p:cxnSp>
              <p:nvCxnSpPr>
                <p:cNvPr id="26" name="直線矢印コネクタ 25"/>
                <p:cNvCxnSpPr/>
                <p:nvPr/>
              </p:nvCxnSpPr>
              <p:spPr>
                <a:xfrm>
                  <a:off x="3417094" y="5918198"/>
                  <a:ext cx="514350" cy="158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936" name="テキスト ボックス 26"/>
                <p:cNvSpPr txBox="1">
                  <a:spLocks noChangeArrowheads="1"/>
                </p:cNvSpPr>
                <p:nvPr/>
              </p:nvSpPr>
              <p:spPr bwMode="auto">
                <a:xfrm>
                  <a:off x="3248028" y="5538579"/>
                  <a:ext cx="874013" cy="336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a:solidFill>
                        <a:srgbClr val="FF0000"/>
                      </a:solidFill>
                    </a:rPr>
                    <a:t>10mrad</a:t>
                  </a:r>
                  <a:endParaRPr lang="ja-JP" altLang="en-US" sz="1600">
                    <a:solidFill>
                      <a:srgbClr val="FF0000"/>
                    </a:solidFill>
                  </a:endParaRPr>
                </a:p>
              </p:txBody>
            </p:sp>
          </p:grpSp>
          <p:grpSp>
            <p:nvGrpSpPr>
              <p:cNvPr id="38932" name="グループ化 22"/>
              <p:cNvGrpSpPr>
                <a:grpSpLocks/>
              </p:cNvGrpSpPr>
              <p:nvPr/>
            </p:nvGrpSpPr>
            <p:grpSpPr bwMode="auto">
              <a:xfrm>
                <a:off x="752756" y="5536214"/>
                <a:ext cx="874013" cy="381984"/>
                <a:chOff x="3248028" y="5538579"/>
                <a:chExt cx="874013" cy="381984"/>
              </a:xfrm>
            </p:grpSpPr>
            <p:cxnSp>
              <p:nvCxnSpPr>
                <p:cNvPr id="24" name="直線矢印コネクタ 23"/>
                <p:cNvCxnSpPr/>
                <p:nvPr/>
              </p:nvCxnSpPr>
              <p:spPr>
                <a:xfrm>
                  <a:off x="3416816" y="5917388"/>
                  <a:ext cx="514350" cy="317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8934" name="テキスト ボックス 24"/>
                <p:cNvSpPr txBox="1">
                  <a:spLocks noChangeArrowheads="1"/>
                </p:cNvSpPr>
                <p:nvPr/>
              </p:nvSpPr>
              <p:spPr bwMode="auto">
                <a:xfrm>
                  <a:off x="3248028" y="5538579"/>
                  <a:ext cx="874013" cy="33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a:solidFill>
                        <a:srgbClr val="FF0000"/>
                      </a:solidFill>
                    </a:rPr>
                    <a:t>10mrad</a:t>
                  </a:r>
                  <a:endParaRPr lang="ja-JP" altLang="en-US" sz="1600">
                    <a:solidFill>
                      <a:srgbClr val="FF0000"/>
                    </a:solidFill>
                  </a:endParaRPr>
                </a:p>
              </p:txBody>
            </p:sp>
          </p:grpSp>
        </p:grpSp>
        <p:sp>
          <p:nvSpPr>
            <p:cNvPr id="17" name="正方形/長方形 16"/>
            <p:cNvSpPr/>
            <p:nvPr/>
          </p:nvSpPr>
          <p:spPr>
            <a:xfrm>
              <a:off x="176213" y="2525712"/>
              <a:ext cx="600075"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正方形/長方形 17"/>
            <p:cNvSpPr/>
            <p:nvPr/>
          </p:nvSpPr>
          <p:spPr>
            <a:xfrm>
              <a:off x="2643188" y="2525712"/>
              <a:ext cx="600075"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8928" name="Text Box 34"/>
            <p:cNvSpPr txBox="1">
              <a:spLocks noChangeArrowheads="1"/>
            </p:cNvSpPr>
            <p:nvPr/>
          </p:nvSpPr>
          <p:spPr bwMode="auto">
            <a:xfrm>
              <a:off x="596901" y="3941762"/>
              <a:ext cx="939800" cy="285750"/>
            </a:xfrm>
            <a:prstGeom prst="rect">
              <a:avLst/>
            </a:prstGeom>
            <a:solidFill>
              <a:schemeClr val="bg1">
                <a:alpha val="6588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solidFill>
                    <a:srgbClr val="0000FF"/>
                  </a:solidFill>
                </a:rPr>
                <a:t>Horizontal</a:t>
              </a:r>
              <a:endParaRPr lang="en-US" altLang="ja-JP" sz="1400" b="1">
                <a:solidFill>
                  <a:srgbClr val="0000FF"/>
                </a:solidFill>
                <a:sym typeface="Symbol" panose="05050102010706020507" pitchFamily="18" charset="2"/>
              </a:endParaRPr>
            </a:p>
          </p:txBody>
        </p:sp>
        <p:sp>
          <p:nvSpPr>
            <p:cNvPr id="38929" name="Text Box 34"/>
            <p:cNvSpPr txBox="1">
              <a:spLocks noChangeArrowheads="1"/>
            </p:cNvSpPr>
            <p:nvPr/>
          </p:nvSpPr>
          <p:spPr bwMode="auto">
            <a:xfrm>
              <a:off x="3082926" y="3941762"/>
              <a:ext cx="714375" cy="285750"/>
            </a:xfrm>
            <a:prstGeom prst="rect">
              <a:avLst/>
            </a:prstGeom>
            <a:solidFill>
              <a:schemeClr val="bg1">
                <a:alpha val="6588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36000" rIns="36000" b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b="1">
                  <a:solidFill>
                    <a:srgbClr val="0000FF"/>
                  </a:solidFill>
                </a:rPr>
                <a:t>Vertical</a:t>
              </a:r>
              <a:endParaRPr lang="en-US" altLang="ja-JP" sz="1400" b="1">
                <a:solidFill>
                  <a:srgbClr val="0000FF"/>
                </a:solidFill>
                <a:sym typeface="Symbol" panose="05050102010706020507" pitchFamily="18" charset="2"/>
              </a:endParaRPr>
            </a:p>
          </p:txBody>
        </p:sp>
      </p:grpSp>
      <p:sp>
        <p:nvSpPr>
          <p:cNvPr id="2" name="テキスト ボックス 1"/>
          <p:cNvSpPr txBox="1"/>
          <p:nvPr/>
        </p:nvSpPr>
        <p:spPr>
          <a:xfrm>
            <a:off x="1030288" y="4464050"/>
            <a:ext cx="1998662" cy="338138"/>
          </a:xfrm>
          <a:prstGeom prst="rect">
            <a:avLst/>
          </a:prstGeom>
          <a:noFill/>
        </p:spPr>
        <p:txBody>
          <a:bodyPr wrap="none">
            <a:spAutoFit/>
          </a:bodyPr>
          <a:lstStyle/>
          <a:p>
            <a:pPr>
              <a:defRPr/>
            </a:pPr>
            <a:r>
              <a:rPr lang="en-US" altLang="ja-JP" sz="1600" b="1" dirty="0">
                <a:latin typeface="+mn-lt"/>
              </a:rPr>
              <a:t>INGRID event view</a:t>
            </a:r>
            <a:endParaRPr lang="ja-JP" altLang="en-US" sz="1600" b="1" dirty="0">
              <a:latin typeface="+mn-lt"/>
            </a:endParaRPr>
          </a:p>
        </p:txBody>
      </p:sp>
      <p:sp>
        <p:nvSpPr>
          <p:cNvPr id="23" name="テキスト ボックス 22"/>
          <p:cNvSpPr txBox="1"/>
          <p:nvPr/>
        </p:nvSpPr>
        <p:spPr>
          <a:xfrm>
            <a:off x="5238750" y="4435475"/>
            <a:ext cx="2992438" cy="338138"/>
          </a:xfrm>
          <a:prstGeom prst="rect">
            <a:avLst/>
          </a:prstGeom>
          <a:solidFill>
            <a:schemeClr val="bg1"/>
          </a:solidFill>
        </p:spPr>
        <p:txBody>
          <a:bodyPr wrap="none">
            <a:spAutoFit/>
          </a:bodyPr>
          <a:lstStyle/>
          <a:p>
            <a:pPr>
              <a:defRPr/>
            </a:pPr>
            <a:r>
              <a:rPr lang="en-US" altLang="ja-JP" sz="1600" b="1" dirty="0">
                <a:latin typeface="+mn-lt"/>
              </a:rPr>
              <a:t>Number of event distribution</a:t>
            </a:r>
            <a:endParaRPr lang="ja-JP" altLang="en-US" sz="1600" b="1" dirty="0">
              <a:latin typeface="+mn-lt"/>
            </a:endParaRPr>
          </a:p>
        </p:txBody>
      </p:sp>
      <p:sp>
        <p:nvSpPr>
          <p:cNvPr id="38924" name="Text Box 18"/>
          <p:cNvSpPr txBox="1">
            <a:spLocks noChangeArrowheads="1"/>
          </p:cNvSpPr>
          <p:nvPr/>
        </p:nvSpPr>
        <p:spPr bwMode="auto">
          <a:xfrm>
            <a:off x="38100" y="1047750"/>
            <a:ext cx="6497638"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a:t>Consists of </a:t>
            </a:r>
            <a:r>
              <a:rPr kumimoji="0" lang="en-US" altLang="ja-JP" sz="2000" b="1">
                <a:solidFill>
                  <a:srgbClr val="FF0000"/>
                </a:solidFill>
              </a:rPr>
              <a:t>16</a:t>
            </a:r>
            <a:r>
              <a:rPr kumimoji="0" lang="en-US" altLang="ja-JP" sz="2000" b="1"/>
              <a:t> modules; </a:t>
            </a:r>
            <a:r>
              <a:rPr kumimoji="0" lang="en-US" altLang="ja-JP" sz="2000" b="1">
                <a:solidFill>
                  <a:srgbClr val="FF0000"/>
                </a:solidFill>
              </a:rPr>
              <a:t>7 </a:t>
            </a:r>
            <a:r>
              <a:rPr kumimoji="0" lang="en-US" altLang="ja-JP" sz="2000" b="1"/>
              <a:t>horizontal, </a:t>
            </a:r>
            <a:r>
              <a:rPr kumimoji="0" lang="en-US" altLang="ja-JP" sz="2000" b="1">
                <a:solidFill>
                  <a:srgbClr val="FF0000"/>
                </a:solidFill>
              </a:rPr>
              <a:t>7 </a:t>
            </a:r>
            <a:r>
              <a:rPr kumimoji="0" lang="en-US" altLang="ja-JP" sz="2000" b="1"/>
              <a:t>vertical, and</a:t>
            </a:r>
            <a:r>
              <a:rPr kumimoji="0" lang="en-US" altLang="ja-JP" sz="2000" b="1">
                <a:solidFill>
                  <a:srgbClr val="FF0000"/>
                </a:solidFill>
              </a:rPr>
              <a:t> 2</a:t>
            </a:r>
            <a:r>
              <a:rPr kumimoji="0" lang="en-US" altLang="ja-JP" sz="2000" b="1"/>
              <a:t> off-diagonal. Each module is</a:t>
            </a:r>
            <a:br>
              <a:rPr kumimoji="0" lang="en-US" altLang="ja-JP" sz="2000" b="1"/>
            </a:br>
            <a:r>
              <a:rPr kumimoji="0" lang="en-US" altLang="ja-JP" sz="2000" b="1"/>
              <a:t>1m x 1m x 1m cube. </a:t>
            </a:r>
          </a:p>
          <a:p>
            <a:pPr eaLnBrk="1" hangingPunct="1">
              <a:spcBef>
                <a:spcPct val="50000"/>
              </a:spcBef>
              <a:buFont typeface="Wingdings" panose="05000000000000000000" pitchFamily="2" charset="2"/>
              <a:buChar char="l"/>
            </a:pPr>
            <a:r>
              <a:rPr kumimoji="0" lang="en-US" altLang="ja-JP" sz="2000" b="1"/>
              <a:t>Each module is “sandwich” of </a:t>
            </a:r>
            <a:r>
              <a:rPr kumimoji="0" lang="en-US" altLang="ja-JP" sz="2000" b="1">
                <a:solidFill>
                  <a:srgbClr val="FF0000"/>
                </a:solidFill>
              </a:rPr>
              <a:t>11 scintillator</a:t>
            </a:r>
            <a:r>
              <a:rPr kumimoji="0" lang="en-US" altLang="ja-JP" sz="2000" b="1"/>
              <a:t> layers and </a:t>
            </a:r>
            <a:r>
              <a:rPr kumimoji="0" lang="en-US" altLang="ja-JP" sz="2000" b="1">
                <a:solidFill>
                  <a:srgbClr val="FF0000"/>
                </a:solidFill>
              </a:rPr>
              <a:t>10 iron</a:t>
            </a:r>
            <a:r>
              <a:rPr kumimoji="0" lang="en-US" altLang="ja-JP" sz="2000" b="1"/>
              <a:t> layers. They are surrounded by</a:t>
            </a:r>
            <a:r>
              <a:rPr kumimoji="0" lang="en-US" altLang="ja-JP" sz="2000" b="1">
                <a:solidFill>
                  <a:srgbClr val="FF0000"/>
                </a:solidFill>
              </a:rPr>
              <a:t> 4</a:t>
            </a:r>
            <a:r>
              <a:rPr kumimoji="0" lang="en-US" altLang="ja-JP" sz="2000" b="1">
                <a:solidFill>
                  <a:srgbClr val="CC0000"/>
                </a:solidFill>
              </a:rPr>
              <a:t> </a:t>
            </a:r>
            <a:r>
              <a:rPr kumimoji="0" lang="en-US" altLang="ja-JP" sz="2000" b="1"/>
              <a:t>veto planes. </a:t>
            </a:r>
          </a:p>
          <a:p>
            <a:pPr eaLnBrk="1" hangingPunct="1">
              <a:spcBef>
                <a:spcPct val="50000"/>
              </a:spcBef>
              <a:buFont typeface="Wingdings" panose="05000000000000000000" pitchFamily="2" charset="2"/>
              <a:buChar char="l"/>
            </a:pPr>
            <a:r>
              <a:rPr lang="en-US" altLang="ja-JP" sz="2000" b="1"/>
              <a:t>The neutrino beam center is obtained from horizontal/vertical distribution of the neutrino event rate. The nominal accuracy is </a:t>
            </a:r>
            <a:r>
              <a:rPr lang="en-US" altLang="ja-JP" sz="2000" b="1">
                <a:solidFill>
                  <a:srgbClr val="FF0000"/>
                </a:solidFill>
              </a:rPr>
              <a:t>~0.1 mrad</a:t>
            </a:r>
            <a:r>
              <a:rPr lang="en-US" altLang="ja-JP" sz="2000" b="1"/>
              <a:t>.</a:t>
            </a:r>
          </a:p>
        </p:txBody>
      </p:sp>
      <p:sp>
        <p:nvSpPr>
          <p:cNvPr id="5" name="スライド番号プレースホルダー 4"/>
          <p:cNvSpPr>
            <a:spLocks noGrp="1"/>
          </p:cNvSpPr>
          <p:nvPr>
            <p:ph type="sldNum" sz="quarter" idx="12"/>
          </p:nvPr>
        </p:nvSpPr>
        <p:spPr/>
        <p:txBody>
          <a:bodyPr/>
          <a:lstStyle/>
          <a:p>
            <a:pPr>
              <a:defRPr/>
            </a:pPr>
            <a:fld id="{3EAA431D-1802-4F9A-9E77-815A94885E9D}" type="slidenum">
              <a:rPr lang="en-US" altLang="ja-JP" smtClean="0"/>
              <a:pPr>
                <a:defRPr/>
              </a:pPr>
              <a:t>11</a:t>
            </a:fld>
            <a:endParaRPr lang="en-US" altLang="ja-JP"/>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5"/>
          <p:cNvSpPr txBox="1">
            <a:spLocks noChangeArrowheads="1"/>
          </p:cNvSpPr>
          <p:nvPr/>
        </p:nvSpPr>
        <p:spPr bwMode="auto">
          <a:xfrm>
            <a:off x="1692275" y="-38100"/>
            <a:ext cx="57562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chemeClr val="accent2"/>
                </a:solidFill>
              </a:rPr>
              <a:t>Off-axis detector (</a:t>
            </a:r>
            <a:r>
              <a:rPr lang="en-US" altLang="ja-JP" sz="2800" b="1" u="sng">
                <a:solidFill>
                  <a:srgbClr val="FF0000"/>
                </a:solidFill>
              </a:rPr>
              <a:t>ND280</a:t>
            </a:r>
            <a:r>
              <a:rPr lang="en-US" altLang="ja-JP" sz="2800" b="1" u="sng">
                <a:solidFill>
                  <a:schemeClr val="accent2"/>
                </a:solidFill>
              </a:rPr>
              <a:t>)</a:t>
            </a:r>
          </a:p>
        </p:txBody>
      </p:sp>
      <p:pic>
        <p:nvPicPr>
          <p:cNvPr id="40963" name="Picture 85" descr="nd280logo-j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33419" y="787685"/>
            <a:ext cx="1362075"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26"/>
          <p:cNvSpPr txBox="1">
            <a:spLocks noChangeArrowheads="1"/>
          </p:cNvSpPr>
          <p:nvPr/>
        </p:nvSpPr>
        <p:spPr bwMode="auto">
          <a:xfrm>
            <a:off x="1588" y="585788"/>
            <a:ext cx="8763000" cy="2723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1800" b="1" dirty="0">
                <a:solidFill>
                  <a:srgbClr val="FF0000"/>
                </a:solidFill>
              </a:rPr>
              <a:t>ND280</a:t>
            </a:r>
            <a:r>
              <a:rPr kumimoji="0" lang="en-US" altLang="ja-JP" sz="1800" b="1" dirty="0"/>
              <a:t> is made from </a:t>
            </a:r>
            <a:r>
              <a:rPr kumimoji="0" lang="en-US" altLang="ja-JP" sz="1800" b="1" dirty="0" smtClean="0"/>
              <a:t>following </a:t>
            </a:r>
            <a:r>
              <a:rPr kumimoji="0" lang="en-US" altLang="ja-JP" sz="1800" b="1" dirty="0"/>
              <a:t>components.</a:t>
            </a:r>
            <a:br>
              <a:rPr kumimoji="0" lang="en-US" altLang="ja-JP" sz="1800" b="1" dirty="0"/>
            </a:br>
            <a:r>
              <a:rPr kumimoji="0" lang="en-US" altLang="ja-JP" sz="1800" b="1" dirty="0"/>
              <a:t> </a:t>
            </a:r>
            <a:r>
              <a:rPr kumimoji="0" lang="en-US" altLang="ja-JP" sz="1800" b="1" dirty="0" smtClean="0"/>
              <a:t>-2 </a:t>
            </a:r>
            <a:r>
              <a:rPr kumimoji="0" lang="en-US" altLang="ja-JP" sz="1800" b="1" dirty="0">
                <a:solidFill>
                  <a:srgbClr val="FF0000"/>
                </a:solidFill>
              </a:rPr>
              <a:t>FGD</a:t>
            </a:r>
            <a:r>
              <a:rPr kumimoji="0" lang="en-US" altLang="ja-JP" sz="1800" b="1" dirty="0"/>
              <a:t>s (</a:t>
            </a:r>
            <a:r>
              <a:rPr kumimoji="0" lang="en-US" altLang="ja-JP" sz="1800" b="1" dirty="0">
                <a:solidFill>
                  <a:srgbClr val="FF0000"/>
                </a:solidFill>
              </a:rPr>
              <a:t>F</a:t>
            </a:r>
            <a:r>
              <a:rPr kumimoji="0" lang="en-US" altLang="ja-JP" sz="1800" b="1" dirty="0"/>
              <a:t>ine-</a:t>
            </a:r>
            <a:r>
              <a:rPr kumimoji="0" lang="en-US" altLang="ja-JP" sz="1800" b="1" dirty="0">
                <a:solidFill>
                  <a:srgbClr val="FF0000"/>
                </a:solidFill>
              </a:rPr>
              <a:t>G</a:t>
            </a:r>
            <a:r>
              <a:rPr kumimoji="0" lang="en-US" altLang="ja-JP" sz="1800" b="1" dirty="0"/>
              <a:t>rained </a:t>
            </a:r>
            <a:r>
              <a:rPr kumimoji="0" lang="en-US" altLang="ja-JP" sz="1800" b="1" dirty="0" smtClean="0">
                <a:solidFill>
                  <a:srgbClr val="FF0000"/>
                </a:solidFill>
              </a:rPr>
              <a:t>D</a:t>
            </a:r>
            <a:r>
              <a:rPr kumimoji="0" lang="en-US" altLang="ja-JP" sz="1800" b="1" dirty="0" smtClean="0"/>
              <a:t>etectors)</a:t>
            </a:r>
            <a:br>
              <a:rPr kumimoji="0" lang="en-US" altLang="ja-JP" sz="1800" b="1" dirty="0" smtClean="0"/>
            </a:br>
            <a:r>
              <a:rPr kumimoji="0" lang="en-US" altLang="ja-JP" sz="1800" b="1" dirty="0" smtClean="0"/>
              <a:t> -3 </a:t>
            </a:r>
            <a:r>
              <a:rPr kumimoji="0" lang="en-US" altLang="ja-JP" sz="1800" b="1" dirty="0">
                <a:solidFill>
                  <a:srgbClr val="FF0000"/>
                </a:solidFill>
              </a:rPr>
              <a:t>TPC</a:t>
            </a:r>
            <a:r>
              <a:rPr kumimoji="0" lang="en-US" altLang="ja-JP" sz="1800" b="1" dirty="0"/>
              <a:t>s (</a:t>
            </a:r>
            <a:r>
              <a:rPr kumimoji="0" lang="en-US" altLang="ja-JP" sz="1800" b="1" dirty="0">
                <a:solidFill>
                  <a:srgbClr val="FF0000"/>
                </a:solidFill>
              </a:rPr>
              <a:t>T</a:t>
            </a:r>
            <a:r>
              <a:rPr kumimoji="0" lang="en-US" altLang="ja-JP" sz="1800" b="1" dirty="0"/>
              <a:t>ime </a:t>
            </a:r>
            <a:r>
              <a:rPr kumimoji="0" lang="en-US" altLang="ja-JP" sz="1800" b="1" dirty="0">
                <a:solidFill>
                  <a:srgbClr val="FF0000"/>
                </a:solidFill>
              </a:rPr>
              <a:t>P</a:t>
            </a:r>
            <a:r>
              <a:rPr kumimoji="0" lang="en-US" altLang="ja-JP" sz="1800" b="1" dirty="0"/>
              <a:t>rojection </a:t>
            </a:r>
            <a:r>
              <a:rPr kumimoji="0" lang="en-US" altLang="ja-JP" sz="1800" b="1" dirty="0" smtClean="0">
                <a:solidFill>
                  <a:srgbClr val="FF0000"/>
                </a:solidFill>
              </a:rPr>
              <a:t>C</a:t>
            </a:r>
            <a:r>
              <a:rPr kumimoji="0" lang="en-US" altLang="ja-JP" sz="1800" b="1" dirty="0" smtClean="0"/>
              <a:t>hambers)</a:t>
            </a:r>
            <a:br>
              <a:rPr kumimoji="0" lang="en-US" altLang="ja-JP" sz="1800" b="1" dirty="0" smtClean="0"/>
            </a:br>
            <a:r>
              <a:rPr kumimoji="0" lang="en-US" altLang="ja-JP" sz="1800" b="1" dirty="0" smtClean="0"/>
              <a:t> -</a:t>
            </a:r>
            <a:r>
              <a:rPr kumimoji="0" lang="en-US" altLang="ja-JP" sz="1800" b="1" dirty="0" smtClean="0">
                <a:solidFill>
                  <a:srgbClr val="FF0000"/>
                </a:solidFill>
              </a:rPr>
              <a:t>P0D</a:t>
            </a:r>
            <a:r>
              <a:rPr kumimoji="0" lang="en-US" altLang="ja-JP" sz="1800" b="1" dirty="0" smtClean="0"/>
              <a:t> </a:t>
            </a:r>
            <a:r>
              <a:rPr kumimoji="0" lang="en-US" altLang="ja-JP" sz="1800" b="1" dirty="0"/>
              <a:t>(</a:t>
            </a:r>
            <a:r>
              <a:rPr kumimoji="0" lang="en-US" altLang="ja-JP" sz="1800" b="1" dirty="0">
                <a:solidFill>
                  <a:srgbClr val="FF0000"/>
                </a:solidFill>
                <a:latin typeface="Symbol" panose="05050102010706020507" pitchFamily="18" charset="2"/>
              </a:rPr>
              <a:t>p</a:t>
            </a:r>
            <a:r>
              <a:rPr kumimoji="0" lang="en-US" altLang="ja-JP" sz="1800" b="1" baseline="30000" dirty="0">
                <a:solidFill>
                  <a:srgbClr val="FF0000"/>
                </a:solidFill>
              </a:rPr>
              <a:t>0</a:t>
            </a:r>
            <a:r>
              <a:rPr kumimoji="0" lang="en-US" altLang="ja-JP" sz="1800" b="1" dirty="0">
                <a:solidFill>
                  <a:srgbClr val="FF0000"/>
                </a:solidFill>
              </a:rPr>
              <a:t> </a:t>
            </a:r>
            <a:r>
              <a:rPr kumimoji="0" lang="en-US" altLang="ja-JP" sz="1800" b="1" dirty="0" smtClean="0">
                <a:solidFill>
                  <a:srgbClr val="FF0000"/>
                </a:solidFill>
              </a:rPr>
              <a:t>d</a:t>
            </a:r>
            <a:r>
              <a:rPr kumimoji="0" lang="en-US" altLang="ja-JP" sz="1800" b="1" dirty="0" smtClean="0"/>
              <a:t>etector)</a:t>
            </a:r>
            <a:br>
              <a:rPr kumimoji="0" lang="en-US" altLang="ja-JP" sz="1800" b="1" dirty="0" smtClean="0"/>
            </a:br>
            <a:r>
              <a:rPr kumimoji="0" lang="en-US" altLang="ja-JP" sz="1800" b="1" dirty="0" smtClean="0"/>
              <a:t> -</a:t>
            </a:r>
            <a:r>
              <a:rPr kumimoji="0" lang="en-US" altLang="ja-JP" sz="1800" b="1" dirty="0" smtClean="0">
                <a:solidFill>
                  <a:srgbClr val="FF0000"/>
                </a:solidFill>
              </a:rPr>
              <a:t>ECAL</a:t>
            </a:r>
            <a:r>
              <a:rPr kumimoji="0" lang="en-US" altLang="ja-JP" sz="1800" b="1" dirty="0" smtClean="0"/>
              <a:t> </a:t>
            </a:r>
            <a:r>
              <a:rPr kumimoji="0" lang="en-US" altLang="ja-JP" sz="1800" b="1" dirty="0"/>
              <a:t>(</a:t>
            </a:r>
            <a:r>
              <a:rPr kumimoji="0" lang="en-US" altLang="ja-JP" sz="1800" b="1" dirty="0">
                <a:solidFill>
                  <a:srgbClr val="FF0000"/>
                </a:solidFill>
              </a:rPr>
              <a:t>E</a:t>
            </a:r>
            <a:r>
              <a:rPr kumimoji="0" lang="en-US" altLang="ja-JP" sz="1800" b="1" dirty="0"/>
              <a:t>lectromagnetic </a:t>
            </a:r>
            <a:r>
              <a:rPr kumimoji="0" lang="en-US" altLang="ja-JP" sz="1800" b="1" dirty="0" err="1" smtClean="0">
                <a:solidFill>
                  <a:srgbClr val="FF0000"/>
                </a:solidFill>
              </a:rPr>
              <a:t>CAL</a:t>
            </a:r>
            <a:r>
              <a:rPr kumimoji="0" lang="en-US" altLang="ja-JP" sz="1800" b="1" dirty="0" err="1" smtClean="0"/>
              <a:t>orimeters</a:t>
            </a:r>
            <a:r>
              <a:rPr kumimoji="0" lang="en-US" altLang="ja-JP" sz="1800" b="1" dirty="0" smtClean="0"/>
              <a:t>)</a:t>
            </a:r>
            <a:br>
              <a:rPr kumimoji="0" lang="en-US" altLang="ja-JP" sz="1800" b="1" dirty="0" smtClean="0"/>
            </a:br>
            <a:r>
              <a:rPr kumimoji="0" lang="en-US" altLang="ja-JP" sz="1800" b="1" dirty="0" smtClean="0"/>
              <a:t> -</a:t>
            </a:r>
            <a:r>
              <a:rPr kumimoji="0" lang="en-US" altLang="ja-JP" sz="1800" b="1" dirty="0" smtClean="0">
                <a:solidFill>
                  <a:srgbClr val="FF0000"/>
                </a:solidFill>
              </a:rPr>
              <a:t>SMRD</a:t>
            </a:r>
            <a:r>
              <a:rPr kumimoji="0" lang="en-US" altLang="ja-JP" sz="1800" b="1" dirty="0" smtClean="0"/>
              <a:t>(</a:t>
            </a:r>
            <a:r>
              <a:rPr kumimoji="0" lang="en-US" altLang="ja-JP" sz="1800" b="1" dirty="0" smtClean="0">
                <a:solidFill>
                  <a:srgbClr val="FF0000"/>
                </a:solidFill>
              </a:rPr>
              <a:t>S</a:t>
            </a:r>
            <a:r>
              <a:rPr kumimoji="0" lang="en-US" altLang="ja-JP" sz="1800" b="1" dirty="0" smtClean="0"/>
              <a:t>ide </a:t>
            </a:r>
            <a:r>
              <a:rPr kumimoji="0" lang="en-US" altLang="ja-JP" sz="1800" b="1" dirty="0">
                <a:solidFill>
                  <a:srgbClr val="FF0000"/>
                </a:solidFill>
              </a:rPr>
              <a:t>M</a:t>
            </a:r>
            <a:r>
              <a:rPr kumimoji="0" lang="en-US" altLang="ja-JP" sz="1800" b="1" dirty="0"/>
              <a:t>uon </a:t>
            </a:r>
            <a:r>
              <a:rPr kumimoji="0" lang="en-US" altLang="ja-JP" sz="1800" b="1" dirty="0">
                <a:solidFill>
                  <a:srgbClr val="FF0000"/>
                </a:solidFill>
              </a:rPr>
              <a:t>R</a:t>
            </a:r>
            <a:r>
              <a:rPr kumimoji="0" lang="en-US" altLang="ja-JP" sz="1800" b="1" dirty="0"/>
              <a:t>ange </a:t>
            </a:r>
            <a:r>
              <a:rPr kumimoji="0" lang="en-US" altLang="ja-JP" sz="1800" b="1" dirty="0">
                <a:solidFill>
                  <a:srgbClr val="FF0000"/>
                </a:solidFill>
              </a:rPr>
              <a:t>D</a:t>
            </a:r>
            <a:r>
              <a:rPr kumimoji="0" lang="en-US" altLang="ja-JP" sz="1800" b="1" dirty="0"/>
              <a:t>etector</a:t>
            </a:r>
            <a:r>
              <a:rPr kumimoji="0" lang="en-US" altLang="ja-JP" sz="1800" b="1" dirty="0" smtClean="0"/>
              <a:t>).</a:t>
            </a:r>
            <a:r>
              <a:rPr kumimoji="0" lang="en-US" altLang="ja-JP" sz="1800" b="1" dirty="0"/>
              <a:t/>
            </a:r>
            <a:br>
              <a:rPr kumimoji="0" lang="en-US" altLang="ja-JP" sz="1800" b="1" dirty="0"/>
            </a:br>
            <a:r>
              <a:rPr kumimoji="0" lang="en-US" altLang="ja-JP" sz="1800" b="1" dirty="0" smtClean="0"/>
              <a:t>All </a:t>
            </a:r>
            <a:r>
              <a:rPr kumimoji="0" lang="en-US" altLang="ja-JP" sz="1800" b="1" dirty="0"/>
              <a:t>components are in </a:t>
            </a:r>
            <a:r>
              <a:rPr kumimoji="0" lang="en-US" altLang="ja-JP" sz="1800" b="1" dirty="0">
                <a:solidFill>
                  <a:srgbClr val="FF0000"/>
                </a:solidFill>
              </a:rPr>
              <a:t>0.2 T</a:t>
            </a:r>
            <a:r>
              <a:rPr kumimoji="0" lang="en-US" altLang="ja-JP" sz="1800" b="1" dirty="0"/>
              <a:t> of </a:t>
            </a:r>
            <a:r>
              <a:rPr kumimoji="0" lang="en-US" altLang="ja-JP" sz="1800" b="1" dirty="0" smtClean="0"/>
              <a:t>magnetic field</a:t>
            </a:r>
            <a:r>
              <a:rPr kumimoji="0" lang="en-US" altLang="ja-JP" sz="1800" b="1" dirty="0"/>
              <a:t>. </a:t>
            </a:r>
            <a:endParaRPr kumimoji="0" lang="en-US" altLang="ja-JP" sz="1800" b="1" dirty="0" smtClean="0"/>
          </a:p>
          <a:p>
            <a:pPr eaLnBrk="1" hangingPunct="1">
              <a:spcBef>
                <a:spcPct val="50000"/>
              </a:spcBef>
              <a:buFont typeface="Wingdings" panose="05000000000000000000" pitchFamily="2" charset="2"/>
              <a:buChar char="l"/>
            </a:pPr>
            <a:r>
              <a:rPr kumimoji="0" lang="en-US" altLang="ja-JP" sz="1800" b="1" dirty="0" smtClean="0"/>
              <a:t>Neutrino </a:t>
            </a:r>
            <a:r>
              <a:rPr kumimoji="0" lang="en-US" altLang="ja-JP" sz="1800" b="1" dirty="0"/>
              <a:t>flux as well as </a:t>
            </a:r>
            <a:r>
              <a:rPr kumimoji="0" lang="en-US" altLang="ja-JP" sz="1800" b="1" dirty="0" smtClean="0"/>
              <a:t>neutrino interactions </a:t>
            </a:r>
            <a:r>
              <a:rPr kumimoji="0" lang="en-US" altLang="ja-JP" sz="1800" b="1" dirty="0"/>
              <a:t>can be studied </a:t>
            </a:r>
            <a:r>
              <a:rPr kumimoji="0" lang="en-US" altLang="ja-JP" sz="1800" b="1" dirty="0" smtClean="0"/>
              <a:t>from the </a:t>
            </a:r>
            <a:r>
              <a:rPr kumimoji="0" lang="en-US" altLang="ja-JP" sz="1800" b="1" dirty="0"/>
              <a:t>reconstructed track information</a:t>
            </a:r>
            <a:r>
              <a:rPr kumimoji="0" lang="en-US" altLang="ja-JP" sz="1800" b="1" dirty="0" smtClean="0"/>
              <a:t>.</a:t>
            </a:r>
            <a:endParaRPr kumimoji="0" lang="en-US" altLang="ja-JP" sz="1800" b="1" dirty="0"/>
          </a:p>
        </p:txBody>
      </p:sp>
      <p:pic>
        <p:nvPicPr>
          <p:cNvPr id="40966"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61794" y="3900423"/>
            <a:ext cx="2884347" cy="250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7"/>
          <p:cNvSpPr txBox="1">
            <a:spLocks noChangeArrowheads="1"/>
          </p:cNvSpPr>
          <p:nvPr/>
        </p:nvSpPr>
        <p:spPr bwMode="auto">
          <a:xfrm>
            <a:off x="7033419" y="3562024"/>
            <a:ext cx="101758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dirty="0"/>
              <a:t>CC1</a:t>
            </a:r>
            <a:r>
              <a:rPr lang="en-US" altLang="ja-JP" sz="2000" b="1" dirty="0">
                <a:latin typeface="Symbol" panose="05050102010706020507" pitchFamily="18" charset="2"/>
              </a:rPr>
              <a:t>p</a:t>
            </a:r>
            <a:endParaRPr lang="en-US" altLang="ja-JP" sz="2000" b="1" dirty="0"/>
          </a:p>
        </p:txBody>
      </p:sp>
      <p:sp>
        <p:nvSpPr>
          <p:cNvPr id="6" name="スライド番号プレースホルダー 5"/>
          <p:cNvSpPr>
            <a:spLocks noGrp="1"/>
          </p:cNvSpPr>
          <p:nvPr>
            <p:ph type="sldNum" sz="quarter" idx="12"/>
          </p:nvPr>
        </p:nvSpPr>
        <p:spPr/>
        <p:txBody>
          <a:bodyPr/>
          <a:lstStyle/>
          <a:p>
            <a:pPr>
              <a:defRPr/>
            </a:pPr>
            <a:fld id="{3EAA431D-1802-4F9A-9E77-815A94885E9D}" type="slidenum">
              <a:rPr lang="en-US" altLang="ja-JP" smtClean="0"/>
              <a:pPr>
                <a:defRPr/>
              </a:pPr>
              <a:t>12</a:t>
            </a:fld>
            <a:endParaRPr lang="en-US" altLang="ja-JP"/>
          </a:p>
        </p:txBody>
      </p:sp>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507" y="3352013"/>
            <a:ext cx="4819045" cy="3368799"/>
          </a:xfrm>
          <a:prstGeom prst="rect">
            <a:avLst/>
          </a:prstGeom>
        </p:spPr>
      </p:pic>
    </p:spTree>
    <p:extLst>
      <p:ext uri="{BB962C8B-B14F-4D97-AF65-F5344CB8AC3E}">
        <p14:creationId xmlns:p14="http://schemas.microsoft.com/office/powerpoint/2010/main" val="40324938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k_det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9675" y="2590800"/>
            <a:ext cx="7067550" cy="480536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3011" name="Text Box 5"/>
          <p:cNvSpPr txBox="1">
            <a:spLocks noChangeArrowheads="1"/>
          </p:cNvSpPr>
          <p:nvPr/>
        </p:nvSpPr>
        <p:spPr bwMode="auto">
          <a:xfrm>
            <a:off x="1006475" y="12700"/>
            <a:ext cx="7148513"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t>Far detector : </a:t>
            </a:r>
            <a:r>
              <a:rPr lang="en-US" altLang="ja-JP" sz="2800" b="1" u="sng">
                <a:solidFill>
                  <a:srgbClr val="FF0000"/>
                </a:solidFill>
              </a:rPr>
              <a:t>Super-Kamiokande (SK)</a:t>
            </a:r>
          </a:p>
        </p:txBody>
      </p:sp>
      <p:sp>
        <p:nvSpPr>
          <p:cNvPr id="43012" name="Text Box 12"/>
          <p:cNvSpPr txBox="1">
            <a:spLocks noChangeArrowheads="1"/>
          </p:cNvSpPr>
          <p:nvPr/>
        </p:nvSpPr>
        <p:spPr bwMode="auto">
          <a:xfrm>
            <a:off x="60325" y="517525"/>
            <a:ext cx="8988942"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dirty="0"/>
              <a:t>50kt water Cherenkov detector.  The fiducial volume of the inner detector is </a:t>
            </a:r>
            <a:r>
              <a:rPr kumimoji="0" lang="en-US" altLang="ja-JP" sz="2000" b="1" dirty="0">
                <a:solidFill>
                  <a:srgbClr val="FF0000"/>
                </a:solidFill>
              </a:rPr>
              <a:t>22.5 </a:t>
            </a:r>
            <a:r>
              <a:rPr kumimoji="0" lang="en-US" altLang="ja-JP" sz="2000" b="1" dirty="0" err="1"/>
              <a:t>kton</a:t>
            </a:r>
            <a:r>
              <a:rPr kumimoji="0" lang="en-US" altLang="ja-JP" sz="2000" b="1" dirty="0"/>
              <a:t>, and is viewed by </a:t>
            </a:r>
            <a:r>
              <a:rPr kumimoji="0" lang="en-US" altLang="ja-JP" sz="2000" b="1" dirty="0" smtClean="0">
                <a:solidFill>
                  <a:srgbClr val="FF0000"/>
                </a:solidFill>
              </a:rPr>
              <a:t>11129</a:t>
            </a:r>
            <a:r>
              <a:rPr kumimoji="0" lang="en-US" altLang="ja-JP" sz="2000" b="1" dirty="0" smtClean="0"/>
              <a:t> </a:t>
            </a:r>
            <a:r>
              <a:rPr kumimoji="0" lang="en-US" altLang="ja-JP" sz="2000" b="1" dirty="0"/>
              <a:t>20-inch diameter </a:t>
            </a:r>
            <a:r>
              <a:rPr kumimoji="0" lang="en-US" altLang="ja-JP" sz="2000" b="1" dirty="0" err="1"/>
              <a:t>PMTs.</a:t>
            </a:r>
            <a:r>
              <a:rPr kumimoji="0" lang="en-US" altLang="ja-JP" sz="2000" b="1" dirty="0"/>
              <a:t/>
            </a:r>
            <a:br>
              <a:rPr kumimoji="0" lang="en-US" altLang="ja-JP" sz="2000" b="1" dirty="0"/>
            </a:br>
            <a:r>
              <a:rPr kumimoji="0" lang="en-US" altLang="ja-JP" sz="2000" b="1" dirty="0"/>
              <a:t>Outer water layer surrounding the inner volume is viewed by 1885</a:t>
            </a:r>
            <a:br>
              <a:rPr kumimoji="0" lang="en-US" altLang="ja-JP" sz="2000" b="1" dirty="0"/>
            </a:br>
            <a:r>
              <a:rPr kumimoji="0" lang="en-US" altLang="ja-JP" sz="2000" b="1" dirty="0"/>
              <a:t>8-inch diameter </a:t>
            </a:r>
            <a:r>
              <a:rPr kumimoji="0" lang="en-US" altLang="ja-JP" sz="2000" b="1" dirty="0" err="1"/>
              <a:t>PMTs.</a:t>
            </a:r>
            <a:endParaRPr kumimoji="0" lang="en-US" altLang="ja-JP" sz="2000" b="1" dirty="0"/>
          </a:p>
          <a:p>
            <a:pPr eaLnBrk="1" hangingPunct="1">
              <a:spcBef>
                <a:spcPct val="50000"/>
              </a:spcBef>
              <a:buFont typeface="Wingdings" panose="05000000000000000000" pitchFamily="2" charset="2"/>
              <a:buChar char="l"/>
            </a:pPr>
            <a:r>
              <a:rPr kumimoji="0" lang="en-US" altLang="ja-JP" sz="2000" b="1" dirty="0"/>
              <a:t>Located at 1000 m underground in </a:t>
            </a:r>
            <a:r>
              <a:rPr kumimoji="0" lang="en-US" altLang="ja-JP" sz="2000" b="1" dirty="0" err="1"/>
              <a:t>Kamioka</a:t>
            </a:r>
            <a:r>
              <a:rPr kumimoji="0" lang="en-US" altLang="ja-JP" sz="2000" b="1" dirty="0"/>
              <a:t> mine, Japan.</a:t>
            </a:r>
            <a:br>
              <a:rPr kumimoji="0" lang="en-US" altLang="ja-JP" sz="2000" b="1" dirty="0"/>
            </a:br>
            <a:r>
              <a:rPr kumimoji="0" lang="en-US" altLang="ja-JP" sz="2000" b="1" dirty="0" smtClean="0"/>
              <a:t>The </a:t>
            </a:r>
            <a:r>
              <a:rPr kumimoji="0" lang="en-US" altLang="ja-JP" sz="2000" b="1" dirty="0"/>
              <a:t>distance from </a:t>
            </a:r>
            <a:r>
              <a:rPr kumimoji="0" lang="en-US" altLang="ja-JP" sz="2000" b="1" dirty="0" smtClean="0"/>
              <a:t>J-PARC </a:t>
            </a:r>
            <a:r>
              <a:rPr kumimoji="0" lang="en-US" altLang="ja-JP" sz="2000" b="1" dirty="0"/>
              <a:t>is</a:t>
            </a:r>
            <a:r>
              <a:rPr kumimoji="0" lang="en-US" altLang="ja-JP" sz="2000" b="1" dirty="0">
                <a:solidFill>
                  <a:srgbClr val="CC0000"/>
                </a:solidFill>
              </a:rPr>
              <a:t> </a:t>
            </a:r>
            <a:r>
              <a:rPr kumimoji="0" lang="en-US" altLang="ja-JP" sz="2000" b="1" dirty="0">
                <a:solidFill>
                  <a:srgbClr val="FF0000"/>
                </a:solidFill>
              </a:rPr>
              <a:t>295</a:t>
            </a:r>
            <a:r>
              <a:rPr kumimoji="0" lang="en-US" altLang="ja-JP" sz="2000" b="1" dirty="0">
                <a:solidFill>
                  <a:srgbClr val="CC0000"/>
                </a:solidFill>
              </a:rPr>
              <a:t> </a:t>
            </a:r>
            <a:r>
              <a:rPr kumimoji="0" lang="en-US" altLang="ja-JP" sz="2000" b="1" dirty="0"/>
              <a:t>km.</a:t>
            </a:r>
          </a:p>
        </p:txBody>
      </p:sp>
      <p:pic>
        <p:nvPicPr>
          <p:cNvPr id="43013" name="Picture 21" descr="DSC_018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175" y="2763838"/>
            <a:ext cx="6162675" cy="412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p:cNvSpPr>
            <a:spLocks noGrp="1"/>
          </p:cNvSpPr>
          <p:nvPr>
            <p:ph type="sldNum" sz="quarter" idx="12"/>
          </p:nvPr>
        </p:nvSpPr>
        <p:spPr/>
        <p:txBody>
          <a:bodyPr/>
          <a:lstStyle/>
          <a:p>
            <a:pPr>
              <a:defRPr/>
            </a:pPr>
            <a:fld id="{3EAA431D-1802-4F9A-9E77-815A94885E9D}" type="slidenum">
              <a:rPr lang="en-US" altLang="ja-JP" smtClean="0"/>
              <a:pPr>
                <a:defRPr/>
              </a:pPr>
              <a:t>13</a:t>
            </a:fld>
            <a:endParaRPr lang="en-US" altLang="ja-JP"/>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73893" y="13999"/>
            <a:ext cx="926407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dirty="0">
                <a:solidFill>
                  <a:srgbClr val="0A0AD4"/>
                </a:solidFill>
              </a:rPr>
              <a:t>History of </a:t>
            </a:r>
            <a:r>
              <a:rPr lang="en-US" altLang="ja-JP" sz="2800" b="1" u="sng" dirty="0" smtClean="0">
                <a:solidFill>
                  <a:srgbClr val="0A0AD4"/>
                </a:solidFill>
              </a:rPr>
              <a:t>the</a:t>
            </a:r>
            <a:r>
              <a:rPr lang="ja-JP" altLang="en-US" sz="2800" b="1" u="sng" dirty="0">
                <a:solidFill>
                  <a:srgbClr val="0A0AD4"/>
                </a:solidFill>
              </a:rPr>
              <a:t> </a:t>
            </a:r>
            <a:r>
              <a:rPr lang="en-US" altLang="ja-JP" sz="2800" b="1" u="sng" dirty="0" smtClean="0">
                <a:solidFill>
                  <a:srgbClr val="0A0AD4"/>
                </a:solidFill>
              </a:rPr>
              <a:t>T2K </a:t>
            </a:r>
            <a:r>
              <a:rPr lang="en-US" altLang="ja-JP" sz="2800" b="1" u="sng" dirty="0">
                <a:solidFill>
                  <a:srgbClr val="0A0AD4"/>
                </a:solidFill>
              </a:rPr>
              <a:t>neutrino </a:t>
            </a:r>
            <a:r>
              <a:rPr lang="en-US" altLang="ja-JP" sz="2800" b="1" u="sng" dirty="0" smtClean="0">
                <a:solidFill>
                  <a:srgbClr val="0A0AD4"/>
                </a:solidFill>
              </a:rPr>
              <a:t>beam</a:t>
            </a:r>
            <a:r>
              <a:rPr lang="ja-JP" altLang="en-US" sz="2800" b="1" u="sng" dirty="0">
                <a:solidFill>
                  <a:srgbClr val="0A0AD4"/>
                </a:solidFill>
              </a:rPr>
              <a:t> </a:t>
            </a:r>
            <a:r>
              <a:rPr lang="en-US" altLang="ja-JP" sz="2800" b="1" u="sng" dirty="0" smtClean="0">
                <a:solidFill>
                  <a:srgbClr val="0A0AD4"/>
                </a:solidFill>
              </a:rPr>
              <a:t>until February 2020</a:t>
            </a:r>
            <a:endParaRPr lang="en-US" altLang="ja-JP" sz="2800" b="1" u="sng" dirty="0">
              <a:solidFill>
                <a:srgbClr val="0A0AD4"/>
              </a:solidFill>
            </a:endParaRPr>
          </a:p>
        </p:txBody>
      </p:sp>
      <p:sp>
        <p:nvSpPr>
          <p:cNvPr id="45059" name="Text Box 132"/>
          <p:cNvSpPr txBox="1">
            <a:spLocks noChangeArrowheads="1"/>
          </p:cNvSpPr>
          <p:nvPr/>
        </p:nvSpPr>
        <p:spPr bwMode="auto">
          <a:xfrm>
            <a:off x="220663" y="5045188"/>
            <a:ext cx="88804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t> </a:t>
            </a:r>
          </a:p>
        </p:txBody>
      </p:sp>
      <p:sp>
        <p:nvSpPr>
          <p:cNvPr id="45060" name="Text Box 193"/>
          <p:cNvSpPr txBox="1">
            <a:spLocks noChangeArrowheads="1"/>
          </p:cNvSpPr>
          <p:nvPr/>
        </p:nvSpPr>
        <p:spPr bwMode="auto">
          <a:xfrm>
            <a:off x="3175" y="4683742"/>
            <a:ext cx="9097963"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dirty="0"/>
              <a:t>Physics run started in </a:t>
            </a:r>
            <a:r>
              <a:rPr lang="en-US" altLang="ja-JP" sz="2000" b="1" dirty="0" smtClean="0"/>
              <a:t>January 2010</a:t>
            </a:r>
            <a:r>
              <a:rPr lang="en-US" altLang="ja-JP" sz="2000" b="1" dirty="0"/>
              <a:t>. </a:t>
            </a:r>
            <a:r>
              <a:rPr lang="en-US" altLang="ja-JP" sz="2000" b="1" dirty="0" smtClean="0"/>
              <a:t>Anti-neutrino beam </a:t>
            </a:r>
            <a:r>
              <a:rPr lang="en-US" altLang="ja-JP" sz="2000" b="1" dirty="0"/>
              <a:t>running (reverse horn current direction) </a:t>
            </a:r>
            <a:r>
              <a:rPr lang="en-US" altLang="ja-JP" sz="2000" b="1" dirty="0" smtClean="0"/>
              <a:t>started in June 2014. At middle of February 2020, </a:t>
            </a:r>
            <a:r>
              <a:rPr lang="en-US" altLang="ja-JP" sz="2000" b="1" dirty="0"/>
              <a:t>the maximum beam power achieved is </a:t>
            </a:r>
            <a:r>
              <a:rPr lang="en-US" altLang="ja-JP" sz="2000" b="1" dirty="0" smtClean="0">
                <a:solidFill>
                  <a:srgbClr val="FF0000"/>
                </a:solidFill>
              </a:rPr>
              <a:t>523kW</a:t>
            </a:r>
            <a:r>
              <a:rPr lang="en-US" altLang="ja-JP" sz="2000" b="1" dirty="0"/>
              <a:t>. </a:t>
            </a:r>
          </a:p>
          <a:p>
            <a:pPr eaLnBrk="1" hangingPunct="1">
              <a:spcBef>
                <a:spcPct val="50000"/>
              </a:spcBef>
              <a:buFont typeface="Wingdings" panose="05000000000000000000" pitchFamily="2" charset="2"/>
              <a:buChar char="l"/>
            </a:pPr>
            <a:r>
              <a:rPr lang="en-US" altLang="ja-JP" sz="2000" b="1" dirty="0"/>
              <a:t>Integrated POT (protons on target) until </a:t>
            </a:r>
            <a:r>
              <a:rPr lang="en-US" altLang="ja-JP" sz="2000" b="1" dirty="0" smtClean="0"/>
              <a:t>middle of February 2020:</a:t>
            </a:r>
            <a:r>
              <a:rPr lang="en-US" altLang="ja-JP" sz="2000" b="1" dirty="0"/>
              <a:t/>
            </a:r>
            <a:br>
              <a:rPr lang="en-US" altLang="ja-JP" sz="2000" b="1" dirty="0"/>
            </a:br>
            <a:r>
              <a:rPr lang="en-US" altLang="ja-JP" sz="2000" b="1" dirty="0" smtClean="0">
                <a:solidFill>
                  <a:srgbClr val="FF0000"/>
                </a:solidFill>
              </a:rPr>
              <a:t>1.99x10</a:t>
            </a:r>
            <a:r>
              <a:rPr lang="en-US" altLang="ja-JP" sz="2000" b="1" baseline="30000" dirty="0" smtClean="0">
                <a:solidFill>
                  <a:srgbClr val="FF0000"/>
                </a:solidFill>
              </a:rPr>
              <a:t>21 </a:t>
            </a:r>
            <a:r>
              <a:rPr lang="en-US" altLang="ja-JP" sz="2000" b="1" dirty="0" smtClean="0"/>
              <a:t>(</a:t>
            </a:r>
            <a:r>
              <a:rPr lang="en-US" altLang="ja-JP" sz="2000" b="1" dirty="0">
                <a:latin typeface="Symbol" panose="05050102010706020507" pitchFamily="18" charset="2"/>
              </a:rPr>
              <a:t>n</a:t>
            </a:r>
            <a:r>
              <a:rPr lang="en-US" altLang="ja-JP" sz="2000" b="1" dirty="0" smtClean="0"/>
              <a:t>) </a:t>
            </a:r>
            <a:r>
              <a:rPr lang="en-US" altLang="ja-JP" sz="2000" b="1" dirty="0"/>
              <a:t>+ </a:t>
            </a:r>
            <a:r>
              <a:rPr lang="en-US" altLang="ja-JP" sz="2000" b="1" dirty="0" smtClean="0">
                <a:solidFill>
                  <a:srgbClr val="FF0000"/>
                </a:solidFill>
              </a:rPr>
              <a:t>1.65x10</a:t>
            </a:r>
            <a:r>
              <a:rPr lang="en-US" altLang="ja-JP" sz="2000" b="1" baseline="30000" dirty="0" smtClean="0">
                <a:solidFill>
                  <a:srgbClr val="FF0000"/>
                </a:solidFill>
              </a:rPr>
              <a:t>21 </a:t>
            </a:r>
            <a:r>
              <a:rPr lang="en-US" altLang="ja-JP" sz="2000" b="1" dirty="0" smtClean="0"/>
              <a:t>(</a:t>
            </a:r>
            <a:r>
              <a:rPr lang="en-US" altLang="ja-JP" sz="2000" b="1" dirty="0">
                <a:latin typeface="Symbol" panose="05050102010706020507" pitchFamily="18" charset="2"/>
              </a:rPr>
              <a:t>n</a:t>
            </a:r>
            <a:r>
              <a:rPr lang="en-US" altLang="ja-JP" sz="2000" b="1" dirty="0" smtClean="0"/>
              <a:t>) = </a:t>
            </a:r>
            <a:r>
              <a:rPr lang="en-US" altLang="ja-JP" sz="2000" b="1" dirty="0" smtClean="0">
                <a:solidFill>
                  <a:srgbClr val="FF0000"/>
                </a:solidFill>
              </a:rPr>
              <a:t>3.64x10</a:t>
            </a:r>
            <a:r>
              <a:rPr lang="en-US" altLang="ja-JP" sz="2000" b="1" baseline="30000" dirty="0" smtClean="0">
                <a:solidFill>
                  <a:srgbClr val="FF0000"/>
                </a:solidFill>
              </a:rPr>
              <a:t>21</a:t>
            </a:r>
            <a:r>
              <a:rPr lang="en-US" altLang="ja-JP" sz="2000" b="1" dirty="0" smtClean="0"/>
              <a:t> </a:t>
            </a:r>
            <a:r>
              <a:rPr lang="en-US" altLang="ja-JP" sz="2000" b="1" dirty="0"/>
              <a:t>(total</a:t>
            </a:r>
            <a:r>
              <a:rPr lang="en-US" altLang="ja-JP" sz="2000" b="1" dirty="0" smtClean="0"/>
              <a:t>).</a:t>
            </a:r>
          </a:p>
        </p:txBody>
      </p:sp>
      <p:sp>
        <p:nvSpPr>
          <p:cNvPr id="3" name="スライド番号プレースホルダー 2"/>
          <p:cNvSpPr>
            <a:spLocks noGrp="1"/>
          </p:cNvSpPr>
          <p:nvPr>
            <p:ph type="sldNum" sz="quarter" idx="12"/>
          </p:nvPr>
        </p:nvSpPr>
        <p:spPr/>
        <p:txBody>
          <a:bodyPr/>
          <a:lstStyle/>
          <a:p>
            <a:pPr>
              <a:defRPr/>
            </a:pPr>
            <a:fld id="{3EAA431D-1802-4F9A-9E77-815A94885E9D}" type="slidenum">
              <a:rPr lang="en-US" altLang="ja-JP" smtClean="0"/>
              <a:pPr>
                <a:defRPr/>
              </a:pPr>
              <a:t>14</a:t>
            </a:fld>
            <a:endParaRPr lang="en-US" altLang="ja-JP"/>
          </a:p>
        </p:txBody>
      </p:sp>
      <p:cxnSp>
        <p:nvCxnSpPr>
          <p:cNvPr id="5" name="直線コネクタ 4"/>
          <p:cNvCxnSpPr/>
          <p:nvPr/>
        </p:nvCxnSpPr>
        <p:spPr>
          <a:xfrm>
            <a:off x="3427516" y="6194303"/>
            <a:ext cx="10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870" y="644952"/>
            <a:ext cx="8144819" cy="4038789"/>
          </a:xfrm>
          <a:prstGeom prst="rect">
            <a:avLst/>
          </a:prstGeom>
        </p:spPr>
      </p:pic>
    </p:spTree>
    <p:extLst>
      <p:ext uri="{BB962C8B-B14F-4D97-AF65-F5344CB8AC3E}">
        <p14:creationId xmlns:p14="http://schemas.microsoft.com/office/powerpoint/2010/main" val="15096287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2702" y="1275259"/>
            <a:ext cx="5173712" cy="3163109"/>
          </a:xfrm>
          <a:prstGeom prst="rect">
            <a:avLst/>
          </a:prstGeom>
        </p:spPr>
      </p:pic>
      <p:sp>
        <p:nvSpPr>
          <p:cNvPr id="48130" name="Text Box 2"/>
          <p:cNvSpPr txBox="1">
            <a:spLocks noChangeArrowheads="1"/>
          </p:cNvSpPr>
          <p:nvPr/>
        </p:nvSpPr>
        <p:spPr bwMode="auto">
          <a:xfrm>
            <a:off x="0" y="7938"/>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Systematic errors on expected number of events</a:t>
            </a:r>
          </a:p>
        </p:txBody>
      </p:sp>
      <p:sp>
        <p:nvSpPr>
          <p:cNvPr id="51234" name="Text Box 7"/>
          <p:cNvSpPr txBox="1">
            <a:spLocks noChangeArrowheads="1"/>
          </p:cNvSpPr>
          <p:nvPr/>
        </p:nvSpPr>
        <p:spPr bwMode="auto">
          <a:xfrm>
            <a:off x="0" y="503238"/>
            <a:ext cx="9144000" cy="3747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defRPr/>
            </a:pPr>
            <a:r>
              <a:rPr lang="en-US" altLang="ja-JP" sz="1900" b="1" dirty="0"/>
              <a:t>Neutrino oscillation </a:t>
            </a:r>
            <a:r>
              <a:rPr lang="en-US" altLang="ja-JP" sz="1900" b="1" dirty="0" smtClean="0"/>
              <a:t>parameters are</a:t>
            </a:r>
            <a:br>
              <a:rPr lang="en-US" altLang="ja-JP" sz="1900" b="1" dirty="0" smtClean="0"/>
            </a:br>
            <a:r>
              <a:rPr lang="en-US" altLang="ja-JP" sz="1900" b="1" dirty="0" smtClean="0"/>
              <a:t>extracted </a:t>
            </a:r>
            <a:r>
              <a:rPr lang="en-US" altLang="ja-JP" sz="1900" b="1" dirty="0"/>
              <a:t>from a </a:t>
            </a:r>
            <a:r>
              <a:rPr lang="en-US" altLang="ja-JP" sz="1900" b="1" dirty="0" smtClean="0"/>
              <a:t>comparison</a:t>
            </a:r>
            <a:br>
              <a:rPr lang="en-US" altLang="ja-JP" sz="1900" b="1" dirty="0" smtClean="0"/>
            </a:br>
            <a:r>
              <a:rPr lang="en-US" altLang="ja-JP" sz="1900" b="1" dirty="0" smtClean="0"/>
              <a:t>of </a:t>
            </a:r>
            <a:r>
              <a:rPr lang="en-US" altLang="ja-JP" sz="1900" b="1" dirty="0" smtClean="0">
                <a:solidFill>
                  <a:srgbClr val="FF0000"/>
                </a:solidFill>
              </a:rPr>
              <a:t>SK </a:t>
            </a:r>
            <a:r>
              <a:rPr lang="en-US" altLang="ja-JP" sz="1900" b="1" dirty="0">
                <a:solidFill>
                  <a:srgbClr val="FF0000"/>
                </a:solidFill>
              </a:rPr>
              <a:t>data</a:t>
            </a:r>
            <a:r>
              <a:rPr lang="en-US" altLang="ja-JP" sz="1900" b="1" dirty="0"/>
              <a:t> and </a:t>
            </a:r>
            <a:r>
              <a:rPr lang="en-US" altLang="ja-JP" sz="1900" b="1" dirty="0">
                <a:solidFill>
                  <a:srgbClr val="FF0000"/>
                </a:solidFill>
              </a:rPr>
              <a:t>expectations</a:t>
            </a:r>
            <a:r>
              <a:rPr lang="en-US" altLang="ja-JP" sz="1900" b="1" dirty="0"/>
              <a:t>. </a:t>
            </a:r>
            <a:r>
              <a:rPr lang="en-US" altLang="ja-JP" sz="1900" b="1" dirty="0" smtClean="0"/>
              <a:t/>
            </a:r>
            <a:br>
              <a:rPr lang="en-US" altLang="ja-JP" sz="1900" b="1" dirty="0" smtClean="0"/>
            </a:br>
            <a:r>
              <a:rPr lang="en-US" altLang="ja-JP" sz="1900" b="1" dirty="0" smtClean="0"/>
              <a:t>The </a:t>
            </a:r>
            <a:r>
              <a:rPr lang="en-US" altLang="ja-JP" sz="1900" b="1" dirty="0"/>
              <a:t>systematic error on </a:t>
            </a:r>
            <a:r>
              <a:rPr lang="en-US" altLang="ja-JP" sz="1900" b="1" dirty="0" smtClean="0"/>
              <a:t>the</a:t>
            </a:r>
            <a:br>
              <a:rPr lang="en-US" altLang="ja-JP" sz="1900" b="1" dirty="0" smtClean="0"/>
            </a:br>
            <a:r>
              <a:rPr lang="en-US" altLang="ja-JP" sz="1900" b="1" dirty="0" smtClean="0"/>
              <a:t>expectation </a:t>
            </a:r>
            <a:r>
              <a:rPr lang="en-US" altLang="ja-JP" sz="1900" b="1" dirty="0"/>
              <a:t>is very important</a:t>
            </a:r>
            <a:r>
              <a:rPr lang="en-US" altLang="ja-JP" sz="1900" b="1" dirty="0" smtClean="0"/>
              <a:t>. </a:t>
            </a:r>
          </a:p>
          <a:p>
            <a:pPr eaLnBrk="1" hangingPunct="1">
              <a:spcBef>
                <a:spcPct val="50000"/>
              </a:spcBef>
              <a:buFont typeface="Wingdings" panose="05000000000000000000" pitchFamily="2" charset="2"/>
              <a:buChar char="l"/>
              <a:defRPr/>
            </a:pPr>
            <a:r>
              <a:rPr lang="en-US" altLang="ja-JP" sz="1900" b="1" dirty="0"/>
              <a:t>The expectations </a:t>
            </a:r>
            <a:r>
              <a:rPr lang="en-US" altLang="ja-JP" sz="1900" b="1" dirty="0" smtClean="0"/>
              <a:t>are</a:t>
            </a:r>
            <a:br>
              <a:rPr lang="en-US" altLang="ja-JP" sz="1900" b="1" dirty="0" smtClean="0"/>
            </a:br>
            <a:r>
              <a:rPr lang="en-US" altLang="ja-JP" sz="1900" b="1" dirty="0" smtClean="0"/>
              <a:t>constrained</a:t>
            </a:r>
            <a:r>
              <a:rPr lang="en-US" altLang="ja-JP" sz="1900" b="1" dirty="0"/>
              <a:t> </a:t>
            </a:r>
            <a:r>
              <a:rPr lang="en-US" altLang="ja-JP" sz="1900" b="1" dirty="0" smtClean="0"/>
              <a:t>to </a:t>
            </a:r>
            <a:r>
              <a:rPr lang="en-US" altLang="ja-JP" sz="1900" b="1" dirty="0"/>
              <a:t>be </a:t>
            </a:r>
            <a:r>
              <a:rPr lang="en-US" altLang="ja-JP" sz="1900" b="1" dirty="0" smtClean="0"/>
              <a:t>consistent</a:t>
            </a:r>
            <a:br>
              <a:rPr lang="en-US" altLang="ja-JP" sz="1900" b="1" dirty="0" smtClean="0"/>
            </a:br>
            <a:r>
              <a:rPr lang="en-US" altLang="ja-JP" sz="1900" b="1" dirty="0" smtClean="0"/>
              <a:t>with </a:t>
            </a:r>
            <a:r>
              <a:rPr lang="en-US" altLang="ja-JP" sz="1900" b="1" dirty="0">
                <a:solidFill>
                  <a:srgbClr val="FF0000"/>
                </a:solidFill>
              </a:rPr>
              <a:t>ND280</a:t>
            </a:r>
            <a:r>
              <a:rPr lang="en-US" altLang="ja-JP" sz="1900" b="1" dirty="0"/>
              <a:t>.  </a:t>
            </a:r>
            <a:r>
              <a:rPr lang="en-US" altLang="ja-JP" sz="1900" b="1" dirty="0" smtClean="0"/>
              <a:t>This reduces</a:t>
            </a:r>
            <a:br>
              <a:rPr lang="en-US" altLang="ja-JP" sz="1900" b="1" dirty="0" smtClean="0"/>
            </a:br>
            <a:r>
              <a:rPr lang="en-US" altLang="ja-JP" sz="1900" b="1" dirty="0" smtClean="0"/>
              <a:t>the</a:t>
            </a:r>
            <a:r>
              <a:rPr lang="en-US" altLang="ja-JP" sz="1900" b="1" dirty="0"/>
              <a:t> </a:t>
            </a:r>
            <a:r>
              <a:rPr lang="en-US" altLang="ja-JP" sz="1900" b="1" dirty="0" smtClean="0">
                <a:solidFill>
                  <a:srgbClr val="FF0000"/>
                </a:solidFill>
              </a:rPr>
              <a:t>neutrino flux </a:t>
            </a:r>
            <a:r>
              <a:rPr lang="en-US" altLang="ja-JP" sz="1900" b="1" dirty="0" smtClean="0"/>
              <a:t>and </a:t>
            </a:r>
            <a:r>
              <a:rPr lang="en-US" altLang="ja-JP" sz="1900" b="1" dirty="0" smtClean="0">
                <a:solidFill>
                  <a:srgbClr val="FF0000"/>
                </a:solidFill>
              </a:rPr>
              <a:t>cross</a:t>
            </a:r>
            <a:br>
              <a:rPr lang="en-US" altLang="ja-JP" sz="1900" b="1" dirty="0" smtClean="0">
                <a:solidFill>
                  <a:srgbClr val="FF0000"/>
                </a:solidFill>
              </a:rPr>
            </a:br>
            <a:r>
              <a:rPr lang="en-US" altLang="ja-JP" sz="1900" b="1" dirty="0" smtClean="0">
                <a:solidFill>
                  <a:srgbClr val="FF0000"/>
                </a:solidFill>
              </a:rPr>
              <a:t>section</a:t>
            </a:r>
            <a:r>
              <a:rPr lang="en-US" altLang="ja-JP" sz="1900" b="1" dirty="0">
                <a:solidFill>
                  <a:srgbClr val="FF0000"/>
                </a:solidFill>
              </a:rPr>
              <a:t> </a:t>
            </a:r>
            <a:r>
              <a:rPr lang="en-US" altLang="ja-JP" sz="1900" b="1" dirty="0" smtClean="0"/>
              <a:t>uncertainties and</a:t>
            </a:r>
            <a:br>
              <a:rPr lang="en-US" altLang="ja-JP" sz="1900" b="1" dirty="0" smtClean="0"/>
            </a:br>
            <a:r>
              <a:rPr lang="en-US" altLang="ja-JP" sz="1900" b="1" dirty="0" smtClean="0"/>
              <a:t>the</a:t>
            </a:r>
            <a:r>
              <a:rPr lang="en-US" altLang="ja-JP" sz="1900" b="1" dirty="0"/>
              <a:t> </a:t>
            </a:r>
            <a:r>
              <a:rPr lang="en-US" altLang="ja-JP" sz="1900" b="1" dirty="0" smtClean="0"/>
              <a:t>systematic error </a:t>
            </a:r>
            <a:r>
              <a:rPr lang="en-US" altLang="ja-JP" sz="1900" b="1" dirty="0"/>
              <a:t>on </a:t>
            </a:r>
            <a:r>
              <a:rPr lang="en-US" altLang="ja-JP" sz="1900" b="1" dirty="0" smtClean="0"/>
              <a:t>the</a:t>
            </a:r>
            <a:br>
              <a:rPr lang="en-US" altLang="ja-JP" sz="1900" b="1" dirty="0" smtClean="0"/>
            </a:br>
            <a:r>
              <a:rPr lang="en-US" altLang="ja-JP" sz="1900" b="1" dirty="0" smtClean="0"/>
              <a:t>expectation </a:t>
            </a:r>
            <a:r>
              <a:rPr lang="en-US" altLang="ja-JP" sz="1900" b="1" dirty="0"/>
              <a:t>at </a:t>
            </a:r>
            <a:r>
              <a:rPr lang="en-US" altLang="ja-JP" sz="1900" b="1" dirty="0" smtClean="0"/>
              <a:t>SK.</a:t>
            </a:r>
          </a:p>
        </p:txBody>
      </p:sp>
      <p:sp>
        <p:nvSpPr>
          <p:cNvPr id="3" name="スライド番号プレースホルダー 2"/>
          <p:cNvSpPr>
            <a:spLocks noGrp="1"/>
          </p:cNvSpPr>
          <p:nvPr>
            <p:ph type="sldNum" sz="quarter" idx="12"/>
          </p:nvPr>
        </p:nvSpPr>
        <p:spPr>
          <a:xfrm>
            <a:off x="8237840" y="6092595"/>
            <a:ext cx="811427" cy="476250"/>
          </a:xfrm>
        </p:spPr>
        <p:txBody>
          <a:bodyPr/>
          <a:lstStyle/>
          <a:p>
            <a:pPr>
              <a:defRPr/>
            </a:pPr>
            <a:fld id="{99D50D1B-680C-4AE8-9037-55E32DFC37E6}" type="slidenum">
              <a:rPr lang="en-US" altLang="ja-JP" smtClean="0"/>
              <a:pPr>
                <a:defRPr/>
              </a:pPr>
              <a:t>15</a:t>
            </a:fld>
            <a:endParaRPr lang="en-US" altLang="ja-JP"/>
          </a:p>
        </p:txBody>
      </p:sp>
      <p:sp>
        <p:nvSpPr>
          <p:cNvPr id="4" name="テキスト ボックス 3"/>
          <p:cNvSpPr txBox="1"/>
          <p:nvPr/>
        </p:nvSpPr>
        <p:spPr>
          <a:xfrm>
            <a:off x="4479403" y="962742"/>
            <a:ext cx="5011837" cy="338554"/>
          </a:xfrm>
          <a:prstGeom prst="rect">
            <a:avLst/>
          </a:prstGeom>
          <a:noFill/>
        </p:spPr>
        <p:txBody>
          <a:bodyPr wrap="square" rtlCol="0">
            <a:spAutoFit/>
          </a:bodyPr>
          <a:lstStyle/>
          <a:p>
            <a:r>
              <a:rPr kumimoji="1" lang="en-US" altLang="ja-JP" sz="1600" b="1" dirty="0" smtClean="0">
                <a:latin typeface="Arial Narrow" panose="020B0606020202030204" pitchFamily="34" charset="0"/>
              </a:rPr>
              <a:t>An example of data-expectation comparison in ND280</a:t>
            </a:r>
            <a:endParaRPr kumimoji="1" lang="ja-JP" altLang="en-US" sz="1600" b="1" dirty="0">
              <a:latin typeface="Arial Narrow" panose="020B0606020202030204" pitchFamily="34" charset="0"/>
            </a:endParaRPr>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6422" y="4588835"/>
            <a:ext cx="6420092" cy="2056108"/>
          </a:xfrm>
          <a:prstGeom prst="rect">
            <a:avLst/>
          </a:prstGeom>
        </p:spPr>
      </p:pic>
    </p:spTree>
    <p:extLst>
      <p:ext uri="{BB962C8B-B14F-4D97-AF65-F5344CB8AC3E}">
        <p14:creationId xmlns:p14="http://schemas.microsoft.com/office/powerpoint/2010/main" val="18119666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2"/>
          <p:cNvSpPr txBox="1">
            <a:spLocks noChangeArrowheads="1"/>
          </p:cNvSpPr>
          <p:nvPr/>
        </p:nvSpPr>
        <p:spPr bwMode="auto">
          <a:xfrm>
            <a:off x="962025" y="0"/>
            <a:ext cx="7172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Super-Kamiokande Event Selection</a:t>
            </a:r>
            <a:endParaRPr lang="en-US" altLang="ja-JP" sz="2800" b="1" u="sng" baseline="-25000">
              <a:solidFill>
                <a:srgbClr val="0A0AD4"/>
              </a:solidFill>
            </a:endParaRPr>
          </a:p>
        </p:txBody>
      </p:sp>
      <p:sp>
        <p:nvSpPr>
          <p:cNvPr id="19" name="テキスト ボックス 2"/>
          <p:cNvSpPr txBox="1">
            <a:spLocks noChangeArrowheads="1"/>
          </p:cNvSpPr>
          <p:nvPr/>
        </p:nvSpPr>
        <p:spPr bwMode="auto">
          <a:xfrm>
            <a:off x="6351" y="574675"/>
            <a:ext cx="5446713"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marL="342900" indent="-342900">
              <a:buFont typeface="Wingdings" panose="05000000000000000000" pitchFamily="2" charset="2"/>
              <a:buChar char="l"/>
              <a:defRPr/>
            </a:pPr>
            <a:r>
              <a:rPr lang="en-US" altLang="ja-JP" b="1" dirty="0">
                <a:latin typeface="+mn-lt"/>
              </a:rPr>
              <a:t>Data recorded between Jan. </a:t>
            </a:r>
            <a:r>
              <a:rPr lang="en-US" altLang="ja-JP" b="1" dirty="0" smtClean="0">
                <a:latin typeface="+mn-lt"/>
              </a:rPr>
              <a:t>2010 and </a:t>
            </a:r>
            <a:r>
              <a:rPr lang="en-US" altLang="ja-JP" b="1" dirty="0">
                <a:latin typeface="+mn-lt"/>
              </a:rPr>
              <a:t>May </a:t>
            </a:r>
            <a:r>
              <a:rPr lang="en-US" altLang="ja-JP" b="1" dirty="0" smtClean="0">
                <a:latin typeface="+mn-lt"/>
              </a:rPr>
              <a:t>2018 </a:t>
            </a:r>
            <a:r>
              <a:rPr lang="en-US" altLang="ja-JP" b="1" dirty="0">
                <a:latin typeface="+mn-lt"/>
              </a:rPr>
              <a:t>are </a:t>
            </a:r>
            <a:r>
              <a:rPr lang="en-US" altLang="ja-JP" b="1" dirty="0" smtClean="0">
                <a:latin typeface="+mn-lt"/>
              </a:rPr>
              <a:t>used. It </a:t>
            </a:r>
            <a:r>
              <a:rPr lang="en-US" altLang="ja-JP" b="1" dirty="0">
                <a:latin typeface="+mn-lt"/>
              </a:rPr>
              <a:t>corresponds </a:t>
            </a:r>
            <a:r>
              <a:rPr lang="en-US" altLang="ja-JP" b="1" dirty="0" smtClean="0">
                <a:latin typeface="+mn-lt"/>
              </a:rPr>
              <a:t>to </a:t>
            </a:r>
            <a:r>
              <a:rPr lang="en-US" altLang="ja-JP" b="1" dirty="0" smtClean="0">
                <a:solidFill>
                  <a:srgbClr val="FF0000"/>
                </a:solidFill>
                <a:latin typeface="Arial" panose="020B0604020202020204" pitchFamily="34" charset="0"/>
                <a:cs typeface="Arial" panose="020B0604020202020204" pitchFamily="34" charset="0"/>
              </a:rPr>
              <a:t>1.49x10</a:t>
            </a:r>
            <a:r>
              <a:rPr lang="en-US" altLang="ja-JP" b="1" baseline="30000" dirty="0" smtClean="0">
                <a:solidFill>
                  <a:srgbClr val="FF0000"/>
                </a:solidFill>
                <a:latin typeface="Arial" panose="020B0604020202020204" pitchFamily="34" charset="0"/>
                <a:cs typeface="Arial" panose="020B0604020202020204" pitchFamily="34" charset="0"/>
              </a:rPr>
              <a:t>21 </a:t>
            </a:r>
            <a:r>
              <a:rPr lang="en-US" altLang="ja-JP" b="1" dirty="0">
                <a:latin typeface="Arial" panose="020B0604020202020204" pitchFamily="34" charset="0"/>
                <a:cs typeface="Arial" panose="020B0604020202020204" pitchFamily="34" charset="0"/>
              </a:rPr>
              <a:t>(</a:t>
            </a:r>
            <a:r>
              <a:rPr lang="en-US" altLang="ja-JP" b="1" dirty="0">
                <a:latin typeface="Symbol" panose="05050102010706020507" pitchFamily="18" charset="2"/>
                <a:cs typeface="Arial" panose="020B0604020202020204" pitchFamily="34" charset="0"/>
              </a:rPr>
              <a:t>n</a:t>
            </a:r>
            <a:r>
              <a:rPr lang="en-US" altLang="ja-JP" b="1" dirty="0">
                <a:latin typeface="Arial" panose="020B0604020202020204" pitchFamily="34" charset="0"/>
                <a:cs typeface="Arial" panose="020B0604020202020204" pitchFamily="34" charset="0"/>
              </a:rPr>
              <a:t>) + </a:t>
            </a:r>
            <a:r>
              <a:rPr lang="en-US" altLang="ja-JP" b="1" dirty="0">
                <a:solidFill>
                  <a:srgbClr val="FF0000"/>
                </a:solidFill>
                <a:latin typeface="Arial" panose="020B0604020202020204" pitchFamily="34" charset="0"/>
                <a:cs typeface="Arial" panose="020B0604020202020204" pitchFamily="34" charset="0"/>
              </a:rPr>
              <a:t>1.64x10</a:t>
            </a:r>
            <a:r>
              <a:rPr lang="en-US" altLang="ja-JP" b="1" baseline="30000" dirty="0">
                <a:solidFill>
                  <a:srgbClr val="FF0000"/>
                </a:solidFill>
                <a:latin typeface="Arial" panose="020B0604020202020204" pitchFamily="34" charset="0"/>
                <a:cs typeface="Arial" panose="020B0604020202020204" pitchFamily="34" charset="0"/>
              </a:rPr>
              <a:t>21 </a:t>
            </a:r>
            <a:r>
              <a:rPr lang="en-US" altLang="ja-JP" b="1" dirty="0">
                <a:latin typeface="Arial" panose="020B0604020202020204" pitchFamily="34" charset="0"/>
                <a:cs typeface="Arial" panose="020B0604020202020204" pitchFamily="34" charset="0"/>
              </a:rPr>
              <a:t>(</a:t>
            </a:r>
            <a:r>
              <a:rPr lang="en-US" altLang="ja-JP" b="1" dirty="0">
                <a:latin typeface="Symbol" panose="05050102010706020507" pitchFamily="18" charset="2"/>
                <a:cs typeface="Arial" panose="020B0604020202020204" pitchFamily="34" charset="0"/>
              </a:rPr>
              <a:t>n</a:t>
            </a:r>
            <a:r>
              <a:rPr lang="en-US" altLang="ja-JP" b="1" dirty="0">
                <a:latin typeface="Arial" panose="020B0604020202020204" pitchFamily="34" charset="0"/>
                <a:cs typeface="Arial" panose="020B0604020202020204" pitchFamily="34" charset="0"/>
              </a:rPr>
              <a:t>).</a:t>
            </a:r>
          </a:p>
          <a:p>
            <a:pPr>
              <a:defRPr/>
            </a:pPr>
            <a:endParaRPr lang="en-US" altLang="ja-JP" sz="1600" b="1" dirty="0">
              <a:latin typeface="+mn-lt"/>
            </a:endParaRPr>
          </a:p>
        </p:txBody>
      </p:sp>
      <p:sp>
        <p:nvSpPr>
          <p:cNvPr id="50181" name="Text Box 46"/>
          <p:cNvSpPr txBox="1">
            <a:spLocks noChangeArrowheads="1"/>
          </p:cNvSpPr>
          <p:nvPr/>
        </p:nvSpPr>
        <p:spPr bwMode="auto">
          <a:xfrm>
            <a:off x="98425" y="2758016"/>
            <a:ext cx="5726113"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AutoNum type="arabicPeriod"/>
            </a:pPr>
            <a:r>
              <a:rPr lang="en-US" altLang="ja-JP" sz="2000" b="1"/>
              <a:t>Total energy deposit in the inner detector is larger than </a:t>
            </a:r>
            <a:r>
              <a:rPr lang="en-US" altLang="ja-JP" sz="2000" b="1">
                <a:solidFill>
                  <a:srgbClr val="FF0000"/>
                </a:solidFill>
              </a:rPr>
              <a:t>30 MeV</a:t>
            </a:r>
            <a:r>
              <a:rPr lang="en-US" altLang="ja-JP" sz="2000" b="1"/>
              <a:t> equivalent.</a:t>
            </a:r>
          </a:p>
          <a:p>
            <a:pPr eaLnBrk="1" hangingPunct="1">
              <a:spcBef>
                <a:spcPct val="50000"/>
              </a:spcBef>
              <a:buFontTx/>
              <a:buAutoNum type="arabicPeriod"/>
            </a:pPr>
            <a:r>
              <a:rPr lang="en-US" altLang="ja-JP" sz="2000" b="1"/>
              <a:t>No outer detector activity</a:t>
            </a:r>
          </a:p>
          <a:p>
            <a:pPr eaLnBrk="1" hangingPunct="1">
              <a:spcBef>
                <a:spcPct val="50000"/>
              </a:spcBef>
              <a:buFontTx/>
              <a:buAutoNum type="arabicPeriod" startAt="3"/>
            </a:pPr>
            <a:r>
              <a:rPr lang="en-US" altLang="ja-JP" sz="2000" b="1"/>
              <a:t>The event time agrees with </a:t>
            </a:r>
            <a:r>
              <a:rPr lang="en-US" altLang="ja-JP" sz="2000" b="1">
                <a:solidFill>
                  <a:srgbClr val="FF0000"/>
                </a:solidFill>
              </a:rPr>
              <a:t>~5 </a:t>
            </a:r>
            <a:r>
              <a:rPr lang="en-US" altLang="ja-JP" sz="2000" b="1">
                <a:solidFill>
                  <a:srgbClr val="FF0000"/>
                </a:solidFill>
                <a:latin typeface="Symbol" panose="05050102010706020507" pitchFamily="18" charset="2"/>
              </a:rPr>
              <a:t>m</a:t>
            </a:r>
            <a:r>
              <a:rPr lang="en-US" altLang="ja-JP" sz="2000" b="1">
                <a:solidFill>
                  <a:srgbClr val="FF0000"/>
                </a:solidFill>
              </a:rPr>
              <a:t>sec </a:t>
            </a:r>
            <a:r>
              <a:rPr lang="en-US" altLang="ja-JP" sz="2000" b="1"/>
              <a:t>beam</a:t>
            </a:r>
            <a:br>
              <a:rPr lang="en-US" altLang="ja-JP" sz="2000" b="1"/>
            </a:br>
            <a:r>
              <a:rPr lang="en-US" altLang="ja-JP" sz="2000" b="1"/>
              <a:t>period in 2.48 sec accelerator cycle.</a:t>
            </a:r>
            <a:br>
              <a:rPr lang="en-US" altLang="ja-JP" sz="2000" b="1"/>
            </a:br>
            <a:r>
              <a:rPr lang="en-US" altLang="ja-JP" sz="2000" b="1"/>
              <a:t>(8 bunch structure can be found.)</a:t>
            </a:r>
          </a:p>
          <a:p>
            <a:pPr eaLnBrk="1" hangingPunct="1">
              <a:spcBef>
                <a:spcPct val="50000"/>
              </a:spcBef>
              <a:buFontTx/>
              <a:buAutoNum type="arabicPeriod" startAt="3"/>
            </a:pPr>
            <a:r>
              <a:rPr lang="en-US" altLang="ja-JP" sz="2000" b="1"/>
              <a:t>1 Ring events</a:t>
            </a:r>
            <a:br>
              <a:rPr lang="en-US" altLang="ja-JP" sz="2000" b="1"/>
            </a:br>
            <a:r>
              <a:rPr lang="en-US" altLang="ja-JP" sz="2000" b="1">
                <a:sym typeface="Wingdings" panose="05000000000000000000" pitchFamily="2" charset="2"/>
              </a:rPr>
              <a:t> </a:t>
            </a:r>
            <a:r>
              <a:rPr lang="en-US" altLang="ja-JP" sz="2000" b="1">
                <a:latin typeface="Symbol" panose="05050102010706020507" pitchFamily="18" charset="2"/>
                <a:sym typeface="Wingdings" panose="05000000000000000000" pitchFamily="2" charset="2"/>
              </a:rPr>
              <a:t>m</a:t>
            </a:r>
            <a:r>
              <a:rPr lang="en-US" altLang="ja-JP" sz="2000" b="1">
                <a:sym typeface="Wingdings" panose="05000000000000000000" pitchFamily="2" charset="2"/>
              </a:rPr>
              <a:t>/e particle identification is applied</a:t>
            </a:r>
            <a:r>
              <a:rPr lang="en-US" altLang="ja-JP" sz="2000" b="1"/>
              <a:t> </a:t>
            </a:r>
          </a:p>
        </p:txBody>
      </p:sp>
      <p:sp>
        <p:nvSpPr>
          <p:cNvPr id="26" name="テキスト ボックス 2"/>
          <p:cNvSpPr txBox="1">
            <a:spLocks noChangeArrowheads="1"/>
          </p:cNvSpPr>
          <p:nvPr/>
        </p:nvSpPr>
        <p:spPr bwMode="auto">
          <a:xfrm>
            <a:off x="803275" y="2308754"/>
            <a:ext cx="4279900" cy="400050"/>
          </a:xfrm>
          <a:prstGeom prst="rect">
            <a:avLst/>
          </a:prstGeom>
          <a:solidFill>
            <a:srgbClr val="A5F9AD"/>
          </a:solidFill>
          <a:ln>
            <a:noFill/>
          </a:ln>
          <a:extLst/>
        </p:spPr>
        <p:txBody>
          <a:bodyPr>
            <a:spAutoFit/>
          </a:bodyPr>
          <a:lstStyle>
            <a:lvl1pPr>
              <a:defRPr kumimoji="1" sz="20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0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50" charset="-128"/>
              </a:defRPr>
            </a:lvl9pPr>
          </a:lstStyle>
          <a:p>
            <a:pPr algn="ctr">
              <a:defRPr/>
            </a:pPr>
            <a:r>
              <a:rPr lang="en-US" altLang="ja-JP" b="1" dirty="0">
                <a:latin typeface="+mn-lt"/>
              </a:rPr>
              <a:t>Event Selection Criteria </a:t>
            </a:r>
          </a:p>
        </p:txBody>
      </p:sp>
      <p:sp>
        <p:nvSpPr>
          <p:cNvPr id="6" name="スライド番号プレースホルダー 5"/>
          <p:cNvSpPr>
            <a:spLocks noGrp="1"/>
          </p:cNvSpPr>
          <p:nvPr>
            <p:ph type="sldNum" sz="quarter" idx="12"/>
          </p:nvPr>
        </p:nvSpPr>
        <p:spPr/>
        <p:txBody>
          <a:bodyPr/>
          <a:lstStyle/>
          <a:p>
            <a:pPr>
              <a:defRPr/>
            </a:pPr>
            <a:fld id="{3EAA431D-1802-4F9A-9E77-815A94885E9D}" type="slidenum">
              <a:rPr lang="en-US" altLang="ja-JP" smtClean="0"/>
              <a:pPr>
                <a:defRPr/>
              </a:pPr>
              <a:t>16</a:t>
            </a:fld>
            <a:endParaRPr lang="en-US" altLang="ja-JP"/>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9421" y="523875"/>
            <a:ext cx="3215640" cy="6216396"/>
          </a:xfrm>
          <a:prstGeom prst="rect">
            <a:avLst/>
          </a:prstGeom>
        </p:spPr>
      </p:pic>
      <p:cxnSp>
        <p:nvCxnSpPr>
          <p:cNvPr id="8" name="直線コネクタ 7"/>
          <p:cNvCxnSpPr/>
          <p:nvPr/>
        </p:nvCxnSpPr>
        <p:spPr>
          <a:xfrm>
            <a:off x="3429084" y="1311618"/>
            <a:ext cx="10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854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9" name="Text Box 23"/>
          <p:cNvSpPr txBox="1">
            <a:spLocks noChangeArrowheads="1"/>
          </p:cNvSpPr>
          <p:nvPr/>
        </p:nvSpPr>
        <p:spPr bwMode="auto">
          <a:xfrm>
            <a:off x="-100013" y="0"/>
            <a:ext cx="4376738" cy="946150"/>
          </a:xfrm>
          <a:prstGeom prst="rect">
            <a:avLst/>
          </a:prstGeom>
          <a:noFill/>
          <a:ln w="9525">
            <a:noFill/>
            <a:miter lim="800000"/>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eaLnBrk="1" hangingPunct="1">
              <a:defRPr/>
            </a:pPr>
            <a:r>
              <a:rPr lang="en-US" altLang="ja-JP" sz="2800" b="1" u="sng" dirty="0">
                <a:solidFill>
                  <a:srgbClr val="0A0AD4"/>
                </a:solidFill>
                <a:latin typeface="Symbol" pitchFamily="18" charset="2"/>
              </a:rPr>
              <a:t>m</a:t>
            </a:r>
            <a:r>
              <a:rPr lang="en-US" altLang="ja-JP" sz="2800" b="1" u="sng" dirty="0">
                <a:solidFill>
                  <a:srgbClr val="0A0AD4"/>
                </a:solidFill>
                <a:latin typeface="+mj-lt"/>
              </a:rPr>
              <a:t>/e </a:t>
            </a:r>
            <a:r>
              <a:rPr lang="en-US" altLang="ja-JP" sz="2800" b="1" u="sng" dirty="0">
                <a:solidFill>
                  <a:srgbClr val="0A0AD4"/>
                </a:solidFill>
              </a:rPr>
              <a:t>identification in Super-</a:t>
            </a:r>
            <a:r>
              <a:rPr lang="en-US" altLang="ja-JP" sz="2800" b="1" u="sng" dirty="0" err="1">
                <a:solidFill>
                  <a:srgbClr val="0A0AD4"/>
                </a:solidFill>
              </a:rPr>
              <a:t>Kamiokande</a:t>
            </a:r>
            <a:endParaRPr lang="en-US" altLang="ja-JP" sz="2800" b="1" u="sng" dirty="0">
              <a:solidFill>
                <a:srgbClr val="0A0AD4"/>
              </a:solidFill>
              <a:latin typeface="Symbol" pitchFamily="18" charset="2"/>
            </a:endParaRPr>
          </a:p>
        </p:txBody>
      </p:sp>
      <p:pic>
        <p:nvPicPr>
          <p:cNvPr id="51203"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5025" y="127000"/>
            <a:ext cx="4356100" cy="665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4" name="グループ化 251905"/>
          <p:cNvGrpSpPr>
            <a:grpSpLocks/>
          </p:cNvGrpSpPr>
          <p:nvPr/>
        </p:nvGrpSpPr>
        <p:grpSpPr bwMode="auto">
          <a:xfrm>
            <a:off x="2476500" y="1571625"/>
            <a:ext cx="1860550" cy="2095500"/>
            <a:chOff x="885825" y="1647825"/>
            <a:chExt cx="1859772" cy="2095406"/>
          </a:xfrm>
        </p:grpSpPr>
        <p:cxnSp>
          <p:nvCxnSpPr>
            <p:cNvPr id="6" name="直線矢印コネクタ 5"/>
            <p:cNvCxnSpPr/>
            <p:nvPr/>
          </p:nvCxnSpPr>
          <p:spPr>
            <a:xfrm flipV="1">
              <a:off x="885825" y="2686003"/>
              <a:ext cx="809286" cy="9525"/>
            </a:xfrm>
            <a:prstGeom prst="straightConnector1">
              <a:avLst/>
            </a:prstGeom>
            <a:ln w="412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flipV="1">
              <a:off x="1676069" y="2686003"/>
              <a:ext cx="809286" cy="9525"/>
            </a:xfrm>
            <a:prstGeom prst="straightConnector1">
              <a:avLst/>
            </a:prstGeom>
            <a:ln w="412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1695111" y="1647825"/>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885532" y="1851016"/>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2075952" y="2074844"/>
              <a:ext cx="647429" cy="60163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2266372" y="2295496"/>
              <a:ext cx="407817"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1698285" y="2724102"/>
              <a:ext cx="1047312" cy="101912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1888705" y="2724102"/>
              <a:ext cx="856892" cy="81593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079126" y="2714577"/>
              <a:ext cx="647429" cy="60163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2269546" y="2724102"/>
              <a:ext cx="406230" cy="37145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51205" name="グループ化 251906"/>
          <p:cNvGrpSpPr>
            <a:grpSpLocks/>
          </p:cNvGrpSpPr>
          <p:nvPr/>
        </p:nvGrpSpPr>
        <p:grpSpPr bwMode="auto">
          <a:xfrm>
            <a:off x="2486025" y="4332288"/>
            <a:ext cx="2185988" cy="1982787"/>
            <a:chOff x="838200" y="3981451"/>
            <a:chExt cx="2186003" cy="1982367"/>
          </a:xfrm>
        </p:grpSpPr>
        <p:cxnSp>
          <p:nvCxnSpPr>
            <p:cNvPr id="28" name="直線矢印コネクタ 27"/>
            <p:cNvCxnSpPr/>
            <p:nvPr/>
          </p:nvCxnSpPr>
          <p:spPr>
            <a:xfrm flipV="1">
              <a:off x="838200" y="5019456"/>
              <a:ext cx="809631" cy="9523"/>
            </a:xfrm>
            <a:prstGeom prst="straightConnector1">
              <a:avLst/>
            </a:prstGeom>
            <a:ln w="41275">
              <a:solidFill>
                <a:srgbClr val="0A0AD4"/>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1628780" y="5028979"/>
              <a:ext cx="260352" cy="19046"/>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2032008" y="3981451"/>
              <a:ext cx="663580" cy="104752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1838332" y="4184608"/>
              <a:ext cx="857256" cy="81580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1889132" y="4602032"/>
              <a:ext cx="982670" cy="34282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1733556" y="4771859"/>
              <a:ext cx="820744" cy="165065"/>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1858970" y="4944859"/>
              <a:ext cx="1047757" cy="101895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841507" y="5057548"/>
              <a:ext cx="857256" cy="817389"/>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2032008" y="5048025"/>
              <a:ext cx="647704" cy="603122"/>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838332" y="5019456"/>
              <a:ext cx="790580" cy="409488"/>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1816107" y="4862326"/>
              <a:ext cx="290515" cy="165065"/>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1831982" y="5060722"/>
              <a:ext cx="254002" cy="157129"/>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V="1">
              <a:off x="1711331" y="4814711"/>
              <a:ext cx="295277" cy="166653"/>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1885957" y="5051199"/>
              <a:ext cx="409578" cy="114276"/>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1695456" y="5060722"/>
              <a:ext cx="363540" cy="288864"/>
            </a:xfrm>
            <a:prstGeom prst="straightConnector1">
              <a:avLst/>
            </a:prstGeom>
            <a:ln w="41275">
              <a:solidFill>
                <a:srgbClr val="0A0AD4"/>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2041533" y="4754399"/>
              <a:ext cx="982670" cy="342827"/>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1838332" y="5097227"/>
              <a:ext cx="1114433" cy="60947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a:off x="1816107" y="5000410"/>
              <a:ext cx="812806" cy="309496"/>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1758956" y="5108337"/>
              <a:ext cx="892181" cy="357111"/>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1711331" y="5000410"/>
              <a:ext cx="1160471" cy="138083"/>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51206" name="Text Box 7"/>
          <p:cNvSpPr txBox="1">
            <a:spLocks noChangeArrowheads="1"/>
          </p:cNvSpPr>
          <p:nvPr/>
        </p:nvSpPr>
        <p:spPr bwMode="auto">
          <a:xfrm>
            <a:off x="47625" y="6132513"/>
            <a:ext cx="2809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000" b="1">
                <a:latin typeface="Times New Roman" panose="02020603050405020304" pitchFamily="18" charset="0"/>
              </a:rPr>
              <a:t>●</a:t>
            </a:r>
          </a:p>
        </p:txBody>
      </p:sp>
      <p:sp>
        <p:nvSpPr>
          <p:cNvPr id="51207" name="Text Box 8"/>
          <p:cNvSpPr txBox="1">
            <a:spLocks noChangeArrowheads="1"/>
          </p:cNvSpPr>
          <p:nvPr/>
        </p:nvSpPr>
        <p:spPr bwMode="auto">
          <a:xfrm>
            <a:off x="274638" y="6045200"/>
            <a:ext cx="42449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000" b="1">
                <a:latin typeface="Symbol" panose="05050102010706020507" pitchFamily="18" charset="2"/>
                <a:sym typeface="Wingdings" panose="05000000000000000000" pitchFamily="2" charset="2"/>
              </a:rPr>
              <a:t>m</a:t>
            </a:r>
            <a:r>
              <a:rPr kumimoji="0" lang="en-US" altLang="ja-JP" sz="2000" b="1">
                <a:sym typeface="Wingdings" panose="05000000000000000000" pitchFamily="2" charset="2"/>
              </a:rPr>
              <a:t>/e misidentification probability is less than </a:t>
            </a:r>
            <a:r>
              <a:rPr kumimoji="0" lang="en-US" altLang="ja-JP" sz="2000" b="1">
                <a:solidFill>
                  <a:srgbClr val="FF0000"/>
                </a:solidFill>
                <a:sym typeface="Wingdings" panose="05000000000000000000" pitchFamily="2" charset="2"/>
              </a:rPr>
              <a:t>1 %</a:t>
            </a:r>
            <a:r>
              <a:rPr kumimoji="0" lang="en-US" altLang="ja-JP" sz="2000" b="1">
                <a:sym typeface="Wingdings" panose="05000000000000000000" pitchFamily="2" charset="2"/>
              </a:rPr>
              <a:t>.</a:t>
            </a:r>
            <a:endParaRPr kumimoji="0" lang="en-US" altLang="ja-JP" sz="2000" b="1"/>
          </a:p>
        </p:txBody>
      </p:sp>
      <p:sp>
        <p:nvSpPr>
          <p:cNvPr id="51208" name="Text Box 8"/>
          <p:cNvSpPr txBox="1">
            <a:spLocks noChangeArrowheads="1"/>
          </p:cNvSpPr>
          <p:nvPr/>
        </p:nvSpPr>
        <p:spPr bwMode="auto">
          <a:xfrm>
            <a:off x="96838" y="881063"/>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n</a:t>
            </a:r>
            <a:r>
              <a:rPr kumimoji="0" lang="en-US" altLang="ja-JP" sz="2800" b="1" baseline="-25000">
                <a:solidFill>
                  <a:srgbClr val="FF0000"/>
                </a:solidFill>
                <a:latin typeface="Symbol" panose="05050102010706020507" pitchFamily="18" charset="2"/>
                <a:sym typeface="Wingdings" panose="05000000000000000000" pitchFamily="2" charset="2"/>
              </a:rPr>
              <a:t>m</a:t>
            </a:r>
            <a:r>
              <a:rPr kumimoji="0" lang="en-US" altLang="ja-JP" sz="2800" b="1">
                <a:latin typeface="Symbol" panose="05050102010706020507" pitchFamily="18" charset="2"/>
                <a:sym typeface="Wingdings" panose="05000000000000000000" pitchFamily="2" charset="2"/>
              </a:rPr>
              <a:t> </a:t>
            </a:r>
            <a:r>
              <a:rPr kumimoji="0" lang="ja-JP" altLang="en-US" sz="2800" b="1">
                <a:solidFill>
                  <a:srgbClr val="FF0000"/>
                </a:solidFill>
                <a:latin typeface="Symbol" panose="05050102010706020507" pitchFamily="18" charset="2"/>
                <a:sym typeface="Wingdings" panose="05000000000000000000" pitchFamily="2" charset="2"/>
              </a:rPr>
              <a:t>   </a:t>
            </a:r>
            <a:r>
              <a:rPr kumimoji="0" lang="en-US" altLang="ja-JP" sz="2800" b="1">
                <a:solidFill>
                  <a:srgbClr val="FF0000"/>
                </a:solidFill>
                <a:latin typeface="Symbol" panose="05050102010706020507" pitchFamily="18" charset="2"/>
                <a:sym typeface="Wingdings" panose="05000000000000000000" pitchFamily="2" charset="2"/>
              </a:rPr>
              <a:t>  m</a:t>
            </a:r>
            <a:endParaRPr kumimoji="0" lang="en-US" altLang="ja-JP" sz="2800" b="1">
              <a:solidFill>
                <a:srgbClr val="FF0000"/>
              </a:solidFill>
              <a:latin typeface="Symbol" panose="05050102010706020507" pitchFamily="18" charset="2"/>
            </a:endParaRPr>
          </a:p>
        </p:txBody>
      </p:sp>
      <p:sp>
        <p:nvSpPr>
          <p:cNvPr id="40969" name="Text Box 8"/>
          <p:cNvSpPr txBox="1">
            <a:spLocks noChangeArrowheads="1"/>
          </p:cNvSpPr>
          <p:nvPr/>
        </p:nvSpPr>
        <p:spPr bwMode="auto">
          <a:xfrm>
            <a:off x="249238" y="1347788"/>
            <a:ext cx="428466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defRPr/>
            </a:pPr>
            <a:r>
              <a:rPr kumimoji="0" lang="en-US" altLang="ja-JP" sz="1800" b="1" dirty="0">
                <a:sym typeface="Wingdings" panose="05000000000000000000" pitchFamily="2" charset="2"/>
              </a:rPr>
              <a:t>Only direct Cherenkov light from </a:t>
            </a:r>
            <a:r>
              <a:rPr kumimoji="0" lang="en-US" altLang="ja-JP" sz="1800" b="1" dirty="0">
                <a:latin typeface="Symbol" panose="05050102010706020507" pitchFamily="18" charset="2"/>
                <a:sym typeface="Wingdings" panose="05000000000000000000" pitchFamily="2" charset="2"/>
              </a:rPr>
              <a:t>m</a:t>
            </a:r>
            <a:br>
              <a:rPr kumimoji="0" lang="en-US" altLang="ja-JP" sz="1800" b="1" dirty="0">
                <a:latin typeface="Symbol" panose="05050102010706020507" pitchFamily="18" charset="2"/>
                <a:sym typeface="Wingdings" panose="05000000000000000000" pitchFamily="2" charset="2"/>
              </a:rPr>
            </a:br>
            <a:r>
              <a:rPr kumimoji="0" lang="en-US" altLang="ja-JP" sz="1800" b="1" dirty="0">
                <a:latin typeface="+mn-lt"/>
                <a:sym typeface="Wingdings" panose="05000000000000000000" pitchFamily="2" charset="2"/>
              </a:rPr>
              <a:t>Clear Cherenkov ring edge</a:t>
            </a:r>
            <a:endParaRPr kumimoji="0" lang="en-US" altLang="ja-JP" sz="1800" b="1" dirty="0">
              <a:latin typeface="+mn-lt"/>
            </a:endParaRPr>
          </a:p>
        </p:txBody>
      </p:sp>
      <p:sp>
        <p:nvSpPr>
          <p:cNvPr id="51210" name="Text Box 8"/>
          <p:cNvSpPr txBox="1">
            <a:spLocks noChangeArrowheads="1"/>
          </p:cNvSpPr>
          <p:nvPr/>
        </p:nvSpPr>
        <p:spPr bwMode="auto">
          <a:xfrm>
            <a:off x="106363" y="3300413"/>
            <a:ext cx="15890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0A0AD4"/>
                </a:solidFill>
                <a:latin typeface="Symbol" panose="05050102010706020507" pitchFamily="18" charset="2"/>
                <a:sym typeface="Wingdings" panose="05000000000000000000" pitchFamily="2" charset="2"/>
              </a:rPr>
              <a:t>n</a:t>
            </a:r>
            <a:r>
              <a:rPr kumimoji="0" lang="en-US" altLang="ja-JP" sz="2800" b="1" baseline="-25000">
                <a:solidFill>
                  <a:srgbClr val="0A0AD4"/>
                </a:solidFill>
                <a:sym typeface="Wingdings" panose="05000000000000000000" pitchFamily="2" charset="2"/>
              </a:rPr>
              <a:t>e</a:t>
            </a:r>
            <a:r>
              <a:rPr kumimoji="0" lang="en-US" altLang="ja-JP" sz="2800" b="1">
                <a:solidFill>
                  <a:srgbClr val="0A0AD4"/>
                </a:solidFill>
                <a:latin typeface="Symbol" panose="05050102010706020507" pitchFamily="18" charset="2"/>
                <a:sym typeface="Wingdings" panose="05000000000000000000" pitchFamily="2" charset="2"/>
              </a:rPr>
              <a:t>      </a:t>
            </a:r>
            <a:r>
              <a:rPr kumimoji="0" lang="en-US" altLang="ja-JP" sz="2800" b="1">
                <a:solidFill>
                  <a:srgbClr val="0A0AD4"/>
                </a:solidFill>
                <a:sym typeface="Wingdings" panose="05000000000000000000" pitchFamily="2" charset="2"/>
              </a:rPr>
              <a:t>e</a:t>
            </a:r>
            <a:endParaRPr kumimoji="0" lang="en-US" altLang="ja-JP" sz="2800" b="1">
              <a:solidFill>
                <a:srgbClr val="0A0AD4"/>
              </a:solidFill>
            </a:endParaRPr>
          </a:p>
        </p:txBody>
      </p:sp>
      <p:sp>
        <p:nvSpPr>
          <p:cNvPr id="76" name="Text Box 8"/>
          <p:cNvSpPr txBox="1">
            <a:spLocks noChangeArrowheads="1"/>
          </p:cNvSpPr>
          <p:nvPr/>
        </p:nvSpPr>
        <p:spPr bwMode="auto">
          <a:xfrm>
            <a:off x="258763" y="3767138"/>
            <a:ext cx="44418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spcBef>
                <a:spcPct val="50000"/>
              </a:spcBef>
              <a:defRPr/>
            </a:pPr>
            <a:r>
              <a:rPr kumimoji="0" lang="en-US" altLang="ja-JP" sz="1800" b="1" dirty="0">
                <a:sym typeface="Wingdings" pitchFamily="2" charset="2"/>
              </a:rPr>
              <a:t>Cherenkov light </a:t>
            </a:r>
            <a:r>
              <a:rPr kumimoji="0" lang="en-US" altLang="ja-JP" sz="1800" b="1" dirty="0">
                <a:latin typeface="+mn-lt"/>
                <a:sym typeface="Wingdings" pitchFamily="2" charset="2"/>
              </a:rPr>
              <a:t>from e-m shower. Electrons and positrons are heavily</a:t>
            </a:r>
            <a:br>
              <a:rPr kumimoji="0" lang="en-US" altLang="ja-JP" sz="1800" b="1" dirty="0">
                <a:latin typeface="+mn-lt"/>
                <a:sym typeface="Wingdings" pitchFamily="2" charset="2"/>
              </a:rPr>
            </a:br>
            <a:r>
              <a:rPr kumimoji="0" lang="en-US" altLang="ja-JP" sz="1800" b="1" dirty="0">
                <a:latin typeface="+mn-lt"/>
                <a:sym typeface="Wingdings" pitchFamily="2" charset="2"/>
              </a:rPr>
              <a:t>scattered.</a:t>
            </a:r>
            <a:br>
              <a:rPr kumimoji="0" lang="en-US" altLang="ja-JP" sz="1800" b="1" dirty="0">
                <a:latin typeface="+mn-lt"/>
                <a:sym typeface="Wingdings" pitchFamily="2" charset="2"/>
              </a:rPr>
            </a:br>
            <a:r>
              <a:rPr kumimoji="0" lang="en-US" altLang="ja-JP" sz="1800" b="1" dirty="0">
                <a:latin typeface="+mn-lt"/>
                <a:sym typeface="Wingdings" pitchFamily="2" charset="2"/>
              </a:rPr>
              <a:t>Cherenkov ring edge is fuzzy.</a:t>
            </a:r>
            <a:endParaRPr kumimoji="0" lang="en-US" altLang="ja-JP" sz="1800" b="1" dirty="0">
              <a:latin typeface="+mn-lt"/>
            </a:endParaRPr>
          </a:p>
        </p:txBody>
      </p:sp>
      <p:sp>
        <p:nvSpPr>
          <p:cNvPr id="51212" name="Text Box 8"/>
          <p:cNvSpPr txBox="1">
            <a:spLocks noChangeArrowheads="1"/>
          </p:cNvSpPr>
          <p:nvPr/>
        </p:nvSpPr>
        <p:spPr bwMode="auto">
          <a:xfrm>
            <a:off x="5135563" y="261938"/>
            <a:ext cx="652462" cy="769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800" b="1">
                <a:solidFill>
                  <a:srgbClr val="FF0000"/>
                </a:solidFill>
                <a:latin typeface="Symbol" panose="05050102010706020507" pitchFamily="18" charset="2"/>
                <a:sym typeface="Wingdings" panose="05000000000000000000" pitchFamily="2" charset="2"/>
              </a:rPr>
              <a:t> </a:t>
            </a:r>
            <a:r>
              <a:rPr kumimoji="0" lang="en-US" altLang="ja-JP" sz="4400" b="1">
                <a:solidFill>
                  <a:srgbClr val="FF0000"/>
                </a:solidFill>
                <a:latin typeface="Symbol" panose="05050102010706020507" pitchFamily="18" charset="2"/>
                <a:sym typeface="Wingdings" panose="05000000000000000000" pitchFamily="2" charset="2"/>
              </a:rPr>
              <a:t>m</a:t>
            </a:r>
            <a:endParaRPr kumimoji="0" lang="en-US" altLang="ja-JP" sz="4400" b="1">
              <a:solidFill>
                <a:srgbClr val="FF0000"/>
              </a:solidFill>
              <a:latin typeface="Symbol" panose="05050102010706020507" pitchFamily="18" charset="2"/>
            </a:endParaRPr>
          </a:p>
        </p:txBody>
      </p:sp>
      <p:sp>
        <p:nvSpPr>
          <p:cNvPr id="80" name="Text Box 8"/>
          <p:cNvSpPr txBox="1">
            <a:spLocks noChangeArrowheads="1"/>
          </p:cNvSpPr>
          <p:nvPr/>
        </p:nvSpPr>
        <p:spPr bwMode="auto">
          <a:xfrm>
            <a:off x="5278438" y="3663950"/>
            <a:ext cx="652462" cy="768350"/>
          </a:xfrm>
          <a:prstGeom prst="rect">
            <a:avLst/>
          </a:prstGeom>
          <a:solidFill>
            <a:schemeClr val="bg1"/>
          </a:solidFill>
          <a:ln>
            <a:noFill/>
          </a:ln>
          <a:effec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spcBef>
                <a:spcPct val="50000"/>
              </a:spcBef>
              <a:defRPr/>
            </a:pPr>
            <a:r>
              <a:rPr kumimoji="0" lang="en-US" altLang="ja-JP" sz="2800" b="1" dirty="0">
                <a:solidFill>
                  <a:srgbClr val="FF0000"/>
                </a:solidFill>
                <a:latin typeface="Symbol" pitchFamily="18" charset="2"/>
                <a:sym typeface="Wingdings" pitchFamily="2" charset="2"/>
              </a:rPr>
              <a:t> </a:t>
            </a:r>
            <a:r>
              <a:rPr kumimoji="0" lang="en-US" altLang="ja-JP" sz="4400" b="1" dirty="0">
                <a:solidFill>
                  <a:srgbClr val="0A0AD4"/>
                </a:solidFill>
                <a:latin typeface="+mn-lt"/>
                <a:sym typeface="Wingdings" pitchFamily="2" charset="2"/>
              </a:rPr>
              <a:t>e</a:t>
            </a:r>
            <a:endParaRPr kumimoji="0" lang="en-US" altLang="ja-JP" sz="4400" b="1" dirty="0">
              <a:solidFill>
                <a:srgbClr val="0A0AD4"/>
              </a:solidFill>
              <a:latin typeface="+mn-lt"/>
            </a:endParaRPr>
          </a:p>
        </p:txBody>
      </p:sp>
      <p:sp>
        <p:nvSpPr>
          <p:cNvPr id="51214" name="Text Box 8"/>
          <p:cNvSpPr txBox="1">
            <a:spLocks noChangeArrowheads="1"/>
          </p:cNvSpPr>
          <p:nvPr/>
        </p:nvSpPr>
        <p:spPr bwMode="auto">
          <a:xfrm>
            <a:off x="2614613" y="2100263"/>
            <a:ext cx="53181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FF0000"/>
                </a:solidFill>
                <a:latin typeface="Symbol" panose="05050102010706020507" pitchFamily="18" charset="2"/>
                <a:sym typeface="Wingdings" panose="05000000000000000000" pitchFamily="2" charset="2"/>
              </a:rPr>
              <a:t>n</a:t>
            </a:r>
            <a:r>
              <a:rPr kumimoji="0" lang="en-US" altLang="ja-JP" sz="2400" b="1" baseline="-25000">
                <a:solidFill>
                  <a:srgbClr val="FF0000"/>
                </a:solidFill>
                <a:latin typeface="Symbol" panose="05050102010706020507" pitchFamily="18" charset="2"/>
                <a:sym typeface="Wingdings" panose="05000000000000000000" pitchFamily="2" charset="2"/>
              </a:rPr>
              <a:t>m</a:t>
            </a:r>
            <a:endParaRPr kumimoji="0" lang="en-US" altLang="ja-JP" sz="2400" b="1">
              <a:solidFill>
                <a:srgbClr val="FF0000"/>
              </a:solidFill>
              <a:latin typeface="Symbol" panose="05050102010706020507" pitchFamily="18" charset="2"/>
            </a:endParaRPr>
          </a:p>
        </p:txBody>
      </p:sp>
      <p:sp>
        <p:nvSpPr>
          <p:cNvPr id="51215" name="Text Box 8"/>
          <p:cNvSpPr txBox="1">
            <a:spLocks noChangeArrowheads="1"/>
          </p:cNvSpPr>
          <p:nvPr/>
        </p:nvSpPr>
        <p:spPr bwMode="auto">
          <a:xfrm>
            <a:off x="2649538" y="4889500"/>
            <a:ext cx="5603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kumimoji="0" lang="en-US" altLang="ja-JP" sz="2400" b="1">
                <a:solidFill>
                  <a:srgbClr val="0A0AD4"/>
                </a:solidFill>
                <a:latin typeface="Symbol" panose="05050102010706020507" pitchFamily="18" charset="2"/>
                <a:sym typeface="Wingdings" panose="05000000000000000000" pitchFamily="2" charset="2"/>
              </a:rPr>
              <a:t>n</a:t>
            </a:r>
            <a:r>
              <a:rPr kumimoji="0" lang="en-US" altLang="ja-JP" sz="2400" b="1" baseline="-25000">
                <a:solidFill>
                  <a:srgbClr val="0A0AD4"/>
                </a:solidFill>
                <a:sym typeface="Wingdings" panose="05000000000000000000" pitchFamily="2" charset="2"/>
              </a:rPr>
              <a:t>e</a:t>
            </a:r>
            <a:endParaRPr kumimoji="0" lang="en-US" altLang="ja-JP" sz="2400" b="1">
              <a:solidFill>
                <a:srgbClr val="0A0AD4"/>
              </a:solidFill>
            </a:endParaRPr>
          </a:p>
        </p:txBody>
      </p:sp>
      <p:sp>
        <p:nvSpPr>
          <p:cNvPr id="48" name="Text Box 8"/>
          <p:cNvSpPr txBox="1">
            <a:spLocks noChangeArrowheads="1"/>
          </p:cNvSpPr>
          <p:nvPr/>
        </p:nvSpPr>
        <p:spPr bwMode="auto">
          <a:xfrm>
            <a:off x="4700588" y="2614613"/>
            <a:ext cx="1522412" cy="369887"/>
          </a:xfrm>
          <a:prstGeom prst="rect">
            <a:avLst/>
          </a:prstGeom>
          <a:solidFill>
            <a:schemeClr val="bg1"/>
          </a:solidFill>
          <a:ln>
            <a:noFill/>
          </a:ln>
          <a:effectLs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spcBef>
                <a:spcPct val="50000"/>
              </a:spcBef>
              <a:defRPr/>
            </a:pPr>
            <a:r>
              <a:rPr kumimoji="0" lang="en-US" altLang="ja-JP" sz="1800" b="1" dirty="0">
                <a:sym typeface="Wingdings" pitchFamily="2" charset="2"/>
              </a:rPr>
              <a:t>Monte Carlo</a:t>
            </a:r>
            <a:endParaRPr kumimoji="0" lang="en-US" altLang="ja-JP" sz="1800" b="1" dirty="0">
              <a:latin typeface="+mn-lt"/>
            </a:endParaRPr>
          </a:p>
        </p:txBody>
      </p:sp>
      <p:sp>
        <p:nvSpPr>
          <p:cNvPr id="49" name="Text Box 8"/>
          <p:cNvSpPr txBox="1">
            <a:spLocks noChangeArrowheads="1"/>
          </p:cNvSpPr>
          <p:nvPr/>
        </p:nvSpPr>
        <p:spPr bwMode="auto">
          <a:xfrm>
            <a:off x="4700588" y="5995988"/>
            <a:ext cx="1522412" cy="369887"/>
          </a:xfrm>
          <a:prstGeom prst="rect">
            <a:avLst/>
          </a:prstGeom>
          <a:solidFill>
            <a:schemeClr val="bg1"/>
          </a:solidFill>
          <a:ln>
            <a:noFill/>
          </a:ln>
          <a:effectLs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eaLnBrk="1" hangingPunct="1">
              <a:spcBef>
                <a:spcPct val="50000"/>
              </a:spcBef>
              <a:defRPr/>
            </a:pPr>
            <a:r>
              <a:rPr kumimoji="0" lang="en-US" altLang="ja-JP" sz="1800" b="1" dirty="0">
                <a:sym typeface="Wingdings" pitchFamily="2" charset="2"/>
              </a:rPr>
              <a:t>Monte Carlo</a:t>
            </a:r>
            <a:endParaRPr kumimoji="0" lang="en-US" altLang="ja-JP" sz="1800" b="1" dirty="0">
              <a:latin typeface="+mn-lt"/>
            </a:endParaRPr>
          </a:p>
        </p:txBody>
      </p:sp>
      <p:cxnSp>
        <p:nvCxnSpPr>
          <p:cNvPr id="3" name="直線矢印コネクタ 2"/>
          <p:cNvCxnSpPr/>
          <p:nvPr/>
        </p:nvCxnSpPr>
        <p:spPr>
          <a:xfrm>
            <a:off x="647700" y="1171575"/>
            <a:ext cx="274638" cy="0"/>
          </a:xfrm>
          <a:prstGeom prst="straightConnector1">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a:off x="650875" y="3592513"/>
            <a:ext cx="274638" cy="0"/>
          </a:xfrm>
          <a:prstGeom prst="straightConnector1">
            <a:avLst/>
          </a:prstGeom>
          <a:ln w="28575">
            <a:solidFill>
              <a:srgbClr val="0A0AD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p:cNvSpPr>
            <a:spLocks noGrp="1"/>
          </p:cNvSpPr>
          <p:nvPr>
            <p:ph type="sldNum" sz="quarter" idx="12"/>
          </p:nvPr>
        </p:nvSpPr>
        <p:spPr/>
        <p:txBody>
          <a:bodyPr/>
          <a:lstStyle/>
          <a:p>
            <a:pPr>
              <a:defRPr/>
            </a:pPr>
            <a:fld id="{3EAA431D-1802-4F9A-9E77-815A94885E9D}" type="slidenum">
              <a:rPr lang="en-US" altLang="ja-JP" smtClean="0"/>
              <a:pPr>
                <a:defRPr/>
              </a:pPr>
              <a:t>17</a:t>
            </a:fld>
            <a:endParaRPr lang="en-US" altLang="ja-JP"/>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グループ化 3"/>
          <p:cNvGrpSpPr>
            <a:grpSpLocks/>
          </p:cNvGrpSpPr>
          <p:nvPr/>
        </p:nvGrpSpPr>
        <p:grpSpPr bwMode="auto">
          <a:xfrm>
            <a:off x="4581525" y="3575050"/>
            <a:ext cx="4168775" cy="3262313"/>
            <a:chOff x="4895849" y="3926366"/>
            <a:chExt cx="3429001" cy="2683507"/>
          </a:xfrm>
        </p:grpSpPr>
        <p:pic>
          <p:nvPicPr>
            <p:cNvPr id="5225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7125" y="4114800"/>
              <a:ext cx="3387725" cy="24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正方形/長方形 24"/>
            <p:cNvSpPr/>
            <p:nvPr/>
          </p:nvSpPr>
          <p:spPr>
            <a:xfrm>
              <a:off x="5358098" y="3926366"/>
              <a:ext cx="1062912" cy="949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正方形/長方形 26"/>
            <p:cNvSpPr/>
            <p:nvPr/>
          </p:nvSpPr>
          <p:spPr>
            <a:xfrm>
              <a:off x="5358098" y="4794752"/>
              <a:ext cx="352563" cy="104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正方形/長方形 27"/>
            <p:cNvSpPr/>
            <p:nvPr/>
          </p:nvSpPr>
          <p:spPr>
            <a:xfrm>
              <a:off x="4895849" y="5844649"/>
              <a:ext cx="1677939" cy="76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正方形/長方形 28"/>
            <p:cNvSpPr/>
            <p:nvPr/>
          </p:nvSpPr>
          <p:spPr>
            <a:xfrm>
              <a:off x="7451278" y="3949871"/>
              <a:ext cx="873572" cy="950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 name="正方形/長方形 29"/>
            <p:cNvSpPr/>
            <p:nvPr/>
          </p:nvSpPr>
          <p:spPr>
            <a:xfrm>
              <a:off x="7434302" y="5793721"/>
              <a:ext cx="890548" cy="8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grpSp>
        <p:nvGrpSpPr>
          <p:cNvPr id="52227" name="グループ化 2"/>
          <p:cNvGrpSpPr>
            <a:grpSpLocks/>
          </p:cNvGrpSpPr>
          <p:nvPr/>
        </p:nvGrpSpPr>
        <p:grpSpPr bwMode="auto">
          <a:xfrm>
            <a:off x="-95250" y="3609975"/>
            <a:ext cx="4422775" cy="3370263"/>
            <a:chOff x="0" y="4093526"/>
            <a:chExt cx="3856037" cy="3053399"/>
          </a:xfrm>
        </p:grpSpPr>
        <p:grpSp>
          <p:nvGrpSpPr>
            <p:cNvPr id="52241" name="グループ化 15"/>
            <p:cNvGrpSpPr>
              <a:grpSpLocks/>
            </p:cNvGrpSpPr>
            <p:nvPr/>
          </p:nvGrpSpPr>
          <p:grpSpPr bwMode="auto">
            <a:xfrm>
              <a:off x="0" y="4114800"/>
              <a:ext cx="3856037" cy="3032125"/>
              <a:chOff x="5992023" y="3541515"/>
              <a:chExt cx="8086725" cy="6360346"/>
            </a:xfrm>
          </p:grpSpPr>
          <p:pic>
            <p:nvPicPr>
              <p:cNvPr id="5224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0738" y="3779080"/>
                <a:ext cx="7677845" cy="59038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2247" name="グループ化 10"/>
              <p:cNvGrpSpPr>
                <a:grpSpLocks/>
              </p:cNvGrpSpPr>
              <p:nvPr/>
            </p:nvGrpSpPr>
            <p:grpSpPr bwMode="auto">
              <a:xfrm>
                <a:off x="5992023" y="3541515"/>
                <a:ext cx="8086725" cy="6360346"/>
                <a:chOff x="695325" y="502669"/>
                <a:chExt cx="7629525" cy="6000750"/>
              </a:xfrm>
            </p:grpSpPr>
            <p:sp>
              <p:nvSpPr>
                <p:cNvPr id="13" name="正方形/長方形 12"/>
                <p:cNvSpPr/>
                <p:nvPr/>
              </p:nvSpPr>
              <p:spPr>
                <a:xfrm>
                  <a:off x="8075645" y="637041"/>
                  <a:ext cx="249205" cy="57240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 name="正方形/長方形 13"/>
                <p:cNvSpPr/>
                <p:nvPr/>
              </p:nvSpPr>
              <p:spPr>
                <a:xfrm>
                  <a:off x="832251" y="642734"/>
                  <a:ext cx="249206" cy="5721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 name="正方形/長方形 14"/>
                <p:cNvSpPr/>
                <p:nvPr/>
              </p:nvSpPr>
              <p:spPr>
                <a:xfrm>
                  <a:off x="821297" y="503262"/>
                  <a:ext cx="7503553" cy="276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6" name="正方形/長方形 15"/>
                <p:cNvSpPr/>
                <p:nvPr/>
              </p:nvSpPr>
              <p:spPr>
                <a:xfrm>
                  <a:off x="695325" y="6227320"/>
                  <a:ext cx="7503553" cy="276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sp>
          <p:nvSpPr>
            <p:cNvPr id="2" name="正方形/長方形 1"/>
            <p:cNvSpPr/>
            <p:nvPr/>
          </p:nvSpPr>
          <p:spPr>
            <a:xfrm>
              <a:off x="2507947" y="4194203"/>
              <a:ext cx="1092037" cy="967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 name="正方形/長方形 18"/>
            <p:cNvSpPr/>
            <p:nvPr/>
          </p:nvSpPr>
          <p:spPr>
            <a:xfrm>
              <a:off x="195155" y="5042769"/>
              <a:ext cx="433215" cy="1175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正方形/長方形 20"/>
            <p:cNvSpPr/>
            <p:nvPr/>
          </p:nvSpPr>
          <p:spPr>
            <a:xfrm>
              <a:off x="246366" y="4093526"/>
              <a:ext cx="1230444" cy="949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正方形/長方形 23"/>
            <p:cNvSpPr/>
            <p:nvPr/>
          </p:nvSpPr>
          <p:spPr>
            <a:xfrm>
              <a:off x="2507947" y="6155972"/>
              <a:ext cx="1064355" cy="88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32" name="正方形/長方形 31"/>
          <p:cNvSpPr/>
          <p:nvPr/>
        </p:nvSpPr>
        <p:spPr>
          <a:xfrm>
            <a:off x="144463" y="1127125"/>
            <a:ext cx="4105275" cy="2660650"/>
          </a:xfrm>
          <a:prstGeom prst="rect">
            <a:avLst/>
          </a:prstGeom>
          <a:solidFill>
            <a:srgbClr val="CDCD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正方形/長方形 4"/>
          <p:cNvSpPr/>
          <p:nvPr/>
        </p:nvSpPr>
        <p:spPr>
          <a:xfrm>
            <a:off x="4865688" y="1158875"/>
            <a:ext cx="4098925" cy="2660650"/>
          </a:xfrm>
          <a:prstGeom prst="rect">
            <a:avLst/>
          </a:prstGeom>
          <a:solidFill>
            <a:srgbClr val="FFC1C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テキスト ボックス 7"/>
          <p:cNvSpPr txBox="1"/>
          <p:nvPr/>
        </p:nvSpPr>
        <p:spPr>
          <a:xfrm>
            <a:off x="365125" y="2074863"/>
            <a:ext cx="3471863" cy="922337"/>
          </a:xfrm>
          <a:prstGeom prst="rect">
            <a:avLst/>
          </a:prstGeom>
          <a:noFill/>
        </p:spPr>
        <p:txBody>
          <a:bodyPr>
            <a:spAutoFit/>
          </a:bodyPr>
          <a:lstStyle/>
          <a:p>
            <a:pPr marL="457200" indent="-457200">
              <a:buFont typeface="Wingdings" panose="05000000000000000000" pitchFamily="2" charset="2"/>
              <a:buChar char="l"/>
              <a:defRPr/>
            </a:pPr>
            <a:r>
              <a:rPr lang="en-US" altLang="ja-JP" sz="1800" b="1" dirty="0">
                <a:latin typeface="Symbol" panose="05050102010706020507" pitchFamily="18" charset="2"/>
              </a:rPr>
              <a:t>m</a:t>
            </a:r>
            <a:r>
              <a:rPr lang="en-US" altLang="ja-JP" sz="1800" b="1" dirty="0">
                <a:latin typeface="+mn-lt"/>
              </a:rPr>
              <a:t>-like PID</a:t>
            </a:r>
          </a:p>
          <a:p>
            <a:pPr marL="457200" indent="-457200">
              <a:buFont typeface="Wingdings" panose="05000000000000000000" pitchFamily="2" charset="2"/>
              <a:buChar char="l"/>
              <a:defRPr/>
            </a:pPr>
            <a:r>
              <a:rPr lang="en-US" altLang="ja-JP" sz="1800" b="1" dirty="0">
                <a:latin typeface="+mn-lt"/>
              </a:rPr>
              <a:t>p</a:t>
            </a:r>
            <a:r>
              <a:rPr lang="en-US" altLang="ja-JP" sz="1800" b="1" baseline="-25000" dirty="0">
                <a:latin typeface="Symbol" panose="05050102010706020507" pitchFamily="18" charset="2"/>
              </a:rPr>
              <a:t>m</a:t>
            </a:r>
            <a:r>
              <a:rPr lang="en-US" altLang="ja-JP" sz="1800" b="1" dirty="0">
                <a:latin typeface="+mn-lt"/>
              </a:rPr>
              <a:t> &gt; 200 MeV/c</a:t>
            </a:r>
          </a:p>
          <a:p>
            <a:pPr marL="457200" indent="-457200">
              <a:buFont typeface="Wingdings" panose="05000000000000000000" pitchFamily="2" charset="2"/>
              <a:buChar char="l"/>
              <a:defRPr/>
            </a:pPr>
            <a:r>
              <a:rPr lang="en-US" altLang="ja-JP" sz="1800" b="1" dirty="0">
                <a:latin typeface="+mn-lt"/>
              </a:rPr>
              <a:t>Michel electron 1 or 0</a:t>
            </a:r>
          </a:p>
        </p:txBody>
      </p:sp>
      <p:sp>
        <p:nvSpPr>
          <p:cNvPr id="52231" name="Text Box 2"/>
          <p:cNvSpPr txBox="1">
            <a:spLocks noChangeArrowheads="1"/>
          </p:cNvSpPr>
          <p:nvPr/>
        </p:nvSpPr>
        <p:spPr bwMode="auto">
          <a:xfrm>
            <a:off x="962025" y="0"/>
            <a:ext cx="7172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Event Selection</a:t>
            </a:r>
            <a:endParaRPr lang="en-US" altLang="ja-JP" sz="2800" b="1" u="sng" baseline="-25000">
              <a:solidFill>
                <a:srgbClr val="0A0AD4"/>
              </a:solidFill>
            </a:endParaRPr>
          </a:p>
        </p:txBody>
      </p:sp>
      <p:sp>
        <p:nvSpPr>
          <p:cNvPr id="18" name="テキスト ボックス 17"/>
          <p:cNvSpPr txBox="1"/>
          <p:nvPr/>
        </p:nvSpPr>
        <p:spPr>
          <a:xfrm>
            <a:off x="5068888" y="1981200"/>
            <a:ext cx="4132262" cy="1200329"/>
          </a:xfrm>
          <a:prstGeom prst="rect">
            <a:avLst/>
          </a:prstGeom>
          <a:noFill/>
        </p:spPr>
        <p:txBody>
          <a:bodyPr>
            <a:spAutoFit/>
          </a:bodyPr>
          <a:lstStyle/>
          <a:p>
            <a:pPr marL="457200" indent="-457200">
              <a:buFont typeface="Wingdings" panose="05000000000000000000" pitchFamily="2" charset="2"/>
              <a:buChar char="l"/>
              <a:defRPr/>
            </a:pPr>
            <a:r>
              <a:rPr lang="en-US" altLang="ja-JP" sz="1800" b="1" dirty="0">
                <a:latin typeface="+mn-lt"/>
              </a:rPr>
              <a:t>e-like PID</a:t>
            </a:r>
          </a:p>
          <a:p>
            <a:pPr marL="457200" indent="-457200">
              <a:buFont typeface="Wingdings" panose="05000000000000000000" pitchFamily="2" charset="2"/>
              <a:buChar char="l"/>
              <a:defRPr/>
            </a:pPr>
            <a:r>
              <a:rPr lang="en-US" altLang="ja-JP" sz="1800" b="1" dirty="0" err="1">
                <a:latin typeface="+mn-lt"/>
              </a:rPr>
              <a:t>p</a:t>
            </a:r>
            <a:r>
              <a:rPr lang="en-US" altLang="ja-JP" sz="1800" b="1" baseline="-25000" dirty="0" err="1">
                <a:latin typeface="+mn-lt"/>
              </a:rPr>
              <a:t>e</a:t>
            </a:r>
            <a:r>
              <a:rPr lang="en-US" altLang="ja-JP" sz="1800" b="1" dirty="0">
                <a:latin typeface="+mn-lt"/>
              </a:rPr>
              <a:t> &gt; 100 MeV/c</a:t>
            </a:r>
          </a:p>
          <a:p>
            <a:pPr marL="457200" indent="-457200">
              <a:buFont typeface="Wingdings" panose="05000000000000000000" pitchFamily="2" charset="2"/>
              <a:buChar char="l"/>
              <a:defRPr/>
            </a:pPr>
            <a:r>
              <a:rPr lang="en-US" altLang="ja-JP" sz="1800" b="1" dirty="0" err="1" smtClean="0">
                <a:latin typeface="+mn-lt"/>
              </a:rPr>
              <a:t>E</a:t>
            </a:r>
            <a:r>
              <a:rPr lang="en-US" altLang="ja-JP" sz="1800" b="1" baseline="-25000" dirty="0" err="1" smtClean="0">
                <a:latin typeface="+mn-lt"/>
              </a:rPr>
              <a:t>rec</a:t>
            </a:r>
            <a:r>
              <a:rPr lang="en-US" altLang="ja-JP" sz="1800" b="1" dirty="0" smtClean="0">
                <a:latin typeface="+mn-lt"/>
              </a:rPr>
              <a:t> </a:t>
            </a:r>
            <a:r>
              <a:rPr lang="en-US" altLang="ja-JP" sz="1800" b="1" dirty="0">
                <a:latin typeface="+mn-lt"/>
              </a:rPr>
              <a:t>&lt; 1250 MeV</a:t>
            </a:r>
          </a:p>
          <a:p>
            <a:pPr marL="457200" indent="-457200">
              <a:buFont typeface="Wingdings" panose="05000000000000000000" pitchFamily="2" charset="2"/>
              <a:buChar char="l"/>
              <a:defRPr/>
            </a:pPr>
            <a:r>
              <a:rPr lang="en-US" altLang="ja-JP" sz="1800" b="1" dirty="0">
                <a:latin typeface="Symbol" panose="05050102010706020507" pitchFamily="18" charset="2"/>
              </a:rPr>
              <a:t>p</a:t>
            </a:r>
            <a:r>
              <a:rPr lang="en-US" altLang="ja-JP" sz="1800" b="1" baseline="30000" dirty="0">
                <a:latin typeface="+mn-lt"/>
              </a:rPr>
              <a:t>0</a:t>
            </a:r>
            <a:r>
              <a:rPr lang="en-US" altLang="ja-JP" sz="1800" b="1" dirty="0">
                <a:latin typeface="+mn-lt"/>
              </a:rPr>
              <a:t> rejection</a:t>
            </a:r>
          </a:p>
        </p:txBody>
      </p:sp>
      <p:sp>
        <p:nvSpPr>
          <p:cNvPr id="22" name="テキスト ボックス 21"/>
          <p:cNvSpPr txBox="1"/>
          <p:nvPr/>
        </p:nvSpPr>
        <p:spPr>
          <a:xfrm>
            <a:off x="7524750" y="2214563"/>
            <a:ext cx="1582738" cy="1200150"/>
          </a:xfrm>
          <a:prstGeom prst="rect">
            <a:avLst/>
          </a:prstGeom>
          <a:solidFill>
            <a:schemeClr val="bg1"/>
          </a:solidFill>
          <a:ln>
            <a:solidFill>
              <a:schemeClr val="tx1"/>
            </a:solidFill>
          </a:ln>
        </p:spPr>
        <p:txBody>
          <a:bodyPr>
            <a:spAutoFit/>
          </a:bodyPr>
          <a:lstStyle/>
          <a:p>
            <a:pPr>
              <a:defRPr/>
            </a:pPr>
            <a:r>
              <a:rPr lang="en-US" altLang="ja-JP" sz="1200" b="1" dirty="0">
                <a:latin typeface="Symbol" panose="05050102010706020507" pitchFamily="18" charset="2"/>
              </a:rPr>
              <a:t>p</a:t>
            </a:r>
            <a:r>
              <a:rPr lang="en-US" altLang="ja-JP" sz="1200" b="1" baseline="30000" dirty="0">
                <a:latin typeface="+mn-lt"/>
              </a:rPr>
              <a:t>0</a:t>
            </a:r>
            <a:r>
              <a:rPr lang="en-US" altLang="ja-JP" sz="1200" b="1" dirty="0">
                <a:latin typeface="+mn-lt"/>
              </a:rPr>
              <a:t> rejection :</a:t>
            </a:r>
            <a:br>
              <a:rPr lang="en-US" altLang="ja-JP" sz="1200" b="1" dirty="0">
                <a:latin typeface="+mn-lt"/>
              </a:rPr>
            </a:br>
            <a:r>
              <a:rPr lang="en-US" altLang="ja-JP" sz="1200" b="1" dirty="0">
                <a:latin typeface="+mn-lt"/>
              </a:rPr>
              <a:t>Forced 2</a:t>
            </a:r>
            <a:r>
              <a:rPr lang="en-US" altLang="ja-JP" sz="1200" b="1" baseline="30000" dirty="0">
                <a:latin typeface="+mn-lt"/>
              </a:rPr>
              <a:t>nd</a:t>
            </a:r>
            <a:r>
              <a:rPr lang="en-US" altLang="ja-JP" sz="1200" b="1" dirty="0">
                <a:latin typeface="+mn-lt"/>
              </a:rPr>
              <a:t> ring  is assumed. Invariant mass and likelihood for </a:t>
            </a:r>
            <a:r>
              <a:rPr lang="en-US" altLang="ja-JP" sz="1200" b="1" dirty="0">
                <a:latin typeface="Symbol" panose="05050102010706020507" pitchFamily="18" charset="2"/>
              </a:rPr>
              <a:t>p</a:t>
            </a:r>
            <a:r>
              <a:rPr lang="en-US" altLang="ja-JP" sz="1200" b="1" baseline="30000" dirty="0">
                <a:latin typeface="+mn-lt"/>
              </a:rPr>
              <a:t>0</a:t>
            </a:r>
            <a:r>
              <a:rPr lang="en-US" altLang="ja-JP" sz="1200" b="1" dirty="0">
                <a:latin typeface="+mn-lt"/>
              </a:rPr>
              <a:t> are examined.  </a:t>
            </a:r>
          </a:p>
        </p:txBody>
      </p:sp>
      <p:sp>
        <p:nvSpPr>
          <p:cNvPr id="6" name="テキスト ボックス 5"/>
          <p:cNvSpPr txBox="1"/>
          <p:nvPr/>
        </p:nvSpPr>
        <p:spPr>
          <a:xfrm>
            <a:off x="6005513" y="1409700"/>
            <a:ext cx="1952625" cy="460375"/>
          </a:xfrm>
          <a:prstGeom prst="rect">
            <a:avLst/>
          </a:prstGeom>
          <a:solidFill>
            <a:schemeClr val="bg1"/>
          </a:solidFill>
          <a:ln w="38100">
            <a:solidFill>
              <a:srgbClr val="FF0000"/>
            </a:solidFill>
          </a:ln>
        </p:spPr>
        <p:txBody>
          <a:bodyPr>
            <a:spAutoFit/>
          </a:bodyPr>
          <a:lstStyle/>
          <a:p>
            <a:pPr>
              <a:defRPr/>
            </a:pPr>
            <a:r>
              <a:rPr lang="en-US" altLang="ja-JP" sz="2400" b="1" dirty="0">
                <a:solidFill>
                  <a:srgbClr val="FF0000"/>
                </a:solidFill>
                <a:latin typeface="Symbol" panose="05050102010706020507" pitchFamily="18" charset="2"/>
              </a:rPr>
              <a:t>n</a:t>
            </a:r>
            <a:r>
              <a:rPr lang="en-US" altLang="ja-JP" sz="2400" b="1" baseline="-25000" dirty="0">
                <a:solidFill>
                  <a:srgbClr val="FF0000"/>
                </a:solidFill>
                <a:latin typeface="+mn-lt"/>
              </a:rPr>
              <a:t>e</a:t>
            </a:r>
            <a:r>
              <a:rPr lang="en-US" altLang="ja-JP" sz="2400" b="1" dirty="0">
                <a:solidFill>
                  <a:srgbClr val="FF0000"/>
                </a:solidFill>
                <a:latin typeface="+mn-lt"/>
              </a:rPr>
              <a:t> selection</a:t>
            </a:r>
            <a:endParaRPr lang="ja-JP" altLang="en-US" sz="2400" b="1" dirty="0">
              <a:solidFill>
                <a:srgbClr val="FF0000"/>
              </a:solidFill>
              <a:latin typeface="+mn-lt"/>
            </a:endParaRPr>
          </a:p>
        </p:txBody>
      </p:sp>
      <p:sp>
        <p:nvSpPr>
          <p:cNvPr id="33" name="テキスト ボックス 32"/>
          <p:cNvSpPr txBox="1"/>
          <p:nvPr/>
        </p:nvSpPr>
        <p:spPr>
          <a:xfrm>
            <a:off x="1100138" y="1423988"/>
            <a:ext cx="1952625" cy="460375"/>
          </a:xfrm>
          <a:prstGeom prst="rect">
            <a:avLst/>
          </a:prstGeom>
          <a:solidFill>
            <a:schemeClr val="bg1"/>
          </a:solidFill>
          <a:ln w="38100">
            <a:solidFill>
              <a:srgbClr val="0A0AD4"/>
            </a:solidFill>
          </a:ln>
        </p:spPr>
        <p:txBody>
          <a:bodyPr>
            <a:spAutoFit/>
          </a:bodyPr>
          <a:lstStyle/>
          <a:p>
            <a:pPr>
              <a:defRPr/>
            </a:pPr>
            <a:r>
              <a:rPr lang="en-US" altLang="ja-JP" sz="2400" b="1" dirty="0">
                <a:solidFill>
                  <a:srgbClr val="0A0AD4"/>
                </a:solidFill>
                <a:latin typeface="Symbol" panose="05050102010706020507" pitchFamily="18" charset="2"/>
              </a:rPr>
              <a:t>n</a:t>
            </a:r>
            <a:r>
              <a:rPr lang="en-US" altLang="ja-JP" sz="2400" b="1" baseline="-25000" dirty="0">
                <a:solidFill>
                  <a:srgbClr val="0A0AD4"/>
                </a:solidFill>
                <a:latin typeface="Symbol" panose="05050102010706020507" pitchFamily="18" charset="2"/>
              </a:rPr>
              <a:t>m</a:t>
            </a:r>
            <a:r>
              <a:rPr lang="en-US" altLang="ja-JP" sz="2400" b="1" dirty="0">
                <a:solidFill>
                  <a:srgbClr val="0A0AD4"/>
                </a:solidFill>
                <a:latin typeface="+mn-lt"/>
              </a:rPr>
              <a:t> selection</a:t>
            </a:r>
            <a:endParaRPr lang="ja-JP" altLang="en-US" sz="2400" b="1" dirty="0">
              <a:solidFill>
                <a:srgbClr val="0A0AD4"/>
              </a:solidFill>
              <a:latin typeface="+mn-lt"/>
            </a:endParaRPr>
          </a:p>
        </p:txBody>
      </p:sp>
      <p:cxnSp>
        <p:nvCxnSpPr>
          <p:cNvPr id="9" name="直線矢印コネクタ 8"/>
          <p:cNvCxnSpPr/>
          <p:nvPr/>
        </p:nvCxnSpPr>
        <p:spPr>
          <a:xfrm flipH="1">
            <a:off x="1531938" y="790575"/>
            <a:ext cx="0" cy="287338"/>
          </a:xfrm>
          <a:prstGeom prst="straightConnector1">
            <a:avLst/>
          </a:prstGeom>
          <a:ln w="57150">
            <a:solidFill>
              <a:srgbClr val="0A0AD4"/>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2228850" y="631825"/>
            <a:ext cx="4694238" cy="400050"/>
          </a:xfrm>
          <a:prstGeom prst="rect">
            <a:avLst/>
          </a:prstGeom>
          <a:solidFill>
            <a:schemeClr val="bg1"/>
          </a:solidFill>
          <a:ln w="28575">
            <a:solidFill>
              <a:srgbClr val="008000"/>
            </a:solidFill>
          </a:ln>
        </p:spPr>
        <p:txBody>
          <a:bodyPr>
            <a:spAutoFit/>
          </a:bodyPr>
          <a:lstStyle/>
          <a:p>
            <a:pPr algn="ctr">
              <a:defRPr/>
            </a:pPr>
            <a:r>
              <a:rPr lang="en-US" altLang="ja-JP" b="1" dirty="0">
                <a:latin typeface="+mn-lt"/>
              </a:rPr>
              <a:t>Examine Particle ID of 1 ring events</a:t>
            </a:r>
          </a:p>
        </p:txBody>
      </p:sp>
      <p:cxnSp>
        <p:nvCxnSpPr>
          <p:cNvPr id="37" name="直線矢印コネクタ 36"/>
          <p:cNvCxnSpPr/>
          <p:nvPr/>
        </p:nvCxnSpPr>
        <p:spPr>
          <a:xfrm flipH="1">
            <a:off x="1530350" y="817563"/>
            <a:ext cx="684213" cy="0"/>
          </a:xfrm>
          <a:prstGeom prst="straightConnector1">
            <a:avLst/>
          </a:prstGeom>
          <a:ln w="57150">
            <a:solidFill>
              <a:srgbClr val="0A0AD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H="1">
            <a:off x="7639050" y="804863"/>
            <a:ext cx="0" cy="2873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H="1">
            <a:off x="6935788" y="831850"/>
            <a:ext cx="684212" cy="0"/>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p:cNvSpPr>
            <a:spLocks noGrp="1"/>
          </p:cNvSpPr>
          <p:nvPr>
            <p:ph type="sldNum" sz="quarter" idx="12"/>
          </p:nvPr>
        </p:nvSpPr>
        <p:spPr/>
        <p:txBody>
          <a:bodyPr/>
          <a:lstStyle/>
          <a:p>
            <a:pPr>
              <a:defRPr/>
            </a:pPr>
            <a:fld id="{3EAA431D-1802-4F9A-9E77-815A94885E9D}" type="slidenum">
              <a:rPr lang="en-US" altLang="ja-JP" smtClean="0"/>
              <a:pPr>
                <a:defRPr/>
              </a:pPr>
              <a:t>18</a:t>
            </a:fld>
            <a:endParaRPr lang="en-US" altLang="ja-JP"/>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4" name="Text Box 7"/>
          <p:cNvSpPr txBox="1">
            <a:spLocks noChangeArrowheads="1"/>
          </p:cNvSpPr>
          <p:nvPr/>
        </p:nvSpPr>
        <p:spPr bwMode="auto">
          <a:xfrm>
            <a:off x="0" y="708025"/>
            <a:ext cx="4638675" cy="347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solidFill>
                  <a:srgbClr val="FF0000"/>
                </a:solidFill>
              </a:rPr>
              <a:t>Disappearance </a:t>
            </a:r>
            <a:r>
              <a:rPr lang="en-US" altLang="ja-JP" sz="2000" b="1"/>
              <a:t>of muon neutrino events as well as a </a:t>
            </a:r>
            <a:r>
              <a:rPr lang="en-US" altLang="ja-JP" sz="2000" b="1">
                <a:solidFill>
                  <a:srgbClr val="FF0000"/>
                </a:solidFill>
              </a:rPr>
              <a:t>distortion</a:t>
            </a:r>
            <a:r>
              <a:rPr lang="en-US" altLang="ja-JP" sz="2000" b="1"/>
              <a:t> of neutrino energy spectrum is obvious for both </a:t>
            </a: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t> and </a:t>
            </a:r>
            <a:r>
              <a:rPr lang="en-US" altLang="ja-JP" sz="2000" b="1">
                <a:latin typeface="Symbol" panose="05050102010706020507" pitchFamily="18" charset="2"/>
              </a:rPr>
              <a:t>n</a:t>
            </a:r>
            <a:r>
              <a:rPr lang="en-US" altLang="ja-JP" sz="2000" b="1" baseline="-25000">
                <a:latin typeface="Symbol" panose="05050102010706020507" pitchFamily="18" charset="2"/>
              </a:rPr>
              <a:t>m</a:t>
            </a:r>
            <a:r>
              <a:rPr lang="en-US" altLang="ja-JP" sz="2000" b="1"/>
              <a:t>.</a:t>
            </a:r>
          </a:p>
          <a:p>
            <a:pPr eaLnBrk="1" hangingPunct="1">
              <a:spcBef>
                <a:spcPct val="50000"/>
              </a:spcBef>
              <a:buFont typeface="Wingdings" panose="05000000000000000000" pitchFamily="2" charset="2"/>
              <a:buChar char="l"/>
            </a:pPr>
            <a:r>
              <a:rPr lang="en-US" altLang="ja-JP" sz="2000" b="1"/>
              <a:t>Oscillation parameters for anti-neutrinos well agree with the parameters for neutrinos within statistical errors.</a:t>
            </a:r>
          </a:p>
          <a:p>
            <a:pPr eaLnBrk="1" hangingPunct="1">
              <a:spcBef>
                <a:spcPct val="50000"/>
              </a:spcBef>
              <a:buFont typeface="Wingdings" panose="05000000000000000000" pitchFamily="2" charset="2"/>
              <a:buChar char="l"/>
            </a:pPr>
            <a:r>
              <a:rPr lang="en-US" altLang="ja-JP" sz="2000" b="1"/>
              <a:t>These results are updates of</a:t>
            </a:r>
            <a:br>
              <a:rPr lang="en-US" altLang="ja-JP" sz="2000" b="1"/>
            </a:br>
            <a:r>
              <a:rPr lang="en-US" altLang="ja-JP" sz="2000" b="1"/>
              <a:t>past publications.</a:t>
            </a:r>
          </a:p>
        </p:txBody>
      </p:sp>
      <p:cxnSp>
        <p:nvCxnSpPr>
          <p:cNvPr id="4" name="直線コネクタ 3"/>
          <p:cNvCxnSpPr/>
          <p:nvPr/>
        </p:nvCxnSpPr>
        <p:spPr>
          <a:xfrm>
            <a:off x="4702175" y="146050"/>
            <a:ext cx="180975" cy="0"/>
          </a:xfrm>
          <a:prstGeom prst="line">
            <a:avLst/>
          </a:prstGeom>
          <a:ln w="38100">
            <a:solidFill>
              <a:srgbClr val="0A0AD4"/>
            </a:solidFill>
          </a:ln>
        </p:spPr>
        <p:style>
          <a:lnRef idx="1">
            <a:schemeClr val="accent1"/>
          </a:lnRef>
          <a:fillRef idx="0">
            <a:schemeClr val="accent1"/>
          </a:fillRef>
          <a:effectRef idx="0">
            <a:schemeClr val="accent1"/>
          </a:effectRef>
          <a:fontRef idx="minor">
            <a:schemeClr val="tx1"/>
          </a:fontRef>
        </p:style>
      </p:cxnSp>
      <p:sp>
        <p:nvSpPr>
          <p:cNvPr id="53256" name="Text Box 2"/>
          <p:cNvSpPr txBox="1">
            <a:spLocks noChangeArrowheads="1"/>
          </p:cNvSpPr>
          <p:nvPr/>
        </p:nvSpPr>
        <p:spPr bwMode="auto">
          <a:xfrm>
            <a:off x="1079500" y="-12700"/>
            <a:ext cx="71723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Results of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m</a:t>
            </a:r>
            <a:r>
              <a:rPr lang="en-US" altLang="ja-JP" sz="2800" b="1" u="sng">
                <a:solidFill>
                  <a:srgbClr val="0A0AD4"/>
                </a:solidFill>
              </a:rPr>
              <a:t> and </a:t>
            </a: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m</a:t>
            </a:r>
            <a:r>
              <a:rPr lang="en-US" altLang="ja-JP" sz="2800" b="1" u="sng">
                <a:solidFill>
                  <a:srgbClr val="0A0AD4"/>
                </a:solidFill>
              </a:rPr>
              <a:t> disappearance</a:t>
            </a:r>
            <a:endParaRPr lang="en-US" altLang="ja-JP" sz="2800" b="1" u="sng" baseline="-25000">
              <a:solidFill>
                <a:srgbClr val="0A0AD4"/>
              </a:solidFill>
            </a:endParaRPr>
          </a:p>
        </p:txBody>
      </p:sp>
      <p:sp>
        <p:nvSpPr>
          <p:cNvPr id="53263" name="Text Box 7"/>
          <p:cNvSpPr txBox="1">
            <a:spLocks noChangeArrowheads="1"/>
          </p:cNvSpPr>
          <p:nvPr/>
        </p:nvSpPr>
        <p:spPr bwMode="auto">
          <a:xfrm>
            <a:off x="539750" y="4362450"/>
            <a:ext cx="3538538" cy="1016000"/>
          </a:xfrm>
          <a:prstGeom prst="rect">
            <a:avLst/>
          </a:prstGeom>
          <a:solidFill>
            <a:srgbClr val="C6E6E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a:latin typeface="Consolas" panose="020B0609020204030204" pitchFamily="49" charset="0"/>
              </a:rPr>
              <a:t>PRL 112, 181801(2014),</a:t>
            </a:r>
            <a:br>
              <a:rPr lang="en-US" altLang="ja-JP" sz="2000">
                <a:latin typeface="Consolas" panose="020B0609020204030204" pitchFamily="49" charset="0"/>
              </a:rPr>
            </a:br>
            <a:r>
              <a:rPr lang="en-US" altLang="ja-JP" sz="2000">
                <a:latin typeface="Consolas" panose="020B0609020204030204" pitchFamily="49" charset="0"/>
              </a:rPr>
              <a:t>PRD  91, 072010(2015)</a:t>
            </a:r>
            <a:br>
              <a:rPr lang="en-US" altLang="ja-JP" sz="2000">
                <a:latin typeface="Consolas" panose="020B0609020204030204" pitchFamily="49" charset="0"/>
              </a:rPr>
            </a:br>
            <a:r>
              <a:rPr lang="en-US" altLang="ja-JP" sz="2000"/>
              <a:t>   </a:t>
            </a:r>
            <a:r>
              <a:rPr lang="en-US" altLang="ja-JP" sz="1800"/>
              <a:t>for 6.57x10</a:t>
            </a:r>
            <a:r>
              <a:rPr lang="en-US" altLang="ja-JP" sz="1800" baseline="30000"/>
              <a:t>20</a:t>
            </a:r>
            <a:r>
              <a:rPr lang="en-US" altLang="ja-JP" sz="1800"/>
              <a:t> POT, </a:t>
            </a:r>
            <a:r>
              <a:rPr lang="en-US" altLang="ja-JP" sz="1800" b="1">
                <a:solidFill>
                  <a:srgbClr val="0A0AD4"/>
                </a:solidFill>
              </a:rPr>
              <a:t>120 </a:t>
            </a:r>
            <a:r>
              <a:rPr lang="en-US" altLang="ja-JP" sz="1800">
                <a:latin typeface="Symbol" panose="05050102010706020507" pitchFamily="18" charset="2"/>
              </a:rPr>
              <a:t>n</a:t>
            </a:r>
            <a:r>
              <a:rPr lang="en-US" altLang="ja-JP" sz="1800" baseline="-25000">
                <a:latin typeface="Symbol" panose="05050102010706020507" pitchFamily="18" charset="2"/>
              </a:rPr>
              <a:t>m</a:t>
            </a:r>
            <a:r>
              <a:rPr lang="en-US" altLang="ja-JP" sz="1800"/>
              <a:t> data</a:t>
            </a:r>
          </a:p>
        </p:txBody>
      </p:sp>
      <p:sp>
        <p:nvSpPr>
          <p:cNvPr id="53264" name="Text Box 7"/>
          <p:cNvSpPr txBox="1">
            <a:spLocks noChangeArrowheads="1"/>
          </p:cNvSpPr>
          <p:nvPr/>
        </p:nvSpPr>
        <p:spPr bwMode="auto">
          <a:xfrm>
            <a:off x="504825" y="5646738"/>
            <a:ext cx="3460750" cy="677862"/>
          </a:xfrm>
          <a:prstGeom prst="rect">
            <a:avLst/>
          </a:prstGeom>
          <a:solidFill>
            <a:srgbClr val="FFE38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a:latin typeface="Consolas" panose="020B0609020204030204" pitchFamily="49" charset="0"/>
              </a:rPr>
              <a:t>PRL 116, 181801(2016) </a:t>
            </a:r>
            <a:r>
              <a:rPr lang="en-US" altLang="ja-JP" sz="1800"/>
              <a:t/>
            </a:r>
            <a:br>
              <a:rPr lang="en-US" altLang="ja-JP" sz="1800"/>
            </a:br>
            <a:r>
              <a:rPr lang="en-US" altLang="ja-JP" sz="1800"/>
              <a:t>   for 4.01x10</a:t>
            </a:r>
            <a:r>
              <a:rPr lang="en-US" altLang="ja-JP" sz="1800" baseline="30000"/>
              <a:t>20 </a:t>
            </a:r>
            <a:r>
              <a:rPr lang="en-US" altLang="ja-JP" sz="1800"/>
              <a:t>POT, </a:t>
            </a:r>
            <a:r>
              <a:rPr lang="en-US" altLang="ja-JP" sz="1800" b="1">
                <a:solidFill>
                  <a:srgbClr val="0A0AD4"/>
                </a:solidFill>
              </a:rPr>
              <a:t>34</a:t>
            </a:r>
            <a:r>
              <a:rPr lang="en-US" altLang="ja-JP" sz="1800"/>
              <a:t> </a:t>
            </a:r>
            <a:r>
              <a:rPr lang="en-US" altLang="ja-JP" sz="1800">
                <a:latin typeface="Symbol" panose="05050102010706020507" pitchFamily="18" charset="2"/>
              </a:rPr>
              <a:t>n</a:t>
            </a:r>
            <a:r>
              <a:rPr lang="en-US" altLang="ja-JP" sz="1800" baseline="-25000">
                <a:latin typeface="Symbol" panose="05050102010706020507" pitchFamily="18" charset="2"/>
              </a:rPr>
              <a:t>m</a:t>
            </a:r>
            <a:r>
              <a:rPr lang="en-US" altLang="ja-JP" sz="1800"/>
              <a:t> data</a:t>
            </a:r>
          </a:p>
        </p:txBody>
      </p:sp>
      <p:cxnSp>
        <p:nvCxnSpPr>
          <p:cNvPr id="17" name="直線コネクタ 16"/>
          <p:cNvCxnSpPr/>
          <p:nvPr/>
        </p:nvCxnSpPr>
        <p:spPr>
          <a:xfrm flipV="1">
            <a:off x="3011488" y="6069013"/>
            <a:ext cx="1444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直線コネクタ 2"/>
          <p:cNvCxnSpPr/>
          <p:nvPr/>
        </p:nvCxnSpPr>
        <p:spPr>
          <a:xfrm>
            <a:off x="3330575" y="1746250"/>
            <a:ext cx="1444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12"/>
          </p:nvPr>
        </p:nvSpPr>
        <p:spPr/>
        <p:txBody>
          <a:bodyPr/>
          <a:lstStyle/>
          <a:p>
            <a:pPr>
              <a:defRPr/>
            </a:pPr>
            <a:fld id="{3EAA431D-1802-4F9A-9E77-815A94885E9D}" type="slidenum">
              <a:rPr lang="en-US" altLang="ja-JP" smtClean="0"/>
              <a:pPr>
                <a:defRPr/>
              </a:pPr>
              <a:t>19</a:t>
            </a:fld>
            <a:endParaRPr lang="en-US" altLang="ja-JP"/>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9701" y="560087"/>
            <a:ext cx="4013852" cy="5764513"/>
          </a:xfrm>
          <a:prstGeom prst="rect">
            <a:avLst/>
          </a:prstGeom>
        </p:spPr>
      </p:pic>
    </p:spTree>
    <p:extLst>
      <p:ext uri="{BB962C8B-B14F-4D97-AF65-F5344CB8AC3E}">
        <p14:creationId xmlns:p14="http://schemas.microsoft.com/office/powerpoint/2010/main" val="39452926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07963" y="1216025"/>
            <a:ext cx="8831262" cy="2776538"/>
          </a:xfrm>
          <a:prstGeom prst="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243" name="Text Box 7"/>
          <p:cNvSpPr txBox="1">
            <a:spLocks noChangeArrowheads="1"/>
          </p:cNvSpPr>
          <p:nvPr/>
        </p:nvSpPr>
        <p:spPr bwMode="auto">
          <a:xfrm>
            <a:off x="84138" y="442913"/>
            <a:ext cx="8955087" cy="96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1900" b="1"/>
              <a:t>Study of neutrino mixing is one of the most active areas in recent particle physics.</a:t>
            </a:r>
          </a:p>
          <a:p>
            <a:pPr eaLnBrk="1" hangingPunct="1">
              <a:spcBef>
                <a:spcPct val="0"/>
              </a:spcBef>
              <a:buFont typeface="Wingdings" panose="05000000000000000000" pitchFamily="2" charset="2"/>
              <a:buChar char="l"/>
            </a:pPr>
            <a:endParaRPr lang="en-US" altLang="ja-JP" sz="1900" b="1"/>
          </a:p>
        </p:txBody>
      </p:sp>
      <p:sp>
        <p:nvSpPr>
          <p:cNvPr id="10244" name="Text Box 16"/>
          <p:cNvSpPr txBox="1">
            <a:spLocks noChangeArrowheads="1"/>
          </p:cNvSpPr>
          <p:nvPr/>
        </p:nvSpPr>
        <p:spPr bwMode="auto">
          <a:xfrm>
            <a:off x="985838" y="2503488"/>
            <a:ext cx="33480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A5002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900" b="1">
                <a:solidFill>
                  <a:srgbClr val="FF0000"/>
                </a:solidFill>
              </a:rPr>
              <a:t>1</a:t>
            </a:r>
            <a:r>
              <a:rPr lang="en-US" altLang="ja-JP" sz="1900" b="1"/>
              <a:t> CP violation phase, </a:t>
            </a:r>
            <a:r>
              <a:rPr lang="en-US" altLang="ja-JP" sz="1900" b="1">
                <a:solidFill>
                  <a:srgbClr val="FF0000"/>
                </a:solidFill>
                <a:latin typeface="Symbol" panose="05050102010706020507" pitchFamily="18" charset="2"/>
              </a:rPr>
              <a:t>d</a:t>
            </a:r>
            <a:r>
              <a:rPr lang="en-US" altLang="ja-JP" sz="1900" b="1" baseline="-25000">
                <a:solidFill>
                  <a:srgbClr val="FF0000"/>
                </a:solidFill>
              </a:rPr>
              <a:t>CP</a:t>
            </a:r>
            <a:r>
              <a:rPr lang="en-US" altLang="ja-JP" sz="1900" b="1">
                <a:latin typeface="Symbol" panose="05050102010706020507" pitchFamily="18" charset="2"/>
              </a:rPr>
              <a:t>.</a:t>
            </a:r>
          </a:p>
        </p:txBody>
      </p:sp>
      <p:sp>
        <p:nvSpPr>
          <p:cNvPr id="10245" name="Text Box 17"/>
          <p:cNvSpPr txBox="1">
            <a:spLocks noChangeArrowheads="1"/>
          </p:cNvSpPr>
          <p:nvPr/>
        </p:nvSpPr>
        <p:spPr bwMode="auto">
          <a:xfrm>
            <a:off x="984250" y="1892300"/>
            <a:ext cx="5292725"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900" b="1" dirty="0">
                <a:solidFill>
                  <a:srgbClr val="FF0000"/>
                </a:solidFill>
              </a:rPr>
              <a:t>2</a:t>
            </a:r>
            <a:r>
              <a:rPr lang="en-US" altLang="ja-JP" sz="1900" b="1" dirty="0"/>
              <a:t> </a:t>
            </a:r>
            <a:r>
              <a:rPr lang="en-US" altLang="ja-JP" sz="1900" b="1" dirty="0" smtClean="0"/>
              <a:t>mass square differences </a:t>
            </a:r>
            <a:r>
              <a:rPr lang="en-US" altLang="ja-JP" sz="1900" b="1" dirty="0"/>
              <a:t>(</a:t>
            </a:r>
            <a:r>
              <a:rPr lang="en-US" altLang="ja-JP" sz="1900" b="1" dirty="0">
                <a:solidFill>
                  <a:srgbClr val="FF0000"/>
                </a:solidFill>
                <a:latin typeface="Symbol" panose="05050102010706020507" pitchFamily="18" charset="2"/>
              </a:rPr>
              <a:t>D</a:t>
            </a:r>
            <a:r>
              <a:rPr lang="en-US" altLang="ja-JP" sz="1900" b="1" dirty="0">
                <a:solidFill>
                  <a:srgbClr val="FF0000"/>
                </a:solidFill>
              </a:rPr>
              <a:t>m</a:t>
            </a:r>
            <a:r>
              <a:rPr lang="en-US" altLang="ja-JP" sz="1900" b="1" baseline="30000" dirty="0">
                <a:solidFill>
                  <a:srgbClr val="FF0000"/>
                </a:solidFill>
              </a:rPr>
              <a:t>2</a:t>
            </a:r>
            <a:r>
              <a:rPr lang="en-US" altLang="ja-JP" sz="1900" b="1" baseline="-25000" dirty="0">
                <a:solidFill>
                  <a:srgbClr val="FF0000"/>
                </a:solidFill>
              </a:rPr>
              <a:t>21</a:t>
            </a:r>
            <a:r>
              <a:rPr lang="en-US" altLang="ja-JP" sz="1900" b="1" dirty="0">
                <a:solidFill>
                  <a:srgbClr val="0A0AD4"/>
                </a:solidFill>
              </a:rPr>
              <a:t>,</a:t>
            </a:r>
            <a:r>
              <a:rPr lang="en-US" altLang="ja-JP" sz="1900" b="1" dirty="0"/>
              <a:t> </a:t>
            </a:r>
            <a:r>
              <a:rPr lang="en-US" altLang="ja-JP" sz="1900" b="1" dirty="0">
                <a:solidFill>
                  <a:srgbClr val="FF0000"/>
                </a:solidFill>
                <a:latin typeface="Symbol" panose="05050102010706020507" pitchFamily="18" charset="2"/>
              </a:rPr>
              <a:t>D</a:t>
            </a:r>
            <a:r>
              <a:rPr lang="en-US" altLang="ja-JP" sz="1900" b="1" dirty="0">
                <a:solidFill>
                  <a:srgbClr val="FF0000"/>
                </a:solidFill>
              </a:rPr>
              <a:t>m</a:t>
            </a:r>
            <a:r>
              <a:rPr lang="en-US" altLang="ja-JP" sz="1900" b="1" baseline="30000" dirty="0">
                <a:solidFill>
                  <a:srgbClr val="FF0000"/>
                </a:solidFill>
              </a:rPr>
              <a:t>2</a:t>
            </a:r>
            <a:r>
              <a:rPr lang="en-US" altLang="ja-JP" sz="1900" b="1" baseline="-25000" dirty="0">
                <a:solidFill>
                  <a:srgbClr val="FF0000"/>
                </a:solidFill>
              </a:rPr>
              <a:t>32</a:t>
            </a:r>
            <a:r>
              <a:rPr lang="en-US" altLang="ja-JP" sz="1900" b="1" dirty="0"/>
              <a:t>), </a:t>
            </a:r>
            <a:endParaRPr lang="en-US" altLang="ja-JP" sz="1900" b="1" dirty="0">
              <a:latin typeface="Symbol" panose="05050102010706020507" pitchFamily="18" charset="2"/>
            </a:endParaRPr>
          </a:p>
        </p:txBody>
      </p:sp>
      <p:sp>
        <p:nvSpPr>
          <p:cNvPr id="10246" name="Text Box 18"/>
          <p:cNvSpPr txBox="1">
            <a:spLocks noChangeArrowheads="1"/>
          </p:cNvSpPr>
          <p:nvPr/>
        </p:nvSpPr>
        <p:spPr bwMode="auto">
          <a:xfrm>
            <a:off x="984250" y="2181225"/>
            <a:ext cx="3529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900" b="1" dirty="0">
                <a:solidFill>
                  <a:srgbClr val="FF0000"/>
                </a:solidFill>
              </a:rPr>
              <a:t>3</a:t>
            </a:r>
            <a:r>
              <a:rPr lang="en-US" altLang="ja-JP" sz="1900" b="1" dirty="0"/>
              <a:t> mixing angles (</a:t>
            </a:r>
            <a:r>
              <a:rPr lang="en-US" altLang="ja-JP" sz="1900" b="1" dirty="0">
                <a:solidFill>
                  <a:srgbClr val="FF0000"/>
                </a:solidFill>
                <a:latin typeface="Symbol" panose="05050102010706020507" pitchFamily="18" charset="2"/>
              </a:rPr>
              <a:t>q</a:t>
            </a:r>
            <a:r>
              <a:rPr lang="en-US" altLang="ja-JP" sz="1900" b="1" baseline="-25000" dirty="0">
                <a:solidFill>
                  <a:srgbClr val="FF0000"/>
                </a:solidFill>
              </a:rPr>
              <a:t>12</a:t>
            </a:r>
            <a:r>
              <a:rPr lang="en-US" altLang="ja-JP" sz="1900" b="1" dirty="0"/>
              <a:t>,</a:t>
            </a:r>
            <a:r>
              <a:rPr lang="en-US" altLang="ja-JP" sz="1900" b="1" dirty="0">
                <a:solidFill>
                  <a:srgbClr val="FF0000"/>
                </a:solidFill>
                <a:latin typeface="Symbol" panose="05050102010706020507" pitchFamily="18" charset="2"/>
              </a:rPr>
              <a:t>q</a:t>
            </a:r>
            <a:r>
              <a:rPr lang="en-US" altLang="ja-JP" sz="1900" b="1" baseline="-25000" dirty="0">
                <a:solidFill>
                  <a:srgbClr val="FF0000"/>
                </a:solidFill>
              </a:rPr>
              <a:t>23</a:t>
            </a:r>
            <a:r>
              <a:rPr lang="en-US" altLang="ja-JP" sz="1900" b="1" dirty="0"/>
              <a:t>,</a:t>
            </a:r>
            <a:r>
              <a:rPr lang="en-US" altLang="ja-JP" sz="1900" b="1" dirty="0">
                <a:solidFill>
                  <a:srgbClr val="FF0000"/>
                </a:solidFill>
                <a:latin typeface="Symbol" panose="05050102010706020507" pitchFamily="18" charset="2"/>
              </a:rPr>
              <a:t>q</a:t>
            </a:r>
            <a:r>
              <a:rPr lang="en-US" altLang="ja-JP" sz="1900" b="1" baseline="-25000" dirty="0">
                <a:solidFill>
                  <a:srgbClr val="FF0000"/>
                </a:solidFill>
              </a:rPr>
              <a:t>13</a:t>
            </a:r>
            <a:r>
              <a:rPr lang="en-US" altLang="ja-JP" sz="1900" b="1" dirty="0"/>
              <a:t>)</a:t>
            </a:r>
            <a:endParaRPr lang="en-US" altLang="ja-JP" sz="1900" b="1" dirty="0">
              <a:latin typeface="Symbol" panose="05050102010706020507" pitchFamily="18" charset="2"/>
            </a:endParaRPr>
          </a:p>
        </p:txBody>
      </p:sp>
      <p:sp>
        <p:nvSpPr>
          <p:cNvPr id="10247" name="Text Box 23"/>
          <p:cNvSpPr txBox="1">
            <a:spLocks noChangeArrowheads="1"/>
          </p:cNvSpPr>
          <p:nvPr/>
        </p:nvSpPr>
        <p:spPr bwMode="auto">
          <a:xfrm>
            <a:off x="2463800" y="23813"/>
            <a:ext cx="4217988" cy="51911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rPr>
              <a:t>Neutrino mixing matrix</a:t>
            </a:r>
            <a:endParaRPr lang="en-US" altLang="ja-JP" sz="2800" b="1" u="sng">
              <a:solidFill>
                <a:srgbClr val="0A0AD4"/>
              </a:solidFill>
              <a:latin typeface="Symbol" panose="05050102010706020507" pitchFamily="18" charset="2"/>
            </a:endParaRPr>
          </a:p>
        </p:txBody>
      </p:sp>
      <p:pic>
        <p:nvPicPr>
          <p:cNvPr id="10248"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975" y="2892425"/>
            <a:ext cx="83851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7"/>
          <p:cNvSpPr txBox="1">
            <a:spLocks noChangeArrowheads="1"/>
          </p:cNvSpPr>
          <p:nvPr/>
        </p:nvSpPr>
        <p:spPr bwMode="auto">
          <a:xfrm>
            <a:off x="53975" y="4057650"/>
            <a:ext cx="9310688"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1900" b="1"/>
              <a:t>The mixing between 2</a:t>
            </a:r>
            <a:r>
              <a:rPr lang="en-US" altLang="ja-JP" sz="1900" b="1" baseline="30000"/>
              <a:t>nd</a:t>
            </a:r>
            <a:r>
              <a:rPr lang="en-US" altLang="ja-JP" sz="1900" b="1"/>
              <a:t> and 3</a:t>
            </a:r>
            <a:r>
              <a:rPr lang="en-US" altLang="ja-JP" sz="1900" b="1" baseline="30000"/>
              <a:t>rd</a:t>
            </a:r>
            <a:r>
              <a:rPr lang="en-US" altLang="ja-JP" sz="1900" b="1"/>
              <a:t> generation was established with atmospheric/long-baseline neutrinos around 2000. Prof. Kajita (Super-Kamiokande collaboration) won the Nobel prize in 2015.</a:t>
            </a:r>
          </a:p>
          <a:p>
            <a:pPr eaLnBrk="1" hangingPunct="1">
              <a:spcBef>
                <a:spcPct val="0"/>
              </a:spcBef>
              <a:buFont typeface="Wingdings" panose="05000000000000000000" pitchFamily="2" charset="2"/>
              <a:buChar char="l"/>
            </a:pPr>
            <a:endParaRPr lang="en-US" altLang="ja-JP" sz="1900" b="1"/>
          </a:p>
          <a:p>
            <a:pPr eaLnBrk="1" hangingPunct="1">
              <a:spcBef>
                <a:spcPct val="0"/>
              </a:spcBef>
              <a:buFont typeface="Wingdings" panose="05000000000000000000" pitchFamily="2" charset="2"/>
              <a:buChar char="l"/>
            </a:pPr>
            <a:r>
              <a:rPr lang="en-US" altLang="ja-JP" sz="1900" b="1"/>
              <a:t>The mixing between 1</a:t>
            </a:r>
            <a:r>
              <a:rPr lang="en-US" altLang="ja-JP" sz="1900" b="1" baseline="30000"/>
              <a:t>st</a:t>
            </a:r>
            <a:r>
              <a:rPr lang="en-US" altLang="ja-JP" sz="1900" b="1"/>
              <a:t> and 2</a:t>
            </a:r>
            <a:r>
              <a:rPr lang="en-US" altLang="ja-JP" sz="1900" b="1" baseline="30000"/>
              <a:t>nd</a:t>
            </a:r>
            <a:r>
              <a:rPr lang="en-US" altLang="ja-JP" sz="1900" b="1"/>
              <a:t>  generation was established with solar/reactor neutrinos around 2000. Prof. McDonald (SNO collaboration) won the Nobel prize in 2015.</a:t>
            </a:r>
          </a:p>
          <a:p>
            <a:pPr eaLnBrk="1" hangingPunct="1">
              <a:spcBef>
                <a:spcPct val="0"/>
              </a:spcBef>
              <a:buFont typeface="Wingdings" panose="05000000000000000000" pitchFamily="2" charset="2"/>
              <a:buChar char="l"/>
            </a:pPr>
            <a:endParaRPr lang="en-US" altLang="ja-JP" sz="1900" b="1"/>
          </a:p>
          <a:p>
            <a:pPr eaLnBrk="1" hangingPunct="1">
              <a:spcBef>
                <a:spcPct val="0"/>
              </a:spcBef>
              <a:buFont typeface="Wingdings" panose="05000000000000000000" pitchFamily="2" charset="2"/>
              <a:buChar char="l"/>
            </a:pPr>
            <a:r>
              <a:rPr lang="en-US" altLang="ja-JP" sz="1900" b="1"/>
              <a:t>Observation of mixing between 1</a:t>
            </a:r>
            <a:r>
              <a:rPr lang="en-US" altLang="ja-JP" sz="1900" b="1" baseline="30000"/>
              <a:t>st</a:t>
            </a:r>
            <a:r>
              <a:rPr lang="en-US" altLang="ja-JP" sz="1900" b="1"/>
              <a:t> and 3</a:t>
            </a:r>
            <a:r>
              <a:rPr lang="en-US" altLang="ja-JP" sz="1900" b="1" baseline="30000"/>
              <a:t>rd</a:t>
            </a:r>
            <a:r>
              <a:rPr lang="en-US" altLang="ja-JP" sz="1900" b="1"/>
              <a:t> generations began in 2010s.</a:t>
            </a:r>
          </a:p>
        </p:txBody>
      </p:sp>
      <p:sp>
        <p:nvSpPr>
          <p:cNvPr id="10250" name="Text Box 7"/>
          <p:cNvSpPr txBox="1">
            <a:spLocks noChangeArrowheads="1"/>
          </p:cNvSpPr>
          <p:nvPr/>
        </p:nvSpPr>
        <p:spPr bwMode="auto">
          <a:xfrm>
            <a:off x="277813" y="1216025"/>
            <a:ext cx="8758237" cy="6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900" b="1"/>
              <a:t>The flavor eigenstates are mixtures of the mass eigenstates.</a:t>
            </a:r>
            <a:br>
              <a:rPr lang="en-US" altLang="ja-JP" sz="1900" b="1"/>
            </a:br>
            <a:r>
              <a:rPr lang="en-US" altLang="ja-JP" sz="1900" b="1"/>
              <a:t>Assuming 3 generations of neutrinos, the mixing matrix has </a:t>
            </a:r>
            <a:r>
              <a:rPr lang="en-US" altLang="ja-JP" sz="1900" b="1">
                <a:solidFill>
                  <a:srgbClr val="FF0000"/>
                </a:solidFill>
              </a:rPr>
              <a:t>6</a:t>
            </a:r>
            <a:r>
              <a:rPr lang="en-US" altLang="ja-JP" sz="1900" b="1"/>
              <a:t> parameters.</a:t>
            </a:r>
          </a:p>
        </p:txBody>
      </p:sp>
      <p:sp>
        <p:nvSpPr>
          <p:cNvPr id="3" name="テキスト ボックス 2"/>
          <p:cNvSpPr txBox="1"/>
          <p:nvPr/>
        </p:nvSpPr>
        <p:spPr>
          <a:xfrm>
            <a:off x="6416675" y="1917700"/>
            <a:ext cx="1836738" cy="384175"/>
          </a:xfrm>
          <a:prstGeom prst="rect">
            <a:avLst/>
          </a:prstGeom>
          <a:noFill/>
        </p:spPr>
        <p:txBody>
          <a:bodyPr>
            <a:spAutoFit/>
          </a:bodyPr>
          <a:lstStyle/>
          <a:p>
            <a:pPr>
              <a:defRPr/>
            </a:pPr>
            <a:r>
              <a:rPr lang="en-US" altLang="ja-JP" sz="1900" b="1" dirty="0">
                <a:latin typeface="Symbol" panose="05050102010706020507" pitchFamily="18" charset="2"/>
              </a:rPr>
              <a:t>D</a:t>
            </a:r>
            <a:r>
              <a:rPr lang="en-US" altLang="ja-JP" sz="1900" b="1" dirty="0">
                <a:latin typeface="+mn-lt"/>
              </a:rPr>
              <a:t>m</a:t>
            </a:r>
            <a:r>
              <a:rPr lang="en-US" altLang="ja-JP" sz="1900" b="1" baseline="30000" dirty="0">
                <a:latin typeface="+mn-lt"/>
              </a:rPr>
              <a:t>2</a:t>
            </a:r>
            <a:r>
              <a:rPr lang="en-US" altLang="ja-JP" sz="1900" b="1" baseline="-25000" dirty="0">
                <a:latin typeface="+mn-lt"/>
              </a:rPr>
              <a:t>ij</a:t>
            </a:r>
            <a:r>
              <a:rPr lang="en-US" altLang="ja-JP" sz="1900" b="1" dirty="0">
                <a:latin typeface="+mn-lt"/>
              </a:rPr>
              <a:t>=m</a:t>
            </a:r>
            <a:r>
              <a:rPr lang="en-US" altLang="ja-JP" sz="1900" b="1" baseline="30000" dirty="0">
                <a:latin typeface="+mn-lt"/>
              </a:rPr>
              <a:t>2</a:t>
            </a:r>
            <a:r>
              <a:rPr lang="en-US" altLang="ja-JP" sz="1900" b="1" baseline="-25000" dirty="0">
                <a:latin typeface="+mn-lt"/>
              </a:rPr>
              <a:t>i</a:t>
            </a:r>
            <a:r>
              <a:rPr lang="en-US" altLang="ja-JP" sz="1900" b="1" dirty="0">
                <a:latin typeface="+mn-lt"/>
              </a:rPr>
              <a:t>-m</a:t>
            </a:r>
            <a:r>
              <a:rPr lang="en-US" altLang="ja-JP" sz="1900" b="1" baseline="30000" dirty="0">
                <a:latin typeface="+mn-lt"/>
              </a:rPr>
              <a:t>2</a:t>
            </a:r>
            <a:r>
              <a:rPr lang="en-US" altLang="ja-JP" sz="1900" b="1" baseline="-25000" dirty="0">
                <a:latin typeface="+mn-lt"/>
              </a:rPr>
              <a:t>j</a:t>
            </a:r>
            <a:endParaRPr lang="ja-JP" altLang="en-US" sz="1900" b="1" baseline="-25000" dirty="0">
              <a:latin typeface="+mn-lt"/>
            </a:endParaRPr>
          </a:p>
        </p:txBody>
      </p:sp>
      <p:sp>
        <p:nvSpPr>
          <p:cNvPr id="5" name="スライド番号プレースホルダー 4"/>
          <p:cNvSpPr>
            <a:spLocks noGrp="1"/>
          </p:cNvSpPr>
          <p:nvPr>
            <p:ph type="sldNum" sz="quarter" idx="12"/>
          </p:nvPr>
        </p:nvSpPr>
        <p:spPr/>
        <p:txBody>
          <a:bodyPr/>
          <a:lstStyle/>
          <a:p>
            <a:pPr>
              <a:defRPr/>
            </a:pPr>
            <a:fld id="{F68C2F51-FF50-4F21-9633-D4DFA4E75F6F}" type="slidenum">
              <a:rPr lang="en-US" altLang="ja-JP" smtClean="0"/>
              <a:pPr>
                <a:defRPr/>
              </a:pPr>
              <a:t>2</a:t>
            </a:fld>
            <a:endParaRPr lang="en-US" altLang="ja-JP"/>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EAA431D-1802-4F9A-9E77-815A94885E9D}" type="slidenum">
              <a:rPr lang="en-US" altLang="ja-JP" smtClean="0"/>
              <a:pPr>
                <a:defRPr/>
              </a:pPr>
              <a:t>20</a:t>
            </a:fld>
            <a:endParaRPr lang="en-US" altLang="ja-JP"/>
          </a:p>
        </p:txBody>
      </p:sp>
      <p:sp>
        <p:nvSpPr>
          <p:cNvPr id="3" name="Text Box 2"/>
          <p:cNvSpPr txBox="1">
            <a:spLocks noChangeArrowheads="1"/>
          </p:cNvSpPr>
          <p:nvPr/>
        </p:nvSpPr>
        <p:spPr bwMode="auto">
          <a:xfrm>
            <a:off x="154480" y="16755"/>
            <a:ext cx="88423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dirty="0">
                <a:solidFill>
                  <a:srgbClr val="0A0AD4"/>
                </a:solidFill>
              </a:rPr>
              <a:t>Constraints </a:t>
            </a:r>
            <a:r>
              <a:rPr lang="en-US" altLang="ja-JP" sz="2800" b="1" u="sng" dirty="0" smtClean="0">
                <a:solidFill>
                  <a:srgbClr val="0A0AD4"/>
                </a:solidFill>
              </a:rPr>
              <a:t>on</a:t>
            </a:r>
            <a:r>
              <a:rPr lang="ja-JP" altLang="en-US" sz="2800" b="1" u="sng" dirty="0">
                <a:solidFill>
                  <a:srgbClr val="0A0AD4"/>
                </a:solidFill>
              </a:rPr>
              <a:t> </a:t>
            </a:r>
            <a:r>
              <a:rPr lang="en-US" altLang="ja-JP" sz="2800" b="1" u="sng" dirty="0" smtClean="0">
                <a:solidFill>
                  <a:srgbClr val="0A0AD4"/>
                </a:solidFill>
              </a:rPr>
              <a:t>sin</a:t>
            </a:r>
            <a:r>
              <a:rPr lang="en-US" altLang="ja-JP" sz="2800" b="1" u="sng" baseline="30000" dirty="0" smtClean="0">
                <a:solidFill>
                  <a:srgbClr val="0A0AD4"/>
                </a:solidFill>
              </a:rPr>
              <a:t>2</a:t>
            </a:r>
            <a:r>
              <a:rPr lang="en-US" altLang="ja-JP" sz="2800" b="1" u="sng" dirty="0" smtClean="0">
                <a:solidFill>
                  <a:srgbClr val="0A0AD4"/>
                </a:solidFill>
                <a:latin typeface="Symbol" panose="05050102010706020507" pitchFamily="18" charset="2"/>
              </a:rPr>
              <a:t>q</a:t>
            </a:r>
            <a:r>
              <a:rPr lang="en-US" altLang="ja-JP" sz="2800" b="1" u="sng" baseline="-25000" dirty="0" smtClean="0">
                <a:solidFill>
                  <a:srgbClr val="0A0AD4"/>
                </a:solidFill>
              </a:rPr>
              <a:t>23</a:t>
            </a:r>
            <a:r>
              <a:rPr lang="en-US" altLang="ja-JP" sz="2800" b="1" u="sng" dirty="0" smtClean="0">
                <a:solidFill>
                  <a:srgbClr val="0A0AD4"/>
                </a:solidFill>
              </a:rPr>
              <a:t> </a:t>
            </a:r>
            <a:r>
              <a:rPr lang="en-US" altLang="ja-JP" sz="2800" b="1" u="sng" dirty="0">
                <a:solidFill>
                  <a:srgbClr val="0A0AD4"/>
                </a:solidFill>
              </a:rPr>
              <a:t>- |</a:t>
            </a:r>
            <a:r>
              <a:rPr lang="en-US" altLang="ja-JP" sz="2800" b="1" u="sng" dirty="0">
                <a:solidFill>
                  <a:srgbClr val="0A0AD4"/>
                </a:solidFill>
                <a:latin typeface="Symbol" panose="05050102010706020507" pitchFamily="18" charset="2"/>
              </a:rPr>
              <a:t>D</a:t>
            </a:r>
            <a:r>
              <a:rPr lang="en-US" altLang="ja-JP" sz="2800" b="1" u="sng" dirty="0">
                <a:solidFill>
                  <a:srgbClr val="0A0AD4"/>
                </a:solidFill>
              </a:rPr>
              <a:t>m</a:t>
            </a:r>
            <a:r>
              <a:rPr lang="en-US" altLang="ja-JP" sz="2800" b="1" u="sng" baseline="30000" dirty="0">
                <a:solidFill>
                  <a:srgbClr val="0A0AD4"/>
                </a:solidFill>
              </a:rPr>
              <a:t>2</a:t>
            </a:r>
            <a:r>
              <a:rPr lang="en-US" altLang="ja-JP" sz="2800" b="1" u="sng" baseline="-25000" dirty="0">
                <a:solidFill>
                  <a:srgbClr val="0A0AD4"/>
                </a:solidFill>
              </a:rPr>
              <a:t>32</a:t>
            </a:r>
            <a:r>
              <a:rPr lang="en-US" altLang="ja-JP" sz="2800" b="1" u="sng" dirty="0">
                <a:solidFill>
                  <a:srgbClr val="0A0AD4"/>
                </a:solidFill>
              </a:rPr>
              <a:t>| plane </a:t>
            </a:r>
            <a:endParaRPr lang="en-US" altLang="ja-JP" sz="2800" b="1" u="sng" baseline="-25000" dirty="0">
              <a:solidFill>
                <a:srgbClr val="0A0AD4"/>
              </a:solidFill>
            </a:endParaRPr>
          </a:p>
        </p:txBody>
      </p:sp>
      <p:sp>
        <p:nvSpPr>
          <p:cNvPr id="4" name="Text Box 7"/>
          <p:cNvSpPr txBox="1">
            <a:spLocks noChangeArrowheads="1"/>
          </p:cNvSpPr>
          <p:nvPr/>
        </p:nvSpPr>
        <p:spPr bwMode="auto">
          <a:xfrm>
            <a:off x="-19049" y="571887"/>
            <a:ext cx="9163050"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dirty="0"/>
              <a:t>Constraints on |</a:t>
            </a:r>
            <a:r>
              <a:rPr lang="en-US" altLang="ja-JP" sz="2000" b="1" dirty="0" smtClean="0">
                <a:latin typeface="Symbol" panose="05050102010706020507" pitchFamily="18" charset="2"/>
              </a:rPr>
              <a:t>D</a:t>
            </a:r>
            <a:r>
              <a:rPr lang="en-US" altLang="ja-JP" sz="2000" b="1" dirty="0" smtClean="0"/>
              <a:t>m</a:t>
            </a:r>
            <a:r>
              <a:rPr lang="en-US" altLang="ja-JP" sz="2000" b="1" baseline="30000" dirty="0" smtClean="0"/>
              <a:t>2</a:t>
            </a:r>
            <a:r>
              <a:rPr lang="en-US" altLang="ja-JP" sz="2000" b="1" baseline="-25000" dirty="0" smtClean="0"/>
              <a:t>32</a:t>
            </a:r>
            <a:r>
              <a:rPr lang="en-US" altLang="ja-JP" sz="2000" b="1" dirty="0" smtClean="0"/>
              <a:t>| and </a:t>
            </a:r>
            <a:r>
              <a:rPr lang="en-US" altLang="ja-JP" sz="2000" b="1" dirty="0"/>
              <a:t>sin</a:t>
            </a:r>
            <a:r>
              <a:rPr lang="en-US" altLang="ja-JP" sz="2000" b="1" baseline="30000" dirty="0"/>
              <a:t>2</a:t>
            </a:r>
            <a:r>
              <a:rPr lang="en-US" altLang="ja-JP" sz="2000" b="1" dirty="0">
                <a:latin typeface="Symbol" panose="05050102010706020507" pitchFamily="18" charset="2"/>
              </a:rPr>
              <a:t>q</a:t>
            </a:r>
            <a:r>
              <a:rPr lang="en-US" altLang="ja-JP" sz="2000" b="1" baseline="-25000" dirty="0"/>
              <a:t>23</a:t>
            </a:r>
            <a:r>
              <a:rPr lang="en-US" altLang="ja-JP" sz="2000" b="1" dirty="0"/>
              <a:t> are </a:t>
            </a:r>
            <a:r>
              <a:rPr lang="en-US" altLang="ja-JP" sz="2000" b="1" dirty="0" smtClean="0"/>
              <a:t>obtained.</a:t>
            </a:r>
          </a:p>
          <a:p>
            <a:pPr eaLnBrk="1" hangingPunct="1">
              <a:spcBef>
                <a:spcPct val="50000"/>
              </a:spcBef>
              <a:buFont typeface="Wingdings" panose="05000000000000000000" pitchFamily="2" charset="2"/>
              <a:buChar char="l"/>
            </a:pPr>
            <a:r>
              <a:rPr lang="en-US" altLang="ja-JP" sz="2000" b="1" dirty="0" smtClean="0"/>
              <a:t>The best fit parameters</a:t>
            </a:r>
            <a:br>
              <a:rPr lang="en-US" altLang="ja-JP" sz="2000" b="1" dirty="0" smtClean="0"/>
            </a:br>
            <a:r>
              <a:rPr lang="en-US" altLang="ja-JP" sz="2000" b="1" dirty="0" smtClean="0"/>
              <a:t>are</a:t>
            </a:r>
          </a:p>
          <a:p>
            <a:pPr eaLnBrk="1" hangingPunct="1">
              <a:spcBef>
                <a:spcPct val="50000"/>
              </a:spcBef>
              <a:buFont typeface="Wingdings" panose="05000000000000000000" pitchFamily="2" charset="2"/>
              <a:buChar char="l"/>
            </a:pPr>
            <a:endParaRPr lang="en-US" altLang="ja-JP" sz="2000" b="1" dirty="0"/>
          </a:p>
          <a:p>
            <a:pPr marL="0" indent="0" eaLnBrk="1" hangingPunct="1">
              <a:spcBef>
                <a:spcPct val="50000"/>
              </a:spcBef>
              <a:buNone/>
            </a:pPr>
            <a:endParaRPr lang="en-US" altLang="ja-JP" sz="2000" b="1" dirty="0"/>
          </a:p>
          <a:p>
            <a:pPr eaLnBrk="1" hangingPunct="1">
              <a:spcBef>
                <a:spcPct val="50000"/>
              </a:spcBef>
              <a:buFont typeface="Wingdings" panose="05000000000000000000" pitchFamily="2" charset="2"/>
              <a:buChar char="l"/>
            </a:pPr>
            <a:r>
              <a:rPr lang="en-US" altLang="ja-JP" sz="2000" b="1" dirty="0" smtClean="0"/>
              <a:t>The T2K results well agree</a:t>
            </a:r>
            <a:br>
              <a:rPr lang="en-US" altLang="ja-JP" sz="2000" b="1" dirty="0" smtClean="0"/>
            </a:br>
            <a:r>
              <a:rPr lang="en-US" altLang="ja-JP" sz="2000" b="1" dirty="0" smtClean="0"/>
              <a:t>with other experiments,</a:t>
            </a:r>
            <a:br>
              <a:rPr lang="en-US" altLang="ja-JP" sz="2000" b="1" dirty="0" smtClean="0"/>
            </a:br>
            <a:r>
              <a:rPr lang="en-US" altLang="ja-JP" sz="2000" b="1" dirty="0" smtClean="0"/>
              <a:t>and give </a:t>
            </a:r>
            <a:r>
              <a:rPr lang="en-US" altLang="ja-JP" sz="2000" b="1" dirty="0"/>
              <a:t>most </a:t>
            </a:r>
            <a:r>
              <a:rPr lang="en-US" altLang="ja-JP" sz="2000" b="1" dirty="0" smtClean="0"/>
              <a:t>stringent</a:t>
            </a:r>
            <a:br>
              <a:rPr lang="en-US" altLang="ja-JP" sz="2000" b="1" dirty="0" smtClean="0"/>
            </a:br>
            <a:r>
              <a:rPr lang="en-US" altLang="ja-JP" sz="2000" b="1" dirty="0" smtClean="0"/>
              <a:t>constraints on sin</a:t>
            </a:r>
            <a:r>
              <a:rPr lang="en-US" altLang="ja-JP" sz="2000" b="1" baseline="30000" dirty="0" smtClean="0"/>
              <a:t>2</a:t>
            </a:r>
            <a:r>
              <a:rPr lang="en-US" altLang="ja-JP" sz="2000" b="1" dirty="0" smtClean="0">
                <a:latin typeface="Symbol" panose="05050102010706020507" pitchFamily="18" charset="2"/>
              </a:rPr>
              <a:t>q</a:t>
            </a:r>
            <a:r>
              <a:rPr lang="en-US" altLang="ja-JP" sz="2000" b="1" baseline="-25000" dirty="0" smtClean="0"/>
              <a:t>23</a:t>
            </a:r>
            <a:r>
              <a:rPr lang="en-US" altLang="ja-JP" sz="2000" b="1" dirty="0" smtClean="0"/>
              <a:t>.</a:t>
            </a:r>
            <a:br>
              <a:rPr lang="en-US" altLang="ja-JP" sz="2000" b="1" dirty="0" smtClean="0"/>
            </a:br>
            <a:r>
              <a:rPr lang="en-US" altLang="ja-JP" sz="2000" b="1" dirty="0" smtClean="0">
                <a:solidFill>
                  <a:srgbClr val="FF0000"/>
                </a:solidFill>
              </a:rPr>
              <a:t>It does not contradict with</a:t>
            </a:r>
            <a:br>
              <a:rPr lang="en-US" altLang="ja-JP" sz="2000" b="1" dirty="0" smtClean="0">
                <a:solidFill>
                  <a:srgbClr val="FF0000"/>
                </a:solidFill>
              </a:rPr>
            </a:br>
            <a:r>
              <a:rPr lang="en-US" altLang="ja-JP" sz="2000" b="1" dirty="0" smtClean="0">
                <a:solidFill>
                  <a:srgbClr val="FF0000"/>
                </a:solidFill>
              </a:rPr>
              <a:t>the maximal mixing</a:t>
            </a:r>
            <a:br>
              <a:rPr lang="en-US" altLang="ja-JP" sz="2000" b="1" dirty="0" smtClean="0">
                <a:solidFill>
                  <a:srgbClr val="FF0000"/>
                </a:solidFill>
              </a:rPr>
            </a:br>
            <a:r>
              <a:rPr lang="en-US" altLang="ja-JP" sz="2000" b="1" dirty="0" smtClean="0">
                <a:solidFill>
                  <a:srgbClr val="FF0000"/>
                </a:solidFill>
              </a:rPr>
              <a:t>(sin</a:t>
            </a:r>
            <a:r>
              <a:rPr lang="en-US" altLang="ja-JP" sz="2000" b="1" baseline="30000" dirty="0" smtClean="0">
                <a:solidFill>
                  <a:srgbClr val="FF0000"/>
                </a:solidFill>
              </a:rPr>
              <a:t>2</a:t>
            </a:r>
            <a:r>
              <a:rPr lang="en-US" altLang="ja-JP" sz="2000" b="1" dirty="0" smtClean="0">
                <a:solidFill>
                  <a:srgbClr val="FF0000"/>
                </a:solidFill>
                <a:latin typeface="Symbol" panose="05050102010706020507" pitchFamily="18" charset="2"/>
              </a:rPr>
              <a:t>q</a:t>
            </a:r>
            <a:r>
              <a:rPr lang="en-US" altLang="ja-JP" sz="2000" b="1" baseline="-25000" dirty="0" smtClean="0">
                <a:solidFill>
                  <a:srgbClr val="FF0000"/>
                </a:solidFill>
              </a:rPr>
              <a:t>23</a:t>
            </a:r>
            <a:r>
              <a:rPr lang="en-US" altLang="ja-JP" sz="2000" b="1" dirty="0" smtClean="0">
                <a:solidFill>
                  <a:srgbClr val="FF0000"/>
                </a:solidFill>
              </a:rPr>
              <a:t>=0.5).</a:t>
            </a:r>
          </a:p>
          <a:p>
            <a:pPr eaLnBrk="1" hangingPunct="1">
              <a:spcBef>
                <a:spcPct val="50000"/>
              </a:spcBef>
              <a:buFont typeface="Wingdings" panose="05000000000000000000" pitchFamily="2" charset="2"/>
              <a:buChar char="l"/>
            </a:pPr>
            <a:r>
              <a:rPr lang="en-US" altLang="ja-JP" sz="2000" b="1" dirty="0" smtClean="0"/>
              <a:t>The </a:t>
            </a:r>
            <a:r>
              <a:rPr lang="en-US" altLang="ja-JP" sz="2000" b="1" dirty="0"/>
              <a:t>constraint for </a:t>
            </a:r>
            <a:r>
              <a:rPr lang="en-US" altLang="ja-JP" sz="2000" b="1" dirty="0" smtClean="0">
                <a:solidFill>
                  <a:srgbClr val="FF0000"/>
                </a:solidFill>
              </a:rPr>
              <a:t>inverted</a:t>
            </a:r>
            <a:br>
              <a:rPr lang="en-US" altLang="ja-JP" sz="2000" b="1" dirty="0" smtClean="0">
                <a:solidFill>
                  <a:srgbClr val="FF0000"/>
                </a:solidFill>
              </a:rPr>
            </a:br>
            <a:r>
              <a:rPr lang="en-US" altLang="ja-JP" sz="2000" b="1" dirty="0" smtClean="0">
                <a:solidFill>
                  <a:srgbClr val="FF0000"/>
                </a:solidFill>
              </a:rPr>
              <a:t>mass </a:t>
            </a:r>
            <a:r>
              <a:rPr lang="en-US" altLang="ja-JP" sz="2000" b="1" dirty="0">
                <a:solidFill>
                  <a:srgbClr val="FF0000"/>
                </a:solidFill>
              </a:rPr>
              <a:t>ordering</a:t>
            </a:r>
            <a:r>
              <a:rPr lang="en-US" altLang="ja-JP" sz="2000" b="1" dirty="0"/>
              <a:t> is </a:t>
            </a:r>
            <a:r>
              <a:rPr lang="en-US" altLang="ja-JP" sz="2000" b="1" dirty="0" smtClean="0"/>
              <a:t>almost similar</a:t>
            </a:r>
            <a:br>
              <a:rPr lang="en-US" altLang="ja-JP" sz="2000" b="1" dirty="0" smtClean="0"/>
            </a:br>
            <a:r>
              <a:rPr lang="en-US" altLang="ja-JP" sz="2000" b="1" dirty="0" smtClean="0"/>
              <a:t>to </a:t>
            </a:r>
            <a:r>
              <a:rPr lang="en-US" altLang="ja-JP" sz="2000" b="1" dirty="0"/>
              <a:t>that for </a:t>
            </a:r>
            <a:r>
              <a:rPr lang="en-US" altLang="ja-JP" sz="2000" b="1" dirty="0" smtClean="0">
                <a:solidFill>
                  <a:srgbClr val="FF0000"/>
                </a:solidFill>
              </a:rPr>
              <a:t>normal mass </a:t>
            </a:r>
            <a:r>
              <a:rPr lang="en-US" altLang="ja-JP" sz="2000" b="1" dirty="0">
                <a:solidFill>
                  <a:srgbClr val="FF0000"/>
                </a:solidFill>
              </a:rPr>
              <a:t>ordering</a:t>
            </a:r>
            <a:r>
              <a:rPr lang="en-US" altLang="ja-JP" sz="2000" b="1" dirty="0"/>
              <a:t>.</a:t>
            </a:r>
          </a:p>
          <a:p>
            <a:pPr marL="0" indent="0" eaLnBrk="1" hangingPunct="1">
              <a:spcBef>
                <a:spcPct val="50000"/>
              </a:spcBef>
              <a:buNone/>
            </a:pPr>
            <a:endParaRPr lang="en-US" altLang="ja-JP" sz="2000" b="1" dirty="0"/>
          </a:p>
        </p:txBody>
      </p:sp>
      <p:sp>
        <p:nvSpPr>
          <p:cNvPr id="5" name="正方形/長方形 4"/>
          <p:cNvSpPr/>
          <p:nvPr/>
        </p:nvSpPr>
        <p:spPr>
          <a:xfrm>
            <a:off x="280707" y="1777510"/>
            <a:ext cx="3187696" cy="807508"/>
          </a:xfrm>
          <a:prstGeom prst="rect">
            <a:avLst/>
          </a:prstGeom>
          <a:solidFill>
            <a:srgbClr val="B6CC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テキスト ボックス 5"/>
          <p:cNvSpPr txBox="1"/>
          <p:nvPr/>
        </p:nvSpPr>
        <p:spPr bwMode="auto">
          <a:xfrm>
            <a:off x="353732" y="2184968"/>
            <a:ext cx="2952750" cy="400050"/>
          </a:xfrm>
          <a:prstGeom prst="rect">
            <a:avLst/>
          </a:prstGeom>
          <a:noFill/>
        </p:spPr>
        <p:txBody>
          <a:bodyPr>
            <a:spAutoFit/>
          </a:bodyPr>
          <a:lstStyle/>
          <a:p>
            <a:pPr>
              <a:defRPr/>
            </a:pPr>
            <a:r>
              <a:rPr lang="en-US" altLang="ja-JP" b="1" dirty="0">
                <a:solidFill>
                  <a:srgbClr val="000000"/>
                </a:solidFill>
                <a:latin typeface="+mn-lt"/>
              </a:rPr>
              <a:t>sin</a:t>
            </a:r>
            <a:r>
              <a:rPr lang="en-US" altLang="ja-JP" b="1" baseline="30000" dirty="0">
                <a:solidFill>
                  <a:srgbClr val="000000"/>
                </a:solidFill>
                <a:latin typeface="+mn-lt"/>
              </a:rPr>
              <a:t>2</a:t>
            </a:r>
            <a:r>
              <a:rPr lang="en-US" altLang="ja-JP" b="1" dirty="0">
                <a:solidFill>
                  <a:srgbClr val="000000"/>
                </a:solidFill>
                <a:latin typeface="Symbol" panose="05050102010706020507" pitchFamily="18" charset="2"/>
              </a:rPr>
              <a:t>q</a:t>
            </a:r>
            <a:r>
              <a:rPr lang="en-US" altLang="ja-JP" b="1" baseline="-25000" dirty="0">
                <a:solidFill>
                  <a:srgbClr val="000000"/>
                </a:solidFill>
                <a:latin typeface="+mn-lt"/>
              </a:rPr>
              <a:t>23</a:t>
            </a:r>
            <a:r>
              <a:rPr lang="en-US" altLang="ja-JP" b="1" dirty="0">
                <a:solidFill>
                  <a:srgbClr val="000000"/>
                </a:solidFill>
                <a:latin typeface="+mn-lt"/>
              </a:rPr>
              <a:t>	= </a:t>
            </a:r>
            <a:r>
              <a:rPr lang="en-US" altLang="ja-JP" b="1" dirty="0" smtClean="0">
                <a:solidFill>
                  <a:srgbClr val="FF0000"/>
                </a:solidFill>
                <a:latin typeface="+mn-lt"/>
              </a:rPr>
              <a:t>0.541</a:t>
            </a:r>
            <a:r>
              <a:rPr lang="en-US" altLang="ja-JP" b="1" dirty="0" smtClean="0"/>
              <a:t> </a:t>
            </a:r>
            <a:endParaRPr lang="ja-JP" altLang="en-US" b="1" dirty="0"/>
          </a:p>
        </p:txBody>
      </p:sp>
      <p:sp>
        <p:nvSpPr>
          <p:cNvPr id="7" name="テキスト ボックス 6"/>
          <p:cNvSpPr txBox="1"/>
          <p:nvPr/>
        </p:nvSpPr>
        <p:spPr bwMode="auto">
          <a:xfrm>
            <a:off x="346392" y="1818215"/>
            <a:ext cx="3248131" cy="400110"/>
          </a:xfrm>
          <a:prstGeom prst="rect">
            <a:avLst/>
          </a:prstGeom>
          <a:noFill/>
        </p:spPr>
        <p:txBody>
          <a:bodyPr wrap="square">
            <a:spAutoFit/>
          </a:bodyPr>
          <a:lstStyle/>
          <a:p>
            <a:pPr>
              <a:defRPr/>
            </a:pPr>
            <a:r>
              <a:rPr lang="en-US" altLang="ja-JP" b="1" dirty="0">
                <a:latin typeface="Symbol" panose="05050102010706020507" pitchFamily="18" charset="2"/>
              </a:rPr>
              <a:t>|D</a:t>
            </a:r>
            <a:r>
              <a:rPr lang="en-US" altLang="ja-JP" b="1" dirty="0">
                <a:latin typeface="+mn-lt"/>
              </a:rPr>
              <a:t>m</a:t>
            </a:r>
            <a:r>
              <a:rPr lang="en-US" altLang="ja-JP" b="1" baseline="30000" dirty="0">
                <a:latin typeface="+mn-lt"/>
              </a:rPr>
              <a:t>2</a:t>
            </a:r>
            <a:r>
              <a:rPr lang="en-US" altLang="ja-JP" b="1" baseline="-25000" dirty="0">
                <a:latin typeface="+mn-lt"/>
              </a:rPr>
              <a:t>32</a:t>
            </a:r>
            <a:r>
              <a:rPr lang="en-US" altLang="ja-JP" b="1" dirty="0">
                <a:latin typeface="+mn-lt"/>
              </a:rPr>
              <a:t>|	= </a:t>
            </a:r>
            <a:r>
              <a:rPr lang="en-US" altLang="ja-JP" b="1" dirty="0" smtClean="0">
                <a:solidFill>
                  <a:srgbClr val="FF0000"/>
                </a:solidFill>
                <a:latin typeface="+mn-lt"/>
              </a:rPr>
              <a:t>2.47 x 10</a:t>
            </a:r>
            <a:r>
              <a:rPr lang="en-US" altLang="ja-JP" b="1" baseline="30000" dirty="0" smtClean="0">
                <a:solidFill>
                  <a:srgbClr val="FF0000"/>
                </a:solidFill>
                <a:latin typeface="+mn-lt"/>
              </a:rPr>
              <a:t>-3 </a:t>
            </a:r>
            <a:r>
              <a:rPr lang="en-US" altLang="ja-JP" b="1" dirty="0">
                <a:solidFill>
                  <a:srgbClr val="000000"/>
                </a:solidFill>
                <a:latin typeface="+mn-lt"/>
              </a:rPr>
              <a:t>eV</a:t>
            </a:r>
            <a:r>
              <a:rPr lang="en-US" altLang="ja-JP" b="1" baseline="30000" dirty="0">
                <a:solidFill>
                  <a:srgbClr val="000000"/>
                </a:solidFill>
                <a:latin typeface="+mn-lt"/>
              </a:rPr>
              <a:t>2</a:t>
            </a:r>
            <a:endParaRPr lang="ja-JP" altLang="en-US" b="1" dirty="0"/>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2834" y="1260389"/>
            <a:ext cx="5516159" cy="4066561"/>
          </a:xfrm>
          <a:prstGeom prst="rect">
            <a:avLst/>
          </a:prstGeom>
        </p:spPr>
      </p:pic>
    </p:spTree>
    <p:extLst>
      <p:ext uri="{BB962C8B-B14F-4D97-AF65-F5344CB8AC3E}">
        <p14:creationId xmlns:p14="http://schemas.microsoft.com/office/powerpoint/2010/main" val="2243772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71450" y="10160"/>
            <a:ext cx="3935413"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defRPr/>
            </a:pPr>
            <a:r>
              <a:rPr lang="en-US" altLang="ja-JP" sz="2800" b="1" u="sng" dirty="0">
                <a:solidFill>
                  <a:srgbClr val="0A0AD4"/>
                </a:solidFill>
              </a:rPr>
              <a:t>Results of </a:t>
            </a:r>
            <a:r>
              <a:rPr lang="en-US" altLang="ja-JP" sz="2800" b="1" u="sng" dirty="0">
                <a:solidFill>
                  <a:srgbClr val="0A0AD4"/>
                </a:solidFill>
                <a:latin typeface="Symbol" panose="05050102010706020507" pitchFamily="18" charset="2"/>
              </a:rPr>
              <a:t>n</a:t>
            </a:r>
            <a:r>
              <a:rPr lang="en-US" altLang="ja-JP" sz="2800" b="1" u="sng" baseline="-25000" dirty="0">
                <a:solidFill>
                  <a:srgbClr val="0A0AD4"/>
                </a:solidFill>
                <a:latin typeface="+mn-lt"/>
              </a:rPr>
              <a:t>e</a:t>
            </a:r>
            <a:r>
              <a:rPr lang="en-US" altLang="ja-JP" sz="2800" b="1" u="sng" dirty="0">
                <a:solidFill>
                  <a:srgbClr val="0A0AD4"/>
                </a:solidFill>
              </a:rPr>
              <a:t> and </a:t>
            </a:r>
            <a:r>
              <a:rPr lang="en-US" altLang="ja-JP" sz="2800" b="1" u="sng" dirty="0">
                <a:solidFill>
                  <a:srgbClr val="0A0AD4"/>
                </a:solidFill>
                <a:latin typeface="Symbol" panose="05050102010706020507" pitchFamily="18" charset="2"/>
              </a:rPr>
              <a:t>n</a:t>
            </a:r>
            <a:r>
              <a:rPr lang="en-US" altLang="ja-JP" sz="2800" b="1" u="sng" baseline="-25000" dirty="0">
                <a:solidFill>
                  <a:srgbClr val="0A0AD4"/>
                </a:solidFill>
              </a:rPr>
              <a:t>e</a:t>
            </a:r>
            <a:r>
              <a:rPr lang="en-US" altLang="ja-JP" sz="2800" b="1" u="sng" dirty="0">
                <a:solidFill>
                  <a:srgbClr val="0A0AD4"/>
                </a:solidFill>
              </a:rPr>
              <a:t> </a:t>
            </a:r>
            <a:br>
              <a:rPr lang="en-US" altLang="ja-JP" sz="2800" b="1" u="sng" dirty="0">
                <a:solidFill>
                  <a:srgbClr val="0A0AD4"/>
                </a:solidFill>
              </a:rPr>
            </a:br>
            <a:r>
              <a:rPr lang="en-US" altLang="ja-JP" sz="2800" b="1" u="sng" dirty="0">
                <a:solidFill>
                  <a:srgbClr val="0A0AD4"/>
                </a:solidFill>
              </a:rPr>
              <a:t>appearance</a:t>
            </a:r>
            <a:endParaRPr lang="en-US" altLang="ja-JP" sz="2800" b="1" u="sng" baseline="-25000" dirty="0">
              <a:solidFill>
                <a:srgbClr val="0A0AD4"/>
              </a:solidFill>
            </a:endParaRPr>
          </a:p>
        </p:txBody>
      </p:sp>
      <p:sp>
        <p:nvSpPr>
          <p:cNvPr id="60425" name="Text Box 7"/>
          <p:cNvSpPr txBox="1">
            <a:spLocks noChangeArrowheads="1"/>
          </p:cNvSpPr>
          <p:nvPr/>
        </p:nvSpPr>
        <p:spPr bwMode="auto">
          <a:xfrm>
            <a:off x="6349" y="1083733"/>
            <a:ext cx="4343400" cy="4555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defRPr/>
            </a:pPr>
            <a:r>
              <a:rPr lang="en-US" altLang="ja-JP" sz="2000" b="1" dirty="0"/>
              <a:t>For </a:t>
            </a:r>
            <a:r>
              <a:rPr lang="en-US" altLang="ja-JP" sz="2000" b="1" dirty="0">
                <a:latin typeface="Symbol" panose="05050102010706020507" pitchFamily="18" charset="2"/>
              </a:rPr>
              <a:t>n</a:t>
            </a:r>
            <a:r>
              <a:rPr lang="en-US" altLang="ja-JP" sz="2000" b="1" baseline="-25000" dirty="0"/>
              <a:t>e</a:t>
            </a:r>
            <a:r>
              <a:rPr lang="en-US" altLang="ja-JP" sz="2000" b="1" dirty="0"/>
              <a:t> appearance, </a:t>
            </a:r>
            <a:r>
              <a:rPr lang="en-US" altLang="ja-JP" sz="2000" b="1" dirty="0" smtClean="0">
                <a:solidFill>
                  <a:srgbClr val="FF0000"/>
                </a:solidFill>
              </a:rPr>
              <a:t>9</a:t>
            </a:r>
            <a:r>
              <a:rPr lang="en-US" altLang="ja-JP" sz="2000" b="1" dirty="0">
                <a:solidFill>
                  <a:srgbClr val="FF0000"/>
                </a:solidFill>
              </a:rPr>
              <a:t>0</a:t>
            </a:r>
            <a:r>
              <a:rPr lang="en-US" altLang="ja-JP" sz="2000" b="1" dirty="0" smtClean="0"/>
              <a:t> </a:t>
            </a:r>
            <a:r>
              <a:rPr lang="en-US" altLang="ja-JP" sz="2000" b="1" dirty="0"/>
              <a:t>events are found where expectation for no oscillation is </a:t>
            </a:r>
            <a:r>
              <a:rPr lang="en-US" altLang="ja-JP" sz="2000" b="1" dirty="0" smtClean="0">
                <a:solidFill>
                  <a:srgbClr val="FF0000"/>
                </a:solidFill>
              </a:rPr>
              <a:t>15.3</a:t>
            </a:r>
            <a:r>
              <a:rPr lang="en-US" altLang="ja-JP" sz="2000" b="1" dirty="0" smtClean="0"/>
              <a:t>. </a:t>
            </a:r>
            <a:r>
              <a:rPr lang="en-US" altLang="ja-JP" sz="2000" b="1" dirty="0"/>
              <a:t>It is certainly </a:t>
            </a:r>
            <a:r>
              <a:rPr lang="en-US" altLang="ja-JP" sz="2000" b="1" dirty="0">
                <a:latin typeface="Symbol" panose="05050102010706020507" pitchFamily="18" charset="2"/>
              </a:rPr>
              <a:t>n</a:t>
            </a:r>
            <a:r>
              <a:rPr lang="en-US" altLang="ja-JP" sz="2000" b="1" baseline="-25000" dirty="0"/>
              <a:t>e</a:t>
            </a:r>
            <a:r>
              <a:rPr lang="en-US" altLang="ja-JP" sz="2000" b="1" dirty="0"/>
              <a:t> appearance signal</a:t>
            </a:r>
            <a:r>
              <a:rPr lang="en-US" altLang="ja-JP" sz="2000" b="1" dirty="0" smtClean="0"/>
              <a:t>.</a:t>
            </a:r>
            <a:br>
              <a:rPr lang="en-US" altLang="ja-JP" sz="2000" b="1" dirty="0" smtClean="0"/>
            </a:br>
            <a:r>
              <a:rPr lang="en-US" altLang="ja-JP" sz="800" b="1" dirty="0" smtClean="0"/>
              <a:t> </a:t>
            </a:r>
            <a:r>
              <a:rPr lang="en-US" altLang="ja-JP" sz="2000" b="1" dirty="0"/>
              <a:t/>
            </a:r>
            <a:br>
              <a:rPr lang="en-US" altLang="ja-JP" sz="2000" b="1" dirty="0"/>
            </a:br>
            <a:r>
              <a:rPr lang="en-US" altLang="ja-JP" sz="1800" b="1" dirty="0" smtClean="0">
                <a:solidFill>
                  <a:srgbClr val="00B050"/>
                </a:solidFill>
              </a:rPr>
              <a:t>(In </a:t>
            </a:r>
            <a:r>
              <a:rPr lang="en-US" altLang="ja-JP" sz="1800" b="1" dirty="0">
                <a:solidFill>
                  <a:srgbClr val="00B050"/>
                </a:solidFill>
              </a:rPr>
              <a:t>addition to </a:t>
            </a:r>
            <a:r>
              <a:rPr lang="en-US" altLang="ja-JP" sz="1800" b="1" dirty="0">
                <a:solidFill>
                  <a:srgbClr val="FF0000"/>
                </a:solidFill>
              </a:rPr>
              <a:t>75 CCQE </a:t>
            </a:r>
            <a:r>
              <a:rPr lang="en-US" altLang="ja-JP" sz="1800" b="1" dirty="0" smtClean="0">
                <a:solidFill>
                  <a:srgbClr val="00B050"/>
                </a:solidFill>
              </a:rPr>
              <a:t>events,</a:t>
            </a:r>
            <a:br>
              <a:rPr lang="en-US" altLang="ja-JP" sz="1800" b="1" dirty="0" smtClean="0">
                <a:solidFill>
                  <a:srgbClr val="00B050"/>
                </a:solidFill>
              </a:rPr>
            </a:br>
            <a:r>
              <a:rPr lang="en-US" altLang="ja-JP" sz="1800" b="1" dirty="0" smtClean="0">
                <a:solidFill>
                  <a:srgbClr val="FF0000"/>
                </a:solidFill>
              </a:rPr>
              <a:t>15 </a:t>
            </a:r>
            <a:r>
              <a:rPr lang="en-US" altLang="ja-JP" sz="1800" b="1" dirty="0">
                <a:solidFill>
                  <a:srgbClr val="FF0000"/>
                </a:solidFill>
              </a:rPr>
              <a:t>CC1</a:t>
            </a:r>
            <a:r>
              <a:rPr lang="en-US" altLang="ja-JP" sz="1800" b="1" dirty="0">
                <a:solidFill>
                  <a:srgbClr val="FF0000"/>
                </a:solidFill>
                <a:latin typeface="Symbol" panose="05050102010706020507" pitchFamily="18" charset="2"/>
              </a:rPr>
              <a:t>p</a:t>
            </a:r>
            <a:r>
              <a:rPr lang="en-US" altLang="ja-JP" sz="1800" b="1" baseline="30000" dirty="0">
                <a:solidFill>
                  <a:srgbClr val="FF0000"/>
                </a:solidFill>
              </a:rPr>
              <a:t>+</a:t>
            </a:r>
            <a:r>
              <a:rPr lang="en-US" altLang="ja-JP" sz="1800" b="1" dirty="0">
                <a:solidFill>
                  <a:srgbClr val="FF0000"/>
                </a:solidFill>
              </a:rPr>
              <a:t> </a:t>
            </a:r>
            <a:r>
              <a:rPr lang="en-US" altLang="ja-JP" sz="1800" b="1" dirty="0">
                <a:solidFill>
                  <a:srgbClr val="00B050"/>
                </a:solidFill>
              </a:rPr>
              <a:t>events are </a:t>
            </a:r>
            <a:r>
              <a:rPr lang="en-US" altLang="ja-JP" sz="1800" b="1" dirty="0" smtClean="0">
                <a:solidFill>
                  <a:srgbClr val="00B050"/>
                </a:solidFill>
              </a:rPr>
              <a:t>also employed </a:t>
            </a:r>
            <a:r>
              <a:rPr lang="en-US" altLang="ja-JP" sz="1800" b="1" dirty="0">
                <a:solidFill>
                  <a:srgbClr val="00B050"/>
                </a:solidFill>
              </a:rPr>
              <a:t>in the </a:t>
            </a:r>
            <a:r>
              <a:rPr lang="en-US" altLang="ja-JP" sz="1800" b="1" dirty="0">
                <a:solidFill>
                  <a:srgbClr val="00B050"/>
                </a:solidFill>
                <a:latin typeface="Symbol" panose="05050102010706020507" pitchFamily="18" charset="2"/>
              </a:rPr>
              <a:t>n</a:t>
            </a:r>
            <a:r>
              <a:rPr lang="en-US" altLang="ja-JP" sz="1800" b="1" baseline="-25000" dirty="0">
                <a:solidFill>
                  <a:srgbClr val="00B050"/>
                </a:solidFill>
              </a:rPr>
              <a:t>e</a:t>
            </a:r>
            <a:r>
              <a:rPr lang="en-US" altLang="ja-JP" sz="1800" b="1" dirty="0">
                <a:solidFill>
                  <a:srgbClr val="00B050"/>
                </a:solidFill>
              </a:rPr>
              <a:t> </a:t>
            </a:r>
            <a:r>
              <a:rPr lang="en-US" altLang="ja-JP" sz="1800" b="1" dirty="0" smtClean="0">
                <a:solidFill>
                  <a:srgbClr val="00B050"/>
                </a:solidFill>
              </a:rPr>
              <a:t>analysis</a:t>
            </a:r>
            <a:br>
              <a:rPr lang="en-US" altLang="ja-JP" sz="1800" b="1" dirty="0" smtClean="0">
                <a:solidFill>
                  <a:srgbClr val="00B050"/>
                </a:solidFill>
              </a:rPr>
            </a:br>
            <a:r>
              <a:rPr lang="en-US" altLang="ja-JP" sz="1800" b="1" dirty="0" smtClean="0">
                <a:solidFill>
                  <a:srgbClr val="00B050"/>
                </a:solidFill>
              </a:rPr>
              <a:t>to </a:t>
            </a:r>
            <a:r>
              <a:rPr lang="en-US" altLang="ja-JP" sz="1800" b="1" dirty="0">
                <a:solidFill>
                  <a:srgbClr val="00B050"/>
                </a:solidFill>
              </a:rPr>
              <a:t>improve the statistics</a:t>
            </a:r>
            <a:r>
              <a:rPr lang="en-US" altLang="ja-JP" sz="1800" b="1" dirty="0" smtClean="0">
                <a:solidFill>
                  <a:srgbClr val="00B050"/>
                </a:solidFill>
              </a:rPr>
              <a:t>.)</a:t>
            </a:r>
            <a:endParaRPr lang="en-US" altLang="ja-JP" sz="2000" b="1" dirty="0"/>
          </a:p>
          <a:p>
            <a:pPr eaLnBrk="1" hangingPunct="1">
              <a:spcBef>
                <a:spcPct val="50000"/>
              </a:spcBef>
              <a:buFont typeface="Wingdings" panose="05000000000000000000" pitchFamily="2" charset="2"/>
              <a:buChar char="l"/>
              <a:defRPr/>
            </a:pPr>
            <a:r>
              <a:rPr lang="en-US" altLang="ja-JP" sz="2000" b="1" dirty="0" smtClean="0"/>
              <a:t>For </a:t>
            </a:r>
            <a:r>
              <a:rPr lang="en-US" altLang="ja-JP" sz="2000" b="1" dirty="0">
                <a:latin typeface="Symbol" panose="05050102010706020507" pitchFamily="18" charset="2"/>
              </a:rPr>
              <a:t>n</a:t>
            </a:r>
            <a:r>
              <a:rPr lang="en-US" altLang="ja-JP" sz="2000" b="1" baseline="-25000" dirty="0"/>
              <a:t>e</a:t>
            </a:r>
            <a:r>
              <a:rPr lang="en-US" altLang="ja-JP" sz="2000" b="1" dirty="0"/>
              <a:t> appearance, </a:t>
            </a:r>
            <a:r>
              <a:rPr lang="en-US" altLang="ja-JP" sz="2000" b="1" dirty="0" smtClean="0">
                <a:solidFill>
                  <a:srgbClr val="FF0000"/>
                </a:solidFill>
              </a:rPr>
              <a:t>15</a:t>
            </a:r>
            <a:r>
              <a:rPr lang="en-US" altLang="ja-JP" sz="2000" b="1" dirty="0" smtClean="0"/>
              <a:t> </a:t>
            </a:r>
            <a:r>
              <a:rPr lang="en-US" altLang="ja-JP" sz="2000" b="1" dirty="0"/>
              <a:t>events are found where expectation for no oscillation is </a:t>
            </a:r>
            <a:r>
              <a:rPr lang="en-US" altLang="ja-JP" sz="2000" b="1" dirty="0" smtClean="0">
                <a:solidFill>
                  <a:srgbClr val="FF0000"/>
                </a:solidFill>
              </a:rPr>
              <a:t>6.4</a:t>
            </a:r>
            <a:r>
              <a:rPr lang="en-US" altLang="ja-JP" sz="2000" b="1" dirty="0" smtClean="0"/>
              <a:t>.</a:t>
            </a:r>
            <a:r>
              <a:rPr lang="en-US" altLang="ja-JP" sz="2000" b="1" dirty="0"/>
              <a:t/>
            </a:r>
            <a:br>
              <a:rPr lang="en-US" altLang="ja-JP" sz="2000" b="1" dirty="0"/>
            </a:br>
            <a:r>
              <a:rPr lang="en-US" altLang="ja-JP" sz="2000" b="1" dirty="0" smtClean="0"/>
              <a:t>To claim a significant appearance signal, more </a:t>
            </a:r>
            <a:r>
              <a:rPr lang="en-US" altLang="ja-JP" sz="2000" b="1" dirty="0"/>
              <a:t>statistics is needed. </a:t>
            </a:r>
          </a:p>
        </p:txBody>
      </p:sp>
      <p:cxnSp>
        <p:nvCxnSpPr>
          <p:cNvPr id="32" name="直線コネクタ 31"/>
          <p:cNvCxnSpPr/>
          <p:nvPr/>
        </p:nvCxnSpPr>
        <p:spPr>
          <a:xfrm>
            <a:off x="3473450" y="173144"/>
            <a:ext cx="180975" cy="0"/>
          </a:xfrm>
          <a:prstGeom prst="line">
            <a:avLst/>
          </a:prstGeom>
          <a:ln w="38100">
            <a:solidFill>
              <a:srgbClr val="0A0AD4"/>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926199" y="3824301"/>
            <a:ext cx="1428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pPr>
              <a:defRPr/>
            </a:pPr>
            <a:fld id="{3EAA431D-1802-4F9A-9E77-815A94885E9D}" type="slidenum">
              <a:rPr lang="en-US" altLang="ja-JP" smtClean="0"/>
              <a:pPr>
                <a:defRPr/>
              </a:pPr>
              <a:t>21</a:t>
            </a:fld>
            <a:endParaRPr lang="en-US" altLang="ja-JP"/>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3764" y="221306"/>
            <a:ext cx="4343400" cy="6344259"/>
          </a:xfrm>
          <a:prstGeom prst="rect">
            <a:avLst/>
          </a:prstGeom>
        </p:spPr>
      </p:pic>
    </p:spTree>
    <p:extLst>
      <p:ext uri="{BB962C8B-B14F-4D97-AF65-F5344CB8AC3E}">
        <p14:creationId xmlns:p14="http://schemas.microsoft.com/office/powerpoint/2010/main" val="19881243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EAA431D-1802-4F9A-9E77-815A94885E9D}" type="slidenum">
              <a:rPr lang="en-US" altLang="ja-JP" smtClean="0"/>
              <a:pPr>
                <a:defRPr/>
              </a:pPr>
              <a:t>22</a:t>
            </a:fld>
            <a:endParaRPr lang="en-US" altLang="ja-JP"/>
          </a:p>
        </p:txBody>
      </p:sp>
      <p:sp>
        <p:nvSpPr>
          <p:cNvPr id="4" name="テキスト ボックス 3"/>
          <p:cNvSpPr txBox="1"/>
          <p:nvPr/>
        </p:nvSpPr>
        <p:spPr>
          <a:xfrm>
            <a:off x="1134527" y="8463"/>
            <a:ext cx="6883400" cy="523220"/>
          </a:xfrm>
          <a:prstGeom prst="rect">
            <a:avLst/>
          </a:prstGeom>
          <a:noFill/>
        </p:spPr>
        <p:txBody>
          <a:bodyPr wrap="square" rtlCol="0">
            <a:spAutoFit/>
          </a:bodyPr>
          <a:lstStyle/>
          <a:p>
            <a:pPr algn="ctr"/>
            <a:r>
              <a:rPr lang="en-US" altLang="ja-JP" sz="2800" b="1" u="sng" dirty="0" smtClean="0">
                <a:solidFill>
                  <a:srgbClr val="0A0AD4"/>
                </a:solidFill>
                <a:latin typeface="Symbol" panose="05050102010706020507" pitchFamily="18" charset="2"/>
                <a:cs typeface="Arial" panose="020B0604020202020204" pitchFamily="34" charset="0"/>
              </a:rPr>
              <a:t>n</a:t>
            </a:r>
            <a:r>
              <a:rPr lang="en-US" altLang="ja-JP" sz="2800" b="1" u="sng" baseline="-25000" dirty="0" smtClean="0">
                <a:solidFill>
                  <a:srgbClr val="0A0AD4"/>
                </a:solidFill>
                <a:latin typeface="Arial" panose="020B0604020202020204" pitchFamily="34" charset="0"/>
                <a:cs typeface="Arial" panose="020B0604020202020204" pitchFamily="34" charset="0"/>
              </a:rPr>
              <a:t>e</a:t>
            </a:r>
            <a:r>
              <a:rPr lang="en-US" altLang="ja-JP" sz="2800" b="1" u="sng" dirty="0" smtClean="0">
                <a:solidFill>
                  <a:srgbClr val="0A0AD4"/>
                </a:solidFill>
                <a:latin typeface="Arial" panose="020B0604020202020204" pitchFamily="34" charset="0"/>
                <a:cs typeface="Arial" panose="020B0604020202020204" pitchFamily="34" charset="0"/>
              </a:rPr>
              <a:t> vs </a:t>
            </a:r>
            <a:r>
              <a:rPr lang="en-US" altLang="ja-JP" sz="2800" b="1" u="sng" dirty="0" smtClean="0">
                <a:solidFill>
                  <a:srgbClr val="0A0AD4"/>
                </a:solidFill>
                <a:latin typeface="Symbol" panose="05050102010706020507" pitchFamily="18" charset="2"/>
                <a:cs typeface="Arial" panose="020B0604020202020204" pitchFamily="34" charset="0"/>
              </a:rPr>
              <a:t>n</a:t>
            </a:r>
            <a:r>
              <a:rPr lang="en-US" altLang="ja-JP" sz="2800" b="1" u="sng" baseline="-25000" dirty="0" smtClean="0">
                <a:solidFill>
                  <a:srgbClr val="0A0AD4"/>
                </a:solidFill>
                <a:latin typeface="Arial" panose="020B0604020202020204" pitchFamily="34" charset="0"/>
                <a:cs typeface="Arial" panose="020B0604020202020204" pitchFamily="34" charset="0"/>
              </a:rPr>
              <a:t>e</a:t>
            </a:r>
            <a:endParaRPr kumimoji="1" lang="ja-JP" altLang="en-US" sz="2800" b="1" u="sng" dirty="0">
              <a:solidFill>
                <a:srgbClr val="0A0AD4"/>
              </a:solidFill>
              <a:latin typeface="Arial" panose="020B0604020202020204" pitchFamily="34" charset="0"/>
              <a:cs typeface="Arial" panose="020B0604020202020204" pitchFamily="34" charset="0"/>
            </a:endParaRPr>
          </a:p>
        </p:txBody>
      </p:sp>
      <p:sp>
        <p:nvSpPr>
          <p:cNvPr id="6" name="テキスト ボックス 5"/>
          <p:cNvSpPr txBox="1"/>
          <p:nvPr/>
        </p:nvSpPr>
        <p:spPr>
          <a:xfrm>
            <a:off x="388553" y="5858847"/>
            <a:ext cx="8255000" cy="861774"/>
          </a:xfrm>
          <a:prstGeom prst="rect">
            <a:avLst/>
          </a:prstGeom>
          <a:noFill/>
        </p:spPr>
        <p:txBody>
          <a:bodyPr wrap="square" rtlCol="0">
            <a:spAutoFit/>
          </a:bodyPr>
          <a:lstStyle/>
          <a:p>
            <a:pPr marL="342900" indent="-342900">
              <a:spcAft>
                <a:spcPts val="1200"/>
              </a:spcAft>
              <a:buFont typeface="Wingdings" panose="05000000000000000000" pitchFamily="2" charset="2"/>
              <a:buChar char="p"/>
            </a:pPr>
            <a:r>
              <a:rPr lang="en-US" altLang="ja-JP" b="1" dirty="0" smtClean="0">
                <a:solidFill>
                  <a:srgbClr val="FF0000"/>
                </a:solidFill>
                <a:latin typeface="Arial" panose="020B0604020202020204" pitchFamily="34" charset="0"/>
                <a:cs typeface="Arial" panose="020B0604020202020204" pitchFamily="34" charset="0"/>
              </a:rPr>
              <a:t>Negative </a:t>
            </a:r>
            <a:r>
              <a:rPr lang="en-US" altLang="ja-JP" b="1" dirty="0" err="1">
                <a:solidFill>
                  <a:srgbClr val="FF0000"/>
                </a:solidFill>
                <a:latin typeface="Symbol" panose="05050102010706020507" pitchFamily="18" charset="2"/>
                <a:cs typeface="Arial" panose="020B0604020202020204" pitchFamily="34" charset="0"/>
              </a:rPr>
              <a:t>d</a:t>
            </a:r>
            <a:r>
              <a:rPr lang="en-US" altLang="ja-JP" b="1" baseline="-25000" dirty="0" err="1">
                <a:solidFill>
                  <a:srgbClr val="FF0000"/>
                </a:solidFill>
                <a:latin typeface="Arial" panose="020B0604020202020204" pitchFamily="34" charset="0"/>
                <a:cs typeface="Arial" panose="020B0604020202020204" pitchFamily="34" charset="0"/>
              </a:rPr>
              <a:t>CP</a:t>
            </a:r>
            <a:r>
              <a:rPr lang="en-US" altLang="ja-JP" b="1" dirty="0">
                <a:solidFill>
                  <a:srgbClr val="FF0000"/>
                </a:solidFill>
                <a:latin typeface="Arial" panose="020B0604020202020204" pitchFamily="34" charset="0"/>
                <a:cs typeface="Arial" panose="020B0604020202020204" pitchFamily="34" charset="0"/>
              </a:rPr>
              <a:t> (</a:t>
            </a:r>
            <a:r>
              <a:rPr lang="en-US" altLang="ja-JP" b="1" dirty="0" err="1">
                <a:solidFill>
                  <a:srgbClr val="FF0000"/>
                </a:solidFill>
                <a:latin typeface="Symbol" panose="05050102010706020507" pitchFamily="18" charset="2"/>
                <a:cs typeface="Arial" panose="020B0604020202020204" pitchFamily="34" charset="0"/>
              </a:rPr>
              <a:t>d</a:t>
            </a:r>
            <a:r>
              <a:rPr lang="en-US" altLang="ja-JP" b="1" baseline="-25000" dirty="0" err="1">
                <a:solidFill>
                  <a:srgbClr val="FF0000"/>
                </a:solidFill>
                <a:latin typeface="Arial" panose="020B0604020202020204" pitchFamily="34" charset="0"/>
                <a:cs typeface="Arial" panose="020B0604020202020204" pitchFamily="34" charset="0"/>
              </a:rPr>
              <a:t>CP</a:t>
            </a:r>
            <a:r>
              <a:rPr lang="en-US" altLang="ja-JP" b="1" baseline="-25000" dirty="0">
                <a:solidFill>
                  <a:srgbClr val="FF0000"/>
                </a:solidFill>
                <a:latin typeface="Arial" panose="020B0604020202020204" pitchFamily="34" charset="0"/>
                <a:cs typeface="Arial" panose="020B0604020202020204" pitchFamily="34" charset="0"/>
              </a:rPr>
              <a:t> </a:t>
            </a:r>
            <a:r>
              <a:rPr lang="en-US" altLang="ja-JP" b="1" dirty="0">
                <a:solidFill>
                  <a:srgbClr val="FF0000"/>
                </a:solidFill>
                <a:latin typeface="Arial" panose="020B0604020202020204" pitchFamily="34" charset="0"/>
                <a:cs typeface="Arial" panose="020B0604020202020204" pitchFamily="34" charset="0"/>
              </a:rPr>
              <a:t>~ </a:t>
            </a:r>
            <a:r>
              <a:rPr lang="en-US" altLang="ja-JP" b="1" dirty="0" smtClean="0">
                <a:solidFill>
                  <a:srgbClr val="FF0000"/>
                </a:solidFill>
                <a:latin typeface="Arial" panose="020B0604020202020204" pitchFamily="34" charset="0"/>
                <a:cs typeface="Arial" panose="020B0604020202020204" pitchFamily="34" charset="0"/>
              </a:rPr>
              <a:t>-90</a:t>
            </a:r>
            <a:r>
              <a:rPr lang="en-US" altLang="ja-JP" b="1" baseline="30000" dirty="0" smtClean="0">
                <a:solidFill>
                  <a:srgbClr val="FF0000"/>
                </a:solidFill>
                <a:latin typeface="Arial" panose="020B0604020202020204" pitchFamily="34" charset="0"/>
                <a:cs typeface="Arial" panose="020B0604020202020204" pitchFamily="34" charset="0"/>
              </a:rPr>
              <a:t>o</a:t>
            </a:r>
            <a:r>
              <a:rPr lang="en-US" altLang="ja-JP" b="1" dirty="0" smtClean="0">
                <a:solidFill>
                  <a:srgbClr val="FF0000"/>
                </a:solidFill>
                <a:latin typeface="Arial" panose="020B0604020202020204" pitchFamily="34" charset="0"/>
                <a:cs typeface="Arial" panose="020B0604020202020204" pitchFamily="34" charset="0"/>
              </a:rPr>
              <a:t>) </a:t>
            </a:r>
            <a:r>
              <a:rPr lang="en-US" altLang="ja-JP" b="1" dirty="0">
                <a:solidFill>
                  <a:srgbClr val="FF0000"/>
                </a:solidFill>
                <a:latin typeface="Arial" panose="020B0604020202020204" pitchFamily="34" charset="0"/>
                <a:cs typeface="Arial" panose="020B0604020202020204" pitchFamily="34" charset="0"/>
              </a:rPr>
              <a:t>is favored over positive</a:t>
            </a:r>
            <a:r>
              <a:rPr lang="en-US" altLang="ja-JP" b="1" dirty="0">
                <a:solidFill>
                  <a:srgbClr val="FF0000"/>
                </a:solidFill>
                <a:latin typeface="Symbol" panose="05050102010706020507" pitchFamily="18" charset="2"/>
                <a:cs typeface="Arial" panose="020B0604020202020204" pitchFamily="34" charset="0"/>
              </a:rPr>
              <a:t> </a:t>
            </a:r>
            <a:r>
              <a:rPr lang="en-US" altLang="ja-JP" b="1" dirty="0" err="1" smtClean="0">
                <a:solidFill>
                  <a:srgbClr val="FF0000"/>
                </a:solidFill>
                <a:latin typeface="Symbol" panose="05050102010706020507" pitchFamily="18" charset="2"/>
                <a:cs typeface="Arial" panose="020B0604020202020204" pitchFamily="34" charset="0"/>
              </a:rPr>
              <a:t>d</a:t>
            </a:r>
            <a:r>
              <a:rPr lang="en-US" altLang="ja-JP" b="1" baseline="-25000" dirty="0" err="1" smtClean="0">
                <a:solidFill>
                  <a:srgbClr val="FF0000"/>
                </a:solidFill>
                <a:latin typeface="Arial" panose="020B0604020202020204" pitchFamily="34" charset="0"/>
                <a:cs typeface="Arial" panose="020B0604020202020204" pitchFamily="34" charset="0"/>
              </a:rPr>
              <a:t>CP</a:t>
            </a:r>
            <a:r>
              <a:rPr lang="en-US" altLang="ja-JP" b="1" dirty="0" smtClean="0">
                <a:solidFill>
                  <a:srgbClr val="FF0000"/>
                </a:solidFill>
                <a:latin typeface="Arial" panose="020B0604020202020204" pitchFamily="34" charset="0"/>
                <a:cs typeface="Arial" panose="020B0604020202020204" pitchFamily="34" charset="0"/>
              </a:rPr>
              <a:t>.</a:t>
            </a:r>
          </a:p>
          <a:p>
            <a:pPr marL="342900" indent="-342900">
              <a:spcAft>
                <a:spcPts val="1200"/>
              </a:spcAft>
              <a:buFont typeface="Wingdings" panose="05000000000000000000" pitchFamily="2" charset="2"/>
              <a:buChar char="p"/>
            </a:pPr>
            <a:r>
              <a:rPr lang="en-US" altLang="ja-JP" b="1" dirty="0" smtClean="0">
                <a:solidFill>
                  <a:srgbClr val="FF0000"/>
                </a:solidFill>
                <a:latin typeface="Arial" panose="020B0604020202020204" pitchFamily="34" charset="0"/>
                <a:cs typeface="Arial" panose="020B0604020202020204" pitchFamily="34" charset="0"/>
              </a:rPr>
              <a:t>Normal </a:t>
            </a:r>
            <a:r>
              <a:rPr lang="en-US" altLang="ja-JP" b="1" dirty="0">
                <a:solidFill>
                  <a:srgbClr val="FF0000"/>
                </a:solidFill>
                <a:latin typeface="Arial" panose="020B0604020202020204" pitchFamily="34" charset="0"/>
                <a:cs typeface="Arial" panose="020B0604020202020204" pitchFamily="34" charset="0"/>
              </a:rPr>
              <a:t>mass </a:t>
            </a:r>
            <a:r>
              <a:rPr lang="en-US" altLang="ja-JP" b="1" dirty="0" smtClean="0">
                <a:solidFill>
                  <a:srgbClr val="FF0000"/>
                </a:solidFill>
                <a:latin typeface="Arial" panose="020B0604020202020204" pitchFamily="34" charset="0"/>
                <a:cs typeface="Arial" panose="020B0604020202020204" pitchFamily="34" charset="0"/>
              </a:rPr>
              <a:t>ordering is </a:t>
            </a:r>
            <a:r>
              <a:rPr lang="en-US" altLang="ja-JP" b="1" dirty="0">
                <a:solidFill>
                  <a:srgbClr val="FF0000"/>
                </a:solidFill>
                <a:latin typeface="Arial" panose="020B0604020202020204" pitchFamily="34" charset="0"/>
                <a:cs typeface="Arial" panose="020B0604020202020204" pitchFamily="34" charset="0"/>
              </a:rPr>
              <a:t>favored over Inverted mass </a:t>
            </a:r>
            <a:r>
              <a:rPr lang="en-US" altLang="ja-JP" b="1" dirty="0" smtClean="0">
                <a:solidFill>
                  <a:srgbClr val="FF0000"/>
                </a:solidFill>
                <a:latin typeface="Arial" panose="020B0604020202020204" pitchFamily="34" charset="0"/>
                <a:cs typeface="Arial" panose="020B0604020202020204" pitchFamily="34" charset="0"/>
              </a:rPr>
              <a:t>ordering.</a:t>
            </a:r>
            <a:endParaRPr kumimoji="1" lang="ja-JP" altLang="en-US" dirty="0">
              <a:solidFill>
                <a:srgbClr val="FF0000"/>
              </a:solidFill>
            </a:endParaRPr>
          </a:p>
        </p:txBody>
      </p:sp>
      <p:cxnSp>
        <p:nvCxnSpPr>
          <p:cNvPr id="7" name="直線コネクタ 6"/>
          <p:cNvCxnSpPr/>
          <p:nvPr/>
        </p:nvCxnSpPr>
        <p:spPr>
          <a:xfrm>
            <a:off x="4870458" y="173144"/>
            <a:ext cx="180975" cy="0"/>
          </a:xfrm>
          <a:prstGeom prst="line">
            <a:avLst/>
          </a:prstGeom>
          <a:ln w="38100">
            <a:solidFill>
              <a:srgbClr val="0A0AD4"/>
            </a:solidFill>
          </a:ln>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7244" y="1227666"/>
            <a:ext cx="6028413" cy="4216395"/>
          </a:xfrm>
          <a:prstGeom prst="rect">
            <a:avLst/>
          </a:prstGeom>
        </p:spPr>
      </p:pic>
      <p:sp>
        <p:nvSpPr>
          <p:cNvPr id="8" name="テキスト ボックス 7"/>
          <p:cNvSpPr txBox="1"/>
          <p:nvPr/>
        </p:nvSpPr>
        <p:spPr>
          <a:xfrm>
            <a:off x="8457" y="552039"/>
            <a:ext cx="9127076" cy="5632311"/>
          </a:xfrm>
          <a:prstGeom prst="rect">
            <a:avLst/>
          </a:prstGeom>
          <a:noFill/>
        </p:spPr>
        <p:txBody>
          <a:bodyPr wrap="square" rtlCol="0">
            <a:spAutoFit/>
          </a:bodyPr>
          <a:lstStyle/>
          <a:p>
            <a:pPr marL="342900" indent="-342900">
              <a:buFont typeface="Wingdings" panose="05000000000000000000" pitchFamily="2" charset="2"/>
              <a:buChar char="l"/>
            </a:pPr>
            <a:r>
              <a:rPr lang="en-US" altLang="ja-JP" b="1" dirty="0">
                <a:latin typeface="Arial" panose="020B0604020202020204" pitchFamily="34" charset="0"/>
                <a:cs typeface="Arial" panose="020B0604020202020204" pitchFamily="34" charset="0"/>
              </a:rPr>
              <a:t>Number of </a:t>
            </a:r>
            <a:r>
              <a:rPr lang="en-US" altLang="ja-JP" b="1" dirty="0" smtClean="0">
                <a:latin typeface="Symbol" panose="05050102010706020507" pitchFamily="18" charset="2"/>
                <a:cs typeface="Arial" panose="020B0604020202020204" pitchFamily="34" charset="0"/>
              </a:rPr>
              <a:t>n</a:t>
            </a:r>
            <a:r>
              <a:rPr lang="en-US" altLang="ja-JP" b="1" baseline="-25000" dirty="0" smtClean="0">
                <a:latin typeface="Arial" panose="020B0604020202020204" pitchFamily="34" charset="0"/>
                <a:cs typeface="Arial" panose="020B0604020202020204" pitchFamily="34" charset="0"/>
              </a:rPr>
              <a:t>e</a:t>
            </a:r>
            <a:r>
              <a:rPr lang="en-US" altLang="ja-JP" b="1" dirty="0">
                <a:latin typeface="Arial" panose="020B0604020202020204" pitchFamily="34" charset="0"/>
                <a:cs typeface="Arial" panose="020B0604020202020204" pitchFamily="34" charset="0"/>
              </a:rPr>
              <a:t> </a:t>
            </a:r>
            <a:r>
              <a:rPr lang="en-US" altLang="ja-JP" b="1" dirty="0" smtClean="0">
                <a:latin typeface="Arial" panose="020B0604020202020204" pitchFamily="34" charset="0"/>
                <a:cs typeface="Arial" panose="020B0604020202020204" pitchFamily="34" charset="0"/>
              </a:rPr>
              <a:t>and </a:t>
            </a:r>
            <a:r>
              <a:rPr lang="en-US" altLang="ja-JP" b="1" dirty="0" smtClean="0">
                <a:latin typeface="Symbol" panose="05050102010706020507" pitchFamily="18" charset="2"/>
                <a:cs typeface="Arial" panose="020B0604020202020204" pitchFamily="34" charset="0"/>
              </a:rPr>
              <a:t>n</a:t>
            </a:r>
            <a:r>
              <a:rPr lang="en-US" altLang="ja-JP" b="1" baseline="-25000" dirty="0" smtClean="0">
                <a:latin typeface="Arial" panose="020B0604020202020204" pitchFamily="34" charset="0"/>
                <a:cs typeface="Arial" panose="020B0604020202020204" pitchFamily="34" charset="0"/>
              </a:rPr>
              <a:t>e</a:t>
            </a:r>
            <a:r>
              <a:rPr lang="en-US" altLang="ja-JP" b="1" dirty="0" smtClean="0">
                <a:latin typeface="Arial" panose="020B0604020202020204" pitchFamily="34" charset="0"/>
                <a:cs typeface="Arial" panose="020B0604020202020204" pitchFamily="34" charset="0"/>
              </a:rPr>
              <a:t> </a:t>
            </a:r>
            <a:r>
              <a:rPr lang="en-US" altLang="ja-JP" b="1" dirty="0">
                <a:latin typeface="Arial" panose="020B0604020202020204" pitchFamily="34" charset="0"/>
                <a:cs typeface="Arial" panose="020B0604020202020204" pitchFamily="34" charset="0"/>
              </a:rPr>
              <a:t>signals are compared with expectations </a:t>
            </a:r>
            <a:r>
              <a:rPr lang="en-US" altLang="ja-JP" b="1" dirty="0" smtClean="0">
                <a:latin typeface="Arial" panose="020B0604020202020204" pitchFamily="34" charset="0"/>
                <a:cs typeface="Arial" panose="020B0604020202020204" pitchFamily="34" charset="0"/>
              </a:rPr>
              <a:t>in the</a:t>
            </a:r>
            <a:br>
              <a:rPr lang="en-US" altLang="ja-JP" b="1" dirty="0" smtClean="0">
                <a:latin typeface="Arial" panose="020B0604020202020204" pitchFamily="34" charset="0"/>
                <a:cs typeface="Arial" panose="020B0604020202020204" pitchFamily="34" charset="0"/>
              </a:rPr>
            </a:br>
            <a:r>
              <a:rPr lang="en-US" altLang="ja-JP" b="1" dirty="0" smtClean="0">
                <a:latin typeface="Arial" panose="020B0604020202020204" pitchFamily="34" charset="0"/>
                <a:cs typeface="Arial" panose="020B0604020202020204" pitchFamily="34" charset="0"/>
              </a:rPr>
              <a:t>2-dimensional plane.</a:t>
            </a:r>
          </a:p>
          <a:p>
            <a:pPr marL="342900" indent="-342900">
              <a:buFont typeface="Wingdings" panose="05000000000000000000" pitchFamily="2" charset="2"/>
              <a:buChar char="l"/>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pPr>
            <a:endParaRPr lang="en-US" altLang="ja-JP" b="1"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l"/>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pPr>
            <a:endParaRPr lang="en-US" altLang="ja-JP" b="1"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l"/>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pPr>
            <a:endParaRPr lang="en-US" altLang="ja-JP" b="1"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l"/>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pPr>
            <a:endParaRPr lang="en-US" altLang="ja-JP" b="1"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l"/>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pPr>
            <a:endParaRPr lang="en-US" altLang="ja-JP" b="1"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l"/>
            </a:pPr>
            <a:endParaRPr lang="en-US" altLang="ja-JP" b="1"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l"/>
            </a:pPr>
            <a:endParaRPr lang="en-US" altLang="ja-JP" b="1" dirty="0" smtClean="0">
              <a:latin typeface="Arial" panose="020B0604020202020204" pitchFamily="34" charset="0"/>
              <a:cs typeface="Arial" panose="020B0604020202020204" pitchFamily="34" charset="0"/>
            </a:endParaRPr>
          </a:p>
          <a:p>
            <a:pPr marL="342900" indent="-342900">
              <a:buFont typeface="Wingdings" panose="05000000000000000000" pitchFamily="2" charset="2"/>
              <a:buChar char="l"/>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pPr>
            <a:endParaRPr lang="en-US" altLang="ja-JP"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l"/>
            </a:pPr>
            <a:r>
              <a:rPr lang="en-US" altLang="ja-JP" b="1" dirty="0">
                <a:latin typeface="Arial" panose="020B0604020202020204" pitchFamily="34" charset="0"/>
                <a:cs typeface="Arial" panose="020B0604020202020204" pitchFamily="34" charset="0"/>
              </a:rPr>
              <a:t>More electron neutrinos, and less electron anti-neutrinos are observed.</a:t>
            </a:r>
          </a:p>
          <a:p>
            <a:pPr marL="342900" indent="-342900">
              <a:buFont typeface="Wingdings" panose="05000000000000000000" pitchFamily="2" charset="2"/>
              <a:buChar char="l"/>
            </a:pPr>
            <a:endParaRPr lang="en-US" altLang="ja-JP" b="1" dirty="0" smtClean="0">
              <a:latin typeface="Arial" panose="020B0604020202020204" pitchFamily="34" charset="0"/>
              <a:cs typeface="Arial" panose="020B0604020202020204" pitchFamily="34" charset="0"/>
            </a:endParaRPr>
          </a:p>
        </p:txBody>
      </p:sp>
      <p:cxnSp>
        <p:nvCxnSpPr>
          <p:cNvPr id="9" name="直線コネクタ 8"/>
          <p:cNvCxnSpPr/>
          <p:nvPr/>
        </p:nvCxnSpPr>
        <p:spPr>
          <a:xfrm>
            <a:off x="2602599" y="682668"/>
            <a:ext cx="1428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1310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EAA431D-1802-4F9A-9E77-815A94885E9D}" type="slidenum">
              <a:rPr lang="en-US" altLang="ja-JP" smtClean="0"/>
              <a:pPr>
                <a:defRPr/>
              </a:pPr>
              <a:t>23</a:t>
            </a:fld>
            <a:endParaRPr lang="en-US" altLang="ja-JP"/>
          </a:p>
        </p:txBody>
      </p:sp>
      <p:sp>
        <p:nvSpPr>
          <p:cNvPr id="3" name="テキスト ボックス 2"/>
          <p:cNvSpPr txBox="1"/>
          <p:nvPr/>
        </p:nvSpPr>
        <p:spPr>
          <a:xfrm>
            <a:off x="254000" y="8463"/>
            <a:ext cx="8636000" cy="523220"/>
          </a:xfrm>
          <a:prstGeom prst="rect">
            <a:avLst/>
          </a:prstGeom>
          <a:noFill/>
        </p:spPr>
        <p:txBody>
          <a:bodyPr wrap="square" rtlCol="0">
            <a:spAutoFit/>
          </a:bodyPr>
          <a:lstStyle/>
          <a:p>
            <a:pPr algn="ctr"/>
            <a:r>
              <a:rPr lang="en-US" altLang="ja-JP" sz="2800" b="1" u="sng" dirty="0" smtClean="0">
                <a:solidFill>
                  <a:srgbClr val="0A0AD4"/>
                </a:solidFill>
                <a:latin typeface="Arial" panose="020B0604020202020204" pitchFamily="34" charset="0"/>
                <a:cs typeface="Arial" panose="020B0604020202020204" pitchFamily="34" charset="0"/>
              </a:rPr>
              <a:t>Constraints on </a:t>
            </a:r>
            <a:r>
              <a:rPr lang="en-US" altLang="ja-JP" sz="2800" b="1" u="sng" dirty="0" err="1" smtClean="0">
                <a:solidFill>
                  <a:srgbClr val="0A0AD4"/>
                </a:solidFill>
                <a:latin typeface="Symbol" panose="05050102010706020507" pitchFamily="18" charset="2"/>
                <a:cs typeface="Arial" panose="020B0604020202020204" pitchFamily="34" charset="0"/>
              </a:rPr>
              <a:t>d</a:t>
            </a:r>
            <a:r>
              <a:rPr lang="en-US" altLang="ja-JP" sz="2800" b="1" u="sng" baseline="-25000" dirty="0" err="1" smtClean="0">
                <a:solidFill>
                  <a:srgbClr val="0A0AD4"/>
                </a:solidFill>
                <a:latin typeface="Arial" panose="020B0604020202020204" pitchFamily="34" charset="0"/>
                <a:cs typeface="Arial" panose="020B0604020202020204" pitchFamily="34" charset="0"/>
              </a:rPr>
              <a:t>CP</a:t>
            </a:r>
            <a:r>
              <a:rPr lang="en-US" altLang="ja-JP" sz="2800" b="1" u="sng" baseline="-25000" dirty="0" smtClean="0">
                <a:solidFill>
                  <a:srgbClr val="0A0AD4"/>
                </a:solidFill>
                <a:latin typeface="Arial" panose="020B0604020202020204" pitchFamily="34" charset="0"/>
                <a:cs typeface="Arial" panose="020B0604020202020204" pitchFamily="34" charset="0"/>
              </a:rPr>
              <a:t> </a:t>
            </a:r>
            <a:r>
              <a:rPr lang="en-US" altLang="ja-JP" sz="2800" b="1" u="sng" dirty="0" smtClean="0">
                <a:solidFill>
                  <a:srgbClr val="0A0AD4"/>
                </a:solidFill>
                <a:latin typeface="Arial" panose="020B0604020202020204" pitchFamily="34" charset="0"/>
                <a:cs typeface="Arial" panose="020B0604020202020204" pitchFamily="34" charset="0"/>
              </a:rPr>
              <a:t>and the mass ordering  </a:t>
            </a:r>
            <a:endParaRPr kumimoji="1" lang="ja-JP" altLang="en-US" sz="2800" b="1" u="sng" dirty="0">
              <a:solidFill>
                <a:srgbClr val="0A0AD4"/>
              </a:solidFill>
              <a:latin typeface="Arial" panose="020B0604020202020204" pitchFamily="34" charset="0"/>
              <a:cs typeface="Arial" panose="020B0604020202020204" pitchFamily="34" charset="0"/>
            </a:endParaRPr>
          </a:p>
        </p:txBody>
      </p:sp>
      <p:sp>
        <p:nvSpPr>
          <p:cNvPr id="4" name="テキスト ボックス 3"/>
          <p:cNvSpPr txBox="1"/>
          <p:nvPr/>
        </p:nvSpPr>
        <p:spPr>
          <a:xfrm>
            <a:off x="8464" y="558796"/>
            <a:ext cx="4834469" cy="6001643"/>
          </a:xfrm>
          <a:prstGeom prst="rect">
            <a:avLst/>
          </a:prstGeom>
          <a:noFill/>
        </p:spPr>
        <p:txBody>
          <a:bodyPr wrap="square" rtlCol="0">
            <a:spAutoFit/>
          </a:bodyPr>
          <a:lstStyle/>
          <a:p>
            <a:pPr marL="342900" indent="-342900">
              <a:spcAft>
                <a:spcPts val="1200"/>
              </a:spcAft>
              <a:buFont typeface="Wingdings" panose="05000000000000000000" pitchFamily="2" charset="2"/>
              <a:buChar char="l"/>
            </a:pPr>
            <a:r>
              <a:rPr lang="en-US" altLang="ja-JP" b="1" dirty="0">
                <a:latin typeface="+mn-lt"/>
              </a:rPr>
              <a:t>Constraints on </a:t>
            </a:r>
            <a:r>
              <a:rPr lang="en-US" altLang="ja-JP" b="1" dirty="0" err="1">
                <a:latin typeface="Symbol" panose="05050102010706020507" pitchFamily="18" charset="2"/>
              </a:rPr>
              <a:t>d</a:t>
            </a:r>
            <a:r>
              <a:rPr lang="en-US" altLang="ja-JP" b="1" baseline="-25000" dirty="0" err="1">
                <a:latin typeface="+mn-lt"/>
              </a:rPr>
              <a:t>CP</a:t>
            </a:r>
            <a:r>
              <a:rPr lang="en-US" altLang="ja-JP" b="1" dirty="0">
                <a:latin typeface="+mn-lt"/>
              </a:rPr>
              <a:t> are calculated</a:t>
            </a:r>
            <a:r>
              <a:rPr lang="en-US" altLang="ja-JP" b="1" dirty="0" smtClean="0">
                <a:latin typeface="+mn-lt"/>
              </a:rPr>
              <a:t>.</a:t>
            </a:r>
            <a:endParaRPr lang="en-US" altLang="ja-JP" b="1" dirty="0">
              <a:latin typeface="+mn-lt"/>
            </a:endParaRPr>
          </a:p>
          <a:p>
            <a:pPr marL="342900" indent="-342900">
              <a:spcAft>
                <a:spcPts val="1200"/>
              </a:spcAft>
              <a:buFont typeface="Wingdings" panose="05000000000000000000" pitchFamily="2" charset="2"/>
              <a:buChar char="l"/>
            </a:pPr>
            <a:r>
              <a:rPr lang="en-US" altLang="ja-JP" b="1" dirty="0" smtClean="0">
                <a:latin typeface="+mn-lt"/>
              </a:rPr>
              <a:t>The statistical </a:t>
            </a:r>
            <a:r>
              <a:rPr lang="en-US" altLang="ja-JP" b="1" dirty="0">
                <a:latin typeface="+mn-lt"/>
              </a:rPr>
              <a:t>probability </a:t>
            </a:r>
            <a:r>
              <a:rPr lang="en-US" altLang="ja-JP" b="1" dirty="0" smtClean="0">
                <a:latin typeface="+mn-lt"/>
              </a:rPr>
              <a:t>of</a:t>
            </a:r>
            <a:br>
              <a:rPr lang="en-US" altLang="ja-JP" b="1" dirty="0" smtClean="0">
                <a:latin typeface="+mn-lt"/>
              </a:rPr>
            </a:br>
            <a:r>
              <a:rPr lang="en-US" altLang="ja-JP" b="1" dirty="0" smtClean="0">
                <a:solidFill>
                  <a:srgbClr val="FF0000"/>
                </a:solidFill>
                <a:latin typeface="+mn-lt"/>
              </a:rPr>
              <a:t>normal</a:t>
            </a:r>
            <a:r>
              <a:rPr lang="en-US" altLang="ja-JP" b="1" dirty="0" smtClean="0">
                <a:latin typeface="+mn-lt"/>
              </a:rPr>
              <a:t> </a:t>
            </a:r>
            <a:r>
              <a:rPr lang="en-US" altLang="ja-JP" b="1" dirty="0">
                <a:latin typeface="+mn-lt"/>
              </a:rPr>
              <a:t>mass </a:t>
            </a:r>
            <a:r>
              <a:rPr lang="en-US" altLang="ja-JP" b="1" dirty="0" smtClean="0">
                <a:latin typeface="+mn-lt"/>
              </a:rPr>
              <a:t>ordering (NO)</a:t>
            </a:r>
            <a:r>
              <a:rPr lang="ja-JP" altLang="en-US" b="1" dirty="0" smtClean="0">
                <a:latin typeface="+mn-lt"/>
              </a:rPr>
              <a:t> </a:t>
            </a:r>
            <a:r>
              <a:rPr lang="en-US" altLang="ja-JP" b="1" dirty="0" smtClean="0">
                <a:latin typeface="+mn-lt"/>
              </a:rPr>
              <a:t>is </a:t>
            </a:r>
            <a:r>
              <a:rPr lang="en-US" altLang="ja-JP" b="1" dirty="0" smtClean="0">
                <a:solidFill>
                  <a:srgbClr val="FF0000"/>
                </a:solidFill>
                <a:latin typeface="+mn-lt"/>
              </a:rPr>
              <a:t>88.9%</a:t>
            </a:r>
            <a:r>
              <a:rPr lang="en-US" altLang="ja-JP" b="1" dirty="0" smtClean="0">
                <a:latin typeface="+mn-lt"/>
              </a:rPr>
              <a:t>, and that </a:t>
            </a:r>
            <a:r>
              <a:rPr lang="en-US" altLang="ja-JP" b="1" dirty="0">
                <a:latin typeface="+mn-lt"/>
              </a:rPr>
              <a:t>of </a:t>
            </a:r>
            <a:r>
              <a:rPr lang="en-US" altLang="ja-JP" b="1" dirty="0">
                <a:solidFill>
                  <a:srgbClr val="FF0000"/>
                </a:solidFill>
                <a:latin typeface="+mn-lt"/>
              </a:rPr>
              <a:t>inverted</a:t>
            </a:r>
            <a:r>
              <a:rPr lang="en-US" altLang="ja-JP" b="1" dirty="0">
                <a:latin typeface="+mn-lt"/>
              </a:rPr>
              <a:t> mass </a:t>
            </a:r>
            <a:r>
              <a:rPr lang="en-US" altLang="ja-JP" b="1" dirty="0" smtClean="0">
                <a:latin typeface="+mn-lt"/>
              </a:rPr>
              <a:t>ordering (IO)</a:t>
            </a:r>
            <a:r>
              <a:rPr lang="en-US" altLang="ja-JP" b="1" dirty="0">
                <a:latin typeface="+mn-lt"/>
              </a:rPr>
              <a:t> </a:t>
            </a:r>
            <a:r>
              <a:rPr lang="en-US" altLang="ja-JP" b="1" dirty="0" smtClean="0">
                <a:latin typeface="+mn-lt"/>
              </a:rPr>
              <a:t>is </a:t>
            </a:r>
            <a:r>
              <a:rPr lang="en-US" altLang="ja-JP" b="1" dirty="0">
                <a:solidFill>
                  <a:srgbClr val="FF0000"/>
                </a:solidFill>
                <a:latin typeface="+mn-lt"/>
              </a:rPr>
              <a:t>11.1</a:t>
            </a:r>
            <a:r>
              <a:rPr lang="en-US" altLang="ja-JP" b="1" dirty="0" smtClean="0">
                <a:solidFill>
                  <a:srgbClr val="FF0000"/>
                </a:solidFill>
                <a:latin typeface="+mn-lt"/>
              </a:rPr>
              <a:t>%</a:t>
            </a:r>
            <a:r>
              <a:rPr lang="en-US" altLang="ja-JP" b="1" dirty="0" smtClean="0">
                <a:latin typeface="+mn-lt"/>
              </a:rPr>
              <a:t>.</a:t>
            </a:r>
            <a:r>
              <a:rPr lang="ja-JP" altLang="en-US" b="1" dirty="0">
                <a:latin typeface="+mn-lt"/>
              </a:rPr>
              <a:t> </a:t>
            </a:r>
            <a:r>
              <a:rPr lang="en-US" altLang="ja-JP" b="1" dirty="0" smtClean="0">
                <a:latin typeface="+mn-lt"/>
              </a:rPr>
              <a:t>NO is favored over IO.</a:t>
            </a:r>
            <a:endParaRPr lang="en-US" altLang="ja-JP" b="1" dirty="0">
              <a:latin typeface="+mn-lt"/>
            </a:endParaRPr>
          </a:p>
          <a:p>
            <a:pPr marL="342900" indent="-342900">
              <a:spcAft>
                <a:spcPts val="1200"/>
              </a:spcAft>
              <a:buFont typeface="Wingdings" panose="05000000000000000000" pitchFamily="2" charset="2"/>
              <a:buChar char="l"/>
            </a:pPr>
            <a:r>
              <a:rPr lang="en-US" altLang="ja-JP" b="1" dirty="0">
                <a:latin typeface="+mn-lt"/>
              </a:rPr>
              <a:t>The best fit value for </a:t>
            </a:r>
            <a:r>
              <a:rPr lang="en-US" altLang="ja-JP" b="1" dirty="0" smtClean="0">
                <a:latin typeface="+mn-lt"/>
              </a:rPr>
              <a:t>NO with</a:t>
            </a:r>
            <a:br>
              <a:rPr lang="en-US" altLang="ja-JP" b="1" dirty="0" smtClean="0">
                <a:latin typeface="+mn-lt"/>
              </a:rPr>
            </a:br>
            <a:r>
              <a:rPr lang="en-US" altLang="ja-JP" b="1" dirty="0" smtClean="0">
                <a:latin typeface="+mn-lt"/>
              </a:rPr>
              <a:t>1</a:t>
            </a:r>
            <a:r>
              <a:rPr lang="en-US" altLang="ja-JP" b="1" dirty="0" smtClean="0">
                <a:latin typeface="Symbol" panose="05050102010706020507" pitchFamily="18" charset="2"/>
              </a:rPr>
              <a:t>s</a:t>
            </a:r>
            <a:r>
              <a:rPr lang="en-US" altLang="ja-JP" b="1" dirty="0" smtClean="0">
                <a:latin typeface="+mn-lt"/>
              </a:rPr>
              <a:t> </a:t>
            </a:r>
            <a:r>
              <a:rPr lang="en-US" altLang="ja-JP" b="1" dirty="0">
                <a:latin typeface="+mn-lt"/>
              </a:rPr>
              <a:t>error </a:t>
            </a:r>
            <a:r>
              <a:rPr lang="en-US" altLang="ja-JP" b="1" dirty="0" smtClean="0">
                <a:latin typeface="+mn-lt"/>
              </a:rPr>
              <a:t>is </a:t>
            </a:r>
            <a:r>
              <a:rPr lang="en-US" altLang="ja-JP" b="1" dirty="0" smtClean="0">
                <a:solidFill>
                  <a:srgbClr val="FF0000"/>
                </a:solidFill>
                <a:latin typeface="+mn-lt"/>
              </a:rPr>
              <a:t>-108</a:t>
            </a:r>
            <a:r>
              <a:rPr lang="en-US" altLang="ja-JP" b="1" baseline="30000" dirty="0" smtClean="0">
                <a:solidFill>
                  <a:srgbClr val="FF0000"/>
                </a:solidFill>
                <a:latin typeface="+mn-lt"/>
              </a:rPr>
              <a:t>o</a:t>
            </a:r>
            <a:r>
              <a:rPr lang="en-US" altLang="ja-JP" b="1" dirty="0">
                <a:solidFill>
                  <a:srgbClr val="FF0000"/>
                </a:solidFill>
                <a:latin typeface="+mn-lt"/>
              </a:rPr>
              <a:t> </a:t>
            </a:r>
            <a:r>
              <a:rPr lang="en-US" altLang="ja-JP" b="1" dirty="0" smtClean="0">
                <a:solidFill>
                  <a:srgbClr val="FF0000"/>
                </a:solidFill>
                <a:latin typeface="+mn-lt"/>
              </a:rPr>
              <a:t>      </a:t>
            </a:r>
            <a:r>
              <a:rPr lang="en-US" altLang="ja-JP" b="1" dirty="0" smtClean="0">
                <a:latin typeface="+mn-lt"/>
              </a:rPr>
              <a:t>.</a:t>
            </a:r>
            <a:endParaRPr lang="en-US" altLang="ja-JP" b="1" dirty="0">
              <a:latin typeface="+mn-lt"/>
            </a:endParaRPr>
          </a:p>
          <a:p>
            <a:pPr marL="342900" indent="-342900">
              <a:spcAft>
                <a:spcPts val="1200"/>
              </a:spcAft>
              <a:buFont typeface="Wingdings" panose="05000000000000000000" pitchFamily="2" charset="2"/>
              <a:buChar char="l"/>
            </a:pPr>
            <a:r>
              <a:rPr lang="en-US" altLang="ja-JP" b="1" dirty="0">
                <a:latin typeface="+mn-lt"/>
              </a:rPr>
              <a:t>The </a:t>
            </a:r>
            <a:r>
              <a:rPr lang="en-US" altLang="ja-JP" b="1" dirty="0" smtClean="0">
                <a:latin typeface="+mn-lt"/>
              </a:rPr>
              <a:t>3</a:t>
            </a:r>
            <a:r>
              <a:rPr lang="en-US" altLang="ja-JP" b="1" dirty="0" smtClean="0">
                <a:latin typeface="Symbol" panose="05050102010706020507" pitchFamily="18" charset="2"/>
              </a:rPr>
              <a:t>s</a:t>
            </a:r>
            <a:r>
              <a:rPr lang="en-US" altLang="ja-JP" b="1" dirty="0" smtClean="0">
                <a:latin typeface="+mn-lt"/>
              </a:rPr>
              <a:t> allowed intervals are</a:t>
            </a:r>
            <a:br>
              <a:rPr lang="en-US" altLang="ja-JP" b="1" dirty="0" smtClean="0">
                <a:latin typeface="+mn-lt"/>
              </a:rPr>
            </a:br>
            <a:r>
              <a:rPr lang="en-US" altLang="ja-JP" b="1" dirty="0" smtClean="0">
                <a:solidFill>
                  <a:srgbClr val="FF0000"/>
                </a:solidFill>
                <a:latin typeface="+mn-lt"/>
              </a:rPr>
              <a:t>-195</a:t>
            </a:r>
            <a:r>
              <a:rPr lang="en-US" altLang="ja-JP" b="1" baseline="30000" dirty="0" smtClean="0">
                <a:solidFill>
                  <a:srgbClr val="FF0000"/>
                </a:solidFill>
                <a:latin typeface="+mn-lt"/>
              </a:rPr>
              <a:t>o</a:t>
            </a:r>
            <a:r>
              <a:rPr lang="en-US" altLang="ja-JP" b="1" dirty="0" smtClean="0">
                <a:solidFill>
                  <a:srgbClr val="FF0000"/>
                </a:solidFill>
                <a:latin typeface="+mn-lt"/>
              </a:rPr>
              <a:t> </a:t>
            </a:r>
            <a:r>
              <a:rPr lang="en-US" altLang="ja-JP" b="1" dirty="0">
                <a:latin typeface="+mn-lt"/>
              </a:rPr>
              <a:t>&lt; </a:t>
            </a:r>
            <a:r>
              <a:rPr lang="en-US" altLang="ja-JP" b="1" dirty="0" err="1">
                <a:latin typeface="Symbol" panose="05050102010706020507" pitchFamily="18" charset="2"/>
              </a:rPr>
              <a:t>d</a:t>
            </a:r>
            <a:r>
              <a:rPr lang="en-US" altLang="ja-JP" b="1" baseline="-25000" dirty="0" err="1">
                <a:latin typeface="+mn-lt"/>
              </a:rPr>
              <a:t>CP</a:t>
            </a:r>
            <a:r>
              <a:rPr lang="en-US" altLang="ja-JP" b="1" dirty="0">
                <a:latin typeface="+mn-lt"/>
              </a:rPr>
              <a:t> &lt; </a:t>
            </a:r>
            <a:r>
              <a:rPr lang="en-US" altLang="ja-JP" b="1" dirty="0">
                <a:solidFill>
                  <a:srgbClr val="FF0000"/>
                </a:solidFill>
                <a:latin typeface="+mn-lt"/>
              </a:rPr>
              <a:t>-2</a:t>
            </a:r>
            <a:r>
              <a:rPr lang="en-US" altLang="ja-JP" b="1" baseline="30000" dirty="0">
                <a:solidFill>
                  <a:srgbClr val="FF0000"/>
                </a:solidFill>
                <a:latin typeface="+mn-lt"/>
              </a:rPr>
              <a:t>o</a:t>
            </a:r>
            <a:r>
              <a:rPr lang="en-US" altLang="ja-JP" b="1" dirty="0">
                <a:solidFill>
                  <a:srgbClr val="FF0000"/>
                </a:solidFill>
                <a:latin typeface="+mn-lt"/>
              </a:rPr>
              <a:t> </a:t>
            </a:r>
            <a:r>
              <a:rPr lang="en-US" altLang="ja-JP" b="1" dirty="0">
                <a:latin typeface="+mn-lt"/>
              </a:rPr>
              <a:t>for </a:t>
            </a:r>
            <a:r>
              <a:rPr lang="en-US" altLang="ja-JP" b="1" dirty="0" smtClean="0">
                <a:latin typeface="+mn-lt"/>
              </a:rPr>
              <a:t>NO and</a:t>
            </a:r>
            <a:br>
              <a:rPr lang="en-US" altLang="ja-JP" b="1" dirty="0" smtClean="0">
                <a:latin typeface="+mn-lt"/>
              </a:rPr>
            </a:br>
            <a:r>
              <a:rPr lang="en-US" altLang="ja-JP" sz="400" b="1" dirty="0" smtClean="0">
                <a:latin typeface="+mn-lt"/>
              </a:rPr>
              <a:t> </a:t>
            </a:r>
            <a:r>
              <a:rPr lang="en-US" altLang="ja-JP" b="1" dirty="0" smtClean="0">
                <a:latin typeface="+mn-lt"/>
              </a:rPr>
              <a:t/>
            </a:r>
            <a:br>
              <a:rPr lang="en-US" altLang="ja-JP" b="1" dirty="0" smtClean="0">
                <a:latin typeface="+mn-lt"/>
              </a:rPr>
            </a:br>
            <a:r>
              <a:rPr lang="en-US" altLang="ja-JP" b="1" dirty="0" smtClean="0">
                <a:solidFill>
                  <a:srgbClr val="FF0000"/>
                </a:solidFill>
                <a:latin typeface="+mn-lt"/>
              </a:rPr>
              <a:t>-145</a:t>
            </a:r>
            <a:r>
              <a:rPr lang="en-US" altLang="ja-JP" b="1" baseline="30000" dirty="0" smtClean="0">
                <a:solidFill>
                  <a:srgbClr val="FF0000"/>
                </a:solidFill>
                <a:latin typeface="+mn-lt"/>
              </a:rPr>
              <a:t>o</a:t>
            </a:r>
            <a:r>
              <a:rPr lang="en-US" altLang="ja-JP" b="1" dirty="0" smtClean="0">
                <a:solidFill>
                  <a:srgbClr val="FF0000"/>
                </a:solidFill>
                <a:latin typeface="+mn-lt"/>
              </a:rPr>
              <a:t> </a:t>
            </a:r>
            <a:r>
              <a:rPr lang="en-US" altLang="ja-JP" b="1" dirty="0">
                <a:latin typeface="+mn-lt"/>
              </a:rPr>
              <a:t>&lt; </a:t>
            </a:r>
            <a:r>
              <a:rPr lang="en-US" altLang="ja-JP" b="1" dirty="0" err="1">
                <a:latin typeface="Symbol" panose="05050102010706020507" pitchFamily="18" charset="2"/>
              </a:rPr>
              <a:t>d</a:t>
            </a:r>
            <a:r>
              <a:rPr lang="en-US" altLang="ja-JP" b="1" baseline="-25000" dirty="0" err="1">
                <a:latin typeface="+mn-lt"/>
              </a:rPr>
              <a:t>CP</a:t>
            </a:r>
            <a:r>
              <a:rPr lang="en-US" altLang="ja-JP" b="1" dirty="0">
                <a:latin typeface="+mn-lt"/>
              </a:rPr>
              <a:t> &lt; </a:t>
            </a:r>
            <a:r>
              <a:rPr lang="en-US" altLang="ja-JP" b="1" dirty="0">
                <a:solidFill>
                  <a:srgbClr val="FF0000"/>
                </a:solidFill>
                <a:latin typeface="+mn-lt"/>
              </a:rPr>
              <a:t>-18</a:t>
            </a:r>
            <a:r>
              <a:rPr lang="en-US" altLang="ja-JP" b="1" baseline="30000" dirty="0">
                <a:solidFill>
                  <a:srgbClr val="FF0000"/>
                </a:solidFill>
                <a:latin typeface="+mn-lt"/>
              </a:rPr>
              <a:t>o</a:t>
            </a:r>
            <a:r>
              <a:rPr lang="en-US" altLang="ja-JP" b="1" dirty="0">
                <a:solidFill>
                  <a:srgbClr val="FF0000"/>
                </a:solidFill>
                <a:latin typeface="+mn-lt"/>
              </a:rPr>
              <a:t> </a:t>
            </a:r>
            <a:r>
              <a:rPr lang="en-US" altLang="ja-JP" b="1" dirty="0">
                <a:latin typeface="+mn-lt"/>
              </a:rPr>
              <a:t>for </a:t>
            </a:r>
            <a:r>
              <a:rPr lang="en-US" altLang="ja-JP" b="1" dirty="0" smtClean="0">
                <a:latin typeface="+mn-lt"/>
              </a:rPr>
              <a:t>IO.</a:t>
            </a:r>
            <a:endParaRPr lang="en-US" altLang="ja-JP" b="1" dirty="0">
              <a:latin typeface="+mn-lt"/>
            </a:endParaRPr>
          </a:p>
          <a:p>
            <a:pPr marL="342900" indent="-342900">
              <a:spcAft>
                <a:spcPts val="1200"/>
              </a:spcAft>
              <a:buFont typeface="Wingdings" panose="05000000000000000000" pitchFamily="2" charset="2"/>
              <a:buChar char="l"/>
            </a:pPr>
            <a:r>
              <a:rPr lang="en-US" altLang="ja-JP" b="1" dirty="0">
                <a:latin typeface="+mn-lt"/>
              </a:rPr>
              <a:t>For CP-conserving cases</a:t>
            </a:r>
            <a:r>
              <a:rPr lang="en-US" altLang="ja-JP" b="1" dirty="0" smtClean="0">
                <a:latin typeface="+mn-lt"/>
              </a:rPr>
              <a:t>,</a:t>
            </a:r>
            <a:br>
              <a:rPr lang="en-US" altLang="ja-JP" b="1" dirty="0" smtClean="0">
                <a:latin typeface="+mn-lt"/>
              </a:rPr>
            </a:br>
            <a:r>
              <a:rPr lang="en-US" altLang="ja-JP" b="1" dirty="0" smtClean="0">
                <a:latin typeface="+mn-lt"/>
              </a:rPr>
              <a:t>(NO,0</a:t>
            </a:r>
            <a:r>
              <a:rPr lang="en-US" altLang="ja-JP" b="1" baseline="30000" dirty="0" smtClean="0">
                <a:latin typeface="+mn-lt"/>
              </a:rPr>
              <a:t>o</a:t>
            </a:r>
            <a:r>
              <a:rPr lang="en-US" altLang="ja-JP" b="1" dirty="0" smtClean="0">
                <a:latin typeface="+mn-lt"/>
              </a:rPr>
              <a:t>),(IO,0</a:t>
            </a:r>
            <a:r>
              <a:rPr lang="en-US" altLang="ja-JP" b="1" baseline="30000" dirty="0" smtClean="0">
                <a:latin typeface="+mn-lt"/>
              </a:rPr>
              <a:t>o</a:t>
            </a:r>
            <a:r>
              <a:rPr lang="en-US" altLang="ja-JP" b="1" dirty="0" smtClean="0">
                <a:latin typeface="+mn-lt"/>
              </a:rPr>
              <a:t>) and (IO,180</a:t>
            </a:r>
            <a:r>
              <a:rPr lang="en-US" altLang="ja-JP" b="1" baseline="30000" dirty="0" smtClean="0">
                <a:latin typeface="+mn-lt"/>
              </a:rPr>
              <a:t>o</a:t>
            </a:r>
            <a:r>
              <a:rPr lang="en-US" altLang="ja-JP" b="1" dirty="0" smtClean="0">
                <a:latin typeface="+mn-lt"/>
              </a:rPr>
              <a:t>) are</a:t>
            </a:r>
            <a:br>
              <a:rPr lang="en-US" altLang="ja-JP" b="1" dirty="0" smtClean="0">
                <a:latin typeface="+mn-lt"/>
              </a:rPr>
            </a:br>
            <a:r>
              <a:rPr lang="en-US" altLang="ja-JP" b="1" dirty="0" smtClean="0">
                <a:latin typeface="+mn-lt"/>
              </a:rPr>
              <a:t>outside </a:t>
            </a:r>
            <a:r>
              <a:rPr lang="en-US" altLang="ja-JP" b="1" dirty="0">
                <a:latin typeface="+mn-lt"/>
              </a:rPr>
              <a:t>of 3</a:t>
            </a:r>
            <a:r>
              <a:rPr lang="en-US" altLang="ja-JP" b="1" dirty="0">
                <a:latin typeface="Symbol" panose="05050102010706020507" pitchFamily="18" charset="2"/>
              </a:rPr>
              <a:t>s</a:t>
            </a:r>
            <a:r>
              <a:rPr lang="en-US" altLang="ja-JP" b="1" dirty="0">
                <a:latin typeface="+mn-lt"/>
              </a:rPr>
              <a:t> </a:t>
            </a:r>
            <a:r>
              <a:rPr lang="en-US" altLang="ja-JP" b="1" dirty="0" smtClean="0">
                <a:latin typeface="+mn-lt"/>
              </a:rPr>
              <a:t>region.</a:t>
            </a:r>
            <a:br>
              <a:rPr lang="en-US" altLang="ja-JP" b="1" dirty="0" smtClean="0">
                <a:latin typeface="+mn-lt"/>
              </a:rPr>
            </a:br>
            <a:r>
              <a:rPr lang="en-US" altLang="ja-JP" b="1" dirty="0" smtClean="0">
                <a:latin typeface="+mn-lt"/>
              </a:rPr>
              <a:t>(NO,180</a:t>
            </a:r>
            <a:r>
              <a:rPr lang="en-US" altLang="ja-JP" b="1" baseline="30000" dirty="0" smtClean="0">
                <a:latin typeface="+mn-lt"/>
              </a:rPr>
              <a:t>o</a:t>
            </a:r>
            <a:r>
              <a:rPr lang="en-US" altLang="ja-JP" b="1" dirty="0" smtClean="0">
                <a:latin typeface="+mn-lt"/>
              </a:rPr>
              <a:t>) is </a:t>
            </a:r>
            <a:r>
              <a:rPr lang="en-US" altLang="ja-JP" b="1" dirty="0">
                <a:latin typeface="+mn-lt"/>
              </a:rPr>
              <a:t>outside of </a:t>
            </a:r>
            <a:r>
              <a:rPr lang="en-US" altLang="ja-JP" b="1" dirty="0" smtClean="0">
                <a:latin typeface="+mn-lt"/>
              </a:rPr>
              <a:t>2</a:t>
            </a:r>
            <a:r>
              <a:rPr lang="en-US" altLang="ja-JP" b="1" dirty="0" smtClean="0">
                <a:latin typeface="Symbol" panose="05050102010706020507" pitchFamily="18" charset="2"/>
              </a:rPr>
              <a:t>s</a:t>
            </a:r>
            <a:r>
              <a:rPr lang="en-US" altLang="ja-JP" b="1" dirty="0" smtClean="0">
                <a:latin typeface="+mn-lt"/>
              </a:rPr>
              <a:t> region.</a:t>
            </a:r>
            <a:br>
              <a:rPr lang="en-US" altLang="ja-JP" b="1" dirty="0" smtClean="0">
                <a:latin typeface="+mn-lt"/>
              </a:rPr>
            </a:br>
            <a:r>
              <a:rPr lang="en-US" altLang="ja-JP" b="1" dirty="0" smtClean="0">
                <a:solidFill>
                  <a:srgbClr val="FF0000"/>
                </a:solidFill>
                <a:latin typeface="+mn-lt"/>
              </a:rPr>
              <a:t>All </a:t>
            </a:r>
            <a:r>
              <a:rPr lang="en-US" altLang="ja-JP" b="1" dirty="0">
                <a:solidFill>
                  <a:srgbClr val="FF0000"/>
                </a:solidFill>
                <a:latin typeface="+mn-lt"/>
              </a:rPr>
              <a:t>CP-conserving cases are excluded with more </a:t>
            </a:r>
            <a:r>
              <a:rPr lang="en-US" altLang="ja-JP" b="1" dirty="0" smtClean="0">
                <a:solidFill>
                  <a:srgbClr val="FF0000"/>
                </a:solidFill>
                <a:latin typeface="+mn-lt"/>
              </a:rPr>
              <a:t>than 2</a:t>
            </a:r>
            <a:r>
              <a:rPr lang="en-US" altLang="ja-JP" b="1" dirty="0" smtClean="0">
                <a:solidFill>
                  <a:srgbClr val="FF0000"/>
                </a:solidFill>
                <a:latin typeface="Symbol" panose="05050102010706020507" pitchFamily="18" charset="2"/>
              </a:rPr>
              <a:t>s</a:t>
            </a:r>
            <a:r>
              <a:rPr lang="en-US" altLang="ja-JP" b="1" dirty="0" smtClean="0">
                <a:solidFill>
                  <a:srgbClr val="FF0000"/>
                </a:solidFill>
                <a:latin typeface="+mn-lt"/>
              </a:rPr>
              <a:t>.</a:t>
            </a:r>
            <a:endParaRPr lang="en-US" altLang="ja-JP" b="1" dirty="0">
              <a:solidFill>
                <a:srgbClr val="FF0000"/>
              </a:solidFill>
              <a:latin typeface="+mn-lt"/>
            </a:endParaRPr>
          </a:p>
        </p:txBody>
      </p:sp>
      <p:sp>
        <p:nvSpPr>
          <p:cNvPr id="8" name="テキスト ボックス 7"/>
          <p:cNvSpPr txBox="1"/>
          <p:nvPr/>
        </p:nvSpPr>
        <p:spPr>
          <a:xfrm>
            <a:off x="2321465" y="2942701"/>
            <a:ext cx="884237" cy="338554"/>
          </a:xfrm>
          <a:prstGeom prst="rect">
            <a:avLst/>
          </a:prstGeom>
          <a:noFill/>
        </p:spPr>
        <p:txBody>
          <a:bodyPr>
            <a:spAutoFit/>
          </a:bodyPr>
          <a:lstStyle/>
          <a:p>
            <a:pPr>
              <a:defRPr/>
            </a:pPr>
            <a:r>
              <a:rPr lang="en-US" altLang="ja-JP" sz="1600" b="1" dirty="0" smtClean="0">
                <a:solidFill>
                  <a:srgbClr val="FF0000"/>
                </a:solidFill>
                <a:latin typeface="Courier New" panose="02070309020205020404" pitchFamily="49" charset="0"/>
                <a:cs typeface="Courier New" panose="02070309020205020404" pitchFamily="49" charset="0"/>
              </a:rPr>
              <a:t>+</a:t>
            </a:r>
            <a:r>
              <a:rPr lang="en-US" altLang="ja-JP" sz="1600" b="1" dirty="0" smtClean="0">
                <a:solidFill>
                  <a:srgbClr val="FF0000"/>
                </a:solidFill>
                <a:latin typeface="+mn-lt"/>
              </a:rPr>
              <a:t>40</a:t>
            </a:r>
            <a:r>
              <a:rPr lang="en-US" altLang="ja-JP" sz="1600" b="1" baseline="30000" dirty="0" smtClean="0">
                <a:solidFill>
                  <a:srgbClr val="FF0000"/>
                </a:solidFill>
                <a:latin typeface="+mn-lt"/>
              </a:rPr>
              <a:t>o</a:t>
            </a:r>
            <a:endParaRPr lang="ja-JP" altLang="en-US" sz="1600" b="1" baseline="30000" dirty="0">
              <a:solidFill>
                <a:srgbClr val="FF0000"/>
              </a:solidFill>
              <a:latin typeface="+mn-lt"/>
            </a:endParaRPr>
          </a:p>
        </p:txBody>
      </p:sp>
      <p:sp>
        <p:nvSpPr>
          <p:cNvPr id="9" name="テキスト ボックス 8"/>
          <p:cNvSpPr txBox="1"/>
          <p:nvPr/>
        </p:nvSpPr>
        <p:spPr>
          <a:xfrm>
            <a:off x="2321465" y="3096685"/>
            <a:ext cx="884237" cy="338554"/>
          </a:xfrm>
          <a:prstGeom prst="rect">
            <a:avLst/>
          </a:prstGeom>
          <a:noFill/>
        </p:spPr>
        <p:txBody>
          <a:bodyPr>
            <a:spAutoFit/>
          </a:bodyPr>
          <a:lstStyle/>
          <a:p>
            <a:pPr>
              <a:defRPr/>
            </a:pPr>
            <a:r>
              <a:rPr lang="en-US" altLang="ja-JP" sz="1600" b="1" dirty="0" smtClean="0">
                <a:solidFill>
                  <a:srgbClr val="FF0000"/>
                </a:solidFill>
                <a:latin typeface="Courier New" panose="02070309020205020404" pitchFamily="49" charset="0"/>
                <a:cs typeface="Courier New" panose="02070309020205020404" pitchFamily="49" charset="0"/>
              </a:rPr>
              <a:t>-</a:t>
            </a:r>
            <a:r>
              <a:rPr lang="en-US" altLang="ja-JP" sz="1600" b="1" dirty="0" smtClean="0">
                <a:solidFill>
                  <a:srgbClr val="FF0000"/>
                </a:solidFill>
                <a:latin typeface="+mn-lt"/>
              </a:rPr>
              <a:t>33</a:t>
            </a:r>
            <a:r>
              <a:rPr lang="en-US" altLang="ja-JP" sz="1600" b="1" baseline="30000" dirty="0" smtClean="0">
                <a:solidFill>
                  <a:srgbClr val="FF0000"/>
                </a:solidFill>
                <a:latin typeface="+mn-lt"/>
              </a:rPr>
              <a:t>o</a:t>
            </a:r>
            <a:endParaRPr lang="ja-JP" altLang="en-US" sz="1600" b="1" baseline="30000" dirty="0">
              <a:solidFill>
                <a:srgbClr val="FF0000"/>
              </a:solidFill>
              <a:latin typeface="+mn-lt"/>
            </a:endParaRPr>
          </a:p>
        </p:txBody>
      </p:sp>
      <p:sp>
        <p:nvSpPr>
          <p:cNvPr id="10" name="テキスト ボックス 9"/>
          <p:cNvSpPr txBox="1"/>
          <p:nvPr/>
        </p:nvSpPr>
        <p:spPr>
          <a:xfrm>
            <a:off x="695868" y="3966360"/>
            <a:ext cx="884237" cy="307777"/>
          </a:xfrm>
          <a:prstGeom prst="rect">
            <a:avLst/>
          </a:prstGeom>
          <a:noFill/>
        </p:spPr>
        <p:txBody>
          <a:bodyPr>
            <a:spAutoFit/>
          </a:bodyPr>
          <a:lstStyle/>
          <a:p>
            <a:pPr>
              <a:defRPr/>
            </a:pPr>
            <a:r>
              <a:rPr lang="en-US" altLang="ja-JP" sz="1400" b="1" dirty="0" smtClean="0">
                <a:latin typeface="+mn-lt"/>
              </a:rPr>
              <a:t>=165</a:t>
            </a:r>
            <a:r>
              <a:rPr lang="en-US" altLang="ja-JP" sz="1400" b="1" baseline="30000" dirty="0" smtClean="0">
                <a:latin typeface="+mn-lt"/>
              </a:rPr>
              <a:t>o</a:t>
            </a:r>
            <a:endParaRPr lang="ja-JP" altLang="en-US" sz="1400" b="1" baseline="30000" dirty="0">
              <a:latin typeface="+mn-lt"/>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51429" y="554969"/>
            <a:ext cx="4409770" cy="6303031"/>
          </a:xfrm>
          <a:prstGeom prst="rect">
            <a:avLst/>
          </a:prstGeom>
        </p:spPr>
      </p:pic>
    </p:spTree>
    <p:extLst>
      <p:ext uri="{BB962C8B-B14F-4D97-AF65-F5344CB8AC3E}">
        <p14:creationId xmlns:p14="http://schemas.microsoft.com/office/powerpoint/2010/main" val="38651191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EAA431D-1802-4F9A-9E77-815A94885E9D}" type="slidenum">
              <a:rPr lang="en-US" altLang="ja-JP" smtClean="0"/>
              <a:pPr>
                <a:defRPr/>
              </a:pPr>
              <a:t>24</a:t>
            </a:fld>
            <a:endParaRPr lang="en-US" altLang="ja-JP"/>
          </a:p>
        </p:txBody>
      </p:sp>
      <p:sp>
        <p:nvSpPr>
          <p:cNvPr id="3" name="テキスト ボックス 3"/>
          <p:cNvSpPr txBox="1">
            <a:spLocks noChangeArrowheads="1"/>
          </p:cNvSpPr>
          <p:nvPr/>
        </p:nvSpPr>
        <p:spPr bwMode="auto">
          <a:xfrm>
            <a:off x="-19050" y="549275"/>
            <a:ext cx="9163050"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spcAft>
                <a:spcPts val="1200"/>
              </a:spcAft>
              <a:buFont typeface="Wingdings" panose="05000000000000000000" pitchFamily="2" charset="2"/>
              <a:buChar char="l"/>
            </a:pPr>
            <a:r>
              <a:rPr lang="en-US" altLang="ja-JP" sz="1900" b="1" dirty="0" smtClean="0">
                <a:solidFill>
                  <a:srgbClr val="000000"/>
                </a:solidFill>
                <a:latin typeface="Arial" panose="020B0604020202020204" pitchFamily="34" charset="0"/>
                <a:cs typeface="Arial" panose="020B0604020202020204" pitchFamily="34" charset="0"/>
              </a:rPr>
              <a:t>Upgrades </a:t>
            </a:r>
            <a:r>
              <a:rPr lang="en-US" altLang="ja-JP" sz="1900" b="1" dirty="0">
                <a:solidFill>
                  <a:srgbClr val="000000"/>
                </a:solidFill>
                <a:latin typeface="Arial" panose="020B0604020202020204" pitchFamily="34" charset="0"/>
                <a:cs typeface="Arial" panose="020B0604020202020204" pitchFamily="34" charset="0"/>
              </a:rPr>
              <a:t>of the J-PARC Main Ring components as well </a:t>
            </a:r>
            <a:r>
              <a:rPr lang="en-US" altLang="ja-JP" sz="1900" b="1" dirty="0" smtClean="0">
                <a:solidFill>
                  <a:srgbClr val="000000"/>
                </a:solidFill>
                <a:latin typeface="Arial" panose="020B0604020202020204" pitchFamily="34" charset="0"/>
                <a:cs typeface="Arial" panose="020B0604020202020204" pitchFamily="34" charset="0"/>
              </a:rPr>
              <a:t>as the </a:t>
            </a:r>
            <a:r>
              <a:rPr lang="en-US" altLang="ja-JP" sz="1900" b="1" dirty="0">
                <a:solidFill>
                  <a:srgbClr val="000000"/>
                </a:solidFill>
                <a:latin typeface="Arial" panose="020B0604020202020204" pitchFamily="34" charset="0"/>
                <a:cs typeface="Arial" panose="020B0604020202020204" pitchFamily="34" charset="0"/>
              </a:rPr>
              <a:t>neutrino beamline components are in </a:t>
            </a:r>
            <a:r>
              <a:rPr lang="en-US" altLang="ja-JP" sz="1900" b="1" dirty="0" smtClean="0">
                <a:solidFill>
                  <a:srgbClr val="000000"/>
                </a:solidFill>
                <a:latin typeface="Arial" panose="020B0604020202020204" pitchFamily="34" charset="0"/>
                <a:cs typeface="Arial" panose="020B0604020202020204" pitchFamily="34" charset="0"/>
              </a:rPr>
              <a:t>progress. Most </a:t>
            </a:r>
            <a:r>
              <a:rPr lang="en-US" altLang="ja-JP" sz="1900" b="1" dirty="0">
                <a:solidFill>
                  <a:srgbClr val="000000"/>
                </a:solidFill>
                <a:latin typeface="Arial" panose="020B0604020202020204" pitchFamily="34" charset="0"/>
                <a:cs typeface="Arial" panose="020B0604020202020204" pitchFamily="34" charset="0"/>
              </a:rPr>
              <a:t>of the </a:t>
            </a:r>
            <a:r>
              <a:rPr lang="en-US" altLang="ja-JP" sz="1900" b="1" dirty="0" smtClean="0">
                <a:solidFill>
                  <a:srgbClr val="000000"/>
                </a:solidFill>
                <a:latin typeface="Arial" panose="020B0604020202020204" pitchFamily="34" charset="0"/>
                <a:cs typeface="Arial" panose="020B0604020202020204" pitchFamily="34" charset="0"/>
              </a:rPr>
              <a:t>work will be done</a:t>
            </a:r>
            <a:br>
              <a:rPr lang="en-US" altLang="ja-JP" sz="1900" b="1" dirty="0" smtClean="0">
                <a:solidFill>
                  <a:srgbClr val="000000"/>
                </a:solidFill>
                <a:latin typeface="Arial" panose="020B0604020202020204" pitchFamily="34" charset="0"/>
                <a:cs typeface="Arial" panose="020B0604020202020204" pitchFamily="34" charset="0"/>
              </a:rPr>
            </a:br>
            <a:r>
              <a:rPr lang="en-US" altLang="ja-JP" sz="1900" b="1" dirty="0" smtClean="0">
                <a:solidFill>
                  <a:srgbClr val="000000"/>
                </a:solidFill>
                <a:latin typeface="Arial" panose="020B0604020202020204" pitchFamily="34" charset="0"/>
                <a:cs typeface="Arial" panose="020B0604020202020204" pitchFamily="34" charset="0"/>
              </a:rPr>
              <a:t>in </a:t>
            </a:r>
            <a:r>
              <a:rPr lang="en-US" altLang="ja-JP" sz="1900" b="1" dirty="0">
                <a:solidFill>
                  <a:srgbClr val="000000"/>
                </a:solidFill>
                <a:latin typeface="Arial" panose="020B0604020202020204" pitchFamily="34" charset="0"/>
                <a:cs typeface="Arial" panose="020B0604020202020204" pitchFamily="34" charset="0"/>
              </a:rPr>
              <a:t>the </a:t>
            </a:r>
            <a:r>
              <a:rPr lang="en-US" altLang="ja-JP" sz="1900" b="1" dirty="0" smtClean="0">
                <a:solidFill>
                  <a:srgbClr val="000000"/>
                </a:solidFill>
                <a:latin typeface="Arial" panose="020B0604020202020204" pitchFamily="34" charset="0"/>
                <a:cs typeface="Arial" panose="020B0604020202020204" pitchFamily="34" charset="0"/>
              </a:rPr>
              <a:t>long shutdown </a:t>
            </a:r>
            <a:r>
              <a:rPr lang="en-US" altLang="ja-JP" sz="1900" b="1" dirty="0">
                <a:solidFill>
                  <a:srgbClr val="000000"/>
                </a:solidFill>
                <a:latin typeface="Arial" panose="020B0604020202020204" pitchFamily="34" charset="0"/>
                <a:cs typeface="Arial" panose="020B0604020202020204" pitchFamily="34" charset="0"/>
              </a:rPr>
              <a:t>in </a:t>
            </a:r>
            <a:r>
              <a:rPr lang="en-US" altLang="ja-JP" sz="1900" b="1" dirty="0">
                <a:solidFill>
                  <a:srgbClr val="FF0000"/>
                </a:solidFill>
                <a:latin typeface="Arial" panose="020B0604020202020204" pitchFamily="34" charset="0"/>
                <a:cs typeface="Arial" panose="020B0604020202020204" pitchFamily="34" charset="0"/>
              </a:rPr>
              <a:t>2021</a:t>
            </a:r>
            <a:r>
              <a:rPr lang="en-US" altLang="ja-JP" sz="1900" b="1" dirty="0" smtClean="0">
                <a:solidFill>
                  <a:srgbClr val="000000"/>
                </a:solidFill>
                <a:latin typeface="Arial" panose="020B0604020202020204" pitchFamily="34" charset="0"/>
                <a:cs typeface="Arial" panose="020B0604020202020204" pitchFamily="34" charset="0"/>
              </a:rPr>
              <a:t>.</a:t>
            </a:r>
            <a:endParaRPr lang="en-US" altLang="ja-JP" sz="1900" b="1" dirty="0">
              <a:solidFill>
                <a:srgbClr val="000000"/>
              </a:solidFill>
              <a:latin typeface="Arial" panose="020B0604020202020204" pitchFamily="34" charset="0"/>
              <a:cs typeface="Arial" panose="020B0604020202020204" pitchFamily="34" charset="0"/>
            </a:endParaRPr>
          </a:p>
          <a:p>
            <a:pPr eaLnBrk="1" hangingPunct="1">
              <a:spcBef>
                <a:spcPct val="0"/>
              </a:spcBef>
              <a:spcAft>
                <a:spcPts val="1200"/>
              </a:spcAft>
              <a:buFont typeface="Wingdings" panose="05000000000000000000" pitchFamily="2" charset="2"/>
              <a:buChar char="l"/>
            </a:pPr>
            <a:r>
              <a:rPr lang="en-US" altLang="ja-JP" sz="1900" b="1" dirty="0">
                <a:solidFill>
                  <a:srgbClr val="000000"/>
                </a:solidFill>
                <a:latin typeface="Arial" panose="020B0604020202020204" pitchFamily="34" charset="0"/>
                <a:cs typeface="Arial" panose="020B0604020202020204" pitchFamily="34" charset="0"/>
              </a:rPr>
              <a:t>The beam power will be upgraded from </a:t>
            </a:r>
            <a:r>
              <a:rPr lang="en-US" altLang="ja-JP" sz="1900" b="1" dirty="0">
                <a:solidFill>
                  <a:srgbClr val="FF0000"/>
                </a:solidFill>
                <a:latin typeface="Arial" panose="020B0604020202020204" pitchFamily="34" charset="0"/>
                <a:cs typeface="Arial" panose="020B0604020202020204" pitchFamily="34" charset="0"/>
              </a:rPr>
              <a:t>~500kW </a:t>
            </a:r>
            <a:r>
              <a:rPr lang="en-US" altLang="ja-JP" sz="1900" b="1" dirty="0">
                <a:solidFill>
                  <a:srgbClr val="000000"/>
                </a:solidFill>
                <a:latin typeface="Arial" panose="020B0604020202020204" pitchFamily="34" charset="0"/>
                <a:cs typeface="Arial" panose="020B0604020202020204" pitchFamily="34" charset="0"/>
              </a:rPr>
              <a:t>to </a:t>
            </a:r>
            <a:r>
              <a:rPr lang="en-US" altLang="ja-JP" sz="1900" b="1" dirty="0" smtClean="0">
                <a:solidFill>
                  <a:srgbClr val="FF0000"/>
                </a:solidFill>
                <a:latin typeface="Arial" panose="020B0604020202020204" pitchFamily="34" charset="0"/>
                <a:cs typeface="Arial" panose="020B0604020202020204" pitchFamily="34" charset="0"/>
              </a:rPr>
              <a:t>&gt;1000kW </a:t>
            </a:r>
            <a:r>
              <a:rPr lang="en-US" altLang="ja-JP" sz="1900" b="1" dirty="0" smtClean="0">
                <a:solidFill>
                  <a:srgbClr val="000000"/>
                </a:solidFill>
                <a:latin typeface="Arial" panose="020B0604020202020204" pitchFamily="34" charset="0"/>
                <a:cs typeface="Arial" panose="020B0604020202020204" pitchFamily="34" charset="0"/>
              </a:rPr>
              <a:t>around 2025.</a:t>
            </a:r>
            <a:br>
              <a:rPr lang="en-US" altLang="ja-JP" sz="1900" b="1" dirty="0" smtClean="0">
                <a:solidFill>
                  <a:srgbClr val="000000"/>
                </a:solidFill>
                <a:latin typeface="Arial" panose="020B0604020202020204" pitchFamily="34" charset="0"/>
                <a:cs typeface="Arial" panose="020B0604020202020204" pitchFamily="34" charset="0"/>
              </a:rPr>
            </a:br>
            <a:r>
              <a:rPr lang="en-US" altLang="ja-JP" sz="1900" b="1" dirty="0" smtClean="0">
                <a:solidFill>
                  <a:srgbClr val="000000"/>
                </a:solidFill>
                <a:latin typeface="Arial" panose="020B0604020202020204" pitchFamily="34" charset="0"/>
                <a:cs typeface="Arial" panose="020B0604020202020204" pitchFamily="34" charset="0"/>
              </a:rPr>
              <a:t>After </a:t>
            </a:r>
            <a:r>
              <a:rPr lang="en-US" altLang="ja-JP" sz="1900" b="1" dirty="0">
                <a:solidFill>
                  <a:srgbClr val="000000"/>
                </a:solidFill>
                <a:latin typeface="Arial" panose="020B0604020202020204" pitchFamily="34" charset="0"/>
                <a:cs typeface="Arial" panose="020B0604020202020204" pitchFamily="34" charset="0"/>
              </a:rPr>
              <a:t>all upgrades are completed, </a:t>
            </a:r>
            <a:r>
              <a:rPr lang="en-US" altLang="ja-JP" sz="1900" b="1" dirty="0">
                <a:solidFill>
                  <a:srgbClr val="FF0000"/>
                </a:solidFill>
                <a:latin typeface="Arial" panose="020B0604020202020204" pitchFamily="34" charset="0"/>
                <a:cs typeface="Arial" panose="020B0604020202020204" pitchFamily="34" charset="0"/>
              </a:rPr>
              <a:t>30x10</a:t>
            </a:r>
            <a:r>
              <a:rPr lang="en-US" altLang="ja-JP" sz="1900" b="1" baseline="30000" dirty="0">
                <a:solidFill>
                  <a:srgbClr val="FF0000"/>
                </a:solidFill>
                <a:latin typeface="Arial" panose="020B0604020202020204" pitchFamily="34" charset="0"/>
                <a:cs typeface="Arial" panose="020B0604020202020204" pitchFamily="34" charset="0"/>
              </a:rPr>
              <a:t>20</a:t>
            </a:r>
            <a:r>
              <a:rPr lang="en-US" altLang="ja-JP" sz="1900" b="1" dirty="0">
                <a:solidFill>
                  <a:srgbClr val="FF0000"/>
                </a:solidFill>
                <a:latin typeface="Arial" panose="020B0604020202020204" pitchFamily="34" charset="0"/>
                <a:cs typeface="Arial" panose="020B0604020202020204" pitchFamily="34" charset="0"/>
              </a:rPr>
              <a:t> POT </a:t>
            </a:r>
            <a:r>
              <a:rPr lang="en-US" altLang="ja-JP" sz="1900" b="1" dirty="0">
                <a:solidFill>
                  <a:srgbClr val="000000"/>
                </a:solidFill>
                <a:latin typeface="Arial" panose="020B0604020202020204" pitchFamily="34" charset="0"/>
                <a:cs typeface="Arial" panose="020B0604020202020204" pitchFamily="34" charset="0"/>
              </a:rPr>
              <a:t>data </a:t>
            </a:r>
            <a:r>
              <a:rPr lang="en-US" altLang="ja-JP" sz="1900" b="1" dirty="0" smtClean="0">
                <a:solidFill>
                  <a:srgbClr val="000000"/>
                </a:solidFill>
                <a:latin typeface="Arial" panose="020B0604020202020204" pitchFamily="34" charset="0"/>
                <a:cs typeface="Arial" panose="020B0604020202020204" pitchFamily="34" charset="0"/>
              </a:rPr>
              <a:t>will be stably accumulated </a:t>
            </a:r>
            <a:r>
              <a:rPr lang="en-US" altLang="ja-JP" sz="1900" b="1" dirty="0">
                <a:solidFill>
                  <a:srgbClr val="000000"/>
                </a:solidFill>
                <a:latin typeface="Arial" panose="020B0604020202020204" pitchFamily="34" charset="0"/>
                <a:cs typeface="Arial" panose="020B0604020202020204" pitchFamily="34" charset="0"/>
              </a:rPr>
              <a:t>every </a:t>
            </a:r>
            <a:r>
              <a:rPr lang="en-US" altLang="ja-JP" sz="1900" b="1" dirty="0" smtClean="0">
                <a:solidFill>
                  <a:srgbClr val="000000"/>
                </a:solidFill>
                <a:latin typeface="Arial" panose="020B0604020202020204" pitchFamily="34" charset="0"/>
                <a:cs typeface="Arial" panose="020B0604020202020204" pitchFamily="34" charset="0"/>
              </a:rPr>
              <a:t>year. Note </a:t>
            </a:r>
            <a:r>
              <a:rPr lang="en-US" altLang="ja-JP" sz="1900" b="1" dirty="0">
                <a:solidFill>
                  <a:srgbClr val="000000"/>
                </a:solidFill>
                <a:latin typeface="Arial" panose="020B0604020202020204" pitchFamily="34" charset="0"/>
                <a:cs typeface="Arial" panose="020B0604020202020204" pitchFamily="34" charset="0"/>
              </a:rPr>
              <a:t>that accumulated POT between 2010 and </a:t>
            </a:r>
            <a:r>
              <a:rPr lang="en-US" altLang="ja-JP" sz="1900" b="1" dirty="0" smtClean="0">
                <a:solidFill>
                  <a:srgbClr val="000000"/>
                </a:solidFill>
                <a:latin typeface="Arial" panose="020B0604020202020204" pitchFamily="34" charset="0"/>
                <a:cs typeface="Arial" panose="020B0604020202020204" pitchFamily="34" charset="0"/>
              </a:rPr>
              <a:t>2020 was 36x10</a:t>
            </a:r>
            <a:r>
              <a:rPr lang="en-US" altLang="ja-JP" sz="1900" b="1" baseline="30000" dirty="0" smtClean="0">
                <a:solidFill>
                  <a:srgbClr val="000000"/>
                </a:solidFill>
                <a:latin typeface="Arial" panose="020B0604020202020204" pitchFamily="34" charset="0"/>
                <a:cs typeface="Arial" panose="020B0604020202020204" pitchFamily="34" charset="0"/>
              </a:rPr>
              <a:t>20</a:t>
            </a:r>
            <a:r>
              <a:rPr lang="en-US" altLang="ja-JP" sz="1900" b="1" dirty="0" smtClean="0">
                <a:solidFill>
                  <a:srgbClr val="000000"/>
                </a:solidFill>
                <a:latin typeface="Arial" panose="020B0604020202020204" pitchFamily="34" charset="0"/>
                <a:cs typeface="Arial" panose="020B0604020202020204" pitchFamily="34" charset="0"/>
              </a:rPr>
              <a:t> POT</a:t>
            </a:r>
            <a:r>
              <a:rPr lang="en-US" altLang="ja-JP" sz="1900" b="1" dirty="0">
                <a:solidFill>
                  <a:srgbClr val="000000"/>
                </a:solidFill>
                <a:latin typeface="Arial" panose="020B0604020202020204" pitchFamily="34" charset="0"/>
                <a:cs typeface="Arial" panose="020B0604020202020204" pitchFamily="34" charset="0"/>
              </a:rPr>
              <a:t>.</a:t>
            </a:r>
          </a:p>
        </p:txBody>
      </p:sp>
      <p:sp>
        <p:nvSpPr>
          <p:cNvPr id="4" name="テキスト ボックス 2"/>
          <p:cNvSpPr txBox="1">
            <a:spLocks noChangeArrowheads="1"/>
          </p:cNvSpPr>
          <p:nvPr/>
        </p:nvSpPr>
        <p:spPr bwMode="auto">
          <a:xfrm>
            <a:off x="2521603" y="-6350"/>
            <a:ext cx="4100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000FF"/>
                </a:solidFill>
                <a:latin typeface="Arial" panose="020B0604020202020204" pitchFamily="34" charset="0"/>
                <a:cs typeface="Arial" panose="020B0604020202020204" pitchFamily="34" charset="0"/>
              </a:rPr>
              <a:t>F</a:t>
            </a:r>
            <a:r>
              <a:rPr lang="en-US" altLang="ja-JP" sz="2800" b="1" u="sng" dirty="0" smtClean="0">
                <a:solidFill>
                  <a:srgbClr val="0000FF"/>
                </a:solidFill>
                <a:latin typeface="Arial" panose="020B0604020202020204" pitchFamily="34" charset="0"/>
                <a:cs typeface="Arial" panose="020B0604020202020204" pitchFamily="34" charset="0"/>
              </a:rPr>
              <a:t>uture (beam upgrade)</a:t>
            </a:r>
            <a:endParaRPr lang="ja-JP" altLang="en-US" sz="2800" b="1" u="sng" dirty="0">
              <a:solidFill>
                <a:srgbClr val="0000FF"/>
              </a:solidFill>
              <a:latin typeface="Arial" panose="020B0604020202020204" pitchFamily="34" charset="0"/>
              <a:cs typeface="Arial" panose="020B0604020202020204" pitchFamily="34" charset="0"/>
            </a:endParaRPr>
          </a:p>
        </p:txBody>
      </p:sp>
      <p:pic>
        <p:nvPicPr>
          <p:cNvPr id="5" name="図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81175" y="2842210"/>
            <a:ext cx="5642924" cy="387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55920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EAA431D-1802-4F9A-9E77-815A94885E9D}" type="slidenum">
              <a:rPr lang="en-US" altLang="ja-JP" smtClean="0"/>
              <a:pPr>
                <a:defRPr/>
              </a:pPr>
              <a:t>25</a:t>
            </a:fld>
            <a:endParaRPr lang="en-US" altLang="ja-JP"/>
          </a:p>
        </p:txBody>
      </p:sp>
      <p:sp>
        <p:nvSpPr>
          <p:cNvPr id="3" name="テキスト ボックス 2"/>
          <p:cNvSpPr txBox="1">
            <a:spLocks noChangeArrowheads="1"/>
          </p:cNvSpPr>
          <p:nvPr/>
        </p:nvSpPr>
        <p:spPr bwMode="auto">
          <a:xfrm>
            <a:off x="2431034" y="-6350"/>
            <a:ext cx="428194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000FF"/>
                </a:solidFill>
                <a:latin typeface="Arial" panose="020B0604020202020204" pitchFamily="34" charset="0"/>
                <a:cs typeface="Arial" panose="020B0604020202020204" pitchFamily="34" charset="0"/>
              </a:rPr>
              <a:t>F</a:t>
            </a:r>
            <a:r>
              <a:rPr lang="en-US" altLang="ja-JP" sz="2800" b="1" u="sng" dirty="0" smtClean="0">
                <a:solidFill>
                  <a:srgbClr val="0000FF"/>
                </a:solidFill>
                <a:latin typeface="Arial" panose="020B0604020202020204" pitchFamily="34" charset="0"/>
                <a:cs typeface="Arial" panose="020B0604020202020204" pitchFamily="34" charset="0"/>
              </a:rPr>
              <a:t>uture (ND280 upgrade)</a:t>
            </a:r>
            <a:endParaRPr lang="ja-JP" altLang="en-US" sz="2800" b="1" u="sng" dirty="0">
              <a:solidFill>
                <a:srgbClr val="0000FF"/>
              </a:solidFill>
              <a:latin typeface="Arial" panose="020B0604020202020204" pitchFamily="34" charset="0"/>
              <a:cs typeface="Arial" panose="020B0604020202020204" pitchFamily="34" charset="0"/>
            </a:endParaRPr>
          </a:p>
        </p:txBody>
      </p:sp>
      <p:sp>
        <p:nvSpPr>
          <p:cNvPr id="12" name="テキスト ボックス 11"/>
          <p:cNvSpPr txBox="1"/>
          <p:nvPr/>
        </p:nvSpPr>
        <p:spPr>
          <a:xfrm>
            <a:off x="21020" y="560719"/>
            <a:ext cx="9122980" cy="6155531"/>
          </a:xfrm>
          <a:prstGeom prst="rect">
            <a:avLst/>
          </a:prstGeom>
          <a:noFill/>
        </p:spPr>
        <p:txBody>
          <a:bodyPr wrap="square" rtlCol="0">
            <a:spAutoFit/>
          </a:bodyPr>
          <a:lstStyle/>
          <a:p>
            <a:pPr marL="342900" indent="-342900">
              <a:spcAft>
                <a:spcPts val="1200"/>
              </a:spcAft>
              <a:buFont typeface="Wingdings" panose="05000000000000000000" pitchFamily="2" charset="2"/>
              <a:buChar char="l"/>
            </a:pPr>
            <a:r>
              <a:rPr lang="en-US" altLang="ja-JP" sz="1900" b="1" dirty="0">
                <a:latin typeface="Arial" panose="020B0604020202020204" pitchFamily="34" charset="0"/>
                <a:cs typeface="Arial" panose="020B0604020202020204" pitchFamily="34" charset="0"/>
              </a:rPr>
              <a:t>Upgrade of the near detector (ND280) is also </a:t>
            </a:r>
            <a:r>
              <a:rPr lang="en-US" altLang="ja-JP" sz="1900" b="1" dirty="0" smtClean="0">
                <a:latin typeface="Arial" panose="020B0604020202020204" pitchFamily="34" charset="0"/>
                <a:cs typeface="Arial" panose="020B0604020202020204" pitchFamily="34" charset="0"/>
              </a:rPr>
              <a:t>planned during </a:t>
            </a:r>
            <a:r>
              <a:rPr lang="en-US" altLang="ja-JP" sz="1900" b="1" dirty="0">
                <a:latin typeface="Arial" panose="020B0604020202020204" pitchFamily="34" charset="0"/>
                <a:cs typeface="Arial" panose="020B0604020202020204" pitchFamily="34" charset="0"/>
              </a:rPr>
              <a:t>the long accelerator shutdown in </a:t>
            </a:r>
            <a:r>
              <a:rPr lang="en-US" altLang="ja-JP" sz="1900" b="1" dirty="0" smtClean="0">
                <a:latin typeface="Arial" panose="020B0604020202020204" pitchFamily="34" charset="0"/>
                <a:cs typeface="Arial" panose="020B0604020202020204" pitchFamily="34" charset="0"/>
              </a:rPr>
              <a:t>2021.</a:t>
            </a:r>
          </a:p>
          <a:p>
            <a:pPr marL="342900" indent="-342900">
              <a:spcAft>
                <a:spcPts val="1200"/>
              </a:spcAft>
              <a:buFont typeface="Wingdings" panose="05000000000000000000" pitchFamily="2" charset="2"/>
              <a:buChar char="l"/>
            </a:pPr>
            <a:r>
              <a:rPr lang="en-US" altLang="ja-JP" sz="1900" b="1" dirty="0" smtClean="0">
                <a:latin typeface="Arial" panose="020B0604020202020204" pitchFamily="34" charset="0"/>
                <a:cs typeface="Arial" panose="020B0604020202020204" pitchFamily="34" charset="0"/>
              </a:rPr>
              <a:t>The </a:t>
            </a:r>
            <a:r>
              <a:rPr lang="en-US" altLang="ja-JP" sz="1900" b="1" dirty="0">
                <a:latin typeface="Arial" panose="020B0604020202020204" pitchFamily="34" charset="0"/>
                <a:cs typeface="Arial" panose="020B0604020202020204" pitchFamily="34" charset="0"/>
              </a:rPr>
              <a:t>main component of the upgrade is </a:t>
            </a:r>
            <a:r>
              <a:rPr lang="en-US" altLang="ja-JP" sz="1900" b="1" dirty="0" err="1" smtClean="0">
                <a:solidFill>
                  <a:srgbClr val="FF0000"/>
                </a:solidFill>
                <a:latin typeface="Arial" panose="020B0604020202020204" pitchFamily="34" charset="0"/>
                <a:cs typeface="Arial" panose="020B0604020202020204" pitchFamily="34" charset="0"/>
              </a:rPr>
              <a:t>SuperFGD</a:t>
            </a:r>
            <a:r>
              <a:rPr lang="en-US" altLang="ja-JP" sz="1900" b="1" dirty="0" smtClean="0">
                <a:latin typeface="Arial" panose="020B0604020202020204" pitchFamily="34" charset="0"/>
                <a:cs typeface="Arial" panose="020B0604020202020204" pitchFamily="34" charset="0"/>
              </a:rPr>
              <a:t>, that </a:t>
            </a:r>
            <a:r>
              <a:rPr lang="en-US" altLang="ja-JP" sz="1900" b="1" dirty="0">
                <a:latin typeface="Arial" panose="020B0604020202020204" pitchFamily="34" charset="0"/>
                <a:cs typeface="Arial" panose="020B0604020202020204" pitchFamily="34" charset="0"/>
              </a:rPr>
              <a:t>will be installed in the center of the ND280 detector.</a:t>
            </a:r>
          </a:p>
          <a:p>
            <a:pPr marL="342900" indent="-342900">
              <a:spcAft>
                <a:spcPts val="1200"/>
              </a:spcAft>
              <a:buFont typeface="Wingdings" panose="05000000000000000000" pitchFamily="2" charset="2"/>
              <a:buChar char="l"/>
            </a:pPr>
            <a:endParaRPr lang="en-US" altLang="ja-JP" sz="1900" b="1" dirty="0" smtClean="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19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1900" b="1" dirty="0" smtClean="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19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endParaRPr lang="en-US" altLang="ja-JP" sz="1900" b="1" dirty="0" smtClean="0">
              <a:latin typeface="Arial" panose="020B0604020202020204" pitchFamily="34" charset="0"/>
              <a:cs typeface="Arial" panose="020B0604020202020204" pitchFamily="34" charset="0"/>
            </a:endParaRPr>
          </a:p>
          <a:p>
            <a:pPr>
              <a:spcAft>
                <a:spcPts val="1200"/>
              </a:spcAft>
            </a:pPr>
            <a:endParaRPr lang="en-US" altLang="ja-JP" sz="19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r>
              <a:rPr lang="en-US" altLang="ja-JP" sz="1900" b="1" dirty="0">
                <a:latin typeface="Arial" panose="020B0604020202020204" pitchFamily="34" charset="0"/>
                <a:cs typeface="Arial" panose="020B0604020202020204" pitchFamily="34" charset="0"/>
              </a:rPr>
              <a:t>It is </a:t>
            </a:r>
            <a:r>
              <a:rPr lang="en-US" altLang="ja-JP" sz="1900" b="1" dirty="0" smtClean="0">
                <a:latin typeface="Arial" panose="020B0604020202020204" pitchFamily="34" charset="0"/>
                <a:cs typeface="Arial" panose="020B0604020202020204" pitchFamily="34" charset="0"/>
              </a:rPr>
              <a:t>consist </a:t>
            </a:r>
            <a:r>
              <a:rPr lang="en-US" altLang="ja-JP" sz="1900" b="1" dirty="0">
                <a:latin typeface="Arial" panose="020B0604020202020204" pitchFamily="34" charset="0"/>
                <a:cs typeface="Arial" panose="020B0604020202020204" pitchFamily="34" charset="0"/>
              </a:rPr>
              <a:t>of </a:t>
            </a:r>
            <a:r>
              <a:rPr lang="en-US" altLang="ja-JP" sz="1900" b="1" dirty="0" smtClean="0">
                <a:solidFill>
                  <a:srgbClr val="FF0000"/>
                </a:solidFill>
                <a:latin typeface="Arial" panose="020B0604020202020204" pitchFamily="34" charset="0"/>
                <a:cs typeface="Arial" panose="020B0604020202020204" pitchFamily="34" charset="0"/>
              </a:rPr>
              <a:t>~2 million optically independent 1cm </a:t>
            </a:r>
            <a:r>
              <a:rPr lang="en-US" altLang="ja-JP" sz="1900" b="1" dirty="0">
                <a:solidFill>
                  <a:srgbClr val="FF0000"/>
                </a:solidFill>
                <a:latin typeface="Arial" panose="020B0604020202020204" pitchFamily="34" charset="0"/>
                <a:cs typeface="Arial" panose="020B0604020202020204" pitchFamily="34" charset="0"/>
              </a:rPr>
              <a:t>x 1cm x 1cm plastic </a:t>
            </a:r>
            <a:r>
              <a:rPr lang="en-US" altLang="ja-JP" sz="1900" b="1" dirty="0" smtClean="0">
                <a:solidFill>
                  <a:srgbClr val="FF0000"/>
                </a:solidFill>
                <a:latin typeface="Arial" panose="020B0604020202020204" pitchFamily="34" charset="0"/>
                <a:cs typeface="Arial" panose="020B0604020202020204" pitchFamily="34" charset="0"/>
              </a:rPr>
              <a:t>scintillator cubes</a:t>
            </a:r>
            <a:r>
              <a:rPr lang="en-US" altLang="ja-JP" sz="1900" b="1" dirty="0" smtClean="0">
                <a:latin typeface="Arial" panose="020B0604020202020204" pitchFamily="34" charset="0"/>
                <a:cs typeface="Arial" panose="020B0604020202020204" pitchFamily="34" charset="0"/>
              </a:rPr>
              <a:t>.</a:t>
            </a:r>
            <a:r>
              <a:rPr lang="en-US" altLang="ja-JP" sz="1900" b="1" dirty="0" smtClean="0">
                <a:solidFill>
                  <a:srgbClr val="FF0000"/>
                </a:solidFill>
                <a:latin typeface="Arial" panose="020B0604020202020204" pitchFamily="34" charset="0"/>
                <a:cs typeface="Arial" panose="020B0604020202020204" pitchFamily="34" charset="0"/>
              </a:rPr>
              <a:t> </a:t>
            </a:r>
            <a:r>
              <a:rPr lang="en-US" altLang="ja-JP" sz="1900" b="1" dirty="0" smtClean="0">
                <a:latin typeface="Arial" panose="020B0604020202020204" pitchFamily="34" charset="0"/>
                <a:cs typeface="Arial" panose="020B0604020202020204" pitchFamily="34" charset="0"/>
              </a:rPr>
              <a:t>The signal is read </a:t>
            </a:r>
            <a:r>
              <a:rPr lang="en-US" altLang="ja-JP" sz="1900" b="1" dirty="0">
                <a:latin typeface="Arial" panose="020B0604020202020204" pitchFamily="34" charset="0"/>
                <a:cs typeface="Arial" panose="020B0604020202020204" pitchFamily="34" charset="0"/>
              </a:rPr>
              <a:t>out along three orthogonal directions by wavelength shifting </a:t>
            </a:r>
            <a:r>
              <a:rPr lang="en-US" altLang="ja-JP" sz="1900" b="1" dirty="0" smtClean="0">
                <a:latin typeface="Arial" panose="020B0604020202020204" pitchFamily="34" charset="0"/>
                <a:cs typeface="Arial" panose="020B0604020202020204" pitchFamily="34" charset="0"/>
              </a:rPr>
              <a:t>fibers.</a:t>
            </a:r>
            <a:endParaRPr lang="en-US" altLang="ja-JP" sz="1900" b="1" dirty="0">
              <a:latin typeface="Arial" panose="020B0604020202020204" pitchFamily="34" charset="0"/>
              <a:cs typeface="Arial" panose="020B0604020202020204" pitchFamily="34" charset="0"/>
            </a:endParaRPr>
          </a:p>
          <a:p>
            <a:pPr marL="342900" indent="-342900">
              <a:spcAft>
                <a:spcPts val="1200"/>
              </a:spcAft>
              <a:buFont typeface="Wingdings" panose="05000000000000000000" pitchFamily="2" charset="2"/>
              <a:buChar char="l"/>
            </a:pPr>
            <a:r>
              <a:rPr lang="en-US" altLang="ja-JP" sz="1900" b="1" dirty="0">
                <a:latin typeface="Arial" panose="020B0604020202020204" pitchFamily="34" charset="0"/>
                <a:cs typeface="Arial" panose="020B0604020202020204" pitchFamily="34" charset="0"/>
              </a:rPr>
              <a:t>T</a:t>
            </a:r>
            <a:r>
              <a:rPr lang="en-US" altLang="ja-JP" sz="1900" b="1" dirty="0" smtClean="0">
                <a:latin typeface="Arial" panose="020B0604020202020204" pitchFamily="34" charset="0"/>
                <a:cs typeface="Arial" panose="020B0604020202020204" pitchFamily="34" charset="0"/>
              </a:rPr>
              <a:t>his high granularity detector will improve the understanding of </a:t>
            </a:r>
            <a:r>
              <a:rPr lang="en-US" altLang="ja-JP" sz="1900" b="1" dirty="0">
                <a:latin typeface="Arial" panose="020B0604020202020204" pitchFamily="34" charset="0"/>
                <a:cs typeface="Arial" panose="020B0604020202020204" pitchFamily="34" charset="0"/>
              </a:rPr>
              <a:t>the neutrino-nucleus </a:t>
            </a:r>
            <a:r>
              <a:rPr lang="en-US" altLang="ja-JP" sz="1900" b="1" dirty="0" smtClean="0">
                <a:latin typeface="Arial" panose="020B0604020202020204" pitchFamily="34" charset="0"/>
                <a:cs typeface="Arial" panose="020B0604020202020204" pitchFamily="34" charset="0"/>
              </a:rPr>
              <a:t>interaction</a:t>
            </a:r>
            <a:r>
              <a:rPr lang="ja-JP" altLang="en-US" sz="1900" b="1" dirty="0">
                <a:latin typeface="Arial" panose="020B0604020202020204" pitchFamily="34" charset="0"/>
                <a:cs typeface="Arial" panose="020B0604020202020204" pitchFamily="34" charset="0"/>
              </a:rPr>
              <a:t> </a:t>
            </a:r>
            <a:r>
              <a:rPr lang="en-US" altLang="ja-JP" sz="1900" b="1" dirty="0" smtClean="0">
                <a:latin typeface="Arial" panose="020B0604020202020204" pitchFamily="34" charset="0"/>
                <a:cs typeface="Arial" panose="020B0604020202020204" pitchFamily="34" charset="0"/>
              </a:rPr>
              <a:t>as well as the neutrino flux. And </a:t>
            </a:r>
            <a:r>
              <a:rPr lang="en-US" altLang="ja-JP" sz="1900" b="1" dirty="0">
                <a:latin typeface="Arial" panose="020B0604020202020204" pitchFamily="34" charset="0"/>
                <a:cs typeface="Arial" panose="020B0604020202020204" pitchFamily="34" charset="0"/>
              </a:rPr>
              <a:t>it will </a:t>
            </a:r>
            <a:r>
              <a:rPr lang="en-US" altLang="ja-JP" sz="1900" b="1" dirty="0" smtClean="0">
                <a:latin typeface="Arial" panose="020B0604020202020204" pitchFamily="34" charset="0"/>
                <a:cs typeface="Arial" panose="020B0604020202020204" pitchFamily="34" charset="0"/>
              </a:rPr>
              <a:t>contribute to a reduction of </a:t>
            </a:r>
            <a:r>
              <a:rPr lang="en-US" altLang="ja-JP" sz="1900" b="1" dirty="0">
                <a:latin typeface="Arial" panose="020B0604020202020204" pitchFamily="34" charset="0"/>
                <a:cs typeface="Arial" panose="020B0604020202020204" pitchFamily="34" charset="0"/>
              </a:rPr>
              <a:t>the systematic errors.</a:t>
            </a:r>
            <a:endParaRPr kumimoji="1" lang="ja-JP" altLang="en-US" sz="1900" b="1" dirty="0">
              <a:latin typeface="Arial" panose="020B0604020202020204" pitchFamily="34" charset="0"/>
              <a:cs typeface="Arial" panose="020B0604020202020204" pitchFamily="34" charset="0"/>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9749" y="2003800"/>
            <a:ext cx="7207807" cy="2671202"/>
          </a:xfrm>
          <a:prstGeom prst="rect">
            <a:avLst/>
          </a:prstGeom>
        </p:spPr>
      </p:pic>
    </p:spTree>
    <p:extLst>
      <p:ext uri="{BB962C8B-B14F-4D97-AF65-F5344CB8AC3E}">
        <p14:creationId xmlns:p14="http://schemas.microsoft.com/office/powerpoint/2010/main" val="20324724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EAA431D-1802-4F9A-9E77-815A94885E9D}" type="slidenum">
              <a:rPr lang="en-US" altLang="ja-JP" smtClean="0"/>
              <a:pPr>
                <a:defRPr/>
              </a:pPr>
              <a:t>26</a:t>
            </a:fld>
            <a:endParaRPr lang="en-US" altLang="ja-JP"/>
          </a:p>
        </p:txBody>
      </p:sp>
      <p:sp>
        <p:nvSpPr>
          <p:cNvPr id="3" name="テキスト ボックス 3"/>
          <p:cNvSpPr txBox="1">
            <a:spLocks noChangeArrowheads="1"/>
          </p:cNvSpPr>
          <p:nvPr/>
        </p:nvSpPr>
        <p:spPr bwMode="auto">
          <a:xfrm>
            <a:off x="-19050" y="549275"/>
            <a:ext cx="9163050"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spcAft>
                <a:spcPts val="1200"/>
              </a:spcAft>
              <a:buFont typeface="Wingdings" panose="05000000000000000000" pitchFamily="2" charset="2"/>
              <a:buChar char="l"/>
            </a:pPr>
            <a:r>
              <a:rPr lang="en-US" altLang="ja-JP" sz="2000" b="1" dirty="0">
                <a:solidFill>
                  <a:srgbClr val="000000"/>
                </a:solidFill>
                <a:latin typeface="Arial" panose="020B0604020202020204" pitchFamily="34" charset="0"/>
                <a:cs typeface="Arial" panose="020B0604020202020204" pitchFamily="34" charset="0"/>
              </a:rPr>
              <a:t>Potential capability for the discovery of CP </a:t>
            </a:r>
            <a:r>
              <a:rPr lang="en-US" altLang="ja-JP" sz="2000" b="1" dirty="0" smtClean="0">
                <a:solidFill>
                  <a:srgbClr val="000000"/>
                </a:solidFill>
                <a:latin typeface="Arial" panose="020B0604020202020204" pitchFamily="34" charset="0"/>
                <a:cs typeface="Arial" panose="020B0604020202020204" pitchFamily="34" charset="0"/>
              </a:rPr>
              <a:t>violation</a:t>
            </a:r>
            <a:r>
              <a:rPr lang="ja-JP" altLang="en-US" sz="2000" b="1" dirty="0">
                <a:solidFill>
                  <a:srgbClr val="000000"/>
                </a:solidFill>
                <a:latin typeface="Arial" panose="020B0604020202020204" pitchFamily="34" charset="0"/>
                <a:cs typeface="Arial" panose="020B0604020202020204" pitchFamily="34" charset="0"/>
              </a:rPr>
              <a:t> </a:t>
            </a:r>
            <a:r>
              <a:rPr lang="en-US" altLang="ja-JP" sz="2000" b="1" dirty="0" smtClean="0">
                <a:solidFill>
                  <a:srgbClr val="000000"/>
                </a:solidFill>
                <a:latin typeface="Arial" panose="020B0604020202020204" pitchFamily="34" charset="0"/>
                <a:cs typeface="Arial" panose="020B0604020202020204" pitchFamily="34" charset="0"/>
              </a:rPr>
              <a:t>is </a:t>
            </a:r>
            <a:r>
              <a:rPr lang="en-US" altLang="ja-JP" sz="2000" b="1" dirty="0">
                <a:solidFill>
                  <a:srgbClr val="000000"/>
                </a:solidFill>
                <a:latin typeface="Arial" panose="020B0604020202020204" pitchFamily="34" charset="0"/>
                <a:cs typeface="Arial" panose="020B0604020202020204" pitchFamily="34" charset="0"/>
              </a:rPr>
              <a:t>estimated as a function of Protons of Target.</a:t>
            </a:r>
          </a:p>
          <a:p>
            <a:pPr eaLnBrk="1" hangingPunct="1">
              <a:spcBef>
                <a:spcPct val="0"/>
              </a:spcBef>
              <a:spcAft>
                <a:spcPts val="1200"/>
              </a:spcAft>
              <a:buFont typeface="Wingdings" panose="05000000000000000000" pitchFamily="2" charset="2"/>
              <a:buChar char="l"/>
            </a:pPr>
            <a:endParaRPr lang="en-US" altLang="ja-JP" sz="2000" b="1" dirty="0" smtClean="0">
              <a:solidFill>
                <a:srgbClr val="000000"/>
              </a:solidFill>
              <a:latin typeface="Arial" panose="020B0604020202020204" pitchFamily="34" charset="0"/>
              <a:cs typeface="Arial" panose="020B0604020202020204" pitchFamily="34" charset="0"/>
            </a:endParaRPr>
          </a:p>
          <a:p>
            <a:pPr eaLnBrk="1" hangingPunct="1">
              <a:spcBef>
                <a:spcPct val="0"/>
              </a:spcBef>
              <a:spcAft>
                <a:spcPts val="1200"/>
              </a:spcAft>
              <a:buFont typeface="Wingdings" panose="05000000000000000000" pitchFamily="2" charset="2"/>
              <a:buChar char="l"/>
            </a:pPr>
            <a:endParaRPr lang="en-US" altLang="ja-JP" sz="2000" b="1" dirty="0">
              <a:solidFill>
                <a:srgbClr val="000000"/>
              </a:solidFill>
              <a:latin typeface="Arial" panose="020B0604020202020204" pitchFamily="34" charset="0"/>
              <a:cs typeface="Arial" panose="020B0604020202020204" pitchFamily="34" charset="0"/>
            </a:endParaRPr>
          </a:p>
          <a:p>
            <a:pPr marL="0" indent="0" eaLnBrk="1" hangingPunct="1">
              <a:spcBef>
                <a:spcPct val="0"/>
              </a:spcBef>
              <a:spcAft>
                <a:spcPts val="1200"/>
              </a:spcAft>
              <a:buNone/>
            </a:pPr>
            <a:endParaRPr lang="en-US" altLang="ja-JP" sz="2000" b="1" dirty="0" smtClean="0">
              <a:solidFill>
                <a:srgbClr val="000000"/>
              </a:solidFill>
              <a:latin typeface="Arial" panose="020B0604020202020204" pitchFamily="34" charset="0"/>
              <a:cs typeface="Arial" panose="020B0604020202020204" pitchFamily="34" charset="0"/>
            </a:endParaRPr>
          </a:p>
          <a:p>
            <a:pPr eaLnBrk="1" hangingPunct="1">
              <a:spcBef>
                <a:spcPct val="0"/>
              </a:spcBef>
              <a:spcAft>
                <a:spcPts val="1200"/>
              </a:spcAft>
              <a:buFont typeface="Wingdings" panose="05000000000000000000" pitchFamily="2" charset="2"/>
              <a:buChar char="l"/>
            </a:pPr>
            <a:endParaRPr lang="en-US" altLang="ja-JP" sz="2000" b="1" dirty="0">
              <a:solidFill>
                <a:srgbClr val="000000"/>
              </a:solidFill>
              <a:latin typeface="Arial" panose="020B0604020202020204" pitchFamily="34" charset="0"/>
              <a:cs typeface="Arial" panose="020B0604020202020204" pitchFamily="34" charset="0"/>
            </a:endParaRPr>
          </a:p>
          <a:p>
            <a:pPr eaLnBrk="1" hangingPunct="1">
              <a:spcBef>
                <a:spcPct val="0"/>
              </a:spcBef>
              <a:spcAft>
                <a:spcPts val="1200"/>
              </a:spcAft>
              <a:buFont typeface="Wingdings" panose="05000000000000000000" pitchFamily="2" charset="2"/>
              <a:buChar char="l"/>
            </a:pPr>
            <a:endParaRPr lang="en-US" altLang="ja-JP" sz="2000" b="1" dirty="0" smtClean="0">
              <a:solidFill>
                <a:srgbClr val="000000"/>
              </a:solidFill>
              <a:latin typeface="Arial" panose="020B0604020202020204" pitchFamily="34" charset="0"/>
              <a:cs typeface="Arial" panose="020B0604020202020204" pitchFamily="34" charset="0"/>
            </a:endParaRPr>
          </a:p>
          <a:p>
            <a:pPr eaLnBrk="1" hangingPunct="1">
              <a:spcBef>
                <a:spcPct val="0"/>
              </a:spcBef>
              <a:spcAft>
                <a:spcPts val="1200"/>
              </a:spcAft>
              <a:buFont typeface="Wingdings" panose="05000000000000000000" pitchFamily="2" charset="2"/>
              <a:buChar char="l"/>
            </a:pPr>
            <a:endParaRPr lang="en-US" altLang="ja-JP" sz="2000" b="1" dirty="0">
              <a:solidFill>
                <a:srgbClr val="000000"/>
              </a:solidFill>
              <a:latin typeface="Arial" panose="020B0604020202020204" pitchFamily="34" charset="0"/>
              <a:cs typeface="Arial" panose="020B0604020202020204" pitchFamily="34" charset="0"/>
            </a:endParaRPr>
          </a:p>
          <a:p>
            <a:pPr marL="0" indent="0" eaLnBrk="1" hangingPunct="1">
              <a:spcBef>
                <a:spcPct val="0"/>
              </a:spcBef>
              <a:spcAft>
                <a:spcPts val="1200"/>
              </a:spcAft>
              <a:buNone/>
            </a:pPr>
            <a:endParaRPr lang="en-US" altLang="ja-JP" sz="2000" b="1" dirty="0">
              <a:solidFill>
                <a:srgbClr val="000000"/>
              </a:solidFill>
              <a:latin typeface="Arial" panose="020B0604020202020204" pitchFamily="34" charset="0"/>
              <a:cs typeface="Arial" panose="020B0604020202020204" pitchFamily="34" charset="0"/>
            </a:endParaRPr>
          </a:p>
          <a:p>
            <a:pPr eaLnBrk="1" hangingPunct="1">
              <a:spcBef>
                <a:spcPct val="0"/>
              </a:spcBef>
              <a:spcAft>
                <a:spcPts val="1200"/>
              </a:spcAft>
              <a:buFont typeface="Wingdings" panose="05000000000000000000" pitchFamily="2" charset="2"/>
              <a:buChar char="l"/>
            </a:pPr>
            <a:r>
              <a:rPr lang="en-US" altLang="ja-JP" sz="2000" b="1" dirty="0">
                <a:solidFill>
                  <a:srgbClr val="000000"/>
                </a:solidFill>
                <a:latin typeface="Arial" panose="020B0604020202020204" pitchFamily="34" charset="0"/>
                <a:cs typeface="Arial" panose="020B0604020202020204" pitchFamily="34" charset="0"/>
              </a:rPr>
              <a:t>At present the statistical error for the appearance signals is dominant.  </a:t>
            </a:r>
            <a:r>
              <a:rPr lang="en-US" altLang="ja-JP" sz="2000" b="1" dirty="0" smtClean="0">
                <a:solidFill>
                  <a:srgbClr val="000000"/>
                </a:solidFill>
                <a:latin typeface="Arial" panose="020B0604020202020204" pitchFamily="34" charset="0"/>
                <a:cs typeface="Arial" panose="020B0604020202020204" pitchFamily="34" charset="0"/>
              </a:rPr>
              <a:t>However</a:t>
            </a:r>
            <a:r>
              <a:rPr lang="en-US" altLang="ja-JP" sz="2000" b="1" dirty="0">
                <a:solidFill>
                  <a:srgbClr val="000000"/>
                </a:solidFill>
                <a:latin typeface="Arial" panose="020B0604020202020204" pitchFamily="34" charset="0"/>
                <a:cs typeface="Arial" panose="020B0604020202020204" pitchFamily="34" charset="0"/>
              </a:rPr>
              <a:t>, the reduction of systematic error </a:t>
            </a:r>
            <a:r>
              <a:rPr lang="en-US" altLang="ja-JP" sz="2000" b="1" dirty="0" smtClean="0">
                <a:solidFill>
                  <a:srgbClr val="000000"/>
                </a:solidFill>
                <a:latin typeface="Arial" panose="020B0604020202020204" pitchFamily="34" charset="0"/>
                <a:cs typeface="Arial" panose="020B0604020202020204" pitchFamily="34" charset="0"/>
              </a:rPr>
              <a:t>will become </a:t>
            </a:r>
            <a:r>
              <a:rPr lang="en-US" altLang="ja-JP" sz="2000" b="1" dirty="0">
                <a:solidFill>
                  <a:srgbClr val="000000"/>
                </a:solidFill>
                <a:latin typeface="Arial" panose="020B0604020202020204" pitchFamily="34" charset="0"/>
                <a:cs typeface="Arial" panose="020B0604020202020204" pitchFamily="34" charset="0"/>
              </a:rPr>
              <a:t>important after a large accumulation of POT</a:t>
            </a:r>
            <a:r>
              <a:rPr lang="en-US" altLang="ja-JP" sz="2000" b="1" dirty="0" smtClean="0">
                <a:solidFill>
                  <a:srgbClr val="000000"/>
                </a:solidFill>
                <a:latin typeface="Arial" panose="020B0604020202020204" pitchFamily="34" charset="0"/>
                <a:cs typeface="Arial" panose="020B0604020202020204" pitchFamily="34" charset="0"/>
              </a:rPr>
              <a:t>.</a:t>
            </a:r>
            <a:endParaRPr lang="en-US" altLang="ja-JP" sz="2000" b="1" dirty="0">
              <a:solidFill>
                <a:srgbClr val="000000"/>
              </a:solidFill>
              <a:latin typeface="Arial" panose="020B0604020202020204" pitchFamily="34" charset="0"/>
              <a:cs typeface="Arial" panose="020B0604020202020204" pitchFamily="34" charset="0"/>
            </a:endParaRPr>
          </a:p>
          <a:p>
            <a:pPr eaLnBrk="1" hangingPunct="1">
              <a:spcBef>
                <a:spcPct val="0"/>
              </a:spcBef>
              <a:spcAft>
                <a:spcPts val="1200"/>
              </a:spcAft>
              <a:buFont typeface="Wingdings" panose="05000000000000000000" pitchFamily="2" charset="2"/>
              <a:buChar char="l"/>
            </a:pPr>
            <a:r>
              <a:rPr lang="en-US" altLang="ja-JP" sz="2000" b="1" dirty="0" smtClean="0">
                <a:solidFill>
                  <a:srgbClr val="000000"/>
                </a:solidFill>
                <a:latin typeface="Arial" panose="020B0604020202020204" pitchFamily="34" charset="0"/>
                <a:cs typeface="Arial" panose="020B0604020202020204" pitchFamily="34" charset="0"/>
              </a:rPr>
              <a:t>The </a:t>
            </a:r>
            <a:r>
              <a:rPr lang="en-US" altLang="ja-JP" sz="2000" b="1" dirty="0">
                <a:solidFill>
                  <a:srgbClr val="000000"/>
                </a:solidFill>
                <a:latin typeface="Arial" panose="020B0604020202020204" pitchFamily="34" charset="0"/>
                <a:cs typeface="Arial" panose="020B0604020202020204" pitchFamily="34" charset="0"/>
              </a:rPr>
              <a:t>statistical errors </a:t>
            </a:r>
            <a:r>
              <a:rPr lang="en-US" altLang="ja-JP" sz="2000" b="1" dirty="0" smtClean="0">
                <a:solidFill>
                  <a:srgbClr val="000000"/>
                </a:solidFill>
                <a:latin typeface="Arial" panose="020B0604020202020204" pitchFamily="34" charset="0"/>
                <a:cs typeface="Arial" panose="020B0604020202020204" pitchFamily="34" charset="0"/>
              </a:rPr>
              <a:t>will be improved by the beam </a:t>
            </a:r>
            <a:r>
              <a:rPr lang="en-US" altLang="ja-JP" sz="2000" b="1" dirty="0">
                <a:solidFill>
                  <a:srgbClr val="000000"/>
                </a:solidFill>
                <a:latin typeface="Arial" panose="020B0604020202020204" pitchFamily="34" charset="0"/>
                <a:cs typeface="Arial" panose="020B0604020202020204" pitchFamily="34" charset="0"/>
              </a:rPr>
              <a:t>power </a:t>
            </a:r>
            <a:r>
              <a:rPr lang="en-US" altLang="ja-JP" sz="2000" b="1" dirty="0" smtClean="0">
                <a:solidFill>
                  <a:srgbClr val="000000"/>
                </a:solidFill>
                <a:latin typeface="Arial" panose="020B0604020202020204" pitchFamily="34" charset="0"/>
                <a:cs typeface="Arial" panose="020B0604020202020204" pitchFamily="34" charset="0"/>
              </a:rPr>
              <a:t>upgrade.</a:t>
            </a:r>
            <a:br>
              <a:rPr lang="en-US" altLang="ja-JP" sz="2000" b="1" dirty="0" smtClean="0">
                <a:solidFill>
                  <a:srgbClr val="000000"/>
                </a:solidFill>
                <a:latin typeface="Arial" panose="020B0604020202020204" pitchFamily="34" charset="0"/>
                <a:cs typeface="Arial" panose="020B0604020202020204" pitchFamily="34" charset="0"/>
              </a:rPr>
            </a:br>
            <a:r>
              <a:rPr lang="en-US" altLang="ja-JP" sz="2000" b="1" dirty="0" smtClean="0">
                <a:solidFill>
                  <a:srgbClr val="000000"/>
                </a:solidFill>
                <a:latin typeface="Arial" panose="020B0604020202020204" pitchFamily="34" charset="0"/>
                <a:cs typeface="Arial" panose="020B0604020202020204" pitchFamily="34" charset="0"/>
              </a:rPr>
              <a:t>The systematic </a:t>
            </a:r>
            <a:r>
              <a:rPr lang="en-US" altLang="ja-JP" sz="2000" b="1" dirty="0">
                <a:solidFill>
                  <a:srgbClr val="000000"/>
                </a:solidFill>
                <a:latin typeface="Arial" panose="020B0604020202020204" pitchFamily="34" charset="0"/>
                <a:cs typeface="Arial" panose="020B0604020202020204" pitchFamily="34" charset="0"/>
              </a:rPr>
              <a:t>errors </a:t>
            </a:r>
            <a:r>
              <a:rPr lang="en-US" altLang="ja-JP" sz="2000" b="1" dirty="0" smtClean="0">
                <a:solidFill>
                  <a:srgbClr val="000000"/>
                </a:solidFill>
                <a:latin typeface="Arial" panose="020B0604020202020204" pitchFamily="34" charset="0"/>
                <a:cs typeface="Arial" panose="020B0604020202020204" pitchFamily="34" charset="0"/>
              </a:rPr>
              <a:t>will be improved by </a:t>
            </a:r>
            <a:r>
              <a:rPr lang="en-US" altLang="ja-JP" sz="2000" b="1" dirty="0">
                <a:solidFill>
                  <a:srgbClr val="000000"/>
                </a:solidFill>
                <a:latin typeface="Arial" panose="020B0604020202020204" pitchFamily="34" charset="0"/>
                <a:cs typeface="Arial" panose="020B0604020202020204" pitchFamily="34" charset="0"/>
              </a:rPr>
              <a:t>the near </a:t>
            </a:r>
            <a:r>
              <a:rPr lang="en-US" altLang="ja-JP" sz="2000" b="1" dirty="0" smtClean="0">
                <a:solidFill>
                  <a:srgbClr val="000000"/>
                </a:solidFill>
                <a:latin typeface="Arial" panose="020B0604020202020204" pitchFamily="34" charset="0"/>
                <a:cs typeface="Arial" panose="020B0604020202020204" pitchFamily="34" charset="0"/>
              </a:rPr>
              <a:t>detector upgrade.</a:t>
            </a:r>
            <a:r>
              <a:rPr lang="en-US" altLang="ja-JP" sz="2000" b="1" dirty="0">
                <a:solidFill>
                  <a:srgbClr val="000000"/>
                </a:solidFill>
                <a:latin typeface="Arial" panose="020B0604020202020204" pitchFamily="34" charset="0"/>
                <a:cs typeface="Arial" panose="020B0604020202020204" pitchFamily="34" charset="0"/>
              </a:rPr>
              <a:t/>
            </a:r>
            <a:br>
              <a:rPr lang="en-US" altLang="ja-JP" sz="2000" b="1" dirty="0">
                <a:solidFill>
                  <a:srgbClr val="000000"/>
                </a:solidFill>
                <a:latin typeface="Arial" panose="020B0604020202020204" pitchFamily="34" charset="0"/>
                <a:cs typeface="Arial" panose="020B0604020202020204" pitchFamily="34" charset="0"/>
              </a:rPr>
            </a:br>
            <a:r>
              <a:rPr lang="en-US" altLang="ja-JP" sz="2000" b="1" dirty="0" smtClean="0">
                <a:solidFill>
                  <a:srgbClr val="000000"/>
                </a:solidFill>
                <a:latin typeface="Arial" panose="020B0604020202020204" pitchFamily="34" charset="0"/>
                <a:cs typeface="Arial" panose="020B0604020202020204" pitchFamily="34" charset="0"/>
              </a:rPr>
              <a:t>And </a:t>
            </a:r>
            <a:r>
              <a:rPr lang="en-US" altLang="ja-JP" sz="2000" b="1" dirty="0" smtClean="0">
                <a:solidFill>
                  <a:srgbClr val="FF0000"/>
                </a:solidFill>
                <a:latin typeface="Arial" panose="020B0604020202020204" pitchFamily="34" charset="0"/>
                <a:cs typeface="Arial" panose="020B0604020202020204" pitchFamily="34" charset="0"/>
              </a:rPr>
              <a:t>we hope that we can discover the CP violation in 2020s.</a:t>
            </a:r>
          </a:p>
        </p:txBody>
      </p:sp>
      <p:sp>
        <p:nvSpPr>
          <p:cNvPr id="4" name="テキスト ボックス 2"/>
          <p:cNvSpPr txBox="1">
            <a:spLocks noChangeArrowheads="1"/>
          </p:cNvSpPr>
          <p:nvPr/>
        </p:nvSpPr>
        <p:spPr bwMode="auto">
          <a:xfrm>
            <a:off x="2870256" y="-6350"/>
            <a:ext cx="34034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smtClean="0">
                <a:solidFill>
                  <a:srgbClr val="0000FF"/>
                </a:solidFill>
                <a:latin typeface="Arial" panose="020B0604020202020204" pitchFamily="34" charset="0"/>
                <a:cs typeface="Arial" panose="020B0604020202020204" pitchFamily="34" charset="0"/>
              </a:rPr>
              <a:t>Future (sensitivity)</a:t>
            </a:r>
            <a:endParaRPr lang="ja-JP" altLang="en-US" sz="2800" b="1" u="sng" dirty="0">
              <a:solidFill>
                <a:srgbClr val="0000FF"/>
              </a:solidFill>
              <a:latin typeface="Arial" panose="020B0604020202020204" pitchFamily="34" charset="0"/>
              <a:cs typeface="Arial" panose="020B0604020202020204" pitchFamily="34" charset="0"/>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1947" y="1210728"/>
            <a:ext cx="4547688" cy="3350455"/>
          </a:xfrm>
          <a:prstGeom prst="rect">
            <a:avLst/>
          </a:prstGeom>
        </p:spPr>
      </p:pic>
    </p:spTree>
    <p:extLst>
      <p:ext uri="{BB962C8B-B14F-4D97-AF65-F5344CB8AC3E}">
        <p14:creationId xmlns:p14="http://schemas.microsoft.com/office/powerpoint/2010/main" val="32218347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2"/>
          <p:cNvSpPr txBox="1">
            <a:spLocks noChangeArrowheads="1"/>
          </p:cNvSpPr>
          <p:nvPr/>
        </p:nvSpPr>
        <p:spPr bwMode="auto">
          <a:xfrm>
            <a:off x="246063" y="0"/>
            <a:ext cx="866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dirty="0" smtClean="0">
                <a:solidFill>
                  <a:srgbClr val="0A0AD4"/>
                </a:solidFill>
              </a:rPr>
              <a:t>Future (Far </a:t>
            </a:r>
            <a:r>
              <a:rPr lang="en-US" altLang="ja-JP" sz="2800" b="1" u="sng" dirty="0">
                <a:solidFill>
                  <a:srgbClr val="0A0AD4"/>
                </a:solidFill>
              </a:rPr>
              <a:t>detector)</a:t>
            </a:r>
          </a:p>
        </p:txBody>
      </p:sp>
      <p:sp>
        <p:nvSpPr>
          <p:cNvPr id="4" name="正方形/長方形 3"/>
          <p:cNvSpPr/>
          <p:nvPr/>
        </p:nvSpPr>
        <p:spPr>
          <a:xfrm>
            <a:off x="7938" y="543452"/>
            <a:ext cx="9136062" cy="6093976"/>
          </a:xfrm>
          <a:prstGeom prst="rect">
            <a:avLst/>
          </a:prstGeom>
        </p:spPr>
        <p:txBody>
          <a:bodyPr>
            <a:spAutoFit/>
          </a:bodyPr>
          <a:lstStyle/>
          <a:p>
            <a:pPr marL="342900" indent="-342900">
              <a:spcAft>
                <a:spcPts val="1200"/>
              </a:spcAft>
              <a:buFont typeface="Wingdings" panose="05000000000000000000" pitchFamily="2" charset="2"/>
              <a:buChar char="l"/>
              <a:defRPr/>
            </a:pPr>
            <a:r>
              <a:rPr lang="en-US" altLang="ja-JP" b="1" dirty="0">
                <a:solidFill>
                  <a:srgbClr val="FF0000"/>
                </a:solidFill>
                <a:latin typeface="+mn-lt"/>
              </a:rPr>
              <a:t>Hyper-</a:t>
            </a:r>
            <a:r>
              <a:rPr lang="en-US" altLang="ja-JP" b="1" dirty="0" err="1">
                <a:solidFill>
                  <a:srgbClr val="FF0000"/>
                </a:solidFill>
                <a:latin typeface="+mn-lt"/>
              </a:rPr>
              <a:t>Kamiokande</a:t>
            </a:r>
            <a:r>
              <a:rPr lang="en-US" altLang="ja-JP" b="1" dirty="0">
                <a:latin typeface="+mn-lt"/>
              </a:rPr>
              <a:t> is the next generation </a:t>
            </a:r>
            <a:r>
              <a:rPr lang="en-US" altLang="ja-JP" b="1" dirty="0" smtClean="0">
                <a:latin typeface="+mn-lt"/>
              </a:rPr>
              <a:t>far detector (from a viewpoint of T2K experiment). It </a:t>
            </a:r>
            <a:r>
              <a:rPr lang="en-US" altLang="ja-JP" b="1" dirty="0">
                <a:latin typeface="+mn-lt"/>
              </a:rPr>
              <a:t>has </a:t>
            </a:r>
            <a:r>
              <a:rPr lang="en-US" altLang="ja-JP" b="1" dirty="0">
                <a:solidFill>
                  <a:srgbClr val="FF0000"/>
                </a:solidFill>
                <a:latin typeface="+mn-lt"/>
              </a:rPr>
              <a:t>~</a:t>
            </a:r>
            <a:r>
              <a:rPr lang="en-US" altLang="ja-JP" b="1" dirty="0" smtClean="0">
                <a:solidFill>
                  <a:srgbClr val="FF0000"/>
                </a:solidFill>
                <a:latin typeface="+mn-lt"/>
              </a:rPr>
              <a:t>186 </a:t>
            </a:r>
            <a:r>
              <a:rPr lang="en-US" altLang="ja-JP" b="1" dirty="0" err="1" smtClean="0">
                <a:solidFill>
                  <a:srgbClr val="FF0000"/>
                </a:solidFill>
                <a:latin typeface="+mn-lt"/>
              </a:rPr>
              <a:t>ktons</a:t>
            </a:r>
            <a:r>
              <a:rPr lang="en-US" altLang="ja-JP" b="1" dirty="0" smtClean="0">
                <a:solidFill>
                  <a:srgbClr val="FF0000"/>
                </a:solidFill>
                <a:latin typeface="+mn-lt"/>
              </a:rPr>
              <a:t> </a:t>
            </a:r>
            <a:r>
              <a:rPr lang="en-US" altLang="ja-JP" b="1" dirty="0">
                <a:latin typeface="+mn-lt"/>
              </a:rPr>
              <a:t>of fiducial volume which is about 8 </a:t>
            </a:r>
            <a:r>
              <a:rPr lang="en-US" altLang="ja-JP" b="1" dirty="0" smtClean="0">
                <a:latin typeface="+mn-lt"/>
              </a:rPr>
              <a:t>times</a:t>
            </a:r>
            <a:r>
              <a:rPr lang="ja-JP" altLang="en-US" b="1" dirty="0">
                <a:latin typeface="+mn-lt"/>
              </a:rPr>
              <a:t> </a:t>
            </a:r>
            <a:r>
              <a:rPr lang="en-US" altLang="ja-JP" b="1" dirty="0" smtClean="0">
                <a:latin typeface="+mn-lt"/>
              </a:rPr>
              <a:t>larger </a:t>
            </a:r>
            <a:r>
              <a:rPr lang="en-US" altLang="ja-JP" b="1" dirty="0">
                <a:latin typeface="+mn-lt"/>
              </a:rPr>
              <a:t>than Super-</a:t>
            </a:r>
            <a:r>
              <a:rPr lang="en-US" altLang="ja-JP" b="1" dirty="0" err="1">
                <a:latin typeface="+mn-lt"/>
              </a:rPr>
              <a:t>Kamiokande</a:t>
            </a:r>
            <a:r>
              <a:rPr lang="en-US" altLang="ja-JP" b="1" dirty="0" smtClean="0">
                <a:latin typeface="+mn-lt"/>
              </a:rPr>
              <a:t>.</a:t>
            </a:r>
            <a:endParaRPr lang="en-US" altLang="ja-JP" b="1" dirty="0">
              <a:latin typeface="+mn-lt"/>
            </a:endParaRPr>
          </a:p>
          <a:p>
            <a:pPr marL="342900" indent="-342900">
              <a:spcAft>
                <a:spcPts val="1200"/>
              </a:spcAft>
              <a:buFont typeface="Wingdings" panose="05000000000000000000" pitchFamily="2" charset="2"/>
              <a:buChar char="l"/>
              <a:defRPr/>
            </a:pPr>
            <a:r>
              <a:rPr lang="en-US" altLang="ja-JP" b="1" dirty="0">
                <a:latin typeface="+mn-lt"/>
              </a:rPr>
              <a:t>Because of </a:t>
            </a:r>
            <a:r>
              <a:rPr lang="en-US" altLang="ja-JP" b="1" dirty="0">
                <a:latin typeface="Bradley Hand ITC" panose="03070402050302030203" pitchFamily="66" charset="0"/>
              </a:rPr>
              <a:t>a political reason</a:t>
            </a:r>
            <a:r>
              <a:rPr lang="en-US" altLang="ja-JP" b="1" dirty="0">
                <a:latin typeface="+mn-lt"/>
              </a:rPr>
              <a:t>, some T2K upgrade </a:t>
            </a:r>
            <a:r>
              <a:rPr lang="en-US" altLang="ja-JP" b="1" dirty="0" smtClean="0">
                <a:latin typeface="+mn-lt"/>
              </a:rPr>
              <a:t>in Tokai site</a:t>
            </a:r>
            <a:r>
              <a:rPr lang="en-US" altLang="ja-JP" b="1" dirty="0"/>
              <a:t> </a:t>
            </a:r>
            <a:r>
              <a:rPr lang="en-US" altLang="ja-JP" b="1" dirty="0">
                <a:latin typeface="Arial" panose="020B0604020202020204" pitchFamily="34" charset="0"/>
                <a:cs typeface="Arial" panose="020B0604020202020204" pitchFamily="34" charset="0"/>
              </a:rPr>
              <a:t>is a part of Hyper-</a:t>
            </a:r>
            <a:r>
              <a:rPr lang="en-US" altLang="ja-JP" b="1" dirty="0" err="1">
                <a:latin typeface="Arial" panose="020B0604020202020204" pitchFamily="34" charset="0"/>
                <a:cs typeface="Arial" panose="020B0604020202020204" pitchFamily="34" charset="0"/>
              </a:rPr>
              <a:t>Kamiokande</a:t>
            </a:r>
            <a:r>
              <a:rPr lang="en-US" altLang="ja-JP" b="1" dirty="0">
                <a:latin typeface="Arial" panose="020B0604020202020204" pitchFamily="34" charset="0"/>
                <a:cs typeface="Arial" panose="020B0604020202020204" pitchFamily="34" charset="0"/>
              </a:rPr>
              <a:t> project</a:t>
            </a:r>
            <a:r>
              <a:rPr lang="en-US" altLang="ja-JP" b="1" dirty="0" smtClean="0">
                <a:latin typeface="Arial" panose="020B0604020202020204" pitchFamily="34" charset="0"/>
                <a:cs typeface="Arial" panose="020B0604020202020204" pitchFamily="34" charset="0"/>
              </a:rPr>
              <a:t>.</a:t>
            </a:r>
            <a:r>
              <a:rPr lang="en-US" altLang="ja-JP" b="1" dirty="0" smtClean="0">
                <a:latin typeface="+mn-lt"/>
              </a:rPr>
              <a:t> It includes </a:t>
            </a:r>
            <a:r>
              <a:rPr lang="en-US" altLang="ja-JP" b="1" dirty="0">
                <a:solidFill>
                  <a:srgbClr val="FF0000"/>
                </a:solidFill>
                <a:latin typeface="+mn-lt"/>
              </a:rPr>
              <a:t>IWCD </a:t>
            </a:r>
            <a:r>
              <a:rPr lang="en-US" altLang="ja-JP" b="1" dirty="0" smtClean="0">
                <a:latin typeface="+mn-lt"/>
              </a:rPr>
              <a:t>(</a:t>
            </a:r>
            <a:r>
              <a:rPr lang="en-US" altLang="ja-JP" b="1" dirty="0" smtClean="0">
                <a:solidFill>
                  <a:srgbClr val="FF0000"/>
                </a:solidFill>
                <a:latin typeface="+mn-lt"/>
              </a:rPr>
              <a:t>I</a:t>
            </a:r>
            <a:r>
              <a:rPr lang="en-US" altLang="ja-JP" b="1" dirty="0" smtClean="0">
                <a:latin typeface="+mn-lt"/>
              </a:rPr>
              <a:t>ntermediate </a:t>
            </a:r>
            <a:r>
              <a:rPr lang="en-US" altLang="ja-JP" b="1" dirty="0">
                <a:solidFill>
                  <a:srgbClr val="FF0000"/>
                </a:solidFill>
                <a:latin typeface="+mn-lt"/>
              </a:rPr>
              <a:t>W</a:t>
            </a:r>
            <a:r>
              <a:rPr lang="en-US" altLang="ja-JP" b="1" dirty="0">
                <a:latin typeface="+mn-lt"/>
              </a:rPr>
              <a:t>ater </a:t>
            </a:r>
            <a:r>
              <a:rPr lang="en-US" altLang="ja-JP" b="1" dirty="0" smtClean="0">
                <a:solidFill>
                  <a:srgbClr val="FF0000"/>
                </a:solidFill>
                <a:latin typeface="+mn-lt"/>
              </a:rPr>
              <a:t>C</a:t>
            </a:r>
            <a:r>
              <a:rPr lang="en-US" altLang="ja-JP" b="1" dirty="0" smtClean="0">
                <a:latin typeface="+mn-lt"/>
              </a:rPr>
              <a:t>herenkov </a:t>
            </a:r>
            <a:r>
              <a:rPr lang="en-US" altLang="ja-JP" b="1" dirty="0" smtClean="0">
                <a:solidFill>
                  <a:srgbClr val="FF0000"/>
                </a:solidFill>
                <a:latin typeface="+mn-lt"/>
              </a:rPr>
              <a:t>D</a:t>
            </a:r>
            <a:r>
              <a:rPr lang="en-US" altLang="ja-JP" b="1" dirty="0" smtClean="0">
                <a:latin typeface="+mn-lt"/>
              </a:rPr>
              <a:t>etector, </a:t>
            </a:r>
            <a:r>
              <a:rPr lang="en-US" altLang="ja-JP" b="1" dirty="0">
                <a:latin typeface="+mn-lt"/>
              </a:rPr>
              <a:t>~1km downstream </a:t>
            </a:r>
            <a:r>
              <a:rPr lang="en-US" altLang="ja-JP" b="1" dirty="0" smtClean="0">
                <a:latin typeface="+mn-lt"/>
              </a:rPr>
              <a:t>from the target).</a:t>
            </a:r>
            <a:br>
              <a:rPr lang="en-US" altLang="ja-JP" b="1" dirty="0" smtClean="0">
                <a:latin typeface="+mn-lt"/>
              </a:rPr>
            </a:br>
            <a:r>
              <a:rPr lang="en-US" altLang="ja-JP" b="1" dirty="0" smtClean="0">
                <a:latin typeface="Bradley Hand ITC" panose="03070402050302030203" pitchFamily="66" charset="0"/>
              </a:rPr>
              <a:t>(A </a:t>
            </a:r>
            <a:r>
              <a:rPr lang="en-US" altLang="ja-JP" b="1" dirty="0">
                <a:latin typeface="Bradley Hand ITC" panose="03070402050302030203" pitchFamily="66" charset="0"/>
              </a:rPr>
              <a:t>small fraction of the very big money </a:t>
            </a:r>
            <a:r>
              <a:rPr lang="en-US" altLang="ja-JP" b="1" dirty="0" smtClean="0">
                <a:latin typeface="Bradley Hand ITC" panose="03070402050302030203" pitchFamily="66" charset="0"/>
              </a:rPr>
              <a:t>is reasonably </a:t>
            </a:r>
            <a:r>
              <a:rPr lang="en-US" altLang="ja-JP" b="1" dirty="0">
                <a:latin typeface="Bradley Hand ITC" panose="03070402050302030203" pitchFamily="66" charset="0"/>
              </a:rPr>
              <a:t>large money</a:t>
            </a:r>
            <a:r>
              <a:rPr lang="en-US" altLang="ja-JP" b="1" dirty="0" smtClean="0">
                <a:latin typeface="Bradley Hand ITC" panose="03070402050302030203" pitchFamily="66" charset="0"/>
              </a:rPr>
              <a:t>.)</a:t>
            </a:r>
            <a:endParaRPr lang="en-US" altLang="ja-JP" b="1" dirty="0">
              <a:latin typeface="Bradley Hand ITC" panose="03070402050302030203" pitchFamily="66" charset="0"/>
            </a:endParaRPr>
          </a:p>
          <a:p>
            <a:pPr marL="342900" indent="-342900">
              <a:spcAft>
                <a:spcPts val="1200"/>
              </a:spcAft>
              <a:buFont typeface="Wingdings" panose="05000000000000000000" pitchFamily="2" charset="2"/>
              <a:buChar char="l"/>
              <a:defRPr/>
            </a:pPr>
            <a:r>
              <a:rPr lang="en-US" altLang="ja-JP" b="1" dirty="0" smtClean="0">
                <a:latin typeface="+mn-lt"/>
              </a:rPr>
              <a:t>A </a:t>
            </a:r>
            <a:r>
              <a:rPr lang="en-US" altLang="ja-JP" b="1" dirty="0">
                <a:latin typeface="+mn-lt"/>
              </a:rPr>
              <a:t>part (~5%) of total budget </a:t>
            </a:r>
            <a:r>
              <a:rPr lang="en-US" altLang="ja-JP" b="1" dirty="0" smtClean="0">
                <a:latin typeface="+mn-lt"/>
              </a:rPr>
              <a:t>was</a:t>
            </a:r>
            <a:br>
              <a:rPr lang="en-US" altLang="ja-JP" b="1" dirty="0" smtClean="0">
                <a:latin typeface="+mn-lt"/>
              </a:rPr>
            </a:br>
            <a:r>
              <a:rPr lang="en-US" altLang="ja-JP" b="1" dirty="0" smtClean="0">
                <a:latin typeface="+mn-lt"/>
              </a:rPr>
              <a:t>approved </a:t>
            </a:r>
            <a:r>
              <a:rPr lang="en-US" altLang="ja-JP" b="1" dirty="0">
                <a:latin typeface="+mn-lt"/>
              </a:rPr>
              <a:t>by the Japanese </a:t>
            </a:r>
            <a:r>
              <a:rPr lang="en-US" altLang="ja-JP" b="1" dirty="0" smtClean="0">
                <a:latin typeface="+mn-lt"/>
              </a:rPr>
              <a:t>Diet</a:t>
            </a:r>
            <a:br>
              <a:rPr lang="en-US" altLang="ja-JP" b="1" dirty="0" smtClean="0">
                <a:latin typeface="+mn-lt"/>
              </a:rPr>
            </a:br>
            <a:r>
              <a:rPr lang="en-US" altLang="ja-JP" b="1" dirty="0" smtClean="0">
                <a:latin typeface="+mn-lt"/>
              </a:rPr>
              <a:t>in </a:t>
            </a:r>
            <a:r>
              <a:rPr lang="en-US" altLang="ja-JP" b="1" dirty="0">
                <a:latin typeface="+mn-lt"/>
              </a:rPr>
              <a:t>January 2020, and will </a:t>
            </a:r>
            <a:r>
              <a:rPr lang="en-US" altLang="ja-JP" b="1" dirty="0" smtClean="0">
                <a:latin typeface="+mn-lt"/>
              </a:rPr>
              <a:t>be</a:t>
            </a:r>
            <a:br>
              <a:rPr lang="en-US" altLang="ja-JP" b="1" dirty="0" smtClean="0">
                <a:latin typeface="+mn-lt"/>
              </a:rPr>
            </a:br>
            <a:r>
              <a:rPr lang="en-US" altLang="ja-JP" b="1" dirty="0" smtClean="0">
                <a:latin typeface="+mn-lt"/>
              </a:rPr>
              <a:t>used </a:t>
            </a:r>
            <a:r>
              <a:rPr lang="en-US" altLang="ja-JP" b="1" dirty="0">
                <a:latin typeface="+mn-lt"/>
              </a:rPr>
              <a:t>in the coming </a:t>
            </a:r>
            <a:r>
              <a:rPr lang="en-US" altLang="ja-JP" b="1" dirty="0" smtClean="0">
                <a:latin typeface="+mn-lt"/>
              </a:rPr>
              <a:t>fiscal year.</a:t>
            </a:r>
            <a:br>
              <a:rPr lang="en-US" altLang="ja-JP" b="1" dirty="0" smtClean="0">
                <a:latin typeface="+mn-lt"/>
              </a:rPr>
            </a:br>
            <a:r>
              <a:rPr lang="en-US" altLang="ja-JP" b="1" dirty="0" smtClean="0">
                <a:latin typeface="+mn-lt"/>
              </a:rPr>
              <a:t>Since </a:t>
            </a:r>
            <a:r>
              <a:rPr lang="en-US" altLang="ja-JP" b="1" dirty="0">
                <a:latin typeface="+mn-lt"/>
              </a:rPr>
              <a:t>the </a:t>
            </a:r>
            <a:r>
              <a:rPr lang="en-US" altLang="ja-JP" b="1" dirty="0" smtClean="0">
                <a:latin typeface="+mn-lt"/>
              </a:rPr>
              <a:t>Japanese budget is</a:t>
            </a:r>
            <a:br>
              <a:rPr lang="en-US" altLang="ja-JP" b="1" dirty="0" smtClean="0">
                <a:latin typeface="+mn-lt"/>
              </a:rPr>
            </a:br>
            <a:r>
              <a:rPr lang="en-US" altLang="ja-JP" b="1" dirty="0" smtClean="0">
                <a:latin typeface="+mn-lt"/>
              </a:rPr>
              <a:t>year-by-year basis, approval of</a:t>
            </a:r>
            <a:br>
              <a:rPr lang="en-US" altLang="ja-JP" b="1" dirty="0" smtClean="0">
                <a:latin typeface="+mn-lt"/>
              </a:rPr>
            </a:br>
            <a:r>
              <a:rPr lang="en-US" altLang="ja-JP" b="1" dirty="0" smtClean="0">
                <a:latin typeface="+mn-lt"/>
              </a:rPr>
              <a:t>~5</a:t>
            </a:r>
            <a:r>
              <a:rPr lang="en-US" altLang="ja-JP" b="1" dirty="0">
                <a:latin typeface="+mn-lt"/>
              </a:rPr>
              <a:t>% in the </a:t>
            </a:r>
            <a:r>
              <a:rPr lang="en-US" altLang="ja-JP" b="1" dirty="0" smtClean="0">
                <a:latin typeface="+mn-lt"/>
              </a:rPr>
              <a:t>first year certainly</a:t>
            </a:r>
            <a:br>
              <a:rPr lang="en-US" altLang="ja-JP" b="1" dirty="0" smtClean="0">
                <a:latin typeface="+mn-lt"/>
              </a:rPr>
            </a:br>
            <a:r>
              <a:rPr lang="en-US" altLang="ja-JP" b="1" dirty="0" smtClean="0">
                <a:latin typeface="+mn-lt"/>
              </a:rPr>
              <a:t>means </a:t>
            </a:r>
            <a:r>
              <a:rPr lang="en-US" altLang="ja-JP" b="1" dirty="0" smtClean="0">
                <a:solidFill>
                  <a:srgbClr val="008000"/>
                </a:solidFill>
                <a:latin typeface="+mn-lt"/>
              </a:rPr>
              <a:t>GREEN </a:t>
            </a:r>
            <a:r>
              <a:rPr lang="en-US" altLang="ja-JP" b="1" dirty="0">
                <a:solidFill>
                  <a:srgbClr val="008000"/>
                </a:solidFill>
                <a:latin typeface="+mn-lt"/>
              </a:rPr>
              <a:t>LIGHT</a:t>
            </a:r>
            <a:r>
              <a:rPr lang="en-US" altLang="ja-JP" b="1" dirty="0">
                <a:latin typeface="+mn-lt"/>
              </a:rPr>
              <a:t>.</a:t>
            </a:r>
          </a:p>
          <a:p>
            <a:pPr marL="342900" indent="-342900">
              <a:spcAft>
                <a:spcPts val="1200"/>
              </a:spcAft>
              <a:buFont typeface="Wingdings" panose="05000000000000000000" pitchFamily="2" charset="2"/>
              <a:buChar char="l"/>
              <a:defRPr/>
            </a:pPr>
            <a:r>
              <a:rPr lang="en-US" altLang="ja-JP" b="1" dirty="0">
                <a:latin typeface="+mn-lt"/>
              </a:rPr>
              <a:t>More about </a:t>
            </a:r>
            <a:r>
              <a:rPr lang="en-US" altLang="ja-JP" b="1" dirty="0" smtClean="0">
                <a:latin typeface="+mn-lt"/>
              </a:rPr>
              <a:t>Hyper-</a:t>
            </a:r>
            <a:r>
              <a:rPr lang="en-US" altLang="ja-JP" b="1" dirty="0" err="1" smtClean="0">
                <a:latin typeface="+mn-lt"/>
              </a:rPr>
              <a:t>Kamiokande</a:t>
            </a:r>
            <a:r>
              <a:rPr lang="en-US" altLang="ja-JP" b="1" dirty="0">
                <a:latin typeface="+mn-lt"/>
              </a:rPr>
              <a:t/>
            </a:r>
            <a:br>
              <a:rPr lang="en-US" altLang="ja-JP" b="1" dirty="0">
                <a:latin typeface="+mn-lt"/>
              </a:rPr>
            </a:br>
            <a:r>
              <a:rPr lang="en-US" altLang="ja-JP" b="1" dirty="0" smtClean="0">
                <a:latin typeface="+mn-lt"/>
              </a:rPr>
              <a:t>project </a:t>
            </a:r>
            <a:r>
              <a:rPr lang="en-US" altLang="ja-JP" b="1" dirty="0">
                <a:latin typeface="+mn-lt"/>
              </a:rPr>
              <a:t>will </a:t>
            </a:r>
            <a:r>
              <a:rPr lang="en-US" altLang="ja-JP" b="1" dirty="0" smtClean="0">
                <a:latin typeface="+mn-lt"/>
              </a:rPr>
              <a:t>be reported by</a:t>
            </a:r>
            <a:br>
              <a:rPr lang="en-US" altLang="ja-JP" b="1" dirty="0" smtClean="0">
                <a:latin typeface="+mn-lt"/>
              </a:rPr>
            </a:br>
            <a:r>
              <a:rPr lang="en-US" altLang="ja-JP" b="1" dirty="0" smtClean="0">
                <a:solidFill>
                  <a:srgbClr val="FF0000"/>
                </a:solidFill>
                <a:latin typeface="+mn-lt"/>
              </a:rPr>
              <a:t>Dr</a:t>
            </a:r>
            <a:r>
              <a:rPr lang="en-US" altLang="ja-JP" b="1" dirty="0">
                <a:solidFill>
                  <a:srgbClr val="FF0000"/>
                </a:solidFill>
                <a:latin typeface="+mn-lt"/>
              </a:rPr>
              <a:t>. Federico </a:t>
            </a:r>
            <a:r>
              <a:rPr lang="en-US" altLang="ja-JP" b="1" dirty="0" smtClean="0">
                <a:solidFill>
                  <a:srgbClr val="FF0000"/>
                </a:solidFill>
                <a:latin typeface="+mn-lt"/>
              </a:rPr>
              <a:t>Nova </a:t>
            </a:r>
            <a:r>
              <a:rPr lang="en-US" altLang="ja-JP" b="1" dirty="0" smtClean="0">
                <a:latin typeface="+mn-lt"/>
              </a:rPr>
              <a:t>this afternoon.</a:t>
            </a:r>
            <a:endParaRPr lang="en-US" altLang="ja-JP" b="1" dirty="0">
              <a:latin typeface="+mn-lt"/>
            </a:endParaRPr>
          </a:p>
        </p:txBody>
      </p:sp>
      <p:sp>
        <p:nvSpPr>
          <p:cNvPr id="8" name="object 9"/>
          <p:cNvSpPr/>
          <p:nvPr/>
        </p:nvSpPr>
        <p:spPr>
          <a:xfrm>
            <a:off x="4549165" y="3361266"/>
            <a:ext cx="4603306" cy="3479799"/>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800" b="0" i="0" u="none" strike="noStrike" kern="1200" cap="none" spc="0" normalizeH="0" baseline="0" noProof="0" smtClean="0">
              <a:ln>
                <a:noFill/>
              </a:ln>
              <a:solidFill>
                <a:prstClr val="black"/>
              </a:solidFill>
              <a:effectLst/>
              <a:uLnTx/>
              <a:uFillTx/>
              <a:latin typeface="Calibri"/>
              <a:ea typeface="+mn-ea"/>
              <a:cs typeface="+mn-cs"/>
            </a:endParaRPr>
          </a:p>
        </p:txBody>
      </p:sp>
      <p:sp>
        <p:nvSpPr>
          <p:cNvPr id="3" name="スライド番号プレースホルダー 2"/>
          <p:cNvSpPr>
            <a:spLocks noGrp="1"/>
          </p:cNvSpPr>
          <p:nvPr>
            <p:ph type="sldNum" sz="quarter" idx="12"/>
          </p:nvPr>
        </p:nvSpPr>
        <p:spPr/>
        <p:txBody>
          <a:bodyPr/>
          <a:lstStyle/>
          <a:p>
            <a:pPr>
              <a:defRPr/>
            </a:pPr>
            <a:fld id="{3EAA431D-1802-4F9A-9E77-815A94885E9D}" type="slidenum">
              <a:rPr lang="en-US" altLang="ja-JP" smtClean="0"/>
              <a:pPr>
                <a:defRPr/>
              </a:pPr>
              <a:t>27</a:t>
            </a:fld>
            <a:endParaRPr lang="en-US" altLang="ja-JP"/>
          </a:p>
        </p:txBody>
      </p:sp>
    </p:spTree>
    <p:extLst>
      <p:ext uri="{BB962C8B-B14F-4D97-AF65-F5344CB8AC3E}">
        <p14:creationId xmlns:p14="http://schemas.microsoft.com/office/powerpoint/2010/main" val="21532511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3EAA431D-1802-4F9A-9E77-815A94885E9D}" type="slidenum">
              <a:rPr lang="en-US" altLang="ja-JP" smtClean="0"/>
              <a:pPr>
                <a:defRPr/>
              </a:pPr>
              <a:t>28</a:t>
            </a:fld>
            <a:endParaRPr lang="en-US" altLang="ja-JP"/>
          </a:p>
        </p:txBody>
      </p:sp>
      <p:sp>
        <p:nvSpPr>
          <p:cNvPr id="3" name="Text Box 2"/>
          <p:cNvSpPr txBox="1">
            <a:spLocks noChangeArrowheads="1"/>
          </p:cNvSpPr>
          <p:nvPr/>
        </p:nvSpPr>
        <p:spPr bwMode="auto">
          <a:xfrm>
            <a:off x="246063" y="0"/>
            <a:ext cx="866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dirty="0" smtClean="0">
                <a:solidFill>
                  <a:srgbClr val="0A0AD4"/>
                </a:solidFill>
              </a:rPr>
              <a:t>Summary</a:t>
            </a:r>
            <a:endParaRPr lang="en-US" altLang="ja-JP" sz="2800" b="1" u="sng" dirty="0">
              <a:solidFill>
                <a:srgbClr val="0A0AD4"/>
              </a:solidFill>
            </a:endParaRPr>
          </a:p>
        </p:txBody>
      </p:sp>
      <p:sp>
        <p:nvSpPr>
          <p:cNvPr id="4" name="Text Box 193"/>
          <p:cNvSpPr txBox="1">
            <a:spLocks noChangeArrowheads="1"/>
          </p:cNvSpPr>
          <p:nvPr/>
        </p:nvSpPr>
        <p:spPr bwMode="auto">
          <a:xfrm>
            <a:off x="3175" y="628615"/>
            <a:ext cx="9140825"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1200"/>
              </a:spcBef>
              <a:buFont typeface="Wingdings" panose="05000000000000000000" pitchFamily="2" charset="2"/>
              <a:buChar char="l"/>
            </a:pPr>
            <a:r>
              <a:rPr lang="en-US" altLang="ja-JP" sz="2000" b="1" dirty="0" smtClean="0"/>
              <a:t>At middle of February 2020, </a:t>
            </a:r>
            <a:r>
              <a:rPr lang="en-US" altLang="ja-JP" sz="2000" b="1" dirty="0"/>
              <a:t>the maximum beam power achieved is </a:t>
            </a:r>
            <a:r>
              <a:rPr lang="en-US" altLang="ja-JP" sz="2000" b="1" dirty="0" smtClean="0">
                <a:solidFill>
                  <a:srgbClr val="FF0000"/>
                </a:solidFill>
              </a:rPr>
              <a:t>523kW</a:t>
            </a:r>
            <a:r>
              <a:rPr lang="en-US" altLang="ja-JP" sz="2000" b="1" dirty="0" smtClean="0"/>
              <a:t>, and total </a:t>
            </a:r>
            <a:r>
              <a:rPr lang="en-US" altLang="ja-JP" sz="2000" b="1" dirty="0"/>
              <a:t>POT </a:t>
            </a:r>
            <a:r>
              <a:rPr lang="en-US" altLang="ja-JP" sz="2000" b="1" dirty="0" smtClean="0"/>
              <a:t>is </a:t>
            </a:r>
            <a:r>
              <a:rPr lang="en-US" altLang="ja-JP" sz="2000" b="1" dirty="0" smtClean="0">
                <a:solidFill>
                  <a:srgbClr val="FF0000"/>
                </a:solidFill>
              </a:rPr>
              <a:t>3.64x10</a:t>
            </a:r>
            <a:r>
              <a:rPr lang="en-US" altLang="ja-JP" sz="2000" b="1" baseline="30000" dirty="0" smtClean="0">
                <a:solidFill>
                  <a:srgbClr val="FF0000"/>
                </a:solidFill>
              </a:rPr>
              <a:t>21</a:t>
            </a:r>
            <a:r>
              <a:rPr lang="en-US" altLang="ja-JP" sz="2000" b="1" dirty="0" smtClean="0"/>
              <a:t>.</a:t>
            </a:r>
            <a:br>
              <a:rPr lang="en-US" altLang="ja-JP" sz="2000" b="1" dirty="0" smtClean="0"/>
            </a:br>
            <a:r>
              <a:rPr lang="en-US" altLang="ja-JP" sz="2000" b="1" dirty="0" smtClean="0"/>
              <a:t>Analysis based on </a:t>
            </a:r>
            <a:r>
              <a:rPr lang="en-US" altLang="ja-JP" sz="2000" b="1" dirty="0" smtClean="0">
                <a:solidFill>
                  <a:srgbClr val="FF0000"/>
                </a:solidFill>
              </a:rPr>
              <a:t>1.49x10</a:t>
            </a:r>
            <a:r>
              <a:rPr lang="en-US" altLang="ja-JP" sz="2000" b="1" baseline="30000" dirty="0" smtClean="0">
                <a:solidFill>
                  <a:srgbClr val="FF0000"/>
                </a:solidFill>
              </a:rPr>
              <a:t>21 </a:t>
            </a:r>
            <a:r>
              <a:rPr lang="en-US" altLang="ja-JP" sz="2000" b="1" dirty="0"/>
              <a:t>(</a:t>
            </a:r>
            <a:r>
              <a:rPr lang="en-US" altLang="ja-JP" sz="2000" b="1" dirty="0" smtClean="0">
                <a:latin typeface="Symbol" panose="05050102010706020507" pitchFamily="18" charset="2"/>
              </a:rPr>
              <a:t>n</a:t>
            </a:r>
            <a:r>
              <a:rPr lang="en-US" altLang="ja-JP" sz="2000" b="1" dirty="0" smtClean="0"/>
              <a:t>) </a:t>
            </a:r>
            <a:r>
              <a:rPr lang="en-US" altLang="ja-JP" sz="2000" b="1" dirty="0"/>
              <a:t>+ </a:t>
            </a:r>
            <a:r>
              <a:rPr lang="en-US" altLang="ja-JP" sz="2000" b="1" dirty="0" smtClean="0">
                <a:solidFill>
                  <a:srgbClr val="FF0000"/>
                </a:solidFill>
              </a:rPr>
              <a:t>1.64x10</a:t>
            </a:r>
            <a:r>
              <a:rPr lang="en-US" altLang="ja-JP" sz="2000" b="1" baseline="30000" dirty="0" smtClean="0">
                <a:solidFill>
                  <a:srgbClr val="FF0000"/>
                </a:solidFill>
              </a:rPr>
              <a:t>21 </a:t>
            </a:r>
            <a:r>
              <a:rPr lang="en-US" altLang="ja-JP" sz="2000" b="1" dirty="0" smtClean="0"/>
              <a:t>(</a:t>
            </a:r>
            <a:r>
              <a:rPr lang="en-US" altLang="ja-JP" sz="2000" b="1" dirty="0" smtClean="0">
                <a:latin typeface="Symbol" panose="05050102010706020507" pitchFamily="18" charset="2"/>
              </a:rPr>
              <a:t>n</a:t>
            </a:r>
            <a:r>
              <a:rPr lang="en-US" altLang="ja-JP" sz="2000" b="1" dirty="0" smtClean="0"/>
              <a:t>) is obtained.</a:t>
            </a:r>
          </a:p>
          <a:p>
            <a:pPr>
              <a:spcBef>
                <a:spcPts val="1200"/>
              </a:spcBef>
              <a:spcAft>
                <a:spcPts val="1200"/>
              </a:spcAft>
              <a:buFont typeface="Wingdings" panose="05000000000000000000" pitchFamily="2" charset="2"/>
              <a:buChar char="l"/>
            </a:pPr>
            <a:r>
              <a:rPr lang="en-US" altLang="ja-JP" sz="2000" b="1" dirty="0" smtClean="0"/>
              <a:t>Results from </a:t>
            </a:r>
            <a:r>
              <a:rPr lang="en-US" altLang="ja-JP" sz="2000" b="1" dirty="0" smtClean="0">
                <a:latin typeface="Symbol" panose="05050102010706020507" pitchFamily="18" charset="2"/>
              </a:rPr>
              <a:t>n</a:t>
            </a:r>
            <a:r>
              <a:rPr lang="en-US" altLang="ja-JP" sz="2000" b="1" baseline="-25000" dirty="0" smtClean="0">
                <a:latin typeface="Symbol" panose="05050102010706020507" pitchFamily="18" charset="2"/>
              </a:rPr>
              <a:t>m</a:t>
            </a:r>
            <a:r>
              <a:rPr lang="en-US" altLang="ja-JP" sz="2000" b="1" dirty="0" smtClean="0"/>
              <a:t>/</a:t>
            </a:r>
            <a:r>
              <a:rPr lang="en-US" altLang="ja-JP" sz="2000" b="1" dirty="0" smtClean="0">
                <a:latin typeface="Symbol" panose="05050102010706020507" pitchFamily="18" charset="2"/>
              </a:rPr>
              <a:t>n</a:t>
            </a:r>
            <a:r>
              <a:rPr lang="en-US" altLang="ja-JP" sz="2000" b="1" baseline="-25000" dirty="0" smtClean="0">
                <a:latin typeface="Symbol" panose="05050102010706020507" pitchFamily="18" charset="2"/>
              </a:rPr>
              <a:t>m</a:t>
            </a:r>
            <a:r>
              <a:rPr lang="en-US" altLang="ja-JP" sz="2000" b="1" dirty="0" smtClean="0"/>
              <a:t> disappearance well agree with </a:t>
            </a:r>
            <a:r>
              <a:rPr lang="en-US" altLang="ja-JP" sz="2000" b="1" dirty="0"/>
              <a:t>other </a:t>
            </a:r>
            <a:r>
              <a:rPr lang="en-US" altLang="ja-JP" sz="2000" b="1" dirty="0" smtClean="0"/>
              <a:t>experiments.</a:t>
            </a:r>
            <a:br>
              <a:rPr lang="en-US" altLang="ja-JP" sz="2000" b="1" dirty="0" smtClean="0"/>
            </a:br>
            <a:r>
              <a:rPr lang="en-US" altLang="ja-JP" sz="2000" b="1" dirty="0" smtClean="0"/>
              <a:t>It </a:t>
            </a:r>
            <a:r>
              <a:rPr lang="en-US" altLang="ja-JP" sz="2000" b="1" dirty="0"/>
              <a:t>does not contradict </a:t>
            </a:r>
            <a:r>
              <a:rPr lang="en-US" altLang="ja-JP" sz="2000" b="1" dirty="0" smtClean="0"/>
              <a:t>with the </a:t>
            </a:r>
            <a:r>
              <a:rPr lang="en-US" altLang="ja-JP" sz="2000" b="1" dirty="0"/>
              <a:t>maximal </a:t>
            </a:r>
            <a:r>
              <a:rPr lang="en-US" altLang="ja-JP" sz="2000" b="1" dirty="0" smtClean="0"/>
              <a:t>mixing (sin</a:t>
            </a:r>
            <a:r>
              <a:rPr lang="en-US" altLang="ja-JP" sz="2000" b="1" baseline="30000" dirty="0" smtClean="0"/>
              <a:t>2</a:t>
            </a:r>
            <a:r>
              <a:rPr lang="en-US" altLang="ja-JP" sz="2000" b="1" dirty="0" smtClean="0">
                <a:latin typeface="Symbol" panose="05050102010706020507" pitchFamily="18" charset="2"/>
              </a:rPr>
              <a:t>q</a:t>
            </a:r>
            <a:r>
              <a:rPr lang="en-US" altLang="ja-JP" sz="2000" b="1" baseline="-25000" dirty="0" smtClean="0"/>
              <a:t>23</a:t>
            </a:r>
            <a:r>
              <a:rPr lang="en-US" altLang="ja-JP" sz="2000" b="1" dirty="0" smtClean="0"/>
              <a:t>=0.5</a:t>
            </a:r>
            <a:r>
              <a:rPr lang="en-US" altLang="ja-JP" sz="2000" b="1" dirty="0"/>
              <a:t>). </a:t>
            </a:r>
          </a:p>
          <a:p>
            <a:pPr>
              <a:spcBef>
                <a:spcPts val="1200"/>
              </a:spcBef>
              <a:spcAft>
                <a:spcPts val="1200"/>
              </a:spcAft>
              <a:buFont typeface="Wingdings" panose="05000000000000000000" pitchFamily="2" charset="2"/>
              <a:buChar char="l"/>
            </a:pPr>
            <a:r>
              <a:rPr lang="en-US" altLang="ja-JP" sz="2000" b="1" dirty="0" smtClean="0"/>
              <a:t>From </a:t>
            </a:r>
            <a:r>
              <a:rPr lang="en-US" altLang="ja-JP" sz="2000" b="1" dirty="0" smtClean="0">
                <a:latin typeface="Symbol" panose="05050102010706020507" pitchFamily="18" charset="2"/>
              </a:rPr>
              <a:t>n</a:t>
            </a:r>
            <a:r>
              <a:rPr lang="en-US" altLang="ja-JP" sz="2000" b="1" baseline="-25000" dirty="0" smtClean="0"/>
              <a:t>e</a:t>
            </a:r>
            <a:r>
              <a:rPr lang="en-US" altLang="ja-JP" sz="2000" b="1" dirty="0" smtClean="0"/>
              <a:t>/</a:t>
            </a:r>
            <a:r>
              <a:rPr lang="en-US" altLang="ja-JP" sz="2000" b="1" dirty="0" smtClean="0">
                <a:latin typeface="Symbol" panose="05050102010706020507" pitchFamily="18" charset="2"/>
              </a:rPr>
              <a:t>n</a:t>
            </a:r>
            <a:r>
              <a:rPr lang="en-US" altLang="ja-JP" sz="2000" b="1" baseline="-25000" dirty="0" smtClean="0"/>
              <a:t>e</a:t>
            </a:r>
            <a:r>
              <a:rPr lang="en-US" altLang="ja-JP" sz="2000" b="1" dirty="0" smtClean="0"/>
              <a:t> appearance analysis, </a:t>
            </a:r>
            <a:r>
              <a:rPr lang="en-US" altLang="ja-JP" sz="2000" b="1" dirty="0" smtClean="0">
                <a:solidFill>
                  <a:srgbClr val="FF0000"/>
                </a:solidFill>
              </a:rPr>
              <a:t>normal</a:t>
            </a:r>
            <a:r>
              <a:rPr lang="en-US" altLang="ja-JP" sz="2000" b="1" dirty="0" smtClean="0"/>
              <a:t> </a:t>
            </a:r>
            <a:r>
              <a:rPr lang="en-US" altLang="ja-JP" sz="2000" b="1" dirty="0"/>
              <a:t>mass ordering </a:t>
            </a:r>
            <a:r>
              <a:rPr lang="en-US" altLang="ja-JP" sz="2000" b="1" dirty="0" smtClean="0"/>
              <a:t>is favored over inverted </a:t>
            </a:r>
            <a:r>
              <a:rPr lang="en-US" altLang="ja-JP" sz="2000" b="1" dirty="0"/>
              <a:t>mass </a:t>
            </a:r>
            <a:r>
              <a:rPr lang="en-US" altLang="ja-JP" sz="2000" b="1" dirty="0" smtClean="0"/>
              <a:t>ordering. </a:t>
            </a:r>
            <a:r>
              <a:rPr lang="en-US" altLang="ja-JP" sz="2000" b="1" dirty="0" smtClean="0">
                <a:solidFill>
                  <a:srgbClr val="FF0000"/>
                </a:solidFill>
              </a:rPr>
              <a:t>Negative </a:t>
            </a:r>
            <a:r>
              <a:rPr lang="en-US" altLang="ja-JP" sz="2000" b="1" dirty="0" smtClean="0">
                <a:solidFill>
                  <a:srgbClr val="FF0000"/>
                </a:solidFill>
                <a:latin typeface="Symbol" panose="05050102010706020507" pitchFamily="18" charset="2"/>
              </a:rPr>
              <a:t>d</a:t>
            </a:r>
            <a:r>
              <a:rPr lang="en-US" altLang="ja-JP" sz="2000" b="1" dirty="0" smtClean="0">
                <a:solidFill>
                  <a:srgbClr val="FF0000"/>
                </a:solidFill>
              </a:rPr>
              <a:t> </a:t>
            </a:r>
            <a:r>
              <a:rPr lang="en-US" altLang="ja-JP" sz="2000" b="1" baseline="-25000" dirty="0" smtClean="0">
                <a:solidFill>
                  <a:srgbClr val="FF0000"/>
                </a:solidFill>
              </a:rPr>
              <a:t>CP </a:t>
            </a:r>
            <a:r>
              <a:rPr lang="en-US" altLang="ja-JP" sz="2000" b="1" dirty="0" smtClean="0"/>
              <a:t>is favored.</a:t>
            </a:r>
          </a:p>
          <a:p>
            <a:pPr>
              <a:spcBef>
                <a:spcPts val="1200"/>
              </a:spcBef>
              <a:spcAft>
                <a:spcPts val="1200"/>
              </a:spcAft>
              <a:buFont typeface="Wingdings" panose="05000000000000000000" pitchFamily="2" charset="2"/>
              <a:buChar char="l"/>
            </a:pPr>
            <a:r>
              <a:rPr lang="en-US" altLang="ja-JP" sz="2000" b="1" dirty="0" smtClean="0"/>
              <a:t>The </a:t>
            </a:r>
            <a:r>
              <a:rPr lang="en-US" altLang="ja-JP" sz="2000" b="1" dirty="0"/>
              <a:t>best fit value for </a:t>
            </a:r>
            <a:r>
              <a:rPr lang="en-US" altLang="ja-JP" sz="2000" b="1" dirty="0" err="1" smtClean="0">
                <a:latin typeface="Symbol" panose="05050102010706020507" pitchFamily="18" charset="2"/>
              </a:rPr>
              <a:t>d</a:t>
            </a:r>
            <a:r>
              <a:rPr lang="en-US" altLang="ja-JP" sz="2000" b="1" baseline="-25000" dirty="0" err="1" smtClean="0"/>
              <a:t>CP</a:t>
            </a:r>
            <a:r>
              <a:rPr lang="en-US" altLang="ja-JP" sz="2000" b="1" dirty="0" smtClean="0"/>
              <a:t> with 1</a:t>
            </a:r>
            <a:r>
              <a:rPr lang="en-US" altLang="ja-JP" sz="2000" b="1" dirty="0" smtClean="0">
                <a:latin typeface="Symbol" panose="05050102010706020507" pitchFamily="18" charset="2"/>
              </a:rPr>
              <a:t>s</a:t>
            </a:r>
            <a:r>
              <a:rPr lang="en-US" altLang="ja-JP" sz="2000" b="1" dirty="0" smtClean="0"/>
              <a:t> error is </a:t>
            </a:r>
            <a:r>
              <a:rPr lang="en-US" altLang="ja-JP" sz="2000" b="1" dirty="0" smtClean="0">
                <a:solidFill>
                  <a:srgbClr val="FF0000"/>
                </a:solidFill>
              </a:rPr>
              <a:t>-108</a:t>
            </a:r>
            <a:r>
              <a:rPr lang="en-US" altLang="ja-JP" sz="2000" b="1" baseline="30000" dirty="0" smtClean="0">
                <a:solidFill>
                  <a:srgbClr val="FF0000"/>
                </a:solidFill>
              </a:rPr>
              <a:t>o</a:t>
            </a:r>
            <a:r>
              <a:rPr lang="en-US" altLang="ja-JP" sz="2000" b="1" dirty="0" smtClean="0">
                <a:solidFill>
                  <a:srgbClr val="FF0000"/>
                </a:solidFill>
              </a:rPr>
              <a:t>       </a:t>
            </a:r>
            <a:r>
              <a:rPr lang="en-US" altLang="ja-JP" sz="2000" b="1" dirty="0" smtClean="0"/>
              <a:t>(</a:t>
            </a:r>
            <a:r>
              <a:rPr lang="en-US" altLang="ja-JP" sz="1800" b="1" dirty="0" smtClean="0"/>
              <a:t>normal mass ordering</a:t>
            </a:r>
            <a:r>
              <a:rPr lang="en-US" altLang="ja-JP" sz="2000" b="1" dirty="0" smtClean="0"/>
              <a:t>).</a:t>
            </a:r>
            <a:endParaRPr lang="en-US" altLang="ja-JP" sz="2000" b="1" dirty="0"/>
          </a:p>
          <a:p>
            <a:pPr>
              <a:spcBef>
                <a:spcPts val="1200"/>
              </a:spcBef>
              <a:spcAft>
                <a:spcPts val="1200"/>
              </a:spcAft>
              <a:buFont typeface="Wingdings" panose="05000000000000000000" pitchFamily="2" charset="2"/>
              <a:buChar char="l"/>
            </a:pPr>
            <a:r>
              <a:rPr lang="en-US" altLang="ja-JP" sz="2000" b="1" dirty="0" smtClean="0">
                <a:solidFill>
                  <a:srgbClr val="FF0000"/>
                </a:solidFill>
              </a:rPr>
              <a:t>All </a:t>
            </a:r>
            <a:r>
              <a:rPr lang="en-US" altLang="ja-JP" sz="2000" b="1" dirty="0">
                <a:solidFill>
                  <a:srgbClr val="FF0000"/>
                </a:solidFill>
              </a:rPr>
              <a:t>CP-conserving cases are excluded with more than 2</a:t>
            </a:r>
            <a:r>
              <a:rPr lang="en-US" altLang="ja-JP" sz="2000" b="1" dirty="0">
                <a:solidFill>
                  <a:srgbClr val="FF0000"/>
                </a:solidFill>
                <a:latin typeface="Symbol" panose="05050102010706020507" pitchFamily="18" charset="2"/>
              </a:rPr>
              <a:t>s</a:t>
            </a:r>
            <a:r>
              <a:rPr lang="en-US" altLang="ja-JP" sz="2000" b="1" dirty="0" smtClean="0">
                <a:solidFill>
                  <a:srgbClr val="FF0000"/>
                </a:solidFill>
              </a:rPr>
              <a:t>.</a:t>
            </a:r>
            <a:endParaRPr lang="en-US" altLang="ja-JP" sz="2000" b="1" dirty="0" smtClean="0"/>
          </a:p>
          <a:p>
            <a:pPr eaLnBrk="1" hangingPunct="1">
              <a:spcBef>
                <a:spcPts val="1200"/>
              </a:spcBef>
              <a:buFont typeface="Wingdings" panose="05000000000000000000" pitchFamily="2" charset="2"/>
              <a:buChar char="l"/>
            </a:pPr>
            <a:r>
              <a:rPr lang="en-US" altLang="ja-JP" sz="2000" b="1" dirty="0">
                <a:solidFill>
                  <a:srgbClr val="000000"/>
                </a:solidFill>
                <a:cs typeface="Arial" panose="020B0604020202020204" pitchFamily="34" charset="0"/>
              </a:rPr>
              <a:t>The </a:t>
            </a:r>
            <a:r>
              <a:rPr lang="en-US" altLang="ja-JP" sz="2000" b="1" dirty="0" smtClean="0">
                <a:solidFill>
                  <a:srgbClr val="000000"/>
                </a:solidFill>
                <a:cs typeface="Arial" panose="020B0604020202020204" pitchFamily="34" charset="0"/>
              </a:rPr>
              <a:t>beam power upgrade as well as the near detector upgrade are in progress. </a:t>
            </a:r>
            <a:r>
              <a:rPr lang="en-US" altLang="ja-JP" sz="2000" b="1" dirty="0" smtClean="0">
                <a:solidFill>
                  <a:srgbClr val="FF0000"/>
                </a:solidFill>
                <a:cs typeface="Arial" panose="020B0604020202020204" pitchFamily="34" charset="0"/>
              </a:rPr>
              <a:t>We </a:t>
            </a:r>
            <a:r>
              <a:rPr lang="en-US" altLang="ja-JP" sz="2000" b="1" dirty="0">
                <a:solidFill>
                  <a:srgbClr val="FF0000"/>
                </a:solidFill>
                <a:cs typeface="Arial" panose="020B0604020202020204" pitchFamily="34" charset="0"/>
              </a:rPr>
              <a:t>hope that we can discover the CP violation in 2020s.</a:t>
            </a:r>
            <a:endParaRPr lang="en-US" altLang="ja-JP" sz="2000" b="1" dirty="0"/>
          </a:p>
        </p:txBody>
      </p:sp>
      <p:sp>
        <p:nvSpPr>
          <p:cNvPr id="5" name="テキスト ボックス 4"/>
          <p:cNvSpPr txBox="1"/>
          <p:nvPr/>
        </p:nvSpPr>
        <p:spPr>
          <a:xfrm>
            <a:off x="5843611" y="3473025"/>
            <a:ext cx="884237" cy="338554"/>
          </a:xfrm>
          <a:prstGeom prst="rect">
            <a:avLst/>
          </a:prstGeom>
          <a:noFill/>
        </p:spPr>
        <p:txBody>
          <a:bodyPr>
            <a:spAutoFit/>
          </a:bodyPr>
          <a:lstStyle/>
          <a:p>
            <a:pPr>
              <a:defRPr/>
            </a:pPr>
            <a:r>
              <a:rPr lang="en-US" altLang="ja-JP" sz="1600" b="1" dirty="0" smtClean="0">
                <a:solidFill>
                  <a:srgbClr val="FF0000"/>
                </a:solidFill>
                <a:latin typeface="Courier New" panose="02070309020205020404" pitchFamily="49" charset="0"/>
                <a:cs typeface="Courier New" panose="02070309020205020404" pitchFamily="49" charset="0"/>
              </a:rPr>
              <a:t>+</a:t>
            </a:r>
            <a:r>
              <a:rPr lang="en-US" altLang="ja-JP" sz="1600" b="1" dirty="0" smtClean="0">
                <a:solidFill>
                  <a:srgbClr val="FF0000"/>
                </a:solidFill>
                <a:latin typeface="+mn-lt"/>
              </a:rPr>
              <a:t>40</a:t>
            </a:r>
            <a:r>
              <a:rPr lang="en-US" altLang="ja-JP" sz="1600" b="1" baseline="30000" dirty="0" smtClean="0">
                <a:solidFill>
                  <a:srgbClr val="FF0000"/>
                </a:solidFill>
                <a:latin typeface="+mn-lt"/>
              </a:rPr>
              <a:t>o</a:t>
            </a:r>
            <a:endParaRPr lang="ja-JP" altLang="en-US" sz="1600" b="1" baseline="30000" dirty="0">
              <a:solidFill>
                <a:srgbClr val="FF0000"/>
              </a:solidFill>
              <a:latin typeface="+mn-lt"/>
            </a:endParaRPr>
          </a:p>
        </p:txBody>
      </p:sp>
      <p:sp>
        <p:nvSpPr>
          <p:cNvPr id="6" name="テキスト ボックス 5"/>
          <p:cNvSpPr txBox="1"/>
          <p:nvPr/>
        </p:nvSpPr>
        <p:spPr>
          <a:xfrm>
            <a:off x="5843611" y="3627009"/>
            <a:ext cx="884237" cy="338554"/>
          </a:xfrm>
          <a:prstGeom prst="rect">
            <a:avLst/>
          </a:prstGeom>
          <a:noFill/>
        </p:spPr>
        <p:txBody>
          <a:bodyPr>
            <a:spAutoFit/>
          </a:bodyPr>
          <a:lstStyle/>
          <a:p>
            <a:pPr>
              <a:defRPr/>
            </a:pPr>
            <a:r>
              <a:rPr lang="en-US" altLang="ja-JP" sz="1600" b="1" dirty="0" smtClean="0">
                <a:solidFill>
                  <a:srgbClr val="FF0000"/>
                </a:solidFill>
                <a:latin typeface="Courier New" panose="02070309020205020404" pitchFamily="49" charset="0"/>
                <a:cs typeface="Courier New" panose="02070309020205020404" pitchFamily="49" charset="0"/>
              </a:rPr>
              <a:t>-</a:t>
            </a:r>
            <a:r>
              <a:rPr lang="en-US" altLang="ja-JP" sz="1600" b="1" dirty="0" smtClean="0">
                <a:solidFill>
                  <a:srgbClr val="FF0000"/>
                </a:solidFill>
                <a:latin typeface="+mn-lt"/>
              </a:rPr>
              <a:t>33</a:t>
            </a:r>
            <a:r>
              <a:rPr lang="en-US" altLang="ja-JP" sz="1600" b="1" baseline="30000" dirty="0" smtClean="0">
                <a:solidFill>
                  <a:srgbClr val="FF0000"/>
                </a:solidFill>
                <a:latin typeface="+mn-lt"/>
              </a:rPr>
              <a:t>o</a:t>
            </a:r>
            <a:endParaRPr lang="ja-JP" altLang="en-US" sz="1600" b="1" baseline="30000" dirty="0">
              <a:solidFill>
                <a:srgbClr val="FF0000"/>
              </a:solidFill>
              <a:latin typeface="+mn-lt"/>
            </a:endParaRPr>
          </a:p>
        </p:txBody>
      </p:sp>
      <p:cxnSp>
        <p:nvCxnSpPr>
          <p:cNvPr id="7" name="直線コネクタ 6"/>
          <p:cNvCxnSpPr/>
          <p:nvPr/>
        </p:nvCxnSpPr>
        <p:spPr>
          <a:xfrm>
            <a:off x="1450443" y="2729217"/>
            <a:ext cx="1428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2364847" y="1807119"/>
            <a:ext cx="1428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5714564" y="1369166"/>
            <a:ext cx="1428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36072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object 3"/>
          <p:cNvSpPr>
            <a:spLocks noChangeArrowheads="1"/>
          </p:cNvSpPr>
          <p:nvPr/>
        </p:nvSpPr>
        <p:spPr bwMode="auto">
          <a:xfrm>
            <a:off x="39688" y="1249363"/>
            <a:ext cx="9080500" cy="517525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2000">
              <a:latin typeface="Times New Roman" panose="02020603050405020304" pitchFamily="18" charset="0"/>
            </a:endParaRPr>
          </a:p>
        </p:txBody>
      </p:sp>
      <p:sp>
        <p:nvSpPr>
          <p:cNvPr id="31748" name="Text Box 43"/>
          <p:cNvSpPr txBox="1">
            <a:spLocks noChangeArrowheads="1"/>
          </p:cNvSpPr>
          <p:nvPr/>
        </p:nvSpPr>
        <p:spPr bwMode="auto">
          <a:xfrm>
            <a:off x="327318" y="6155744"/>
            <a:ext cx="8604250"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dirty="0">
                <a:solidFill>
                  <a:srgbClr val="FF0000"/>
                </a:solidFill>
              </a:rPr>
              <a:t>The T2K collaboration</a:t>
            </a:r>
            <a:r>
              <a:rPr lang="en-US" altLang="ja-JP" sz="1600" b="1" dirty="0"/>
              <a:t> includes about </a:t>
            </a:r>
            <a:r>
              <a:rPr lang="en-US" altLang="ja-JP" sz="1600" b="1" dirty="0">
                <a:solidFill>
                  <a:srgbClr val="FF0000"/>
                </a:solidFill>
              </a:rPr>
              <a:t>500</a:t>
            </a:r>
            <a:r>
              <a:rPr lang="en-US" altLang="ja-JP" sz="1600" b="1" dirty="0"/>
              <a:t> physicists from </a:t>
            </a:r>
            <a:r>
              <a:rPr lang="en-US" altLang="ja-JP" sz="1600" b="1" dirty="0" smtClean="0"/>
              <a:t>12 </a:t>
            </a:r>
            <a:r>
              <a:rPr lang="en-US" altLang="ja-JP" sz="1600" b="1" dirty="0"/>
              <a:t>countries (Canada, France, Germany, Italy, Japan, Poland, Russia, Spain, Switzerland, UK, </a:t>
            </a:r>
            <a:r>
              <a:rPr lang="en-US" altLang="ja-JP" sz="1600" b="1" dirty="0" smtClean="0"/>
              <a:t>USA, Vietnam).</a:t>
            </a:r>
            <a:endParaRPr lang="en-US" altLang="ja-JP" sz="1600" b="1" dirty="0"/>
          </a:p>
        </p:txBody>
      </p:sp>
      <p:sp>
        <p:nvSpPr>
          <p:cNvPr id="31749" name="Text Box 2"/>
          <p:cNvSpPr txBox="1">
            <a:spLocks noChangeArrowheads="1"/>
          </p:cNvSpPr>
          <p:nvPr/>
        </p:nvSpPr>
        <p:spPr bwMode="auto">
          <a:xfrm>
            <a:off x="113580" y="2413633"/>
            <a:ext cx="3359294" cy="523220"/>
          </a:xfrm>
          <a:prstGeom prst="rect">
            <a:avLst/>
          </a:prstGeom>
          <a:solidFill>
            <a:schemeClr val="bg1"/>
          </a:solidFill>
          <a:ln w="38100">
            <a:solidFill>
              <a:srgbClr val="FF0000"/>
            </a:solidFill>
          </a:ln>
          <a:effectLs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dirty="0">
                <a:solidFill>
                  <a:schemeClr val="accent2"/>
                </a:solidFill>
              </a:rPr>
              <a:t> </a:t>
            </a:r>
            <a:r>
              <a:rPr lang="en-US" altLang="ja-JP" sz="2300" b="1" dirty="0">
                <a:solidFill>
                  <a:schemeClr val="accent2"/>
                </a:solidFill>
              </a:rPr>
              <a:t>The T2K collaboration</a:t>
            </a:r>
          </a:p>
        </p:txBody>
      </p:sp>
      <p:sp>
        <p:nvSpPr>
          <p:cNvPr id="3" name="スライド番号プレースホルダー 2"/>
          <p:cNvSpPr>
            <a:spLocks noGrp="1"/>
          </p:cNvSpPr>
          <p:nvPr>
            <p:ph type="sldNum" sz="quarter" idx="12"/>
          </p:nvPr>
        </p:nvSpPr>
        <p:spPr/>
        <p:txBody>
          <a:bodyPr/>
          <a:lstStyle/>
          <a:p>
            <a:pPr>
              <a:defRPr/>
            </a:pPr>
            <a:fld id="{3EAA431D-1802-4F9A-9E77-815A94885E9D}" type="slidenum">
              <a:rPr lang="en-US" altLang="ja-JP" smtClean="0"/>
              <a:pPr>
                <a:defRPr/>
              </a:pPr>
              <a:t>29</a:t>
            </a:fld>
            <a:endParaRPr lang="en-US" altLang="ja-JP"/>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405" y="5680344"/>
            <a:ext cx="7143519" cy="465189"/>
          </a:xfrm>
          <a:prstGeom prst="rect">
            <a:avLst/>
          </a:prstGeom>
        </p:spPr>
      </p:pic>
      <p:sp>
        <p:nvSpPr>
          <p:cNvPr id="4" name="テキスト ボックス 3"/>
          <p:cNvSpPr txBox="1"/>
          <p:nvPr/>
        </p:nvSpPr>
        <p:spPr>
          <a:xfrm>
            <a:off x="785089" y="129307"/>
            <a:ext cx="7961745" cy="923330"/>
          </a:xfrm>
          <a:prstGeom prst="rect">
            <a:avLst/>
          </a:prstGeom>
          <a:noFill/>
        </p:spPr>
        <p:txBody>
          <a:bodyPr wrap="square" rtlCol="0">
            <a:spAutoFit/>
          </a:bodyPr>
          <a:lstStyle/>
          <a:p>
            <a:r>
              <a:rPr kumimoji="1" lang="en-US" altLang="ja-JP" sz="5400" b="1" dirty="0" smtClean="0">
                <a:solidFill>
                  <a:srgbClr val="FF0000"/>
                </a:solidFill>
                <a:latin typeface="Arial" panose="020B0604020202020204" pitchFamily="34" charset="0"/>
                <a:cs typeface="Arial" panose="020B0604020202020204" pitchFamily="34" charset="0"/>
              </a:rPr>
              <a:t>Thank you very much</a:t>
            </a:r>
            <a:endParaRPr kumimoji="1" lang="ja-JP" altLang="en-US" sz="5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4010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47626" y="1490663"/>
            <a:ext cx="9001642"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dirty="0">
                <a:latin typeface="Symbol" panose="05050102010706020507" pitchFamily="18" charset="2"/>
              </a:rPr>
              <a:t>|D</a:t>
            </a:r>
            <a:r>
              <a:rPr lang="en-US" altLang="ja-JP" sz="2000" b="1" dirty="0"/>
              <a:t>m</a:t>
            </a:r>
            <a:r>
              <a:rPr lang="en-US" altLang="ja-JP" sz="2000" b="1" baseline="30000" dirty="0"/>
              <a:t>2</a:t>
            </a:r>
            <a:r>
              <a:rPr lang="en-US" altLang="ja-JP" sz="2000" b="1" baseline="-25000" dirty="0"/>
              <a:t>32</a:t>
            </a:r>
            <a:r>
              <a:rPr lang="en-US" altLang="ja-JP" sz="2000" b="1" dirty="0"/>
              <a:t>| and </a:t>
            </a:r>
            <a:r>
              <a:rPr lang="en-US" altLang="ja-JP" sz="2000" b="1" dirty="0">
                <a:latin typeface="Symbol" panose="05050102010706020507" pitchFamily="18" charset="2"/>
              </a:rPr>
              <a:t>q</a:t>
            </a:r>
            <a:r>
              <a:rPr lang="en-US" altLang="ja-JP" sz="2000" b="1" baseline="-25000" dirty="0"/>
              <a:t>23 </a:t>
            </a:r>
            <a:r>
              <a:rPr lang="en-US" altLang="ja-JP" sz="2000" b="1" dirty="0" smtClean="0"/>
              <a:t>are</a:t>
            </a:r>
            <a:endParaRPr lang="en-US" altLang="ja-JP" sz="2000" b="1" dirty="0"/>
          </a:p>
        </p:txBody>
      </p:sp>
      <p:sp>
        <p:nvSpPr>
          <p:cNvPr id="36868" name="Text Box 4"/>
          <p:cNvSpPr txBox="1">
            <a:spLocks noChangeArrowheads="1"/>
          </p:cNvSpPr>
          <p:nvPr/>
        </p:nvSpPr>
        <p:spPr bwMode="auto">
          <a:xfrm>
            <a:off x="42863" y="2618938"/>
            <a:ext cx="84391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indent="-342900" eaLnBrk="1" hangingPunct="1">
              <a:spcBef>
                <a:spcPct val="0"/>
              </a:spcBef>
              <a:buFont typeface="Wingdings" panose="05000000000000000000" pitchFamily="2" charset="2"/>
              <a:buChar char="l"/>
              <a:defRPr/>
            </a:pPr>
            <a:r>
              <a:rPr lang="en-US" altLang="ja-JP" sz="2000" b="1" dirty="0">
                <a:latin typeface="+mn-lt"/>
              </a:rPr>
              <a:t>First non-zero indication of</a:t>
            </a:r>
            <a:r>
              <a:rPr lang="en-US" altLang="ja-JP" sz="2000" b="1" dirty="0">
                <a:solidFill>
                  <a:srgbClr val="FF0000"/>
                </a:solidFill>
                <a:latin typeface="Symbol" panose="05050102010706020507" pitchFamily="18" charset="2"/>
              </a:rPr>
              <a:t> q</a:t>
            </a:r>
            <a:r>
              <a:rPr lang="en-US" altLang="ja-JP" sz="2000" b="1" baseline="-25000" dirty="0">
                <a:solidFill>
                  <a:srgbClr val="FF0000"/>
                </a:solidFill>
              </a:rPr>
              <a:t>13</a:t>
            </a:r>
            <a:r>
              <a:rPr lang="en-US" altLang="ja-JP" sz="2000" b="1" dirty="0"/>
              <a:t> was reported by </a:t>
            </a:r>
            <a:r>
              <a:rPr lang="en-US" altLang="ja-JP" sz="2000" b="1" dirty="0">
                <a:solidFill>
                  <a:srgbClr val="FF0000"/>
                </a:solidFill>
              </a:rPr>
              <a:t>T2K</a:t>
            </a:r>
            <a:r>
              <a:rPr lang="en-US" altLang="ja-JP" sz="2000" b="1" dirty="0"/>
              <a:t> in 2011. </a:t>
            </a:r>
            <a:br>
              <a:rPr lang="en-US" altLang="ja-JP" sz="2000" b="1" dirty="0"/>
            </a:br>
            <a:r>
              <a:rPr lang="en-US" altLang="ja-JP" sz="2000" b="1" dirty="0"/>
              <a:t>Present </a:t>
            </a:r>
            <a:r>
              <a:rPr lang="en-US" altLang="ja-JP" sz="2000" b="1" dirty="0" smtClean="0"/>
              <a:t>constraint </a:t>
            </a:r>
            <a:r>
              <a:rPr lang="en-US" altLang="ja-JP" sz="2000" b="1" dirty="0"/>
              <a:t>given by reactor </a:t>
            </a:r>
            <a:r>
              <a:rPr lang="en-US" altLang="ja-JP" sz="2000" b="1" dirty="0" smtClean="0"/>
              <a:t>experiments is</a:t>
            </a:r>
            <a:endParaRPr lang="en-US" altLang="ja-JP" sz="2000" b="1" dirty="0"/>
          </a:p>
        </p:txBody>
      </p:sp>
      <p:sp>
        <p:nvSpPr>
          <p:cNvPr id="12292" name="Text Box 19"/>
          <p:cNvSpPr txBox="1">
            <a:spLocks noChangeArrowheads="1"/>
          </p:cNvSpPr>
          <p:nvPr/>
        </p:nvSpPr>
        <p:spPr bwMode="auto">
          <a:xfrm>
            <a:off x="55563" y="674688"/>
            <a:ext cx="87122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 typeface="Wingdings" panose="05000000000000000000" pitchFamily="2" charset="2"/>
              <a:buChar char="l"/>
            </a:pPr>
            <a:r>
              <a:rPr lang="en-US" altLang="ja-JP" sz="2000" b="1" dirty="0">
                <a:latin typeface="Symbol" panose="05050102010706020507" pitchFamily="18" charset="2"/>
              </a:rPr>
              <a:t>D</a:t>
            </a:r>
            <a:r>
              <a:rPr lang="en-US" altLang="ja-JP" sz="2000" b="1" dirty="0"/>
              <a:t>m</a:t>
            </a:r>
            <a:r>
              <a:rPr lang="en-US" altLang="ja-JP" sz="2000" b="1" baseline="30000" dirty="0"/>
              <a:t>2</a:t>
            </a:r>
            <a:r>
              <a:rPr lang="en-US" altLang="ja-JP" sz="2000" b="1" baseline="-25000" dirty="0"/>
              <a:t>21 </a:t>
            </a:r>
            <a:r>
              <a:rPr lang="en-US" altLang="ja-JP" sz="2000" b="1" dirty="0"/>
              <a:t>and </a:t>
            </a:r>
            <a:r>
              <a:rPr lang="en-US" altLang="ja-JP" sz="2000" b="1" dirty="0" smtClean="0">
                <a:latin typeface="Symbol" panose="05050102010706020507" pitchFamily="18" charset="2"/>
              </a:rPr>
              <a:t>q</a:t>
            </a:r>
            <a:r>
              <a:rPr lang="en-US" altLang="ja-JP" sz="2000" b="1" baseline="-25000" dirty="0" smtClean="0"/>
              <a:t>12</a:t>
            </a:r>
            <a:r>
              <a:rPr lang="ja-JP" altLang="en-US" sz="2000" b="1" dirty="0" smtClean="0"/>
              <a:t> </a:t>
            </a:r>
            <a:r>
              <a:rPr lang="en-US" altLang="ja-JP" sz="2000" b="1" dirty="0" smtClean="0"/>
              <a:t>are </a:t>
            </a:r>
            <a:endParaRPr lang="en-US" altLang="ja-JP" sz="2000" b="1" dirty="0"/>
          </a:p>
        </p:txBody>
      </p:sp>
      <p:sp>
        <p:nvSpPr>
          <p:cNvPr id="12293" name="Text Box 21"/>
          <p:cNvSpPr txBox="1">
            <a:spLocks noChangeArrowheads="1"/>
          </p:cNvSpPr>
          <p:nvPr/>
        </p:nvSpPr>
        <p:spPr bwMode="auto">
          <a:xfrm>
            <a:off x="601663" y="1057275"/>
            <a:ext cx="71755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latin typeface="Symbol" panose="05050102010706020507" pitchFamily="18" charset="2"/>
              </a:rPr>
              <a:t>D</a:t>
            </a:r>
            <a:r>
              <a:rPr lang="en-US" altLang="ja-JP" sz="2000" b="1" dirty="0"/>
              <a:t>m</a:t>
            </a:r>
            <a:r>
              <a:rPr lang="en-US" altLang="ja-JP" sz="2000" b="1" baseline="30000" dirty="0"/>
              <a:t>2</a:t>
            </a:r>
            <a:r>
              <a:rPr lang="en-US" altLang="ja-JP" sz="2000" b="1" baseline="-25000" dirty="0"/>
              <a:t>21 </a:t>
            </a:r>
            <a:r>
              <a:rPr lang="en-US" altLang="ja-JP" sz="2000" b="1" dirty="0"/>
              <a:t>=</a:t>
            </a:r>
            <a:r>
              <a:rPr lang="en-US" altLang="ja-JP" sz="2000" b="1" dirty="0">
                <a:solidFill>
                  <a:srgbClr val="FF0000"/>
                </a:solidFill>
              </a:rPr>
              <a:t> (7.53</a:t>
            </a:r>
            <a:r>
              <a:rPr lang="en-US" altLang="ja-JP" sz="2000" dirty="0">
                <a:solidFill>
                  <a:srgbClr val="FF0000"/>
                </a:solidFill>
              </a:rPr>
              <a:t>±</a:t>
            </a:r>
            <a:r>
              <a:rPr lang="en-US" altLang="ja-JP" sz="2000" b="1" dirty="0">
                <a:solidFill>
                  <a:srgbClr val="FF0000"/>
                </a:solidFill>
              </a:rPr>
              <a:t>0.18)x10</a:t>
            </a:r>
            <a:r>
              <a:rPr lang="en-US" altLang="ja-JP" sz="2000" b="1" baseline="30000" dirty="0">
                <a:solidFill>
                  <a:srgbClr val="FF0000"/>
                </a:solidFill>
              </a:rPr>
              <a:t>-5</a:t>
            </a:r>
            <a:r>
              <a:rPr lang="en-US" altLang="ja-JP" sz="2000" b="1" dirty="0"/>
              <a:t>eV</a:t>
            </a:r>
            <a:r>
              <a:rPr lang="en-US" altLang="ja-JP" sz="2000" b="1" baseline="30000" dirty="0"/>
              <a:t>2</a:t>
            </a:r>
            <a:r>
              <a:rPr lang="en-US" altLang="ja-JP" sz="2000" b="1" dirty="0"/>
              <a:t>,   sin</a:t>
            </a:r>
            <a:r>
              <a:rPr lang="en-US" altLang="ja-JP" sz="2000" b="1" baseline="30000" dirty="0"/>
              <a:t>2</a:t>
            </a:r>
            <a:r>
              <a:rPr lang="en-US" altLang="ja-JP" sz="2000" b="1" dirty="0">
                <a:latin typeface="Symbol" panose="05050102010706020507" pitchFamily="18" charset="2"/>
              </a:rPr>
              <a:t>q</a:t>
            </a:r>
            <a:r>
              <a:rPr lang="en-US" altLang="ja-JP" sz="2000" b="1" baseline="-25000" dirty="0"/>
              <a:t>12 </a:t>
            </a:r>
            <a:r>
              <a:rPr lang="en-US" altLang="ja-JP" sz="2000" b="1" dirty="0"/>
              <a:t>= </a:t>
            </a:r>
            <a:r>
              <a:rPr lang="en-US" altLang="ja-JP" sz="2000" b="1" dirty="0" smtClean="0">
                <a:solidFill>
                  <a:srgbClr val="FF0000"/>
                </a:solidFill>
              </a:rPr>
              <a:t>0.307</a:t>
            </a:r>
            <a:r>
              <a:rPr lang="en-US" altLang="ja-JP" sz="2000" dirty="0" smtClean="0">
                <a:solidFill>
                  <a:srgbClr val="FF0000"/>
                </a:solidFill>
              </a:rPr>
              <a:t>±</a:t>
            </a:r>
            <a:r>
              <a:rPr lang="en-US" altLang="ja-JP" sz="2000" b="1" dirty="0" smtClean="0">
                <a:solidFill>
                  <a:srgbClr val="FF0000"/>
                </a:solidFill>
              </a:rPr>
              <a:t>0.013</a:t>
            </a:r>
            <a:endParaRPr lang="en-US" altLang="ja-JP" sz="2000" b="1" baseline="30000" dirty="0">
              <a:solidFill>
                <a:srgbClr val="FF0000"/>
              </a:solidFill>
            </a:endParaRPr>
          </a:p>
        </p:txBody>
      </p:sp>
      <p:sp>
        <p:nvSpPr>
          <p:cNvPr id="12294" name="Text Box 22"/>
          <p:cNvSpPr txBox="1">
            <a:spLocks noChangeArrowheads="1"/>
          </p:cNvSpPr>
          <p:nvPr/>
        </p:nvSpPr>
        <p:spPr bwMode="auto">
          <a:xfrm>
            <a:off x="550863" y="1851025"/>
            <a:ext cx="859313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latin typeface="Symbol" panose="05050102010706020507" pitchFamily="18" charset="2"/>
              </a:rPr>
              <a:t>|D</a:t>
            </a:r>
            <a:r>
              <a:rPr lang="en-US" altLang="ja-JP" sz="2000" b="1" dirty="0"/>
              <a:t>m</a:t>
            </a:r>
            <a:r>
              <a:rPr lang="en-US" altLang="ja-JP" sz="2000" b="1" baseline="30000" dirty="0"/>
              <a:t>2</a:t>
            </a:r>
            <a:r>
              <a:rPr lang="en-US" altLang="ja-JP" sz="2000" b="1" baseline="-25000" dirty="0"/>
              <a:t>32</a:t>
            </a:r>
            <a:r>
              <a:rPr lang="en-US" altLang="ja-JP" sz="2000" b="1" dirty="0"/>
              <a:t>| =</a:t>
            </a:r>
            <a:r>
              <a:rPr lang="en-US" altLang="ja-JP" sz="2000" b="1" dirty="0">
                <a:solidFill>
                  <a:srgbClr val="FF0000"/>
                </a:solidFill>
              </a:rPr>
              <a:t> (</a:t>
            </a:r>
            <a:r>
              <a:rPr lang="en-US" altLang="ja-JP" sz="2000" b="1" dirty="0" smtClean="0">
                <a:solidFill>
                  <a:srgbClr val="FF0000"/>
                </a:solidFill>
              </a:rPr>
              <a:t>2.444</a:t>
            </a:r>
            <a:r>
              <a:rPr lang="en-US" altLang="ja-JP" sz="2000" dirty="0" smtClean="0">
                <a:solidFill>
                  <a:srgbClr val="FF0000"/>
                </a:solidFill>
              </a:rPr>
              <a:t>±</a:t>
            </a:r>
            <a:r>
              <a:rPr lang="en-US" altLang="ja-JP" sz="2000" b="1" dirty="0" smtClean="0">
                <a:solidFill>
                  <a:srgbClr val="FF0000"/>
                </a:solidFill>
              </a:rPr>
              <a:t>0.034)x10</a:t>
            </a:r>
            <a:r>
              <a:rPr lang="en-US" altLang="ja-JP" sz="2000" b="1" baseline="30000" dirty="0" smtClean="0">
                <a:solidFill>
                  <a:srgbClr val="FF0000"/>
                </a:solidFill>
              </a:rPr>
              <a:t>-3 </a:t>
            </a:r>
            <a:r>
              <a:rPr lang="en-US" altLang="ja-JP" sz="2000" b="1" dirty="0"/>
              <a:t>eV</a:t>
            </a:r>
            <a:r>
              <a:rPr lang="en-US" altLang="ja-JP" sz="2000" b="1" baseline="30000" dirty="0"/>
              <a:t>2</a:t>
            </a:r>
            <a:r>
              <a:rPr lang="en-US" altLang="ja-JP" sz="2000" b="1" dirty="0"/>
              <a:t>,  sin</a:t>
            </a:r>
            <a:r>
              <a:rPr lang="en-US" altLang="ja-JP" sz="2000" b="1" baseline="30000" dirty="0"/>
              <a:t>2</a:t>
            </a:r>
            <a:r>
              <a:rPr lang="en-US" altLang="ja-JP" sz="2000" b="1" dirty="0">
                <a:latin typeface="Symbol" panose="05050102010706020507" pitchFamily="18" charset="2"/>
              </a:rPr>
              <a:t>q</a:t>
            </a:r>
            <a:r>
              <a:rPr lang="en-US" altLang="ja-JP" sz="2000" b="1" baseline="-25000" dirty="0"/>
              <a:t>23</a:t>
            </a:r>
            <a:r>
              <a:rPr lang="en-US" altLang="ja-JP" sz="2000" b="1" baseline="-25000" dirty="0">
                <a:solidFill>
                  <a:srgbClr val="FF0000"/>
                </a:solidFill>
              </a:rPr>
              <a:t> </a:t>
            </a:r>
            <a:r>
              <a:rPr lang="en-US" altLang="ja-JP" sz="2000" b="1" dirty="0"/>
              <a:t>= </a:t>
            </a:r>
            <a:r>
              <a:rPr lang="en-US" altLang="ja-JP" sz="2000" b="1" dirty="0" smtClean="0">
                <a:solidFill>
                  <a:srgbClr val="FF0000"/>
                </a:solidFill>
              </a:rPr>
              <a:t>0.512           </a:t>
            </a:r>
            <a:br>
              <a:rPr lang="en-US" altLang="ja-JP" sz="2000" b="1" dirty="0" smtClean="0">
                <a:solidFill>
                  <a:srgbClr val="FF0000"/>
                </a:solidFill>
              </a:rPr>
            </a:br>
            <a:r>
              <a:rPr lang="en-US" altLang="ja-JP" sz="2000" b="1" dirty="0" smtClean="0">
                <a:solidFill>
                  <a:srgbClr val="FF0000"/>
                </a:solidFill>
              </a:rPr>
              <a:t>           </a:t>
            </a:r>
            <a:r>
              <a:rPr lang="en-US" altLang="ja-JP" sz="1600" b="1" dirty="0" smtClean="0"/>
              <a:t>(for </a:t>
            </a:r>
            <a:r>
              <a:rPr lang="en-US" altLang="ja-JP" sz="1600" b="1" dirty="0"/>
              <a:t>normal </a:t>
            </a:r>
            <a:r>
              <a:rPr lang="en-US" altLang="ja-JP" sz="1600" b="1" dirty="0" smtClean="0"/>
              <a:t>mass ordering, octant I)</a:t>
            </a:r>
            <a:endParaRPr lang="en-US" altLang="ja-JP" sz="1600" b="1" baseline="30000" dirty="0"/>
          </a:p>
        </p:txBody>
      </p:sp>
      <p:sp>
        <p:nvSpPr>
          <p:cNvPr id="12295" name="Text Box 23"/>
          <p:cNvSpPr txBox="1">
            <a:spLocks noChangeArrowheads="1"/>
          </p:cNvSpPr>
          <p:nvPr/>
        </p:nvSpPr>
        <p:spPr bwMode="auto">
          <a:xfrm>
            <a:off x="252248" y="23813"/>
            <a:ext cx="8639504" cy="52322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dirty="0">
                <a:solidFill>
                  <a:srgbClr val="0A0AD4"/>
                </a:solidFill>
              </a:rPr>
              <a:t>Neutrino oscillation </a:t>
            </a:r>
            <a:r>
              <a:rPr lang="en-US" altLang="ja-JP" sz="2800" b="1" u="sng" dirty="0" smtClean="0">
                <a:solidFill>
                  <a:srgbClr val="0A0AD4"/>
                </a:solidFill>
              </a:rPr>
              <a:t>parameters from PDG2019</a:t>
            </a:r>
            <a:endParaRPr lang="en-US" altLang="ja-JP" sz="2800" b="1" u="sng" dirty="0">
              <a:solidFill>
                <a:srgbClr val="0A0AD4"/>
              </a:solidFill>
              <a:latin typeface="Symbol" panose="05050102010706020507" pitchFamily="18" charset="2"/>
            </a:endParaRPr>
          </a:p>
        </p:txBody>
      </p:sp>
      <p:sp>
        <p:nvSpPr>
          <p:cNvPr id="3" name="テキスト ボックス 2"/>
          <p:cNvSpPr txBox="1"/>
          <p:nvPr/>
        </p:nvSpPr>
        <p:spPr>
          <a:xfrm>
            <a:off x="590550" y="3296801"/>
            <a:ext cx="3224213" cy="400050"/>
          </a:xfrm>
          <a:prstGeom prst="rect">
            <a:avLst/>
          </a:prstGeom>
          <a:noFill/>
        </p:spPr>
        <p:txBody>
          <a:bodyPr>
            <a:spAutoFit/>
          </a:bodyPr>
          <a:lstStyle/>
          <a:p>
            <a:pPr eaLnBrk="1" hangingPunct="1">
              <a:defRPr/>
            </a:pPr>
            <a:r>
              <a:rPr lang="en-US" altLang="ja-JP" b="1" dirty="0" smtClean="0">
                <a:latin typeface="+mn-lt"/>
              </a:rPr>
              <a:t>sin</a:t>
            </a:r>
            <a:r>
              <a:rPr lang="en-US" altLang="ja-JP" b="1" baseline="30000" dirty="0" smtClean="0">
                <a:latin typeface="+mn-lt"/>
              </a:rPr>
              <a:t>2</a:t>
            </a:r>
            <a:r>
              <a:rPr lang="en-US" altLang="ja-JP" b="1" dirty="0" smtClean="0">
                <a:latin typeface="Symbol" panose="05050102010706020507" pitchFamily="18" charset="2"/>
              </a:rPr>
              <a:t>q</a:t>
            </a:r>
            <a:r>
              <a:rPr lang="en-US" altLang="ja-JP" b="1" baseline="-25000" dirty="0" smtClean="0">
                <a:latin typeface="+mn-lt"/>
              </a:rPr>
              <a:t>13 </a:t>
            </a:r>
            <a:r>
              <a:rPr lang="en-US" altLang="ja-JP" b="1" dirty="0">
                <a:latin typeface="+mn-lt"/>
              </a:rPr>
              <a:t>= </a:t>
            </a:r>
            <a:r>
              <a:rPr lang="en-US" altLang="ja-JP" b="1" dirty="0" smtClean="0">
                <a:solidFill>
                  <a:srgbClr val="FF0000"/>
                </a:solidFill>
                <a:latin typeface="+mn-lt"/>
              </a:rPr>
              <a:t>0.0218±0.0007</a:t>
            </a:r>
            <a:endParaRPr lang="en-US" altLang="ja-JP" b="1" baseline="30000" dirty="0">
              <a:solidFill>
                <a:srgbClr val="FF0000"/>
              </a:solidFill>
              <a:latin typeface="+mn-lt"/>
            </a:endParaRPr>
          </a:p>
        </p:txBody>
      </p:sp>
      <p:sp>
        <p:nvSpPr>
          <p:cNvPr id="18" name="テキスト ボックス 17"/>
          <p:cNvSpPr txBox="1"/>
          <p:nvPr/>
        </p:nvSpPr>
        <p:spPr>
          <a:xfrm>
            <a:off x="6339434" y="1814513"/>
            <a:ext cx="884237" cy="339725"/>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smtClean="0">
                <a:solidFill>
                  <a:srgbClr val="FF0000"/>
                </a:solidFill>
                <a:latin typeface="+mn-lt"/>
              </a:rPr>
              <a:t>0.019</a:t>
            </a:r>
            <a:endParaRPr lang="ja-JP" altLang="en-US" sz="1600" b="1" dirty="0">
              <a:solidFill>
                <a:srgbClr val="FF0000"/>
              </a:solidFill>
              <a:latin typeface="+mn-lt"/>
            </a:endParaRPr>
          </a:p>
        </p:txBody>
      </p:sp>
      <p:sp>
        <p:nvSpPr>
          <p:cNvPr id="19" name="テキスト ボックス 18"/>
          <p:cNvSpPr txBox="1"/>
          <p:nvPr/>
        </p:nvSpPr>
        <p:spPr>
          <a:xfrm>
            <a:off x="6339434" y="1987550"/>
            <a:ext cx="1041400" cy="338138"/>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smtClean="0">
                <a:solidFill>
                  <a:srgbClr val="FF0000"/>
                </a:solidFill>
                <a:latin typeface="+mn-lt"/>
              </a:rPr>
              <a:t>0.022</a:t>
            </a:r>
            <a:endParaRPr lang="ja-JP" altLang="en-US" sz="1600" b="1" dirty="0">
              <a:solidFill>
                <a:srgbClr val="FF0000"/>
              </a:solidFill>
              <a:latin typeface="+mn-lt"/>
            </a:endParaRPr>
          </a:p>
        </p:txBody>
      </p:sp>
      <p:sp>
        <p:nvSpPr>
          <p:cNvPr id="12300" name="Text Box 99"/>
          <p:cNvSpPr txBox="1">
            <a:spLocks noChangeArrowheads="1"/>
          </p:cNvSpPr>
          <p:nvPr/>
        </p:nvSpPr>
        <p:spPr bwMode="auto">
          <a:xfrm>
            <a:off x="56548" y="3856368"/>
            <a:ext cx="9155112" cy="240065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dirty="0" smtClean="0"/>
              <a:t>At present, weak constraints on </a:t>
            </a:r>
            <a:r>
              <a:rPr kumimoji="0" lang="en-US" altLang="ja-JP" sz="2000" b="1" dirty="0" err="1" smtClean="0">
                <a:solidFill>
                  <a:srgbClr val="FF0000"/>
                </a:solidFill>
                <a:latin typeface="Symbol" panose="05050102010706020507" pitchFamily="18" charset="2"/>
              </a:rPr>
              <a:t>d</a:t>
            </a:r>
            <a:r>
              <a:rPr kumimoji="0" lang="en-US" altLang="ja-JP" sz="2000" b="1" baseline="-25000" dirty="0" err="1" smtClean="0">
                <a:solidFill>
                  <a:srgbClr val="FF0000"/>
                </a:solidFill>
              </a:rPr>
              <a:t>CP</a:t>
            </a:r>
            <a:r>
              <a:rPr kumimoji="0" lang="en-US" altLang="ja-JP" sz="2000" b="1" dirty="0" smtClean="0"/>
              <a:t> have been obtained.</a:t>
            </a:r>
            <a:br>
              <a:rPr kumimoji="0" lang="en-US" altLang="ja-JP" sz="2000" b="1" dirty="0" smtClean="0"/>
            </a:br>
            <a:r>
              <a:rPr kumimoji="0" lang="en-US" altLang="ja-JP" sz="2000" b="1" dirty="0" smtClean="0"/>
              <a:t>   </a:t>
            </a:r>
            <a:r>
              <a:rPr kumimoji="0" lang="en-US" altLang="ja-JP" sz="2000" b="1" dirty="0" err="1" smtClean="0">
                <a:latin typeface="Symbol" panose="05050102010706020507" pitchFamily="18" charset="2"/>
              </a:rPr>
              <a:t>d</a:t>
            </a:r>
            <a:r>
              <a:rPr kumimoji="0" lang="en-US" altLang="ja-JP" sz="2000" b="1" baseline="-25000" dirty="0" err="1" smtClean="0"/>
              <a:t>CP</a:t>
            </a:r>
            <a:r>
              <a:rPr kumimoji="0" lang="en-US" altLang="ja-JP" sz="2000" b="1" baseline="-25000" dirty="0" smtClean="0"/>
              <a:t> </a:t>
            </a:r>
            <a:r>
              <a:rPr kumimoji="0" lang="en-US" altLang="ja-JP" sz="2000" b="1" dirty="0" smtClean="0"/>
              <a:t>= </a:t>
            </a:r>
            <a:r>
              <a:rPr kumimoji="0" lang="en-US" altLang="ja-JP" sz="2000" b="1" dirty="0" smtClean="0">
                <a:solidFill>
                  <a:srgbClr val="FF0000"/>
                </a:solidFill>
              </a:rPr>
              <a:t>(1.37         )</a:t>
            </a:r>
            <a:r>
              <a:rPr kumimoji="0" lang="en-US" altLang="ja-JP" sz="2000" b="1" dirty="0" smtClean="0">
                <a:solidFill>
                  <a:srgbClr val="FF0000"/>
                </a:solidFill>
                <a:latin typeface="Symbol" panose="05050102010706020507" pitchFamily="18" charset="2"/>
              </a:rPr>
              <a:t>p </a:t>
            </a:r>
            <a:r>
              <a:rPr kumimoji="0" lang="en-US" altLang="ja-JP" sz="2000" b="1" dirty="0" smtClean="0">
                <a:latin typeface="+mn-lt"/>
              </a:rPr>
              <a:t>radian</a:t>
            </a:r>
          </a:p>
          <a:p>
            <a:pPr eaLnBrk="1" hangingPunct="1">
              <a:spcBef>
                <a:spcPct val="50000"/>
              </a:spcBef>
              <a:buFont typeface="Wingdings" panose="05000000000000000000" pitchFamily="2" charset="2"/>
              <a:buChar char="l"/>
            </a:pPr>
            <a:r>
              <a:rPr kumimoji="0" lang="en-US" altLang="ja-JP" sz="2000" b="1" dirty="0" smtClean="0"/>
              <a:t>Further constraints on </a:t>
            </a:r>
            <a:r>
              <a:rPr kumimoji="0" lang="en-US" altLang="ja-JP" sz="2000" b="1" dirty="0" err="1" smtClean="0">
                <a:solidFill>
                  <a:srgbClr val="FF0000"/>
                </a:solidFill>
                <a:latin typeface="Symbol" panose="05050102010706020507" pitchFamily="18" charset="2"/>
              </a:rPr>
              <a:t>d</a:t>
            </a:r>
            <a:r>
              <a:rPr kumimoji="0" lang="en-US" altLang="ja-JP" sz="2000" b="1" baseline="-25000" dirty="0" err="1" smtClean="0">
                <a:solidFill>
                  <a:srgbClr val="FF0000"/>
                </a:solidFill>
              </a:rPr>
              <a:t>CP</a:t>
            </a:r>
            <a:r>
              <a:rPr kumimoji="0" lang="en-US" altLang="ja-JP" sz="2000" b="1" baseline="-25000" dirty="0" smtClean="0">
                <a:solidFill>
                  <a:srgbClr val="FF0000"/>
                </a:solidFill>
              </a:rPr>
              <a:t> </a:t>
            </a:r>
            <a:br>
              <a:rPr kumimoji="0" lang="en-US" altLang="ja-JP" sz="2000" b="1" baseline="-25000" dirty="0" smtClean="0">
                <a:solidFill>
                  <a:srgbClr val="FF0000"/>
                </a:solidFill>
              </a:rPr>
            </a:br>
            <a:r>
              <a:rPr kumimoji="0" lang="en-US" altLang="ja-JP" sz="2000" b="1" dirty="0" smtClean="0"/>
              <a:t>as well as mass ordering,</a:t>
            </a:r>
            <a:br>
              <a:rPr kumimoji="0" lang="en-US" altLang="ja-JP" sz="2000" b="1" dirty="0" smtClean="0"/>
            </a:br>
            <a:r>
              <a:rPr kumimoji="0" lang="en-US" altLang="ja-JP" sz="2000" b="1" dirty="0" smtClean="0">
                <a:solidFill>
                  <a:srgbClr val="FF0000"/>
                </a:solidFill>
              </a:rPr>
              <a:t>sign of </a:t>
            </a:r>
            <a:r>
              <a:rPr kumimoji="0" lang="en-US" altLang="ja-JP" sz="2000" b="1" dirty="0" smtClean="0">
                <a:solidFill>
                  <a:srgbClr val="FF0000"/>
                </a:solidFill>
                <a:latin typeface="Symbol" panose="05050102010706020507" pitchFamily="18" charset="2"/>
              </a:rPr>
              <a:t>D</a:t>
            </a:r>
            <a:r>
              <a:rPr kumimoji="0" lang="en-US" altLang="ja-JP" sz="2000" b="1" dirty="0" smtClean="0">
                <a:solidFill>
                  <a:srgbClr val="FF0000"/>
                </a:solidFill>
              </a:rPr>
              <a:t>m</a:t>
            </a:r>
            <a:r>
              <a:rPr kumimoji="0" lang="en-US" altLang="ja-JP" sz="2000" b="1" baseline="30000" dirty="0" smtClean="0">
                <a:solidFill>
                  <a:srgbClr val="FF0000"/>
                </a:solidFill>
              </a:rPr>
              <a:t>2</a:t>
            </a:r>
            <a:r>
              <a:rPr kumimoji="0" lang="en-US" altLang="ja-JP" sz="2000" b="1" baseline="-25000" dirty="0" smtClean="0">
                <a:solidFill>
                  <a:srgbClr val="FF0000"/>
                </a:solidFill>
              </a:rPr>
              <a:t>32</a:t>
            </a:r>
            <a:r>
              <a:rPr kumimoji="0" lang="en-US" altLang="ja-JP" sz="2000" b="1" dirty="0" smtClean="0"/>
              <a:t>, can be studied</a:t>
            </a:r>
            <a:br>
              <a:rPr kumimoji="0" lang="en-US" altLang="ja-JP" sz="2000" b="1" dirty="0" smtClean="0"/>
            </a:br>
            <a:r>
              <a:rPr kumimoji="0" lang="en-US" altLang="ja-JP" sz="2000" b="1" dirty="0" smtClean="0"/>
              <a:t>by long-baseline neutrino</a:t>
            </a:r>
            <a:br>
              <a:rPr kumimoji="0" lang="en-US" altLang="ja-JP" sz="2000" b="1" dirty="0" smtClean="0"/>
            </a:br>
            <a:r>
              <a:rPr kumimoji="0" lang="en-US" altLang="ja-JP" sz="2000" b="1" dirty="0" smtClean="0"/>
              <a:t>oscillation experiments. </a:t>
            </a:r>
            <a:endParaRPr kumimoji="0" lang="en-US" altLang="ja-JP" sz="2000" b="1" dirty="0"/>
          </a:p>
        </p:txBody>
      </p:sp>
      <p:sp>
        <p:nvSpPr>
          <p:cNvPr id="2" name="テキスト ボックス 1"/>
          <p:cNvSpPr txBox="1"/>
          <p:nvPr/>
        </p:nvSpPr>
        <p:spPr>
          <a:xfrm>
            <a:off x="7302500" y="1076325"/>
            <a:ext cx="1144588" cy="368300"/>
          </a:xfrm>
          <a:prstGeom prst="rect">
            <a:avLst/>
          </a:prstGeom>
          <a:noFill/>
        </p:spPr>
        <p:txBody>
          <a:bodyPr>
            <a:spAutoFit/>
          </a:bodyPr>
          <a:lstStyle/>
          <a:p>
            <a:pPr>
              <a:defRPr/>
            </a:pPr>
            <a:r>
              <a:rPr lang="en-US" altLang="ja-JP" sz="1800" b="1" dirty="0" smtClean="0">
                <a:solidFill>
                  <a:srgbClr val="0A0AD4"/>
                </a:solidFill>
                <a:latin typeface="Symbol" panose="05050102010706020507" pitchFamily="18" charset="2"/>
              </a:rPr>
              <a:t>q</a:t>
            </a:r>
            <a:r>
              <a:rPr lang="en-US" altLang="ja-JP" sz="1800" b="1" baseline="-25000" dirty="0" smtClean="0">
                <a:solidFill>
                  <a:srgbClr val="0A0AD4"/>
                </a:solidFill>
                <a:latin typeface="+mn-lt"/>
              </a:rPr>
              <a:t>12</a:t>
            </a:r>
            <a:r>
              <a:rPr lang="en-US" altLang="ja-JP" sz="1800" b="1" dirty="0" smtClean="0">
                <a:solidFill>
                  <a:srgbClr val="0A0AD4"/>
                </a:solidFill>
                <a:latin typeface="+mn-lt"/>
              </a:rPr>
              <a:t>~34</a:t>
            </a:r>
            <a:r>
              <a:rPr lang="en-US" altLang="ja-JP" sz="1800" b="1" baseline="30000" dirty="0" smtClean="0">
                <a:solidFill>
                  <a:srgbClr val="0A0AD4"/>
                </a:solidFill>
                <a:latin typeface="+mn-lt"/>
              </a:rPr>
              <a:t>o</a:t>
            </a:r>
            <a:endParaRPr lang="ja-JP" altLang="en-US" sz="1800" b="1" baseline="30000" dirty="0">
              <a:solidFill>
                <a:srgbClr val="0A0AD4"/>
              </a:solidFill>
              <a:latin typeface="+mn-lt"/>
            </a:endParaRPr>
          </a:p>
        </p:txBody>
      </p:sp>
      <p:sp>
        <p:nvSpPr>
          <p:cNvPr id="16" name="テキスト ボックス 15"/>
          <p:cNvSpPr txBox="1"/>
          <p:nvPr/>
        </p:nvSpPr>
        <p:spPr>
          <a:xfrm>
            <a:off x="7113588" y="2117725"/>
            <a:ext cx="1144587" cy="369888"/>
          </a:xfrm>
          <a:prstGeom prst="rect">
            <a:avLst/>
          </a:prstGeom>
          <a:noFill/>
        </p:spPr>
        <p:txBody>
          <a:bodyPr>
            <a:spAutoFit/>
          </a:bodyPr>
          <a:lstStyle/>
          <a:p>
            <a:pPr>
              <a:defRPr/>
            </a:pPr>
            <a:r>
              <a:rPr lang="en-US" altLang="ja-JP" sz="1800" b="1" dirty="0">
                <a:solidFill>
                  <a:srgbClr val="0A0AD4"/>
                </a:solidFill>
                <a:latin typeface="Symbol" panose="05050102010706020507" pitchFamily="18" charset="2"/>
              </a:rPr>
              <a:t>q</a:t>
            </a:r>
            <a:r>
              <a:rPr lang="en-US" altLang="ja-JP" sz="1800" b="1" baseline="-25000" dirty="0">
                <a:solidFill>
                  <a:srgbClr val="0A0AD4"/>
                </a:solidFill>
                <a:latin typeface="+mn-lt"/>
              </a:rPr>
              <a:t>23</a:t>
            </a:r>
            <a:r>
              <a:rPr lang="en-US" altLang="ja-JP" sz="1800" b="1" dirty="0">
                <a:solidFill>
                  <a:srgbClr val="0A0AD4"/>
                </a:solidFill>
                <a:latin typeface="+mn-lt"/>
              </a:rPr>
              <a:t>~45</a:t>
            </a:r>
            <a:r>
              <a:rPr lang="en-US" altLang="ja-JP" sz="1800" b="1" baseline="30000" dirty="0">
                <a:solidFill>
                  <a:srgbClr val="0A0AD4"/>
                </a:solidFill>
                <a:latin typeface="+mn-lt"/>
              </a:rPr>
              <a:t>o</a:t>
            </a:r>
            <a:endParaRPr lang="ja-JP" altLang="en-US" sz="1800" b="1" baseline="30000" dirty="0">
              <a:solidFill>
                <a:srgbClr val="0A0AD4"/>
              </a:solidFill>
              <a:latin typeface="+mn-lt"/>
            </a:endParaRPr>
          </a:p>
        </p:txBody>
      </p:sp>
      <p:sp>
        <p:nvSpPr>
          <p:cNvPr id="17" name="テキスト ボックス 16"/>
          <p:cNvSpPr txBox="1"/>
          <p:nvPr/>
        </p:nvSpPr>
        <p:spPr>
          <a:xfrm>
            <a:off x="3943350" y="3376176"/>
            <a:ext cx="1146175" cy="368300"/>
          </a:xfrm>
          <a:prstGeom prst="rect">
            <a:avLst/>
          </a:prstGeom>
          <a:noFill/>
        </p:spPr>
        <p:txBody>
          <a:bodyPr>
            <a:spAutoFit/>
          </a:bodyPr>
          <a:lstStyle/>
          <a:p>
            <a:pPr>
              <a:defRPr/>
            </a:pPr>
            <a:r>
              <a:rPr lang="en-US" altLang="ja-JP" sz="1800" b="1" dirty="0">
                <a:solidFill>
                  <a:srgbClr val="0A0AD4"/>
                </a:solidFill>
                <a:latin typeface="Symbol" panose="05050102010706020507" pitchFamily="18" charset="2"/>
              </a:rPr>
              <a:t>q</a:t>
            </a:r>
            <a:r>
              <a:rPr lang="en-US" altLang="ja-JP" sz="1800" b="1" baseline="-25000" dirty="0">
                <a:solidFill>
                  <a:srgbClr val="0A0AD4"/>
                </a:solidFill>
                <a:latin typeface="+mn-lt"/>
              </a:rPr>
              <a:t>13</a:t>
            </a:r>
            <a:r>
              <a:rPr lang="en-US" altLang="ja-JP" sz="1800" b="1" dirty="0">
                <a:solidFill>
                  <a:srgbClr val="0A0AD4"/>
                </a:solidFill>
                <a:latin typeface="+mn-lt"/>
              </a:rPr>
              <a:t>~8</a:t>
            </a:r>
            <a:r>
              <a:rPr lang="en-US" altLang="ja-JP" sz="1800" b="1" baseline="30000" dirty="0">
                <a:solidFill>
                  <a:srgbClr val="0A0AD4"/>
                </a:solidFill>
                <a:latin typeface="+mn-lt"/>
              </a:rPr>
              <a:t>o</a:t>
            </a:r>
            <a:endParaRPr lang="ja-JP" altLang="en-US" sz="1800" b="1" baseline="30000" dirty="0">
              <a:solidFill>
                <a:srgbClr val="0A0AD4"/>
              </a:solidFill>
              <a:latin typeface="+mn-lt"/>
            </a:endParaRPr>
          </a:p>
        </p:txBody>
      </p:sp>
      <p:sp>
        <p:nvSpPr>
          <p:cNvPr id="6" name="スライド番号プレースホルダー 5"/>
          <p:cNvSpPr>
            <a:spLocks noGrp="1"/>
          </p:cNvSpPr>
          <p:nvPr>
            <p:ph type="sldNum" sz="quarter" idx="12"/>
          </p:nvPr>
        </p:nvSpPr>
        <p:spPr/>
        <p:txBody>
          <a:bodyPr/>
          <a:lstStyle/>
          <a:p>
            <a:pPr>
              <a:defRPr/>
            </a:pPr>
            <a:fld id="{F68C2F51-FF50-4F21-9633-D4DFA4E75F6F}" type="slidenum">
              <a:rPr lang="en-US" altLang="ja-JP" smtClean="0"/>
              <a:pPr>
                <a:defRPr/>
              </a:pPr>
              <a:t>3</a:t>
            </a:fld>
            <a:endParaRPr lang="en-US" altLang="ja-JP"/>
          </a:p>
        </p:txBody>
      </p:sp>
      <p:sp>
        <p:nvSpPr>
          <p:cNvPr id="21" name="テキスト ボックス 20"/>
          <p:cNvSpPr txBox="1"/>
          <p:nvPr/>
        </p:nvSpPr>
        <p:spPr>
          <a:xfrm>
            <a:off x="1846279" y="4121529"/>
            <a:ext cx="884237" cy="339725"/>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smtClean="0">
                <a:solidFill>
                  <a:srgbClr val="FF0000"/>
                </a:solidFill>
                <a:latin typeface="+mn-lt"/>
              </a:rPr>
              <a:t>0.18</a:t>
            </a:r>
            <a:endParaRPr lang="ja-JP" altLang="en-US" sz="1600" b="1" dirty="0">
              <a:solidFill>
                <a:srgbClr val="FF0000"/>
              </a:solidFill>
              <a:latin typeface="+mn-lt"/>
            </a:endParaRPr>
          </a:p>
        </p:txBody>
      </p:sp>
      <p:sp>
        <p:nvSpPr>
          <p:cNvPr id="22" name="テキスト ボックス 21"/>
          <p:cNvSpPr txBox="1"/>
          <p:nvPr/>
        </p:nvSpPr>
        <p:spPr>
          <a:xfrm>
            <a:off x="1846279" y="4294566"/>
            <a:ext cx="1041400" cy="338138"/>
          </a:xfrm>
          <a:prstGeom prst="rect">
            <a:avLst/>
          </a:prstGeom>
          <a:noFill/>
        </p:spPr>
        <p:txBody>
          <a:bodyPr>
            <a:spAutoFit/>
          </a:bodyPr>
          <a:lstStyle/>
          <a:p>
            <a:pPr>
              <a:defRPr/>
            </a:pPr>
            <a:r>
              <a:rPr lang="en-US" altLang="ja-JP" sz="1600" b="1" dirty="0">
                <a:solidFill>
                  <a:srgbClr val="FF0000"/>
                </a:solidFill>
                <a:latin typeface="Courier New" panose="02070309020205020404" pitchFamily="49" charset="0"/>
                <a:cs typeface="Courier New" panose="02070309020205020404" pitchFamily="49" charset="0"/>
              </a:rPr>
              <a:t>-</a:t>
            </a:r>
            <a:r>
              <a:rPr lang="en-US" altLang="ja-JP" sz="1600" b="1" dirty="0" smtClean="0">
                <a:solidFill>
                  <a:srgbClr val="FF0000"/>
                </a:solidFill>
                <a:latin typeface="+mn-lt"/>
              </a:rPr>
              <a:t>0.16</a:t>
            </a:r>
            <a:endParaRPr lang="ja-JP" altLang="en-US" sz="1600" b="1" dirty="0">
              <a:solidFill>
                <a:srgbClr val="FF0000"/>
              </a:solidFill>
              <a:latin typeface="+mn-lt"/>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4104" y="4524566"/>
            <a:ext cx="4392168" cy="2250948"/>
          </a:xfrm>
          <a:prstGeom prst="rect">
            <a:avLst/>
          </a:prstGeom>
        </p:spPr>
      </p:pic>
    </p:spTree>
    <p:extLst>
      <p:ext uri="{BB962C8B-B14F-4D97-AF65-F5344CB8AC3E}">
        <p14:creationId xmlns:p14="http://schemas.microsoft.com/office/powerpoint/2010/main" val="17125402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body" idx="1"/>
          </p:nvPr>
        </p:nvSpPr>
        <p:spPr>
          <a:xfrm>
            <a:off x="1522413" y="2673350"/>
            <a:ext cx="6088062" cy="1541463"/>
          </a:xfrm>
        </p:spPr>
        <p:txBody>
          <a:bodyPr/>
          <a:lstStyle/>
          <a:p>
            <a:pPr algn="ctr" eaLnBrk="1" hangingPunct="1">
              <a:buFontTx/>
              <a:buNone/>
            </a:pPr>
            <a:r>
              <a:rPr lang="en-US" altLang="ja-JP" sz="6600" dirty="0" smtClean="0"/>
              <a:t>Backup</a:t>
            </a:r>
          </a:p>
        </p:txBody>
      </p:sp>
      <p:sp>
        <p:nvSpPr>
          <p:cNvPr id="3" name="スライド番号プレースホルダー 2"/>
          <p:cNvSpPr>
            <a:spLocks noGrp="1"/>
          </p:cNvSpPr>
          <p:nvPr>
            <p:ph type="sldNum" sz="quarter" idx="12"/>
          </p:nvPr>
        </p:nvSpPr>
        <p:spPr/>
        <p:txBody>
          <a:bodyPr/>
          <a:lstStyle/>
          <a:p>
            <a:pPr>
              <a:defRPr/>
            </a:pPr>
            <a:fld id="{99D50D1B-680C-4AE8-9037-55E32DFC37E6}" type="slidenum">
              <a:rPr lang="en-US" altLang="ja-JP" smtClean="0"/>
              <a:pPr>
                <a:defRPr/>
              </a:pPr>
              <a:t>30</a:t>
            </a:fld>
            <a:endParaRPr lang="en-US" altLang="ja-JP"/>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3"/>
          <p:cNvGrpSpPr>
            <a:grpSpLocks/>
          </p:cNvGrpSpPr>
          <p:nvPr/>
        </p:nvGrpSpPr>
        <p:grpSpPr bwMode="auto">
          <a:xfrm>
            <a:off x="193177" y="483394"/>
            <a:ext cx="7739062" cy="906463"/>
            <a:chOff x="473504" y="489076"/>
            <a:chExt cx="7738755" cy="905799"/>
          </a:xfrm>
        </p:grpSpPr>
        <p:pic>
          <p:nvPicPr>
            <p:cNvPr id="10"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06019" y="496951"/>
              <a:ext cx="4206240" cy="89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504" y="489076"/>
              <a:ext cx="3530379" cy="89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44642" y="696149"/>
            <a:ext cx="722312"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object 3"/>
          <p:cNvSpPr>
            <a:spLocks noChangeArrowheads="1"/>
          </p:cNvSpPr>
          <p:nvPr/>
        </p:nvSpPr>
        <p:spPr bwMode="auto">
          <a:xfrm>
            <a:off x="39688" y="1249363"/>
            <a:ext cx="9080500" cy="517525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2000">
              <a:latin typeface="Times New Roman" panose="02020603050405020304" pitchFamily="18" charset="0"/>
            </a:endParaRPr>
          </a:p>
        </p:txBody>
      </p:sp>
      <p:sp>
        <p:nvSpPr>
          <p:cNvPr id="31748" name="Text Box 43"/>
          <p:cNvSpPr txBox="1">
            <a:spLocks noChangeArrowheads="1"/>
          </p:cNvSpPr>
          <p:nvPr/>
        </p:nvSpPr>
        <p:spPr bwMode="auto">
          <a:xfrm>
            <a:off x="438150" y="5730875"/>
            <a:ext cx="8604250"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dirty="0">
                <a:solidFill>
                  <a:srgbClr val="FF0000"/>
                </a:solidFill>
              </a:rPr>
              <a:t>The T2K collaboration</a:t>
            </a:r>
            <a:r>
              <a:rPr lang="en-US" altLang="ja-JP" sz="2000" b="1" dirty="0"/>
              <a:t> includes about </a:t>
            </a:r>
            <a:r>
              <a:rPr lang="en-US" altLang="ja-JP" sz="2000" b="1" dirty="0">
                <a:solidFill>
                  <a:srgbClr val="FF0000"/>
                </a:solidFill>
              </a:rPr>
              <a:t>500</a:t>
            </a:r>
            <a:r>
              <a:rPr lang="en-US" altLang="ja-JP" sz="2000" b="1" dirty="0"/>
              <a:t> physicists from </a:t>
            </a:r>
            <a:br>
              <a:rPr lang="en-US" altLang="ja-JP" sz="2000" b="1" dirty="0"/>
            </a:br>
            <a:r>
              <a:rPr lang="en-US" altLang="ja-JP" sz="2000" b="1" dirty="0" smtClean="0"/>
              <a:t>12 </a:t>
            </a:r>
            <a:r>
              <a:rPr lang="en-US" altLang="ja-JP" sz="2000" b="1" dirty="0"/>
              <a:t>countries (Canada, France, Germany, Italy, Japan, Poland, Russia, Spain, Switzerland, UK, </a:t>
            </a:r>
            <a:r>
              <a:rPr lang="en-US" altLang="ja-JP" sz="2000" b="1" dirty="0" smtClean="0"/>
              <a:t>USA, Vietnam).</a:t>
            </a:r>
            <a:endParaRPr lang="en-US" altLang="ja-JP" sz="2000" b="1" dirty="0"/>
          </a:p>
        </p:txBody>
      </p:sp>
      <p:sp>
        <p:nvSpPr>
          <p:cNvPr id="31749" name="Text Box 2"/>
          <p:cNvSpPr txBox="1">
            <a:spLocks noChangeArrowheads="1"/>
          </p:cNvSpPr>
          <p:nvPr/>
        </p:nvSpPr>
        <p:spPr bwMode="auto">
          <a:xfrm>
            <a:off x="2509838" y="115888"/>
            <a:ext cx="46910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chemeClr val="accent2"/>
                </a:solidFill>
              </a:rPr>
              <a:t> The T2K collaboration</a:t>
            </a:r>
          </a:p>
        </p:txBody>
      </p:sp>
      <p:sp>
        <p:nvSpPr>
          <p:cNvPr id="3" name="スライド番号プレースホルダー 2"/>
          <p:cNvSpPr>
            <a:spLocks noGrp="1"/>
          </p:cNvSpPr>
          <p:nvPr>
            <p:ph type="sldNum" sz="quarter" idx="12"/>
          </p:nvPr>
        </p:nvSpPr>
        <p:spPr/>
        <p:txBody>
          <a:bodyPr/>
          <a:lstStyle/>
          <a:p>
            <a:pPr>
              <a:defRPr/>
            </a:pPr>
            <a:fld id="{3EAA431D-1802-4F9A-9E77-815A94885E9D}" type="slidenum">
              <a:rPr lang="en-US" altLang="ja-JP" smtClean="0"/>
              <a:pPr>
                <a:defRPr/>
              </a:pPr>
              <a:t>31</a:t>
            </a:fld>
            <a:endParaRPr lang="en-US" altLang="ja-JP"/>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6" descr="50Gev mag"/>
          <p:cNvPicPr>
            <a:picLocks noChangeAspect="1" noChangeArrowheads="1"/>
          </p:cNvPicPr>
          <p:nvPr/>
        </p:nvPicPr>
        <p:blipFill>
          <a:blip r:embed="rId2">
            <a:extLst>
              <a:ext uri="{28A0092B-C50C-407E-A947-70E740481C1C}">
                <a14:useLocalDpi xmlns:a14="http://schemas.microsoft.com/office/drawing/2010/main" val="0"/>
              </a:ext>
            </a:extLst>
          </a:blip>
          <a:srcRect b="6053"/>
          <a:stretch>
            <a:fillRect/>
          </a:stretch>
        </p:blipFill>
        <p:spPr bwMode="auto">
          <a:xfrm>
            <a:off x="4478338" y="138113"/>
            <a:ext cx="4614862"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117"/>
          <p:cNvSpPr>
            <a:spLocks noChangeArrowheads="1"/>
          </p:cNvSpPr>
          <p:nvPr/>
        </p:nvSpPr>
        <p:spPr bwMode="auto">
          <a:xfrm>
            <a:off x="4406900" y="0"/>
            <a:ext cx="254000" cy="3390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5540" name="Text Box 22"/>
          <p:cNvSpPr txBox="1">
            <a:spLocks noChangeArrowheads="1"/>
          </p:cNvSpPr>
          <p:nvPr/>
        </p:nvSpPr>
        <p:spPr bwMode="auto">
          <a:xfrm>
            <a:off x="225425" y="323850"/>
            <a:ext cx="3743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Main Ring</a:t>
            </a:r>
          </a:p>
        </p:txBody>
      </p:sp>
      <p:sp>
        <p:nvSpPr>
          <p:cNvPr id="65541" name="Text Box 25"/>
          <p:cNvSpPr txBox="1">
            <a:spLocks noChangeArrowheads="1"/>
          </p:cNvSpPr>
          <p:nvPr/>
        </p:nvSpPr>
        <p:spPr bwMode="auto">
          <a:xfrm>
            <a:off x="252413" y="1976438"/>
            <a:ext cx="43910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30 GeV</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proton beam is</a:t>
            </a:r>
            <a:r>
              <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extracted to the neutrino beamline. </a:t>
            </a:r>
          </a:p>
        </p:txBody>
      </p:sp>
      <p:sp>
        <p:nvSpPr>
          <p:cNvPr id="65542" name="Text Box 113"/>
          <p:cNvSpPr txBox="1">
            <a:spLocks noChangeArrowheads="1"/>
          </p:cNvSpPr>
          <p:nvPr/>
        </p:nvSpPr>
        <p:spPr bwMode="auto">
          <a:xfrm>
            <a:off x="184150" y="3357563"/>
            <a:ext cx="95123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Proton beam from J-PARC</a:t>
            </a:r>
          </a:p>
        </p:txBody>
      </p:sp>
      <p:sp>
        <p:nvSpPr>
          <p:cNvPr id="65543" name="Text Box 114"/>
          <p:cNvSpPr txBox="1">
            <a:spLocks noChangeArrowheads="1"/>
          </p:cNvSpPr>
          <p:nvPr/>
        </p:nvSpPr>
        <p:spPr bwMode="auto">
          <a:xfrm>
            <a:off x="17463" y="874713"/>
            <a:ext cx="311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p:txBody>
      </p:sp>
      <p:sp>
        <p:nvSpPr>
          <p:cNvPr id="65544" name="Text Box 115"/>
          <p:cNvSpPr txBox="1">
            <a:spLocks noChangeArrowheads="1"/>
          </p:cNvSpPr>
          <p:nvPr/>
        </p:nvSpPr>
        <p:spPr bwMode="auto">
          <a:xfrm>
            <a:off x="184150" y="803275"/>
            <a:ext cx="45402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Third (and final) stage accelerator.   Proton Synchrotron of 1568m circumference.</a:t>
            </a:r>
          </a:p>
        </p:txBody>
      </p:sp>
      <p:sp>
        <p:nvSpPr>
          <p:cNvPr id="65545" name="Text Box 116"/>
          <p:cNvSpPr txBox="1">
            <a:spLocks noChangeArrowheads="1"/>
          </p:cNvSpPr>
          <p:nvPr/>
        </p:nvSpPr>
        <p:spPr bwMode="auto">
          <a:xfrm>
            <a:off x="25400" y="2036763"/>
            <a:ext cx="311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p:txBody>
      </p:sp>
      <p:sp>
        <p:nvSpPr>
          <p:cNvPr id="65546" name="Text Box 118"/>
          <p:cNvSpPr txBox="1">
            <a:spLocks noChangeArrowheads="1"/>
          </p:cNvSpPr>
          <p:nvPr/>
        </p:nvSpPr>
        <p:spPr bwMode="auto">
          <a:xfrm>
            <a:off x="682625" y="4546600"/>
            <a:ext cx="9128125"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E</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proton</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30GeV</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Beam power: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750kW</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Proton per Second: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1.6x10</a:t>
            </a:r>
            <a:r>
              <a:rPr kumimoji="1" lang="en-US" altLang="ja-JP" sz="2000" b="1" i="0" u="none" strike="noStrike" kern="1200" cap="none" spc="0" normalizeH="0" baseline="30000" noProof="0">
                <a:ln>
                  <a:noFill/>
                </a:ln>
                <a:solidFill>
                  <a:srgbClr val="FF0000"/>
                </a:solidFill>
                <a:effectLst/>
                <a:uLnTx/>
                <a:uFillTx/>
                <a:latin typeface="Arial" panose="020B0604020202020204" pitchFamily="34" charset="0"/>
                <a:ea typeface="ＭＳ Ｐゴシック" panose="020B0600070205080204" pitchFamily="50" charset="-128"/>
                <a:cs typeface="+mn-cs"/>
              </a:rPr>
              <a:t>14</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
            </a:r>
            <a:b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p>
        </p:txBody>
      </p:sp>
      <p:sp>
        <p:nvSpPr>
          <p:cNvPr id="65547" name="Text Box 25"/>
          <p:cNvSpPr txBox="1">
            <a:spLocks noChangeArrowheads="1"/>
          </p:cNvSpPr>
          <p:nvPr/>
        </p:nvSpPr>
        <p:spPr bwMode="auto">
          <a:xfrm>
            <a:off x="252413" y="4138613"/>
            <a:ext cx="83581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design value of the proton beam from J-PARC is</a:t>
            </a:r>
            <a:r>
              <a:rPr kumimoji="1" lang="ja-JP" altLang="en-US"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as follows;</a:t>
            </a:r>
          </a:p>
        </p:txBody>
      </p:sp>
      <p:sp>
        <p:nvSpPr>
          <p:cNvPr id="65548" name="Text Box 116"/>
          <p:cNvSpPr txBox="1">
            <a:spLocks noChangeArrowheads="1"/>
          </p:cNvSpPr>
          <p:nvPr/>
        </p:nvSpPr>
        <p:spPr bwMode="auto">
          <a:xfrm>
            <a:off x="25400" y="4198938"/>
            <a:ext cx="311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D50D1B-680C-4AE8-9037-55E32DFC37E6}"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3310111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1"/>
          <p:cNvSpPr txBox="1">
            <a:spLocks noChangeArrowheads="1"/>
          </p:cNvSpPr>
          <p:nvPr/>
        </p:nvSpPr>
        <p:spPr bwMode="auto">
          <a:xfrm>
            <a:off x="66675" y="436563"/>
            <a:ext cx="31210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Linac</a:t>
            </a:r>
          </a:p>
        </p:txBody>
      </p:sp>
      <p:pic>
        <p:nvPicPr>
          <p:cNvPr id="66563"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2563" y="450850"/>
            <a:ext cx="3881437" cy="29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4" name="Text Box 25"/>
          <p:cNvSpPr txBox="1">
            <a:spLocks noChangeArrowheads="1"/>
          </p:cNvSpPr>
          <p:nvPr/>
        </p:nvSpPr>
        <p:spPr bwMode="auto">
          <a:xfrm>
            <a:off x="44450" y="1130300"/>
            <a:ext cx="514350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First stage accelerator, 330m in length.</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Protons are accelerated to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400 MeV</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pic>
        <p:nvPicPr>
          <p:cNvPr id="66565" name="Picture 27" descr="ag 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5153025" y="3781425"/>
            <a:ext cx="3967163" cy="2974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6" name="Text Box 29"/>
          <p:cNvSpPr txBox="1">
            <a:spLocks noChangeArrowheads="1"/>
          </p:cNvSpPr>
          <p:nvPr/>
        </p:nvSpPr>
        <p:spPr bwMode="auto">
          <a:xfrm>
            <a:off x="0" y="4165600"/>
            <a:ext cx="5343525" cy="60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2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RCS</a:t>
            </a:r>
          </a:p>
          <a:p>
            <a:pPr marL="0" marR="0" lvl="0" indent="0" algn="l" defTabSz="914400" rtl="0" eaLnBrk="1" fontAlgn="base" latinLnBrk="0" hangingPunct="1">
              <a:lnSpc>
                <a:spcPct val="5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 (Rapid Cycling Synchrotron)</a:t>
            </a:r>
          </a:p>
        </p:txBody>
      </p:sp>
      <p:sp>
        <p:nvSpPr>
          <p:cNvPr id="17" name="Text Box 25"/>
          <p:cNvSpPr txBox="1">
            <a:spLocks noChangeArrowheads="1"/>
          </p:cNvSpPr>
          <p:nvPr/>
        </p:nvSpPr>
        <p:spPr bwMode="auto">
          <a:xfrm>
            <a:off x="41275" y="5019675"/>
            <a:ext cx="5143500" cy="163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Second stage accelerator, Proton Synchrotron of 348m circumference.</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Protons are accelerated up to </a:t>
            </a:r>
            <a:r>
              <a:rPr kumimoji="1" lang="en-US" altLang="ja-JP" sz="2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3 GeV</a:t>
            </a:r>
            <a:r>
              <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1D38B3-B71A-4E1D-A52C-781CC1D4ADDB}"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9045723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4" descr="図３"/>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613150" y="-984250"/>
            <a:ext cx="5530850" cy="3757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18"/>
          <p:cNvSpPr txBox="1">
            <a:spLocks noChangeArrowheads="1"/>
          </p:cNvSpPr>
          <p:nvPr/>
        </p:nvSpPr>
        <p:spPr bwMode="auto">
          <a:xfrm>
            <a:off x="149225" y="101600"/>
            <a:ext cx="4911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Primary Proton beam line</a:t>
            </a:r>
          </a:p>
        </p:txBody>
      </p:sp>
      <p:sp>
        <p:nvSpPr>
          <p:cNvPr id="67588" name="Line 20"/>
          <p:cNvSpPr>
            <a:spLocks noChangeShapeType="1"/>
          </p:cNvSpPr>
          <p:nvPr/>
        </p:nvSpPr>
        <p:spPr bwMode="auto">
          <a:xfrm flipV="1">
            <a:off x="7837488" y="2120900"/>
            <a:ext cx="900112" cy="2508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67589" name="Text Box 22"/>
          <p:cNvSpPr txBox="1">
            <a:spLocks noChangeArrowheads="1"/>
          </p:cNvSpPr>
          <p:nvPr/>
        </p:nvSpPr>
        <p:spPr bwMode="auto">
          <a:xfrm>
            <a:off x="5308600" y="3975100"/>
            <a:ext cx="33147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Magnets in Preparation section</a:t>
            </a:r>
          </a:p>
        </p:txBody>
      </p:sp>
      <p:grpSp>
        <p:nvGrpSpPr>
          <p:cNvPr id="67590" name="Group 24"/>
          <p:cNvGrpSpPr>
            <a:grpSpLocks/>
          </p:cNvGrpSpPr>
          <p:nvPr/>
        </p:nvGrpSpPr>
        <p:grpSpPr bwMode="auto">
          <a:xfrm>
            <a:off x="7124700" y="381000"/>
            <a:ext cx="2057400" cy="1681163"/>
            <a:chOff x="4488" y="240"/>
            <a:chExt cx="1296" cy="1059"/>
          </a:xfrm>
        </p:grpSpPr>
        <p:sp>
          <p:nvSpPr>
            <p:cNvPr id="67597" name="Rectangle 15"/>
            <p:cNvSpPr>
              <a:spLocks noChangeArrowheads="1"/>
            </p:cNvSpPr>
            <p:nvPr/>
          </p:nvSpPr>
          <p:spPr bwMode="auto">
            <a:xfrm>
              <a:off x="4780" y="751"/>
              <a:ext cx="353" cy="1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7598" name="Freeform 19"/>
            <p:cNvSpPr>
              <a:spLocks/>
            </p:cNvSpPr>
            <p:nvPr/>
          </p:nvSpPr>
          <p:spPr bwMode="auto">
            <a:xfrm>
              <a:off x="4767" y="536"/>
              <a:ext cx="736" cy="763"/>
            </a:xfrm>
            <a:custGeom>
              <a:avLst/>
              <a:gdLst>
                <a:gd name="T0" fmla="*/ 0 w 736"/>
                <a:gd name="T1" fmla="*/ 0 h 763"/>
                <a:gd name="T2" fmla="*/ 49 w 736"/>
                <a:gd name="T3" fmla="*/ 0 h 763"/>
                <a:gd name="T4" fmla="*/ 102 w 736"/>
                <a:gd name="T5" fmla="*/ 0 h 763"/>
                <a:gd name="T6" fmla="*/ 136 w 736"/>
                <a:gd name="T7" fmla="*/ 0 h 763"/>
                <a:gd name="T8" fmla="*/ 172 w 736"/>
                <a:gd name="T9" fmla="*/ 0 h 763"/>
                <a:gd name="T10" fmla="*/ 223 w 736"/>
                <a:gd name="T11" fmla="*/ 1 h 763"/>
                <a:gd name="T12" fmla="*/ 270 w 736"/>
                <a:gd name="T13" fmla="*/ 9 h 763"/>
                <a:gd name="T14" fmla="*/ 303 w 736"/>
                <a:gd name="T15" fmla="*/ 16 h 763"/>
                <a:gd name="T16" fmla="*/ 339 w 736"/>
                <a:gd name="T17" fmla="*/ 28 h 763"/>
                <a:gd name="T18" fmla="*/ 369 w 736"/>
                <a:gd name="T19" fmla="*/ 40 h 763"/>
                <a:gd name="T20" fmla="*/ 408 w 736"/>
                <a:gd name="T21" fmla="*/ 60 h 763"/>
                <a:gd name="T22" fmla="*/ 432 w 736"/>
                <a:gd name="T23" fmla="*/ 72 h 763"/>
                <a:gd name="T24" fmla="*/ 463 w 736"/>
                <a:gd name="T25" fmla="*/ 91 h 763"/>
                <a:gd name="T26" fmla="*/ 508 w 736"/>
                <a:gd name="T27" fmla="*/ 124 h 763"/>
                <a:gd name="T28" fmla="*/ 540 w 736"/>
                <a:gd name="T29" fmla="*/ 156 h 763"/>
                <a:gd name="T30" fmla="*/ 573 w 736"/>
                <a:gd name="T31" fmla="*/ 190 h 763"/>
                <a:gd name="T32" fmla="*/ 594 w 736"/>
                <a:gd name="T33" fmla="*/ 219 h 763"/>
                <a:gd name="T34" fmla="*/ 615 w 736"/>
                <a:gd name="T35" fmla="*/ 249 h 763"/>
                <a:gd name="T36" fmla="*/ 631 w 736"/>
                <a:gd name="T37" fmla="*/ 279 h 763"/>
                <a:gd name="T38" fmla="*/ 646 w 736"/>
                <a:gd name="T39" fmla="*/ 301 h 763"/>
                <a:gd name="T40" fmla="*/ 666 w 736"/>
                <a:gd name="T41" fmla="*/ 345 h 763"/>
                <a:gd name="T42" fmla="*/ 678 w 736"/>
                <a:gd name="T43" fmla="*/ 388 h 763"/>
                <a:gd name="T44" fmla="*/ 688 w 736"/>
                <a:gd name="T45" fmla="*/ 438 h 763"/>
                <a:gd name="T46" fmla="*/ 699 w 736"/>
                <a:gd name="T47" fmla="*/ 496 h 763"/>
                <a:gd name="T48" fmla="*/ 708 w 736"/>
                <a:gd name="T49" fmla="*/ 550 h 763"/>
                <a:gd name="T50" fmla="*/ 720 w 736"/>
                <a:gd name="T51" fmla="*/ 618 h 763"/>
                <a:gd name="T52" fmla="*/ 727 w 736"/>
                <a:gd name="T53" fmla="*/ 684 h 763"/>
                <a:gd name="T54" fmla="*/ 732 w 736"/>
                <a:gd name="T55" fmla="*/ 720 h 763"/>
                <a:gd name="T56" fmla="*/ 736 w 736"/>
                <a:gd name="T57" fmla="*/ 751 h 763"/>
                <a:gd name="T58" fmla="*/ 735 w 736"/>
                <a:gd name="T59" fmla="*/ 763 h 76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36" h="763">
                  <a:moveTo>
                    <a:pt x="0" y="0"/>
                  </a:moveTo>
                  <a:cubicBezTo>
                    <a:pt x="16" y="0"/>
                    <a:pt x="32" y="0"/>
                    <a:pt x="49" y="0"/>
                  </a:cubicBezTo>
                  <a:cubicBezTo>
                    <a:pt x="66" y="0"/>
                    <a:pt x="88" y="0"/>
                    <a:pt x="102" y="0"/>
                  </a:cubicBezTo>
                  <a:cubicBezTo>
                    <a:pt x="116" y="0"/>
                    <a:pt x="124" y="0"/>
                    <a:pt x="136" y="0"/>
                  </a:cubicBezTo>
                  <a:cubicBezTo>
                    <a:pt x="148" y="0"/>
                    <a:pt x="158" y="0"/>
                    <a:pt x="172" y="0"/>
                  </a:cubicBezTo>
                  <a:cubicBezTo>
                    <a:pt x="186" y="0"/>
                    <a:pt x="207" y="0"/>
                    <a:pt x="223" y="1"/>
                  </a:cubicBezTo>
                  <a:cubicBezTo>
                    <a:pt x="239" y="2"/>
                    <a:pt x="257" y="7"/>
                    <a:pt x="270" y="9"/>
                  </a:cubicBezTo>
                  <a:cubicBezTo>
                    <a:pt x="283" y="11"/>
                    <a:pt x="292" y="13"/>
                    <a:pt x="303" y="16"/>
                  </a:cubicBezTo>
                  <a:cubicBezTo>
                    <a:pt x="314" y="19"/>
                    <a:pt x="328" y="24"/>
                    <a:pt x="339" y="28"/>
                  </a:cubicBezTo>
                  <a:cubicBezTo>
                    <a:pt x="350" y="32"/>
                    <a:pt x="358" y="35"/>
                    <a:pt x="369" y="40"/>
                  </a:cubicBezTo>
                  <a:cubicBezTo>
                    <a:pt x="380" y="45"/>
                    <a:pt x="398" y="55"/>
                    <a:pt x="408" y="60"/>
                  </a:cubicBezTo>
                  <a:cubicBezTo>
                    <a:pt x="418" y="65"/>
                    <a:pt x="423" y="67"/>
                    <a:pt x="432" y="72"/>
                  </a:cubicBezTo>
                  <a:cubicBezTo>
                    <a:pt x="441" y="77"/>
                    <a:pt x="450" y="82"/>
                    <a:pt x="463" y="91"/>
                  </a:cubicBezTo>
                  <a:cubicBezTo>
                    <a:pt x="476" y="100"/>
                    <a:pt x="495" y="113"/>
                    <a:pt x="508" y="124"/>
                  </a:cubicBezTo>
                  <a:cubicBezTo>
                    <a:pt x="521" y="135"/>
                    <a:pt x="529" y="145"/>
                    <a:pt x="540" y="156"/>
                  </a:cubicBezTo>
                  <a:cubicBezTo>
                    <a:pt x="551" y="167"/>
                    <a:pt x="564" y="180"/>
                    <a:pt x="573" y="190"/>
                  </a:cubicBezTo>
                  <a:cubicBezTo>
                    <a:pt x="582" y="200"/>
                    <a:pt x="587" y="209"/>
                    <a:pt x="594" y="219"/>
                  </a:cubicBezTo>
                  <a:cubicBezTo>
                    <a:pt x="601" y="229"/>
                    <a:pt x="609" y="239"/>
                    <a:pt x="615" y="249"/>
                  </a:cubicBezTo>
                  <a:cubicBezTo>
                    <a:pt x="621" y="259"/>
                    <a:pt x="626" y="270"/>
                    <a:pt x="631" y="279"/>
                  </a:cubicBezTo>
                  <a:cubicBezTo>
                    <a:pt x="636" y="288"/>
                    <a:pt x="640" y="290"/>
                    <a:pt x="646" y="301"/>
                  </a:cubicBezTo>
                  <a:cubicBezTo>
                    <a:pt x="652" y="312"/>
                    <a:pt x="661" y="331"/>
                    <a:pt x="666" y="345"/>
                  </a:cubicBezTo>
                  <a:cubicBezTo>
                    <a:pt x="671" y="359"/>
                    <a:pt x="674" y="373"/>
                    <a:pt x="678" y="388"/>
                  </a:cubicBezTo>
                  <a:cubicBezTo>
                    <a:pt x="682" y="403"/>
                    <a:pt x="685" y="420"/>
                    <a:pt x="688" y="438"/>
                  </a:cubicBezTo>
                  <a:cubicBezTo>
                    <a:pt x="691" y="456"/>
                    <a:pt x="696" y="477"/>
                    <a:pt x="699" y="496"/>
                  </a:cubicBezTo>
                  <a:cubicBezTo>
                    <a:pt x="702" y="515"/>
                    <a:pt x="704" y="530"/>
                    <a:pt x="708" y="550"/>
                  </a:cubicBezTo>
                  <a:cubicBezTo>
                    <a:pt x="712" y="570"/>
                    <a:pt x="717" y="596"/>
                    <a:pt x="720" y="618"/>
                  </a:cubicBezTo>
                  <a:cubicBezTo>
                    <a:pt x="723" y="640"/>
                    <a:pt x="725" y="667"/>
                    <a:pt x="727" y="684"/>
                  </a:cubicBezTo>
                  <a:cubicBezTo>
                    <a:pt x="729" y="701"/>
                    <a:pt x="731" y="709"/>
                    <a:pt x="732" y="720"/>
                  </a:cubicBezTo>
                  <a:cubicBezTo>
                    <a:pt x="733" y="731"/>
                    <a:pt x="736" y="744"/>
                    <a:pt x="736" y="751"/>
                  </a:cubicBezTo>
                  <a:cubicBezTo>
                    <a:pt x="736" y="758"/>
                    <a:pt x="735" y="760"/>
                    <a:pt x="735" y="763"/>
                  </a:cubicBezTo>
                </a:path>
              </a:pathLst>
            </a:custGeom>
            <a:noFill/>
            <a:ln w="38100" cmpd="sng">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67599" name="Text Box 23"/>
            <p:cNvSpPr txBox="1">
              <a:spLocks noChangeArrowheads="1"/>
            </p:cNvSpPr>
            <p:nvPr/>
          </p:nvSpPr>
          <p:spPr bwMode="auto">
            <a:xfrm>
              <a:off x="4488" y="240"/>
              <a:ext cx="1296"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neutrino beamline</a:t>
              </a:r>
            </a:p>
          </p:txBody>
        </p:sp>
      </p:grpSp>
      <p:sp>
        <p:nvSpPr>
          <p:cNvPr id="67591" name="Text Box 34"/>
          <p:cNvSpPr txBox="1">
            <a:spLocks noChangeArrowheads="1"/>
          </p:cNvSpPr>
          <p:nvPr/>
        </p:nvSpPr>
        <p:spPr bwMode="auto">
          <a:xfrm>
            <a:off x="6376988" y="3443288"/>
            <a:ext cx="14605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Arc section</a:t>
            </a:r>
          </a:p>
        </p:txBody>
      </p:sp>
      <p:sp>
        <p:nvSpPr>
          <p:cNvPr id="67592" name="Line 20"/>
          <p:cNvSpPr>
            <a:spLocks noChangeShapeType="1"/>
          </p:cNvSpPr>
          <p:nvPr/>
        </p:nvSpPr>
        <p:spPr bwMode="auto">
          <a:xfrm flipV="1">
            <a:off x="5734050" y="1292225"/>
            <a:ext cx="2794000" cy="68897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pic>
        <p:nvPicPr>
          <p:cNvPr id="6759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1431925"/>
            <a:ext cx="59658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FF"/>
                </a:solidFill>
                <a:round/>
                <a:headEnd/>
                <a:tailEnd/>
              </a14:hiddenLine>
            </a:ext>
          </a:extLst>
        </p:spPr>
      </p:pic>
      <p:sp>
        <p:nvSpPr>
          <p:cNvPr id="67594" name="Text Box 31"/>
          <p:cNvSpPr txBox="1">
            <a:spLocks noChangeArrowheads="1"/>
          </p:cNvSpPr>
          <p:nvPr/>
        </p:nvSpPr>
        <p:spPr bwMode="auto">
          <a:xfrm>
            <a:off x="420688" y="1474788"/>
            <a:ext cx="40640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Superconducting magnet in Arc section</a:t>
            </a:r>
          </a:p>
        </p:txBody>
      </p:sp>
      <p:pic>
        <p:nvPicPr>
          <p:cNvPr id="67595"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2875" y="2268538"/>
            <a:ext cx="3400425" cy="455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6" name="Text Box 31"/>
          <p:cNvSpPr txBox="1">
            <a:spLocks noChangeArrowheads="1"/>
          </p:cNvSpPr>
          <p:nvPr/>
        </p:nvSpPr>
        <p:spPr bwMode="auto">
          <a:xfrm>
            <a:off x="5343525" y="6208713"/>
            <a:ext cx="3214688" cy="584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Normal-conducting magnet in</a:t>
            </a:r>
            <a:b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Preparation section</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4E03AF-BDFA-4EF8-9D57-E57AB00A7E0E}"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922959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 y="800100"/>
            <a:ext cx="8075613" cy="6081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19"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2700" y="3600450"/>
            <a:ext cx="1917700" cy="3197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838" y="700088"/>
            <a:ext cx="2535237" cy="1814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9080">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1"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6588" y="5254625"/>
            <a:ext cx="2054225" cy="154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1875" y="696913"/>
            <a:ext cx="2663825" cy="1774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3" name="Freeform 32"/>
          <p:cNvSpPr>
            <a:spLocks/>
          </p:cNvSpPr>
          <p:nvPr/>
        </p:nvSpPr>
        <p:spPr bwMode="auto">
          <a:xfrm>
            <a:off x="6051550" y="2878138"/>
            <a:ext cx="2297113" cy="1214437"/>
          </a:xfrm>
          <a:custGeom>
            <a:avLst/>
            <a:gdLst>
              <a:gd name="T0" fmla="*/ 2147483646 w 13768"/>
              <a:gd name="T1" fmla="*/ 2147483646 h 10362"/>
              <a:gd name="T2" fmla="*/ 2147483646 w 13768"/>
              <a:gd name="T3" fmla="*/ 2147483646 h 10362"/>
              <a:gd name="T4" fmla="*/ 2147483646 w 13768"/>
              <a:gd name="T5" fmla="*/ 2147483646 h 10362"/>
              <a:gd name="T6" fmla="*/ 2147483646 w 13768"/>
              <a:gd name="T7" fmla="*/ 2147483646 h 10362"/>
              <a:gd name="T8" fmla="*/ 2147483646 w 13768"/>
              <a:gd name="T9" fmla="*/ 2147483646 h 10362"/>
              <a:gd name="T10" fmla="*/ 2147483646 w 13768"/>
              <a:gd name="T11" fmla="*/ 2147483646 h 10362"/>
              <a:gd name="T12" fmla="*/ 2147483646 w 13768"/>
              <a:gd name="T13" fmla="*/ 2147483646 h 10362"/>
              <a:gd name="T14" fmla="*/ 2147483646 w 13768"/>
              <a:gd name="T15" fmla="*/ 0 h 10362"/>
              <a:gd name="T16" fmla="*/ 2147483646 w 13768"/>
              <a:gd name="T17" fmla="*/ 2147483646 h 10362"/>
              <a:gd name="T18" fmla="*/ 0 w 13768"/>
              <a:gd name="T19" fmla="*/ 2147483646 h 10362"/>
              <a:gd name="T20" fmla="*/ 0 w 13768"/>
              <a:gd name="T21" fmla="*/ 2147483646 h 10362"/>
              <a:gd name="T22" fmla="*/ 2147483646 w 13768"/>
              <a:gd name="T23" fmla="*/ 2147483646 h 103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768" h="10362">
                <a:moveTo>
                  <a:pt x="13768" y="10362"/>
                </a:moveTo>
                <a:cubicBezTo>
                  <a:pt x="13523" y="9758"/>
                  <a:pt x="12944" y="7551"/>
                  <a:pt x="12572" y="6613"/>
                </a:cubicBezTo>
                <a:cubicBezTo>
                  <a:pt x="12200" y="5675"/>
                  <a:pt x="11959" y="5453"/>
                  <a:pt x="11538" y="4734"/>
                </a:cubicBezTo>
                <a:cubicBezTo>
                  <a:pt x="10891" y="3353"/>
                  <a:pt x="10321" y="3042"/>
                  <a:pt x="9773" y="2423"/>
                </a:cubicBezTo>
                <a:cubicBezTo>
                  <a:pt x="9225" y="1804"/>
                  <a:pt x="8617" y="1413"/>
                  <a:pt x="8079" y="1119"/>
                </a:cubicBezTo>
                <a:lnTo>
                  <a:pt x="6658" y="312"/>
                </a:lnTo>
                <a:lnTo>
                  <a:pt x="5250" y="23"/>
                </a:lnTo>
                <a:lnTo>
                  <a:pt x="3836" y="0"/>
                </a:lnTo>
                <a:lnTo>
                  <a:pt x="2358" y="40"/>
                </a:lnTo>
                <a:lnTo>
                  <a:pt x="0" y="76"/>
                </a:lnTo>
                <a:lnTo>
                  <a:pt x="0" y="113"/>
                </a:lnTo>
                <a:cubicBezTo>
                  <a:pt x="8" y="101"/>
                  <a:pt x="17" y="88"/>
                  <a:pt x="25" y="76"/>
                </a:cubicBezTo>
              </a:path>
            </a:pathLst>
          </a:custGeom>
          <a:noFill/>
          <a:ln w="36000">
            <a:solidFill>
              <a:srgbClr val="FF6633"/>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34824" name="Text Box 33"/>
          <p:cNvSpPr txBox="1">
            <a:spLocks noChangeArrowheads="1"/>
          </p:cNvSpPr>
          <p:nvPr/>
        </p:nvSpPr>
        <p:spPr bwMode="auto">
          <a:xfrm>
            <a:off x="7202488" y="3140075"/>
            <a:ext cx="317500" cy="38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60021" rIns="81639" bIns="408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200" b="0" i="0" u="none" strike="noStrike" kern="1200" cap="none" spc="0" normalizeH="0" baseline="0" noProof="0">
                <a:ln>
                  <a:noFill/>
                </a:ln>
                <a:solidFill>
                  <a:srgbClr val="FF6633"/>
                </a:solidFill>
                <a:effectLst/>
                <a:uLnTx/>
                <a:uFillTx/>
                <a:latin typeface="Arial" panose="020B0604020202020204" pitchFamily="34" charset="0"/>
                <a:ea typeface="ＭＳ Ｐゴシック" panose="020B0600070205080204" pitchFamily="50" charset="-128"/>
                <a:cs typeface="+mn-cs"/>
              </a:rPr>
              <a:t>p</a:t>
            </a:r>
          </a:p>
        </p:txBody>
      </p:sp>
      <p:sp>
        <p:nvSpPr>
          <p:cNvPr id="34825" name="Line 34"/>
          <p:cNvSpPr>
            <a:spLocks noChangeShapeType="1"/>
          </p:cNvSpPr>
          <p:nvPr/>
        </p:nvSpPr>
        <p:spPr bwMode="auto">
          <a:xfrm flipH="1">
            <a:off x="4503738" y="2892425"/>
            <a:ext cx="1547812" cy="31750"/>
          </a:xfrm>
          <a:prstGeom prst="line">
            <a:avLst/>
          </a:prstGeom>
          <a:noFill/>
          <a:ln w="360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34826" name="Text Box 35"/>
          <p:cNvSpPr txBox="1">
            <a:spLocks noChangeArrowheads="1"/>
          </p:cNvSpPr>
          <p:nvPr/>
        </p:nvSpPr>
        <p:spPr bwMode="auto">
          <a:xfrm>
            <a:off x="4714875" y="2490788"/>
            <a:ext cx="439738" cy="411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87452" rIns="81639" bIns="408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83000"/>
              </a:lnSpc>
              <a:spcBef>
                <a:spcPct val="0"/>
              </a:spcBef>
              <a:spcAft>
                <a:spcPct val="0"/>
              </a:spcAft>
              <a:buClrTx/>
              <a:buSzTx/>
              <a:buFontTx/>
              <a:buNone/>
              <a:tabLst/>
              <a:defRPr/>
            </a:pPr>
            <a:r>
              <a:rPr kumimoji="1" lang="en-US" altLang="ja-JP" sz="2200" b="0" i="0" u="none" strike="noStrike" kern="1200" cap="none" spc="0" normalizeH="0" baseline="0" noProof="0">
                <a:ln>
                  <a:noFill/>
                </a:ln>
                <a:solidFill>
                  <a:srgbClr val="0000FF"/>
                </a:solidFill>
                <a:effectLst/>
                <a:uLnTx/>
                <a:uFillTx/>
                <a:latin typeface="ＭＳ Ｐゴシック" panose="020B0600070205080204" pitchFamily="50" charset="-128"/>
                <a:ea typeface="ＭＳ Ｐゴシック" panose="020B0600070205080204" pitchFamily="50" charset="-128"/>
                <a:cs typeface="+mn-cs"/>
              </a:rPr>
              <a:t>π</a:t>
            </a:r>
          </a:p>
        </p:txBody>
      </p:sp>
      <p:sp>
        <p:nvSpPr>
          <p:cNvPr id="34827" name="Line 36"/>
          <p:cNvSpPr>
            <a:spLocks noChangeShapeType="1"/>
          </p:cNvSpPr>
          <p:nvPr/>
        </p:nvSpPr>
        <p:spPr bwMode="auto">
          <a:xfrm flipH="1">
            <a:off x="541338" y="2922588"/>
            <a:ext cx="3929062" cy="6350"/>
          </a:xfrm>
          <a:prstGeom prst="line">
            <a:avLst/>
          </a:prstGeom>
          <a:noFill/>
          <a:ln w="360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34828" name="Text Box 37"/>
          <p:cNvSpPr txBox="1">
            <a:spLocks noChangeArrowheads="1"/>
          </p:cNvSpPr>
          <p:nvPr/>
        </p:nvSpPr>
        <p:spPr bwMode="auto">
          <a:xfrm>
            <a:off x="2968625" y="2813050"/>
            <a:ext cx="439738"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87452" rIns="81639" bIns="4082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83000"/>
              </a:lnSpc>
              <a:spcBef>
                <a:spcPct val="0"/>
              </a:spcBef>
              <a:spcAft>
                <a:spcPct val="0"/>
              </a:spcAft>
              <a:buClrTx/>
              <a:buSzTx/>
              <a:buFontTx/>
              <a:buNone/>
              <a:tabLst/>
              <a:defRPr/>
            </a:pPr>
            <a:r>
              <a:rPr kumimoji="1" lang="en-US" altLang="ja-JP" sz="2200" b="0" i="0" u="none" strike="noStrike" kern="1200" cap="none" spc="0" normalizeH="0" baseline="0" noProof="0">
                <a:ln>
                  <a:noFill/>
                </a:ln>
                <a:solidFill>
                  <a:srgbClr val="008000"/>
                </a:solidFill>
                <a:effectLst/>
                <a:uLnTx/>
                <a:uFillTx/>
                <a:latin typeface="ＭＳ Ｐゴシック" panose="020B0600070205080204" pitchFamily="50" charset="-128"/>
                <a:ea typeface="ＭＳ Ｐゴシック" panose="020B0600070205080204" pitchFamily="50" charset="-128"/>
                <a:cs typeface="+mn-cs"/>
              </a:rPr>
              <a:t>ν</a:t>
            </a:r>
          </a:p>
        </p:txBody>
      </p:sp>
      <p:sp>
        <p:nvSpPr>
          <p:cNvPr id="34829" name="Text Box 38"/>
          <p:cNvSpPr txBox="1">
            <a:spLocks noChangeArrowheads="1"/>
          </p:cNvSpPr>
          <p:nvPr/>
        </p:nvSpPr>
        <p:spPr bwMode="auto">
          <a:xfrm>
            <a:off x="77788" y="3033713"/>
            <a:ext cx="1198562" cy="314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lstStyle>
            <a:lvl1pPr>
              <a:spcBef>
                <a:spcPct val="20000"/>
              </a:spcBef>
              <a:buChar char="•"/>
              <a:tabLst>
                <a:tab pos="72390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72390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72390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72390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72390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72390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72390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72390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723900" algn="l"/>
              </a:tabLst>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723900" algn="l"/>
              </a:tabLst>
              <a:defRPr/>
            </a:pPr>
            <a:r>
              <a:rPr kumimoji="1" lang="en-US" altLang="ja-JP" sz="2000" b="1" i="0" u="none" strike="noStrike" kern="1200" cap="none" spc="0" normalizeH="0" baseline="0" noProof="0">
                <a:ln>
                  <a:noFill/>
                </a:ln>
                <a:solidFill>
                  <a:srgbClr val="008000"/>
                </a:solidFill>
                <a:effectLst/>
                <a:uLnTx/>
                <a:uFillTx/>
                <a:latin typeface="Arial" panose="020B0604020202020204" pitchFamily="34" charset="0"/>
                <a:ea typeface="Arial Unicode MS" panose="020B0604020202020204" pitchFamily="50" charset="-128"/>
                <a:cs typeface="Arial Unicode MS" panose="020B0604020202020204" pitchFamily="50" charset="-128"/>
              </a:rPr>
              <a:t>to Kamioka</a:t>
            </a:r>
          </a:p>
        </p:txBody>
      </p:sp>
      <p:sp>
        <p:nvSpPr>
          <p:cNvPr id="34830" name="Text Box 11"/>
          <p:cNvSpPr txBox="1">
            <a:spLocks noChangeArrowheads="1"/>
          </p:cNvSpPr>
          <p:nvPr/>
        </p:nvSpPr>
        <p:spPr bwMode="auto">
          <a:xfrm>
            <a:off x="1146175" y="114300"/>
            <a:ext cx="68675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Neutrino beam line and components</a:t>
            </a:r>
          </a:p>
        </p:txBody>
      </p:sp>
      <p:pic>
        <p:nvPicPr>
          <p:cNvPr id="34831" name="図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54613" y="3324225"/>
            <a:ext cx="23050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00" y="3840163"/>
            <a:ext cx="24257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Picture 4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03738" y="5270500"/>
            <a:ext cx="2430462"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34"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6275" y="644525"/>
            <a:ext cx="2484438" cy="187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35" name="AutoShape 21"/>
          <p:cNvSpPr>
            <a:spLocks/>
          </p:cNvSpPr>
          <p:nvPr/>
        </p:nvSpPr>
        <p:spPr bwMode="auto">
          <a:xfrm rot="5400000" flipV="1">
            <a:off x="6586538" y="3738563"/>
            <a:ext cx="212725" cy="2752725"/>
          </a:xfrm>
          <a:prstGeom prst="leftBrace">
            <a:avLst>
              <a:gd name="adj1" fmla="val 107836"/>
              <a:gd name="adj2" fmla="val 50000"/>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4836" name="Text Box 22"/>
          <p:cNvSpPr txBox="1">
            <a:spLocks noChangeArrowheads="1"/>
          </p:cNvSpPr>
          <p:nvPr/>
        </p:nvSpPr>
        <p:spPr bwMode="auto">
          <a:xfrm>
            <a:off x="1466850" y="2133600"/>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muon monitors</a:t>
            </a:r>
          </a:p>
        </p:txBody>
      </p:sp>
      <p:sp>
        <p:nvSpPr>
          <p:cNvPr id="34837" name="Text Box 23"/>
          <p:cNvSpPr txBox="1">
            <a:spLocks noChangeArrowheads="1"/>
          </p:cNvSpPr>
          <p:nvPr/>
        </p:nvSpPr>
        <p:spPr bwMode="auto">
          <a:xfrm>
            <a:off x="3989388" y="836613"/>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decay volume</a:t>
            </a:r>
          </a:p>
        </p:txBody>
      </p:sp>
      <p:sp>
        <p:nvSpPr>
          <p:cNvPr id="34838" name="Text Box 24"/>
          <p:cNvSpPr txBox="1">
            <a:spLocks noChangeArrowheads="1"/>
          </p:cNvSpPr>
          <p:nvPr/>
        </p:nvSpPr>
        <p:spPr bwMode="auto">
          <a:xfrm>
            <a:off x="427038" y="3846513"/>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Near detectors</a:t>
            </a:r>
          </a:p>
        </p:txBody>
      </p:sp>
      <p:sp>
        <p:nvSpPr>
          <p:cNvPr id="34839" name="Text Box 25"/>
          <p:cNvSpPr txBox="1">
            <a:spLocks noChangeArrowheads="1"/>
          </p:cNvSpPr>
          <p:nvPr/>
        </p:nvSpPr>
        <p:spPr bwMode="auto">
          <a:xfrm>
            <a:off x="2930525" y="6292850"/>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beam dump</a:t>
            </a:r>
          </a:p>
        </p:txBody>
      </p:sp>
      <p:sp>
        <p:nvSpPr>
          <p:cNvPr id="34840" name="Text Box 26"/>
          <p:cNvSpPr txBox="1">
            <a:spLocks noChangeArrowheads="1"/>
          </p:cNvSpPr>
          <p:nvPr/>
        </p:nvSpPr>
        <p:spPr bwMode="auto">
          <a:xfrm>
            <a:off x="4645025" y="6454775"/>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magnetic horn</a:t>
            </a:r>
          </a:p>
        </p:txBody>
      </p:sp>
      <p:sp>
        <p:nvSpPr>
          <p:cNvPr id="34841" name="Text Box 27"/>
          <p:cNvSpPr txBox="1">
            <a:spLocks noChangeArrowheads="1"/>
          </p:cNvSpPr>
          <p:nvPr/>
        </p:nvSpPr>
        <p:spPr bwMode="auto">
          <a:xfrm>
            <a:off x="7045325" y="6521450"/>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carbon target</a:t>
            </a:r>
          </a:p>
        </p:txBody>
      </p:sp>
      <p:sp>
        <p:nvSpPr>
          <p:cNvPr id="34842" name="Text Box 28"/>
          <p:cNvSpPr txBox="1">
            <a:spLocks noChangeArrowheads="1"/>
          </p:cNvSpPr>
          <p:nvPr/>
        </p:nvSpPr>
        <p:spPr bwMode="auto">
          <a:xfrm>
            <a:off x="6369050" y="730250"/>
            <a:ext cx="3057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superconducting magnet</a:t>
            </a:r>
          </a:p>
        </p:txBody>
      </p:sp>
      <p:sp>
        <p:nvSpPr>
          <p:cNvPr id="34843" name="Text Box 29"/>
          <p:cNvSpPr txBox="1">
            <a:spLocks noChangeArrowheads="1"/>
          </p:cNvSpPr>
          <p:nvPr/>
        </p:nvSpPr>
        <p:spPr bwMode="auto">
          <a:xfrm>
            <a:off x="5395913" y="3500438"/>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target station</a:t>
            </a:r>
          </a:p>
        </p:txBody>
      </p:sp>
      <p:sp>
        <p:nvSpPr>
          <p:cNvPr id="34844" name="Line 30"/>
          <p:cNvSpPr>
            <a:spLocks noChangeShapeType="1"/>
          </p:cNvSpPr>
          <p:nvPr/>
        </p:nvSpPr>
        <p:spPr bwMode="auto">
          <a:xfrm flipV="1">
            <a:off x="3200400" y="3000375"/>
            <a:ext cx="600075" cy="59055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34845" name="Line 31"/>
          <p:cNvSpPr>
            <a:spLocks noChangeShapeType="1"/>
          </p:cNvSpPr>
          <p:nvPr/>
        </p:nvSpPr>
        <p:spPr bwMode="auto">
          <a:xfrm flipH="1" flipV="1">
            <a:off x="1560513" y="3141663"/>
            <a:ext cx="161925" cy="68580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34846" name="Line 32"/>
          <p:cNvSpPr>
            <a:spLocks noChangeShapeType="1"/>
          </p:cNvSpPr>
          <p:nvPr/>
        </p:nvSpPr>
        <p:spPr bwMode="auto">
          <a:xfrm>
            <a:off x="2501900" y="2540000"/>
            <a:ext cx="1190625" cy="33337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34847" name="Line 33"/>
          <p:cNvSpPr>
            <a:spLocks noChangeShapeType="1"/>
          </p:cNvSpPr>
          <p:nvPr/>
        </p:nvSpPr>
        <p:spPr bwMode="auto">
          <a:xfrm flipH="1">
            <a:off x="7310438" y="2547938"/>
            <a:ext cx="9525" cy="361950"/>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34848" name="Line 34"/>
          <p:cNvSpPr>
            <a:spLocks noChangeShapeType="1"/>
          </p:cNvSpPr>
          <p:nvPr/>
        </p:nvSpPr>
        <p:spPr bwMode="auto">
          <a:xfrm>
            <a:off x="4727575" y="2479675"/>
            <a:ext cx="19050" cy="29527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34849" name="Line 36"/>
          <p:cNvSpPr>
            <a:spLocks noChangeShapeType="1"/>
          </p:cNvSpPr>
          <p:nvPr/>
        </p:nvSpPr>
        <p:spPr bwMode="auto">
          <a:xfrm flipH="1" flipV="1">
            <a:off x="6105525" y="3038475"/>
            <a:ext cx="95250" cy="333375"/>
          </a:xfrm>
          <a:prstGeom prst="line">
            <a:avLst/>
          </a:prstGeom>
          <a:noFill/>
          <a:ln w="38100">
            <a:solidFill>
              <a:srgbClr val="33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 name="正方形/長方形 1"/>
          <p:cNvSpPr/>
          <p:nvPr/>
        </p:nvSpPr>
        <p:spPr>
          <a:xfrm>
            <a:off x="4470400" y="3344863"/>
            <a:ext cx="74295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24176E-3400-445D-AFEB-B8767B946D03}"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779413142"/>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8"/>
          <p:cNvSpPr txBox="1">
            <a:spLocks noChangeArrowheads="1"/>
          </p:cNvSpPr>
          <p:nvPr/>
        </p:nvSpPr>
        <p:spPr bwMode="auto">
          <a:xfrm>
            <a:off x="149225" y="114300"/>
            <a:ext cx="2740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Target Station</a:t>
            </a:r>
          </a:p>
        </p:txBody>
      </p:sp>
      <p:grpSp>
        <p:nvGrpSpPr>
          <p:cNvPr id="68611" name="Group 35"/>
          <p:cNvGrpSpPr>
            <a:grpSpLocks/>
          </p:cNvGrpSpPr>
          <p:nvPr/>
        </p:nvGrpSpPr>
        <p:grpSpPr bwMode="auto">
          <a:xfrm>
            <a:off x="3613150" y="-984250"/>
            <a:ext cx="5568950" cy="3757613"/>
            <a:chOff x="2276" y="-620"/>
            <a:chExt cx="3508" cy="2367"/>
          </a:xfrm>
        </p:grpSpPr>
        <p:pic>
          <p:nvPicPr>
            <p:cNvPr id="68625" name="Picture 26" descr="図３"/>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6" y="-620"/>
              <a:ext cx="3484" cy="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26" name="Rectangle 27"/>
            <p:cNvSpPr>
              <a:spLocks noChangeArrowheads="1"/>
            </p:cNvSpPr>
            <p:nvPr/>
          </p:nvSpPr>
          <p:spPr bwMode="auto">
            <a:xfrm>
              <a:off x="4780" y="751"/>
              <a:ext cx="353" cy="1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8627" name="Rectangle 30"/>
            <p:cNvSpPr>
              <a:spLocks noChangeArrowheads="1"/>
            </p:cNvSpPr>
            <p:nvPr/>
          </p:nvSpPr>
          <p:spPr bwMode="auto">
            <a:xfrm>
              <a:off x="4595" y="467"/>
              <a:ext cx="171" cy="136"/>
            </a:xfrm>
            <a:prstGeom prst="rect">
              <a:avLst/>
            </a:prstGeom>
            <a:solidFill>
              <a:srgbClr val="FF00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8628" name="Text Box 34"/>
            <p:cNvSpPr txBox="1">
              <a:spLocks noChangeArrowheads="1"/>
            </p:cNvSpPr>
            <p:nvPr/>
          </p:nvSpPr>
          <p:spPr bwMode="auto">
            <a:xfrm>
              <a:off x="4488" y="240"/>
              <a:ext cx="1296"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neutrino beamline</a:t>
              </a:r>
            </a:p>
          </p:txBody>
        </p:sp>
      </p:grpSp>
      <p:pic>
        <p:nvPicPr>
          <p:cNvPr id="68612" name="Picture 24" descr="horn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71500" y="1003300"/>
            <a:ext cx="3490913" cy="2157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3" name="Picture 37" descr="IMG_4091-s"/>
          <p:cNvPicPr>
            <a:picLocks noChangeAspect="1" noChangeArrowheads="1"/>
          </p:cNvPicPr>
          <p:nvPr/>
        </p:nvPicPr>
        <p:blipFill>
          <a:blip r:embed="rId4">
            <a:extLst>
              <a:ext uri="{28A0092B-C50C-407E-A947-70E740481C1C}">
                <a14:useLocalDpi xmlns:a14="http://schemas.microsoft.com/office/drawing/2010/main" val="0"/>
              </a:ext>
            </a:extLst>
          </a:blip>
          <a:srcRect b="19986"/>
          <a:stretch>
            <a:fillRect/>
          </a:stretch>
        </p:blipFill>
        <p:spPr bwMode="auto">
          <a:xfrm>
            <a:off x="4781550" y="1670050"/>
            <a:ext cx="425608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4" name="Group 41"/>
          <p:cNvGrpSpPr>
            <a:grpSpLocks/>
          </p:cNvGrpSpPr>
          <p:nvPr/>
        </p:nvGrpSpPr>
        <p:grpSpPr bwMode="auto">
          <a:xfrm>
            <a:off x="-88900" y="3221038"/>
            <a:ext cx="4244975" cy="3470275"/>
            <a:chOff x="-56" y="2029"/>
            <a:chExt cx="2674" cy="2186"/>
          </a:xfrm>
        </p:grpSpPr>
        <p:pic>
          <p:nvPicPr>
            <p:cNvPr id="686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t="751"/>
            <a:stretch>
              <a:fillRect/>
            </a:stretch>
          </p:blipFill>
          <p:spPr bwMode="auto">
            <a:xfrm>
              <a:off x="155" y="2029"/>
              <a:ext cx="2463" cy="2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619" name="Line 4"/>
            <p:cNvSpPr>
              <a:spLocks noChangeShapeType="1"/>
            </p:cNvSpPr>
            <p:nvPr/>
          </p:nvSpPr>
          <p:spPr bwMode="auto">
            <a:xfrm flipH="1">
              <a:off x="127" y="3841"/>
              <a:ext cx="352" cy="63"/>
            </a:xfrm>
            <a:prstGeom prst="line">
              <a:avLst/>
            </a:prstGeom>
            <a:noFill/>
            <a:ln w="28575">
              <a:solidFill>
                <a:srgbClr val="FF3300"/>
              </a:solidFill>
              <a:prstDash val="dash"/>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529416" name="Text Box 8"/>
            <p:cNvSpPr txBox="1">
              <a:spLocks noChangeArrowheads="1"/>
            </p:cNvSpPr>
            <p:nvPr/>
          </p:nvSpPr>
          <p:spPr bwMode="auto">
            <a:xfrm rot="-715797">
              <a:off x="344" y="3529"/>
              <a:ext cx="51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ja-JP" sz="16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itchFamily="34" charset="0"/>
                  <a:ea typeface="ＭＳ Ｐゴシック" panose="020B0600070205080204" pitchFamily="50" charset="-128"/>
                  <a:cs typeface="+mn-cs"/>
                </a:rPr>
                <a:t> </a:t>
              </a:r>
              <a:r>
                <a:rPr kumimoji="0" lang="en-GB" altLang="ja-JP" sz="1600" b="0"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ＭＳ Ｐゴシック" panose="020B0600070205080204" pitchFamily="50" charset="-128"/>
                  <a:cs typeface="+mn-cs"/>
                </a:rPr>
                <a:t>Baffle </a:t>
              </a:r>
            </a:p>
          </p:txBody>
        </p:sp>
        <p:sp>
          <p:nvSpPr>
            <p:cNvPr id="529419" name="Text Box 11"/>
            <p:cNvSpPr txBox="1">
              <a:spLocks noChangeArrowheads="1"/>
            </p:cNvSpPr>
            <p:nvPr/>
          </p:nvSpPr>
          <p:spPr bwMode="auto">
            <a:xfrm rot="-1001977">
              <a:off x="1128" y="3390"/>
              <a:ext cx="61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ＭＳ Ｐゴシック" panose="020B0600070205080204" pitchFamily="50" charset="-128"/>
                  <a:cs typeface="+mn-cs"/>
                </a:rPr>
                <a:t>2</a:t>
              </a:r>
              <a:r>
                <a:rPr kumimoji="1" lang="en-US" altLang="ja-JP" sz="1600" b="1" i="0" u="none" strike="noStrike" kern="1200" cap="none" spc="0" normalizeH="0" baseline="30000" noProof="0" dirty="0">
                  <a:ln>
                    <a:noFill/>
                  </a:ln>
                  <a:solidFill>
                    <a:srgbClr val="FFFFFF"/>
                  </a:solidFill>
                  <a:effectLst>
                    <a:outerShdw blurRad="38100" dist="38100" dir="2700000" algn="tl">
                      <a:srgbClr val="C0C0C0"/>
                    </a:outerShdw>
                  </a:effectLst>
                  <a:uLnTx/>
                  <a:uFillTx/>
                  <a:latin typeface="Arial" pitchFamily="34" charset="0"/>
                  <a:ea typeface="ＭＳ Ｐゴシック" panose="020B0600070205080204" pitchFamily="50" charset="-128"/>
                  <a:cs typeface="+mn-cs"/>
                </a:rPr>
                <a:t>nd</a:t>
              </a:r>
              <a:r>
                <a:rPr kumimoji="1" lang="en-US" altLang="ja-JP" sz="16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ＭＳ Ｐゴシック" panose="020B0600070205080204" pitchFamily="50" charset="-128"/>
                  <a:cs typeface="+mn-cs"/>
                </a:rPr>
                <a:t> horn</a:t>
              </a:r>
            </a:p>
          </p:txBody>
        </p:sp>
        <p:sp>
          <p:nvSpPr>
            <p:cNvPr id="529420" name="Text Box 12"/>
            <p:cNvSpPr txBox="1">
              <a:spLocks noChangeArrowheads="1"/>
            </p:cNvSpPr>
            <p:nvPr/>
          </p:nvSpPr>
          <p:spPr bwMode="auto">
            <a:xfrm rot="-1329739">
              <a:off x="1930" y="3502"/>
              <a:ext cx="59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ＭＳ Ｐゴシック" panose="020B0600070205080204" pitchFamily="50" charset="-128"/>
                  <a:cs typeface="+mn-cs"/>
                </a:rPr>
                <a:t>3</a:t>
              </a:r>
              <a:r>
                <a:rPr kumimoji="1" lang="en-US" altLang="ja-JP" sz="1600" b="1" i="0" u="none" strike="noStrike" kern="1200" cap="none" spc="0" normalizeH="0" baseline="30000" noProof="0" dirty="0">
                  <a:ln>
                    <a:noFill/>
                  </a:ln>
                  <a:solidFill>
                    <a:srgbClr val="FFFFFF"/>
                  </a:solidFill>
                  <a:effectLst>
                    <a:outerShdw blurRad="38100" dist="38100" dir="2700000" algn="tl">
                      <a:srgbClr val="C0C0C0"/>
                    </a:outerShdw>
                  </a:effectLst>
                  <a:uLnTx/>
                  <a:uFillTx/>
                  <a:latin typeface="Arial" pitchFamily="34" charset="0"/>
                  <a:ea typeface="ＭＳ Ｐゴシック" panose="020B0600070205080204" pitchFamily="50" charset="-128"/>
                  <a:cs typeface="+mn-cs"/>
                </a:rPr>
                <a:t>rd</a:t>
              </a:r>
              <a:r>
                <a:rPr kumimoji="1" lang="en-US" altLang="ja-JP" sz="16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ＭＳ Ｐゴシック" panose="020B0600070205080204" pitchFamily="50" charset="-128"/>
                  <a:cs typeface="+mn-cs"/>
                </a:rPr>
                <a:t> horn</a:t>
              </a:r>
            </a:p>
          </p:txBody>
        </p:sp>
        <p:sp>
          <p:nvSpPr>
            <p:cNvPr id="68623" name="Text Box 16"/>
            <p:cNvSpPr txBox="1">
              <a:spLocks noChangeArrowheads="1"/>
            </p:cNvSpPr>
            <p:nvPr/>
          </p:nvSpPr>
          <p:spPr bwMode="auto">
            <a:xfrm rot="-638795">
              <a:off x="-56" y="3702"/>
              <a:ext cx="49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1"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BEAM</a:t>
              </a:r>
            </a:p>
          </p:txBody>
        </p:sp>
        <p:sp>
          <p:nvSpPr>
            <p:cNvPr id="529448" name="Text Box 40"/>
            <p:cNvSpPr txBox="1">
              <a:spLocks noChangeArrowheads="1"/>
            </p:cNvSpPr>
            <p:nvPr/>
          </p:nvSpPr>
          <p:spPr bwMode="auto">
            <a:xfrm rot="-758088">
              <a:off x="664" y="3803"/>
              <a:ext cx="635"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ＭＳ Ｐゴシック" panose="020B0600070205080204" pitchFamily="50" charset="-128"/>
                  <a:cs typeface="+mn-cs"/>
                </a:rPr>
                <a:t>Target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ＭＳ Ｐゴシック" panose="020B0600070205080204" pitchFamily="50" charset="-128"/>
                  <a:cs typeface="+mn-cs"/>
                </a:rPr>
                <a:t> 1</a:t>
              </a:r>
              <a:r>
                <a:rPr kumimoji="1" lang="en-US" altLang="ja-JP" sz="1600" b="1" i="0" u="none" strike="noStrike" kern="1200" cap="none" spc="0" normalizeH="0" baseline="30000" noProof="0" dirty="0">
                  <a:ln>
                    <a:noFill/>
                  </a:ln>
                  <a:solidFill>
                    <a:srgbClr val="FFFFFF"/>
                  </a:solidFill>
                  <a:effectLst>
                    <a:outerShdw blurRad="38100" dist="38100" dir="2700000" algn="tl">
                      <a:srgbClr val="C0C0C0"/>
                    </a:outerShdw>
                  </a:effectLst>
                  <a:uLnTx/>
                  <a:uFillTx/>
                  <a:latin typeface="Arial" pitchFamily="34" charset="0"/>
                  <a:ea typeface="ＭＳ Ｐゴシック" panose="020B0600070205080204" pitchFamily="50" charset="-128"/>
                  <a:cs typeface="+mn-cs"/>
                </a:rPr>
                <a:t>st</a:t>
              </a:r>
              <a:r>
                <a:rPr kumimoji="1" lang="en-US" altLang="ja-JP" sz="1600" b="1" i="0" u="none" strike="noStrike" kern="1200" cap="none" spc="0" normalizeH="0" baseline="0" noProof="0" dirty="0">
                  <a:ln>
                    <a:noFill/>
                  </a:ln>
                  <a:solidFill>
                    <a:srgbClr val="FFFFFF"/>
                  </a:solidFill>
                  <a:effectLst>
                    <a:outerShdw blurRad="38100" dist="38100" dir="2700000" algn="tl">
                      <a:srgbClr val="C0C0C0"/>
                    </a:outerShdw>
                  </a:effectLst>
                  <a:uLnTx/>
                  <a:uFillTx/>
                  <a:latin typeface="Arial" pitchFamily="34" charset="0"/>
                  <a:ea typeface="ＭＳ Ｐゴシック" panose="020B0600070205080204" pitchFamily="50" charset="-128"/>
                  <a:cs typeface="+mn-cs"/>
                </a:rPr>
                <a:t> horn</a:t>
              </a:r>
            </a:p>
          </p:txBody>
        </p:sp>
      </p:grpSp>
      <p:sp>
        <p:nvSpPr>
          <p:cNvPr id="68615" name="Text Box 42"/>
          <p:cNvSpPr txBox="1">
            <a:spLocks noChangeArrowheads="1"/>
          </p:cNvSpPr>
          <p:nvPr/>
        </p:nvSpPr>
        <p:spPr bwMode="auto">
          <a:xfrm>
            <a:off x="5257800" y="6388100"/>
            <a:ext cx="3530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Civil construction of target station</a:t>
            </a:r>
          </a:p>
        </p:txBody>
      </p:sp>
      <p:sp>
        <p:nvSpPr>
          <p:cNvPr id="68616" name="Text Box 43"/>
          <p:cNvSpPr txBox="1">
            <a:spLocks noChangeArrowheads="1"/>
          </p:cNvSpPr>
          <p:nvPr/>
        </p:nvSpPr>
        <p:spPr bwMode="auto">
          <a:xfrm>
            <a:off x="1881188" y="3595688"/>
            <a:ext cx="21209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Schematic view of target station</a:t>
            </a:r>
          </a:p>
        </p:txBody>
      </p:sp>
      <p:sp>
        <p:nvSpPr>
          <p:cNvPr id="68617" name="Text Box 44"/>
          <p:cNvSpPr txBox="1">
            <a:spLocks noChangeArrowheads="1"/>
          </p:cNvSpPr>
          <p:nvPr/>
        </p:nvSpPr>
        <p:spPr bwMode="auto">
          <a:xfrm>
            <a:off x="2343150" y="2720975"/>
            <a:ext cx="1625600"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Magnetic horn</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D3F2BF-F967-406F-8B12-D18C8BB3FB5E}"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1334992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1" descr="図３"/>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3150" y="-984250"/>
            <a:ext cx="5530850" cy="375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23"/>
          <p:cNvSpPr txBox="1">
            <a:spLocks noChangeArrowheads="1"/>
          </p:cNvSpPr>
          <p:nvPr/>
        </p:nvSpPr>
        <p:spPr bwMode="auto">
          <a:xfrm>
            <a:off x="149225" y="101600"/>
            <a:ext cx="6181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Decay pipe and Beam dump</a:t>
            </a:r>
          </a:p>
        </p:txBody>
      </p:sp>
      <p:pic>
        <p:nvPicPr>
          <p:cNvPr id="69636" name="Picture 26" descr="decayvolu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6775" y="1712913"/>
            <a:ext cx="477520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7" name="Group 28"/>
          <p:cNvGrpSpPr>
            <a:grpSpLocks/>
          </p:cNvGrpSpPr>
          <p:nvPr/>
        </p:nvGrpSpPr>
        <p:grpSpPr bwMode="auto">
          <a:xfrm>
            <a:off x="6405563" y="381000"/>
            <a:ext cx="2776537" cy="1125538"/>
            <a:chOff x="4035" y="240"/>
            <a:chExt cx="1749" cy="709"/>
          </a:xfrm>
        </p:grpSpPr>
        <p:sp>
          <p:nvSpPr>
            <p:cNvPr id="69656" name="Rectangle 22"/>
            <p:cNvSpPr>
              <a:spLocks noChangeArrowheads="1"/>
            </p:cNvSpPr>
            <p:nvPr/>
          </p:nvSpPr>
          <p:spPr bwMode="auto">
            <a:xfrm>
              <a:off x="4780" y="751"/>
              <a:ext cx="353" cy="1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9657" name="Rectangle 24"/>
            <p:cNvSpPr>
              <a:spLocks noChangeArrowheads="1"/>
            </p:cNvSpPr>
            <p:nvPr/>
          </p:nvSpPr>
          <p:spPr bwMode="auto">
            <a:xfrm>
              <a:off x="4035" y="467"/>
              <a:ext cx="587" cy="136"/>
            </a:xfrm>
            <a:prstGeom prst="rect">
              <a:avLst/>
            </a:prstGeom>
            <a:solidFill>
              <a:srgbClr val="FF00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69658" name="Text Box 27"/>
            <p:cNvSpPr txBox="1">
              <a:spLocks noChangeArrowheads="1"/>
            </p:cNvSpPr>
            <p:nvPr/>
          </p:nvSpPr>
          <p:spPr bwMode="auto">
            <a:xfrm>
              <a:off x="4488" y="240"/>
              <a:ext cx="1296"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neutrino beamline</a:t>
              </a:r>
            </a:p>
          </p:txBody>
        </p:sp>
      </p:grpSp>
      <p:pic>
        <p:nvPicPr>
          <p:cNvPr id="6963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3038" y="3267075"/>
            <a:ext cx="2547937" cy="3463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9" name="図 6" descr="IMG_072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44800" y="4113213"/>
            <a:ext cx="3594100"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CC00"/>
                </a:solidFill>
                <a:miter lim="800000"/>
                <a:headEnd/>
                <a:tailEnd/>
              </a14:hiddenLine>
            </a:ext>
          </a:extLst>
        </p:spPr>
      </p:pic>
      <p:sp>
        <p:nvSpPr>
          <p:cNvPr id="69640" name="Text Box 30"/>
          <p:cNvSpPr txBox="1">
            <a:spLocks noChangeArrowheads="1"/>
          </p:cNvSpPr>
          <p:nvPr/>
        </p:nvSpPr>
        <p:spPr bwMode="auto">
          <a:xfrm>
            <a:off x="6591300" y="6210300"/>
            <a:ext cx="2476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50" charset="-128"/>
                <a:cs typeface="+mn-cs"/>
              </a:rPr>
              <a:t>Inside of decay pipe</a:t>
            </a:r>
          </a:p>
        </p:txBody>
      </p:sp>
      <p:sp>
        <p:nvSpPr>
          <p:cNvPr id="69641" name="Text Box 31"/>
          <p:cNvSpPr txBox="1">
            <a:spLocks noChangeArrowheads="1"/>
          </p:cNvSpPr>
          <p:nvPr/>
        </p:nvSpPr>
        <p:spPr bwMode="auto">
          <a:xfrm>
            <a:off x="3367088" y="6249988"/>
            <a:ext cx="3009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FF00"/>
                </a:solidFill>
                <a:effectLst/>
                <a:uLnTx/>
                <a:uFillTx/>
                <a:latin typeface="Arial" panose="020B0604020202020204" pitchFamily="34" charset="0"/>
                <a:ea typeface="ＭＳ Ｐゴシック" panose="020B0600070205080204" pitchFamily="50" charset="-128"/>
                <a:cs typeface="+mn-cs"/>
              </a:rPr>
              <a:t>Installation of decay pipe</a:t>
            </a:r>
          </a:p>
        </p:txBody>
      </p:sp>
      <p:grpSp>
        <p:nvGrpSpPr>
          <p:cNvPr id="69642" name="Group 38"/>
          <p:cNvGrpSpPr>
            <a:grpSpLocks/>
          </p:cNvGrpSpPr>
          <p:nvPr/>
        </p:nvGrpSpPr>
        <p:grpSpPr bwMode="auto">
          <a:xfrm>
            <a:off x="12700" y="2768600"/>
            <a:ext cx="2825750" cy="3822700"/>
            <a:chOff x="8" y="1744"/>
            <a:chExt cx="1780" cy="2408"/>
          </a:xfrm>
        </p:grpSpPr>
        <p:pic>
          <p:nvPicPr>
            <p:cNvPr id="69650" name="Picture 13" descr="main_Assembly-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8" y="1744"/>
              <a:ext cx="1652" cy="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51" name="AutoShape 14"/>
            <p:cNvSpPr>
              <a:spLocks noChangeArrowheads="1"/>
            </p:cNvSpPr>
            <p:nvPr/>
          </p:nvSpPr>
          <p:spPr bwMode="auto">
            <a:xfrm rot="-479831" flipH="1" flipV="1">
              <a:off x="1353" y="2763"/>
              <a:ext cx="337" cy="251"/>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7 w 21600"/>
                <a:gd name="T13" fmla="*/ 5422 h 21600"/>
                <a:gd name="T14" fmla="*/ 16921 w 21600"/>
                <a:gd name="T15" fmla="*/ 16178 h 21600"/>
              </a:gdLst>
              <a:ahLst/>
              <a:cxnLst>
                <a:cxn ang="T8">
                  <a:pos x="T0" y="T1"/>
                </a:cxn>
                <a:cxn ang="T9">
                  <a:pos x="T2" y="T3"/>
                </a:cxn>
                <a:cxn ang="T10">
                  <a:pos x="T4" y="T5"/>
                </a:cxn>
                <a:cxn ang="T11">
                  <a:pos x="T6" y="T7"/>
                </a:cxn>
              </a:cxnLst>
              <a:rect l="T12" t="T13" r="T14" b="T15"/>
              <a:pathLst>
                <a:path w="21600" h="21600">
                  <a:moveTo>
                    <a:pt x="12227" y="0"/>
                  </a:moveTo>
                  <a:lnTo>
                    <a:pt x="12227" y="5434"/>
                  </a:lnTo>
                  <a:lnTo>
                    <a:pt x="3375" y="5434"/>
                  </a:lnTo>
                  <a:lnTo>
                    <a:pt x="3375" y="16166"/>
                  </a:lnTo>
                  <a:lnTo>
                    <a:pt x="12227" y="16166"/>
                  </a:lnTo>
                  <a:lnTo>
                    <a:pt x="12227" y="21600"/>
                  </a:lnTo>
                  <a:lnTo>
                    <a:pt x="21600" y="10800"/>
                  </a:lnTo>
                  <a:lnTo>
                    <a:pt x="12227" y="0"/>
                  </a:lnTo>
                  <a:close/>
                </a:path>
                <a:path w="21600" h="21600">
                  <a:moveTo>
                    <a:pt x="1350" y="5434"/>
                  </a:moveTo>
                  <a:lnTo>
                    <a:pt x="1350" y="16166"/>
                  </a:lnTo>
                  <a:lnTo>
                    <a:pt x="2700" y="16166"/>
                  </a:lnTo>
                  <a:lnTo>
                    <a:pt x="2700" y="5434"/>
                  </a:lnTo>
                  <a:lnTo>
                    <a:pt x="1350" y="5434"/>
                  </a:lnTo>
                  <a:close/>
                </a:path>
                <a:path w="21600" h="21600">
                  <a:moveTo>
                    <a:pt x="0" y="5434"/>
                  </a:moveTo>
                  <a:lnTo>
                    <a:pt x="0" y="16166"/>
                  </a:lnTo>
                  <a:lnTo>
                    <a:pt x="675" y="16166"/>
                  </a:lnTo>
                  <a:lnTo>
                    <a:pt x="675" y="5434"/>
                  </a:lnTo>
                  <a:lnTo>
                    <a:pt x="0" y="5434"/>
                  </a:lnTo>
                  <a:close/>
                </a:path>
              </a:pathLst>
            </a:cu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587791" name="Text Box 15"/>
            <p:cNvSpPr txBox="1">
              <a:spLocks noChangeArrowheads="1"/>
            </p:cNvSpPr>
            <p:nvPr/>
          </p:nvSpPr>
          <p:spPr bwMode="auto">
            <a:xfrm rot="20925168">
              <a:off x="1296" y="3005"/>
              <a:ext cx="492" cy="231"/>
            </a:xfrm>
            <a:prstGeom prst="rect">
              <a:avLst/>
            </a:prstGeom>
            <a:noFill/>
            <a:ln>
              <a:noFill/>
            </a:ln>
            <a:effectLst/>
            <a:extLst>
              <a:ext uri="{909E8E84-426E-40DD-AFC4-6F175D3DCCD1}">
                <a14:hiddenFill xmlns:a14="http://schemas.microsoft.com/office/drawing/2010/main">
                  <a:solidFill>
                    <a:srgbClr val="FF33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a:ln>
                    <a:noFill/>
                  </a:ln>
                  <a:solidFill>
                    <a:srgbClr val="FF0000"/>
                  </a:solidFill>
                  <a:effectLst>
                    <a:outerShdw blurRad="38100" dist="38100" dir="2700000" algn="tl">
                      <a:srgbClr val="C0C0C0"/>
                    </a:outerShdw>
                  </a:effectLst>
                  <a:uLnTx/>
                  <a:uFillTx/>
                  <a:latin typeface="Arial" pitchFamily="34" charset="0"/>
                  <a:ea typeface="ＭＳ Ｐゴシック" panose="020B0600070205080204" pitchFamily="50" charset="-128"/>
                  <a:cs typeface="+mn-cs"/>
                </a:rPr>
                <a:t>Beam</a:t>
              </a:r>
            </a:p>
          </p:txBody>
        </p:sp>
        <p:sp>
          <p:nvSpPr>
            <p:cNvPr id="69653" name="Text Box 34"/>
            <p:cNvSpPr txBox="1">
              <a:spLocks noChangeArrowheads="1"/>
            </p:cNvSpPr>
            <p:nvPr/>
          </p:nvSpPr>
          <p:spPr bwMode="auto">
            <a:xfrm>
              <a:off x="136" y="2152"/>
              <a:ext cx="109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Graphite core</a:t>
              </a:r>
            </a:p>
          </p:txBody>
        </p:sp>
        <p:sp>
          <p:nvSpPr>
            <p:cNvPr id="69654" name="Text Box 35"/>
            <p:cNvSpPr txBox="1">
              <a:spLocks noChangeArrowheads="1"/>
            </p:cNvSpPr>
            <p:nvPr/>
          </p:nvSpPr>
          <p:spPr bwMode="auto">
            <a:xfrm>
              <a:off x="337" y="2297"/>
              <a:ext cx="54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of the</a:t>
              </a:r>
            </a:p>
          </p:txBody>
        </p:sp>
        <p:sp>
          <p:nvSpPr>
            <p:cNvPr id="69655" name="Text Box 36"/>
            <p:cNvSpPr txBox="1">
              <a:spLocks noChangeArrowheads="1"/>
            </p:cNvSpPr>
            <p:nvPr/>
          </p:nvSpPr>
          <p:spPr bwMode="auto">
            <a:xfrm>
              <a:off x="162" y="2442"/>
              <a:ext cx="109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Beam dump</a:t>
              </a:r>
            </a:p>
          </p:txBody>
        </p:sp>
      </p:grpSp>
      <p:sp>
        <p:nvSpPr>
          <p:cNvPr id="69643" name="Line 39"/>
          <p:cNvSpPr>
            <a:spLocks noChangeShapeType="1"/>
          </p:cNvSpPr>
          <p:nvPr/>
        </p:nvSpPr>
        <p:spPr bwMode="auto">
          <a:xfrm flipV="1">
            <a:off x="2527300" y="2870200"/>
            <a:ext cx="1358900" cy="9144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69644" name="Line 40"/>
          <p:cNvSpPr>
            <a:spLocks noChangeShapeType="1"/>
          </p:cNvSpPr>
          <p:nvPr/>
        </p:nvSpPr>
        <p:spPr bwMode="auto">
          <a:xfrm flipV="1">
            <a:off x="4916488" y="2795588"/>
            <a:ext cx="431800" cy="13335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69645" name="Line 41"/>
          <p:cNvSpPr>
            <a:spLocks noChangeShapeType="1"/>
          </p:cNvSpPr>
          <p:nvPr/>
        </p:nvSpPr>
        <p:spPr bwMode="auto">
          <a:xfrm flipH="1" flipV="1">
            <a:off x="6086475" y="2708275"/>
            <a:ext cx="368300" cy="11049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69646" name="Line 42"/>
          <p:cNvSpPr>
            <a:spLocks noChangeShapeType="1"/>
          </p:cNvSpPr>
          <p:nvPr/>
        </p:nvSpPr>
        <p:spPr bwMode="auto">
          <a:xfrm>
            <a:off x="2530475" y="1908175"/>
            <a:ext cx="1079500" cy="8636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69647" name="Text Box 50"/>
          <p:cNvSpPr txBox="1">
            <a:spLocks noChangeArrowheads="1"/>
          </p:cNvSpPr>
          <p:nvPr/>
        </p:nvSpPr>
        <p:spPr bwMode="auto">
          <a:xfrm>
            <a:off x="200025" y="628650"/>
            <a:ext cx="32067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Muon monitors in Muon Pit </a:t>
            </a:r>
          </a:p>
        </p:txBody>
      </p:sp>
      <p:sp>
        <p:nvSpPr>
          <p:cNvPr id="69648" name="Text Box 52"/>
          <p:cNvSpPr txBox="1">
            <a:spLocks noChangeArrowheads="1"/>
          </p:cNvSpPr>
          <p:nvPr/>
        </p:nvSpPr>
        <p:spPr bwMode="auto">
          <a:xfrm>
            <a:off x="6592888" y="6427788"/>
            <a:ext cx="2476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50" charset="-128"/>
                <a:cs typeface="+mn-cs"/>
              </a:rPr>
              <a:t>(rectangular shape)</a:t>
            </a:r>
          </a:p>
        </p:txBody>
      </p:sp>
      <p:pic>
        <p:nvPicPr>
          <p:cNvPr id="6964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175" y="960438"/>
            <a:ext cx="2308225" cy="174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24176E-3400-445D-AFEB-B8767B946D03}"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895087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88900" y="12700"/>
            <a:ext cx="55451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rgbClr val="0A0AD4"/>
                </a:solidFill>
              </a:rPr>
              <a:t>Off-axis beam</a:t>
            </a:r>
          </a:p>
        </p:txBody>
      </p:sp>
      <p:sp>
        <p:nvSpPr>
          <p:cNvPr id="36867" name="Text Box 15"/>
          <p:cNvSpPr txBox="1">
            <a:spLocks noChangeArrowheads="1"/>
          </p:cNvSpPr>
          <p:nvPr/>
        </p:nvSpPr>
        <p:spPr bwMode="auto">
          <a:xfrm>
            <a:off x="131763" y="534988"/>
            <a:ext cx="5038725" cy="1138237"/>
          </a:xfrm>
          <a:prstGeom prst="rect">
            <a:avLst/>
          </a:prstGeom>
          <a:solidFill>
            <a:srgbClr val="F8FAA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700" b="1"/>
              <a:t>The center of the beam</a:t>
            </a:r>
            <a:r>
              <a:rPr lang="ja-JP" altLang="en-US" sz="1700" b="1"/>
              <a:t> </a:t>
            </a:r>
            <a:r>
              <a:rPr lang="en-US" altLang="ja-JP" sz="1700" b="1"/>
              <a:t>direction is adjusted</a:t>
            </a:r>
            <a:br>
              <a:rPr lang="en-US" altLang="ja-JP" sz="1700" b="1"/>
            </a:br>
            <a:r>
              <a:rPr lang="en-US" altLang="ja-JP" sz="1700" b="1"/>
              <a:t>to be 2.5</a:t>
            </a:r>
            <a:r>
              <a:rPr lang="en-US" altLang="ja-JP" sz="1700" b="1" baseline="30000"/>
              <a:t>o</a:t>
            </a:r>
            <a:r>
              <a:rPr lang="en-US" altLang="ja-JP" sz="1700" b="1"/>
              <a:t> off from the SK direction. </a:t>
            </a:r>
          </a:p>
          <a:p>
            <a:pPr eaLnBrk="1" hangingPunct="1">
              <a:spcBef>
                <a:spcPct val="0"/>
              </a:spcBef>
              <a:buFontTx/>
              <a:buNone/>
            </a:pPr>
            <a:r>
              <a:rPr lang="en-US" altLang="ja-JP" sz="1700" b="1"/>
              <a:t>Neutrino energy spectrum becomes </a:t>
            </a:r>
            <a:r>
              <a:rPr lang="en-US" altLang="ja-JP" sz="1700" b="1">
                <a:solidFill>
                  <a:srgbClr val="FF0000"/>
                </a:solidFill>
              </a:rPr>
              <a:t>quasi-monochromatic. </a:t>
            </a:r>
            <a:r>
              <a:rPr lang="en-US" altLang="ja-JP" sz="1700" b="1"/>
              <a:t>The peak energy is </a:t>
            </a:r>
            <a:r>
              <a:rPr lang="en-US" altLang="ja-JP" sz="1700" b="1">
                <a:solidFill>
                  <a:srgbClr val="FF0000"/>
                </a:solidFill>
              </a:rPr>
              <a:t>~0.6 GeV.</a:t>
            </a:r>
          </a:p>
        </p:txBody>
      </p:sp>
      <p:pic>
        <p:nvPicPr>
          <p:cNvPr id="36868" name="図 45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49900" y="85725"/>
            <a:ext cx="3500438"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5788" y="3484563"/>
            <a:ext cx="3432175"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8"/>
          <p:cNvSpPr txBox="1">
            <a:spLocks noChangeArrowheads="1"/>
          </p:cNvSpPr>
          <p:nvPr/>
        </p:nvSpPr>
        <p:spPr bwMode="auto">
          <a:xfrm>
            <a:off x="115888" y="1851025"/>
            <a:ext cx="6497637"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ct val="50000"/>
              </a:spcBef>
              <a:buFontTx/>
              <a:buNone/>
              <a:defRPr/>
            </a:pPr>
            <a:r>
              <a:rPr lang="en-US" altLang="ja-JP" sz="1700" b="1" dirty="0"/>
              <a:t>Merits of the off-axis beam are:</a:t>
            </a:r>
          </a:p>
          <a:p>
            <a:pPr eaLnBrk="1" hangingPunct="1">
              <a:spcBef>
                <a:spcPct val="50000"/>
              </a:spcBef>
              <a:buFont typeface="Wingdings" panose="05000000000000000000" pitchFamily="2" charset="2"/>
              <a:buChar char="l"/>
              <a:defRPr/>
            </a:pPr>
            <a:r>
              <a:rPr lang="en-US" altLang="ja-JP" sz="1700" b="1" dirty="0">
                <a:solidFill>
                  <a:srgbClr val="FF0000"/>
                </a:solidFill>
              </a:rPr>
              <a:t>The neutrino energy peak agrees with the</a:t>
            </a:r>
            <a:br>
              <a:rPr lang="en-US" altLang="ja-JP" sz="1700" b="1" dirty="0">
                <a:solidFill>
                  <a:srgbClr val="FF0000"/>
                </a:solidFill>
              </a:rPr>
            </a:br>
            <a:r>
              <a:rPr lang="en-US" altLang="ja-JP" sz="1700" b="1" dirty="0">
                <a:solidFill>
                  <a:srgbClr val="FF0000"/>
                </a:solidFill>
              </a:rPr>
              <a:t>oscillation maximum. </a:t>
            </a:r>
          </a:p>
          <a:p>
            <a:pPr eaLnBrk="1" hangingPunct="1">
              <a:spcBef>
                <a:spcPct val="50000"/>
              </a:spcBef>
              <a:buFont typeface="Wingdings" panose="05000000000000000000" pitchFamily="2" charset="2"/>
              <a:buChar char="l"/>
              <a:defRPr/>
            </a:pPr>
            <a:r>
              <a:rPr lang="en-US" altLang="ja-JP" sz="1700" b="1" dirty="0">
                <a:solidFill>
                  <a:srgbClr val="FF0000"/>
                </a:solidFill>
              </a:rPr>
              <a:t>High energy (&gt; 1 GeV) neutrinos are suppressed.</a:t>
            </a:r>
          </a:p>
          <a:p>
            <a:pPr lvl="1" eaLnBrk="1" hangingPunct="1">
              <a:spcBef>
                <a:spcPct val="50000"/>
              </a:spcBef>
              <a:buFont typeface="Arial" panose="020B0604020202020204" pitchFamily="34" charset="0"/>
              <a:buChar char="•"/>
              <a:defRPr/>
            </a:pPr>
            <a:r>
              <a:rPr lang="en-US" altLang="ja-JP" sz="1700" b="1" dirty="0"/>
              <a:t>Neutrino energy spectrum is calculated</a:t>
            </a:r>
            <a:br>
              <a:rPr lang="en-US" altLang="ja-JP" sz="1700" b="1" dirty="0"/>
            </a:br>
            <a:r>
              <a:rPr lang="en-US" altLang="ja-JP" sz="1700" b="1" dirty="0"/>
              <a:t>from CCQE events;  </a:t>
            </a:r>
            <a:r>
              <a:rPr lang="en-US" altLang="ja-JP" sz="1700" b="1" dirty="0">
                <a:latin typeface="Symbol" panose="05050102010706020507" pitchFamily="18" charset="2"/>
              </a:rPr>
              <a:t>n</a:t>
            </a:r>
            <a:r>
              <a:rPr lang="en-US" altLang="ja-JP" sz="1700" b="1" baseline="-25000" dirty="0">
                <a:latin typeface="Symbol" panose="05050102010706020507" pitchFamily="18" charset="2"/>
              </a:rPr>
              <a:t>m</a:t>
            </a:r>
            <a:r>
              <a:rPr lang="en-US" altLang="ja-JP" sz="1700" b="1" dirty="0">
                <a:latin typeface="Symbol" panose="05050102010706020507" pitchFamily="18" charset="2"/>
              </a:rPr>
              <a:t> </a:t>
            </a:r>
            <a:r>
              <a:rPr lang="en-US" altLang="ja-JP" sz="1700" b="1" dirty="0"/>
              <a:t>+ n ⇢ </a:t>
            </a:r>
            <a:r>
              <a:rPr lang="en-US" altLang="ja-JP" sz="1700" b="1" dirty="0">
                <a:latin typeface="Symbol" panose="05050102010706020507" pitchFamily="18" charset="2"/>
              </a:rPr>
              <a:t>m </a:t>
            </a:r>
            <a:r>
              <a:rPr lang="en-US" altLang="ja-JP" sz="1700" b="1" dirty="0"/>
              <a:t>+ p.</a:t>
            </a:r>
            <a:br>
              <a:rPr lang="en-US" altLang="ja-JP" sz="1700" b="1" dirty="0"/>
            </a:br>
            <a:r>
              <a:rPr lang="en-US" altLang="ja-JP" sz="1700" b="1" dirty="0"/>
              <a:t>Fraction of CCQE events is small in high</a:t>
            </a:r>
            <a:br>
              <a:rPr lang="en-US" altLang="ja-JP" sz="1700" b="1" dirty="0"/>
            </a:br>
            <a:r>
              <a:rPr lang="en-US" altLang="ja-JP" sz="1700" b="1" dirty="0"/>
              <a:t>energy range and some of non-CCQE</a:t>
            </a:r>
            <a:br>
              <a:rPr lang="en-US" altLang="ja-JP" sz="1700" b="1" dirty="0"/>
            </a:br>
            <a:r>
              <a:rPr lang="en-US" altLang="ja-JP" sz="1700" b="1" dirty="0"/>
              <a:t>events are serious background for the</a:t>
            </a:r>
            <a:br>
              <a:rPr lang="en-US" altLang="ja-JP" sz="1700" b="1" dirty="0"/>
            </a:br>
            <a:r>
              <a:rPr lang="en-US" altLang="ja-JP" sz="1700" b="1" dirty="0"/>
              <a:t>CCQE selection.</a:t>
            </a:r>
          </a:p>
          <a:p>
            <a:pPr lvl="1" eaLnBrk="1" hangingPunct="1">
              <a:spcBef>
                <a:spcPct val="50000"/>
              </a:spcBef>
              <a:buFont typeface="Arial" panose="020B0604020202020204" pitchFamily="34" charset="0"/>
              <a:buChar char="•"/>
              <a:defRPr/>
            </a:pPr>
            <a:r>
              <a:rPr lang="en-US" altLang="ja-JP" sz="1700" b="1" dirty="0"/>
              <a:t>Neutral Current (NC) </a:t>
            </a:r>
            <a:r>
              <a:rPr lang="en-US" altLang="ja-JP" sz="1700" b="1" dirty="0">
                <a:latin typeface="Symbol" panose="05050102010706020507" pitchFamily="18" charset="2"/>
              </a:rPr>
              <a:t>p</a:t>
            </a:r>
            <a:r>
              <a:rPr lang="en-US" altLang="ja-JP" sz="1700" b="1" baseline="30000" dirty="0"/>
              <a:t>0</a:t>
            </a:r>
            <a:r>
              <a:rPr lang="en-US" altLang="ja-JP" sz="1700" b="1" dirty="0"/>
              <a:t> events are</a:t>
            </a:r>
            <a:br>
              <a:rPr lang="en-US" altLang="ja-JP" sz="1700" b="1" dirty="0"/>
            </a:br>
            <a:r>
              <a:rPr lang="en-US" altLang="ja-JP" sz="1700" b="1" dirty="0"/>
              <a:t>background for the </a:t>
            </a:r>
            <a:r>
              <a:rPr lang="en-US" altLang="ja-JP" sz="1700" b="1" dirty="0">
                <a:latin typeface="Symbol" panose="05050102010706020507" pitchFamily="18" charset="2"/>
              </a:rPr>
              <a:t>n</a:t>
            </a:r>
            <a:r>
              <a:rPr lang="en-US" altLang="ja-JP" sz="1700" b="1" baseline="-25000" dirty="0"/>
              <a:t>e</a:t>
            </a:r>
            <a:r>
              <a:rPr lang="en-US" altLang="ja-JP" sz="1700" b="1" dirty="0"/>
              <a:t> appearance search.</a:t>
            </a:r>
            <a:br>
              <a:rPr lang="en-US" altLang="ja-JP" sz="1700" b="1" dirty="0"/>
            </a:br>
            <a:r>
              <a:rPr lang="en-US" altLang="ja-JP" sz="1700" b="1" dirty="0"/>
              <a:t>NC</a:t>
            </a:r>
            <a:r>
              <a:rPr lang="en-US" altLang="ja-JP" sz="1700" b="1" dirty="0">
                <a:latin typeface="Symbol" panose="05050102010706020507" pitchFamily="18" charset="2"/>
              </a:rPr>
              <a:t>p</a:t>
            </a:r>
            <a:r>
              <a:rPr lang="en-US" altLang="ja-JP" sz="1700" b="1" baseline="30000" dirty="0"/>
              <a:t>0</a:t>
            </a:r>
            <a:r>
              <a:rPr lang="en-US" altLang="ja-JP" sz="1700" b="1" dirty="0"/>
              <a:t> events are reduced by the</a:t>
            </a:r>
            <a:br>
              <a:rPr lang="en-US" altLang="ja-JP" sz="1700" b="1" dirty="0"/>
            </a:br>
            <a:r>
              <a:rPr lang="en-US" altLang="ja-JP" sz="1700" b="1" dirty="0"/>
              <a:t>suppression of high energy neutrinos.</a:t>
            </a:r>
          </a:p>
          <a:p>
            <a:pPr eaLnBrk="1" hangingPunct="1">
              <a:spcBef>
                <a:spcPct val="50000"/>
              </a:spcBef>
              <a:buFont typeface="Wingdings" panose="05000000000000000000" pitchFamily="2" charset="2"/>
              <a:buChar char="l"/>
              <a:defRPr/>
            </a:pPr>
            <a:r>
              <a:rPr lang="en-US" altLang="ja-JP" sz="1700" b="1" dirty="0"/>
              <a:t>Water Cherenkov detector has better </a:t>
            </a:r>
            <a:br>
              <a:rPr lang="en-US" altLang="ja-JP" sz="1700" b="1" dirty="0"/>
            </a:br>
            <a:r>
              <a:rPr lang="en-US" altLang="ja-JP" sz="1700" b="1" dirty="0"/>
              <a:t>performance for single charged particle events. </a:t>
            </a:r>
          </a:p>
          <a:p>
            <a:pPr eaLnBrk="1" hangingPunct="1">
              <a:spcBef>
                <a:spcPct val="50000"/>
              </a:spcBef>
              <a:buFont typeface="Wingdings" panose="05000000000000000000" pitchFamily="2" charset="2"/>
              <a:buChar char="l"/>
              <a:defRPr/>
            </a:pPr>
            <a:endParaRPr lang="en-US" altLang="ja-JP" sz="1800" b="1" dirty="0"/>
          </a:p>
        </p:txBody>
      </p:sp>
      <p:sp>
        <p:nvSpPr>
          <p:cNvPr id="2" name="テキスト ボックス 1"/>
          <p:cNvSpPr txBox="1"/>
          <p:nvPr/>
        </p:nvSpPr>
        <p:spPr>
          <a:xfrm>
            <a:off x="6550025" y="146050"/>
            <a:ext cx="990600" cy="461963"/>
          </a:xfrm>
          <a:prstGeom prst="rect">
            <a:avLst/>
          </a:prstGeom>
          <a:noFill/>
        </p:spPr>
        <p:txBody>
          <a:bodyPr>
            <a:spAutoFit/>
          </a:bodyPr>
          <a:lstStyle/>
          <a:p>
            <a:pPr>
              <a:defRPr/>
            </a:pPr>
            <a:r>
              <a:rPr lang="en-US" altLang="ja-JP" sz="1200" b="1" dirty="0">
                <a:latin typeface="+mn-lt"/>
              </a:rPr>
              <a:t>oscillation</a:t>
            </a:r>
            <a:br>
              <a:rPr lang="en-US" altLang="ja-JP" sz="1200" b="1" dirty="0">
                <a:latin typeface="+mn-lt"/>
              </a:rPr>
            </a:br>
            <a:r>
              <a:rPr lang="en-US" altLang="ja-JP" sz="1200" b="1" dirty="0">
                <a:latin typeface="+mn-lt"/>
              </a:rPr>
              <a:t>maximum</a:t>
            </a:r>
            <a:endParaRPr lang="ja-JP" altLang="en-US" sz="1200" b="1" dirty="0">
              <a:latin typeface="+mn-lt"/>
            </a:endParaRPr>
          </a:p>
        </p:txBody>
      </p:sp>
      <p:sp>
        <p:nvSpPr>
          <p:cNvPr id="8" name="テキスト ボックス 7"/>
          <p:cNvSpPr txBox="1"/>
          <p:nvPr/>
        </p:nvSpPr>
        <p:spPr>
          <a:xfrm rot="16200000">
            <a:off x="4692650" y="422275"/>
            <a:ext cx="1806576" cy="254000"/>
          </a:xfrm>
          <a:prstGeom prst="rect">
            <a:avLst/>
          </a:prstGeom>
          <a:noFill/>
        </p:spPr>
        <p:txBody>
          <a:bodyPr>
            <a:spAutoFit/>
          </a:bodyPr>
          <a:lstStyle/>
          <a:p>
            <a:pPr>
              <a:defRPr/>
            </a:pPr>
            <a:r>
              <a:rPr lang="en-US" altLang="ja-JP" sz="1050" b="1" dirty="0">
                <a:latin typeface="+mn-lt"/>
              </a:rPr>
              <a:t>Survival probability</a:t>
            </a:r>
            <a:endParaRPr lang="ja-JP" altLang="en-US" sz="1050" b="1" dirty="0">
              <a:latin typeface="+mn-lt"/>
            </a:endParaRPr>
          </a:p>
        </p:txBody>
      </p:sp>
      <p:cxnSp>
        <p:nvCxnSpPr>
          <p:cNvPr id="4" name="直線矢印コネクタ 3"/>
          <p:cNvCxnSpPr/>
          <p:nvPr/>
        </p:nvCxnSpPr>
        <p:spPr>
          <a:xfrm flipH="1">
            <a:off x="6734175" y="530225"/>
            <a:ext cx="3175" cy="5969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p:cNvSpPr>
            <a:spLocks noGrp="1"/>
          </p:cNvSpPr>
          <p:nvPr>
            <p:ph type="sldNum" sz="quarter" idx="12"/>
          </p:nvPr>
        </p:nvSpPr>
        <p:spPr/>
        <p:txBody>
          <a:bodyPr/>
          <a:lstStyle/>
          <a:p>
            <a:pPr>
              <a:defRPr/>
            </a:pPr>
            <a:fld id="{3EAA431D-1802-4F9A-9E77-815A94885E9D}" type="slidenum">
              <a:rPr lang="en-US" altLang="ja-JP" smtClean="0"/>
              <a:pPr>
                <a:defRPr/>
              </a:pPr>
              <a:t>38</a:t>
            </a:fld>
            <a:endParaRPr lang="en-US" altLang="ja-JP"/>
          </a:p>
        </p:txBody>
      </p:sp>
    </p:spTree>
    <p:extLst>
      <p:ext uri="{BB962C8B-B14F-4D97-AF65-F5344CB8AC3E}">
        <p14:creationId xmlns:p14="http://schemas.microsoft.com/office/powerpoint/2010/main" val="34359776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59175" y="1782763"/>
            <a:ext cx="223520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 Box 2"/>
          <p:cNvSpPr txBox="1">
            <a:spLocks noChangeArrowheads="1"/>
          </p:cNvSpPr>
          <p:nvPr/>
        </p:nvSpPr>
        <p:spPr bwMode="auto">
          <a:xfrm>
            <a:off x="2873375" y="82550"/>
            <a:ext cx="31337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Muon monitors</a:t>
            </a:r>
          </a:p>
        </p:txBody>
      </p:sp>
      <p:sp>
        <p:nvSpPr>
          <p:cNvPr id="71684" name="Text Box 472"/>
          <p:cNvSpPr txBox="1">
            <a:spLocks noChangeArrowheads="1"/>
          </p:cNvSpPr>
          <p:nvPr/>
        </p:nvSpPr>
        <p:spPr bwMode="auto">
          <a:xfrm>
            <a:off x="147638" y="550863"/>
            <a:ext cx="857726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Two types of muon monitors are installed downstream of the beam dump for redundancy.</a:t>
            </a: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1685" name="Text Box 474"/>
          <p:cNvSpPr txBox="1">
            <a:spLocks noChangeArrowheads="1"/>
          </p:cNvSpPr>
          <p:nvPr/>
        </p:nvSpPr>
        <p:spPr bwMode="auto">
          <a:xfrm>
            <a:off x="125413" y="5795963"/>
            <a:ext cx="85296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Confirm the position of the beam center with </a:t>
            </a: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&lt; 3cm</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resolution on </a:t>
            </a:r>
            <a:b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 bunch by bunch basis. This corresponds to </a:t>
            </a: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&lt; 0.3mrad </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beam direction accuracy.</a:t>
            </a: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1686" name="Rectangle 501"/>
          <p:cNvSpPr>
            <a:spLocks noChangeArrowheads="1"/>
          </p:cNvSpPr>
          <p:nvPr/>
        </p:nvSpPr>
        <p:spPr bwMode="auto">
          <a:xfrm>
            <a:off x="0" y="1433513"/>
            <a:ext cx="2873375" cy="125730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1687" name="Text Box 459"/>
          <p:cNvSpPr txBox="1">
            <a:spLocks noChangeArrowheads="1"/>
          </p:cNvSpPr>
          <p:nvPr/>
        </p:nvSpPr>
        <p:spPr bwMode="auto">
          <a:xfrm>
            <a:off x="180975" y="1433513"/>
            <a:ext cx="24860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56" tIns="43630" rIns="87256" bIns="43630">
            <a:spAutoFit/>
          </a:bodyP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base" latinLnBrk="0" hangingPunct="1">
              <a:lnSpc>
                <a:spcPct val="100000"/>
              </a:lnSpc>
              <a:spcBef>
                <a:spcPct val="0"/>
              </a:spcBef>
              <a:spcAft>
                <a:spcPct val="0"/>
              </a:spcAft>
              <a:buClrTx/>
              <a:buSzTx/>
              <a:buFontTx/>
              <a:buNone/>
              <a:tabLst/>
              <a:defRPr/>
            </a:pPr>
            <a:r>
              <a:rPr kumimoji="0"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Ionization chamber</a:t>
            </a:r>
          </a:p>
        </p:txBody>
      </p:sp>
      <p:sp>
        <p:nvSpPr>
          <p:cNvPr id="71688" name="Text Box 480"/>
          <p:cNvSpPr txBox="1">
            <a:spLocks noChangeArrowheads="1"/>
          </p:cNvSpPr>
          <p:nvPr/>
        </p:nvSpPr>
        <p:spPr bwMode="auto">
          <a:xfrm>
            <a:off x="134938" y="1817688"/>
            <a:ext cx="2808287"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7x7 channels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Ar+2%N</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gas </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(~Mar. 2015)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He+1%N</a:t>
            </a:r>
            <a:r>
              <a:rPr kumimoji="1" lang="en-US" altLang="ja-JP" sz="18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2</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gas </a:t>
            </a:r>
            <a:r>
              <a:rPr kumimoji="1" lang="en-US" altLang="ja-JP" sz="1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(May~ 2015)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1689" name="Line 486"/>
          <p:cNvSpPr>
            <a:spLocks noChangeShapeType="1"/>
          </p:cNvSpPr>
          <p:nvPr/>
        </p:nvSpPr>
        <p:spPr bwMode="auto">
          <a:xfrm flipH="1">
            <a:off x="5362575" y="3190875"/>
            <a:ext cx="1057275" cy="76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1690" name="Text Box 487"/>
          <p:cNvSpPr txBox="1">
            <a:spLocks noChangeArrowheads="1"/>
          </p:cNvSpPr>
          <p:nvPr/>
        </p:nvSpPr>
        <p:spPr bwMode="auto">
          <a:xfrm>
            <a:off x="5794375" y="3363913"/>
            <a:ext cx="914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beam</a:t>
            </a:r>
          </a:p>
        </p:txBody>
      </p:sp>
      <p:sp>
        <p:nvSpPr>
          <p:cNvPr id="71691" name="Line 488"/>
          <p:cNvSpPr>
            <a:spLocks noChangeShapeType="1"/>
          </p:cNvSpPr>
          <p:nvPr/>
        </p:nvSpPr>
        <p:spPr bwMode="auto">
          <a:xfrm>
            <a:off x="3190875" y="2628900"/>
            <a:ext cx="0" cy="280035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1692" name="Text Box 489"/>
          <p:cNvSpPr txBox="1">
            <a:spLocks noChangeArrowheads="1"/>
          </p:cNvSpPr>
          <p:nvPr/>
        </p:nvSpPr>
        <p:spPr bwMode="auto">
          <a:xfrm>
            <a:off x="2800350" y="2990850"/>
            <a:ext cx="714375"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4.3m</a:t>
            </a:r>
          </a:p>
        </p:txBody>
      </p:sp>
      <p:sp>
        <p:nvSpPr>
          <p:cNvPr id="71693" name="Line 490"/>
          <p:cNvSpPr>
            <a:spLocks noChangeShapeType="1"/>
          </p:cNvSpPr>
          <p:nvPr/>
        </p:nvSpPr>
        <p:spPr bwMode="auto">
          <a:xfrm>
            <a:off x="4322763" y="1817688"/>
            <a:ext cx="1323975"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1694" name="Text Box 491"/>
          <p:cNvSpPr txBox="1">
            <a:spLocks noChangeArrowheads="1"/>
          </p:cNvSpPr>
          <p:nvPr/>
        </p:nvSpPr>
        <p:spPr bwMode="auto">
          <a:xfrm>
            <a:off x="4818063" y="1598613"/>
            <a:ext cx="657225"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1.7m</a:t>
            </a:r>
          </a:p>
        </p:txBody>
      </p:sp>
      <p:sp>
        <p:nvSpPr>
          <p:cNvPr id="71695" name="Line 492"/>
          <p:cNvSpPr>
            <a:spLocks noChangeShapeType="1"/>
          </p:cNvSpPr>
          <p:nvPr/>
        </p:nvSpPr>
        <p:spPr bwMode="auto">
          <a:xfrm flipV="1">
            <a:off x="3309938" y="1935163"/>
            <a:ext cx="690562" cy="638175"/>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1696" name="Text Box 493"/>
          <p:cNvSpPr txBox="1">
            <a:spLocks noChangeArrowheads="1"/>
          </p:cNvSpPr>
          <p:nvPr/>
        </p:nvSpPr>
        <p:spPr bwMode="auto">
          <a:xfrm>
            <a:off x="2794000" y="2127250"/>
            <a:ext cx="657225"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2.5m</a:t>
            </a:r>
          </a:p>
        </p:txBody>
      </p:sp>
      <p:sp>
        <p:nvSpPr>
          <p:cNvPr id="71697" name="Line 503"/>
          <p:cNvSpPr>
            <a:spLocks noChangeShapeType="1"/>
          </p:cNvSpPr>
          <p:nvPr/>
        </p:nvSpPr>
        <p:spPr bwMode="auto">
          <a:xfrm>
            <a:off x="2743200" y="2409825"/>
            <a:ext cx="1323975" cy="64293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1698" name="Line 504"/>
          <p:cNvSpPr>
            <a:spLocks noChangeShapeType="1"/>
          </p:cNvSpPr>
          <p:nvPr/>
        </p:nvSpPr>
        <p:spPr bwMode="auto">
          <a:xfrm flipH="1">
            <a:off x="5646738" y="2093913"/>
            <a:ext cx="1062037" cy="6302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1699" name="Rectangle 498"/>
          <p:cNvSpPr>
            <a:spLocks noChangeArrowheads="1"/>
          </p:cNvSpPr>
          <p:nvPr/>
        </p:nvSpPr>
        <p:spPr bwMode="auto">
          <a:xfrm>
            <a:off x="6353175" y="1138238"/>
            <a:ext cx="2790825" cy="168116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1700" name="Text Box 458"/>
          <p:cNvSpPr txBox="1">
            <a:spLocks noChangeArrowheads="1"/>
          </p:cNvSpPr>
          <p:nvPr/>
        </p:nvSpPr>
        <p:spPr bwMode="auto">
          <a:xfrm>
            <a:off x="6564313" y="1244600"/>
            <a:ext cx="2208212" cy="66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56" tIns="43630" rIns="87256" bIns="43630">
            <a:spAutoFit/>
          </a:bodyPr>
          <a:lstStyle>
            <a:lvl1pPr defTabSz="873125">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base" latinLnBrk="0" hangingPunct="1">
              <a:lnSpc>
                <a:spcPct val="100000"/>
              </a:lnSpc>
              <a:spcBef>
                <a:spcPct val="0"/>
              </a:spcBef>
              <a:spcAft>
                <a:spcPct val="0"/>
              </a:spcAft>
              <a:buClrTx/>
              <a:buSzTx/>
              <a:buFontTx/>
              <a:buNone/>
              <a:tabLst/>
              <a:defRPr/>
            </a:pPr>
            <a:r>
              <a:rPr kumimoji="0"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Semiconductor array</a:t>
            </a:r>
          </a:p>
        </p:txBody>
      </p:sp>
      <p:sp>
        <p:nvSpPr>
          <p:cNvPr id="71701" name="Text Box 478"/>
          <p:cNvSpPr txBox="1">
            <a:spLocks noChangeArrowheads="1"/>
          </p:cNvSpPr>
          <p:nvPr/>
        </p:nvSpPr>
        <p:spPr bwMode="auto">
          <a:xfrm>
            <a:off x="6570663" y="1938338"/>
            <a:ext cx="268763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7 x 7 channels of Silicon PIN photo diode</a:t>
            </a:r>
          </a:p>
        </p:txBody>
      </p:sp>
      <p:pic>
        <p:nvPicPr>
          <p:cNvPr id="71702"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7011988" y="2947988"/>
            <a:ext cx="1790700" cy="2687637"/>
          </a:xfrm>
        </p:spPr>
      </p:pic>
      <p:pic>
        <p:nvPicPr>
          <p:cNvPr id="7170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663" y="2816225"/>
            <a:ext cx="1831975"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1D38B3-B71A-4E1D-A52C-781CC1D4ADDB}"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282910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99"/>
          <p:cNvSpPr txBox="1">
            <a:spLocks noChangeArrowheads="1"/>
          </p:cNvSpPr>
          <p:nvPr/>
        </p:nvSpPr>
        <p:spPr bwMode="auto">
          <a:xfrm>
            <a:off x="794" y="563952"/>
            <a:ext cx="9143206" cy="5170646"/>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2000" b="1" dirty="0"/>
              <a:t>The survival probability that </a:t>
            </a:r>
            <a:r>
              <a:rPr kumimoji="0" lang="en-US" altLang="ja-JP" sz="2000" b="1" dirty="0">
                <a:latin typeface="Symbol" panose="05050102010706020507" pitchFamily="18" charset="2"/>
              </a:rPr>
              <a:t>n</a:t>
            </a:r>
            <a:r>
              <a:rPr kumimoji="0" lang="en-US" altLang="ja-JP" sz="2000" b="1" baseline="-25000" dirty="0">
                <a:latin typeface="Symbol" panose="05050102010706020507" pitchFamily="18" charset="2"/>
              </a:rPr>
              <a:t>m</a:t>
            </a:r>
            <a:r>
              <a:rPr kumimoji="0" lang="en-US" altLang="ja-JP" sz="2000" b="1" dirty="0"/>
              <a:t> remain as </a:t>
            </a:r>
            <a:r>
              <a:rPr kumimoji="0" lang="en-US" altLang="ja-JP" sz="2000" b="1" dirty="0">
                <a:latin typeface="Symbol" panose="05050102010706020507" pitchFamily="18" charset="2"/>
              </a:rPr>
              <a:t>n</a:t>
            </a:r>
            <a:r>
              <a:rPr kumimoji="0" lang="en-US" altLang="ja-JP" sz="2000" b="1" baseline="-25000" dirty="0">
                <a:latin typeface="Symbol" panose="05050102010706020507" pitchFamily="18" charset="2"/>
              </a:rPr>
              <a:t>m</a:t>
            </a:r>
            <a:r>
              <a:rPr kumimoji="0" lang="en-US" altLang="ja-JP" sz="2000" b="1" dirty="0"/>
              <a:t> can be written as</a:t>
            </a:r>
          </a:p>
          <a:p>
            <a:pPr eaLnBrk="1" hangingPunct="1">
              <a:spcBef>
                <a:spcPct val="50000"/>
              </a:spcBef>
              <a:buFont typeface="Wingdings" panose="05000000000000000000" pitchFamily="2" charset="2"/>
              <a:buChar char="l"/>
            </a:pPr>
            <a:endParaRPr kumimoji="0" lang="en-US" altLang="ja-JP" sz="2000" b="1" dirty="0"/>
          </a:p>
          <a:p>
            <a:pPr eaLnBrk="1" hangingPunct="1">
              <a:spcBef>
                <a:spcPct val="50000"/>
              </a:spcBef>
              <a:buFont typeface="Wingdings" panose="05000000000000000000" pitchFamily="2" charset="2"/>
              <a:buChar char="l"/>
            </a:pPr>
            <a:endParaRPr kumimoji="0" lang="en-US" altLang="ja-JP" sz="2000" b="1" dirty="0"/>
          </a:p>
          <a:p>
            <a:pPr eaLnBrk="1" hangingPunct="1">
              <a:spcBef>
                <a:spcPct val="50000"/>
              </a:spcBef>
              <a:buFont typeface="Wingdings" panose="05000000000000000000" pitchFamily="2" charset="2"/>
              <a:buChar char="l"/>
            </a:pPr>
            <a:endParaRPr kumimoji="0" lang="en-US" altLang="ja-JP" sz="2000" b="1" dirty="0"/>
          </a:p>
          <a:p>
            <a:pPr eaLnBrk="1" hangingPunct="1">
              <a:spcBef>
                <a:spcPct val="50000"/>
              </a:spcBef>
              <a:buFont typeface="Wingdings" panose="05000000000000000000" pitchFamily="2" charset="2"/>
              <a:buChar char="l"/>
            </a:pPr>
            <a:r>
              <a:rPr lang="en-US" altLang="ja-JP" sz="2000" b="1" dirty="0" smtClean="0">
                <a:solidFill>
                  <a:srgbClr val="FF0000"/>
                </a:solidFill>
                <a:latin typeface="Symbol" panose="05050102010706020507" pitchFamily="18" charset="2"/>
              </a:rPr>
              <a:t>|</a:t>
            </a:r>
            <a:r>
              <a:rPr lang="en-US" altLang="ja-JP" sz="2000" b="1" dirty="0">
                <a:solidFill>
                  <a:srgbClr val="FF0000"/>
                </a:solidFill>
                <a:latin typeface="Symbol" panose="05050102010706020507" pitchFamily="18" charset="2"/>
              </a:rPr>
              <a:t>D</a:t>
            </a:r>
            <a:r>
              <a:rPr lang="en-US" altLang="ja-JP" sz="2000" b="1" dirty="0">
                <a:solidFill>
                  <a:srgbClr val="FF0000"/>
                </a:solidFill>
              </a:rPr>
              <a:t>m</a:t>
            </a:r>
            <a:r>
              <a:rPr lang="en-US" altLang="ja-JP" sz="2000" b="1" baseline="30000" dirty="0">
                <a:solidFill>
                  <a:srgbClr val="FF0000"/>
                </a:solidFill>
              </a:rPr>
              <a:t>2</a:t>
            </a:r>
            <a:r>
              <a:rPr lang="en-US" altLang="ja-JP" sz="2000" b="1" baseline="-25000" dirty="0">
                <a:solidFill>
                  <a:srgbClr val="FF0000"/>
                </a:solidFill>
              </a:rPr>
              <a:t>32</a:t>
            </a:r>
            <a:r>
              <a:rPr lang="en-US" altLang="ja-JP" sz="2000" b="1" dirty="0">
                <a:solidFill>
                  <a:srgbClr val="FF0000"/>
                </a:solidFill>
              </a:rPr>
              <a:t>|</a:t>
            </a:r>
            <a:r>
              <a:rPr lang="en-US" altLang="ja-JP" sz="2000" b="1" baseline="-25000" dirty="0"/>
              <a:t> </a:t>
            </a:r>
            <a:r>
              <a:rPr lang="en-US" altLang="ja-JP" sz="2000" b="1" dirty="0"/>
              <a:t>can be determined from position of the oscillation maximum </a:t>
            </a:r>
            <a:r>
              <a:rPr lang="en-US" altLang="ja-JP" sz="2000" b="1" dirty="0" err="1"/>
              <a:t>E</a:t>
            </a:r>
            <a:r>
              <a:rPr lang="en-US" altLang="ja-JP" sz="2000" b="1" baseline="-25000" dirty="0" err="1"/>
              <a:t>oscmax</a:t>
            </a:r>
            <a:r>
              <a:rPr lang="en-US" altLang="ja-JP" sz="2000" b="1" dirty="0"/>
              <a:t>;</a:t>
            </a:r>
          </a:p>
          <a:p>
            <a:pPr eaLnBrk="1" hangingPunct="1">
              <a:spcBef>
                <a:spcPct val="50000"/>
              </a:spcBef>
              <a:buFont typeface="Wingdings" panose="05000000000000000000" pitchFamily="2" charset="2"/>
              <a:buChar char="l"/>
            </a:pPr>
            <a:endParaRPr lang="en-US" altLang="ja-JP" sz="2000" b="1" dirty="0"/>
          </a:p>
          <a:p>
            <a:pPr eaLnBrk="1" hangingPunct="1">
              <a:spcBef>
                <a:spcPct val="50000"/>
              </a:spcBef>
              <a:buFont typeface="Wingdings" panose="05000000000000000000" pitchFamily="2" charset="2"/>
              <a:buChar char="l"/>
            </a:pPr>
            <a:endParaRPr lang="en-US" altLang="ja-JP" sz="2000" b="1" dirty="0"/>
          </a:p>
          <a:p>
            <a:pPr eaLnBrk="1" hangingPunct="1">
              <a:spcBef>
                <a:spcPct val="50000"/>
              </a:spcBef>
              <a:buFont typeface="Wingdings" panose="05000000000000000000" pitchFamily="2" charset="2"/>
              <a:buChar char="l"/>
            </a:pPr>
            <a:r>
              <a:rPr lang="en-US" altLang="ja-JP" sz="2000" b="1" dirty="0">
                <a:solidFill>
                  <a:srgbClr val="FF0000"/>
                </a:solidFill>
              </a:rPr>
              <a:t>sin</a:t>
            </a:r>
            <a:r>
              <a:rPr lang="en-US" altLang="ja-JP" sz="2000" b="1" baseline="30000" dirty="0">
                <a:solidFill>
                  <a:srgbClr val="FF0000"/>
                </a:solidFill>
              </a:rPr>
              <a:t>2</a:t>
            </a:r>
            <a:r>
              <a:rPr lang="en-US" altLang="ja-JP" sz="2000" b="1" dirty="0">
                <a:solidFill>
                  <a:srgbClr val="FF0000"/>
                </a:solidFill>
              </a:rPr>
              <a:t>2</a:t>
            </a:r>
            <a:r>
              <a:rPr lang="en-US" altLang="ja-JP" sz="2000" b="1" dirty="0">
                <a:solidFill>
                  <a:srgbClr val="FF0000"/>
                </a:solidFill>
                <a:latin typeface="Symbol" panose="05050102010706020507" pitchFamily="18" charset="2"/>
              </a:rPr>
              <a:t>q</a:t>
            </a:r>
            <a:r>
              <a:rPr lang="en-US" altLang="ja-JP" sz="2000" b="1" baseline="-25000" dirty="0">
                <a:solidFill>
                  <a:srgbClr val="FF0000"/>
                </a:solidFill>
              </a:rPr>
              <a:t>23</a:t>
            </a:r>
            <a:r>
              <a:rPr lang="en-US" altLang="ja-JP" sz="2000" b="1" dirty="0"/>
              <a:t> can </a:t>
            </a:r>
            <a:r>
              <a:rPr lang="en-US" altLang="ja-JP" sz="2000" b="1" dirty="0" smtClean="0"/>
              <a:t>be</a:t>
            </a:r>
            <a:br>
              <a:rPr lang="en-US" altLang="ja-JP" sz="2000" b="1" dirty="0" smtClean="0"/>
            </a:br>
            <a:r>
              <a:rPr lang="en-US" altLang="ja-JP" sz="2000" b="1" dirty="0" smtClean="0"/>
              <a:t>determined</a:t>
            </a:r>
            <a:r>
              <a:rPr lang="en-US" altLang="ja-JP" sz="2000" b="1" dirty="0"/>
              <a:t> </a:t>
            </a:r>
            <a:r>
              <a:rPr lang="en-US" altLang="ja-JP" sz="2000" b="1" dirty="0" smtClean="0"/>
              <a:t>from</a:t>
            </a:r>
            <a:br>
              <a:rPr lang="en-US" altLang="ja-JP" sz="2000" b="1" dirty="0" smtClean="0"/>
            </a:br>
            <a:r>
              <a:rPr lang="en-US" altLang="ja-JP" sz="2000" b="1" dirty="0" smtClean="0"/>
              <a:t>depth</a:t>
            </a:r>
            <a:r>
              <a:rPr lang="ja-JP" altLang="en-US" sz="2000" b="1" dirty="0" smtClean="0"/>
              <a:t> </a:t>
            </a:r>
            <a:r>
              <a:rPr lang="en-US" altLang="ja-JP" sz="2000" b="1" dirty="0" smtClean="0"/>
              <a:t>of </a:t>
            </a:r>
            <a:r>
              <a:rPr lang="en-US" altLang="ja-JP" sz="2000" b="1" dirty="0"/>
              <a:t>the </a:t>
            </a:r>
            <a:r>
              <a:rPr lang="en-US" altLang="ja-JP" sz="2000" b="1" dirty="0" smtClean="0"/>
              <a:t>dip</a:t>
            </a:r>
            <a:br>
              <a:rPr lang="en-US" altLang="ja-JP" sz="2000" b="1" dirty="0" smtClean="0"/>
            </a:br>
            <a:r>
              <a:rPr lang="en-US" altLang="ja-JP" sz="2000" b="1" dirty="0" smtClean="0"/>
              <a:t>in </a:t>
            </a:r>
            <a:r>
              <a:rPr lang="en-US" altLang="ja-JP" sz="2000" b="1" dirty="0"/>
              <a:t>the </a:t>
            </a:r>
            <a:r>
              <a:rPr lang="en-US" altLang="ja-JP" sz="2000" b="1" dirty="0" smtClean="0"/>
              <a:t>energy</a:t>
            </a:r>
            <a:br>
              <a:rPr lang="en-US" altLang="ja-JP" sz="2000" b="1" dirty="0" smtClean="0"/>
            </a:br>
            <a:r>
              <a:rPr lang="en-US" altLang="ja-JP" sz="2000" b="1" dirty="0" smtClean="0"/>
              <a:t>distribution.</a:t>
            </a:r>
            <a:endParaRPr lang="en-US" altLang="ja-JP" sz="2000" b="1" dirty="0"/>
          </a:p>
        </p:txBody>
      </p:sp>
      <p:sp>
        <p:nvSpPr>
          <p:cNvPr id="25603" name="Text Box 23"/>
          <p:cNvSpPr txBox="1">
            <a:spLocks noChangeArrowheads="1"/>
          </p:cNvSpPr>
          <p:nvPr/>
        </p:nvSpPr>
        <p:spPr bwMode="auto">
          <a:xfrm>
            <a:off x="277813" y="1588"/>
            <a:ext cx="8605837"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latin typeface="Symbol" panose="05050102010706020507" pitchFamily="18" charset="2"/>
              </a:rPr>
              <a:t>n</a:t>
            </a:r>
            <a:r>
              <a:rPr lang="en-US" altLang="ja-JP" sz="2800" b="1" u="sng" baseline="-25000">
                <a:solidFill>
                  <a:srgbClr val="0A0AD4"/>
                </a:solidFill>
                <a:latin typeface="Symbol" panose="05050102010706020507" pitchFamily="18" charset="2"/>
              </a:rPr>
              <a:t>m</a:t>
            </a:r>
            <a:r>
              <a:rPr lang="en-US" altLang="ja-JP" sz="2800" b="1" u="sng">
                <a:solidFill>
                  <a:srgbClr val="0A0AD4"/>
                </a:solidFill>
              </a:rPr>
              <a:t> disappearance in long-baseline experiments</a:t>
            </a:r>
            <a:endParaRPr lang="en-US" altLang="ja-JP" sz="2800" b="1" u="sng">
              <a:solidFill>
                <a:srgbClr val="0A0AD4"/>
              </a:solidFill>
              <a:latin typeface="Symbol" panose="05050102010706020507" pitchFamily="18" charset="2"/>
            </a:endParaRPr>
          </a:p>
        </p:txBody>
      </p:sp>
      <p:sp>
        <p:nvSpPr>
          <p:cNvPr id="25604" name="Text Box 63"/>
          <p:cNvSpPr txBox="1">
            <a:spLocks noChangeArrowheads="1"/>
          </p:cNvSpPr>
          <p:nvPr/>
        </p:nvSpPr>
        <p:spPr bwMode="auto">
          <a:xfrm>
            <a:off x="2007346" y="3399675"/>
            <a:ext cx="2809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t>=</a:t>
            </a:r>
            <a:endParaRPr lang="en-US" altLang="ja-JP" sz="2000" b="1" baseline="-25000"/>
          </a:p>
        </p:txBody>
      </p:sp>
      <p:sp>
        <p:nvSpPr>
          <p:cNvPr id="25605" name="Text Box 64"/>
          <p:cNvSpPr txBox="1">
            <a:spLocks noChangeArrowheads="1"/>
          </p:cNvSpPr>
          <p:nvPr/>
        </p:nvSpPr>
        <p:spPr bwMode="auto">
          <a:xfrm>
            <a:off x="908796" y="3591763"/>
            <a:ext cx="11239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t>4E</a:t>
            </a:r>
            <a:r>
              <a:rPr lang="en-US" altLang="ja-JP" sz="2000" b="1" baseline="-25000"/>
              <a:t>oscmax</a:t>
            </a:r>
          </a:p>
        </p:txBody>
      </p:sp>
      <p:sp>
        <p:nvSpPr>
          <p:cNvPr id="26647" name="Text Box 65"/>
          <p:cNvSpPr txBox="1">
            <a:spLocks noChangeArrowheads="1"/>
          </p:cNvSpPr>
          <p:nvPr/>
        </p:nvSpPr>
        <p:spPr bwMode="auto">
          <a:xfrm>
            <a:off x="856409" y="3218700"/>
            <a:ext cx="11493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en-US" altLang="ja-JP" sz="2000" b="1" dirty="0">
                <a:latin typeface="Symbol" panose="05050102010706020507" pitchFamily="18" charset="2"/>
              </a:rPr>
              <a:t>|D</a:t>
            </a:r>
            <a:r>
              <a:rPr lang="en-US" altLang="ja-JP" sz="2000" b="1" dirty="0">
                <a:latin typeface="+mn-lt"/>
              </a:rPr>
              <a:t>m</a:t>
            </a:r>
            <a:r>
              <a:rPr lang="en-US" altLang="ja-JP" sz="2000" b="1" baseline="30000" dirty="0">
                <a:latin typeface="+mn-lt"/>
              </a:rPr>
              <a:t>2</a:t>
            </a:r>
            <a:r>
              <a:rPr lang="en-US" altLang="ja-JP" sz="2000" b="1" baseline="-25000" dirty="0">
                <a:latin typeface="+mn-lt"/>
              </a:rPr>
              <a:t>32</a:t>
            </a:r>
            <a:r>
              <a:rPr lang="en-US" altLang="ja-JP" sz="2000" b="1" dirty="0">
                <a:latin typeface="+mn-lt"/>
              </a:rPr>
              <a:t>|L</a:t>
            </a:r>
            <a:endParaRPr lang="en-US" altLang="ja-JP" sz="2000" b="1" baseline="-25000" dirty="0"/>
          </a:p>
        </p:txBody>
      </p:sp>
      <p:sp>
        <p:nvSpPr>
          <p:cNvPr id="25607" name="Line 66"/>
          <p:cNvSpPr>
            <a:spLocks noChangeShapeType="1"/>
          </p:cNvSpPr>
          <p:nvPr/>
        </p:nvSpPr>
        <p:spPr bwMode="auto">
          <a:xfrm>
            <a:off x="856409" y="3610813"/>
            <a:ext cx="1096962"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pic>
        <p:nvPicPr>
          <p:cNvPr id="25609"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025525"/>
            <a:ext cx="8883650"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Line 66"/>
          <p:cNvSpPr>
            <a:spLocks noChangeShapeType="1"/>
          </p:cNvSpPr>
          <p:nvPr/>
        </p:nvSpPr>
        <p:spPr bwMode="auto">
          <a:xfrm>
            <a:off x="2347071" y="3604463"/>
            <a:ext cx="3238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611" name="Text Box 63"/>
          <p:cNvSpPr txBox="1">
            <a:spLocks noChangeArrowheads="1"/>
          </p:cNvSpPr>
          <p:nvPr/>
        </p:nvSpPr>
        <p:spPr bwMode="auto">
          <a:xfrm>
            <a:off x="2332784" y="3223463"/>
            <a:ext cx="36353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latin typeface="Symbol" panose="05050102010706020507" pitchFamily="18" charset="2"/>
              </a:rPr>
              <a:t>p</a:t>
            </a:r>
            <a:endParaRPr lang="en-US" altLang="ja-JP" sz="2000" b="1" baseline="-25000"/>
          </a:p>
        </p:txBody>
      </p:sp>
      <p:sp>
        <p:nvSpPr>
          <p:cNvPr id="25612" name="Text Box 64"/>
          <p:cNvSpPr txBox="1">
            <a:spLocks noChangeArrowheads="1"/>
          </p:cNvSpPr>
          <p:nvPr/>
        </p:nvSpPr>
        <p:spPr bwMode="auto">
          <a:xfrm>
            <a:off x="2320084" y="3567950"/>
            <a:ext cx="5175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a:t>2</a:t>
            </a:r>
            <a:endParaRPr lang="en-US" altLang="ja-JP" sz="2000" b="1" baseline="-25000"/>
          </a:p>
        </p:txBody>
      </p:sp>
      <p:sp>
        <p:nvSpPr>
          <p:cNvPr id="3" name="スライド番号プレースホルダー 2"/>
          <p:cNvSpPr>
            <a:spLocks noGrp="1"/>
          </p:cNvSpPr>
          <p:nvPr>
            <p:ph type="sldNum" sz="quarter" idx="12"/>
          </p:nvPr>
        </p:nvSpPr>
        <p:spPr/>
        <p:txBody>
          <a:bodyPr/>
          <a:lstStyle/>
          <a:p>
            <a:pPr>
              <a:defRPr/>
            </a:pPr>
            <a:fld id="{3EAA431D-1802-4F9A-9E77-815A94885E9D}" type="slidenum">
              <a:rPr lang="en-US" altLang="ja-JP" smtClean="0"/>
              <a:pPr>
                <a:defRPr/>
              </a:pPr>
              <a:t>4</a:t>
            </a:fld>
            <a:endParaRPr lang="en-US" altLang="ja-JP"/>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2967" y="3390710"/>
            <a:ext cx="6018425" cy="3029591"/>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テキスト ボックス 2"/>
          <p:cNvSpPr txBox="1">
            <a:spLocks noChangeArrowheads="1"/>
          </p:cNvSpPr>
          <p:nvPr/>
        </p:nvSpPr>
        <p:spPr bwMode="auto">
          <a:xfrm>
            <a:off x="201613" y="6016625"/>
            <a:ext cx="8174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Event rate is stable over neutrino and anti-neutrino periods.</a:t>
            </a:r>
          </a:p>
          <a:p>
            <a:pPr marL="457200" marR="0" lvl="0" indent="-457200" algn="l" defTabSz="914400" rtl="0" eaLnBrk="0" fontAlgn="base" latinLnBrk="0" hangingPunct="0">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Beam direction is much stable than our requirement, 1mrad.</a:t>
            </a:r>
            <a:endParaRPr kumimoji="1" lang="ja-JP" altLang="en-US"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
        <p:nvSpPr>
          <p:cNvPr id="74755" name="Text Box 2"/>
          <p:cNvSpPr txBox="1">
            <a:spLocks noChangeArrowheads="1"/>
          </p:cNvSpPr>
          <p:nvPr/>
        </p:nvSpPr>
        <p:spPr bwMode="auto">
          <a:xfrm>
            <a:off x="976313" y="4763"/>
            <a:ext cx="718661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Stability of event rate and beam direction </a:t>
            </a:r>
          </a:p>
        </p:txBody>
      </p:sp>
      <p:sp>
        <p:nvSpPr>
          <p:cNvPr id="74756" name="object 13"/>
          <p:cNvSpPr>
            <a:spLocks noChangeArrowheads="1"/>
          </p:cNvSpPr>
          <p:nvPr/>
        </p:nvSpPr>
        <p:spPr bwMode="auto">
          <a:xfrm>
            <a:off x="571500" y="614363"/>
            <a:ext cx="7826375" cy="5522912"/>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AA431D-1802-4F9A-9E77-815A94885E9D}"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9579407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9850"/>
            <a:ext cx="9266238" cy="692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15"/>
          <p:cNvSpPr txBox="1">
            <a:spLocks noChangeArrowheads="1"/>
          </p:cNvSpPr>
          <p:nvPr/>
        </p:nvSpPr>
        <p:spPr bwMode="auto">
          <a:xfrm>
            <a:off x="2620963" y="30163"/>
            <a:ext cx="38925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3200" b="1" i="0" u="sng"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ND280 detector</a:t>
            </a:r>
          </a:p>
        </p:txBody>
      </p:sp>
      <p:sp>
        <p:nvSpPr>
          <p:cNvPr id="72708" name="Line 6"/>
          <p:cNvSpPr>
            <a:spLocks noChangeShapeType="1"/>
          </p:cNvSpPr>
          <p:nvPr/>
        </p:nvSpPr>
        <p:spPr bwMode="auto">
          <a:xfrm flipH="1" flipV="1">
            <a:off x="7286625" y="5191125"/>
            <a:ext cx="1057275" cy="981075"/>
          </a:xfrm>
          <a:prstGeom prst="line">
            <a:avLst/>
          </a:prstGeom>
          <a:noFill/>
          <a:ln w="762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2709" name="Text Box 7"/>
          <p:cNvSpPr txBox="1">
            <a:spLocks noChangeArrowheads="1"/>
          </p:cNvSpPr>
          <p:nvPr/>
        </p:nvSpPr>
        <p:spPr bwMode="auto">
          <a:xfrm>
            <a:off x="5114925" y="5918200"/>
            <a:ext cx="30861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32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rPr>
              <a:t>neutrino beam</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D50D1B-680C-4AE8-9037-55E32DFC37E6}"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8061160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5"/>
          <p:cNvSpPr txBox="1">
            <a:spLocks noChangeArrowheads="1"/>
          </p:cNvSpPr>
          <p:nvPr/>
        </p:nvSpPr>
        <p:spPr bwMode="auto">
          <a:xfrm>
            <a:off x="1692275" y="-38100"/>
            <a:ext cx="57562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a:solidFill>
                  <a:schemeClr val="accent2"/>
                </a:solidFill>
              </a:rPr>
              <a:t>Off-axis detector (</a:t>
            </a:r>
            <a:r>
              <a:rPr lang="en-US" altLang="ja-JP" sz="2800" b="1" u="sng">
                <a:solidFill>
                  <a:srgbClr val="FF0000"/>
                </a:solidFill>
              </a:rPr>
              <a:t>ND280</a:t>
            </a:r>
            <a:r>
              <a:rPr lang="en-US" altLang="ja-JP" sz="2800" b="1" u="sng">
                <a:solidFill>
                  <a:schemeClr val="accent2"/>
                </a:solidFill>
              </a:rPr>
              <a:t>)</a:t>
            </a:r>
          </a:p>
        </p:txBody>
      </p:sp>
      <p:pic>
        <p:nvPicPr>
          <p:cNvPr id="40963" name="Picture 85" descr="nd280logo-j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2213" y="333375"/>
            <a:ext cx="1362075"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64" name="グループ化 4"/>
          <p:cNvGrpSpPr>
            <a:grpSpLocks/>
          </p:cNvGrpSpPr>
          <p:nvPr/>
        </p:nvGrpSpPr>
        <p:grpSpPr bwMode="auto">
          <a:xfrm>
            <a:off x="5159375" y="1633538"/>
            <a:ext cx="3867150" cy="2609850"/>
            <a:chOff x="5158859" y="2879725"/>
            <a:chExt cx="3867666" cy="2609850"/>
          </a:xfrm>
        </p:grpSpPr>
        <p:sp>
          <p:nvSpPr>
            <p:cNvPr id="40969" name="object 23"/>
            <p:cNvSpPr>
              <a:spLocks noChangeArrowheads="1"/>
            </p:cNvSpPr>
            <p:nvPr/>
          </p:nvSpPr>
          <p:spPr bwMode="auto">
            <a:xfrm>
              <a:off x="5854700" y="3070225"/>
              <a:ext cx="3171825" cy="2419350"/>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2000">
                <a:latin typeface="Times New Roman" panose="02020603050405020304" pitchFamily="18" charset="0"/>
              </a:endParaRPr>
            </a:p>
          </p:txBody>
        </p:sp>
        <p:sp>
          <p:nvSpPr>
            <p:cNvPr id="40970" name="object 24"/>
            <p:cNvSpPr>
              <a:spLocks/>
            </p:cNvSpPr>
            <p:nvPr/>
          </p:nvSpPr>
          <p:spPr bwMode="auto">
            <a:xfrm>
              <a:off x="6942138" y="4891088"/>
              <a:ext cx="306387" cy="130175"/>
            </a:xfrm>
            <a:custGeom>
              <a:avLst/>
              <a:gdLst>
                <a:gd name="T0" fmla="*/ 10243 w 306070"/>
                <a:gd name="T1" fmla="*/ 11010 h 130810"/>
                <a:gd name="T2" fmla="*/ 26269 w 306070"/>
                <a:gd name="T3" fmla="*/ 59619 h 130810"/>
                <a:gd name="T4" fmla="*/ 24896 w 306070"/>
                <a:gd name="T5" fmla="*/ 64339 h 130810"/>
                <a:gd name="T6" fmla="*/ 15422 w 306070"/>
                <a:gd name="T7" fmla="*/ 66602 h 130810"/>
                <a:gd name="T8" fmla="*/ 75266 w 306070"/>
                <a:gd name="T9" fmla="*/ 66157 h 130810"/>
                <a:gd name="T10" fmla="*/ 65114 w 306070"/>
                <a:gd name="T11" fmla="*/ 64647 h 130810"/>
                <a:gd name="T12" fmla="*/ 56078 w 306070"/>
                <a:gd name="T13" fmla="*/ 39988 h 130810"/>
                <a:gd name="T14" fmla="*/ 92852 w 306070"/>
                <a:gd name="T15" fmla="*/ 36714 h 130810"/>
                <a:gd name="T16" fmla="*/ 58353 w 306070"/>
                <a:gd name="T17" fmla="*/ 10904 h 130810"/>
                <a:gd name="T18" fmla="*/ 75094 w 306070"/>
                <a:gd name="T19" fmla="*/ 64754 h 130810"/>
                <a:gd name="T20" fmla="*/ 60428 w 306070"/>
                <a:gd name="T21" fmla="*/ 10836 h 130810"/>
                <a:gd name="T22" fmla="*/ 75950 w 306070"/>
                <a:gd name="T23" fmla="*/ 15397 h 130810"/>
                <a:gd name="T24" fmla="*/ 80050 w 306070"/>
                <a:gd name="T25" fmla="*/ 27305 h 130810"/>
                <a:gd name="T26" fmla="*/ 70776 w 306070"/>
                <a:gd name="T27" fmla="*/ 35113 h 130810"/>
                <a:gd name="T28" fmla="*/ 52424 w 306070"/>
                <a:gd name="T29" fmla="*/ 36714 h 130810"/>
                <a:gd name="T30" fmla="*/ 103275 w 306070"/>
                <a:gd name="T31" fmla="*/ 13972 h 130810"/>
                <a:gd name="T32" fmla="*/ 56230 w 306070"/>
                <a:gd name="T33" fmla="*/ 7570 h 130810"/>
                <a:gd name="T34" fmla="*/ 6156 w 306070"/>
                <a:gd name="T35" fmla="*/ 10904 h 130810"/>
                <a:gd name="T36" fmla="*/ 94040 w 306070"/>
                <a:gd name="T37" fmla="*/ 10836 h 130810"/>
                <a:gd name="T38" fmla="*/ 170159 w 306070"/>
                <a:gd name="T39" fmla="*/ 2438 h 130810"/>
                <a:gd name="T40" fmla="*/ 126333 w 306070"/>
                <a:gd name="T41" fmla="*/ 36096 h 130810"/>
                <a:gd name="T42" fmla="*/ 178260 w 306070"/>
                <a:gd name="T43" fmla="*/ 63856 h 130810"/>
                <a:gd name="T44" fmla="*/ 190275 w 306070"/>
                <a:gd name="T45" fmla="*/ 60960 h 130810"/>
                <a:gd name="T46" fmla="*/ 155714 w 306070"/>
                <a:gd name="T47" fmla="*/ 38766 h 130810"/>
                <a:gd name="T48" fmla="*/ 153072 w 306070"/>
                <a:gd name="T49" fmla="*/ 9904 h 130810"/>
                <a:gd name="T50" fmla="*/ 158055 w 306070"/>
                <a:gd name="T51" fmla="*/ 6217 h 130810"/>
                <a:gd name="T52" fmla="*/ 184575 w 306070"/>
                <a:gd name="T53" fmla="*/ 5582 h 130810"/>
                <a:gd name="T54" fmla="*/ 184575 w 306070"/>
                <a:gd name="T55" fmla="*/ 5582 h 130810"/>
                <a:gd name="T56" fmla="*/ 170840 w 306070"/>
                <a:gd name="T57" fmla="*/ 6828 h 130810"/>
                <a:gd name="T58" fmla="*/ 181870 w 306070"/>
                <a:gd name="T59" fmla="*/ 57510 h 130810"/>
                <a:gd name="T60" fmla="*/ 175722 w 306070"/>
                <a:gd name="T61" fmla="*/ 60743 h 130810"/>
                <a:gd name="T62" fmla="*/ 209675 w 306070"/>
                <a:gd name="T63" fmla="*/ 38791 h 130810"/>
                <a:gd name="T64" fmla="*/ 191150 w 306070"/>
                <a:gd name="T65" fmla="*/ 7579 h 130810"/>
                <a:gd name="T66" fmla="*/ 223070 w 306070"/>
                <a:gd name="T67" fmla="*/ 3460 h 130810"/>
                <a:gd name="T68" fmla="*/ 241424 w 306070"/>
                <a:gd name="T69" fmla="*/ 52179 h 130810"/>
                <a:gd name="T70" fmla="*/ 224338 w 306070"/>
                <a:gd name="T71" fmla="*/ 59430 h 130810"/>
                <a:gd name="T72" fmla="*/ 296776 w 306070"/>
                <a:gd name="T73" fmla="*/ 58387 h 130810"/>
                <a:gd name="T74" fmla="*/ 314624 w 306070"/>
                <a:gd name="T75" fmla="*/ 55875 h 130810"/>
                <a:gd name="T76" fmla="*/ 276569 w 306070"/>
                <a:gd name="T77" fmla="*/ 55365 h 130810"/>
                <a:gd name="T78" fmla="*/ 273153 w 306070"/>
                <a:gd name="T79" fmla="*/ 53659 h 130810"/>
                <a:gd name="T80" fmla="*/ 273366 w 306070"/>
                <a:gd name="T81" fmla="*/ 3460 h 130810"/>
                <a:gd name="T82" fmla="*/ 282915 w 306070"/>
                <a:gd name="T83" fmla="*/ 3562 h 130810"/>
                <a:gd name="T84" fmla="*/ 315430 w 306070"/>
                <a:gd name="T85" fmla="*/ 38713 h 130810"/>
                <a:gd name="T86" fmla="*/ 349692 w 306070"/>
                <a:gd name="T87" fmla="*/ 35305 h 130810"/>
                <a:gd name="T88" fmla="*/ 347088 w 306070"/>
                <a:gd name="T89" fmla="*/ 20527 h 130810"/>
                <a:gd name="T90" fmla="*/ 319664 w 306070"/>
                <a:gd name="T91" fmla="*/ 3941 h 130810"/>
                <a:gd name="T92" fmla="*/ 272660 w 306070"/>
                <a:gd name="T93" fmla="*/ 141 h 130810"/>
                <a:gd name="T94" fmla="*/ 223070 w 306070"/>
                <a:gd name="T95" fmla="*/ 3460 h 130810"/>
                <a:gd name="T96" fmla="*/ 316762 w 306070"/>
                <a:gd name="T97" fmla="*/ 3389 h 1308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6070" h="130810">
                  <a:moveTo>
                    <a:pt x="50847" y="20831"/>
                  </a:moveTo>
                  <a:lnTo>
                    <a:pt x="5358" y="20831"/>
                  </a:lnTo>
                  <a:lnTo>
                    <a:pt x="8931" y="21035"/>
                  </a:lnTo>
                  <a:lnTo>
                    <a:pt x="10887" y="21834"/>
                  </a:lnTo>
                  <a:lnTo>
                    <a:pt x="22542" y="109748"/>
                  </a:lnTo>
                  <a:lnTo>
                    <a:pt x="22889" y="113882"/>
                  </a:lnTo>
                  <a:lnTo>
                    <a:pt x="22967" y="119682"/>
                  </a:lnTo>
                  <a:lnTo>
                    <a:pt x="22287" y="121290"/>
                  </a:lnTo>
                  <a:lnTo>
                    <a:pt x="21691" y="122898"/>
                  </a:lnTo>
                  <a:lnTo>
                    <a:pt x="20500" y="124249"/>
                  </a:lnTo>
                  <a:lnTo>
                    <a:pt x="16927" y="126469"/>
                  </a:lnTo>
                  <a:lnTo>
                    <a:pt x="13440" y="127219"/>
                  </a:lnTo>
                  <a:lnTo>
                    <a:pt x="8166" y="127610"/>
                  </a:lnTo>
                  <a:lnTo>
                    <a:pt x="8421" y="130679"/>
                  </a:lnTo>
                  <a:lnTo>
                    <a:pt x="65586" y="126376"/>
                  </a:lnTo>
                  <a:lnTo>
                    <a:pt x="65437" y="123688"/>
                  </a:lnTo>
                  <a:lnTo>
                    <a:pt x="60312" y="123688"/>
                  </a:lnTo>
                  <a:lnTo>
                    <a:pt x="56739" y="123485"/>
                  </a:lnTo>
                  <a:lnTo>
                    <a:pt x="48572" y="107801"/>
                  </a:lnTo>
                  <a:lnTo>
                    <a:pt x="46191" y="76598"/>
                  </a:lnTo>
                  <a:lnTo>
                    <a:pt x="48864" y="76386"/>
                  </a:lnTo>
                  <a:lnTo>
                    <a:pt x="63474" y="74719"/>
                  </a:lnTo>
                  <a:lnTo>
                    <a:pt x="73242" y="72558"/>
                  </a:lnTo>
                  <a:lnTo>
                    <a:pt x="80909" y="70124"/>
                  </a:lnTo>
                  <a:lnTo>
                    <a:pt x="45680" y="70124"/>
                  </a:lnTo>
                  <a:lnTo>
                    <a:pt x="42023" y="21494"/>
                  </a:lnTo>
                  <a:lnTo>
                    <a:pt x="50847" y="20831"/>
                  </a:lnTo>
                  <a:close/>
                </a:path>
                <a:path w="306070" h="130810">
                  <a:moveTo>
                    <a:pt x="65416" y="123306"/>
                  </a:moveTo>
                  <a:lnTo>
                    <a:pt x="60312" y="123688"/>
                  </a:lnTo>
                  <a:lnTo>
                    <a:pt x="65437" y="123688"/>
                  </a:lnTo>
                  <a:lnTo>
                    <a:pt x="65416" y="123306"/>
                  </a:lnTo>
                  <a:close/>
                </a:path>
                <a:path w="306070" h="130810">
                  <a:moveTo>
                    <a:pt x="81946" y="20695"/>
                  </a:moveTo>
                  <a:lnTo>
                    <a:pt x="52656" y="20695"/>
                  </a:lnTo>
                  <a:lnTo>
                    <a:pt x="58270" y="22217"/>
                  </a:lnTo>
                  <a:lnTo>
                    <a:pt x="62269" y="25814"/>
                  </a:lnTo>
                  <a:lnTo>
                    <a:pt x="66182" y="29412"/>
                  </a:lnTo>
                  <a:lnTo>
                    <a:pt x="68478" y="35391"/>
                  </a:lnTo>
                  <a:lnTo>
                    <a:pt x="69074" y="43743"/>
                  </a:lnTo>
                  <a:lnTo>
                    <a:pt x="69754" y="52154"/>
                  </a:lnTo>
                  <a:lnTo>
                    <a:pt x="68393" y="58499"/>
                  </a:lnTo>
                  <a:lnTo>
                    <a:pt x="64990" y="62785"/>
                  </a:lnTo>
                  <a:lnTo>
                    <a:pt x="61673" y="67071"/>
                  </a:lnTo>
                  <a:lnTo>
                    <a:pt x="56654" y="69470"/>
                  </a:lnTo>
                  <a:lnTo>
                    <a:pt x="49848" y="69980"/>
                  </a:lnTo>
                  <a:lnTo>
                    <a:pt x="45680" y="70124"/>
                  </a:lnTo>
                  <a:lnTo>
                    <a:pt x="80909" y="70124"/>
                  </a:lnTo>
                  <a:lnTo>
                    <a:pt x="95736" y="36186"/>
                  </a:lnTo>
                  <a:lnTo>
                    <a:pt x="89992" y="26691"/>
                  </a:lnTo>
                  <a:lnTo>
                    <a:pt x="81946" y="20695"/>
                  </a:lnTo>
                  <a:close/>
                </a:path>
                <a:path w="306070" h="130810">
                  <a:moveTo>
                    <a:pt x="64306" y="14360"/>
                  </a:moveTo>
                  <a:lnTo>
                    <a:pt x="48997" y="14460"/>
                  </a:lnTo>
                  <a:lnTo>
                    <a:pt x="0" y="18152"/>
                  </a:lnTo>
                  <a:lnTo>
                    <a:pt x="170" y="21222"/>
                  </a:lnTo>
                  <a:lnTo>
                    <a:pt x="5358" y="20831"/>
                  </a:lnTo>
                  <a:lnTo>
                    <a:pt x="50847" y="20831"/>
                  </a:lnTo>
                  <a:lnTo>
                    <a:pt x="52656" y="20695"/>
                  </a:lnTo>
                  <a:lnTo>
                    <a:pt x="81946" y="20695"/>
                  </a:lnTo>
                  <a:lnTo>
                    <a:pt x="76458" y="16604"/>
                  </a:lnTo>
                  <a:lnTo>
                    <a:pt x="64306" y="14360"/>
                  </a:lnTo>
                  <a:close/>
                </a:path>
                <a:path w="306070" h="130810">
                  <a:moveTo>
                    <a:pt x="148272" y="4655"/>
                  </a:moveTo>
                  <a:lnTo>
                    <a:pt x="115468" y="26464"/>
                  </a:lnTo>
                  <a:lnTo>
                    <a:pt x="109697" y="55321"/>
                  </a:lnTo>
                  <a:lnTo>
                    <a:pt x="110085" y="68954"/>
                  </a:lnTo>
                  <a:lnTo>
                    <a:pt x="126749" y="113176"/>
                  </a:lnTo>
                  <a:lnTo>
                    <a:pt x="145124" y="122735"/>
                  </a:lnTo>
                  <a:lnTo>
                    <a:pt x="155332" y="121971"/>
                  </a:lnTo>
                  <a:lnTo>
                    <a:pt x="159585" y="120517"/>
                  </a:lnTo>
                  <a:lnTo>
                    <a:pt x="163498" y="117973"/>
                  </a:lnTo>
                  <a:lnTo>
                    <a:pt x="165803" y="116443"/>
                  </a:lnTo>
                  <a:lnTo>
                    <a:pt x="147761" y="116443"/>
                  </a:lnTo>
                  <a:lnTo>
                    <a:pt x="145719" y="115932"/>
                  </a:lnTo>
                  <a:lnTo>
                    <a:pt x="135685" y="74050"/>
                  </a:lnTo>
                  <a:lnTo>
                    <a:pt x="133148" y="32650"/>
                  </a:lnTo>
                  <a:lnTo>
                    <a:pt x="133045" y="23867"/>
                  </a:lnTo>
                  <a:lnTo>
                    <a:pt x="133385" y="18917"/>
                  </a:lnTo>
                  <a:lnTo>
                    <a:pt x="134490" y="15396"/>
                  </a:lnTo>
                  <a:lnTo>
                    <a:pt x="136447" y="13312"/>
                  </a:lnTo>
                  <a:lnTo>
                    <a:pt x="137723" y="11875"/>
                  </a:lnTo>
                  <a:lnTo>
                    <a:pt x="139509" y="11076"/>
                  </a:lnTo>
                  <a:lnTo>
                    <a:pt x="145040" y="10659"/>
                  </a:lnTo>
                  <a:lnTo>
                    <a:pt x="160834" y="10659"/>
                  </a:lnTo>
                  <a:lnTo>
                    <a:pt x="154481" y="6424"/>
                  </a:lnTo>
                  <a:lnTo>
                    <a:pt x="148272" y="4655"/>
                  </a:lnTo>
                  <a:close/>
                </a:path>
                <a:path w="306070" h="130810">
                  <a:moveTo>
                    <a:pt x="160834" y="10659"/>
                  </a:moveTo>
                  <a:lnTo>
                    <a:pt x="145040" y="10659"/>
                  </a:lnTo>
                  <a:lnTo>
                    <a:pt x="147336" y="11373"/>
                  </a:lnTo>
                  <a:lnTo>
                    <a:pt x="148866" y="13040"/>
                  </a:lnTo>
                  <a:lnTo>
                    <a:pt x="156949" y="62760"/>
                  </a:lnTo>
                  <a:lnTo>
                    <a:pt x="159415" y="104969"/>
                  </a:lnTo>
                  <a:lnTo>
                    <a:pt x="158479" y="109851"/>
                  </a:lnTo>
                  <a:lnTo>
                    <a:pt x="156318" y="113176"/>
                  </a:lnTo>
                  <a:lnTo>
                    <a:pt x="155077" y="114996"/>
                  </a:lnTo>
                  <a:lnTo>
                    <a:pt x="153120" y="116043"/>
                  </a:lnTo>
                  <a:lnTo>
                    <a:pt x="147761" y="116443"/>
                  </a:lnTo>
                  <a:lnTo>
                    <a:pt x="165803" y="116443"/>
                  </a:lnTo>
                  <a:lnTo>
                    <a:pt x="182708" y="74108"/>
                  </a:lnTo>
                  <a:lnTo>
                    <a:pt x="182469" y="60999"/>
                  </a:lnTo>
                  <a:lnTo>
                    <a:pt x="171155" y="20159"/>
                  </a:lnTo>
                  <a:lnTo>
                    <a:pt x="166561" y="14478"/>
                  </a:lnTo>
                  <a:lnTo>
                    <a:pt x="160834" y="10659"/>
                  </a:lnTo>
                  <a:close/>
                </a:path>
                <a:path w="306070" h="130810">
                  <a:moveTo>
                    <a:pt x="238205" y="6610"/>
                  </a:moveTo>
                  <a:lnTo>
                    <a:pt x="194378" y="6610"/>
                  </a:lnTo>
                  <a:lnTo>
                    <a:pt x="196930" y="6967"/>
                  </a:lnTo>
                  <a:lnTo>
                    <a:pt x="198801" y="7903"/>
                  </a:lnTo>
                  <a:lnTo>
                    <a:pt x="210373" y="99671"/>
                  </a:lnTo>
                  <a:lnTo>
                    <a:pt x="210435" y="105761"/>
                  </a:lnTo>
                  <a:lnTo>
                    <a:pt x="209435" y="108490"/>
                  </a:lnTo>
                  <a:lnTo>
                    <a:pt x="195484" y="113525"/>
                  </a:lnTo>
                  <a:lnTo>
                    <a:pt x="195654" y="116595"/>
                  </a:lnTo>
                  <a:lnTo>
                    <a:pt x="253330" y="112258"/>
                  </a:lnTo>
                  <a:lnTo>
                    <a:pt x="258605" y="111526"/>
                  </a:lnTo>
                  <a:lnTo>
                    <a:pt x="261922" y="110608"/>
                  </a:lnTo>
                  <a:lnTo>
                    <a:pt x="269493" y="108593"/>
                  </a:lnTo>
                  <a:lnTo>
                    <a:pt x="274152" y="106730"/>
                  </a:lnTo>
                  <a:lnTo>
                    <a:pt x="244737" y="106730"/>
                  </a:lnTo>
                  <a:lnTo>
                    <a:pt x="242526" y="106474"/>
                  </a:lnTo>
                  <a:lnTo>
                    <a:pt x="240996" y="105761"/>
                  </a:lnTo>
                  <a:lnTo>
                    <a:pt x="239890" y="105284"/>
                  </a:lnTo>
                  <a:lnTo>
                    <a:pt x="239039" y="104544"/>
                  </a:lnTo>
                  <a:lnTo>
                    <a:pt x="238018" y="102503"/>
                  </a:lnTo>
                  <a:lnTo>
                    <a:pt x="237592" y="99671"/>
                  </a:lnTo>
                  <a:lnTo>
                    <a:pt x="230618" y="7223"/>
                  </a:lnTo>
                  <a:lnTo>
                    <a:pt x="238205" y="6610"/>
                  </a:lnTo>
                  <a:close/>
                </a:path>
                <a:path w="306070" h="130810">
                  <a:moveTo>
                    <a:pt x="276021" y="6475"/>
                  </a:moveTo>
                  <a:lnTo>
                    <a:pt x="239890" y="6475"/>
                  </a:lnTo>
                  <a:lnTo>
                    <a:pt x="246524" y="6806"/>
                  </a:lnTo>
                  <a:lnTo>
                    <a:pt x="256477" y="10234"/>
                  </a:lnTo>
                  <a:lnTo>
                    <a:pt x="275202" y="59443"/>
                  </a:lnTo>
                  <a:lnTo>
                    <a:pt x="274860" y="73945"/>
                  </a:lnTo>
                  <a:lnTo>
                    <a:pt x="244737" y="106730"/>
                  </a:lnTo>
                  <a:lnTo>
                    <a:pt x="274152" y="106730"/>
                  </a:lnTo>
                  <a:lnTo>
                    <a:pt x="304711" y="67429"/>
                  </a:lnTo>
                  <a:lnTo>
                    <a:pt x="305476" y="60047"/>
                  </a:lnTo>
                  <a:lnTo>
                    <a:pt x="304654" y="49661"/>
                  </a:lnTo>
                  <a:lnTo>
                    <a:pt x="302447" y="39212"/>
                  </a:lnTo>
                  <a:lnTo>
                    <a:pt x="297419" y="27924"/>
                  </a:lnTo>
                  <a:lnTo>
                    <a:pt x="288468" y="14477"/>
                  </a:lnTo>
                  <a:lnTo>
                    <a:pt x="278549" y="7526"/>
                  </a:lnTo>
                  <a:lnTo>
                    <a:pt x="276021" y="6475"/>
                  </a:lnTo>
                  <a:close/>
                </a:path>
                <a:path w="306070" h="130810">
                  <a:moveTo>
                    <a:pt x="251891" y="0"/>
                  </a:moveTo>
                  <a:lnTo>
                    <a:pt x="237592" y="274"/>
                  </a:lnTo>
                  <a:lnTo>
                    <a:pt x="187233" y="4059"/>
                  </a:lnTo>
                  <a:lnTo>
                    <a:pt x="187488" y="7130"/>
                  </a:lnTo>
                  <a:lnTo>
                    <a:pt x="194378" y="6610"/>
                  </a:lnTo>
                  <a:lnTo>
                    <a:pt x="238205" y="6610"/>
                  </a:lnTo>
                  <a:lnTo>
                    <a:pt x="239890" y="6475"/>
                  </a:lnTo>
                  <a:lnTo>
                    <a:pt x="276021" y="6475"/>
                  </a:lnTo>
                  <a:lnTo>
                    <a:pt x="264038" y="1491"/>
                  </a:lnTo>
                  <a:lnTo>
                    <a:pt x="2518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40971" name="object 25"/>
            <p:cNvSpPr>
              <a:spLocks noChangeArrowheads="1"/>
            </p:cNvSpPr>
            <p:nvPr/>
          </p:nvSpPr>
          <p:spPr bwMode="auto">
            <a:xfrm>
              <a:off x="6602413" y="3413125"/>
              <a:ext cx="1292225" cy="187325"/>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2000">
                <a:latin typeface="Times New Roman" panose="02020603050405020304" pitchFamily="18" charset="0"/>
              </a:endParaRPr>
            </a:p>
          </p:txBody>
        </p:sp>
        <p:sp>
          <p:nvSpPr>
            <p:cNvPr id="35" name="object 26"/>
            <p:cNvSpPr txBox="1"/>
            <p:nvPr/>
          </p:nvSpPr>
          <p:spPr>
            <a:xfrm>
              <a:off x="7588962" y="4300614"/>
              <a:ext cx="1304925" cy="774700"/>
            </a:xfrm>
            <a:prstGeom prst="rect">
              <a:avLst/>
            </a:prstGeom>
          </p:spPr>
          <p:txBody>
            <a:bodyPr vert="vert270" lIns="0" tIns="0" rIns="0" bIns="0">
              <a:spAutoFit/>
            </a:bodyPr>
            <a:lstStyle/>
            <a:p>
              <a:pPr marL="40005" marR="293370" indent="635" algn="just" eaLnBrk="1" hangingPunct="1">
                <a:lnSpc>
                  <a:spcPct val="108800"/>
                </a:lnSpc>
                <a:defRPr/>
              </a:pPr>
              <a:r>
                <a:rPr sz="1350" b="1" dirty="0">
                  <a:solidFill>
                    <a:srgbClr val="FFFFFF"/>
                  </a:solidFill>
                  <a:latin typeface="Times New Roman"/>
                  <a:cs typeface="Times New Roman"/>
                </a:rPr>
                <a:t>TPC FGD TPC FGD TPC</a:t>
              </a:r>
              <a:endParaRPr sz="1350">
                <a:latin typeface="Times New Roman"/>
                <a:cs typeface="Times New Roman"/>
              </a:endParaRPr>
            </a:p>
            <a:p>
              <a:pPr marL="12700" algn="just" eaLnBrk="1" hangingPunct="1">
                <a:spcBef>
                  <a:spcPts val="60"/>
                </a:spcBef>
                <a:defRPr/>
              </a:pPr>
              <a:r>
                <a:rPr sz="1350" b="1" spc="-5" dirty="0">
                  <a:solidFill>
                    <a:srgbClr val="FFFFFF"/>
                  </a:solidFill>
                  <a:latin typeface="Times New Roman"/>
                  <a:cs typeface="Times New Roman"/>
                </a:rPr>
                <a:t>D</a:t>
              </a:r>
              <a:r>
                <a:rPr sz="1350" b="1" dirty="0">
                  <a:solidFill>
                    <a:srgbClr val="FFFFFF"/>
                  </a:solidFill>
                  <a:latin typeface="Times New Roman"/>
                  <a:cs typeface="Times New Roman"/>
                </a:rPr>
                <a:t>S-ECAL</a:t>
              </a:r>
              <a:endParaRPr sz="1350">
                <a:latin typeface="Times New Roman"/>
                <a:cs typeface="Times New Roman"/>
              </a:endParaRPr>
            </a:p>
          </p:txBody>
        </p:sp>
        <p:sp>
          <p:nvSpPr>
            <p:cNvPr id="40973" name="object 39"/>
            <p:cNvSpPr>
              <a:spLocks/>
            </p:cNvSpPr>
            <p:nvPr/>
          </p:nvSpPr>
          <p:spPr bwMode="auto">
            <a:xfrm>
              <a:off x="5859463" y="2947988"/>
              <a:ext cx="2290762" cy="244475"/>
            </a:xfrm>
            <a:custGeom>
              <a:avLst/>
              <a:gdLst>
                <a:gd name="T0" fmla="*/ 81999 w 2291079"/>
                <a:gd name="T1" fmla="*/ 146368 h 244475"/>
                <a:gd name="T2" fmla="*/ 91684 w 2291079"/>
                <a:gd name="T3" fmla="*/ 244344 h 244475"/>
                <a:gd name="T4" fmla="*/ 98611 w 2291079"/>
                <a:gd name="T5" fmla="*/ 236264 h 244475"/>
                <a:gd name="T6" fmla="*/ 94006 w 2291079"/>
                <a:gd name="T7" fmla="*/ 230736 h 244475"/>
                <a:gd name="T8" fmla="*/ 13864 w 2291079"/>
                <a:gd name="T9" fmla="*/ 206157 h 244475"/>
                <a:gd name="T10" fmla="*/ 38028 w 2291079"/>
                <a:gd name="T11" fmla="*/ 191232 h 244475"/>
                <a:gd name="T12" fmla="*/ 92066 w 2291079"/>
                <a:gd name="T13" fmla="*/ 155468 h 244475"/>
                <a:gd name="T14" fmla="*/ 89058 w 2291079"/>
                <a:gd name="T15" fmla="*/ 145262 h 244475"/>
                <a:gd name="T16" fmla="*/ 38028 w 2291079"/>
                <a:gd name="T17" fmla="*/ 191232 h 244475"/>
                <a:gd name="T18" fmla="*/ 13864 w 2291079"/>
                <a:gd name="T19" fmla="*/ 206157 h 244475"/>
                <a:gd name="T20" fmla="*/ 16978 w 2291079"/>
                <a:gd name="T21" fmla="*/ 205136 h 244475"/>
                <a:gd name="T22" fmla="*/ 34421 w 2291079"/>
                <a:gd name="T23" fmla="*/ 193570 h 244475"/>
                <a:gd name="T24" fmla="*/ 38919 w 2291079"/>
                <a:gd name="T25" fmla="*/ 204417 h 244475"/>
                <a:gd name="T26" fmla="*/ 42499 w 2291079"/>
                <a:gd name="T27" fmla="*/ 206157 h 244475"/>
                <a:gd name="T28" fmla="*/ 16177 w 2291079"/>
                <a:gd name="T29" fmla="*/ 193570 h 244475"/>
                <a:gd name="T30" fmla="*/ 26731 w 2291079"/>
                <a:gd name="T31" fmla="*/ 198641 h 244475"/>
                <a:gd name="T32" fmla="*/ 26731 w 2291079"/>
                <a:gd name="T33" fmla="*/ 198641 h 244475"/>
                <a:gd name="T34" fmla="*/ 28529 w 2291079"/>
                <a:gd name="T35" fmla="*/ 205136 h 244475"/>
                <a:gd name="T36" fmla="*/ 26731 w 2291079"/>
                <a:gd name="T37" fmla="*/ 198641 h 244475"/>
                <a:gd name="T38" fmla="*/ 38028 w 2291079"/>
                <a:gd name="T39" fmla="*/ 191232 h 244475"/>
                <a:gd name="T40" fmla="*/ 38919 w 2291079"/>
                <a:gd name="T41" fmla="*/ 204417 h 244475"/>
                <a:gd name="T42" fmla="*/ 2222247 w 2291079"/>
                <a:gd name="T43" fmla="*/ 45683 h 244475"/>
                <a:gd name="T44" fmla="*/ 34421 w 2291079"/>
                <a:gd name="T45" fmla="*/ 193570 h 244475"/>
                <a:gd name="T46" fmla="*/ 26731 w 2291079"/>
                <a:gd name="T47" fmla="*/ 198641 h 244475"/>
                <a:gd name="T48" fmla="*/ 2237079 w 2291079"/>
                <a:gd name="T49" fmla="*/ 38101 h 244475"/>
                <a:gd name="T50" fmla="*/ 2236056 w 2291079"/>
                <a:gd name="T51" fmla="*/ 51368 h 244475"/>
                <a:gd name="T52" fmla="*/ 2159977 w 2291079"/>
                <a:gd name="T53" fmla="*/ 86834 h 244475"/>
                <a:gd name="T54" fmla="*/ 2156048 w 2291079"/>
                <a:gd name="T55" fmla="*/ 92958 h 244475"/>
                <a:gd name="T56" fmla="*/ 2159977 w 2291079"/>
                <a:gd name="T57" fmla="*/ 99081 h 244475"/>
                <a:gd name="T58" fmla="*/ 2167074 w 2291079"/>
                <a:gd name="T59" fmla="*/ 97975 h 244475"/>
                <a:gd name="T60" fmla="*/ 2237079 w 2291079"/>
                <a:gd name="T61" fmla="*/ 38101 h 244475"/>
                <a:gd name="T62" fmla="*/ 2211007 w 2291079"/>
                <a:gd name="T63" fmla="*/ 53113 h 244475"/>
                <a:gd name="T64" fmla="*/ 2236015 w 2291079"/>
                <a:gd name="T65" fmla="*/ 50773 h 244475"/>
                <a:gd name="T66" fmla="*/ 2222247 w 2291079"/>
                <a:gd name="T67" fmla="*/ 45683 h 244475"/>
                <a:gd name="T68" fmla="*/ 2222247 w 2291079"/>
                <a:gd name="T69" fmla="*/ 45683 h 244475"/>
                <a:gd name="T70" fmla="*/ 2232052 w 2291079"/>
                <a:gd name="T71" fmla="*/ 39207 h 244475"/>
                <a:gd name="T72" fmla="*/ 2232052 w 2291079"/>
                <a:gd name="T73" fmla="*/ 39207 h 244475"/>
                <a:gd name="T74" fmla="*/ 2236015 w 2291079"/>
                <a:gd name="T75" fmla="*/ 50773 h 244475"/>
                <a:gd name="T76" fmla="*/ 2235139 w 2291079"/>
                <a:gd name="T77" fmla="*/ 38101 h 244475"/>
                <a:gd name="T78" fmla="*/ 2222247 w 2291079"/>
                <a:gd name="T79" fmla="*/ 45683 h 244475"/>
                <a:gd name="T80" fmla="*/ 2235216 w 2291079"/>
                <a:gd name="T81" fmla="*/ 39207 h 244475"/>
                <a:gd name="T82" fmla="*/ 2157299 w 2291079"/>
                <a:gd name="T83" fmla="*/ 0 h 244475"/>
                <a:gd name="T84" fmla="*/ 2150367 w 2291079"/>
                <a:gd name="T85" fmla="*/ 7994 h 244475"/>
                <a:gd name="T86" fmla="*/ 2210060 w 2291079"/>
                <a:gd name="T87" fmla="*/ 39849 h 244475"/>
                <a:gd name="T88" fmla="*/ 2237079 w 2291079"/>
                <a:gd name="T89" fmla="*/ 38101 h 2444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291079" h="244475">
                  <a:moveTo>
                    <a:pt x="86573" y="144327"/>
                  </a:moveTo>
                  <a:lnTo>
                    <a:pt x="83494" y="146368"/>
                  </a:lnTo>
                  <a:lnTo>
                    <a:pt x="0" y="200544"/>
                  </a:lnTo>
                  <a:lnTo>
                    <a:pt x="93413" y="244344"/>
                  </a:lnTo>
                  <a:lnTo>
                    <a:pt x="97360" y="242898"/>
                  </a:lnTo>
                  <a:lnTo>
                    <a:pt x="100473" y="236264"/>
                  </a:lnTo>
                  <a:lnTo>
                    <a:pt x="99053" y="232352"/>
                  </a:lnTo>
                  <a:lnTo>
                    <a:pt x="95735" y="230736"/>
                  </a:lnTo>
                  <a:lnTo>
                    <a:pt x="43297" y="206157"/>
                  </a:lnTo>
                  <a:lnTo>
                    <a:pt x="14130" y="206157"/>
                  </a:lnTo>
                  <a:lnTo>
                    <a:pt x="13219" y="192975"/>
                  </a:lnTo>
                  <a:lnTo>
                    <a:pt x="38693" y="191232"/>
                  </a:lnTo>
                  <a:lnTo>
                    <a:pt x="90716" y="157509"/>
                  </a:lnTo>
                  <a:lnTo>
                    <a:pt x="93795" y="155468"/>
                  </a:lnTo>
                  <a:lnTo>
                    <a:pt x="94672" y="151386"/>
                  </a:lnTo>
                  <a:lnTo>
                    <a:pt x="90681" y="145262"/>
                  </a:lnTo>
                  <a:lnTo>
                    <a:pt x="86573" y="144327"/>
                  </a:lnTo>
                  <a:close/>
                </a:path>
                <a:path w="2291079" h="244475">
                  <a:moveTo>
                    <a:pt x="38693" y="191232"/>
                  </a:moveTo>
                  <a:lnTo>
                    <a:pt x="13219" y="192975"/>
                  </a:lnTo>
                  <a:lnTo>
                    <a:pt x="14130" y="206157"/>
                  </a:lnTo>
                  <a:lnTo>
                    <a:pt x="29061" y="205136"/>
                  </a:lnTo>
                  <a:lnTo>
                    <a:pt x="17244" y="205136"/>
                  </a:lnTo>
                  <a:lnTo>
                    <a:pt x="16443" y="193570"/>
                  </a:lnTo>
                  <a:lnTo>
                    <a:pt x="35086" y="193570"/>
                  </a:lnTo>
                  <a:lnTo>
                    <a:pt x="38693" y="191232"/>
                  </a:lnTo>
                  <a:close/>
                </a:path>
                <a:path w="2291079" h="244475">
                  <a:moveTo>
                    <a:pt x="39584" y="204417"/>
                  </a:moveTo>
                  <a:lnTo>
                    <a:pt x="14130" y="206157"/>
                  </a:lnTo>
                  <a:lnTo>
                    <a:pt x="43297" y="206157"/>
                  </a:lnTo>
                  <a:lnTo>
                    <a:pt x="39584" y="204417"/>
                  </a:lnTo>
                  <a:close/>
                </a:path>
                <a:path w="2291079" h="244475">
                  <a:moveTo>
                    <a:pt x="16443" y="193570"/>
                  </a:moveTo>
                  <a:lnTo>
                    <a:pt x="17244" y="205136"/>
                  </a:lnTo>
                  <a:lnTo>
                    <a:pt x="27263" y="198641"/>
                  </a:lnTo>
                  <a:lnTo>
                    <a:pt x="16443" y="193570"/>
                  </a:lnTo>
                  <a:close/>
                </a:path>
                <a:path w="2291079" h="244475">
                  <a:moveTo>
                    <a:pt x="27263" y="198641"/>
                  </a:moveTo>
                  <a:lnTo>
                    <a:pt x="17244" y="205136"/>
                  </a:lnTo>
                  <a:lnTo>
                    <a:pt x="29061" y="205136"/>
                  </a:lnTo>
                  <a:lnTo>
                    <a:pt x="39584" y="204417"/>
                  </a:lnTo>
                  <a:lnTo>
                    <a:pt x="27263" y="198641"/>
                  </a:lnTo>
                  <a:close/>
                </a:path>
                <a:path w="2291079" h="244475">
                  <a:moveTo>
                    <a:pt x="2251107" y="39849"/>
                  </a:moveTo>
                  <a:lnTo>
                    <a:pt x="38693" y="191232"/>
                  </a:lnTo>
                  <a:lnTo>
                    <a:pt x="27263" y="198641"/>
                  </a:lnTo>
                  <a:lnTo>
                    <a:pt x="39584" y="204417"/>
                  </a:lnTo>
                  <a:lnTo>
                    <a:pt x="2252072" y="53113"/>
                  </a:lnTo>
                  <a:lnTo>
                    <a:pt x="2263525" y="45683"/>
                  </a:lnTo>
                  <a:lnTo>
                    <a:pt x="2251107" y="39849"/>
                  </a:lnTo>
                  <a:close/>
                </a:path>
                <a:path w="2291079" h="244475">
                  <a:moveTo>
                    <a:pt x="35086" y="193570"/>
                  </a:moveTo>
                  <a:lnTo>
                    <a:pt x="16443" y="193570"/>
                  </a:lnTo>
                  <a:lnTo>
                    <a:pt x="27263" y="198641"/>
                  </a:lnTo>
                  <a:lnTo>
                    <a:pt x="35086" y="193570"/>
                  </a:lnTo>
                  <a:close/>
                </a:path>
                <a:path w="2291079" h="244475">
                  <a:moveTo>
                    <a:pt x="2278631" y="38101"/>
                  </a:moveTo>
                  <a:lnTo>
                    <a:pt x="2276655" y="38101"/>
                  </a:lnTo>
                  <a:lnTo>
                    <a:pt x="2277590" y="51368"/>
                  </a:lnTo>
                  <a:lnTo>
                    <a:pt x="2252072" y="53113"/>
                  </a:lnTo>
                  <a:lnTo>
                    <a:pt x="2200094" y="86834"/>
                  </a:lnTo>
                  <a:lnTo>
                    <a:pt x="2196946" y="88790"/>
                  </a:lnTo>
                  <a:lnTo>
                    <a:pt x="2196096" y="92958"/>
                  </a:lnTo>
                  <a:lnTo>
                    <a:pt x="2198137" y="96019"/>
                  </a:lnTo>
                  <a:lnTo>
                    <a:pt x="2200094" y="99081"/>
                  </a:lnTo>
                  <a:lnTo>
                    <a:pt x="2204177" y="99932"/>
                  </a:lnTo>
                  <a:lnTo>
                    <a:pt x="2207324" y="97975"/>
                  </a:lnTo>
                  <a:lnTo>
                    <a:pt x="2290776" y="43799"/>
                  </a:lnTo>
                  <a:lnTo>
                    <a:pt x="2278631" y="38101"/>
                  </a:lnTo>
                  <a:close/>
                </a:path>
                <a:path w="2291079" h="244475">
                  <a:moveTo>
                    <a:pt x="2263525" y="45683"/>
                  </a:moveTo>
                  <a:lnTo>
                    <a:pt x="2252072" y="53113"/>
                  </a:lnTo>
                  <a:lnTo>
                    <a:pt x="2277590" y="51368"/>
                  </a:lnTo>
                  <a:lnTo>
                    <a:pt x="2277548" y="50773"/>
                  </a:lnTo>
                  <a:lnTo>
                    <a:pt x="2274357" y="50773"/>
                  </a:lnTo>
                  <a:lnTo>
                    <a:pt x="2263525" y="45683"/>
                  </a:lnTo>
                  <a:close/>
                </a:path>
                <a:path w="2291079" h="244475">
                  <a:moveTo>
                    <a:pt x="2273508" y="39207"/>
                  </a:moveTo>
                  <a:lnTo>
                    <a:pt x="2263525" y="45683"/>
                  </a:lnTo>
                  <a:lnTo>
                    <a:pt x="2274357" y="50773"/>
                  </a:lnTo>
                  <a:lnTo>
                    <a:pt x="2273508" y="39207"/>
                  </a:lnTo>
                  <a:close/>
                </a:path>
                <a:path w="2291079" h="244475">
                  <a:moveTo>
                    <a:pt x="2276733" y="39207"/>
                  </a:moveTo>
                  <a:lnTo>
                    <a:pt x="2273508" y="39207"/>
                  </a:lnTo>
                  <a:lnTo>
                    <a:pt x="2274357" y="50773"/>
                  </a:lnTo>
                  <a:lnTo>
                    <a:pt x="2277548" y="50773"/>
                  </a:lnTo>
                  <a:lnTo>
                    <a:pt x="2276733" y="39207"/>
                  </a:lnTo>
                  <a:close/>
                </a:path>
                <a:path w="2291079" h="244475">
                  <a:moveTo>
                    <a:pt x="2276655" y="38101"/>
                  </a:moveTo>
                  <a:lnTo>
                    <a:pt x="2251107" y="39849"/>
                  </a:lnTo>
                  <a:lnTo>
                    <a:pt x="2263525" y="45683"/>
                  </a:lnTo>
                  <a:lnTo>
                    <a:pt x="2273508" y="39207"/>
                  </a:lnTo>
                  <a:lnTo>
                    <a:pt x="2276733" y="39207"/>
                  </a:lnTo>
                  <a:lnTo>
                    <a:pt x="2276655" y="38101"/>
                  </a:lnTo>
                  <a:close/>
                </a:path>
                <a:path w="2291079" h="244475">
                  <a:moveTo>
                    <a:pt x="2197371" y="0"/>
                  </a:moveTo>
                  <a:lnTo>
                    <a:pt x="2193373" y="1360"/>
                  </a:lnTo>
                  <a:lnTo>
                    <a:pt x="2190311" y="7994"/>
                  </a:lnTo>
                  <a:lnTo>
                    <a:pt x="2191758" y="11991"/>
                  </a:lnTo>
                  <a:lnTo>
                    <a:pt x="2251107" y="39849"/>
                  </a:lnTo>
                  <a:lnTo>
                    <a:pt x="2276655" y="38101"/>
                  </a:lnTo>
                  <a:lnTo>
                    <a:pt x="2278631" y="38101"/>
                  </a:lnTo>
                  <a:lnTo>
                    <a:pt x="219737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40974" name="object 40"/>
            <p:cNvSpPr>
              <a:spLocks/>
            </p:cNvSpPr>
            <p:nvPr/>
          </p:nvSpPr>
          <p:spPr bwMode="auto">
            <a:xfrm>
              <a:off x="6794500" y="2879725"/>
              <a:ext cx="417513" cy="155575"/>
            </a:xfrm>
            <a:custGeom>
              <a:avLst/>
              <a:gdLst>
                <a:gd name="T0" fmla="*/ 37766 w 418465"/>
                <a:gd name="T1" fmla="*/ 455646 h 154305"/>
                <a:gd name="T2" fmla="*/ 0 w 418465"/>
                <a:gd name="T3" fmla="*/ 179635 h 154305"/>
                <a:gd name="T4" fmla="*/ 9363 w 418465"/>
                <a:gd name="T5" fmla="*/ 143443 h 154305"/>
                <a:gd name="T6" fmla="*/ 59258 w 418465"/>
                <a:gd name="T7" fmla="*/ 120676 h 154305"/>
                <a:gd name="T8" fmla="*/ 88601 w 418465"/>
                <a:gd name="T9" fmla="*/ 342558 h 154305"/>
                <a:gd name="T10" fmla="*/ 80371 w 418465"/>
                <a:gd name="T11" fmla="*/ 380762 h 154305"/>
                <a:gd name="T12" fmla="*/ 87277 w 418465"/>
                <a:gd name="T13" fmla="*/ 437195 h 154305"/>
                <a:gd name="T14" fmla="*/ 99782 w 418465"/>
                <a:gd name="T15" fmla="*/ 433893 h 154305"/>
                <a:gd name="T16" fmla="*/ 105062 w 418465"/>
                <a:gd name="T17" fmla="*/ 387842 h 154305"/>
                <a:gd name="T18" fmla="*/ 98401 w 418465"/>
                <a:gd name="T19" fmla="*/ 344831 h 154305"/>
                <a:gd name="T20" fmla="*/ 118707 w 418465"/>
                <a:gd name="T21" fmla="*/ 168965 h 154305"/>
                <a:gd name="T22" fmla="*/ 145398 w 418465"/>
                <a:gd name="T23" fmla="*/ 427577 h 154305"/>
                <a:gd name="T24" fmla="*/ 150736 w 418465"/>
                <a:gd name="T25" fmla="*/ 406826 h 154305"/>
                <a:gd name="T26" fmla="*/ 140313 w 418465"/>
                <a:gd name="T27" fmla="*/ 199108 h 154305"/>
                <a:gd name="T28" fmla="*/ 170208 w 418465"/>
                <a:gd name="T29" fmla="*/ 183184 h 154305"/>
                <a:gd name="T30" fmla="*/ 158796 w 418465"/>
                <a:gd name="T31" fmla="*/ 40230 h 154305"/>
                <a:gd name="T32" fmla="*/ 148348 w 418465"/>
                <a:gd name="T33" fmla="*/ 193548 h 154305"/>
                <a:gd name="T34" fmla="*/ 159039 w 418465"/>
                <a:gd name="T35" fmla="*/ 275663 h 154305"/>
                <a:gd name="T36" fmla="*/ 158726 w 418465"/>
                <a:gd name="T37" fmla="*/ 388867 h 154305"/>
                <a:gd name="T38" fmla="*/ 165078 w 418465"/>
                <a:gd name="T39" fmla="*/ 406826 h 154305"/>
                <a:gd name="T40" fmla="*/ 180274 w 418465"/>
                <a:gd name="T41" fmla="*/ 297243 h 154305"/>
                <a:gd name="T42" fmla="*/ 152564 w 418465"/>
                <a:gd name="T43" fmla="*/ 160648 h 154305"/>
                <a:gd name="T44" fmla="*/ 141635 w 418465"/>
                <a:gd name="T45" fmla="*/ 171281 h 154305"/>
                <a:gd name="T46" fmla="*/ 152564 w 418465"/>
                <a:gd name="T47" fmla="*/ 160648 h 154305"/>
                <a:gd name="T48" fmla="*/ 191896 w 418465"/>
                <a:gd name="T49" fmla="*/ 141922 h 154305"/>
                <a:gd name="T50" fmla="*/ 199694 w 418465"/>
                <a:gd name="T51" fmla="*/ 378750 h 154305"/>
                <a:gd name="T52" fmla="*/ 193098 w 418465"/>
                <a:gd name="T53" fmla="*/ 406826 h 154305"/>
                <a:gd name="T54" fmla="*/ 223256 w 418465"/>
                <a:gd name="T55" fmla="*/ 383292 h 154305"/>
                <a:gd name="T56" fmla="*/ 217726 w 418465"/>
                <a:gd name="T57" fmla="*/ 190770 h 154305"/>
                <a:gd name="T58" fmla="*/ 217222 w 418465"/>
                <a:gd name="T59" fmla="*/ 159400 h 154305"/>
                <a:gd name="T60" fmla="*/ 232427 w 418465"/>
                <a:gd name="T61" fmla="*/ 150802 h 154305"/>
                <a:gd name="T62" fmla="*/ 236325 w 418465"/>
                <a:gd name="T63" fmla="*/ 168241 h 154305"/>
                <a:gd name="T64" fmla="*/ 237833 w 418465"/>
                <a:gd name="T65" fmla="*/ 215039 h 154305"/>
                <a:gd name="T66" fmla="*/ 269003 w 418465"/>
                <a:gd name="T67" fmla="*/ 387087 h 154305"/>
                <a:gd name="T68" fmla="*/ 262166 w 418465"/>
                <a:gd name="T69" fmla="*/ 365586 h 154305"/>
                <a:gd name="T70" fmla="*/ 257982 w 418465"/>
                <a:gd name="T71" fmla="*/ 179884 h 154305"/>
                <a:gd name="T72" fmla="*/ 256369 w 418465"/>
                <a:gd name="T73" fmla="*/ 154587 h 154305"/>
                <a:gd name="T74" fmla="*/ 272961 w 418465"/>
                <a:gd name="T75" fmla="*/ 140412 h 154305"/>
                <a:gd name="T76" fmla="*/ 276605 w 418465"/>
                <a:gd name="T77" fmla="*/ 157611 h 154305"/>
                <a:gd name="T78" fmla="*/ 280263 w 418465"/>
                <a:gd name="T79" fmla="*/ 339523 h 154305"/>
                <a:gd name="T80" fmla="*/ 308845 w 418465"/>
                <a:gd name="T81" fmla="*/ 365845 h 154305"/>
                <a:gd name="T82" fmla="*/ 300919 w 418465"/>
                <a:gd name="T83" fmla="*/ 339523 h 154305"/>
                <a:gd name="T84" fmla="*/ 297405 w 418465"/>
                <a:gd name="T85" fmla="*/ 153812 h 154305"/>
                <a:gd name="T86" fmla="*/ 223926 w 418465"/>
                <a:gd name="T87" fmla="*/ 159400 h 154305"/>
                <a:gd name="T88" fmla="*/ 229854 w 418465"/>
                <a:gd name="T89" fmla="*/ 149766 h 154305"/>
                <a:gd name="T90" fmla="*/ 251975 w 418465"/>
                <a:gd name="T91" fmla="*/ 126247 h 154305"/>
                <a:gd name="T92" fmla="*/ 256369 w 418465"/>
                <a:gd name="T93" fmla="*/ 154587 h 154305"/>
                <a:gd name="T94" fmla="*/ 268186 w 418465"/>
                <a:gd name="T95" fmla="*/ 139905 h 154305"/>
                <a:gd name="T96" fmla="*/ 294765 w 418465"/>
                <a:gd name="T97" fmla="*/ 127258 h 154305"/>
                <a:gd name="T98" fmla="*/ 282828 w 418465"/>
                <a:gd name="T99" fmla="*/ 97146 h 1543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18465" h="154305">
                  <a:moveTo>
                    <a:pt x="80220" y="40567"/>
                  </a:moveTo>
                  <a:lnTo>
                    <a:pt x="64992" y="40567"/>
                  </a:lnTo>
                  <a:lnTo>
                    <a:pt x="35473" y="154193"/>
                  </a:lnTo>
                  <a:lnTo>
                    <a:pt x="51126" y="153172"/>
                  </a:lnTo>
                  <a:lnTo>
                    <a:pt x="80220" y="40567"/>
                  </a:lnTo>
                  <a:close/>
                </a:path>
                <a:path w="418465" h="154305">
                  <a:moveTo>
                    <a:pt x="87449" y="12586"/>
                  </a:moveTo>
                  <a:lnTo>
                    <a:pt x="7061" y="17860"/>
                  </a:lnTo>
                  <a:lnTo>
                    <a:pt x="0" y="60384"/>
                  </a:lnTo>
                  <a:lnTo>
                    <a:pt x="3829" y="60129"/>
                  </a:lnTo>
                  <a:lnTo>
                    <a:pt x="5955" y="54430"/>
                  </a:lnTo>
                  <a:lnTo>
                    <a:pt x="8933" y="50518"/>
                  </a:lnTo>
                  <a:lnTo>
                    <a:pt x="12675" y="48221"/>
                  </a:lnTo>
                  <a:lnTo>
                    <a:pt x="17950" y="45076"/>
                  </a:lnTo>
                  <a:lnTo>
                    <a:pt x="26116" y="43119"/>
                  </a:lnTo>
                  <a:lnTo>
                    <a:pt x="64992" y="40567"/>
                  </a:lnTo>
                  <a:lnTo>
                    <a:pt x="80220" y="40567"/>
                  </a:lnTo>
                  <a:lnTo>
                    <a:pt x="87449" y="12586"/>
                  </a:lnTo>
                  <a:close/>
                </a:path>
                <a:path w="418465" h="154305">
                  <a:moveTo>
                    <a:pt x="129218" y="114560"/>
                  </a:moveTo>
                  <a:lnTo>
                    <a:pt x="124540" y="114900"/>
                  </a:lnTo>
                  <a:lnTo>
                    <a:pt x="119945" y="115155"/>
                  </a:lnTo>
                  <a:lnTo>
                    <a:pt x="116202" y="117026"/>
                  </a:lnTo>
                  <a:lnTo>
                    <a:pt x="113140" y="120514"/>
                  </a:lnTo>
                  <a:lnTo>
                    <a:pt x="110162" y="124000"/>
                  </a:lnTo>
                  <a:lnTo>
                    <a:pt x="108802" y="127998"/>
                  </a:lnTo>
                  <a:lnTo>
                    <a:pt x="109142" y="132590"/>
                  </a:lnTo>
                  <a:lnTo>
                    <a:pt x="109397" y="137182"/>
                  </a:lnTo>
                  <a:lnTo>
                    <a:pt x="111268" y="140925"/>
                  </a:lnTo>
                  <a:lnTo>
                    <a:pt x="118159" y="146963"/>
                  </a:lnTo>
                  <a:lnTo>
                    <a:pt x="122157" y="148324"/>
                  </a:lnTo>
                  <a:lnTo>
                    <a:pt x="126665" y="147984"/>
                  </a:lnTo>
                  <a:lnTo>
                    <a:pt x="131259" y="147728"/>
                  </a:lnTo>
                  <a:lnTo>
                    <a:pt x="135087" y="145858"/>
                  </a:lnTo>
                  <a:lnTo>
                    <a:pt x="138150" y="142455"/>
                  </a:lnTo>
                  <a:lnTo>
                    <a:pt x="141212" y="138968"/>
                  </a:lnTo>
                  <a:lnTo>
                    <a:pt x="142574" y="134971"/>
                  </a:lnTo>
                  <a:lnTo>
                    <a:pt x="142233" y="130379"/>
                  </a:lnTo>
                  <a:lnTo>
                    <a:pt x="141978" y="125870"/>
                  </a:lnTo>
                  <a:lnTo>
                    <a:pt x="140106" y="122044"/>
                  </a:lnTo>
                  <a:lnTo>
                    <a:pt x="136618" y="118982"/>
                  </a:lnTo>
                  <a:lnTo>
                    <a:pt x="133216" y="115920"/>
                  </a:lnTo>
                  <a:lnTo>
                    <a:pt x="129218" y="114560"/>
                  </a:lnTo>
                  <a:close/>
                </a:path>
                <a:path w="418465" h="154305">
                  <a:moveTo>
                    <a:pt x="238785" y="0"/>
                  </a:moveTo>
                  <a:lnTo>
                    <a:pt x="191539" y="15927"/>
                  </a:lnTo>
                  <a:lnTo>
                    <a:pt x="160706" y="56799"/>
                  </a:lnTo>
                  <a:lnTo>
                    <a:pt x="156372" y="83503"/>
                  </a:lnTo>
                  <a:lnTo>
                    <a:pt x="156607" y="95314"/>
                  </a:lnTo>
                  <a:lnTo>
                    <a:pt x="171946" y="130275"/>
                  </a:lnTo>
                  <a:lnTo>
                    <a:pt x="196846" y="143732"/>
                  </a:lnTo>
                  <a:lnTo>
                    <a:pt x="205288" y="143208"/>
                  </a:lnTo>
                  <a:lnTo>
                    <a:pt x="216524" y="140687"/>
                  </a:lnTo>
                  <a:lnTo>
                    <a:pt x="223484" y="136757"/>
                  </a:lnTo>
                  <a:lnTo>
                    <a:pt x="204077" y="136757"/>
                  </a:lnTo>
                  <a:lnTo>
                    <a:pt x="201441" y="135737"/>
                  </a:lnTo>
                  <a:lnTo>
                    <a:pt x="186298" y="89471"/>
                  </a:lnTo>
                  <a:lnTo>
                    <a:pt x="185873" y="69399"/>
                  </a:lnTo>
                  <a:lnTo>
                    <a:pt x="189956" y="66932"/>
                  </a:lnTo>
                  <a:lnTo>
                    <a:pt x="193273" y="65571"/>
                  </a:lnTo>
                  <a:lnTo>
                    <a:pt x="200845" y="65062"/>
                  </a:lnTo>
                  <a:lnTo>
                    <a:pt x="233223" y="65062"/>
                  </a:lnTo>
                  <a:lnTo>
                    <a:pt x="230426" y="61583"/>
                  </a:lnTo>
                  <a:lnTo>
                    <a:pt x="225793" y="59023"/>
                  </a:lnTo>
                  <a:lnTo>
                    <a:pt x="189360" y="59023"/>
                  </a:lnTo>
                  <a:lnTo>
                    <a:pt x="187588" y="56001"/>
                  </a:lnTo>
                  <a:lnTo>
                    <a:pt x="214980" y="13523"/>
                  </a:lnTo>
                  <a:lnTo>
                    <a:pt x="238955" y="2806"/>
                  </a:lnTo>
                  <a:lnTo>
                    <a:pt x="238785" y="0"/>
                  </a:lnTo>
                  <a:close/>
                </a:path>
                <a:path w="418465" h="154305">
                  <a:moveTo>
                    <a:pt x="233223" y="65062"/>
                  </a:moveTo>
                  <a:lnTo>
                    <a:pt x="200845" y="65062"/>
                  </a:lnTo>
                  <a:lnTo>
                    <a:pt x="204758" y="67102"/>
                  </a:lnTo>
                  <a:lnTo>
                    <a:pt x="208070" y="71665"/>
                  </a:lnTo>
                  <a:lnTo>
                    <a:pt x="212297" y="80265"/>
                  </a:lnTo>
                  <a:lnTo>
                    <a:pt x="215304" y="92669"/>
                  </a:lnTo>
                  <a:lnTo>
                    <a:pt x="217092" y="108861"/>
                  </a:lnTo>
                  <a:lnTo>
                    <a:pt x="217773" y="119748"/>
                  </a:lnTo>
                  <a:lnTo>
                    <a:pt x="217007" y="127062"/>
                  </a:lnTo>
                  <a:lnTo>
                    <a:pt x="214881" y="130719"/>
                  </a:lnTo>
                  <a:lnTo>
                    <a:pt x="212754" y="134461"/>
                  </a:lnTo>
                  <a:lnTo>
                    <a:pt x="210117" y="136417"/>
                  </a:lnTo>
                  <a:lnTo>
                    <a:pt x="204077" y="136757"/>
                  </a:lnTo>
                  <a:lnTo>
                    <a:pt x="223484" y="136757"/>
                  </a:lnTo>
                  <a:lnTo>
                    <a:pt x="228879" y="133711"/>
                  </a:lnTo>
                  <a:lnTo>
                    <a:pt x="236032" y="125315"/>
                  </a:lnTo>
                  <a:lnTo>
                    <a:pt x="242716" y="111112"/>
                  </a:lnTo>
                  <a:lnTo>
                    <a:pt x="244048" y="99920"/>
                  </a:lnTo>
                  <a:lnTo>
                    <a:pt x="243176" y="83503"/>
                  </a:lnTo>
                  <a:lnTo>
                    <a:pt x="238645" y="71806"/>
                  </a:lnTo>
                  <a:lnTo>
                    <a:pt x="233223" y="65062"/>
                  </a:lnTo>
                  <a:close/>
                </a:path>
                <a:path w="418465" h="154305">
                  <a:moveTo>
                    <a:pt x="206543" y="54005"/>
                  </a:moveTo>
                  <a:lnTo>
                    <a:pt x="202121" y="54345"/>
                  </a:lnTo>
                  <a:lnTo>
                    <a:pt x="197867" y="55281"/>
                  </a:lnTo>
                  <a:lnTo>
                    <a:pt x="193614" y="56897"/>
                  </a:lnTo>
                  <a:lnTo>
                    <a:pt x="191743" y="57577"/>
                  </a:lnTo>
                  <a:lnTo>
                    <a:pt x="189360" y="59023"/>
                  </a:lnTo>
                  <a:lnTo>
                    <a:pt x="225793" y="59023"/>
                  </a:lnTo>
                  <a:lnTo>
                    <a:pt x="219377" y="55477"/>
                  </a:lnTo>
                  <a:lnTo>
                    <a:pt x="206543" y="54005"/>
                  </a:lnTo>
                  <a:close/>
                </a:path>
                <a:path w="418465" h="154305">
                  <a:moveTo>
                    <a:pt x="293314" y="41333"/>
                  </a:moveTo>
                  <a:lnTo>
                    <a:pt x="255372" y="43799"/>
                  </a:lnTo>
                  <a:lnTo>
                    <a:pt x="255628" y="47457"/>
                  </a:lnTo>
                  <a:lnTo>
                    <a:pt x="259797" y="47711"/>
                  </a:lnTo>
                  <a:lnTo>
                    <a:pt x="262519" y="48647"/>
                  </a:lnTo>
                  <a:lnTo>
                    <a:pt x="270458" y="120597"/>
                  </a:lnTo>
                  <a:lnTo>
                    <a:pt x="270545" y="123915"/>
                  </a:lnTo>
                  <a:lnTo>
                    <a:pt x="270344" y="127317"/>
                  </a:lnTo>
                  <a:lnTo>
                    <a:pt x="267793" y="131060"/>
                  </a:lnTo>
                  <a:lnTo>
                    <a:pt x="265070" y="132505"/>
                  </a:lnTo>
                  <a:lnTo>
                    <a:pt x="261242" y="133186"/>
                  </a:lnTo>
                  <a:lnTo>
                    <a:pt x="261412" y="136757"/>
                  </a:lnTo>
                  <a:lnTo>
                    <a:pt x="309391" y="133610"/>
                  </a:lnTo>
                  <a:lnTo>
                    <a:pt x="309135" y="130039"/>
                  </a:lnTo>
                  <a:lnTo>
                    <a:pt x="305052" y="129954"/>
                  </a:lnTo>
                  <a:lnTo>
                    <a:pt x="302246" y="128847"/>
                  </a:lnTo>
                  <a:lnTo>
                    <a:pt x="300799" y="126892"/>
                  </a:lnTo>
                  <a:lnTo>
                    <a:pt x="299352" y="124851"/>
                  </a:lnTo>
                  <a:lnTo>
                    <a:pt x="298416" y="120597"/>
                  </a:lnTo>
                  <a:lnTo>
                    <a:pt x="294759" y="64126"/>
                  </a:lnTo>
                  <a:lnTo>
                    <a:pt x="297992" y="58853"/>
                  </a:lnTo>
                  <a:lnTo>
                    <a:pt x="301054" y="55196"/>
                  </a:lnTo>
                  <a:lnTo>
                    <a:pt x="303149" y="53580"/>
                  </a:lnTo>
                  <a:lnTo>
                    <a:pt x="294078" y="53580"/>
                  </a:lnTo>
                  <a:lnTo>
                    <a:pt x="293314" y="41333"/>
                  </a:lnTo>
                  <a:close/>
                </a:path>
                <a:path w="418465" h="154305">
                  <a:moveTo>
                    <a:pt x="346264" y="50264"/>
                  </a:moveTo>
                  <a:lnTo>
                    <a:pt x="312963" y="50264"/>
                  </a:lnTo>
                  <a:lnTo>
                    <a:pt x="314665" y="50688"/>
                  </a:lnTo>
                  <a:lnTo>
                    <a:pt x="316280" y="51794"/>
                  </a:lnTo>
                  <a:lnTo>
                    <a:pt x="317982" y="52899"/>
                  </a:lnTo>
                  <a:lnTo>
                    <a:pt x="319173" y="54516"/>
                  </a:lnTo>
                  <a:lnTo>
                    <a:pt x="319939" y="56556"/>
                  </a:lnTo>
                  <a:lnTo>
                    <a:pt x="320790" y="58597"/>
                  </a:lnTo>
                  <a:lnTo>
                    <a:pt x="321394" y="63276"/>
                  </a:lnTo>
                  <a:lnTo>
                    <a:pt x="321486" y="64126"/>
                  </a:lnTo>
                  <a:lnTo>
                    <a:pt x="321980" y="72290"/>
                  </a:lnTo>
                  <a:lnTo>
                    <a:pt x="324799" y="115155"/>
                  </a:lnTo>
                  <a:lnTo>
                    <a:pt x="315856" y="129613"/>
                  </a:lnTo>
                  <a:lnTo>
                    <a:pt x="316026" y="133186"/>
                  </a:lnTo>
                  <a:lnTo>
                    <a:pt x="364175" y="130124"/>
                  </a:lnTo>
                  <a:lnTo>
                    <a:pt x="364004" y="126551"/>
                  </a:lnTo>
                  <a:lnTo>
                    <a:pt x="359666" y="126551"/>
                  </a:lnTo>
                  <a:lnTo>
                    <a:pt x="356603" y="125361"/>
                  </a:lnTo>
                  <a:lnTo>
                    <a:pt x="354920" y="122895"/>
                  </a:lnTo>
                  <a:lnTo>
                    <a:pt x="353711" y="121363"/>
                  </a:lnTo>
                  <a:lnTo>
                    <a:pt x="352860" y="117196"/>
                  </a:lnTo>
                  <a:lnTo>
                    <a:pt x="349378" y="63276"/>
                  </a:lnTo>
                  <a:lnTo>
                    <a:pt x="349256" y="60469"/>
                  </a:lnTo>
                  <a:lnTo>
                    <a:pt x="351924" y="56216"/>
                  </a:lnTo>
                  <a:lnTo>
                    <a:pt x="354647" y="52815"/>
                  </a:lnTo>
                  <a:lnTo>
                    <a:pt x="355726" y="51964"/>
                  </a:lnTo>
                  <a:lnTo>
                    <a:pt x="347075" y="51964"/>
                  </a:lnTo>
                  <a:lnTo>
                    <a:pt x="346264" y="50264"/>
                  </a:lnTo>
                  <a:close/>
                </a:path>
                <a:path w="418465" h="154305">
                  <a:moveTo>
                    <a:pt x="400636" y="46776"/>
                  </a:moveTo>
                  <a:lnTo>
                    <a:pt x="367832" y="46776"/>
                  </a:lnTo>
                  <a:lnTo>
                    <a:pt x="369533" y="47202"/>
                  </a:lnTo>
                  <a:lnTo>
                    <a:pt x="370979" y="48221"/>
                  </a:lnTo>
                  <a:lnTo>
                    <a:pt x="372511" y="49242"/>
                  </a:lnTo>
                  <a:lnTo>
                    <a:pt x="373702" y="50773"/>
                  </a:lnTo>
                  <a:lnTo>
                    <a:pt x="374467" y="52985"/>
                  </a:lnTo>
                  <a:lnTo>
                    <a:pt x="375319" y="55196"/>
                  </a:lnTo>
                  <a:lnTo>
                    <a:pt x="376003" y="60554"/>
                  </a:lnTo>
                  <a:lnTo>
                    <a:pt x="376514" y="68888"/>
                  </a:lnTo>
                  <a:lnTo>
                    <a:pt x="379418" y="114134"/>
                  </a:lnTo>
                  <a:lnTo>
                    <a:pt x="370044" y="126126"/>
                  </a:lnTo>
                  <a:lnTo>
                    <a:pt x="370300" y="129698"/>
                  </a:lnTo>
                  <a:lnTo>
                    <a:pt x="418277" y="126551"/>
                  </a:lnTo>
                  <a:lnTo>
                    <a:pt x="418108" y="122980"/>
                  </a:lnTo>
                  <a:lnTo>
                    <a:pt x="413938" y="122725"/>
                  </a:lnTo>
                  <a:lnTo>
                    <a:pt x="411132" y="121789"/>
                  </a:lnTo>
                  <a:lnTo>
                    <a:pt x="408324" y="118471"/>
                  </a:lnTo>
                  <a:lnTo>
                    <a:pt x="407389" y="114134"/>
                  </a:lnTo>
                  <a:lnTo>
                    <a:pt x="406963" y="106906"/>
                  </a:lnTo>
                  <a:lnTo>
                    <a:pt x="404490" y="68803"/>
                  </a:lnTo>
                  <a:lnTo>
                    <a:pt x="403802" y="58853"/>
                  </a:lnTo>
                  <a:lnTo>
                    <a:pt x="402625" y="51709"/>
                  </a:lnTo>
                  <a:lnTo>
                    <a:pt x="400636" y="46776"/>
                  </a:lnTo>
                  <a:close/>
                </a:path>
                <a:path w="418465" h="154305">
                  <a:moveTo>
                    <a:pt x="327511" y="36315"/>
                  </a:moveTo>
                  <a:lnTo>
                    <a:pt x="294078" y="53580"/>
                  </a:lnTo>
                  <a:lnTo>
                    <a:pt x="303149" y="53580"/>
                  </a:lnTo>
                  <a:lnTo>
                    <a:pt x="304148" y="52815"/>
                  </a:lnTo>
                  <a:lnTo>
                    <a:pt x="306158" y="51368"/>
                  </a:lnTo>
                  <a:lnTo>
                    <a:pt x="308540" y="50518"/>
                  </a:lnTo>
                  <a:lnTo>
                    <a:pt x="311177" y="50347"/>
                  </a:lnTo>
                  <a:lnTo>
                    <a:pt x="312963" y="50264"/>
                  </a:lnTo>
                  <a:lnTo>
                    <a:pt x="346264" y="50264"/>
                  </a:lnTo>
                  <a:lnTo>
                    <a:pt x="344439" y="46436"/>
                  </a:lnTo>
                  <a:lnTo>
                    <a:pt x="341122" y="42438"/>
                  </a:lnTo>
                  <a:lnTo>
                    <a:pt x="332614" y="37335"/>
                  </a:lnTo>
                  <a:lnTo>
                    <a:pt x="327511" y="36315"/>
                  </a:lnTo>
                  <a:close/>
                </a:path>
                <a:path w="418465" h="154305">
                  <a:moveTo>
                    <a:pt x="382889" y="32658"/>
                  </a:moveTo>
                  <a:lnTo>
                    <a:pt x="347075" y="51964"/>
                  </a:lnTo>
                  <a:lnTo>
                    <a:pt x="355726" y="51964"/>
                  </a:lnTo>
                  <a:lnTo>
                    <a:pt x="357856" y="50264"/>
                  </a:lnTo>
                  <a:lnTo>
                    <a:pt x="360175" y="48306"/>
                  </a:lnTo>
                  <a:lnTo>
                    <a:pt x="363068" y="47031"/>
                  </a:lnTo>
                  <a:lnTo>
                    <a:pt x="365875" y="46861"/>
                  </a:lnTo>
                  <a:lnTo>
                    <a:pt x="367832" y="46776"/>
                  </a:lnTo>
                  <a:lnTo>
                    <a:pt x="400636" y="46776"/>
                  </a:lnTo>
                  <a:lnTo>
                    <a:pt x="399051" y="42778"/>
                  </a:lnTo>
                  <a:lnTo>
                    <a:pt x="396159" y="39207"/>
                  </a:lnTo>
                  <a:lnTo>
                    <a:pt x="392162" y="36570"/>
                  </a:lnTo>
                  <a:lnTo>
                    <a:pt x="388164" y="33849"/>
                  </a:lnTo>
                  <a:lnTo>
                    <a:pt x="382889" y="3265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ja-JP" altLang="en-US"/>
            </a:p>
          </p:txBody>
        </p:sp>
        <p:sp>
          <p:nvSpPr>
            <p:cNvPr id="2" name="右矢印 1"/>
            <p:cNvSpPr/>
            <p:nvPr/>
          </p:nvSpPr>
          <p:spPr>
            <a:xfrm rot="21363877">
              <a:off x="5306517" y="4894262"/>
              <a:ext cx="608093" cy="165100"/>
            </a:xfrm>
            <a:prstGeom prst="rightArrow">
              <a:avLst/>
            </a:prstGeom>
            <a:solidFill>
              <a:srgbClr val="FF9900"/>
            </a:solidFill>
            <a:ln>
              <a:solidFill>
                <a:srgbClr val="FA5D0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テキスト ボックス 2"/>
            <p:cNvSpPr txBox="1"/>
            <p:nvPr/>
          </p:nvSpPr>
          <p:spPr>
            <a:xfrm rot="21363877">
              <a:off x="5158859" y="4960937"/>
              <a:ext cx="1001847" cy="523875"/>
            </a:xfrm>
            <a:prstGeom prst="rect">
              <a:avLst/>
            </a:prstGeom>
            <a:noFill/>
          </p:spPr>
          <p:txBody>
            <a:bodyPr>
              <a:spAutoFit/>
            </a:bodyPr>
            <a:lstStyle/>
            <a:p>
              <a:pPr>
                <a:defRPr/>
              </a:pPr>
              <a:r>
                <a:rPr lang="en-US" altLang="ja-JP" sz="1400" b="1" dirty="0">
                  <a:solidFill>
                    <a:srgbClr val="FA5D06"/>
                  </a:solidFill>
                  <a:latin typeface="+mn-lt"/>
                </a:rPr>
                <a:t>Neutrino</a:t>
              </a:r>
              <a:br>
                <a:rPr lang="en-US" altLang="ja-JP" sz="1400" b="1" dirty="0">
                  <a:solidFill>
                    <a:srgbClr val="FA5D06"/>
                  </a:solidFill>
                  <a:latin typeface="+mn-lt"/>
                </a:rPr>
              </a:br>
              <a:r>
                <a:rPr lang="en-US" altLang="ja-JP" sz="1400" b="1" dirty="0">
                  <a:solidFill>
                    <a:srgbClr val="FA5D06"/>
                  </a:solidFill>
                  <a:latin typeface="+mn-lt"/>
                </a:rPr>
                <a:t>beam</a:t>
              </a:r>
              <a:endParaRPr lang="ja-JP" altLang="en-US" sz="1400" b="1" dirty="0">
                <a:solidFill>
                  <a:srgbClr val="FA5D06"/>
                </a:solidFill>
                <a:latin typeface="+mn-lt"/>
              </a:endParaRPr>
            </a:p>
          </p:txBody>
        </p:sp>
      </p:grpSp>
      <p:sp>
        <p:nvSpPr>
          <p:cNvPr id="40965" name="Text Box 26"/>
          <p:cNvSpPr txBox="1">
            <a:spLocks noChangeArrowheads="1"/>
          </p:cNvSpPr>
          <p:nvPr/>
        </p:nvSpPr>
        <p:spPr bwMode="auto">
          <a:xfrm>
            <a:off x="1588" y="585788"/>
            <a:ext cx="8763000" cy="590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kumimoji="0" lang="en-US" altLang="ja-JP" sz="1800" b="1" dirty="0">
                <a:solidFill>
                  <a:srgbClr val="FF0000"/>
                </a:solidFill>
              </a:rPr>
              <a:t>ND280</a:t>
            </a:r>
            <a:r>
              <a:rPr kumimoji="0" lang="en-US" altLang="ja-JP" sz="1800" b="1" dirty="0"/>
              <a:t> is made from several components. </a:t>
            </a:r>
          </a:p>
          <a:p>
            <a:pPr eaLnBrk="1" hangingPunct="1">
              <a:spcBef>
                <a:spcPct val="50000"/>
              </a:spcBef>
              <a:buFont typeface="Wingdings" panose="05000000000000000000" pitchFamily="2" charset="2"/>
              <a:buChar char="l"/>
            </a:pPr>
            <a:r>
              <a:rPr kumimoji="0" lang="en-US" altLang="ja-JP" sz="1800" b="1" dirty="0"/>
              <a:t>2 </a:t>
            </a:r>
            <a:r>
              <a:rPr kumimoji="0" lang="en-US" altLang="ja-JP" sz="1800" b="1" dirty="0">
                <a:solidFill>
                  <a:srgbClr val="FF0000"/>
                </a:solidFill>
              </a:rPr>
              <a:t>FGD</a:t>
            </a:r>
            <a:r>
              <a:rPr kumimoji="0" lang="en-US" altLang="ja-JP" sz="1800" b="1" dirty="0"/>
              <a:t>s (Fine-Grained Detectors) consist of scintillator bars</a:t>
            </a:r>
            <a:br>
              <a:rPr kumimoji="0" lang="en-US" altLang="ja-JP" sz="1800" b="1" dirty="0"/>
            </a:br>
            <a:r>
              <a:rPr kumimoji="0" lang="en-US" altLang="ja-JP" sz="1800" b="1" dirty="0"/>
              <a:t>and one has water as a target material.</a:t>
            </a:r>
          </a:p>
          <a:p>
            <a:pPr eaLnBrk="1" hangingPunct="1">
              <a:spcBef>
                <a:spcPct val="50000"/>
              </a:spcBef>
              <a:buFont typeface="Wingdings" panose="05000000000000000000" pitchFamily="2" charset="2"/>
              <a:buChar char="l"/>
            </a:pPr>
            <a:r>
              <a:rPr kumimoji="0" lang="en-US" altLang="ja-JP" sz="1800" b="1" dirty="0"/>
              <a:t>3 gas-filled </a:t>
            </a:r>
            <a:r>
              <a:rPr kumimoji="0" lang="en-US" altLang="ja-JP" sz="1800" b="1" dirty="0">
                <a:solidFill>
                  <a:srgbClr val="FF0000"/>
                </a:solidFill>
              </a:rPr>
              <a:t>TPC</a:t>
            </a:r>
            <a:r>
              <a:rPr kumimoji="0" lang="en-US" altLang="ja-JP" sz="1800" b="1" dirty="0"/>
              <a:t>s (Time Projection</a:t>
            </a:r>
            <a:br>
              <a:rPr kumimoji="0" lang="en-US" altLang="ja-JP" sz="1800" b="1" dirty="0"/>
            </a:br>
            <a:r>
              <a:rPr kumimoji="0" lang="en-US" altLang="ja-JP" sz="1800" b="1" dirty="0"/>
              <a:t>Chambers) track charged particles. </a:t>
            </a:r>
          </a:p>
          <a:p>
            <a:pPr eaLnBrk="1" hangingPunct="1">
              <a:spcBef>
                <a:spcPct val="50000"/>
              </a:spcBef>
              <a:buFont typeface="Wingdings" panose="05000000000000000000" pitchFamily="2" charset="2"/>
              <a:buChar char="l"/>
            </a:pPr>
            <a:r>
              <a:rPr kumimoji="0" lang="en-US" altLang="ja-JP" sz="1800" b="1" dirty="0"/>
              <a:t>All components are in </a:t>
            </a:r>
            <a:r>
              <a:rPr kumimoji="0" lang="en-US" altLang="ja-JP" sz="1800" b="1" dirty="0">
                <a:solidFill>
                  <a:srgbClr val="FF0000"/>
                </a:solidFill>
              </a:rPr>
              <a:t>0.2 T</a:t>
            </a:r>
            <a:r>
              <a:rPr kumimoji="0" lang="en-US" altLang="ja-JP" sz="1800" b="1" dirty="0"/>
              <a:t> of magnetic</a:t>
            </a:r>
            <a:br>
              <a:rPr kumimoji="0" lang="en-US" altLang="ja-JP" sz="1800" b="1" dirty="0"/>
            </a:br>
            <a:r>
              <a:rPr kumimoji="0" lang="en-US" altLang="ja-JP" sz="1800" b="1" dirty="0"/>
              <a:t>field. The </a:t>
            </a:r>
            <a:r>
              <a:rPr kumimoji="0" lang="en-US" altLang="ja-JP" sz="1800" b="1" dirty="0">
                <a:solidFill>
                  <a:srgbClr val="FF0000"/>
                </a:solidFill>
              </a:rPr>
              <a:t>magnets</a:t>
            </a:r>
            <a:r>
              <a:rPr kumimoji="0" lang="en-US" altLang="ja-JP" sz="1800" b="1" dirty="0"/>
              <a:t> were previously</a:t>
            </a:r>
            <a:br>
              <a:rPr kumimoji="0" lang="en-US" altLang="ja-JP" sz="1800" b="1" dirty="0"/>
            </a:br>
            <a:r>
              <a:rPr kumimoji="0" lang="en-US" altLang="ja-JP" sz="1800" b="1" dirty="0"/>
              <a:t>used in UA1 and NOMAD. </a:t>
            </a:r>
          </a:p>
          <a:p>
            <a:pPr eaLnBrk="1" hangingPunct="1">
              <a:spcBef>
                <a:spcPct val="50000"/>
              </a:spcBef>
              <a:buFont typeface="Wingdings" panose="05000000000000000000" pitchFamily="2" charset="2"/>
              <a:buChar char="l"/>
            </a:pPr>
            <a:r>
              <a:rPr kumimoji="0" lang="en-US" altLang="ja-JP" sz="1800" b="1" dirty="0"/>
              <a:t>Charged particles are deflected by the</a:t>
            </a:r>
            <a:br>
              <a:rPr kumimoji="0" lang="en-US" altLang="ja-JP" sz="1800" b="1" dirty="0"/>
            </a:br>
            <a:r>
              <a:rPr kumimoji="0" lang="en-US" altLang="ja-JP" sz="1800" b="1" dirty="0"/>
              <a:t>magnetic field. The curvature of</a:t>
            </a:r>
            <a:br>
              <a:rPr kumimoji="0" lang="en-US" altLang="ja-JP" sz="1800" b="1" dirty="0"/>
            </a:br>
            <a:r>
              <a:rPr kumimoji="0" lang="en-US" altLang="ja-JP" sz="1800" b="1" dirty="0"/>
              <a:t>the track recorded by TPC are used to</a:t>
            </a:r>
            <a:br>
              <a:rPr kumimoji="0" lang="en-US" altLang="ja-JP" sz="1800" b="1" dirty="0"/>
            </a:br>
            <a:r>
              <a:rPr kumimoji="0" lang="en-US" altLang="ja-JP" sz="1800" b="1" dirty="0"/>
              <a:t>determine the momentum of the particles.</a:t>
            </a:r>
          </a:p>
          <a:p>
            <a:pPr eaLnBrk="1" hangingPunct="1">
              <a:spcBef>
                <a:spcPct val="50000"/>
              </a:spcBef>
              <a:buFont typeface="Wingdings" panose="05000000000000000000" pitchFamily="2" charset="2"/>
              <a:buChar char="l"/>
            </a:pPr>
            <a:r>
              <a:rPr kumimoji="0" lang="en-US" altLang="ja-JP" sz="1800" b="1" dirty="0"/>
              <a:t>Neutrino flux as well as neutrino</a:t>
            </a:r>
            <a:br>
              <a:rPr kumimoji="0" lang="en-US" altLang="ja-JP" sz="1800" b="1" dirty="0"/>
            </a:br>
            <a:r>
              <a:rPr kumimoji="0" lang="en-US" altLang="ja-JP" sz="1800" b="1" dirty="0"/>
              <a:t>interactions can be studied from</a:t>
            </a:r>
            <a:br>
              <a:rPr kumimoji="0" lang="en-US" altLang="ja-JP" sz="1800" b="1" dirty="0"/>
            </a:br>
            <a:r>
              <a:rPr kumimoji="0" lang="en-US" altLang="ja-JP" sz="1800" b="1" dirty="0"/>
              <a:t>the reconstructed track information.</a:t>
            </a:r>
          </a:p>
          <a:p>
            <a:pPr eaLnBrk="1" hangingPunct="1">
              <a:spcBef>
                <a:spcPct val="50000"/>
              </a:spcBef>
              <a:buFont typeface="Wingdings" panose="05000000000000000000" pitchFamily="2" charset="2"/>
              <a:buChar char="l"/>
            </a:pPr>
            <a:r>
              <a:rPr kumimoji="0" lang="en-US" altLang="ja-JP" sz="1800" b="1" dirty="0"/>
              <a:t>Other components are </a:t>
            </a:r>
            <a:r>
              <a:rPr kumimoji="0" lang="en-US" altLang="ja-JP" sz="1800" b="1" dirty="0">
                <a:solidFill>
                  <a:srgbClr val="FF0000"/>
                </a:solidFill>
              </a:rPr>
              <a:t>P0D</a:t>
            </a:r>
            <a:r>
              <a:rPr kumimoji="0" lang="en-US" altLang="ja-JP" sz="1800" b="1" dirty="0"/>
              <a:t> (</a:t>
            </a:r>
            <a:r>
              <a:rPr kumimoji="0" lang="en-US" altLang="ja-JP" sz="1800" b="1" dirty="0">
                <a:latin typeface="Symbol" panose="05050102010706020507" pitchFamily="18" charset="2"/>
              </a:rPr>
              <a:t>p</a:t>
            </a:r>
            <a:r>
              <a:rPr kumimoji="0" lang="en-US" altLang="ja-JP" sz="1800" b="1" baseline="30000" dirty="0"/>
              <a:t>0</a:t>
            </a:r>
            <a:r>
              <a:rPr kumimoji="0" lang="en-US" altLang="ja-JP" sz="1800" b="1" dirty="0"/>
              <a:t> detector), </a:t>
            </a:r>
            <a:br>
              <a:rPr kumimoji="0" lang="en-US" altLang="ja-JP" sz="1800" b="1" dirty="0"/>
            </a:br>
            <a:r>
              <a:rPr kumimoji="0" lang="en-US" altLang="ja-JP" sz="1800" b="1" dirty="0">
                <a:solidFill>
                  <a:srgbClr val="FF0000"/>
                </a:solidFill>
              </a:rPr>
              <a:t>ECAL</a:t>
            </a:r>
            <a:r>
              <a:rPr kumimoji="0" lang="en-US" altLang="ja-JP" sz="1800" b="1" dirty="0"/>
              <a:t>(Electromagnetic </a:t>
            </a:r>
            <a:r>
              <a:rPr kumimoji="0" lang="en-US" altLang="ja-JP" sz="1800" b="1" dirty="0" err="1"/>
              <a:t>CALorimeter</a:t>
            </a:r>
            <a:r>
              <a:rPr kumimoji="0" lang="en-US" altLang="ja-JP" sz="1800" b="1" dirty="0"/>
              <a:t>) and </a:t>
            </a:r>
            <a:br>
              <a:rPr kumimoji="0" lang="en-US" altLang="ja-JP" sz="1800" b="1" dirty="0"/>
            </a:br>
            <a:r>
              <a:rPr kumimoji="0" lang="en-US" altLang="ja-JP" sz="1800" b="1" dirty="0">
                <a:solidFill>
                  <a:srgbClr val="FF0000"/>
                </a:solidFill>
              </a:rPr>
              <a:t>SMRD</a:t>
            </a:r>
            <a:r>
              <a:rPr kumimoji="0" lang="en-US" altLang="ja-JP" sz="1800" b="1" dirty="0"/>
              <a:t>(Side Muon Range Detector).</a:t>
            </a:r>
          </a:p>
        </p:txBody>
      </p:sp>
      <p:pic>
        <p:nvPicPr>
          <p:cNvPr id="40966" name="図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75363" y="4532313"/>
            <a:ext cx="2446337"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 Box 7"/>
          <p:cNvSpPr txBox="1">
            <a:spLocks noChangeArrowheads="1"/>
          </p:cNvSpPr>
          <p:nvPr/>
        </p:nvSpPr>
        <p:spPr bwMode="auto">
          <a:xfrm>
            <a:off x="7399338" y="5461000"/>
            <a:ext cx="101758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t>CC1</a:t>
            </a:r>
            <a:r>
              <a:rPr lang="en-US" altLang="ja-JP" sz="2000" b="1">
                <a:latin typeface="Symbol" panose="05050102010706020507" pitchFamily="18" charset="2"/>
              </a:rPr>
              <a:t>p</a:t>
            </a:r>
            <a:endParaRPr lang="en-US" altLang="ja-JP" sz="2000" b="1"/>
          </a:p>
        </p:txBody>
      </p:sp>
      <p:sp>
        <p:nvSpPr>
          <p:cNvPr id="4" name="テキスト ボックス 3"/>
          <p:cNvSpPr txBox="1"/>
          <p:nvPr/>
        </p:nvSpPr>
        <p:spPr>
          <a:xfrm rot="21340339">
            <a:off x="7893050" y="2036763"/>
            <a:ext cx="798513" cy="277812"/>
          </a:xfrm>
          <a:prstGeom prst="rect">
            <a:avLst/>
          </a:prstGeom>
          <a:noFill/>
        </p:spPr>
        <p:txBody>
          <a:bodyPr>
            <a:spAutoFit/>
          </a:bodyPr>
          <a:lstStyle/>
          <a:p>
            <a:pPr>
              <a:defRPr/>
            </a:pPr>
            <a:r>
              <a:rPr lang="en-US" altLang="ja-JP" sz="1200" b="1" dirty="0">
                <a:solidFill>
                  <a:schemeClr val="bg1"/>
                </a:solidFill>
                <a:latin typeface="+mn-lt"/>
              </a:rPr>
              <a:t>SMRD</a:t>
            </a:r>
            <a:endParaRPr lang="ja-JP" altLang="en-US" sz="1200" b="1" dirty="0">
              <a:solidFill>
                <a:schemeClr val="bg1"/>
              </a:solidFill>
              <a:latin typeface="+mn-lt"/>
            </a:endParaRPr>
          </a:p>
        </p:txBody>
      </p:sp>
      <p:sp>
        <p:nvSpPr>
          <p:cNvPr id="6" name="スライド番号プレースホルダー 5"/>
          <p:cNvSpPr>
            <a:spLocks noGrp="1"/>
          </p:cNvSpPr>
          <p:nvPr>
            <p:ph type="sldNum" sz="quarter" idx="12"/>
          </p:nvPr>
        </p:nvSpPr>
        <p:spPr/>
        <p:txBody>
          <a:bodyPr/>
          <a:lstStyle/>
          <a:p>
            <a:pPr>
              <a:defRPr/>
            </a:pPr>
            <a:fld id="{3EAA431D-1802-4F9A-9E77-815A94885E9D}" type="slidenum">
              <a:rPr lang="en-US" altLang="ja-JP" smtClean="0"/>
              <a:pPr>
                <a:defRPr/>
              </a:pPr>
              <a:t>42</a:t>
            </a:fld>
            <a:endParaRPr lang="en-US" altLang="ja-JP"/>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9" name="Text Box 23"/>
          <p:cNvSpPr txBox="1">
            <a:spLocks noChangeArrowheads="1"/>
          </p:cNvSpPr>
          <p:nvPr/>
        </p:nvSpPr>
        <p:spPr bwMode="auto">
          <a:xfrm>
            <a:off x="985838" y="-7938"/>
            <a:ext cx="7110412" cy="51911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800" b="1" i="0" u="sng" strike="noStrike" kern="1200" cap="none" spc="0" normalizeH="0" baseline="0" noProof="0" dirty="0">
                <a:ln>
                  <a:noFill/>
                </a:ln>
                <a:solidFill>
                  <a:srgbClr val="0A0AD4"/>
                </a:solidFill>
                <a:effectLst/>
                <a:uLnTx/>
                <a:uFillTx/>
                <a:latin typeface="Symbol" pitchFamily="18" charset="2"/>
                <a:ea typeface="ＭＳ Ｐゴシック" pitchFamily="50" charset="-128"/>
                <a:cs typeface="+mn-cs"/>
              </a:rPr>
              <a:t>m</a:t>
            </a:r>
            <a:r>
              <a:rPr kumimoji="1" lang="en-US" altLang="ja-JP" sz="2800" b="1" i="0" u="sng" strike="noStrike" kern="1200" cap="none" spc="0" normalizeH="0" baseline="0" noProof="0" dirty="0">
                <a:ln>
                  <a:noFill/>
                </a:ln>
                <a:solidFill>
                  <a:srgbClr val="0A0AD4"/>
                </a:solidFill>
                <a:effectLst/>
                <a:uLnTx/>
                <a:uFillTx/>
                <a:latin typeface="Arial"/>
                <a:ea typeface="ＭＳ Ｐゴシック" pitchFamily="50" charset="-128"/>
                <a:cs typeface="+mn-cs"/>
              </a:rPr>
              <a:t>/e </a:t>
            </a:r>
            <a:r>
              <a:rPr kumimoji="1" lang="en-US" altLang="ja-JP" sz="2800" b="1" i="0" u="sng" strike="noStrike" kern="1200" cap="none" spc="0" normalizeH="0" baseline="0" noProof="0" dirty="0">
                <a:ln>
                  <a:noFill/>
                </a:ln>
                <a:solidFill>
                  <a:srgbClr val="0A0AD4"/>
                </a:solidFill>
                <a:effectLst/>
                <a:uLnTx/>
                <a:uFillTx/>
                <a:latin typeface="Arial" pitchFamily="34" charset="0"/>
                <a:ea typeface="ＭＳ Ｐゴシック" pitchFamily="50" charset="-128"/>
                <a:cs typeface="+mn-cs"/>
              </a:rPr>
              <a:t>identification in Super-</a:t>
            </a:r>
            <a:r>
              <a:rPr kumimoji="1" lang="en-US" altLang="ja-JP" sz="2800" b="1" i="0" u="sng" strike="noStrike" kern="1200" cap="none" spc="0" normalizeH="0" baseline="0" noProof="0" dirty="0" err="1">
                <a:ln>
                  <a:noFill/>
                </a:ln>
                <a:solidFill>
                  <a:srgbClr val="0A0AD4"/>
                </a:solidFill>
                <a:effectLst/>
                <a:uLnTx/>
                <a:uFillTx/>
                <a:latin typeface="Arial" pitchFamily="34" charset="0"/>
                <a:ea typeface="ＭＳ Ｐゴシック" pitchFamily="50" charset="-128"/>
                <a:cs typeface="+mn-cs"/>
              </a:rPr>
              <a:t>Kamiokande</a:t>
            </a:r>
            <a:endParaRPr kumimoji="1" lang="en-US" altLang="ja-JP" sz="2800" b="1" i="0" u="sng" strike="noStrike" kern="1200" cap="none" spc="0" normalizeH="0" baseline="0" noProof="0" dirty="0">
              <a:ln>
                <a:noFill/>
              </a:ln>
              <a:solidFill>
                <a:srgbClr val="0A0AD4"/>
              </a:solidFill>
              <a:effectLst/>
              <a:uLnTx/>
              <a:uFillTx/>
              <a:latin typeface="Symbol" pitchFamily="18" charset="2"/>
              <a:ea typeface="ＭＳ Ｐゴシック" pitchFamily="50" charset="-128"/>
              <a:cs typeface="+mn-cs"/>
            </a:endParaRPr>
          </a:p>
        </p:txBody>
      </p:sp>
      <p:sp>
        <p:nvSpPr>
          <p:cNvPr id="75779" name="Text Box 8"/>
          <p:cNvSpPr txBox="1">
            <a:spLocks noChangeArrowheads="1"/>
          </p:cNvSpPr>
          <p:nvPr/>
        </p:nvSpPr>
        <p:spPr bwMode="auto">
          <a:xfrm>
            <a:off x="206375" y="1109663"/>
            <a:ext cx="39592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"PID likelihood" is defined, and is applied to atmospheric neutrino events.</a:t>
            </a:r>
            <a:b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b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The separation is clear.</a:t>
            </a:r>
            <a:endPar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5780" name="Text Box 8"/>
          <p:cNvSpPr txBox="1">
            <a:spLocks noChangeArrowheads="1"/>
          </p:cNvSpPr>
          <p:nvPr/>
        </p:nvSpPr>
        <p:spPr bwMode="auto">
          <a:xfrm>
            <a:off x="214313" y="2679700"/>
            <a:ext cx="4875212"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The excellent (</a:t>
            </a: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&gt;99 %</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 particle identification capability was also confirmed by a beam test using</a:t>
            </a:r>
            <a:b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b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KEK 12GeV Proton Synchrotron.</a:t>
            </a:r>
            <a:b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br>
            <a:r>
              <a:rPr kumimoji="0" lang="en-US" altLang="ja-JP" sz="1800" b="1" i="0" u="none" strike="noStrike" kern="1200" cap="none" spc="0" normalizeH="0" baseline="0" noProof="0">
                <a:ln>
                  <a:noFill/>
                </a:ln>
                <a:solidFill>
                  <a:srgbClr val="0A0AD4"/>
                </a:solidFill>
                <a:effectLst/>
                <a:uLnTx/>
                <a:uFillTx/>
                <a:latin typeface="Consolas" panose="020B0609020204030204" pitchFamily="49" charset="0"/>
                <a:ea typeface="ＭＳ Ｐゴシック" panose="020B0600070205080204" pitchFamily="50" charset="-128"/>
                <a:cs typeface="+mn-cs"/>
                <a:sym typeface="Wingdings" panose="05000000000000000000" pitchFamily="2" charset="2"/>
              </a:rPr>
              <a:t>S.Kasuga et al.,</a:t>
            </a:r>
            <a:br>
              <a:rPr kumimoji="0" lang="en-US" altLang="ja-JP" sz="1800" b="1" i="0" u="none" strike="noStrike" kern="1200" cap="none" spc="0" normalizeH="0" baseline="0" noProof="0">
                <a:ln>
                  <a:noFill/>
                </a:ln>
                <a:solidFill>
                  <a:srgbClr val="0A0AD4"/>
                </a:solidFill>
                <a:effectLst/>
                <a:uLnTx/>
                <a:uFillTx/>
                <a:latin typeface="Consolas" panose="020B0609020204030204" pitchFamily="49" charset="0"/>
                <a:ea typeface="ＭＳ Ｐゴシック" panose="020B0600070205080204" pitchFamily="50" charset="-128"/>
                <a:cs typeface="+mn-cs"/>
                <a:sym typeface="Wingdings" panose="05000000000000000000" pitchFamily="2" charset="2"/>
              </a:rPr>
            </a:br>
            <a:r>
              <a:rPr kumimoji="0" lang="en-US" altLang="ja-JP" sz="1800" b="1" i="0" u="none" strike="noStrike" kern="1200" cap="none" spc="0" normalizeH="0" baseline="0" noProof="0">
                <a:ln>
                  <a:noFill/>
                </a:ln>
                <a:solidFill>
                  <a:srgbClr val="0A0AD4"/>
                </a:solidFill>
                <a:effectLst/>
                <a:uLnTx/>
                <a:uFillTx/>
                <a:latin typeface="Consolas" panose="020B0609020204030204" pitchFamily="49" charset="0"/>
                <a:ea typeface="ＭＳ Ｐゴシック" panose="020B0600070205080204" pitchFamily="50" charset="-128"/>
                <a:cs typeface="+mn-cs"/>
                <a:sym typeface="Wingdings" panose="05000000000000000000" pitchFamily="2" charset="2"/>
              </a:rPr>
              <a:t>PL.B374,238(1996)</a:t>
            </a:r>
          </a:p>
        </p:txBody>
      </p:sp>
      <p:sp>
        <p:nvSpPr>
          <p:cNvPr id="75781" name="Text Box 7"/>
          <p:cNvSpPr txBox="1">
            <a:spLocks noChangeArrowheads="1"/>
          </p:cNvSpPr>
          <p:nvPr/>
        </p:nvSpPr>
        <p:spPr bwMode="auto">
          <a:xfrm>
            <a:off x="2814638" y="3208338"/>
            <a:ext cx="2809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p:txBody>
      </p:sp>
      <p:sp>
        <p:nvSpPr>
          <p:cNvPr id="75782" name="Text Box 7"/>
          <p:cNvSpPr txBox="1">
            <a:spLocks noChangeArrowheads="1"/>
          </p:cNvSpPr>
          <p:nvPr/>
        </p:nvSpPr>
        <p:spPr bwMode="auto">
          <a:xfrm>
            <a:off x="19050" y="2730500"/>
            <a:ext cx="2809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p:txBody>
      </p:sp>
      <p:sp>
        <p:nvSpPr>
          <p:cNvPr id="75783" name="AutoShape 22"/>
          <p:cNvSpPr>
            <a:spLocks noChangeArrowheads="1"/>
          </p:cNvSpPr>
          <p:nvPr/>
        </p:nvSpPr>
        <p:spPr bwMode="auto">
          <a:xfrm>
            <a:off x="2781300" y="4870450"/>
            <a:ext cx="1063625" cy="1463675"/>
          </a:xfrm>
          <a:prstGeom prst="can">
            <a:avLst>
              <a:gd name="adj" fmla="val 34403"/>
            </a:avLst>
          </a:prstGeom>
          <a:solidFill>
            <a:srgbClr val="33CCCC"/>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5784" name="Oval 59"/>
          <p:cNvSpPr>
            <a:spLocks noChangeArrowheads="1"/>
          </p:cNvSpPr>
          <p:nvPr/>
        </p:nvSpPr>
        <p:spPr bwMode="auto">
          <a:xfrm>
            <a:off x="1133475" y="5343525"/>
            <a:ext cx="809625" cy="466725"/>
          </a:xfrm>
          <a:prstGeom prst="ellipse">
            <a:avLst/>
          </a:prstGeom>
          <a:solidFill>
            <a:schemeClr val="bg1"/>
          </a:solidFill>
          <a:ln w="762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5785" name="Line 60"/>
          <p:cNvSpPr>
            <a:spLocks noChangeShapeType="1"/>
          </p:cNvSpPr>
          <p:nvPr/>
        </p:nvSpPr>
        <p:spPr bwMode="auto">
          <a:xfrm flipV="1">
            <a:off x="3038475" y="5657850"/>
            <a:ext cx="495300" cy="476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5786" name="Line 58"/>
          <p:cNvSpPr>
            <a:spLocks noChangeShapeType="1"/>
          </p:cNvSpPr>
          <p:nvPr/>
        </p:nvSpPr>
        <p:spPr bwMode="auto">
          <a:xfrm flipV="1">
            <a:off x="1619250" y="5695950"/>
            <a:ext cx="1562100" cy="114300"/>
          </a:xfrm>
          <a:prstGeom prst="line">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5787" name="Text Box 61"/>
          <p:cNvSpPr txBox="1">
            <a:spLocks noChangeArrowheads="1"/>
          </p:cNvSpPr>
          <p:nvPr/>
        </p:nvSpPr>
        <p:spPr bwMode="auto">
          <a:xfrm>
            <a:off x="3162300" y="5581650"/>
            <a:ext cx="4095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m</a:t>
            </a:r>
          </a:p>
        </p:txBody>
      </p:sp>
      <p:grpSp>
        <p:nvGrpSpPr>
          <p:cNvPr id="75788" name="Group 70"/>
          <p:cNvGrpSpPr>
            <a:grpSpLocks/>
          </p:cNvGrpSpPr>
          <p:nvPr/>
        </p:nvGrpSpPr>
        <p:grpSpPr bwMode="auto">
          <a:xfrm>
            <a:off x="4427538" y="798513"/>
            <a:ext cx="4772025" cy="5894387"/>
            <a:chOff x="2789" y="503"/>
            <a:chExt cx="3006" cy="3713"/>
          </a:xfrm>
        </p:grpSpPr>
        <p:grpSp>
          <p:nvGrpSpPr>
            <p:cNvPr id="75793" name="Group 17"/>
            <p:cNvGrpSpPr>
              <a:grpSpLocks/>
            </p:cNvGrpSpPr>
            <p:nvPr/>
          </p:nvGrpSpPr>
          <p:grpSpPr bwMode="auto">
            <a:xfrm>
              <a:off x="2789" y="811"/>
              <a:ext cx="3006" cy="3311"/>
              <a:chOff x="3198" y="890"/>
              <a:chExt cx="2267" cy="2215"/>
            </a:xfrm>
          </p:grpSpPr>
          <p:pic>
            <p:nvPicPr>
              <p:cNvPr id="75801" name="Picture 18" descr="pid-new-su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8" y="890"/>
                <a:ext cx="2267" cy="2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2" name="Line 19"/>
              <p:cNvSpPr>
                <a:spLocks noChangeShapeType="1"/>
              </p:cNvSpPr>
              <p:nvPr/>
            </p:nvSpPr>
            <p:spPr bwMode="auto">
              <a:xfrm flipV="1">
                <a:off x="4332" y="2432"/>
                <a:ext cx="0" cy="45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5803" name="Line 20"/>
              <p:cNvSpPr>
                <a:spLocks noChangeShapeType="1"/>
              </p:cNvSpPr>
              <p:nvPr/>
            </p:nvSpPr>
            <p:spPr bwMode="auto">
              <a:xfrm>
                <a:off x="4332" y="2478"/>
                <a:ext cx="9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5804" name="Text Box 21"/>
              <p:cNvSpPr txBox="1">
                <a:spLocks noChangeArrowheads="1"/>
              </p:cNvSpPr>
              <p:nvPr/>
            </p:nvSpPr>
            <p:spPr bwMode="auto">
              <a:xfrm>
                <a:off x="4283" y="2205"/>
                <a:ext cx="157"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a:ln>
                      <a:noFill/>
                    </a:ln>
                    <a:solidFill>
                      <a:srgbClr val="2E2E48"/>
                    </a:solidFill>
                    <a:effectLst/>
                    <a:uLnTx/>
                    <a:uFillTx/>
                    <a:latin typeface="Symbol" panose="05050102010706020507" pitchFamily="18" charset="2"/>
                    <a:ea typeface="ＭＳ Ｐゴシック" panose="020B0600070205080204" pitchFamily="50" charset="-128"/>
                    <a:cs typeface="+mn-cs"/>
                  </a:rPr>
                  <a:t>m</a:t>
                </a:r>
              </a:p>
            </p:txBody>
          </p:sp>
        </p:grpSp>
        <p:sp>
          <p:nvSpPr>
            <p:cNvPr id="75794" name="Text Box 63"/>
            <p:cNvSpPr txBox="1">
              <a:spLocks noChangeArrowheads="1"/>
            </p:cNvSpPr>
            <p:nvPr/>
          </p:nvSpPr>
          <p:spPr bwMode="auto">
            <a:xfrm>
              <a:off x="3708" y="3966"/>
              <a:ext cx="1248" cy="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PID Likelihood</a:t>
              </a:r>
            </a:p>
          </p:txBody>
        </p:sp>
        <p:sp>
          <p:nvSpPr>
            <p:cNvPr id="75795" name="Rectangle 65"/>
            <p:cNvSpPr>
              <a:spLocks noChangeArrowheads="1"/>
            </p:cNvSpPr>
            <p:nvPr/>
          </p:nvSpPr>
          <p:spPr bwMode="auto">
            <a:xfrm>
              <a:off x="4182" y="2664"/>
              <a:ext cx="234" cy="57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5796" name="Line 64"/>
            <p:cNvSpPr>
              <a:spLocks noChangeShapeType="1"/>
            </p:cNvSpPr>
            <p:nvPr/>
          </p:nvSpPr>
          <p:spPr bwMode="auto">
            <a:xfrm flipV="1">
              <a:off x="4290" y="1158"/>
              <a:ext cx="0" cy="263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5797" name="Line 66"/>
            <p:cNvSpPr>
              <a:spLocks noChangeShapeType="1"/>
            </p:cNvSpPr>
            <p:nvPr/>
          </p:nvSpPr>
          <p:spPr bwMode="auto">
            <a:xfrm>
              <a:off x="3894" y="1248"/>
              <a:ext cx="792" cy="6"/>
            </a:xfrm>
            <a:prstGeom prst="line">
              <a:avLst/>
            </a:prstGeom>
            <a:noFill/>
            <a:ln w="285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5798" name="Text Box 67"/>
            <p:cNvSpPr txBox="1">
              <a:spLocks noChangeArrowheads="1"/>
            </p:cNvSpPr>
            <p:nvPr/>
          </p:nvSpPr>
          <p:spPr bwMode="auto">
            <a:xfrm>
              <a:off x="4757" y="1151"/>
              <a:ext cx="25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m</a:t>
              </a:r>
            </a:p>
          </p:txBody>
        </p:sp>
        <p:sp>
          <p:nvSpPr>
            <p:cNvPr id="75799" name="Text Box 68"/>
            <p:cNvSpPr txBox="1">
              <a:spLocks noChangeArrowheads="1"/>
            </p:cNvSpPr>
            <p:nvPr/>
          </p:nvSpPr>
          <p:spPr bwMode="auto">
            <a:xfrm>
              <a:off x="3652" y="1162"/>
              <a:ext cx="25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e</a:t>
              </a:r>
            </a:p>
          </p:txBody>
        </p:sp>
        <p:sp>
          <p:nvSpPr>
            <p:cNvPr id="75800" name="Text Box 69"/>
            <p:cNvSpPr txBox="1">
              <a:spLocks noChangeArrowheads="1"/>
            </p:cNvSpPr>
            <p:nvPr/>
          </p:nvSpPr>
          <p:spPr bwMode="auto">
            <a:xfrm>
              <a:off x="2909" y="503"/>
              <a:ext cx="2851" cy="4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SK atmospheric neutrino data</a:t>
              </a: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r>
              <a:b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8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(single ring, 1489.2 days, Sub-GeV)</a:t>
              </a:r>
            </a:p>
          </p:txBody>
        </p:sp>
      </p:grpSp>
      <p:sp>
        <p:nvSpPr>
          <p:cNvPr id="75789" name="Text Box 71"/>
          <p:cNvSpPr txBox="1">
            <a:spLocks noChangeArrowheads="1"/>
          </p:cNvSpPr>
          <p:nvPr/>
        </p:nvSpPr>
        <p:spPr bwMode="auto">
          <a:xfrm>
            <a:off x="2628900" y="6276975"/>
            <a:ext cx="13525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1kt water</a:t>
            </a:r>
            <a:b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Cherenkov</a:t>
            </a:r>
          </a:p>
        </p:txBody>
      </p:sp>
      <p:sp>
        <p:nvSpPr>
          <p:cNvPr id="75790" name="Text Box 73"/>
          <p:cNvSpPr txBox="1">
            <a:spLocks noChangeArrowheads="1"/>
          </p:cNvSpPr>
          <p:nvPr/>
        </p:nvSpPr>
        <p:spPr bwMode="auto">
          <a:xfrm>
            <a:off x="779463" y="5856288"/>
            <a:ext cx="1352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12GeV PS</a:t>
            </a:r>
          </a:p>
        </p:txBody>
      </p:sp>
      <p:sp>
        <p:nvSpPr>
          <p:cNvPr id="75791" name="Line 75"/>
          <p:cNvSpPr>
            <a:spLocks noChangeShapeType="1"/>
          </p:cNvSpPr>
          <p:nvPr/>
        </p:nvSpPr>
        <p:spPr bwMode="auto">
          <a:xfrm flipV="1">
            <a:off x="1847850" y="5743575"/>
            <a:ext cx="533400" cy="381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5792" name="Text Box 76"/>
          <p:cNvSpPr txBox="1">
            <a:spLocks noChangeArrowheads="1"/>
          </p:cNvSpPr>
          <p:nvPr/>
        </p:nvSpPr>
        <p:spPr bwMode="auto">
          <a:xfrm>
            <a:off x="2054225" y="5340350"/>
            <a:ext cx="504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0AE6BB2-82C0-41E5-8297-59E8457CD7FE}"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8928611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1638" y="3606800"/>
            <a:ext cx="530225"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2"/>
          <p:cNvSpPr txBox="1">
            <a:spLocks noChangeArrowheads="1"/>
          </p:cNvSpPr>
          <p:nvPr/>
        </p:nvSpPr>
        <p:spPr bwMode="auto">
          <a:xfrm>
            <a:off x="0" y="25400"/>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Expected</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 number of neutrino events</a:t>
            </a:r>
          </a:p>
        </p:txBody>
      </p:sp>
      <p:sp>
        <p:nvSpPr>
          <p:cNvPr id="46084" name="Text Box 99"/>
          <p:cNvSpPr txBox="1">
            <a:spLocks noChangeArrowheads="1"/>
          </p:cNvSpPr>
          <p:nvPr/>
        </p:nvSpPr>
        <p:spPr bwMode="auto">
          <a:xfrm>
            <a:off x="-4763" y="661988"/>
            <a:ext cx="9148763" cy="147796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Calculation of </a:t>
            </a:r>
            <a:r>
              <a:rPr kumimoji="0"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expected number of events </a:t>
            </a: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in Super-Kamiokande is essentially important. It is because neutrino oscillations are examined from a comparison between data and expectations. </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0"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sym typeface="Wingdings" panose="05000000000000000000" pitchFamily="2" charset="2"/>
              </a:rPr>
              <a:t>Monte Carlo simulation and their systematic errors are:</a:t>
            </a:r>
          </a:p>
        </p:txBody>
      </p:sp>
      <p:sp>
        <p:nvSpPr>
          <p:cNvPr id="46085" name="Line 17"/>
          <p:cNvSpPr>
            <a:spLocks noChangeShapeType="1"/>
          </p:cNvSpPr>
          <p:nvPr/>
        </p:nvSpPr>
        <p:spPr bwMode="auto">
          <a:xfrm>
            <a:off x="1352550" y="4754563"/>
            <a:ext cx="2057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46086" name="Freeform 18"/>
          <p:cNvSpPr>
            <a:spLocks/>
          </p:cNvSpPr>
          <p:nvPr/>
        </p:nvSpPr>
        <p:spPr bwMode="auto">
          <a:xfrm>
            <a:off x="1638300" y="4192588"/>
            <a:ext cx="1831975" cy="552450"/>
          </a:xfrm>
          <a:custGeom>
            <a:avLst/>
            <a:gdLst>
              <a:gd name="T0" fmla="*/ 0 w 1154"/>
              <a:gd name="T1" fmla="*/ 2147483646 h 348"/>
              <a:gd name="T2" fmla="*/ 2147483646 w 1154"/>
              <a:gd name="T3" fmla="*/ 2147483646 h 348"/>
              <a:gd name="T4" fmla="*/ 2147483646 w 1154"/>
              <a:gd name="T5" fmla="*/ 2147483646 h 348"/>
              <a:gd name="T6" fmla="*/ 2147483646 w 1154"/>
              <a:gd name="T7" fmla="*/ 2147483646 h 348"/>
              <a:gd name="T8" fmla="*/ 2147483646 w 1154"/>
              <a:gd name="T9" fmla="*/ 2147483646 h 348"/>
              <a:gd name="T10" fmla="*/ 2147483646 w 1154"/>
              <a:gd name="T11" fmla="*/ 2147483646 h 348"/>
              <a:gd name="T12" fmla="*/ 2147483646 w 1154"/>
              <a:gd name="T13" fmla="*/ 0 h 3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54" h="348">
                <a:moveTo>
                  <a:pt x="0" y="348"/>
                </a:moveTo>
                <a:lnTo>
                  <a:pt x="558" y="108"/>
                </a:lnTo>
                <a:lnTo>
                  <a:pt x="698" y="62"/>
                </a:lnTo>
                <a:lnTo>
                  <a:pt x="774" y="40"/>
                </a:lnTo>
                <a:lnTo>
                  <a:pt x="820" y="30"/>
                </a:lnTo>
                <a:lnTo>
                  <a:pt x="896" y="18"/>
                </a:lnTo>
                <a:lnTo>
                  <a:pt x="1154" y="0"/>
                </a:lnTo>
              </a:path>
            </a:pathLst>
          </a:custGeom>
          <a:noFill/>
          <a:ln w="38100" cmpd="sng">
            <a:solidFill>
              <a:schemeClr val="accent2"/>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46087" name="Rectangle 19"/>
          <p:cNvSpPr>
            <a:spLocks noChangeArrowheads="1"/>
          </p:cNvSpPr>
          <p:nvPr/>
        </p:nvSpPr>
        <p:spPr bwMode="auto">
          <a:xfrm>
            <a:off x="1227138" y="4645025"/>
            <a:ext cx="612775" cy="231775"/>
          </a:xfrm>
          <a:prstGeom prst="rect">
            <a:avLst/>
          </a:prstGeom>
          <a:gradFill rotWithShape="0">
            <a:gsLst>
              <a:gs pos="0">
                <a:srgbClr val="008080"/>
              </a:gs>
              <a:gs pos="100000">
                <a:srgbClr val="00595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46088" name="Line 20"/>
          <p:cNvSpPr>
            <a:spLocks noChangeShapeType="1"/>
          </p:cNvSpPr>
          <p:nvPr/>
        </p:nvSpPr>
        <p:spPr bwMode="auto">
          <a:xfrm>
            <a:off x="528638" y="4759325"/>
            <a:ext cx="685800" cy="4763"/>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46089" name="Text Box 21"/>
          <p:cNvSpPr txBox="1">
            <a:spLocks noChangeArrowheads="1"/>
          </p:cNvSpPr>
          <p:nvPr/>
        </p:nvSpPr>
        <p:spPr bwMode="auto">
          <a:xfrm>
            <a:off x="2219325" y="3822700"/>
            <a:ext cx="619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p</a:t>
            </a:r>
            <a:r>
              <a:rPr kumimoji="1" lang="en-US" altLang="ja-JP" sz="2400" b="0"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K</a:t>
            </a:r>
          </a:p>
        </p:txBody>
      </p:sp>
      <p:sp>
        <p:nvSpPr>
          <p:cNvPr id="46090" name="Text Box 23"/>
          <p:cNvSpPr txBox="1">
            <a:spLocks noChangeArrowheads="1"/>
          </p:cNvSpPr>
          <p:nvPr/>
        </p:nvSpPr>
        <p:spPr bwMode="auto">
          <a:xfrm>
            <a:off x="704850" y="4287838"/>
            <a:ext cx="36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a:t>
            </a:r>
          </a:p>
        </p:txBody>
      </p:sp>
      <p:sp>
        <p:nvSpPr>
          <p:cNvPr id="46091" name="Line 29"/>
          <p:cNvSpPr>
            <a:spLocks noChangeShapeType="1"/>
          </p:cNvSpPr>
          <p:nvPr/>
        </p:nvSpPr>
        <p:spPr bwMode="auto">
          <a:xfrm flipV="1">
            <a:off x="3479800" y="3986213"/>
            <a:ext cx="4700588" cy="200025"/>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46092" name="Line 30"/>
          <p:cNvSpPr>
            <a:spLocks noChangeShapeType="1"/>
          </p:cNvSpPr>
          <p:nvPr/>
        </p:nvSpPr>
        <p:spPr bwMode="auto">
          <a:xfrm>
            <a:off x="3487738" y="4213225"/>
            <a:ext cx="990600" cy="166688"/>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46093" name="Text Box 31"/>
          <p:cNvSpPr txBox="1">
            <a:spLocks noChangeArrowheads="1"/>
          </p:cNvSpPr>
          <p:nvPr/>
        </p:nvSpPr>
        <p:spPr bwMode="auto">
          <a:xfrm>
            <a:off x="3884613" y="3630613"/>
            <a:ext cx="342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n</a:t>
            </a:r>
          </a:p>
        </p:txBody>
      </p:sp>
      <p:pic>
        <p:nvPicPr>
          <p:cNvPr id="46094" name="Picture 85" descr="nd280logo-jw.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62475" y="3838575"/>
            <a:ext cx="5715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bwMode="auto">
          <a:xfrm>
            <a:off x="55563" y="2592388"/>
            <a:ext cx="4757737" cy="101600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Neutrino flux calculation has systematic errors due to uncertainty of </a:t>
            </a:r>
            <a:r>
              <a:rPr kumimoji="1" lang="ja-JP" altLang="en-US"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p</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/K productions</a:t>
            </a:r>
            <a:r>
              <a:rPr kumimoji="1" lang="ja-JP" altLang="en-US"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the target</a:t>
            </a:r>
          </a:p>
        </p:txBody>
      </p:sp>
      <p:sp>
        <p:nvSpPr>
          <p:cNvPr id="3" name="角丸四角形 2"/>
          <p:cNvSpPr/>
          <p:nvPr/>
        </p:nvSpPr>
        <p:spPr bwMode="auto">
          <a:xfrm>
            <a:off x="66675" y="2543175"/>
            <a:ext cx="4562475" cy="1101725"/>
          </a:xfrm>
          <a:prstGeom prst="roundRect">
            <a:avLst/>
          </a:prstGeom>
          <a:no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5" name="直線コネクタ 4"/>
          <p:cNvCxnSpPr/>
          <p:nvPr/>
        </p:nvCxnSpPr>
        <p:spPr bwMode="auto">
          <a:xfrm>
            <a:off x="1373188" y="3648075"/>
            <a:ext cx="201612" cy="946150"/>
          </a:xfrm>
          <a:prstGeom prst="line">
            <a:avLst/>
          </a:prstGeom>
          <a:ln w="44450">
            <a:solidFill>
              <a:srgbClr val="00B05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bwMode="auto">
          <a:xfrm>
            <a:off x="4737100" y="2217738"/>
            <a:ext cx="4032250" cy="101600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Simulation of event generation is affected by systematic errors related to neutrino interactions.</a:t>
            </a:r>
            <a:endParaRPr kumimoji="1" lang="ja-JP" altLang="en-US"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
        <p:nvSpPr>
          <p:cNvPr id="35" name="角丸四角形 34"/>
          <p:cNvSpPr/>
          <p:nvPr/>
        </p:nvSpPr>
        <p:spPr bwMode="auto">
          <a:xfrm>
            <a:off x="4737100" y="2216150"/>
            <a:ext cx="4168775" cy="1049338"/>
          </a:xfrm>
          <a:prstGeom prst="roundRect">
            <a:avLst/>
          </a:prstGeom>
          <a:noFill/>
          <a:ln w="47625">
            <a:solidFill>
              <a:srgbClr val="E417E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36" name="直線コネクタ 35"/>
          <p:cNvCxnSpPr/>
          <p:nvPr/>
        </p:nvCxnSpPr>
        <p:spPr bwMode="auto">
          <a:xfrm flipH="1">
            <a:off x="4883150" y="3265488"/>
            <a:ext cx="1009650" cy="557212"/>
          </a:xfrm>
          <a:prstGeom prst="line">
            <a:avLst/>
          </a:prstGeom>
          <a:ln w="44450">
            <a:solidFill>
              <a:srgbClr val="E417E9"/>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bwMode="auto">
          <a:xfrm>
            <a:off x="7472363" y="3265488"/>
            <a:ext cx="512762" cy="436562"/>
          </a:xfrm>
          <a:prstGeom prst="line">
            <a:avLst/>
          </a:prstGeom>
          <a:ln w="44450">
            <a:solidFill>
              <a:srgbClr val="E417E9"/>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bwMode="auto">
          <a:xfrm>
            <a:off x="66675" y="5192713"/>
            <a:ext cx="8839200" cy="101441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Data and expectation are compared at ND280, and systematic errors in neutrino flux and neutrino interactions can be reduced. The reduced systematic errors can be applied to calculations in the far detector.</a:t>
            </a:r>
          </a:p>
        </p:txBody>
      </p:sp>
      <p:sp>
        <p:nvSpPr>
          <p:cNvPr id="52" name="角丸四角形 51"/>
          <p:cNvSpPr/>
          <p:nvPr/>
        </p:nvSpPr>
        <p:spPr bwMode="auto">
          <a:xfrm>
            <a:off x="66675" y="5175250"/>
            <a:ext cx="8923338" cy="1104900"/>
          </a:xfrm>
          <a:prstGeom prst="roundRect">
            <a:avLst/>
          </a:prstGeom>
          <a:noFill/>
          <a:ln w="47625">
            <a:solidFill>
              <a:srgbClr val="5E6BE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53" name="直線コネクタ 52"/>
          <p:cNvCxnSpPr/>
          <p:nvPr/>
        </p:nvCxnSpPr>
        <p:spPr bwMode="auto">
          <a:xfrm flipH="1" flipV="1">
            <a:off x="4995863" y="4349750"/>
            <a:ext cx="12700" cy="793750"/>
          </a:xfrm>
          <a:prstGeom prst="line">
            <a:avLst/>
          </a:prstGeom>
          <a:ln w="44450">
            <a:solidFill>
              <a:srgbClr val="5E6BE4"/>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AA431D-1802-4F9A-9E77-815A94885E9D}"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6978861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485775" y="46038"/>
            <a:ext cx="8162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FF0000"/>
                </a:solidFill>
                <a:effectLst/>
                <a:uLnTx/>
                <a:uFillTx/>
                <a:latin typeface="Symbol" panose="05050102010706020507" pitchFamily="18" charset="2"/>
                <a:ea typeface="ＭＳ Ｐゴシック" panose="020B0600070205080204" pitchFamily="50" charset="-128"/>
                <a:cs typeface="+mn-cs"/>
              </a:rPr>
              <a:t>p</a:t>
            </a:r>
            <a:r>
              <a:rPr kumimoji="1" lang="en-US" altLang="ja-JP" sz="2800" b="1" i="0" u="sng"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/K production</a:t>
            </a: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 measurement</a:t>
            </a:r>
          </a:p>
        </p:txBody>
      </p:sp>
      <p:sp>
        <p:nvSpPr>
          <p:cNvPr id="76803" name="Picture 33"/>
          <p:cNvSpPr>
            <a:spLocks noChangeAspect="1" noChangeArrowheads="1"/>
          </p:cNvSpPr>
          <p:nvPr/>
        </p:nvSpPr>
        <p:spPr bwMode="auto">
          <a:xfrm>
            <a:off x="3533775" y="4098925"/>
            <a:ext cx="5332413"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6804" name="Text Box 37"/>
          <p:cNvSpPr txBox="1">
            <a:spLocks noChangeArrowheads="1"/>
          </p:cNvSpPr>
          <p:nvPr/>
        </p:nvSpPr>
        <p:spPr bwMode="auto">
          <a:xfrm>
            <a:off x="119063" y="620713"/>
            <a:ext cx="8666162"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Some of T2K members join</a:t>
            </a:r>
            <a:r>
              <a:rPr kumimoji="1" lang="en-US" altLang="ja-JP" sz="2000" b="1" i="0" u="none" strike="noStrike" kern="1200" cap="none" spc="0" normalizeH="0" baseline="0" noProof="0">
                <a:ln>
                  <a:noFill/>
                </a:ln>
                <a:solidFill>
                  <a:srgbClr val="CC00CC"/>
                </a:solidFill>
                <a:effectLst/>
                <a:uLnTx/>
                <a:uFillTx/>
                <a:latin typeface="Arial" panose="020B0604020202020204" pitchFamily="34" charset="0"/>
                <a:ea typeface="ＭＳ Ｐゴシック" panose="020B0600070205080204" pitchFamily="50" charset="-128"/>
                <a:cs typeface="+mn-cs"/>
              </a:rPr>
              <a:t> CERN NA61/SHINE</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 “Study of hadron productions in hadron-nucleus and nucleus-nucleus collisions at CERN SPS” </a:t>
            </a:r>
          </a:p>
        </p:txBody>
      </p:sp>
      <p:pic>
        <p:nvPicPr>
          <p:cNvPr id="76805"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7238" y="1444625"/>
            <a:ext cx="4335462"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Text Box 40"/>
          <p:cNvSpPr txBox="1">
            <a:spLocks noChangeArrowheads="1"/>
          </p:cNvSpPr>
          <p:nvPr/>
        </p:nvSpPr>
        <p:spPr bwMode="auto">
          <a:xfrm>
            <a:off x="115888" y="1774825"/>
            <a:ext cx="3965575" cy="4094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energy of the proton beam is adjusted to the T2K proton beam, 30 GeV. </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Thin (2 cm) carbon plate is used as target. The carbon material is same as T2K</a:t>
            </a: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endPar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Production of pions and kaons are precisely measured by TPC and TOF. Their fluxes are measured as a function of momemtum and angle.  </a:t>
            </a:r>
          </a:p>
        </p:txBody>
      </p:sp>
      <p:grpSp>
        <p:nvGrpSpPr>
          <p:cNvPr id="76807" name="Group 43"/>
          <p:cNvGrpSpPr>
            <a:grpSpLocks/>
          </p:cNvGrpSpPr>
          <p:nvPr/>
        </p:nvGrpSpPr>
        <p:grpSpPr bwMode="auto">
          <a:xfrm>
            <a:off x="654050" y="5567363"/>
            <a:ext cx="3233738" cy="1063625"/>
            <a:chOff x="591" y="901"/>
            <a:chExt cx="2037" cy="670"/>
          </a:xfrm>
        </p:grpSpPr>
        <p:sp>
          <p:nvSpPr>
            <p:cNvPr id="76811" name="Freeform 18"/>
            <p:cNvSpPr>
              <a:spLocks/>
            </p:cNvSpPr>
            <p:nvPr/>
          </p:nvSpPr>
          <p:spPr bwMode="auto">
            <a:xfrm>
              <a:off x="1901" y="1326"/>
              <a:ext cx="9" cy="162"/>
            </a:xfrm>
            <a:custGeom>
              <a:avLst/>
              <a:gdLst>
                <a:gd name="T0" fmla="*/ 0 w 17"/>
                <a:gd name="T1" fmla="*/ 0 h 213"/>
                <a:gd name="T2" fmla="*/ 1 w 17"/>
                <a:gd name="T3" fmla="*/ 2 h 213"/>
                <a:gd name="T4" fmla="*/ 1 w 17"/>
                <a:gd name="T5" fmla="*/ 2 h 213"/>
                <a:gd name="T6" fmla="*/ 0 60000 65536"/>
                <a:gd name="T7" fmla="*/ 0 60000 65536"/>
                <a:gd name="T8" fmla="*/ 0 60000 65536"/>
              </a:gdLst>
              <a:ahLst/>
              <a:cxnLst>
                <a:cxn ang="T6">
                  <a:pos x="T0" y="T1"/>
                </a:cxn>
                <a:cxn ang="T7">
                  <a:pos x="T2" y="T3"/>
                </a:cxn>
                <a:cxn ang="T8">
                  <a:pos x="T4" y="T5"/>
                </a:cxn>
              </a:cxnLst>
              <a:rect l="0" t="0" r="r" b="b"/>
              <a:pathLst>
                <a:path w="17" h="213">
                  <a:moveTo>
                    <a:pt x="0" y="0"/>
                  </a:moveTo>
                  <a:cubicBezTo>
                    <a:pt x="6" y="38"/>
                    <a:pt x="13" y="76"/>
                    <a:pt x="15" y="111"/>
                  </a:cubicBezTo>
                  <a:cubicBezTo>
                    <a:pt x="17" y="146"/>
                    <a:pt x="13" y="179"/>
                    <a:pt x="10" y="213"/>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6812" name="Text Box 19"/>
            <p:cNvSpPr txBox="1">
              <a:spLocks noChangeArrowheads="1"/>
            </p:cNvSpPr>
            <p:nvPr/>
          </p:nvSpPr>
          <p:spPr bwMode="auto">
            <a:xfrm>
              <a:off x="1981" y="1226"/>
              <a:ext cx="2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q</a:t>
              </a:r>
            </a:p>
          </p:txBody>
        </p:sp>
        <p:sp>
          <p:nvSpPr>
            <p:cNvPr id="76813" name="Line 37"/>
            <p:cNvSpPr>
              <a:spLocks noChangeShapeType="1"/>
            </p:cNvSpPr>
            <p:nvPr/>
          </p:nvSpPr>
          <p:spPr bwMode="auto">
            <a:xfrm>
              <a:off x="1110" y="1494"/>
              <a:ext cx="12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6814" name="Line 38"/>
            <p:cNvSpPr>
              <a:spLocks noChangeShapeType="1"/>
            </p:cNvSpPr>
            <p:nvPr/>
          </p:nvSpPr>
          <p:spPr bwMode="auto">
            <a:xfrm flipV="1">
              <a:off x="1290" y="1170"/>
              <a:ext cx="1092" cy="318"/>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6815" name="Rectangle 12"/>
            <p:cNvSpPr>
              <a:spLocks noChangeArrowheads="1"/>
            </p:cNvSpPr>
            <p:nvPr/>
          </p:nvSpPr>
          <p:spPr bwMode="auto">
            <a:xfrm>
              <a:off x="1031" y="1425"/>
              <a:ext cx="386" cy="146"/>
            </a:xfrm>
            <a:prstGeom prst="rect">
              <a:avLst/>
            </a:prstGeom>
            <a:gradFill rotWithShape="0">
              <a:gsLst>
                <a:gs pos="0">
                  <a:srgbClr val="008080"/>
                </a:gs>
                <a:gs pos="100000">
                  <a:srgbClr val="00595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76816" name="Line 20"/>
            <p:cNvSpPr>
              <a:spLocks noChangeShapeType="1"/>
            </p:cNvSpPr>
            <p:nvPr/>
          </p:nvSpPr>
          <p:spPr bwMode="auto">
            <a:xfrm>
              <a:off x="591" y="1497"/>
              <a:ext cx="432" cy="3"/>
            </a:xfrm>
            <a:prstGeom prst="line">
              <a:avLst/>
            </a:prstGeom>
            <a:noFill/>
            <a:ln w="381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76817" name="Text Box 39"/>
            <p:cNvSpPr txBox="1">
              <a:spLocks noChangeArrowheads="1"/>
            </p:cNvSpPr>
            <p:nvPr/>
          </p:nvSpPr>
          <p:spPr bwMode="auto">
            <a:xfrm>
              <a:off x="1656" y="1027"/>
              <a:ext cx="41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p/K</a:t>
              </a:r>
            </a:p>
          </p:txBody>
        </p:sp>
        <p:sp>
          <p:nvSpPr>
            <p:cNvPr id="24" name="Text Box 40"/>
            <p:cNvSpPr txBox="1">
              <a:spLocks noChangeArrowheads="1"/>
            </p:cNvSpPr>
            <p:nvPr/>
          </p:nvSpPr>
          <p:spPr bwMode="auto">
            <a:xfrm>
              <a:off x="2208" y="901"/>
              <a:ext cx="42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dirty="0" err="1">
                  <a:ln>
                    <a:noFill/>
                  </a:ln>
                  <a:solidFill>
                    <a:srgbClr val="000000"/>
                  </a:solidFill>
                  <a:effectLst/>
                  <a:uLnTx/>
                  <a:uFillTx/>
                  <a:latin typeface="Arial"/>
                  <a:ea typeface="ＭＳ Ｐゴシック" panose="020B0600070205080204" pitchFamily="50" charset="-128"/>
                  <a:cs typeface="+mn-cs"/>
                </a:rPr>
                <a:t>p</a:t>
              </a:r>
              <a:r>
                <a:rPr kumimoji="1" lang="en-US" altLang="ja-JP" sz="2400" b="0" i="0" u="none" strike="noStrike" kern="1200" cap="none" spc="0" normalizeH="0" baseline="-25000" noProof="0" dirty="0" err="1">
                  <a:ln>
                    <a:noFill/>
                  </a:ln>
                  <a:solidFill>
                    <a:srgbClr val="000000"/>
                  </a:solidFill>
                  <a:effectLst/>
                  <a:uLnTx/>
                  <a:uFillTx/>
                  <a:latin typeface="Symbol" panose="05050102010706020507" pitchFamily="18" charset="2"/>
                  <a:ea typeface="ＭＳ Ｐゴシック" panose="020B0600070205080204" pitchFamily="50" charset="-128"/>
                  <a:cs typeface="+mn-cs"/>
                </a:rPr>
                <a:t>p,K</a:t>
              </a:r>
              <a:endParaRPr kumimoji="1" lang="en-US" altLang="ja-JP" sz="2400" b="0"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sp>
          <p:nvSpPr>
            <p:cNvPr id="76819" name="Text Box 42"/>
            <p:cNvSpPr txBox="1">
              <a:spLocks noChangeArrowheads="1"/>
            </p:cNvSpPr>
            <p:nvPr/>
          </p:nvSpPr>
          <p:spPr bwMode="auto">
            <a:xfrm>
              <a:off x="702" y="1200"/>
              <a:ext cx="2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a:t>
              </a:r>
            </a:p>
          </p:txBody>
        </p:sp>
      </p:grpSp>
      <p:grpSp>
        <p:nvGrpSpPr>
          <p:cNvPr id="76808" name="グループ化 2"/>
          <p:cNvGrpSpPr>
            <a:grpSpLocks/>
          </p:cNvGrpSpPr>
          <p:nvPr/>
        </p:nvGrpSpPr>
        <p:grpSpPr bwMode="auto">
          <a:xfrm>
            <a:off x="4654550" y="3621088"/>
            <a:ext cx="3910013" cy="3138487"/>
            <a:chOff x="3950677" y="612042"/>
            <a:chExt cx="3909863" cy="3139408"/>
          </a:xfrm>
        </p:grpSpPr>
        <p:sp>
          <p:nvSpPr>
            <p:cNvPr id="76809" name="object 12"/>
            <p:cNvSpPr>
              <a:spLocks noChangeArrowheads="1"/>
            </p:cNvSpPr>
            <p:nvPr/>
          </p:nvSpPr>
          <p:spPr bwMode="auto">
            <a:xfrm>
              <a:off x="3950677" y="714377"/>
              <a:ext cx="3909863" cy="3037073"/>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ja-JP"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8" name="正方形/長方形 27"/>
            <p:cNvSpPr/>
            <p:nvPr/>
          </p:nvSpPr>
          <p:spPr>
            <a:xfrm>
              <a:off x="7279537" y="612042"/>
              <a:ext cx="457182" cy="284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1D38B3-B71A-4E1D-A52C-781CC1D4ADDB}"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7747457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グループ化 6"/>
          <p:cNvGrpSpPr>
            <a:grpSpLocks/>
          </p:cNvGrpSpPr>
          <p:nvPr/>
        </p:nvGrpSpPr>
        <p:grpSpPr bwMode="auto">
          <a:xfrm>
            <a:off x="195263" y="1196975"/>
            <a:ext cx="3695700" cy="2776538"/>
            <a:chOff x="186200" y="1264195"/>
            <a:chExt cx="3695846" cy="2776046"/>
          </a:xfrm>
        </p:grpSpPr>
        <p:pic>
          <p:nvPicPr>
            <p:cNvPr id="77838" name="図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200" y="1264195"/>
              <a:ext cx="3695846" cy="277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9" name="Text Box 71"/>
            <p:cNvSpPr txBox="1">
              <a:spLocks noChangeArrowheads="1"/>
            </p:cNvSpPr>
            <p:nvPr/>
          </p:nvSpPr>
          <p:spPr bwMode="auto">
            <a:xfrm>
              <a:off x="1316784" y="1548415"/>
              <a:ext cx="1430169" cy="338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@Far(SK)</a:t>
              </a:r>
            </a:p>
          </p:txBody>
        </p:sp>
      </p:grpSp>
      <p:sp>
        <p:nvSpPr>
          <p:cNvPr id="77827" name="Text Box 22"/>
          <p:cNvSpPr txBox="1">
            <a:spLocks noChangeArrowheads="1"/>
          </p:cNvSpPr>
          <p:nvPr/>
        </p:nvSpPr>
        <p:spPr bwMode="auto">
          <a:xfrm>
            <a:off x="249238" y="22225"/>
            <a:ext cx="86264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Expected neutrino fluxes at SK and ND280</a:t>
            </a:r>
          </a:p>
        </p:txBody>
      </p:sp>
      <p:sp>
        <p:nvSpPr>
          <p:cNvPr id="50184" name="object 4"/>
          <p:cNvSpPr txBox="1">
            <a:spLocks noChangeArrowheads="1"/>
          </p:cNvSpPr>
          <p:nvPr/>
        </p:nvSpPr>
        <p:spPr bwMode="auto">
          <a:xfrm>
            <a:off x="3854450" y="4414838"/>
            <a:ext cx="5221288"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55600" indent="-342900">
              <a:spcBef>
                <a:spcPct val="20000"/>
              </a:spcBef>
              <a:buChar char="•"/>
              <a:tabLst>
                <a:tab pos="35560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5560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5560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9pPr>
          </a:lstStyle>
          <a:p>
            <a:pPr marL="355600" marR="0" lvl="0" indent="-342900" algn="l" defTabSz="914400" rtl="0" eaLnBrk="1" fontAlgn="base" latinLnBrk="0" hangingPunct="1">
              <a:lnSpc>
                <a:spcPts val="2838"/>
              </a:lnSpc>
              <a:spcBef>
                <a:spcPct val="0"/>
              </a:spcBef>
              <a:spcAft>
                <a:spcPct val="0"/>
              </a:spcAft>
              <a:buClrTx/>
              <a:buSzTx/>
              <a:buFont typeface="Wingdings" panose="05000000000000000000" pitchFamily="2" charset="2"/>
              <a:buChar char="l"/>
              <a:tabLst>
                <a:tab pos="355600" algn="l"/>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Systematic errors on neutrino fluxes @SK</a:t>
            </a:r>
            <a:r>
              <a:rPr kumimoji="1" lang="ja-JP"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in 0.1GeV~5GeV range are </a:t>
            </a:r>
            <a:r>
              <a:rPr kumimoji="1" lang="ja-JP"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10</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a:t>
            </a:r>
            <a:r>
              <a:rPr kumimoji="1" lang="ja-JP"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15%</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t>
            </a:r>
            <a:r>
              <a:rPr kumimoji="1" lang="ja-JP"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a:t>
            </a:r>
          </a:p>
          <a:p>
            <a:pPr marL="355600" marR="0" lvl="0" indent="-342900" algn="l" defTabSz="914400" rtl="0" eaLnBrk="1" fontAlgn="base" latinLnBrk="0" hangingPunct="1">
              <a:lnSpc>
                <a:spcPct val="101000"/>
              </a:lnSpc>
              <a:spcBef>
                <a:spcPts val="550"/>
              </a:spcBef>
              <a:spcAft>
                <a:spcPct val="0"/>
              </a:spcAft>
              <a:buClrTx/>
              <a:buSzTx/>
              <a:buFont typeface="Wingdings" panose="05000000000000000000" pitchFamily="2" charset="2"/>
              <a:buChar char="l"/>
              <a:tabLst>
                <a:tab pos="355600" algn="l"/>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However, fluxes at two detectors are highly correlated, and the some of the systematic errors are common.</a:t>
            </a:r>
          </a:p>
          <a:p>
            <a:pPr marL="355600" marR="0" lvl="0" indent="-342900" algn="l" defTabSz="914400" rtl="0" eaLnBrk="1" fontAlgn="base" latinLnBrk="0" hangingPunct="1">
              <a:lnSpc>
                <a:spcPct val="101000"/>
              </a:lnSpc>
              <a:spcBef>
                <a:spcPts val="550"/>
              </a:spcBef>
              <a:spcAft>
                <a:spcPct val="0"/>
              </a:spcAft>
              <a:buClrTx/>
              <a:buSzTx/>
              <a:buFont typeface="Wingdings" panose="05000000000000000000" pitchFamily="2" charset="2"/>
              <a:buChar char="l"/>
              <a:tabLst>
                <a:tab pos="355600" algn="l"/>
              </a:tabLst>
              <a:defRPr/>
            </a:pP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An</a:t>
            </a:r>
            <a:r>
              <a:rPr kumimoji="1" lang="en-US" altLang="ja-JP" sz="2000" b="1" i="0" u="none" strike="noStrike" kern="1200" cap="none" spc="0" normalizeH="0" baseline="0" noProof="0" dirty="0">
                <a:ln>
                  <a:noFill/>
                </a:ln>
                <a:solidFill>
                  <a:srgbClr val="FF0000"/>
                </a:solidFill>
                <a:effectLst/>
                <a:uLnTx/>
                <a:uFillTx/>
                <a:latin typeface="Arial"/>
                <a:ea typeface="ＭＳ Ｐゴシック" panose="020B0600070205080204" pitchFamily="50" charset="-128"/>
                <a:cs typeface="+mn-cs"/>
              </a:rPr>
              <a:t> extrapolation </a:t>
            </a:r>
            <a:r>
              <a:rPr kumimoji="1" lang="en-US"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of ND280 analysis can reduce systematic errors in SK.</a:t>
            </a:r>
            <a:endParaRPr kumimoji="1" lang="ja-JP" altLang="ja-JP" sz="20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grpSp>
        <p:nvGrpSpPr>
          <p:cNvPr id="77829" name="グループ化 5"/>
          <p:cNvGrpSpPr>
            <a:grpSpLocks/>
          </p:cNvGrpSpPr>
          <p:nvPr/>
        </p:nvGrpSpPr>
        <p:grpSpPr bwMode="auto">
          <a:xfrm>
            <a:off x="150813" y="3973513"/>
            <a:ext cx="3667125" cy="2786062"/>
            <a:chOff x="3920986" y="1325937"/>
            <a:chExt cx="3666968" cy="2785427"/>
          </a:xfrm>
        </p:grpSpPr>
        <p:pic>
          <p:nvPicPr>
            <p:cNvPr id="77836"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0986" y="1325937"/>
              <a:ext cx="3666968" cy="278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7" name="Text Box 71"/>
            <p:cNvSpPr txBox="1">
              <a:spLocks noChangeArrowheads="1"/>
            </p:cNvSpPr>
            <p:nvPr/>
          </p:nvSpPr>
          <p:spPr bwMode="auto">
            <a:xfrm>
              <a:off x="5068597" y="1534567"/>
              <a:ext cx="1627534" cy="33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@Near(ND280)</a:t>
              </a:r>
            </a:p>
          </p:txBody>
        </p:sp>
      </p:grpSp>
      <p:grpSp>
        <p:nvGrpSpPr>
          <p:cNvPr id="77830" name="グループ化 3"/>
          <p:cNvGrpSpPr>
            <a:grpSpLocks/>
          </p:cNvGrpSpPr>
          <p:nvPr/>
        </p:nvGrpSpPr>
        <p:grpSpPr bwMode="auto">
          <a:xfrm>
            <a:off x="4229100" y="1165225"/>
            <a:ext cx="4749800" cy="3306763"/>
            <a:chOff x="4326138" y="1165004"/>
            <a:chExt cx="4749599" cy="3307047"/>
          </a:xfrm>
        </p:grpSpPr>
        <p:pic>
          <p:nvPicPr>
            <p:cNvPr id="77832" name="図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6138" y="1254710"/>
              <a:ext cx="4749599" cy="321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5154778" y="2528784"/>
              <a:ext cx="2620852" cy="308001"/>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Positive Focusing Mode, </a:t>
              </a:r>
              <a:r>
                <a:rPr kumimoji="1" lang="en-US" altLang="ja-JP" sz="14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n</a:t>
              </a:r>
              <a:r>
                <a:rPr kumimoji="1" lang="en-US" altLang="ja-JP" sz="14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m</a:t>
              </a:r>
              <a:endParaRPr kumimoji="1" lang="ja-JP" altLang="en-US" sz="1400" b="1" i="0" u="none" strike="noStrike" kern="1200" cap="none" spc="0" normalizeH="0" baseline="-25000" noProof="0" dirty="0">
                <a:ln>
                  <a:noFill/>
                </a:ln>
                <a:solidFill>
                  <a:srgbClr val="000000"/>
                </a:solidFill>
                <a:effectLst/>
                <a:uLnTx/>
                <a:uFillTx/>
                <a:latin typeface="Symbol" panose="05050102010706020507" pitchFamily="18" charset="2"/>
                <a:ea typeface="ＭＳ Ｐゴシック" panose="020B0600070205080204" pitchFamily="50" charset="-128"/>
                <a:cs typeface="+mn-cs"/>
              </a:endParaRPr>
            </a:p>
          </p:txBody>
        </p:sp>
        <p:sp>
          <p:nvSpPr>
            <p:cNvPr id="3" name="正方形/長方形 2"/>
            <p:cNvSpPr/>
            <p:nvPr/>
          </p:nvSpPr>
          <p:spPr>
            <a:xfrm>
              <a:off x="4694422" y="1217396"/>
              <a:ext cx="2852617" cy="269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92" name="object 4"/>
            <p:cNvSpPr txBox="1">
              <a:spLocks noChangeArrowheads="1"/>
            </p:cNvSpPr>
            <p:nvPr/>
          </p:nvSpPr>
          <p:spPr bwMode="auto">
            <a:xfrm>
              <a:off x="5016672" y="1165004"/>
              <a:ext cx="3906672" cy="360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55600" indent="-342900">
                <a:spcBef>
                  <a:spcPct val="20000"/>
                </a:spcBef>
                <a:buChar char="•"/>
                <a:tabLst>
                  <a:tab pos="35560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5560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5560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9pPr>
            </a:lstStyle>
            <a:p>
              <a:pPr marL="12700" marR="0" lvl="0" indent="0" algn="l" defTabSz="914400" rtl="0" eaLnBrk="1" fontAlgn="base" latinLnBrk="0" hangingPunct="1">
                <a:lnSpc>
                  <a:spcPts val="2838"/>
                </a:lnSpc>
                <a:spcBef>
                  <a:spcPct val="0"/>
                </a:spcBef>
                <a:spcAft>
                  <a:spcPct val="0"/>
                </a:spcAft>
                <a:buClrTx/>
                <a:buSzTx/>
                <a:buFontTx/>
                <a:buNone/>
                <a:tabLst>
                  <a:tab pos="355600" algn="l"/>
                </a:tabLst>
                <a:defRPr/>
              </a:pPr>
              <a:r>
                <a:rPr kumimoji="1" lang="en-US" altLang="ja-JP" sz="16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Systematic errors of neutrino flux @SK</a:t>
              </a:r>
              <a:endParaRPr kumimoji="1" lang="ja-JP" altLang="ja-JP" sz="16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grpSp>
      <p:sp>
        <p:nvSpPr>
          <p:cNvPr id="77831" name="Text Box 71"/>
          <p:cNvSpPr txBox="1">
            <a:spLocks noChangeArrowheads="1"/>
          </p:cNvSpPr>
          <p:nvPr/>
        </p:nvSpPr>
        <p:spPr bwMode="auto">
          <a:xfrm>
            <a:off x="73025" y="593725"/>
            <a:ext cx="880268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From p/K production data, neutrino flux at Far(SK) and Near(ND280) detectors can be calculated from decay kinematics.</a:t>
            </a:r>
          </a:p>
        </p:txBody>
      </p:sp>
      <p:sp>
        <p:nvSpPr>
          <p:cNvPr id="5" name="スライド番号プレースホルダー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0A78A8E-CF64-4D29-8942-06335CDC0294}"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784537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828675" y="-1588"/>
            <a:ext cx="7515225" cy="52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Neutrino Interactions</a:t>
            </a:r>
          </a:p>
        </p:txBody>
      </p:sp>
      <p:pic>
        <p:nvPicPr>
          <p:cNvPr id="78851" name="図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4088" y="2995613"/>
            <a:ext cx="1949450"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図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4100" y="4349750"/>
            <a:ext cx="18113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8853" name="グループ化 12"/>
          <p:cNvGrpSpPr>
            <a:grpSpLocks/>
          </p:cNvGrpSpPr>
          <p:nvPr/>
        </p:nvGrpSpPr>
        <p:grpSpPr bwMode="auto">
          <a:xfrm>
            <a:off x="669925" y="1971675"/>
            <a:ext cx="3729038" cy="3616325"/>
            <a:chOff x="6248954" y="1456309"/>
            <a:chExt cx="3728441" cy="3617174"/>
          </a:xfrm>
        </p:grpSpPr>
        <p:grpSp>
          <p:nvGrpSpPr>
            <p:cNvPr id="78859" name="グループ化 11"/>
            <p:cNvGrpSpPr>
              <a:grpSpLocks/>
            </p:cNvGrpSpPr>
            <p:nvPr/>
          </p:nvGrpSpPr>
          <p:grpSpPr bwMode="auto">
            <a:xfrm>
              <a:off x="6248954" y="1686013"/>
              <a:ext cx="3728441" cy="3387470"/>
              <a:chOff x="6248954" y="1686013"/>
              <a:chExt cx="3728441" cy="3387470"/>
            </a:xfrm>
          </p:grpSpPr>
          <p:pic>
            <p:nvPicPr>
              <p:cNvPr id="78861" name="図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954" y="1686013"/>
                <a:ext cx="3728441" cy="338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線コネクタ 8"/>
              <p:cNvCxnSpPr/>
              <p:nvPr/>
            </p:nvCxnSpPr>
            <p:spPr>
              <a:xfrm>
                <a:off x="7233046" y="1842163"/>
                <a:ext cx="880922" cy="0"/>
              </a:xfrm>
              <a:prstGeom prst="line">
                <a:avLst/>
              </a:prstGeom>
              <a:ln w="38100">
                <a:solidFill>
                  <a:srgbClr val="E417E9"/>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7290187" y="1797702"/>
                <a:ext cx="1203132" cy="308047"/>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E417E9"/>
                    </a:solidFill>
                    <a:effectLst/>
                    <a:uLnTx/>
                    <a:uFillTx/>
                    <a:latin typeface="Arial"/>
                    <a:ea typeface="ＭＳ Ｐゴシック" panose="020B0600070205080204" pitchFamily="50" charset="-128"/>
                    <a:cs typeface="+mn-cs"/>
                  </a:rPr>
                  <a:t>T2K range</a:t>
                </a:r>
                <a:endParaRPr kumimoji="1" lang="ja-JP" altLang="en-US" sz="1400" b="1" i="0" u="none" strike="noStrike" kern="1200" cap="none" spc="0" normalizeH="0" baseline="0" noProof="0" dirty="0">
                  <a:ln>
                    <a:noFill/>
                  </a:ln>
                  <a:solidFill>
                    <a:srgbClr val="E417E9"/>
                  </a:solidFill>
                  <a:effectLst/>
                  <a:uLnTx/>
                  <a:uFillTx/>
                  <a:latin typeface="Arial"/>
                  <a:ea typeface="ＭＳ Ｐゴシック" panose="020B0600070205080204" pitchFamily="50" charset="-128"/>
                  <a:cs typeface="+mn-cs"/>
                </a:endParaRPr>
              </a:p>
            </p:txBody>
          </p:sp>
        </p:grpSp>
        <p:sp>
          <p:nvSpPr>
            <p:cNvPr id="78860" name="Text Box 13"/>
            <p:cNvSpPr txBox="1">
              <a:spLocks noChangeArrowheads="1"/>
            </p:cNvSpPr>
            <p:nvPr/>
          </p:nvSpPr>
          <p:spPr bwMode="auto">
            <a:xfrm>
              <a:off x="6850306" y="1456309"/>
              <a:ext cx="29871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Neutrino cross section </a:t>
              </a:r>
            </a:p>
          </p:txBody>
        </p:sp>
      </p:grpSp>
      <p:sp>
        <p:nvSpPr>
          <p:cNvPr id="78854" name="Text Box 13"/>
          <p:cNvSpPr txBox="1">
            <a:spLocks noChangeArrowheads="1"/>
          </p:cNvSpPr>
          <p:nvPr/>
        </p:nvSpPr>
        <p:spPr bwMode="auto">
          <a:xfrm>
            <a:off x="7083425" y="3275013"/>
            <a:ext cx="1812925"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Charged Current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Quasi-Elastic</a:t>
            </a:r>
          </a:p>
        </p:txBody>
      </p:sp>
      <p:sp>
        <p:nvSpPr>
          <p:cNvPr id="78855" name="Text Box 13"/>
          <p:cNvSpPr txBox="1">
            <a:spLocks noChangeArrowheads="1"/>
          </p:cNvSpPr>
          <p:nvPr/>
        </p:nvSpPr>
        <p:spPr bwMode="auto">
          <a:xfrm>
            <a:off x="7100888" y="4508500"/>
            <a:ext cx="18129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Charged Current</a:t>
            </a:r>
            <a:b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1</a:t>
            </a:r>
            <a:r>
              <a:rPr kumimoji="1" lang="en-US" altLang="ja-JP" sz="16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p</a:t>
            </a: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Resonant</a:t>
            </a:r>
            <a:b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16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Production</a:t>
            </a:r>
          </a:p>
        </p:txBody>
      </p:sp>
      <p:sp>
        <p:nvSpPr>
          <p:cNvPr id="78856" name="object 4"/>
          <p:cNvSpPr txBox="1">
            <a:spLocks noChangeArrowheads="1"/>
          </p:cNvSpPr>
          <p:nvPr/>
        </p:nvSpPr>
        <p:spPr bwMode="auto">
          <a:xfrm>
            <a:off x="117475" y="6056313"/>
            <a:ext cx="8961438"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55600" indent="-342900">
              <a:spcBef>
                <a:spcPct val="20000"/>
              </a:spcBef>
              <a:buChar char="•"/>
              <a:tabLst>
                <a:tab pos="35560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5560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5560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9pPr>
          </a:lstStyle>
          <a:p>
            <a:pPr marL="355600" marR="0" lvl="0" indent="-342900" algn="l" defTabSz="914400" rtl="0" eaLnBrk="1" fontAlgn="base" latinLnBrk="0" hangingPunct="1">
              <a:lnSpc>
                <a:spcPct val="101000"/>
              </a:lnSpc>
              <a:spcBef>
                <a:spcPts val="550"/>
              </a:spcBef>
              <a:spcAft>
                <a:spcPct val="0"/>
              </a:spcAft>
              <a:buClrTx/>
              <a:buSzTx/>
              <a:buFont typeface="Wingdings" panose="05000000000000000000" pitchFamily="2" charset="2"/>
              <a:buChar char="l"/>
              <a:tabLst>
                <a:tab pos="355600" algn="l"/>
              </a:tabLst>
              <a:defRPr/>
            </a:pP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At present, nominal systematic errors for the neutrino cross section are larger than </a:t>
            </a:r>
            <a:r>
              <a:rPr kumimoji="1" lang="en-US" altLang="ja-JP" sz="19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~10%</a:t>
            </a:r>
            <a:r>
              <a:rPr kumimoji="1" lang="en-US" altLang="ja-JP" sz="1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t>
            </a:r>
          </a:p>
        </p:txBody>
      </p:sp>
      <p:sp>
        <p:nvSpPr>
          <p:cNvPr id="16" name="object 4"/>
          <p:cNvSpPr txBox="1">
            <a:spLocks noChangeArrowheads="1"/>
          </p:cNvSpPr>
          <p:nvPr/>
        </p:nvSpPr>
        <p:spPr bwMode="auto">
          <a:xfrm>
            <a:off x="104775" y="534988"/>
            <a:ext cx="89614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55600" indent="-342900">
              <a:spcBef>
                <a:spcPct val="20000"/>
              </a:spcBef>
              <a:buChar char="•"/>
              <a:tabLst>
                <a:tab pos="355600"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55600"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55600"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55600" algn="l"/>
              </a:tabLst>
              <a:defRPr kumimoji="1" sz="2000">
                <a:solidFill>
                  <a:schemeClr val="tx1"/>
                </a:solidFill>
                <a:latin typeface="Arial" panose="020B0604020202020204" pitchFamily="34" charset="0"/>
                <a:ea typeface="ＭＳ Ｐゴシック" panose="020B0600070205080204" pitchFamily="50" charset="-128"/>
              </a:defRPr>
            </a:lvl9pPr>
          </a:lstStyle>
          <a:p>
            <a:pPr marL="355600" marR="0" lvl="0" indent="-342900" algn="l" defTabSz="914400" rtl="0" eaLnBrk="1" fontAlgn="base" latinLnBrk="0" hangingPunct="1">
              <a:lnSpc>
                <a:spcPts val="2838"/>
              </a:lnSpc>
              <a:spcBef>
                <a:spcPct val="0"/>
              </a:spcBef>
              <a:spcAft>
                <a:spcPct val="0"/>
              </a:spcAft>
              <a:buClrTx/>
              <a:buSzTx/>
              <a:buFont typeface="Wingdings" panose="05000000000000000000" pitchFamily="2" charset="2"/>
              <a:buChar char="l"/>
              <a:tabLst>
                <a:tab pos="355600" algn="l"/>
              </a:tabLst>
              <a:defRPr/>
            </a:pPr>
            <a:r>
              <a:rPr kumimoji="1" lang="en-US" altLang="ja-JP" sz="19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In the neutrino interaction simulation, </a:t>
            </a: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model parameters, such as axial vector mass, are tuned by using </a:t>
            </a:r>
            <a:r>
              <a:rPr kumimoji="1" lang="en-US" altLang="ja-JP" sz="1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50" charset="-128"/>
                <a:cs typeface="+mn-cs"/>
              </a:rPr>
              <a:t>external neutrino data</a:t>
            </a: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Results from </a:t>
            </a:r>
            <a:r>
              <a:rPr kumimoji="1" lang="en-US" altLang="ja-JP" sz="1900" b="1" i="0" u="none" strike="noStrike" kern="1200" cap="none" spc="0" normalizeH="0" baseline="0" noProof="0" dirty="0" err="1">
                <a:ln>
                  <a:noFill/>
                </a:ln>
                <a:solidFill>
                  <a:srgbClr val="FF0000"/>
                </a:solidFill>
                <a:effectLst/>
                <a:uLnTx/>
                <a:uFillTx/>
                <a:latin typeface="Arial" panose="020B0604020202020204" pitchFamily="34" charset="0"/>
                <a:ea typeface="ＭＳ Ｐゴシック" panose="020B0600070205080204" pitchFamily="50" charset="-128"/>
                <a:cs typeface="+mn-cs"/>
              </a:rPr>
              <a:t>MiniBooNe</a:t>
            </a:r>
            <a:r>
              <a:rPr kumimoji="1" lang="en-US" altLang="ja-JP" sz="1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are used as primary inputs.</a:t>
            </a:r>
          </a:p>
        </p:txBody>
      </p:sp>
      <p:sp>
        <p:nvSpPr>
          <p:cNvPr id="2" name="テキスト ボックス 1"/>
          <p:cNvSpPr txBox="1"/>
          <p:nvPr/>
        </p:nvSpPr>
        <p:spPr>
          <a:xfrm>
            <a:off x="4479925" y="2259013"/>
            <a:ext cx="4498975" cy="5238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In the T2K neutrino energy range, contributions</a:t>
            </a:r>
            <a:b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br>
            <a: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from CCQE and CC1</a:t>
            </a:r>
            <a:r>
              <a:rPr kumimoji="1" lang="en-US" altLang="ja-JP" sz="1400" b="1" i="0" u="none" strike="noStrike" kern="1200" cap="none" spc="0" normalizeH="0" baseline="0" noProof="0" dirty="0">
                <a:ln>
                  <a:noFill/>
                </a:ln>
                <a:solidFill>
                  <a:srgbClr val="000000"/>
                </a:solidFill>
                <a:effectLst/>
                <a:uLnTx/>
                <a:uFillTx/>
                <a:latin typeface="Symbol" panose="05050102010706020507" pitchFamily="18" charset="2"/>
                <a:ea typeface="ＭＳ Ｐゴシック" panose="020B0600070205080204" pitchFamily="50" charset="-128"/>
                <a:cs typeface="+mn-cs"/>
              </a:rPr>
              <a:t>p</a:t>
            </a:r>
            <a:r>
              <a:rPr kumimoji="1" lang="en-US" altLang="ja-JP" sz="1400" b="1"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interactions are dominant. </a:t>
            </a: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AA431D-1802-4F9A-9E77-815A94885E9D}"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1282832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2290763" y="15875"/>
            <a:ext cx="45386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rPr>
              <a:t>ND280 analysis</a:t>
            </a:r>
          </a:p>
        </p:txBody>
      </p:sp>
      <p:sp>
        <p:nvSpPr>
          <p:cNvPr id="79875" name="Text Box 7"/>
          <p:cNvSpPr txBox="1">
            <a:spLocks noChangeArrowheads="1"/>
          </p:cNvSpPr>
          <p:nvPr/>
        </p:nvSpPr>
        <p:spPr bwMode="auto">
          <a:xfrm>
            <a:off x="-19050" y="647700"/>
            <a:ext cx="5416550"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CCQE events, CC1</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p</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events, and CC</a:t>
            </a:r>
            <a:r>
              <a:rPr kumimoji="1" lang="en-US" altLang="ja-JP" sz="2000" b="1" i="0" u="none" strike="noStrike" kern="1200" cap="none" spc="0" normalizeH="0" baseline="-25000" noProof="0">
                <a:ln>
                  <a:noFill/>
                </a:ln>
                <a:solidFill>
                  <a:srgbClr val="000000"/>
                </a:solidFill>
                <a:effectLst/>
                <a:uLnTx/>
                <a:uFillTx/>
                <a:latin typeface="Arial" panose="020B0604020202020204" pitchFamily="34" charset="0"/>
                <a:ea typeface="ＭＳ Ｐゴシック" panose="020B0600070205080204" pitchFamily="50" charset="-128"/>
                <a:cs typeface="+mn-cs"/>
              </a:rPr>
              <a:t>dis</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events are selected based on track topologies in ND280 FGD/TPC. </a:t>
            </a:r>
          </a:p>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p</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and cos</a:t>
            </a:r>
            <a:r>
              <a:rPr kumimoji="1" lang="en-US" altLang="ja-JP" sz="2000" b="1" i="0" u="none" strike="noStrike" kern="1200" cap="none" spc="0" normalizeH="0" baseline="0" noProof="0">
                <a:ln>
                  <a:noFill/>
                </a:ln>
                <a:solidFill>
                  <a:srgbClr val="000000"/>
                </a:solidFill>
                <a:effectLst/>
                <a:uLnTx/>
                <a:uFillTx/>
                <a:latin typeface="Symbol" panose="05050102010706020507" pitchFamily="18" charset="2"/>
                <a:ea typeface="ＭＳ Ｐゴシック" panose="020B0600070205080204" pitchFamily="50" charset="-128"/>
                <a:cs typeface="+mn-cs"/>
              </a:rPr>
              <a:t>q</a:t>
            </a:r>
            <a:r>
              <a:rPr kumimoji="1" lang="en-US" altLang="ja-JP" sz="2000" b="1" i="0" u="none" strike="noStrike" kern="1200" cap="none" spc="0" normalizeH="0" baseline="-25000" noProof="0">
                <a:ln>
                  <a:noFill/>
                </a:ln>
                <a:solidFill>
                  <a:srgbClr val="000000"/>
                </a:solidFill>
                <a:effectLst/>
                <a:uLnTx/>
                <a:uFillTx/>
                <a:latin typeface="Symbol" panose="05050102010706020507" pitchFamily="18" charset="2"/>
                <a:ea typeface="ＭＳ Ｐゴシック" panose="020B0600070205080204" pitchFamily="50" charset="-128"/>
                <a:cs typeface="+mn-cs"/>
              </a:rPr>
              <a:t>m</a:t>
            </a: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 distribution are carefully compared between the data and the simulation. </a:t>
            </a: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All systematic errors related to cross sections and neutrino fluxes are adjusted from the comparison.</a:t>
            </a:r>
          </a:p>
        </p:txBody>
      </p:sp>
      <p:pic>
        <p:nvPicPr>
          <p:cNvPr id="79876"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188" y="3971925"/>
            <a:ext cx="4465637"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図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688" y="4103688"/>
            <a:ext cx="4454525"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 Box 7"/>
          <p:cNvSpPr txBox="1">
            <a:spLocks noChangeArrowheads="1"/>
          </p:cNvSpPr>
          <p:nvPr/>
        </p:nvSpPr>
        <p:spPr bwMode="auto">
          <a:xfrm>
            <a:off x="5257800" y="688975"/>
            <a:ext cx="38862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12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t>CCQE : Charged Current Quasi Elastic</a:t>
            </a:r>
            <a:br>
              <a:rPr kumimoji="1" lang="en-US" altLang="ja-JP" sz="12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br>
            <a:r>
              <a:rPr kumimoji="1" lang="en-US" altLang="ja-JP" sz="12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t>CC1</a:t>
            </a:r>
            <a:r>
              <a:rPr kumimoji="1" lang="en-US" altLang="ja-JP" sz="1200" b="1" i="0" u="none" strike="noStrike" kern="1200" cap="none" spc="0" normalizeH="0" baseline="0" noProof="0">
                <a:ln>
                  <a:noFill/>
                </a:ln>
                <a:solidFill>
                  <a:srgbClr val="008000"/>
                </a:solidFill>
                <a:effectLst/>
                <a:uLnTx/>
                <a:uFillTx/>
                <a:latin typeface="Symbol" panose="05050102010706020507" pitchFamily="18" charset="2"/>
                <a:ea typeface="ＭＳ Ｐゴシック" panose="020B0600070205080204" pitchFamily="50" charset="-128"/>
                <a:cs typeface="+mn-cs"/>
              </a:rPr>
              <a:t>p</a:t>
            </a:r>
            <a:r>
              <a:rPr kumimoji="1" lang="en-US" altLang="ja-JP" sz="12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t>  : Charged Current 1</a:t>
            </a:r>
            <a:r>
              <a:rPr kumimoji="1" lang="en-US" altLang="ja-JP" sz="1200" b="1" i="0" u="none" strike="noStrike" kern="1200" cap="none" spc="0" normalizeH="0" baseline="0" noProof="0">
                <a:ln>
                  <a:noFill/>
                </a:ln>
                <a:solidFill>
                  <a:srgbClr val="008000"/>
                </a:solidFill>
                <a:effectLst/>
                <a:uLnTx/>
                <a:uFillTx/>
                <a:latin typeface="Symbol" panose="05050102010706020507" pitchFamily="18" charset="2"/>
                <a:ea typeface="ＭＳ Ｐゴシック" panose="020B0600070205080204" pitchFamily="50" charset="-128"/>
                <a:cs typeface="+mn-cs"/>
              </a:rPr>
              <a:t>p</a:t>
            </a:r>
            <a:r>
              <a:rPr kumimoji="1" lang="en-US" altLang="ja-JP" sz="12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t> resonant production</a:t>
            </a:r>
            <a:br>
              <a:rPr kumimoji="1" lang="en-US" altLang="ja-JP" sz="12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br>
            <a:r>
              <a:rPr kumimoji="1" lang="en-US" altLang="ja-JP" sz="12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t>CC</a:t>
            </a:r>
            <a:r>
              <a:rPr kumimoji="1" lang="en-US" altLang="ja-JP" sz="1200" b="1" i="0" u="none" strike="noStrike" kern="1200" cap="none" spc="0" normalizeH="0" baseline="-25000" noProof="0">
                <a:ln>
                  <a:noFill/>
                </a:ln>
                <a:solidFill>
                  <a:srgbClr val="008000"/>
                </a:solidFill>
                <a:effectLst/>
                <a:uLnTx/>
                <a:uFillTx/>
                <a:latin typeface="Arial" panose="020B0604020202020204" pitchFamily="34" charset="0"/>
                <a:ea typeface="ＭＳ Ｐゴシック" panose="020B0600070205080204" pitchFamily="50" charset="-128"/>
                <a:cs typeface="+mn-cs"/>
              </a:rPr>
              <a:t>dis</a:t>
            </a:r>
            <a:r>
              <a:rPr kumimoji="1" lang="en-US" altLang="ja-JP" sz="1200" b="1" i="0" u="none" strike="noStrike" kern="1200" cap="none" spc="0" normalizeH="0" baseline="0" noProof="0">
                <a:ln>
                  <a:noFill/>
                </a:ln>
                <a:solidFill>
                  <a:srgbClr val="008000"/>
                </a:solidFill>
                <a:effectLst/>
                <a:uLnTx/>
                <a:uFillTx/>
                <a:latin typeface="Arial" panose="020B0604020202020204" pitchFamily="34" charset="0"/>
                <a:ea typeface="ＭＳ Ｐゴシック" panose="020B0600070205080204" pitchFamily="50" charset="-128"/>
                <a:cs typeface="+mn-cs"/>
              </a:rPr>
              <a:t>   : Charged Current Deep Inelastic Scattering </a:t>
            </a:r>
          </a:p>
        </p:txBody>
      </p:sp>
      <p:sp>
        <p:nvSpPr>
          <p:cNvPr id="79879" name="Text Box 7"/>
          <p:cNvSpPr txBox="1">
            <a:spLocks noChangeArrowheads="1"/>
          </p:cNvSpPr>
          <p:nvPr/>
        </p:nvSpPr>
        <p:spPr bwMode="auto">
          <a:xfrm>
            <a:off x="0" y="3336925"/>
            <a:ext cx="91440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342900" marR="0" lvl="0" indent="-342900" algn="l" defTabSz="914400" rtl="0" eaLnBrk="1" fontAlgn="base" latinLnBrk="0" hangingPunct="1">
              <a:lnSpc>
                <a:spcPct val="100000"/>
              </a:lnSpc>
              <a:spcBef>
                <a:spcPct val="50000"/>
              </a:spcBef>
              <a:spcAft>
                <a:spcPct val="0"/>
              </a:spcAft>
              <a:buClrTx/>
              <a:buSzTx/>
              <a:buFont typeface="Wingdings" panose="05000000000000000000" pitchFamily="2" charset="2"/>
              <a:buChar char="l"/>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The agreements are excellent after the parameter adjustment.</a:t>
            </a:r>
            <a:b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br>
            <a:r>
              <a:rPr kumimoji="1" lang="en-US" altLang="ja-JP" sz="2000" b="1"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50" charset="-128"/>
                <a:cs typeface="+mn-cs"/>
              </a:rPr>
              <a:t>The adjusted parameters can be also applied for SK.</a:t>
            </a:r>
          </a:p>
        </p:txBody>
      </p:sp>
      <p:sp>
        <p:nvSpPr>
          <p:cNvPr id="79880" name="Text Box 7"/>
          <p:cNvSpPr txBox="1">
            <a:spLocks noChangeArrowheads="1"/>
          </p:cNvSpPr>
          <p:nvPr/>
        </p:nvSpPr>
        <p:spPr bwMode="auto">
          <a:xfrm>
            <a:off x="3192463" y="4260850"/>
            <a:ext cx="1017587"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CCQE</a:t>
            </a:r>
          </a:p>
        </p:txBody>
      </p:sp>
      <p:sp>
        <p:nvSpPr>
          <p:cNvPr id="79881" name="Text Box 7"/>
          <p:cNvSpPr txBox="1">
            <a:spLocks noChangeArrowheads="1"/>
          </p:cNvSpPr>
          <p:nvPr/>
        </p:nvSpPr>
        <p:spPr bwMode="auto">
          <a:xfrm>
            <a:off x="7796213" y="4260850"/>
            <a:ext cx="1019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CCQE</a:t>
            </a:r>
          </a:p>
        </p:txBody>
      </p:sp>
      <p:pic>
        <p:nvPicPr>
          <p:cNvPr id="79882" name="図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70600" y="1343025"/>
            <a:ext cx="228917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3" name="Text Box 7"/>
          <p:cNvSpPr txBox="1">
            <a:spLocks noChangeArrowheads="1"/>
          </p:cNvSpPr>
          <p:nvPr/>
        </p:nvSpPr>
        <p:spPr bwMode="auto">
          <a:xfrm>
            <a:off x="7127875" y="2255838"/>
            <a:ext cx="101758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en-US" altLang="ja-JP" sz="20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CCQE</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9D50D1B-680C-4AE8-9037-55E32DFC37E6}"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2044209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グループ化 15"/>
          <p:cNvGrpSpPr>
            <a:grpSpLocks/>
          </p:cNvGrpSpPr>
          <p:nvPr/>
        </p:nvGrpSpPr>
        <p:grpSpPr bwMode="auto">
          <a:xfrm>
            <a:off x="258763" y="536575"/>
            <a:ext cx="8086725" cy="6359525"/>
            <a:chOff x="5992023" y="3541515"/>
            <a:chExt cx="8086725" cy="6360346"/>
          </a:xfrm>
        </p:grpSpPr>
        <p:pic>
          <p:nvPicPr>
            <p:cNvPr id="8192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738" y="3779080"/>
              <a:ext cx="7677845" cy="59038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1926" name="グループ化 10"/>
            <p:cNvGrpSpPr>
              <a:grpSpLocks/>
            </p:cNvGrpSpPr>
            <p:nvPr/>
          </p:nvGrpSpPr>
          <p:grpSpPr bwMode="auto">
            <a:xfrm>
              <a:off x="5992023" y="3541515"/>
              <a:ext cx="8086725" cy="6360346"/>
              <a:chOff x="695325" y="502669"/>
              <a:chExt cx="7629525" cy="6000750"/>
            </a:xfrm>
          </p:grpSpPr>
          <p:sp>
            <p:nvSpPr>
              <p:cNvPr id="12" name="正方形/長方形 11"/>
              <p:cNvSpPr/>
              <p:nvPr/>
            </p:nvSpPr>
            <p:spPr>
              <a:xfrm>
                <a:off x="8077721" y="637484"/>
                <a:ext cx="247129" cy="5725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 name="正方形/長方形 12"/>
              <p:cNvSpPr/>
              <p:nvPr/>
            </p:nvSpPr>
            <p:spPr>
              <a:xfrm>
                <a:off x="833118" y="640480"/>
                <a:ext cx="248626" cy="5725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4" name="正方形/長方形 13"/>
              <p:cNvSpPr/>
              <p:nvPr/>
            </p:nvSpPr>
            <p:spPr>
              <a:xfrm>
                <a:off x="819638" y="502669"/>
                <a:ext cx="7505212" cy="275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5" name="正方形/長方形 14"/>
              <p:cNvSpPr/>
              <p:nvPr/>
            </p:nvSpPr>
            <p:spPr>
              <a:xfrm>
                <a:off x="695325" y="6227798"/>
                <a:ext cx="7505211" cy="275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grpSp>
      </p:grpSp>
      <p:sp>
        <p:nvSpPr>
          <p:cNvPr id="81923" name="テキスト ボックス 12"/>
          <p:cNvSpPr txBox="1">
            <a:spLocks noChangeArrowheads="1"/>
          </p:cNvSpPr>
          <p:nvPr/>
        </p:nvSpPr>
        <p:spPr bwMode="auto">
          <a:xfrm>
            <a:off x="1130300" y="5106988"/>
            <a:ext cx="2322513"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CC0066"/>
                </a:solidFill>
                <a:effectLst/>
                <a:uLnTx/>
                <a:uFillTx/>
                <a:latin typeface="Calibri" panose="020F0502020204030204" pitchFamily="34" charset="0"/>
                <a:ea typeface="ＭＳ Ｐゴシック" panose="020B0600070205080204" pitchFamily="50" charset="-128"/>
                <a:cs typeface="+mn-cs"/>
              </a:rPr>
              <a:t>P</a:t>
            </a:r>
            <a:r>
              <a:rPr kumimoji="1" lang="en-US" altLang="ja-JP" sz="2400" b="0" i="0" u="none" strike="noStrike" kern="1200" cap="none" spc="0" normalizeH="0" baseline="0" noProof="0">
                <a:ln>
                  <a:noFill/>
                </a:ln>
                <a:solidFill>
                  <a:srgbClr val="CC0066"/>
                </a:solidFill>
                <a:effectLst/>
                <a:uLnTx/>
                <a:uFillTx/>
                <a:latin typeface="Symbol" panose="05050102010706020507" pitchFamily="18" charset="2"/>
                <a:ea typeface="ＭＳ Ｐゴシック" panose="020B0600070205080204" pitchFamily="50" charset="-128"/>
                <a:cs typeface="+mn-cs"/>
              </a:rPr>
              <a:t>m</a:t>
            </a:r>
            <a:r>
              <a:rPr kumimoji="1" lang="en-US" altLang="ja-JP" sz="2400" b="0" i="0" u="none" strike="noStrike" kern="1200" cap="none" spc="0" normalizeH="0" baseline="0" noProof="0">
                <a:ln>
                  <a:noFill/>
                </a:ln>
                <a:solidFill>
                  <a:srgbClr val="CC0066"/>
                </a:solidFill>
                <a:effectLst/>
                <a:uLnTx/>
                <a:uFillTx/>
                <a:latin typeface="Calibri" panose="020F0502020204030204" pitchFamily="34" charset="0"/>
                <a:ea typeface="ＭＳ Ｐゴシック" panose="020B0600070205080204" pitchFamily="50" charset="-128"/>
                <a:cs typeface="+mn-cs"/>
              </a:rPr>
              <a:t> = 1025 MeV/c</a:t>
            </a:r>
            <a:endParaRPr kumimoji="1" lang="en-US" altLang="ja-JP"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0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rPr>
              <a:t>1 decay-e</a:t>
            </a:r>
            <a:endParaRPr kumimoji="1" lang="ja-JP"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
        <p:nvSpPr>
          <p:cNvPr id="81924" name="Text Box 2"/>
          <p:cNvSpPr txBox="1">
            <a:spLocks noChangeArrowheads="1"/>
          </p:cNvSpPr>
          <p:nvPr/>
        </p:nvSpPr>
        <p:spPr bwMode="auto">
          <a:xfrm>
            <a:off x="76200" y="79375"/>
            <a:ext cx="9067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Typical single muon ring event</a:t>
            </a:r>
            <a:endParaRPr kumimoji="1" lang="en-US" altLang="ja-JP" sz="2800" b="1" i="0" u="sng" strike="noStrike" kern="1200" cap="none" spc="0" normalizeH="0" baseline="-25000" noProof="0">
              <a:ln>
                <a:noFill/>
              </a:ln>
              <a:solidFill>
                <a:srgbClr val="333399"/>
              </a:solidFill>
              <a:effectLst/>
              <a:uLnTx/>
              <a:uFillTx/>
              <a:latin typeface="Arial" panose="020B0604020202020204" pitchFamily="34" charset="0"/>
              <a:ea typeface="ＭＳ Ｐゴシック" panose="020B0600070205080204" pitchFamily="50" charset="-128"/>
              <a:cs typeface="+mn-cs"/>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AA431D-1802-4F9A-9E77-815A94885E9D}"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760718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図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19" y="3065049"/>
            <a:ext cx="8994476" cy="300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直線コネクタ 15"/>
          <p:cNvCxnSpPr/>
          <p:nvPr/>
        </p:nvCxnSpPr>
        <p:spPr>
          <a:xfrm>
            <a:off x="2143318" y="6069400"/>
            <a:ext cx="10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2554336" y="6064782"/>
            <a:ext cx="10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236538" y="5953946"/>
            <a:ext cx="3781280" cy="664931"/>
          </a:xfrm>
          <a:prstGeom prst="rect">
            <a:avLst/>
          </a:prstGeom>
          <a:solidFill>
            <a:srgbClr val="FF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651" name="Text Box 23"/>
          <p:cNvSpPr txBox="1">
            <a:spLocks noChangeArrowheads="1"/>
          </p:cNvSpPr>
          <p:nvPr/>
        </p:nvSpPr>
        <p:spPr bwMode="auto">
          <a:xfrm>
            <a:off x="236538" y="1588"/>
            <a:ext cx="8655050" cy="5238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800" b="1" u="sng">
                <a:solidFill>
                  <a:srgbClr val="0A0AD4"/>
                </a:solidFill>
                <a:latin typeface="Symbol" panose="05050102010706020507" pitchFamily="18" charset="2"/>
              </a:rPr>
              <a:t>n</a:t>
            </a:r>
            <a:r>
              <a:rPr lang="en-US" altLang="ja-JP" sz="2800" b="1" u="sng" baseline="-25000">
                <a:solidFill>
                  <a:srgbClr val="0A0AD4"/>
                </a:solidFill>
              </a:rPr>
              <a:t>e</a:t>
            </a:r>
            <a:r>
              <a:rPr lang="en-US" altLang="ja-JP" sz="2800" b="1" u="sng">
                <a:solidFill>
                  <a:srgbClr val="0A0AD4"/>
                </a:solidFill>
              </a:rPr>
              <a:t> appearance in long-baseline experiments</a:t>
            </a:r>
            <a:endParaRPr lang="en-US" altLang="ja-JP" sz="2800" b="1" u="sng">
              <a:solidFill>
                <a:srgbClr val="0A0AD4"/>
              </a:solidFill>
              <a:latin typeface="Symbol" panose="05050102010706020507" pitchFamily="18" charset="2"/>
            </a:endParaRPr>
          </a:p>
        </p:txBody>
      </p:sp>
      <p:pic>
        <p:nvPicPr>
          <p:cNvPr id="27652" name="図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488" y="765175"/>
            <a:ext cx="8247062"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円/楕円 1"/>
          <p:cNvSpPr/>
          <p:nvPr/>
        </p:nvSpPr>
        <p:spPr>
          <a:xfrm>
            <a:off x="5002213" y="1555750"/>
            <a:ext cx="723900" cy="438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円/楕円 6"/>
          <p:cNvSpPr/>
          <p:nvPr/>
        </p:nvSpPr>
        <p:spPr>
          <a:xfrm>
            <a:off x="5878513" y="1069975"/>
            <a:ext cx="723900" cy="438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テキスト ボックス 10"/>
          <p:cNvSpPr txBox="1"/>
          <p:nvPr/>
        </p:nvSpPr>
        <p:spPr>
          <a:xfrm>
            <a:off x="1920875" y="2030413"/>
            <a:ext cx="3452813" cy="338137"/>
          </a:xfrm>
          <a:prstGeom prst="rect">
            <a:avLst/>
          </a:prstGeom>
          <a:solidFill>
            <a:srgbClr val="FFFF00"/>
          </a:solidFill>
        </p:spPr>
        <p:txBody>
          <a:bodyPr wrap="none">
            <a:spAutoFit/>
          </a:bodyPr>
          <a:lstStyle/>
          <a:p>
            <a:pPr>
              <a:defRPr/>
            </a:pPr>
            <a:r>
              <a:rPr lang="en-US" altLang="ja-JP" sz="1600" b="1" dirty="0">
                <a:solidFill>
                  <a:srgbClr val="FF0000"/>
                </a:solidFill>
                <a:latin typeface="+mn-lt"/>
              </a:rPr>
              <a:t>- </a:t>
            </a:r>
            <a:r>
              <a:rPr lang="en-US" altLang="ja-JP" sz="1600" b="1" dirty="0">
                <a:latin typeface="+mn-lt"/>
              </a:rPr>
              <a:t>for neutrino,  </a:t>
            </a:r>
            <a:r>
              <a:rPr lang="en-US" altLang="ja-JP" sz="1600" b="1" dirty="0">
                <a:solidFill>
                  <a:srgbClr val="FF0000"/>
                </a:solidFill>
                <a:latin typeface="Arial"/>
              </a:rPr>
              <a:t>+ </a:t>
            </a:r>
            <a:r>
              <a:rPr lang="en-US" altLang="ja-JP" sz="1600" b="1" dirty="0">
                <a:solidFill>
                  <a:srgbClr val="000000"/>
                </a:solidFill>
                <a:latin typeface="Arial"/>
              </a:rPr>
              <a:t>for anti-neutrino</a:t>
            </a:r>
            <a:r>
              <a:rPr lang="en-US" altLang="ja-JP" sz="1600" b="1" dirty="0">
                <a:solidFill>
                  <a:srgbClr val="000000"/>
                </a:solidFill>
              </a:rPr>
              <a:t> </a:t>
            </a:r>
            <a:endParaRPr lang="ja-JP" altLang="en-US" sz="1600" b="1" dirty="0">
              <a:solidFill>
                <a:srgbClr val="000000"/>
              </a:solidFill>
            </a:endParaRPr>
          </a:p>
        </p:txBody>
      </p:sp>
      <p:cxnSp>
        <p:nvCxnSpPr>
          <p:cNvPr id="12" name="直線矢印コネクタ 11"/>
          <p:cNvCxnSpPr/>
          <p:nvPr/>
        </p:nvCxnSpPr>
        <p:spPr>
          <a:xfrm flipH="1" flipV="1">
            <a:off x="1901825" y="1863725"/>
            <a:ext cx="138113" cy="2206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p:cNvSpPr>
            <a:spLocks noGrp="1"/>
          </p:cNvSpPr>
          <p:nvPr>
            <p:ph type="sldNum" sz="quarter" idx="12"/>
          </p:nvPr>
        </p:nvSpPr>
        <p:spPr/>
        <p:txBody>
          <a:bodyPr/>
          <a:lstStyle/>
          <a:p>
            <a:pPr>
              <a:defRPr/>
            </a:pPr>
            <a:fld id="{3EAA431D-1802-4F9A-9E77-815A94885E9D}" type="slidenum">
              <a:rPr lang="en-US" altLang="ja-JP" smtClean="0"/>
              <a:pPr>
                <a:defRPr/>
              </a:pPr>
              <a:t>5</a:t>
            </a:fld>
            <a:endParaRPr lang="en-US" altLang="ja-JP"/>
          </a:p>
        </p:txBody>
      </p:sp>
      <p:cxnSp>
        <p:nvCxnSpPr>
          <p:cNvPr id="5" name="直線コネクタ 4"/>
          <p:cNvCxnSpPr/>
          <p:nvPr/>
        </p:nvCxnSpPr>
        <p:spPr>
          <a:xfrm>
            <a:off x="5057400" y="2952119"/>
            <a:ext cx="10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5617302" y="2965373"/>
            <a:ext cx="10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2558952" y="6346483"/>
            <a:ext cx="108000" cy="0"/>
          </a:xfrm>
          <a:prstGeom prst="line">
            <a:avLst/>
          </a:prstGeom>
          <a:ln w="28575">
            <a:solidFill>
              <a:srgbClr val="0A0AD4"/>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2129472" y="6341867"/>
            <a:ext cx="108000" cy="0"/>
          </a:xfrm>
          <a:prstGeom prst="line">
            <a:avLst/>
          </a:prstGeom>
          <a:ln w="28575">
            <a:solidFill>
              <a:srgbClr val="0A0AD4"/>
            </a:solidFill>
          </a:ln>
        </p:spPr>
        <p:style>
          <a:lnRef idx="1">
            <a:schemeClr val="accent1"/>
          </a:lnRef>
          <a:fillRef idx="0">
            <a:schemeClr val="accent1"/>
          </a:fillRef>
          <a:effectRef idx="0">
            <a:schemeClr val="accent1"/>
          </a:effectRef>
          <a:fontRef idx="minor">
            <a:schemeClr val="tx1"/>
          </a:fontRef>
        </p:style>
      </p:cxnSp>
      <p:sp>
        <p:nvSpPr>
          <p:cNvPr id="40963" name="Text Box 99"/>
          <p:cNvSpPr txBox="1">
            <a:spLocks noChangeArrowheads="1"/>
          </p:cNvSpPr>
          <p:nvPr/>
        </p:nvSpPr>
        <p:spPr bwMode="auto">
          <a:xfrm>
            <a:off x="31025" y="439738"/>
            <a:ext cx="9112975" cy="621323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defRPr/>
            </a:pPr>
            <a:r>
              <a:rPr kumimoji="0" lang="en-US" altLang="ja-JP" sz="1850" b="1" dirty="0"/>
              <a:t>The probability of </a:t>
            </a:r>
            <a:r>
              <a:rPr kumimoji="0" lang="en-US" altLang="ja-JP" sz="1850" b="1" dirty="0">
                <a:latin typeface="Symbol" panose="05050102010706020507" pitchFamily="18" charset="2"/>
              </a:rPr>
              <a:t>n</a:t>
            </a:r>
            <a:r>
              <a:rPr kumimoji="0" lang="en-US" altLang="ja-JP" sz="1850" b="1" baseline="-25000" dirty="0"/>
              <a:t>e</a:t>
            </a:r>
            <a:r>
              <a:rPr kumimoji="0" lang="en-US" altLang="ja-JP" sz="1850" b="1" dirty="0"/>
              <a:t> appearance can be written as</a:t>
            </a:r>
            <a:br>
              <a:rPr kumimoji="0" lang="en-US" altLang="ja-JP" sz="1850" b="1" dirty="0"/>
            </a:br>
            <a:r>
              <a:rPr kumimoji="0" lang="en-US" altLang="ja-JP" sz="1850" b="1" dirty="0"/>
              <a:t/>
            </a:r>
            <a:br>
              <a:rPr kumimoji="0" lang="en-US" altLang="ja-JP" sz="1850" b="1" dirty="0"/>
            </a:br>
            <a:r>
              <a:rPr kumimoji="0" lang="en-US" altLang="ja-JP" sz="1850" b="1" dirty="0"/>
              <a:t/>
            </a:r>
            <a:br>
              <a:rPr kumimoji="0" lang="en-US" altLang="ja-JP" sz="1850" b="1" dirty="0"/>
            </a:br>
            <a:r>
              <a:rPr kumimoji="0" lang="en-US" altLang="ja-JP" sz="1850" b="1" dirty="0"/>
              <a:t/>
            </a:r>
            <a:br>
              <a:rPr kumimoji="0" lang="en-US" altLang="ja-JP" sz="1850" b="1" dirty="0"/>
            </a:br>
            <a:r>
              <a:rPr kumimoji="0" lang="en-US" altLang="ja-JP" sz="1850" b="1" dirty="0" smtClean="0"/>
              <a:t/>
            </a:r>
            <a:br>
              <a:rPr kumimoji="0" lang="en-US" altLang="ja-JP" sz="1850" b="1" dirty="0" smtClean="0"/>
            </a:br>
            <a:r>
              <a:rPr kumimoji="0" lang="en-US" altLang="ja-JP" sz="1850" b="1" dirty="0" smtClean="0"/>
              <a:t/>
            </a:r>
            <a:br>
              <a:rPr kumimoji="0" lang="en-US" altLang="ja-JP" sz="1850" b="1" dirty="0" smtClean="0"/>
            </a:br>
            <a:r>
              <a:rPr kumimoji="0" lang="en-US" altLang="ja-JP" sz="1850" b="1" dirty="0" smtClean="0"/>
              <a:t/>
            </a:r>
            <a:br>
              <a:rPr kumimoji="0" lang="en-US" altLang="ja-JP" sz="1850" b="1" dirty="0" smtClean="0"/>
            </a:br>
            <a:r>
              <a:rPr kumimoji="0" lang="en-US" altLang="ja-JP" sz="1850" b="1" dirty="0" smtClean="0"/>
              <a:t>These probabilities are </a:t>
            </a:r>
            <a:r>
              <a:rPr kumimoji="0" lang="en-US" altLang="ja-JP" sz="1850" b="1" dirty="0"/>
              <a:t>used to study </a:t>
            </a:r>
            <a:r>
              <a:rPr kumimoji="0" lang="en-US" altLang="ja-JP" sz="1850" b="1" dirty="0" err="1">
                <a:solidFill>
                  <a:srgbClr val="FF0000"/>
                </a:solidFill>
                <a:latin typeface="Symbol" panose="05050102010706020507" pitchFamily="18" charset="2"/>
              </a:rPr>
              <a:t>d</a:t>
            </a:r>
            <a:r>
              <a:rPr kumimoji="0" lang="en-US" altLang="ja-JP" sz="1850" b="1" baseline="-25000" dirty="0" err="1">
                <a:solidFill>
                  <a:srgbClr val="FF0000"/>
                </a:solidFill>
              </a:rPr>
              <a:t>CP</a:t>
            </a:r>
            <a:r>
              <a:rPr kumimoji="0" lang="en-US" altLang="ja-JP" sz="1850" b="1" dirty="0"/>
              <a:t> and </a:t>
            </a:r>
            <a:r>
              <a:rPr kumimoji="0" lang="en-US" altLang="ja-JP" sz="1850" b="1" dirty="0">
                <a:solidFill>
                  <a:srgbClr val="FF0000"/>
                </a:solidFill>
              </a:rPr>
              <a:t>mass hierarchy</a:t>
            </a:r>
            <a:r>
              <a:rPr kumimoji="0" lang="en-US" altLang="ja-JP" sz="1850" b="1" dirty="0"/>
              <a:t>. </a:t>
            </a:r>
          </a:p>
          <a:p>
            <a:pPr eaLnBrk="1" hangingPunct="1">
              <a:spcBef>
                <a:spcPct val="50000"/>
              </a:spcBef>
              <a:buFont typeface="Wingdings" panose="05000000000000000000" pitchFamily="2" charset="2"/>
              <a:buChar char="l"/>
              <a:defRPr/>
            </a:pPr>
            <a:r>
              <a:rPr lang="en-US" altLang="ja-JP" sz="1850" b="1" dirty="0"/>
              <a:t>Oscillation probabilities </a:t>
            </a:r>
            <a:r>
              <a:rPr lang="en-US" altLang="ja-JP" sz="1850" b="1" dirty="0" smtClean="0"/>
              <a:t>P(</a:t>
            </a:r>
            <a:r>
              <a:rPr lang="en-US" altLang="ja-JP" sz="1850" b="1" dirty="0" smtClean="0">
                <a:latin typeface="Symbol" panose="05050102010706020507" pitchFamily="18" charset="2"/>
              </a:rPr>
              <a:t>n</a:t>
            </a:r>
            <a:r>
              <a:rPr lang="en-US" altLang="ja-JP" sz="1850" b="1" baseline="-25000" dirty="0" smtClean="0">
                <a:latin typeface="Symbol" panose="05050102010706020507" pitchFamily="18" charset="2"/>
              </a:rPr>
              <a:t>m</a:t>
            </a:r>
            <a:r>
              <a:rPr lang="en-US" altLang="ja-JP" sz="1850" b="1" dirty="0" smtClean="0"/>
              <a:t> -&gt; </a:t>
            </a:r>
            <a:r>
              <a:rPr lang="en-US" altLang="ja-JP" sz="1850" b="1" dirty="0" smtClean="0">
                <a:latin typeface="Symbol" panose="05050102010706020507" pitchFamily="18" charset="2"/>
              </a:rPr>
              <a:t>n</a:t>
            </a:r>
            <a:r>
              <a:rPr lang="en-US" altLang="ja-JP" sz="1850" b="1" baseline="-25000" dirty="0" smtClean="0"/>
              <a:t>e</a:t>
            </a:r>
            <a:r>
              <a:rPr lang="en-US" altLang="ja-JP" sz="1850" b="1" dirty="0" smtClean="0"/>
              <a:t>) </a:t>
            </a:r>
            <a:r>
              <a:rPr lang="en-US" altLang="ja-JP" sz="1850" b="1" dirty="0"/>
              <a:t>and </a:t>
            </a:r>
            <a:r>
              <a:rPr lang="en-US" altLang="ja-JP" sz="1850" b="1" dirty="0" smtClean="0"/>
              <a:t>P(</a:t>
            </a:r>
            <a:r>
              <a:rPr lang="en-US" altLang="ja-JP" sz="1850" b="1" dirty="0" smtClean="0">
                <a:latin typeface="Symbol" panose="05050102010706020507" pitchFamily="18" charset="2"/>
              </a:rPr>
              <a:t>n</a:t>
            </a:r>
            <a:r>
              <a:rPr lang="en-US" altLang="ja-JP" sz="1850" b="1" baseline="-25000" dirty="0" smtClean="0">
                <a:latin typeface="Symbol" panose="05050102010706020507" pitchFamily="18" charset="2"/>
              </a:rPr>
              <a:t>m</a:t>
            </a:r>
            <a:r>
              <a:rPr lang="en-US" altLang="ja-JP" sz="1850" b="1" dirty="0" smtClean="0"/>
              <a:t> -&gt; </a:t>
            </a:r>
            <a:r>
              <a:rPr lang="en-US" altLang="ja-JP" sz="1850" b="1" dirty="0" smtClean="0">
                <a:latin typeface="Symbol" panose="05050102010706020507" pitchFamily="18" charset="2"/>
              </a:rPr>
              <a:t>n</a:t>
            </a:r>
            <a:r>
              <a:rPr lang="en-US" altLang="ja-JP" sz="1850" b="1" baseline="-25000" dirty="0" smtClean="0"/>
              <a:t>e</a:t>
            </a:r>
            <a:r>
              <a:rPr lang="en-US" altLang="ja-JP" sz="1850" b="1" dirty="0" smtClean="0"/>
              <a:t>)</a:t>
            </a:r>
            <a:br>
              <a:rPr lang="en-US" altLang="ja-JP" sz="1850" b="1" dirty="0" smtClean="0"/>
            </a:br>
            <a:r>
              <a:rPr lang="en-US" altLang="ja-JP" sz="1850" b="1" dirty="0" smtClean="0"/>
              <a:t/>
            </a:r>
            <a:br>
              <a:rPr lang="en-US" altLang="ja-JP" sz="1850" b="1" dirty="0" smtClean="0"/>
            </a:br>
            <a:r>
              <a:rPr lang="en-US" altLang="ja-JP" sz="1850" b="1" dirty="0" smtClean="0"/>
              <a:t/>
            </a:r>
            <a:br>
              <a:rPr lang="en-US" altLang="ja-JP" sz="1850" b="1" dirty="0" smtClean="0"/>
            </a:br>
            <a:r>
              <a:rPr lang="en-US" altLang="ja-JP" sz="1850" b="1" dirty="0" smtClean="0"/>
              <a:t/>
            </a:r>
            <a:br>
              <a:rPr lang="en-US" altLang="ja-JP" sz="1850" b="1" dirty="0" smtClean="0"/>
            </a:br>
            <a:r>
              <a:rPr lang="en-US" altLang="ja-JP" sz="1850" b="1" dirty="0" smtClean="0"/>
              <a:t/>
            </a:r>
            <a:br>
              <a:rPr lang="en-US" altLang="ja-JP" sz="1850" b="1" dirty="0" smtClean="0"/>
            </a:br>
            <a:r>
              <a:rPr lang="en-US" altLang="ja-JP" sz="1850" b="1" dirty="0" smtClean="0"/>
              <a:t/>
            </a:r>
            <a:br>
              <a:rPr lang="en-US" altLang="ja-JP" sz="1850" b="1" dirty="0" smtClean="0"/>
            </a:br>
            <a:r>
              <a:rPr lang="en-US" altLang="ja-JP" sz="1850" b="1" dirty="0" smtClean="0"/>
              <a:t/>
            </a:r>
            <a:br>
              <a:rPr lang="en-US" altLang="ja-JP" sz="1850" b="1" dirty="0" smtClean="0"/>
            </a:br>
            <a:r>
              <a:rPr lang="en-US" altLang="ja-JP" sz="1850" b="1" dirty="0" smtClean="0"/>
              <a:t/>
            </a:r>
            <a:br>
              <a:rPr lang="en-US" altLang="ja-JP" sz="1850" b="1" dirty="0" smtClean="0"/>
            </a:br>
            <a:r>
              <a:rPr lang="en-US" altLang="ja-JP" sz="1850" b="1" dirty="0" smtClean="0"/>
              <a:t/>
            </a:r>
            <a:br>
              <a:rPr lang="en-US" altLang="ja-JP" sz="1850" b="1" dirty="0" smtClean="0"/>
            </a:br>
            <a:r>
              <a:rPr lang="en-US" altLang="ja-JP" sz="1850" b="1" dirty="0" smtClean="0"/>
              <a:t/>
            </a:r>
            <a:br>
              <a:rPr lang="en-US" altLang="ja-JP" sz="1850" b="1" dirty="0" smtClean="0"/>
            </a:br>
            <a:r>
              <a:rPr lang="en-US" altLang="ja-JP" sz="1850" b="1" dirty="0" smtClean="0"/>
              <a:t/>
            </a:r>
            <a:br>
              <a:rPr lang="en-US" altLang="ja-JP" sz="1850" b="1" dirty="0" smtClean="0"/>
            </a:br>
            <a:r>
              <a:rPr lang="pt-BR" altLang="ja-JP" sz="1850" b="1" dirty="0" smtClean="0">
                <a:solidFill>
                  <a:srgbClr val="FF0000"/>
                </a:solidFill>
              </a:rPr>
              <a:t>If P(</a:t>
            </a:r>
            <a:r>
              <a:rPr lang="pt-BR" altLang="ja-JP" sz="1850" b="1" dirty="0" smtClean="0">
                <a:solidFill>
                  <a:srgbClr val="FF0000"/>
                </a:solidFill>
                <a:latin typeface="Symbol" panose="05050102010706020507" pitchFamily="18" charset="2"/>
              </a:rPr>
              <a:t>n</a:t>
            </a:r>
            <a:r>
              <a:rPr lang="pt-BR" altLang="ja-JP" sz="1850" b="1" baseline="-25000" dirty="0" smtClean="0">
                <a:solidFill>
                  <a:srgbClr val="FF0000"/>
                </a:solidFill>
                <a:latin typeface="Symbol" panose="05050102010706020507" pitchFamily="18" charset="2"/>
              </a:rPr>
              <a:t>m</a:t>
            </a:r>
            <a:r>
              <a:rPr lang="pt-BR" altLang="ja-JP" sz="1850" b="1" dirty="0" smtClean="0">
                <a:solidFill>
                  <a:srgbClr val="FF0000"/>
                </a:solidFill>
              </a:rPr>
              <a:t>-</a:t>
            </a:r>
            <a:r>
              <a:rPr lang="pt-BR" altLang="ja-JP" sz="1850" b="1" dirty="0">
                <a:solidFill>
                  <a:srgbClr val="FF0000"/>
                </a:solidFill>
              </a:rPr>
              <a:t>&gt;</a:t>
            </a:r>
            <a:r>
              <a:rPr lang="pt-BR" altLang="ja-JP" sz="1850" b="1" dirty="0" smtClean="0">
                <a:solidFill>
                  <a:srgbClr val="FF0000"/>
                </a:solidFill>
                <a:latin typeface="Symbol" panose="05050102010706020507" pitchFamily="18" charset="2"/>
              </a:rPr>
              <a:t>n</a:t>
            </a:r>
            <a:r>
              <a:rPr lang="pt-BR" altLang="ja-JP" sz="1850" b="1" baseline="-25000" dirty="0" smtClean="0">
                <a:solidFill>
                  <a:srgbClr val="FF0000"/>
                </a:solidFill>
              </a:rPr>
              <a:t>e</a:t>
            </a:r>
            <a:r>
              <a:rPr lang="pt-BR" altLang="ja-JP" sz="1850" b="1" dirty="0" smtClean="0">
                <a:solidFill>
                  <a:srgbClr val="FF0000"/>
                </a:solidFill>
              </a:rPr>
              <a:t>) </a:t>
            </a:r>
            <a:r>
              <a:rPr lang="pt-BR" altLang="ja-JP" sz="1850" b="1" dirty="0">
                <a:solidFill>
                  <a:srgbClr val="FF0000"/>
                </a:solidFill>
              </a:rPr>
              <a:t>&lt; </a:t>
            </a:r>
            <a:r>
              <a:rPr lang="pt-BR" altLang="ja-JP" sz="1850" b="1" dirty="0" smtClean="0">
                <a:solidFill>
                  <a:srgbClr val="FF0000"/>
                </a:solidFill>
              </a:rPr>
              <a:t>P(</a:t>
            </a:r>
            <a:r>
              <a:rPr lang="pt-BR" altLang="ja-JP" sz="1850" b="1" dirty="0" smtClean="0">
                <a:solidFill>
                  <a:srgbClr val="FF0000"/>
                </a:solidFill>
                <a:latin typeface="Symbol" panose="05050102010706020507" pitchFamily="18" charset="2"/>
              </a:rPr>
              <a:t>n</a:t>
            </a:r>
            <a:r>
              <a:rPr lang="pt-BR" altLang="ja-JP" sz="1850" b="1" baseline="-25000" dirty="0" smtClean="0">
                <a:solidFill>
                  <a:srgbClr val="FF0000"/>
                </a:solidFill>
                <a:latin typeface="Symbol" panose="05050102010706020507" pitchFamily="18" charset="2"/>
              </a:rPr>
              <a:t>m</a:t>
            </a:r>
            <a:r>
              <a:rPr lang="pt-BR" altLang="ja-JP" sz="1850" b="1" dirty="0" smtClean="0">
                <a:solidFill>
                  <a:srgbClr val="FF0000"/>
                </a:solidFill>
              </a:rPr>
              <a:t>-</a:t>
            </a:r>
            <a:r>
              <a:rPr lang="pt-BR" altLang="ja-JP" sz="1850" b="1" dirty="0">
                <a:solidFill>
                  <a:srgbClr val="FF0000"/>
                </a:solidFill>
              </a:rPr>
              <a:t>&gt;</a:t>
            </a:r>
            <a:r>
              <a:rPr lang="pt-BR" altLang="ja-JP" sz="1850" b="1" dirty="0" smtClean="0">
                <a:solidFill>
                  <a:srgbClr val="FF0000"/>
                </a:solidFill>
                <a:latin typeface="Symbol" panose="05050102010706020507" pitchFamily="18" charset="2"/>
              </a:rPr>
              <a:t>n</a:t>
            </a:r>
            <a:r>
              <a:rPr lang="pt-BR" altLang="ja-JP" sz="1850" b="1" baseline="-25000" dirty="0" smtClean="0">
                <a:solidFill>
                  <a:srgbClr val="FF0000"/>
                </a:solidFill>
              </a:rPr>
              <a:t>e</a:t>
            </a:r>
            <a:r>
              <a:rPr lang="pt-BR" altLang="ja-JP" sz="1850" b="1" dirty="0" smtClean="0">
                <a:solidFill>
                  <a:srgbClr val="FF0000"/>
                </a:solidFill>
              </a:rPr>
              <a:t>), </a:t>
            </a:r>
            <a:r>
              <a:rPr lang="pt-BR" altLang="ja-JP" sz="1850" b="1" dirty="0" smtClean="0">
                <a:solidFill>
                  <a:srgbClr val="FF0000"/>
                </a:solidFill>
                <a:latin typeface="Symbol" panose="05050102010706020507" pitchFamily="18" charset="2"/>
              </a:rPr>
              <a:t>d</a:t>
            </a:r>
            <a:r>
              <a:rPr lang="pt-BR" altLang="ja-JP" sz="1850" b="1" baseline="-25000" dirty="0" smtClean="0">
                <a:solidFill>
                  <a:srgbClr val="FF0000"/>
                </a:solidFill>
              </a:rPr>
              <a:t>CP</a:t>
            </a:r>
            <a:r>
              <a:rPr lang="pt-BR" altLang="ja-JP" sz="1850" b="1" dirty="0" smtClean="0">
                <a:solidFill>
                  <a:srgbClr val="FF0000"/>
                </a:solidFill>
              </a:rPr>
              <a:t> </a:t>
            </a:r>
            <a:r>
              <a:rPr lang="pt-BR" altLang="ja-JP" sz="1850" b="1" dirty="0">
                <a:solidFill>
                  <a:srgbClr val="FF0000"/>
                </a:solidFill>
              </a:rPr>
              <a:t>&gt; </a:t>
            </a:r>
            <a:r>
              <a:rPr lang="pt-BR" altLang="ja-JP" sz="1850" b="1" dirty="0" smtClean="0">
                <a:solidFill>
                  <a:srgbClr val="FF0000"/>
                </a:solidFill>
              </a:rPr>
              <a:t>0</a:t>
            </a:r>
            <a:br>
              <a:rPr lang="pt-BR" altLang="ja-JP" sz="1850" b="1" dirty="0" smtClean="0">
                <a:solidFill>
                  <a:srgbClr val="FF0000"/>
                </a:solidFill>
              </a:rPr>
            </a:br>
            <a:r>
              <a:rPr lang="pt-BR" altLang="ja-JP" sz="1850" b="1" dirty="0" smtClean="0">
                <a:solidFill>
                  <a:srgbClr val="0A0AD4"/>
                </a:solidFill>
              </a:rPr>
              <a:t>If P(</a:t>
            </a:r>
            <a:r>
              <a:rPr lang="pt-BR" altLang="ja-JP" sz="1850" b="1" dirty="0" smtClean="0">
                <a:solidFill>
                  <a:srgbClr val="0A0AD4"/>
                </a:solidFill>
                <a:latin typeface="Symbol" panose="05050102010706020507" pitchFamily="18" charset="2"/>
              </a:rPr>
              <a:t>n</a:t>
            </a:r>
            <a:r>
              <a:rPr lang="pt-BR" altLang="ja-JP" sz="1850" b="1" baseline="-25000" dirty="0" smtClean="0">
                <a:solidFill>
                  <a:srgbClr val="0A0AD4"/>
                </a:solidFill>
                <a:latin typeface="Symbol" panose="05050102010706020507" pitchFamily="18" charset="2"/>
              </a:rPr>
              <a:t>m</a:t>
            </a:r>
            <a:r>
              <a:rPr lang="pt-BR" altLang="ja-JP" sz="1850" b="1" dirty="0" smtClean="0">
                <a:solidFill>
                  <a:srgbClr val="0A0AD4"/>
                </a:solidFill>
              </a:rPr>
              <a:t>-</a:t>
            </a:r>
            <a:r>
              <a:rPr lang="pt-BR" altLang="ja-JP" sz="1850" b="1" dirty="0">
                <a:solidFill>
                  <a:srgbClr val="0A0AD4"/>
                </a:solidFill>
              </a:rPr>
              <a:t>&gt;</a:t>
            </a:r>
            <a:r>
              <a:rPr lang="pt-BR" altLang="ja-JP" sz="1850" b="1" dirty="0" smtClean="0">
                <a:solidFill>
                  <a:srgbClr val="0A0AD4"/>
                </a:solidFill>
                <a:latin typeface="Symbol" panose="05050102010706020507" pitchFamily="18" charset="2"/>
              </a:rPr>
              <a:t>n</a:t>
            </a:r>
            <a:r>
              <a:rPr lang="pt-BR" altLang="ja-JP" sz="1850" b="1" baseline="-25000" dirty="0" smtClean="0">
                <a:solidFill>
                  <a:srgbClr val="0A0AD4"/>
                </a:solidFill>
              </a:rPr>
              <a:t>e</a:t>
            </a:r>
            <a:r>
              <a:rPr lang="pt-BR" altLang="ja-JP" sz="1850" b="1" dirty="0" smtClean="0">
                <a:solidFill>
                  <a:srgbClr val="0A0AD4"/>
                </a:solidFill>
              </a:rPr>
              <a:t>) </a:t>
            </a:r>
            <a:r>
              <a:rPr lang="pt-BR" altLang="ja-JP" sz="1850" b="1" dirty="0">
                <a:solidFill>
                  <a:srgbClr val="0A0AD4"/>
                </a:solidFill>
              </a:rPr>
              <a:t>&gt; </a:t>
            </a:r>
            <a:r>
              <a:rPr lang="pt-BR" altLang="ja-JP" sz="1850" b="1" dirty="0" smtClean="0">
                <a:solidFill>
                  <a:srgbClr val="0A0AD4"/>
                </a:solidFill>
              </a:rPr>
              <a:t>P(</a:t>
            </a:r>
            <a:r>
              <a:rPr lang="pt-BR" altLang="ja-JP" sz="1850" b="1" dirty="0" smtClean="0">
                <a:solidFill>
                  <a:srgbClr val="0A0AD4"/>
                </a:solidFill>
                <a:latin typeface="Symbol" panose="05050102010706020507" pitchFamily="18" charset="2"/>
              </a:rPr>
              <a:t>n</a:t>
            </a:r>
            <a:r>
              <a:rPr lang="pt-BR" altLang="ja-JP" sz="1850" b="1" baseline="-25000" dirty="0" smtClean="0">
                <a:solidFill>
                  <a:srgbClr val="0A0AD4"/>
                </a:solidFill>
                <a:latin typeface="Symbol" panose="05050102010706020507" pitchFamily="18" charset="2"/>
              </a:rPr>
              <a:t>m</a:t>
            </a:r>
            <a:r>
              <a:rPr lang="pt-BR" altLang="ja-JP" sz="1850" b="1" dirty="0" smtClean="0">
                <a:solidFill>
                  <a:srgbClr val="0A0AD4"/>
                </a:solidFill>
              </a:rPr>
              <a:t>-</a:t>
            </a:r>
            <a:r>
              <a:rPr lang="pt-BR" altLang="ja-JP" sz="1850" b="1" dirty="0">
                <a:solidFill>
                  <a:srgbClr val="0A0AD4"/>
                </a:solidFill>
              </a:rPr>
              <a:t>&gt;</a:t>
            </a:r>
            <a:r>
              <a:rPr lang="pt-BR" altLang="ja-JP" sz="1850" b="1" dirty="0" smtClean="0">
                <a:solidFill>
                  <a:srgbClr val="0A0AD4"/>
                </a:solidFill>
                <a:latin typeface="Symbol" panose="05050102010706020507" pitchFamily="18" charset="2"/>
              </a:rPr>
              <a:t>n</a:t>
            </a:r>
            <a:r>
              <a:rPr lang="pt-BR" altLang="ja-JP" sz="1850" b="1" baseline="-25000" dirty="0" smtClean="0">
                <a:solidFill>
                  <a:srgbClr val="0A0AD4"/>
                </a:solidFill>
              </a:rPr>
              <a:t>e</a:t>
            </a:r>
            <a:r>
              <a:rPr lang="pt-BR" altLang="ja-JP" sz="1850" b="1" dirty="0" smtClean="0">
                <a:solidFill>
                  <a:srgbClr val="0A0AD4"/>
                </a:solidFill>
              </a:rPr>
              <a:t>), </a:t>
            </a:r>
            <a:r>
              <a:rPr lang="pt-BR" altLang="ja-JP" sz="1850" b="1" dirty="0" smtClean="0">
                <a:solidFill>
                  <a:srgbClr val="0A0AD4"/>
                </a:solidFill>
                <a:latin typeface="Symbol" panose="05050102010706020507" pitchFamily="18" charset="2"/>
              </a:rPr>
              <a:t>d</a:t>
            </a:r>
            <a:r>
              <a:rPr lang="pt-BR" altLang="ja-JP" sz="1850" b="1" baseline="-25000" dirty="0" smtClean="0">
                <a:solidFill>
                  <a:srgbClr val="0A0AD4"/>
                </a:solidFill>
              </a:rPr>
              <a:t>CP</a:t>
            </a:r>
            <a:r>
              <a:rPr lang="pt-BR" altLang="ja-JP" sz="1850" b="1" dirty="0" smtClean="0">
                <a:solidFill>
                  <a:srgbClr val="0A0AD4"/>
                </a:solidFill>
              </a:rPr>
              <a:t> </a:t>
            </a:r>
            <a:r>
              <a:rPr lang="pt-BR" altLang="ja-JP" sz="1850" b="1" dirty="0">
                <a:solidFill>
                  <a:srgbClr val="0A0AD4"/>
                </a:solidFill>
              </a:rPr>
              <a:t>&lt; </a:t>
            </a:r>
            <a:r>
              <a:rPr lang="pt-BR" altLang="ja-JP" sz="1850" b="1" dirty="0" smtClean="0">
                <a:solidFill>
                  <a:srgbClr val="0A0AD4"/>
                </a:solidFill>
              </a:rPr>
              <a:t>0</a:t>
            </a:r>
            <a:endParaRPr lang="pt-BR" altLang="ja-JP" sz="1850" b="1" dirty="0">
              <a:solidFill>
                <a:srgbClr val="0A0AD4"/>
              </a:solidFill>
            </a:endParaRPr>
          </a:p>
        </p:txBody>
      </p:sp>
    </p:spTree>
    <p:extLst>
      <p:ext uri="{BB962C8B-B14F-4D97-AF65-F5344CB8AC3E}">
        <p14:creationId xmlns:p14="http://schemas.microsoft.com/office/powerpoint/2010/main" val="26396819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76200" y="79375"/>
            <a:ext cx="9067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Possible electron neutrino candidate(1)</a:t>
            </a:r>
            <a:endParaRPr kumimoji="1" lang="en-US" altLang="ja-JP" sz="2800" b="1" i="0" u="sng" strike="noStrike" kern="1200" cap="none" spc="0" normalizeH="0" baseline="-25000" noProof="0">
              <a:ln>
                <a:noFill/>
              </a:ln>
              <a:solidFill>
                <a:srgbClr val="333399"/>
              </a:solidFill>
              <a:effectLst/>
              <a:uLnTx/>
              <a:uFillTx/>
              <a:latin typeface="Arial" panose="020B0604020202020204" pitchFamily="34" charset="0"/>
              <a:ea typeface="ＭＳ Ｐゴシック" panose="020B0600070205080204" pitchFamily="50" charset="-128"/>
              <a:cs typeface="+mn-cs"/>
            </a:endParaRPr>
          </a:p>
        </p:txBody>
      </p:sp>
      <p:grpSp>
        <p:nvGrpSpPr>
          <p:cNvPr id="82947" name="Group 8"/>
          <p:cNvGrpSpPr>
            <a:grpSpLocks/>
          </p:cNvGrpSpPr>
          <p:nvPr/>
        </p:nvGrpSpPr>
        <p:grpSpPr bwMode="auto">
          <a:xfrm>
            <a:off x="317500" y="889000"/>
            <a:ext cx="7788275" cy="5735638"/>
            <a:chOff x="200" y="560"/>
            <a:chExt cx="4906" cy="3613"/>
          </a:xfrm>
        </p:grpSpPr>
        <p:pic>
          <p:nvPicPr>
            <p:cNvPr id="82948"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8" y="560"/>
              <a:ext cx="4348" cy="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6" descr="nueevent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 y="3162"/>
              <a:ext cx="2359" cy="1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0" name="Picture 7" descr="図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 y="3716"/>
              <a:ext cx="968"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AA431D-1802-4F9A-9E77-815A94885E9D}"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4609999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76200" y="79375"/>
            <a:ext cx="9067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Possible electron neutrino candidate(2)</a:t>
            </a:r>
            <a:endParaRPr kumimoji="1" lang="en-US" altLang="ja-JP" sz="2800" b="1" i="0" u="sng" strike="noStrike" kern="1200" cap="none" spc="0" normalizeH="0" baseline="-25000" noProof="0">
              <a:ln>
                <a:noFill/>
              </a:ln>
              <a:solidFill>
                <a:srgbClr val="333399"/>
              </a:solidFill>
              <a:effectLst/>
              <a:uLnTx/>
              <a:uFillTx/>
              <a:latin typeface="Arial" panose="020B0604020202020204" pitchFamily="34" charset="0"/>
              <a:ea typeface="ＭＳ Ｐゴシック" panose="020B0600070205080204" pitchFamily="50" charset="-128"/>
              <a:cs typeface="+mn-cs"/>
            </a:endParaRPr>
          </a:p>
        </p:txBody>
      </p:sp>
      <p:pic>
        <p:nvPicPr>
          <p:cNvPr id="83971"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150" y="1028700"/>
            <a:ext cx="7872413" cy="57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AA431D-1802-4F9A-9E77-815A94885E9D}"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5892523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26988" y="79375"/>
            <a:ext cx="90678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en-US" altLang="ja-JP" sz="2800" b="1" i="0" u="sng" strike="noStrike" kern="1200" cap="none" spc="0" normalizeH="0" baseline="0" noProof="0">
                <a:ln>
                  <a:noFill/>
                </a:ln>
                <a:solidFill>
                  <a:srgbClr val="333399"/>
                </a:solidFill>
                <a:effectLst/>
                <a:uLnTx/>
                <a:uFillTx/>
                <a:latin typeface="Arial" panose="020B0604020202020204" pitchFamily="34" charset="0"/>
                <a:ea typeface="ＭＳ Ｐゴシック" panose="020B0600070205080204" pitchFamily="50" charset="-128"/>
                <a:cs typeface="+mn-cs"/>
              </a:rPr>
              <a:t>First anti-neutrino beam event</a:t>
            </a:r>
            <a:endParaRPr kumimoji="1" lang="en-US" altLang="ja-JP" sz="2800" b="1" i="0" u="sng" strike="noStrike" kern="1200" cap="none" spc="0" normalizeH="0" baseline="-25000" noProof="0">
              <a:ln>
                <a:noFill/>
              </a:ln>
              <a:solidFill>
                <a:srgbClr val="333399"/>
              </a:solidFill>
              <a:effectLst/>
              <a:uLnTx/>
              <a:uFillTx/>
              <a:latin typeface="Arial" panose="020B0604020202020204" pitchFamily="34" charset="0"/>
              <a:ea typeface="ＭＳ Ｐゴシック" panose="020B0600070205080204" pitchFamily="50" charset="-128"/>
              <a:cs typeface="+mn-cs"/>
            </a:endParaRPr>
          </a:p>
        </p:txBody>
      </p:sp>
      <p:pic>
        <p:nvPicPr>
          <p:cNvPr id="84995"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9150" y="890588"/>
            <a:ext cx="6030913"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1122363" y="890588"/>
            <a:ext cx="2779712" cy="1693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20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AA431D-1802-4F9A-9E77-815A94885E9D}" type="slidenum">
              <a:rPr kumimoji="1" lang="en-US" altLang="ja-JP" sz="3200" b="1" i="0" u="none" strike="noStrike" kern="1200" cap="none" spc="0" normalizeH="0" baseline="0" noProof="0" smtClean="0">
                <a:ln>
                  <a:noFill/>
                </a:ln>
                <a:solidFill>
                  <a:srgbClr val="0A0AD4"/>
                </a:solidFill>
                <a:effectLst/>
                <a:uLnTx/>
                <a:uFillTx/>
                <a:latin typeface="Arial" panose="020B060402020202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1" lang="en-US" altLang="ja-JP" sz="3200" b="1" i="0" u="none" strike="noStrike" kern="1200" cap="none" spc="0" normalizeH="0" baseline="0" noProof="0">
              <a:ln>
                <a:noFill/>
              </a:ln>
              <a:solidFill>
                <a:srgbClr val="0A0AD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7318695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body" idx="1"/>
          </p:nvPr>
        </p:nvSpPr>
        <p:spPr>
          <a:xfrm>
            <a:off x="1522413" y="2673350"/>
            <a:ext cx="6088062" cy="1541463"/>
          </a:xfrm>
        </p:spPr>
        <p:txBody>
          <a:bodyPr/>
          <a:lstStyle/>
          <a:p>
            <a:pPr algn="ctr" eaLnBrk="1" hangingPunct="1">
              <a:buFontTx/>
              <a:buNone/>
            </a:pPr>
            <a:r>
              <a:rPr lang="en-US" altLang="ja-JP" sz="6600" dirty="0" smtClean="0">
                <a:solidFill>
                  <a:srgbClr val="F10341"/>
                </a:solidFill>
              </a:rPr>
              <a:t>En</a:t>
            </a:r>
            <a:r>
              <a:rPr lang="en-US" altLang="ja-JP" sz="6600" dirty="0">
                <a:solidFill>
                  <a:srgbClr val="F10341"/>
                </a:solidFill>
              </a:rPr>
              <a:t>d</a:t>
            </a:r>
            <a:endParaRPr lang="en-US" altLang="ja-JP" sz="6600" dirty="0" smtClean="0">
              <a:solidFill>
                <a:srgbClr val="F10341"/>
              </a:solidFill>
            </a:endParaRPr>
          </a:p>
        </p:txBody>
      </p:sp>
      <p:sp>
        <p:nvSpPr>
          <p:cNvPr id="3" name="スライド番号プレースホルダー 2"/>
          <p:cNvSpPr>
            <a:spLocks noGrp="1"/>
          </p:cNvSpPr>
          <p:nvPr>
            <p:ph type="sldNum" sz="quarter" idx="12"/>
          </p:nvPr>
        </p:nvSpPr>
        <p:spPr/>
        <p:txBody>
          <a:bodyPr/>
          <a:lstStyle/>
          <a:p>
            <a:pPr>
              <a:defRPr/>
            </a:pPr>
            <a:fld id="{99D50D1B-680C-4AE8-9037-55E32DFC37E6}" type="slidenum">
              <a:rPr lang="en-US" altLang="ja-JP" smtClean="0"/>
              <a:pPr>
                <a:defRPr/>
              </a:pPr>
              <a:t>53</a:t>
            </a:fld>
            <a:endParaRPr lang="en-US" altLang="ja-JP"/>
          </a:p>
        </p:txBody>
      </p:sp>
    </p:spTree>
    <p:extLst>
      <p:ext uri="{BB962C8B-B14F-4D97-AF65-F5344CB8AC3E}">
        <p14:creationId xmlns:p14="http://schemas.microsoft.com/office/powerpoint/2010/main" val="4764678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854075"/>
            <a:ext cx="68961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14"/>
          <p:cNvSpPr txBox="1">
            <a:spLocks noChangeArrowheads="1"/>
          </p:cNvSpPr>
          <p:nvPr/>
        </p:nvSpPr>
        <p:spPr bwMode="auto">
          <a:xfrm>
            <a:off x="107950" y="4829175"/>
            <a:ext cx="8640763"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dirty="0"/>
              <a:t>Second generation long-baseline neutrino-oscillation experiment; from </a:t>
            </a:r>
            <a:r>
              <a:rPr lang="en-US" altLang="ja-JP" sz="2000" b="1" dirty="0">
                <a:solidFill>
                  <a:srgbClr val="FF0000"/>
                </a:solidFill>
              </a:rPr>
              <a:t>T</a:t>
            </a:r>
            <a:r>
              <a:rPr lang="en-US" altLang="ja-JP" sz="2000" b="1" dirty="0"/>
              <a:t>okai </a:t>
            </a:r>
            <a:r>
              <a:rPr lang="en-US" altLang="ja-JP" sz="2000" b="1" dirty="0">
                <a:solidFill>
                  <a:srgbClr val="FF0000"/>
                </a:solidFill>
              </a:rPr>
              <a:t>to</a:t>
            </a:r>
            <a:r>
              <a:rPr lang="en-US" altLang="ja-JP" sz="2000" b="1" dirty="0"/>
              <a:t> </a:t>
            </a:r>
            <a:r>
              <a:rPr lang="en-US" altLang="ja-JP" sz="2000" b="1" dirty="0" err="1">
                <a:solidFill>
                  <a:srgbClr val="FF0000"/>
                </a:solidFill>
              </a:rPr>
              <a:t>K</a:t>
            </a:r>
            <a:r>
              <a:rPr lang="en-US" altLang="ja-JP" sz="2000" b="1" dirty="0" err="1"/>
              <a:t>amioka</a:t>
            </a:r>
            <a:r>
              <a:rPr lang="en-US" altLang="ja-JP" sz="2000" b="1" dirty="0"/>
              <a:t>. The experiment started in 2009.</a:t>
            </a:r>
          </a:p>
          <a:p>
            <a:pPr eaLnBrk="1" hangingPunct="1">
              <a:spcBef>
                <a:spcPct val="50000"/>
              </a:spcBef>
              <a:buFont typeface="Wingdings" panose="05000000000000000000" pitchFamily="2" charset="2"/>
              <a:buChar char="l"/>
            </a:pPr>
            <a:r>
              <a:rPr lang="en-US" altLang="ja-JP" sz="2000" b="1" dirty="0"/>
              <a:t>High intensity almost pure </a:t>
            </a:r>
            <a:r>
              <a:rPr lang="en-US" altLang="ja-JP" sz="2000" b="1" dirty="0">
                <a:solidFill>
                  <a:srgbClr val="FF0000"/>
                </a:solidFill>
                <a:latin typeface="Symbol" panose="05050102010706020507" pitchFamily="18" charset="2"/>
              </a:rPr>
              <a:t>n</a:t>
            </a:r>
            <a:r>
              <a:rPr lang="en-US" altLang="ja-JP" sz="2000" b="1" baseline="-25000" dirty="0">
                <a:solidFill>
                  <a:srgbClr val="FF0000"/>
                </a:solidFill>
                <a:latin typeface="Symbol" panose="05050102010706020507" pitchFamily="18" charset="2"/>
              </a:rPr>
              <a:t>m</a:t>
            </a:r>
            <a:r>
              <a:rPr lang="en-US" altLang="ja-JP" sz="2000" b="1" dirty="0"/>
              <a:t> beam from </a:t>
            </a:r>
            <a:r>
              <a:rPr lang="en-US" altLang="ja-JP" sz="2000" b="1" dirty="0">
                <a:solidFill>
                  <a:srgbClr val="FF0000"/>
                </a:solidFill>
              </a:rPr>
              <a:t>J-PARC</a:t>
            </a:r>
            <a:r>
              <a:rPr lang="en-US" altLang="ja-JP" sz="2000" b="1" dirty="0"/>
              <a:t> is shot toward the </a:t>
            </a:r>
            <a:r>
              <a:rPr lang="en-US" altLang="ja-JP" sz="2000" b="1" dirty="0" smtClean="0">
                <a:solidFill>
                  <a:srgbClr val="FF0000"/>
                </a:solidFill>
              </a:rPr>
              <a:t>Super-</a:t>
            </a:r>
            <a:r>
              <a:rPr lang="en-US" altLang="ja-JP" sz="2000" b="1" dirty="0" err="1" smtClean="0">
                <a:solidFill>
                  <a:srgbClr val="FF0000"/>
                </a:solidFill>
              </a:rPr>
              <a:t>Kamiokande</a:t>
            </a:r>
            <a:r>
              <a:rPr lang="en-US" altLang="ja-JP" sz="2000" b="1" dirty="0" smtClean="0">
                <a:solidFill>
                  <a:srgbClr val="FF0000"/>
                </a:solidFill>
              </a:rPr>
              <a:t> (SK)</a:t>
            </a:r>
            <a:r>
              <a:rPr lang="en-US" altLang="ja-JP" sz="2000" b="1" dirty="0" smtClean="0"/>
              <a:t> </a:t>
            </a:r>
            <a:r>
              <a:rPr lang="en-US" altLang="ja-JP" sz="2000" b="1" dirty="0"/>
              <a:t>detector </a:t>
            </a:r>
            <a:r>
              <a:rPr lang="en-US" altLang="ja-JP" sz="2000" b="1" dirty="0">
                <a:solidFill>
                  <a:srgbClr val="FF0000"/>
                </a:solidFill>
              </a:rPr>
              <a:t>295 km</a:t>
            </a:r>
            <a:r>
              <a:rPr lang="en-US" altLang="ja-JP" sz="2000" b="1" dirty="0"/>
              <a:t> away.</a:t>
            </a:r>
          </a:p>
        </p:txBody>
      </p:sp>
      <p:sp>
        <p:nvSpPr>
          <p:cNvPr id="29700" name="Text Box 20"/>
          <p:cNvSpPr txBox="1">
            <a:spLocks noChangeArrowheads="1"/>
          </p:cNvSpPr>
          <p:nvPr/>
        </p:nvSpPr>
        <p:spPr bwMode="auto">
          <a:xfrm>
            <a:off x="6337300" y="3011488"/>
            <a:ext cx="2797175" cy="48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FFFF66"/>
                </a:solidFill>
              </a:rPr>
              <a:t>J-PARC in JAEA</a:t>
            </a:r>
          </a:p>
        </p:txBody>
      </p:sp>
      <p:cxnSp>
        <p:nvCxnSpPr>
          <p:cNvPr id="6" name="直線矢印コネクタ 5"/>
          <p:cNvCxnSpPr/>
          <p:nvPr/>
        </p:nvCxnSpPr>
        <p:spPr bwMode="auto">
          <a:xfrm flipH="1">
            <a:off x="2790825" y="2306638"/>
            <a:ext cx="3303588" cy="217487"/>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9702" name="テキスト ボックス 6"/>
          <p:cNvSpPr txBox="1">
            <a:spLocks noChangeArrowheads="1"/>
          </p:cNvSpPr>
          <p:nvPr/>
        </p:nvSpPr>
        <p:spPr bwMode="auto">
          <a:xfrm>
            <a:off x="5749925" y="1965325"/>
            <a:ext cx="641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solidFill>
                  <a:schemeClr val="bg1"/>
                </a:solidFill>
              </a:rPr>
              <a:t>Tokai</a:t>
            </a:r>
            <a:endParaRPr lang="ja-JP" altLang="en-US" sz="1200" b="1">
              <a:solidFill>
                <a:schemeClr val="bg1"/>
              </a:solidFill>
            </a:endParaRPr>
          </a:p>
        </p:txBody>
      </p:sp>
      <p:sp>
        <p:nvSpPr>
          <p:cNvPr id="29703" name="テキスト ボックス 21"/>
          <p:cNvSpPr txBox="1">
            <a:spLocks noChangeArrowheads="1"/>
          </p:cNvSpPr>
          <p:nvPr/>
        </p:nvSpPr>
        <p:spPr bwMode="auto">
          <a:xfrm>
            <a:off x="4948238" y="3570288"/>
            <a:ext cx="6905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solidFill>
                  <a:schemeClr val="bg1"/>
                </a:solidFill>
              </a:rPr>
              <a:t>Tokyo</a:t>
            </a:r>
            <a:endParaRPr lang="ja-JP" altLang="en-US" sz="1200" b="1">
              <a:solidFill>
                <a:schemeClr val="bg1"/>
              </a:solidFill>
            </a:endParaRPr>
          </a:p>
        </p:txBody>
      </p:sp>
      <p:sp>
        <p:nvSpPr>
          <p:cNvPr id="29704" name="テキスト ボックス 22"/>
          <p:cNvSpPr txBox="1">
            <a:spLocks noChangeArrowheads="1"/>
          </p:cNvSpPr>
          <p:nvPr/>
        </p:nvSpPr>
        <p:spPr bwMode="auto">
          <a:xfrm>
            <a:off x="2249488" y="2511425"/>
            <a:ext cx="8477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solidFill>
                  <a:schemeClr val="bg1"/>
                </a:solidFill>
              </a:rPr>
              <a:t>Kamioka</a:t>
            </a:r>
            <a:endParaRPr lang="ja-JP" altLang="en-US" sz="1200" b="1">
              <a:solidFill>
                <a:schemeClr val="bg1"/>
              </a:solidFill>
            </a:endParaRPr>
          </a:p>
        </p:txBody>
      </p:sp>
      <p:sp>
        <p:nvSpPr>
          <p:cNvPr id="29705" name="テキスト ボックス 24"/>
          <p:cNvSpPr txBox="1">
            <a:spLocks noChangeArrowheads="1"/>
          </p:cNvSpPr>
          <p:nvPr/>
        </p:nvSpPr>
        <p:spPr bwMode="auto">
          <a:xfrm>
            <a:off x="5000625" y="2990850"/>
            <a:ext cx="569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solidFill>
                  <a:schemeClr val="bg1"/>
                </a:solidFill>
              </a:rPr>
              <a:t>KEK</a:t>
            </a:r>
            <a:endParaRPr lang="ja-JP" altLang="en-US" sz="1200" b="1">
              <a:solidFill>
                <a:schemeClr val="bg1"/>
              </a:solidFill>
            </a:endParaRPr>
          </a:p>
        </p:txBody>
      </p:sp>
      <p:sp>
        <p:nvSpPr>
          <p:cNvPr id="29706" name="Text Box 2"/>
          <p:cNvSpPr txBox="1">
            <a:spLocks noChangeArrowheads="1"/>
          </p:cNvSpPr>
          <p:nvPr/>
        </p:nvSpPr>
        <p:spPr bwMode="auto">
          <a:xfrm>
            <a:off x="2965450" y="112713"/>
            <a:ext cx="324008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FF0000"/>
                </a:solidFill>
              </a:rPr>
              <a:t>T2K</a:t>
            </a:r>
            <a:r>
              <a:rPr lang="ja-JP" altLang="en-US" sz="2800" b="1" u="sng">
                <a:solidFill>
                  <a:schemeClr val="bg1"/>
                </a:solidFill>
              </a:rPr>
              <a:t> </a:t>
            </a:r>
            <a:r>
              <a:rPr lang="en-US" altLang="ja-JP" sz="2800" b="1" u="sng"/>
              <a:t>experiment</a:t>
            </a:r>
          </a:p>
        </p:txBody>
      </p:sp>
      <p:sp>
        <p:nvSpPr>
          <p:cNvPr id="29707" name="Text Box 20"/>
          <p:cNvSpPr txBox="1">
            <a:spLocks noChangeArrowheads="1"/>
          </p:cNvSpPr>
          <p:nvPr/>
        </p:nvSpPr>
        <p:spPr bwMode="auto">
          <a:xfrm>
            <a:off x="6467475" y="3354388"/>
            <a:ext cx="2281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FF0000"/>
                </a:solidFill>
              </a:rPr>
              <a:t>J-PARC in JAEA</a:t>
            </a:r>
          </a:p>
        </p:txBody>
      </p:sp>
      <p:pic>
        <p:nvPicPr>
          <p:cNvPr id="29708" name="Picture 9" descr="SK-recon-low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8" y="855663"/>
            <a:ext cx="2284412" cy="360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9709" name="Picture 2" descr="表紙2009航空"/>
          <p:cNvPicPr>
            <a:picLocks noChangeAspect="1" noChangeArrowheads="1"/>
          </p:cNvPicPr>
          <p:nvPr/>
        </p:nvPicPr>
        <p:blipFill>
          <a:blip r:embed="rId5">
            <a:extLst>
              <a:ext uri="{28A0092B-C50C-407E-A947-70E740481C1C}">
                <a14:useLocalDpi xmlns:a14="http://schemas.microsoft.com/office/drawing/2010/main" val="0"/>
              </a:ext>
            </a:extLst>
          </a:blip>
          <a:srcRect l="-53" t="-188" r="-113" b="-156"/>
          <a:stretch>
            <a:fillRect/>
          </a:stretch>
        </p:blipFill>
        <p:spPr bwMode="auto">
          <a:xfrm>
            <a:off x="5932488" y="2411413"/>
            <a:ext cx="3176587" cy="202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円/楕円 31"/>
          <p:cNvSpPr/>
          <p:nvPr/>
        </p:nvSpPr>
        <p:spPr bwMode="auto">
          <a:xfrm>
            <a:off x="5489575" y="2946400"/>
            <a:ext cx="100013" cy="984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9711" name="テキスト ボックス 1"/>
          <p:cNvSpPr txBox="1">
            <a:spLocks noChangeArrowheads="1"/>
          </p:cNvSpPr>
          <p:nvPr/>
        </p:nvSpPr>
        <p:spPr bwMode="auto">
          <a:xfrm>
            <a:off x="0" y="3959225"/>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rPr>
              <a:t>Super-Kamiokande</a:t>
            </a:r>
            <a:endParaRPr lang="ja-JP" altLang="en-US" sz="1800" b="1">
              <a:solidFill>
                <a:schemeClr val="bg1"/>
              </a:solidFill>
            </a:endParaRPr>
          </a:p>
        </p:txBody>
      </p:sp>
      <p:sp>
        <p:nvSpPr>
          <p:cNvPr id="29712" name="テキスト ボックス 33"/>
          <p:cNvSpPr txBox="1">
            <a:spLocks noChangeArrowheads="1"/>
          </p:cNvSpPr>
          <p:nvPr/>
        </p:nvSpPr>
        <p:spPr bwMode="auto">
          <a:xfrm>
            <a:off x="6181725" y="4111625"/>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a:solidFill>
                  <a:schemeClr val="bg1"/>
                </a:solidFill>
              </a:rPr>
              <a:t>J-PARC</a:t>
            </a:r>
            <a:endParaRPr lang="ja-JP" altLang="en-US" sz="1800" b="1">
              <a:solidFill>
                <a:schemeClr val="bg1"/>
              </a:solidFill>
            </a:endParaRPr>
          </a:p>
        </p:txBody>
      </p:sp>
      <p:sp>
        <p:nvSpPr>
          <p:cNvPr id="3" name="スライド番号プレースホルダー 2"/>
          <p:cNvSpPr>
            <a:spLocks noGrp="1"/>
          </p:cNvSpPr>
          <p:nvPr>
            <p:ph type="sldNum" sz="quarter" idx="12"/>
          </p:nvPr>
        </p:nvSpPr>
        <p:spPr/>
        <p:txBody>
          <a:bodyPr/>
          <a:lstStyle/>
          <a:p>
            <a:pPr>
              <a:defRPr/>
            </a:pPr>
            <a:fld id="{5CFD165D-39CF-4DD6-B63C-58977F9A1B97}" type="slidenum">
              <a:rPr lang="en-US" altLang="ja-JP" smtClean="0"/>
              <a:pPr>
                <a:defRPr/>
              </a:pPr>
              <a:t>6</a:t>
            </a:fld>
            <a:endParaRPr lang="en-US" altLang="ja-JP"/>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表紙2009航空"/>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3" t="-188" r="-113" b="-156"/>
          <a:stretch>
            <a:fillRect/>
          </a:stretch>
        </p:blipFill>
        <p:spPr>
          <a:xfrm>
            <a:off x="-473075" y="-66675"/>
            <a:ext cx="10953750" cy="6967538"/>
          </a:xfrm>
        </p:spPr>
      </p:pic>
      <p:sp>
        <p:nvSpPr>
          <p:cNvPr id="32771" name="Text Box 16"/>
          <p:cNvSpPr txBox="1">
            <a:spLocks noChangeArrowheads="1"/>
          </p:cNvSpPr>
          <p:nvPr/>
        </p:nvSpPr>
        <p:spPr bwMode="auto">
          <a:xfrm>
            <a:off x="8034338" y="6435725"/>
            <a:ext cx="1023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6" rIns="91390" bIns="45696">
            <a:spAutoFit/>
          </a:bodyPr>
          <a:lstStyle>
            <a:lvl1pPr defTabSz="912813">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2813">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2813">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2813">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2813"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400">
                <a:solidFill>
                  <a:srgbClr val="FFFFFF"/>
                </a:solidFill>
              </a:rPr>
              <a:t>July. 2009</a:t>
            </a:r>
          </a:p>
        </p:txBody>
      </p:sp>
      <p:sp>
        <p:nvSpPr>
          <p:cNvPr id="32772" name="Text Box 22"/>
          <p:cNvSpPr txBox="1">
            <a:spLocks noChangeArrowheads="1"/>
          </p:cNvSpPr>
          <p:nvPr/>
        </p:nvSpPr>
        <p:spPr bwMode="auto">
          <a:xfrm>
            <a:off x="273050" y="6269038"/>
            <a:ext cx="46704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chemeClr val="bg1"/>
                </a:solidFill>
              </a:rPr>
              <a:t>Bird’s eye view of J-PARC </a:t>
            </a:r>
          </a:p>
        </p:txBody>
      </p:sp>
      <p:sp>
        <p:nvSpPr>
          <p:cNvPr id="11272" name="Line 9"/>
          <p:cNvSpPr>
            <a:spLocks noChangeShapeType="1"/>
          </p:cNvSpPr>
          <p:nvPr/>
        </p:nvSpPr>
        <p:spPr bwMode="auto">
          <a:xfrm flipH="1">
            <a:off x="3173413" y="142875"/>
            <a:ext cx="112712" cy="1231900"/>
          </a:xfrm>
          <a:prstGeom prst="line">
            <a:avLst/>
          </a:prstGeom>
          <a:noFill/>
          <a:ln w="57150">
            <a:solidFill>
              <a:srgbClr val="C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3" name="Freeform 10"/>
          <p:cNvSpPr>
            <a:spLocks/>
          </p:cNvSpPr>
          <p:nvPr/>
        </p:nvSpPr>
        <p:spPr bwMode="auto">
          <a:xfrm rot="10800000">
            <a:off x="3163888" y="1384300"/>
            <a:ext cx="198437" cy="107950"/>
          </a:xfrm>
          <a:custGeom>
            <a:avLst/>
            <a:gdLst>
              <a:gd name="T0" fmla="*/ 2147483646 w 102"/>
              <a:gd name="T1" fmla="*/ 2147483646 h 74"/>
              <a:gd name="T2" fmla="*/ 2147483646 w 102"/>
              <a:gd name="T3" fmla="*/ 2147483646 h 74"/>
              <a:gd name="T4" fmla="*/ 0 w 102"/>
              <a:gd name="T5" fmla="*/ 0 h 74"/>
              <a:gd name="T6" fmla="*/ 0 60000 65536"/>
              <a:gd name="T7" fmla="*/ 0 60000 65536"/>
              <a:gd name="T8" fmla="*/ 0 60000 65536"/>
            </a:gdLst>
            <a:ahLst/>
            <a:cxnLst>
              <a:cxn ang="T6">
                <a:pos x="T0" y="T1"/>
              </a:cxn>
              <a:cxn ang="T7">
                <a:pos x="T2" y="T3"/>
              </a:cxn>
              <a:cxn ang="T8">
                <a:pos x="T4" y="T5"/>
              </a:cxn>
            </a:cxnLst>
            <a:rect l="0" t="0" r="r" b="b"/>
            <a:pathLst>
              <a:path w="102" h="74">
                <a:moveTo>
                  <a:pt x="97" y="74"/>
                </a:moveTo>
                <a:cubicBezTo>
                  <a:pt x="99" y="57"/>
                  <a:pt x="102" y="40"/>
                  <a:pt x="86" y="28"/>
                </a:cubicBezTo>
                <a:cubicBezTo>
                  <a:pt x="70" y="16"/>
                  <a:pt x="16" y="5"/>
                  <a:pt x="0" y="0"/>
                </a:cubicBezTo>
              </a:path>
            </a:pathLst>
          </a:custGeom>
          <a:noFill/>
          <a:ln w="57150" cap="flat" cmpd="sng">
            <a:solidFill>
              <a:srgbClr val="C0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74" name="Line 11"/>
          <p:cNvSpPr>
            <a:spLocks noChangeShapeType="1"/>
          </p:cNvSpPr>
          <p:nvPr/>
        </p:nvSpPr>
        <p:spPr bwMode="auto">
          <a:xfrm>
            <a:off x="3333750" y="1482725"/>
            <a:ext cx="2095500" cy="0"/>
          </a:xfrm>
          <a:prstGeom prst="line">
            <a:avLst/>
          </a:prstGeom>
          <a:noFill/>
          <a:ln w="57150">
            <a:solidFill>
              <a:srgbClr val="C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 name="フリーフォーム 2"/>
          <p:cNvSpPr>
            <a:spLocks/>
          </p:cNvSpPr>
          <p:nvPr/>
        </p:nvSpPr>
        <p:spPr bwMode="auto">
          <a:xfrm>
            <a:off x="4646613" y="1514475"/>
            <a:ext cx="957262" cy="369888"/>
          </a:xfrm>
          <a:custGeom>
            <a:avLst/>
            <a:gdLst>
              <a:gd name="T0" fmla="*/ 2147483646 w 603"/>
              <a:gd name="T1" fmla="*/ 2147483646 h 233"/>
              <a:gd name="T2" fmla="*/ 2147483646 w 603"/>
              <a:gd name="T3" fmla="*/ 2147483646 h 233"/>
              <a:gd name="T4" fmla="*/ 2147483646 w 603"/>
              <a:gd name="T5" fmla="*/ 2147483646 h 233"/>
              <a:gd name="T6" fmla="*/ 2147483646 w 603"/>
              <a:gd name="T7" fmla="*/ 2147483646 h 233"/>
              <a:gd name="T8" fmla="*/ 2147483646 w 603"/>
              <a:gd name="T9" fmla="*/ 2147483646 h 233"/>
              <a:gd name="T10" fmla="*/ 2147483646 w 603"/>
              <a:gd name="T11" fmla="*/ 2147483646 h 233"/>
              <a:gd name="T12" fmla="*/ 2147483646 w 603"/>
              <a:gd name="T13" fmla="*/ 2147483646 h 233"/>
              <a:gd name="T14" fmla="*/ 2147483646 w 603"/>
              <a:gd name="T15" fmla="*/ 2147483646 h 233"/>
              <a:gd name="T16" fmla="*/ 2147483646 w 603"/>
              <a:gd name="T17" fmla="*/ 0 h 2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3" h="233">
                <a:moveTo>
                  <a:pt x="493" y="0"/>
                </a:moveTo>
                <a:cubicBezTo>
                  <a:pt x="502" y="2"/>
                  <a:pt x="527" y="5"/>
                  <a:pt x="545" y="16"/>
                </a:cubicBezTo>
                <a:cubicBezTo>
                  <a:pt x="563" y="27"/>
                  <a:pt x="603" y="48"/>
                  <a:pt x="603" y="66"/>
                </a:cubicBezTo>
                <a:cubicBezTo>
                  <a:pt x="603" y="84"/>
                  <a:pt x="578" y="97"/>
                  <a:pt x="543" y="122"/>
                </a:cubicBezTo>
                <a:cubicBezTo>
                  <a:pt x="508" y="147"/>
                  <a:pt x="442" y="199"/>
                  <a:pt x="393" y="216"/>
                </a:cubicBezTo>
                <a:cubicBezTo>
                  <a:pt x="344" y="233"/>
                  <a:pt x="292" y="226"/>
                  <a:pt x="251" y="222"/>
                </a:cubicBezTo>
                <a:cubicBezTo>
                  <a:pt x="210" y="218"/>
                  <a:pt x="185" y="216"/>
                  <a:pt x="145" y="191"/>
                </a:cubicBezTo>
                <a:cubicBezTo>
                  <a:pt x="105" y="166"/>
                  <a:pt x="18" y="101"/>
                  <a:pt x="14" y="71"/>
                </a:cubicBezTo>
                <a:cubicBezTo>
                  <a:pt x="0" y="34"/>
                  <a:pt x="132" y="15"/>
                  <a:pt x="126" y="0"/>
                </a:cubicBezTo>
              </a:path>
            </a:pathLst>
          </a:custGeom>
          <a:noFill/>
          <a:ln w="57150" cap="flat" cmpd="sng" algn="ctr">
            <a:solidFill>
              <a:srgbClr val="C00000"/>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32" name="フリーフォーム 31"/>
          <p:cNvSpPr>
            <a:spLocks/>
          </p:cNvSpPr>
          <p:nvPr/>
        </p:nvSpPr>
        <p:spPr bwMode="auto">
          <a:xfrm>
            <a:off x="339725" y="2220913"/>
            <a:ext cx="7612063" cy="3160712"/>
          </a:xfrm>
          <a:custGeom>
            <a:avLst/>
            <a:gdLst>
              <a:gd name="T0" fmla="*/ 2147483646 w 4795"/>
              <a:gd name="T1" fmla="*/ 2147483646 h 1991"/>
              <a:gd name="T2" fmla="*/ 2147483646 w 4795"/>
              <a:gd name="T3" fmla="*/ 2147483646 h 1991"/>
              <a:gd name="T4" fmla="*/ 2147483646 w 4795"/>
              <a:gd name="T5" fmla="*/ 2147483646 h 1991"/>
              <a:gd name="T6" fmla="*/ 2147483646 w 4795"/>
              <a:gd name="T7" fmla="*/ 2147483646 h 1991"/>
              <a:gd name="T8" fmla="*/ 2147483646 w 4795"/>
              <a:gd name="T9" fmla="*/ 2147483646 h 1991"/>
              <a:gd name="T10" fmla="*/ 2147483646 w 4795"/>
              <a:gd name="T11" fmla="*/ 2147483646 h 1991"/>
              <a:gd name="T12" fmla="*/ 2147483646 w 4795"/>
              <a:gd name="T13" fmla="*/ 2147483646 h 1991"/>
              <a:gd name="T14" fmla="*/ 2147483646 w 4795"/>
              <a:gd name="T15" fmla="*/ 2147483646 h 1991"/>
              <a:gd name="T16" fmla="*/ 2147483646 w 4795"/>
              <a:gd name="T17" fmla="*/ 2147483646 h 1991"/>
              <a:gd name="T18" fmla="*/ 2147483646 w 4795"/>
              <a:gd name="T19" fmla="*/ 2147483646 h 1991"/>
              <a:gd name="T20" fmla="*/ 2147483646 w 4795"/>
              <a:gd name="T21" fmla="*/ 2147483646 h 1991"/>
              <a:gd name="T22" fmla="*/ 2147483646 w 4795"/>
              <a:gd name="T23" fmla="*/ 2147483646 h 1991"/>
              <a:gd name="T24" fmla="*/ 2147483646 w 4795"/>
              <a:gd name="T25" fmla="*/ 2147483646 h 1991"/>
              <a:gd name="T26" fmla="*/ 2147483646 w 4795"/>
              <a:gd name="T27" fmla="*/ 2147483646 h 1991"/>
              <a:gd name="T28" fmla="*/ 2147483646 w 4795"/>
              <a:gd name="T29" fmla="*/ 2147483646 h 1991"/>
              <a:gd name="T30" fmla="*/ 2147483646 w 4795"/>
              <a:gd name="T31" fmla="*/ 2147483646 h 1991"/>
              <a:gd name="T32" fmla="*/ 2147483646 w 4795"/>
              <a:gd name="T33" fmla="*/ 2147483646 h 1991"/>
              <a:gd name="T34" fmla="*/ 2147483646 w 4795"/>
              <a:gd name="T35" fmla="*/ 2147483646 h 1991"/>
              <a:gd name="T36" fmla="*/ 2147483646 w 4795"/>
              <a:gd name="T37" fmla="*/ 2147483646 h 1991"/>
              <a:gd name="T38" fmla="*/ 2147483646 w 4795"/>
              <a:gd name="T39" fmla="*/ 2147483646 h 199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795" h="1991">
                <a:moveTo>
                  <a:pt x="1880" y="158"/>
                </a:moveTo>
                <a:cubicBezTo>
                  <a:pt x="1929" y="149"/>
                  <a:pt x="2074" y="117"/>
                  <a:pt x="2174" y="101"/>
                </a:cubicBezTo>
                <a:cubicBezTo>
                  <a:pt x="2274" y="85"/>
                  <a:pt x="2316" y="74"/>
                  <a:pt x="2483" y="59"/>
                </a:cubicBezTo>
                <a:cubicBezTo>
                  <a:pt x="2650" y="44"/>
                  <a:pt x="2929" y="0"/>
                  <a:pt x="3179" y="11"/>
                </a:cubicBezTo>
                <a:cubicBezTo>
                  <a:pt x="3429" y="22"/>
                  <a:pt x="3782" y="78"/>
                  <a:pt x="3983" y="128"/>
                </a:cubicBezTo>
                <a:cubicBezTo>
                  <a:pt x="4184" y="178"/>
                  <a:pt x="4272" y="210"/>
                  <a:pt x="4385" y="311"/>
                </a:cubicBezTo>
                <a:cubicBezTo>
                  <a:pt x="4498" y="412"/>
                  <a:pt x="4620" y="557"/>
                  <a:pt x="4664" y="734"/>
                </a:cubicBezTo>
                <a:cubicBezTo>
                  <a:pt x="4708" y="911"/>
                  <a:pt x="4795" y="1189"/>
                  <a:pt x="4649" y="1373"/>
                </a:cubicBezTo>
                <a:cubicBezTo>
                  <a:pt x="4503" y="1557"/>
                  <a:pt x="4122" y="1740"/>
                  <a:pt x="3788" y="1841"/>
                </a:cubicBezTo>
                <a:cubicBezTo>
                  <a:pt x="3454" y="1942"/>
                  <a:pt x="2920" y="1967"/>
                  <a:pt x="2648" y="1979"/>
                </a:cubicBezTo>
                <a:cubicBezTo>
                  <a:pt x="2376" y="1991"/>
                  <a:pt x="2308" y="1941"/>
                  <a:pt x="2153" y="1916"/>
                </a:cubicBezTo>
                <a:cubicBezTo>
                  <a:pt x="1998" y="1891"/>
                  <a:pt x="1923" y="1876"/>
                  <a:pt x="1715" y="1826"/>
                </a:cubicBezTo>
                <a:cubicBezTo>
                  <a:pt x="1507" y="1776"/>
                  <a:pt x="1140" y="1683"/>
                  <a:pt x="905" y="1613"/>
                </a:cubicBezTo>
                <a:cubicBezTo>
                  <a:pt x="670" y="1543"/>
                  <a:pt x="452" y="1505"/>
                  <a:pt x="302" y="1403"/>
                </a:cubicBezTo>
                <a:cubicBezTo>
                  <a:pt x="152" y="1301"/>
                  <a:pt x="0" y="1127"/>
                  <a:pt x="5" y="1000"/>
                </a:cubicBezTo>
                <a:cubicBezTo>
                  <a:pt x="10" y="873"/>
                  <a:pt x="174" y="738"/>
                  <a:pt x="329" y="641"/>
                </a:cubicBezTo>
                <a:cubicBezTo>
                  <a:pt x="484" y="544"/>
                  <a:pt x="753" y="480"/>
                  <a:pt x="935" y="419"/>
                </a:cubicBezTo>
                <a:cubicBezTo>
                  <a:pt x="1117" y="358"/>
                  <a:pt x="1267" y="319"/>
                  <a:pt x="1424" y="275"/>
                </a:cubicBezTo>
                <a:lnTo>
                  <a:pt x="1880" y="155"/>
                </a:lnTo>
              </a:path>
            </a:pathLst>
          </a:custGeom>
          <a:noFill/>
          <a:ln w="57150" cap="flat" cmpd="sng" algn="ctr">
            <a:solidFill>
              <a:srgbClr val="C00000"/>
            </a:solidFill>
            <a:prstDash val="sysDot"/>
            <a:round/>
            <a:headEnd/>
            <a:tailEnd/>
          </a:ln>
          <a:extLst>
            <a:ext uri="{909E8E84-426E-40DD-AFC4-6F175D3DCCD1}">
              <a14:hiddenFill xmlns:a14="http://schemas.microsoft.com/office/drawing/2010/main">
                <a:solidFill>
                  <a:srgbClr val="FFFFFF"/>
                </a:solidFill>
              </a14:hiddenFill>
            </a:ext>
          </a:extLst>
        </p:spPr>
        <p:txBody>
          <a:bodyPr anchor="ctr"/>
          <a:lstStyle/>
          <a:p>
            <a:endParaRPr lang="ja-JP" altLang="en-US"/>
          </a:p>
        </p:txBody>
      </p:sp>
      <p:sp>
        <p:nvSpPr>
          <p:cNvPr id="11277" name="Line 9"/>
          <p:cNvSpPr>
            <a:spLocks noChangeShapeType="1"/>
          </p:cNvSpPr>
          <p:nvPr/>
        </p:nvSpPr>
        <p:spPr bwMode="auto">
          <a:xfrm flipH="1">
            <a:off x="3371850" y="1916113"/>
            <a:ext cx="1749425" cy="522287"/>
          </a:xfrm>
          <a:prstGeom prst="line">
            <a:avLst/>
          </a:prstGeom>
          <a:noFill/>
          <a:ln w="57150">
            <a:solidFill>
              <a:srgbClr val="C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1" name="Text Box 17"/>
          <p:cNvSpPr txBox="1">
            <a:spLocks noChangeArrowheads="1"/>
          </p:cNvSpPr>
          <p:nvPr/>
        </p:nvSpPr>
        <p:spPr bwMode="auto">
          <a:xfrm>
            <a:off x="3721100" y="152400"/>
            <a:ext cx="9525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FFFF00"/>
                </a:solidFill>
              </a:rPr>
              <a:t>Linac</a:t>
            </a:r>
          </a:p>
        </p:txBody>
      </p:sp>
      <p:sp>
        <p:nvSpPr>
          <p:cNvPr id="11282" name="Text Box 18"/>
          <p:cNvSpPr txBox="1">
            <a:spLocks noChangeArrowheads="1"/>
          </p:cNvSpPr>
          <p:nvPr/>
        </p:nvSpPr>
        <p:spPr bwMode="auto">
          <a:xfrm>
            <a:off x="7342188" y="1360488"/>
            <a:ext cx="21066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FFFF00"/>
                </a:solidFill>
              </a:rPr>
              <a:t>Rapid Cycling Synchrotron</a:t>
            </a:r>
          </a:p>
        </p:txBody>
      </p:sp>
      <p:sp>
        <p:nvSpPr>
          <p:cNvPr id="11283" name="Line 19"/>
          <p:cNvSpPr>
            <a:spLocks noChangeShapeType="1"/>
          </p:cNvSpPr>
          <p:nvPr/>
        </p:nvSpPr>
        <p:spPr bwMode="auto">
          <a:xfrm flipH="1">
            <a:off x="5702300" y="1549400"/>
            <a:ext cx="1574800" cy="25400"/>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4" name="Text Box 20"/>
          <p:cNvSpPr txBox="1">
            <a:spLocks noChangeArrowheads="1"/>
          </p:cNvSpPr>
          <p:nvPr/>
        </p:nvSpPr>
        <p:spPr bwMode="auto">
          <a:xfrm>
            <a:off x="1908175" y="5159375"/>
            <a:ext cx="2106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FFFF00"/>
                </a:solidFill>
              </a:rPr>
              <a:t>Main Ring</a:t>
            </a:r>
          </a:p>
        </p:txBody>
      </p:sp>
      <p:sp>
        <p:nvSpPr>
          <p:cNvPr id="11285" name="Line 21"/>
          <p:cNvSpPr>
            <a:spLocks noChangeShapeType="1"/>
          </p:cNvSpPr>
          <p:nvPr/>
        </p:nvSpPr>
        <p:spPr bwMode="auto">
          <a:xfrm flipH="1">
            <a:off x="450850" y="2587625"/>
            <a:ext cx="4756150" cy="47625"/>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6" name="Freeform 10"/>
          <p:cNvSpPr>
            <a:spLocks/>
          </p:cNvSpPr>
          <p:nvPr/>
        </p:nvSpPr>
        <p:spPr bwMode="auto">
          <a:xfrm>
            <a:off x="5210175" y="2540000"/>
            <a:ext cx="2562225" cy="898525"/>
          </a:xfrm>
          <a:custGeom>
            <a:avLst/>
            <a:gdLst>
              <a:gd name="T0" fmla="*/ 2147483646 w 1614"/>
              <a:gd name="T1" fmla="*/ 2147483646 h 566"/>
              <a:gd name="T2" fmla="*/ 2147483646 w 1614"/>
              <a:gd name="T3" fmla="*/ 2147483646 h 566"/>
              <a:gd name="T4" fmla="*/ 0 w 1614"/>
              <a:gd name="T5" fmla="*/ 0 h 566"/>
              <a:gd name="T6" fmla="*/ 0 60000 65536"/>
              <a:gd name="T7" fmla="*/ 0 60000 65536"/>
              <a:gd name="T8" fmla="*/ 0 60000 65536"/>
            </a:gdLst>
            <a:ahLst/>
            <a:cxnLst>
              <a:cxn ang="T6">
                <a:pos x="T0" y="T1"/>
              </a:cxn>
              <a:cxn ang="T7">
                <a:pos x="T2" y="T3"/>
              </a:cxn>
              <a:cxn ang="T8">
                <a:pos x="T4" y="T5"/>
              </a:cxn>
            </a:cxnLst>
            <a:rect l="0" t="0" r="r" b="b"/>
            <a:pathLst>
              <a:path w="1614" h="566">
                <a:moveTo>
                  <a:pt x="1614" y="566"/>
                </a:moveTo>
                <a:cubicBezTo>
                  <a:pt x="1544" y="495"/>
                  <a:pt x="1389" y="231"/>
                  <a:pt x="1197" y="140"/>
                </a:cubicBezTo>
                <a:cubicBezTo>
                  <a:pt x="1005" y="49"/>
                  <a:pt x="596" y="40"/>
                  <a:pt x="459" y="20"/>
                </a:cubicBezTo>
                <a:cubicBezTo>
                  <a:pt x="322" y="0"/>
                  <a:pt x="448" y="17"/>
                  <a:pt x="372" y="17"/>
                </a:cubicBezTo>
                <a:cubicBezTo>
                  <a:pt x="296" y="17"/>
                  <a:pt x="77" y="22"/>
                  <a:pt x="0" y="23"/>
                </a:cubicBezTo>
              </a:path>
            </a:pathLst>
          </a:custGeom>
          <a:noFill/>
          <a:ln w="57150" cap="flat" cmpd="sng">
            <a:solidFill>
              <a:srgbClr val="C00000"/>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287" name="Text Box 23"/>
          <p:cNvSpPr txBox="1">
            <a:spLocks noChangeArrowheads="1"/>
          </p:cNvSpPr>
          <p:nvPr/>
        </p:nvSpPr>
        <p:spPr bwMode="auto">
          <a:xfrm>
            <a:off x="2128838" y="2179638"/>
            <a:ext cx="12382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a:solidFill>
                  <a:srgbClr val="FFFF00"/>
                </a:solidFill>
              </a:rPr>
              <a:t>Neutrino</a:t>
            </a:r>
          </a:p>
        </p:txBody>
      </p:sp>
      <p:sp>
        <p:nvSpPr>
          <p:cNvPr id="11288" name="Text Box 24"/>
          <p:cNvSpPr txBox="1">
            <a:spLocks noChangeArrowheads="1"/>
          </p:cNvSpPr>
          <p:nvPr/>
        </p:nvSpPr>
        <p:spPr bwMode="auto">
          <a:xfrm>
            <a:off x="384175" y="2006600"/>
            <a:ext cx="12382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1600" b="1">
                <a:solidFill>
                  <a:srgbClr val="FFFF00"/>
                </a:solidFill>
              </a:rPr>
              <a:t>To Kamioka</a:t>
            </a:r>
          </a:p>
        </p:txBody>
      </p:sp>
      <p:sp>
        <p:nvSpPr>
          <p:cNvPr id="4" name="スライド番号プレースホルダー 3"/>
          <p:cNvSpPr>
            <a:spLocks noGrp="1"/>
          </p:cNvSpPr>
          <p:nvPr>
            <p:ph type="sldNum" sz="quarter" idx="12"/>
          </p:nvPr>
        </p:nvSpPr>
        <p:spPr/>
        <p:txBody>
          <a:bodyPr/>
          <a:lstStyle/>
          <a:p>
            <a:pPr>
              <a:defRPr/>
            </a:pPr>
            <a:fld id="{99D50D1B-680C-4AE8-9037-55E32DFC37E6}" type="slidenum">
              <a:rPr lang="en-US" altLang="ja-JP" smtClean="0"/>
              <a:pPr>
                <a:defRPr/>
              </a:pPr>
              <a:t>7</a:t>
            </a:fld>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127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2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28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127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284"/>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1128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128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28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1" grpId="0"/>
      <p:bldP spid="11282" grpId="0"/>
      <p:bldP spid="11284" grpId="0"/>
      <p:bldP spid="11287" grpId="0"/>
      <p:bldP spid="1128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808163" y="217488"/>
            <a:ext cx="55451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u="sng">
                <a:solidFill>
                  <a:srgbClr val="0A0AD4"/>
                </a:solidFill>
              </a:rPr>
              <a:t>T2K Beam line and Detectors</a:t>
            </a:r>
          </a:p>
        </p:txBody>
      </p:sp>
      <p:sp>
        <p:nvSpPr>
          <p:cNvPr id="33795" name="Text Box 11"/>
          <p:cNvSpPr txBox="1">
            <a:spLocks noChangeArrowheads="1"/>
          </p:cNvSpPr>
          <p:nvPr/>
        </p:nvSpPr>
        <p:spPr bwMode="auto">
          <a:xfrm>
            <a:off x="4248150" y="3417888"/>
            <a:ext cx="1441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0000FF"/>
                </a:solidFill>
              </a:rPr>
              <a:t>Detectors</a:t>
            </a:r>
          </a:p>
        </p:txBody>
      </p:sp>
      <p:sp>
        <p:nvSpPr>
          <p:cNvPr id="33796" name="Text Box 12"/>
          <p:cNvSpPr txBox="1">
            <a:spLocks noChangeArrowheads="1"/>
          </p:cNvSpPr>
          <p:nvPr/>
        </p:nvSpPr>
        <p:spPr bwMode="auto">
          <a:xfrm>
            <a:off x="447675" y="3419475"/>
            <a:ext cx="14414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000" b="1" u="sng">
                <a:solidFill>
                  <a:srgbClr val="FF0000"/>
                </a:solidFill>
              </a:rPr>
              <a:t>Beamline</a:t>
            </a:r>
          </a:p>
        </p:txBody>
      </p:sp>
      <p:sp>
        <p:nvSpPr>
          <p:cNvPr id="33797" name="Text Box 64"/>
          <p:cNvSpPr txBox="1">
            <a:spLocks noChangeArrowheads="1"/>
          </p:cNvSpPr>
          <p:nvPr/>
        </p:nvSpPr>
        <p:spPr bwMode="auto">
          <a:xfrm>
            <a:off x="133350" y="3902075"/>
            <a:ext cx="3703638" cy="209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t>Primary beamline</a:t>
            </a:r>
          </a:p>
          <a:p>
            <a:pPr eaLnBrk="1" hangingPunct="1">
              <a:spcBef>
                <a:spcPct val="50000"/>
              </a:spcBef>
              <a:buFont typeface="Wingdings" panose="05000000000000000000" pitchFamily="2" charset="2"/>
              <a:buChar char="l"/>
            </a:pPr>
            <a:r>
              <a:rPr lang="en-US" altLang="ja-JP" sz="2000" b="1"/>
              <a:t>Target station</a:t>
            </a:r>
          </a:p>
          <a:p>
            <a:pPr eaLnBrk="1" hangingPunct="1">
              <a:spcBef>
                <a:spcPct val="50000"/>
              </a:spcBef>
              <a:buFont typeface="Wingdings" panose="05000000000000000000" pitchFamily="2" charset="2"/>
              <a:buChar char="l"/>
            </a:pPr>
            <a:r>
              <a:rPr lang="en-US" altLang="ja-JP" sz="2000" b="1"/>
              <a:t>Decay Volume</a:t>
            </a:r>
          </a:p>
          <a:p>
            <a:pPr eaLnBrk="1" hangingPunct="1">
              <a:spcBef>
                <a:spcPct val="50000"/>
              </a:spcBef>
              <a:buFont typeface="Wingdings" panose="05000000000000000000" pitchFamily="2" charset="2"/>
              <a:buChar char="l"/>
            </a:pPr>
            <a:r>
              <a:rPr lang="en-US" altLang="ja-JP" sz="2000" b="1"/>
              <a:t>Beam dump @ ~110 m </a:t>
            </a:r>
            <a:br>
              <a:rPr lang="en-US" altLang="ja-JP" sz="2000" b="1"/>
            </a:br>
            <a:r>
              <a:rPr lang="en-US" altLang="ja-JP" sz="2000" b="1"/>
              <a:t>downstream</a:t>
            </a:r>
          </a:p>
        </p:txBody>
      </p:sp>
      <p:sp>
        <p:nvSpPr>
          <p:cNvPr id="33798" name="Text Box 64"/>
          <p:cNvSpPr txBox="1">
            <a:spLocks noChangeArrowheads="1"/>
          </p:cNvSpPr>
          <p:nvPr/>
        </p:nvSpPr>
        <p:spPr bwMode="auto">
          <a:xfrm>
            <a:off x="3962400" y="3917950"/>
            <a:ext cx="5345113"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 typeface="Wingdings" panose="05000000000000000000" pitchFamily="2" charset="2"/>
              <a:buChar char="l"/>
            </a:pPr>
            <a:r>
              <a:rPr lang="en-US" altLang="ja-JP" sz="2000" b="1"/>
              <a:t>Muon monitors@ ~120 m downstream</a:t>
            </a:r>
          </a:p>
          <a:p>
            <a:pPr eaLnBrk="1" hangingPunct="1">
              <a:spcBef>
                <a:spcPct val="50000"/>
              </a:spcBef>
              <a:buFont typeface="Wingdings" panose="05000000000000000000" pitchFamily="2" charset="2"/>
              <a:buChar char="l"/>
            </a:pPr>
            <a:r>
              <a:rPr lang="en-US" altLang="ja-JP" sz="2000" b="1"/>
              <a:t>Near detectors@ ~280 m downstream.</a:t>
            </a:r>
          </a:p>
          <a:p>
            <a:pPr eaLnBrk="1" hangingPunct="1">
              <a:spcBef>
                <a:spcPct val="50000"/>
              </a:spcBef>
              <a:buFont typeface="Wingdings" panose="05000000000000000000" pitchFamily="2" charset="2"/>
              <a:buChar char="l"/>
            </a:pPr>
            <a:r>
              <a:rPr lang="en-US" altLang="ja-JP" sz="2000" b="1"/>
              <a:t>Far detector@ 295 km downstream</a:t>
            </a:r>
            <a:br>
              <a:rPr lang="en-US" altLang="ja-JP" sz="2000" b="1"/>
            </a:br>
            <a:r>
              <a:rPr lang="en-US" altLang="ja-JP" sz="2000" b="1"/>
              <a:t>(Super-Kamiokande)</a:t>
            </a:r>
          </a:p>
        </p:txBody>
      </p:sp>
      <p:sp>
        <p:nvSpPr>
          <p:cNvPr id="33799" name="Text Box 15"/>
          <p:cNvSpPr txBox="1">
            <a:spLocks noChangeArrowheads="1"/>
          </p:cNvSpPr>
          <p:nvPr/>
        </p:nvSpPr>
        <p:spPr bwMode="auto">
          <a:xfrm>
            <a:off x="2439988" y="6051550"/>
            <a:ext cx="5059362" cy="584200"/>
          </a:xfrm>
          <a:prstGeom prst="rect">
            <a:avLst/>
          </a:prstGeom>
          <a:solidFill>
            <a:srgbClr val="F8FAA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b="1">
                <a:solidFill>
                  <a:srgbClr val="00B050"/>
                </a:solidFill>
              </a:rPr>
              <a:t>Off-axis beam </a:t>
            </a:r>
            <a:r>
              <a:rPr lang="en-US" altLang="ja-JP" sz="1600" b="1"/>
              <a:t>: the center of the beam</a:t>
            </a:r>
            <a:r>
              <a:rPr lang="ja-JP" altLang="en-US" sz="1600" b="1"/>
              <a:t> </a:t>
            </a:r>
            <a:r>
              <a:rPr lang="en-US" altLang="ja-JP" sz="1600" b="1"/>
              <a:t>direction is adjusted to be 2.5</a:t>
            </a:r>
            <a:r>
              <a:rPr lang="en-US" altLang="ja-JP" sz="1600" b="1" baseline="30000"/>
              <a:t>o</a:t>
            </a:r>
            <a:r>
              <a:rPr lang="en-US" altLang="ja-JP" sz="1600" b="1"/>
              <a:t> off from the SK direction.</a:t>
            </a:r>
            <a:endParaRPr lang="en-US" altLang="ja-JP" sz="1600" b="1">
              <a:solidFill>
                <a:srgbClr val="FF0000"/>
              </a:solidFill>
            </a:endParaRPr>
          </a:p>
        </p:txBody>
      </p:sp>
      <p:grpSp>
        <p:nvGrpSpPr>
          <p:cNvPr id="33800" name="グループ化 4"/>
          <p:cNvGrpSpPr>
            <a:grpSpLocks/>
          </p:cNvGrpSpPr>
          <p:nvPr/>
        </p:nvGrpSpPr>
        <p:grpSpPr bwMode="auto">
          <a:xfrm>
            <a:off x="109538" y="1096963"/>
            <a:ext cx="8891587" cy="2290762"/>
            <a:chOff x="109538" y="1096963"/>
            <a:chExt cx="8891587" cy="2290762"/>
          </a:xfrm>
        </p:grpSpPr>
        <p:pic>
          <p:nvPicPr>
            <p:cNvPr id="33801" name="図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538" y="1096963"/>
              <a:ext cx="8891587"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7434263" y="1182688"/>
              <a:ext cx="1290637" cy="307975"/>
            </a:xfrm>
            <a:prstGeom prst="rect">
              <a:avLst/>
            </a:prstGeom>
            <a:noFill/>
          </p:spPr>
          <p:txBody>
            <a:bodyPr>
              <a:spAutoFit/>
            </a:bodyPr>
            <a:lstStyle/>
            <a:p>
              <a:pPr>
                <a:defRPr/>
              </a:pPr>
              <a:r>
                <a:rPr lang="en-US" altLang="ja-JP" sz="1400" b="1" dirty="0">
                  <a:solidFill>
                    <a:srgbClr val="0A0AD4"/>
                  </a:solidFill>
                  <a:latin typeface="+mn-lt"/>
                </a:rPr>
                <a:t>Far</a:t>
              </a:r>
              <a:r>
                <a:rPr lang="ja-JP" altLang="en-US" sz="1400" b="1" dirty="0">
                  <a:solidFill>
                    <a:srgbClr val="0A0AD4"/>
                  </a:solidFill>
                  <a:latin typeface="+mn-lt"/>
                </a:rPr>
                <a:t> </a:t>
              </a:r>
              <a:r>
                <a:rPr lang="en-US" altLang="ja-JP" sz="1400" b="1" dirty="0">
                  <a:solidFill>
                    <a:srgbClr val="0A0AD4"/>
                  </a:solidFill>
                  <a:latin typeface="+mn-lt"/>
                </a:rPr>
                <a:t>detector</a:t>
              </a:r>
              <a:endParaRPr lang="ja-JP" altLang="en-US" sz="1400" b="1" dirty="0">
                <a:solidFill>
                  <a:srgbClr val="0A0AD4"/>
                </a:solidFill>
                <a:latin typeface="+mn-lt"/>
              </a:endParaRPr>
            </a:p>
          </p:txBody>
        </p:sp>
        <p:sp>
          <p:nvSpPr>
            <p:cNvPr id="4" name="正方形/長方形 3"/>
            <p:cNvSpPr/>
            <p:nvPr/>
          </p:nvSpPr>
          <p:spPr>
            <a:xfrm>
              <a:off x="2784475" y="2465388"/>
              <a:ext cx="369888" cy="20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テキスト ボックス 2"/>
            <p:cNvSpPr txBox="1"/>
            <p:nvPr/>
          </p:nvSpPr>
          <p:spPr>
            <a:xfrm>
              <a:off x="2738438" y="2401888"/>
              <a:ext cx="728662" cy="277812"/>
            </a:xfrm>
            <a:prstGeom prst="rect">
              <a:avLst/>
            </a:prstGeom>
            <a:noFill/>
          </p:spPr>
          <p:txBody>
            <a:bodyPr>
              <a:spAutoFit/>
            </a:bodyPr>
            <a:lstStyle/>
            <a:p>
              <a:pPr>
                <a:defRPr/>
              </a:pPr>
              <a:r>
                <a:rPr lang="en-US" altLang="ja-JP" sz="1200" b="1" dirty="0">
                  <a:solidFill>
                    <a:srgbClr val="FF0000"/>
                  </a:solidFill>
                  <a:latin typeface="+mn-lt"/>
                </a:rPr>
                <a:t>volume</a:t>
              </a:r>
              <a:endParaRPr lang="ja-JP" altLang="en-US" sz="1200" b="1" dirty="0">
                <a:solidFill>
                  <a:srgbClr val="FF0000"/>
                </a:solidFill>
                <a:latin typeface="+mn-lt"/>
              </a:endParaRPr>
            </a:p>
          </p:txBody>
        </p:sp>
      </p:grpSp>
      <p:sp>
        <p:nvSpPr>
          <p:cNvPr id="6" name="スライド番号プレースホルダー 5"/>
          <p:cNvSpPr>
            <a:spLocks noGrp="1"/>
          </p:cNvSpPr>
          <p:nvPr>
            <p:ph type="sldNum" sz="quarter" idx="12"/>
          </p:nvPr>
        </p:nvSpPr>
        <p:spPr/>
        <p:txBody>
          <a:bodyPr/>
          <a:lstStyle/>
          <a:p>
            <a:pPr>
              <a:defRPr/>
            </a:pPr>
            <a:fld id="{3EAA431D-1802-4F9A-9E77-815A94885E9D}" type="slidenum">
              <a:rPr lang="en-US" altLang="ja-JP" smtClean="0"/>
              <a:pPr>
                <a:defRPr/>
              </a:pPr>
              <a:t>8</a:t>
            </a:fld>
            <a:endParaRPr lang="en-US" altLang="ja-JP"/>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8745" y="2160495"/>
            <a:ext cx="4610402" cy="4443712"/>
          </a:xfrm>
          <a:prstGeom prst="rect">
            <a:avLst/>
          </a:prstGeom>
        </p:spPr>
      </p:pic>
      <p:sp>
        <p:nvSpPr>
          <p:cNvPr id="36866" name="Text Box 2"/>
          <p:cNvSpPr txBox="1">
            <a:spLocks noChangeArrowheads="1"/>
          </p:cNvSpPr>
          <p:nvPr/>
        </p:nvSpPr>
        <p:spPr bwMode="auto">
          <a:xfrm>
            <a:off x="1802653" y="12700"/>
            <a:ext cx="55451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2800" b="1" u="sng" dirty="0">
                <a:solidFill>
                  <a:srgbClr val="0A0AD4"/>
                </a:solidFill>
              </a:rPr>
              <a:t>Off-axis beam</a:t>
            </a:r>
          </a:p>
        </p:txBody>
      </p:sp>
      <p:sp>
        <p:nvSpPr>
          <p:cNvPr id="36867" name="Text Box 15"/>
          <p:cNvSpPr txBox="1">
            <a:spLocks noChangeArrowheads="1"/>
          </p:cNvSpPr>
          <p:nvPr/>
        </p:nvSpPr>
        <p:spPr bwMode="auto">
          <a:xfrm>
            <a:off x="131763" y="534988"/>
            <a:ext cx="8716402" cy="1015663"/>
          </a:xfrm>
          <a:prstGeom prst="rect">
            <a:avLst/>
          </a:prstGeom>
          <a:solidFill>
            <a:srgbClr val="F8FAA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000" b="1" dirty="0"/>
              <a:t>The center of the beam</a:t>
            </a:r>
            <a:r>
              <a:rPr lang="ja-JP" altLang="en-US" sz="2000" b="1" dirty="0"/>
              <a:t> </a:t>
            </a:r>
            <a:r>
              <a:rPr lang="en-US" altLang="ja-JP" sz="2000" b="1" dirty="0"/>
              <a:t>direction is </a:t>
            </a:r>
            <a:r>
              <a:rPr lang="en-US" altLang="ja-JP" sz="2000" b="1" dirty="0" smtClean="0"/>
              <a:t>adjusted to </a:t>
            </a:r>
            <a:r>
              <a:rPr lang="en-US" altLang="ja-JP" sz="2000" b="1" dirty="0"/>
              <a:t>be </a:t>
            </a:r>
            <a:r>
              <a:rPr lang="en-US" altLang="ja-JP" sz="2000" b="1" dirty="0">
                <a:solidFill>
                  <a:srgbClr val="FF0000"/>
                </a:solidFill>
              </a:rPr>
              <a:t>2.5</a:t>
            </a:r>
            <a:r>
              <a:rPr lang="en-US" altLang="ja-JP" sz="2000" b="1" baseline="30000" dirty="0">
                <a:solidFill>
                  <a:srgbClr val="FF0000"/>
                </a:solidFill>
              </a:rPr>
              <a:t>o</a:t>
            </a:r>
            <a:r>
              <a:rPr lang="en-US" altLang="ja-JP" sz="2000" b="1" dirty="0">
                <a:solidFill>
                  <a:srgbClr val="FF0000"/>
                </a:solidFill>
              </a:rPr>
              <a:t> off </a:t>
            </a:r>
            <a:r>
              <a:rPr lang="en-US" altLang="ja-JP" sz="2000" b="1" dirty="0"/>
              <a:t>from the SK direction. </a:t>
            </a:r>
            <a:r>
              <a:rPr lang="en-US" altLang="ja-JP" sz="2000" b="1" dirty="0" smtClean="0"/>
              <a:t> Neutrino </a:t>
            </a:r>
            <a:r>
              <a:rPr lang="en-US" altLang="ja-JP" sz="2000" b="1" dirty="0"/>
              <a:t>energy spectrum becomes </a:t>
            </a:r>
            <a:r>
              <a:rPr lang="en-US" altLang="ja-JP" sz="2000" b="1" dirty="0">
                <a:solidFill>
                  <a:srgbClr val="FF0000"/>
                </a:solidFill>
              </a:rPr>
              <a:t>quasi-monochromatic. </a:t>
            </a:r>
            <a:r>
              <a:rPr lang="en-US" altLang="ja-JP" sz="2000" b="1" dirty="0"/>
              <a:t>The peak energy is </a:t>
            </a:r>
            <a:r>
              <a:rPr lang="en-US" altLang="ja-JP" sz="2000" b="1" dirty="0">
                <a:solidFill>
                  <a:srgbClr val="FF0000"/>
                </a:solidFill>
              </a:rPr>
              <a:t>~0.6 GeV.</a:t>
            </a:r>
          </a:p>
        </p:txBody>
      </p:sp>
      <p:sp>
        <p:nvSpPr>
          <p:cNvPr id="17" name="Text Box 18"/>
          <p:cNvSpPr txBox="1">
            <a:spLocks noChangeArrowheads="1"/>
          </p:cNvSpPr>
          <p:nvPr/>
        </p:nvSpPr>
        <p:spPr bwMode="auto">
          <a:xfrm>
            <a:off x="-651" y="1680696"/>
            <a:ext cx="6497637"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indent="0" eaLnBrk="1" hangingPunct="1">
              <a:spcBef>
                <a:spcPct val="50000"/>
              </a:spcBef>
              <a:buFontTx/>
              <a:buNone/>
              <a:defRPr/>
            </a:pPr>
            <a:r>
              <a:rPr lang="en-US" altLang="ja-JP" sz="2000" b="1" dirty="0"/>
              <a:t>Merits of the off-axis beam are:</a:t>
            </a:r>
          </a:p>
          <a:p>
            <a:pPr eaLnBrk="1" hangingPunct="1">
              <a:spcBef>
                <a:spcPct val="50000"/>
              </a:spcBef>
              <a:buFont typeface="Wingdings" panose="05000000000000000000" pitchFamily="2" charset="2"/>
              <a:buChar char="l"/>
              <a:defRPr/>
            </a:pPr>
            <a:r>
              <a:rPr lang="en-US" altLang="ja-JP" sz="2000" b="1" dirty="0">
                <a:solidFill>
                  <a:srgbClr val="FF0000"/>
                </a:solidFill>
              </a:rPr>
              <a:t>The neutrino energy </a:t>
            </a:r>
            <a:r>
              <a:rPr lang="en-US" altLang="ja-JP" sz="2000" b="1" dirty="0" smtClean="0">
                <a:solidFill>
                  <a:srgbClr val="FF0000"/>
                </a:solidFill>
              </a:rPr>
              <a:t>peak</a:t>
            </a:r>
            <a:br>
              <a:rPr lang="en-US" altLang="ja-JP" sz="2000" b="1" dirty="0" smtClean="0">
                <a:solidFill>
                  <a:srgbClr val="FF0000"/>
                </a:solidFill>
              </a:rPr>
            </a:br>
            <a:r>
              <a:rPr lang="en-US" altLang="ja-JP" sz="2000" b="1" dirty="0" smtClean="0">
                <a:solidFill>
                  <a:srgbClr val="FF0000"/>
                </a:solidFill>
              </a:rPr>
              <a:t>agrees </a:t>
            </a:r>
            <a:r>
              <a:rPr lang="en-US" altLang="ja-JP" sz="2000" b="1" dirty="0">
                <a:solidFill>
                  <a:srgbClr val="FF0000"/>
                </a:solidFill>
              </a:rPr>
              <a:t>with </a:t>
            </a:r>
            <a:r>
              <a:rPr lang="en-US" altLang="ja-JP" sz="2000" b="1" dirty="0" smtClean="0">
                <a:solidFill>
                  <a:srgbClr val="FF0000"/>
                </a:solidFill>
              </a:rPr>
              <a:t>the oscillation</a:t>
            </a:r>
            <a:br>
              <a:rPr lang="en-US" altLang="ja-JP" sz="2000" b="1" dirty="0" smtClean="0">
                <a:solidFill>
                  <a:srgbClr val="FF0000"/>
                </a:solidFill>
              </a:rPr>
            </a:br>
            <a:r>
              <a:rPr lang="en-US" altLang="ja-JP" sz="2000" b="1" dirty="0" smtClean="0">
                <a:solidFill>
                  <a:srgbClr val="FF0000"/>
                </a:solidFill>
              </a:rPr>
              <a:t>maximum</a:t>
            </a:r>
            <a:r>
              <a:rPr lang="en-US" altLang="ja-JP" sz="2000" b="1" dirty="0">
                <a:solidFill>
                  <a:srgbClr val="FF0000"/>
                </a:solidFill>
              </a:rPr>
              <a:t>. </a:t>
            </a:r>
          </a:p>
          <a:p>
            <a:pPr eaLnBrk="1" hangingPunct="1">
              <a:spcBef>
                <a:spcPct val="50000"/>
              </a:spcBef>
              <a:buFont typeface="Wingdings" panose="05000000000000000000" pitchFamily="2" charset="2"/>
              <a:buChar char="l"/>
              <a:defRPr/>
            </a:pPr>
            <a:r>
              <a:rPr lang="en-US" altLang="ja-JP" sz="2000" b="1" dirty="0"/>
              <a:t>Because of the suppression </a:t>
            </a:r>
            <a:r>
              <a:rPr lang="en-US" altLang="ja-JP" sz="2000" b="1" dirty="0" smtClean="0"/>
              <a:t>of</a:t>
            </a:r>
            <a:br>
              <a:rPr lang="en-US" altLang="ja-JP" sz="2000" b="1" dirty="0" smtClean="0"/>
            </a:br>
            <a:r>
              <a:rPr lang="en-US" altLang="ja-JP" sz="2000" b="1" dirty="0" smtClean="0"/>
              <a:t>high </a:t>
            </a:r>
            <a:r>
              <a:rPr lang="en-US" altLang="ja-JP" sz="2000" b="1" dirty="0"/>
              <a:t>energy (&gt; 1 </a:t>
            </a:r>
            <a:r>
              <a:rPr lang="en-US" altLang="ja-JP" sz="2000" b="1" dirty="0" smtClean="0"/>
              <a:t>GeV)</a:t>
            </a:r>
            <a:br>
              <a:rPr lang="en-US" altLang="ja-JP" sz="2000" b="1" dirty="0" smtClean="0"/>
            </a:br>
            <a:r>
              <a:rPr lang="en-US" altLang="ja-JP" sz="2000" b="1" dirty="0" smtClean="0"/>
              <a:t>neutrinos, non-CCQE</a:t>
            </a:r>
            <a:br>
              <a:rPr lang="en-US" altLang="ja-JP" sz="2000" b="1" dirty="0" smtClean="0"/>
            </a:br>
            <a:r>
              <a:rPr lang="en-US" altLang="ja-JP" sz="2000" b="1" dirty="0" smtClean="0"/>
              <a:t>background events</a:t>
            </a:r>
            <a:r>
              <a:rPr lang="en-US" altLang="ja-JP" sz="2000" b="1" dirty="0"/>
              <a:t> </a:t>
            </a:r>
            <a:r>
              <a:rPr lang="en-US" altLang="ja-JP" sz="2000" b="1" dirty="0" smtClean="0"/>
              <a:t>(including</a:t>
            </a:r>
            <a:br>
              <a:rPr lang="en-US" altLang="ja-JP" sz="2000" b="1" dirty="0" smtClean="0"/>
            </a:br>
            <a:r>
              <a:rPr lang="en-US" altLang="ja-JP" sz="2000" b="1" dirty="0" smtClean="0"/>
              <a:t>NC</a:t>
            </a:r>
            <a:r>
              <a:rPr lang="en-US" altLang="ja-JP" sz="2000" b="1" dirty="0" smtClean="0">
                <a:latin typeface="Symbol" panose="05050102010706020507" pitchFamily="18" charset="2"/>
              </a:rPr>
              <a:t>p</a:t>
            </a:r>
            <a:r>
              <a:rPr lang="en-US" altLang="ja-JP" sz="2000" b="1" baseline="30000" dirty="0" smtClean="0"/>
              <a:t>0</a:t>
            </a:r>
            <a:r>
              <a:rPr lang="en-US" altLang="ja-JP" sz="2000" b="1" dirty="0" smtClean="0"/>
              <a:t> events) are </a:t>
            </a:r>
            <a:r>
              <a:rPr lang="en-US" altLang="ja-JP" sz="2000" b="1" dirty="0"/>
              <a:t>reduced.</a:t>
            </a:r>
          </a:p>
          <a:p>
            <a:pPr eaLnBrk="1" hangingPunct="1">
              <a:spcBef>
                <a:spcPct val="50000"/>
              </a:spcBef>
              <a:buFont typeface="Wingdings" panose="05000000000000000000" pitchFamily="2" charset="2"/>
              <a:buChar char="l"/>
              <a:defRPr/>
            </a:pPr>
            <a:r>
              <a:rPr lang="en-US" altLang="ja-JP" sz="2000" b="1" dirty="0" smtClean="0"/>
              <a:t>Water </a:t>
            </a:r>
            <a:r>
              <a:rPr lang="en-US" altLang="ja-JP" sz="2000" b="1" dirty="0"/>
              <a:t>Cherenkov detector </a:t>
            </a:r>
            <a:r>
              <a:rPr lang="en-US" altLang="ja-JP" sz="2000" b="1" dirty="0" smtClean="0"/>
              <a:t>has</a:t>
            </a:r>
            <a:br>
              <a:rPr lang="en-US" altLang="ja-JP" sz="2000" b="1" dirty="0" smtClean="0"/>
            </a:br>
            <a:r>
              <a:rPr lang="en-US" altLang="ja-JP" sz="2000" b="1" dirty="0" smtClean="0"/>
              <a:t>better performance </a:t>
            </a:r>
            <a:r>
              <a:rPr lang="en-US" altLang="ja-JP" sz="2000" b="1" dirty="0"/>
              <a:t>for </a:t>
            </a:r>
            <a:r>
              <a:rPr lang="en-US" altLang="ja-JP" sz="2000" b="1" dirty="0" smtClean="0"/>
              <a:t>single</a:t>
            </a:r>
            <a:br>
              <a:rPr lang="en-US" altLang="ja-JP" sz="2000" b="1" dirty="0" smtClean="0"/>
            </a:br>
            <a:r>
              <a:rPr lang="en-US" altLang="ja-JP" sz="2000" b="1" dirty="0" smtClean="0"/>
              <a:t>charged </a:t>
            </a:r>
            <a:r>
              <a:rPr lang="en-US" altLang="ja-JP" sz="2000" b="1" dirty="0"/>
              <a:t>particle events. </a:t>
            </a:r>
          </a:p>
          <a:p>
            <a:pPr eaLnBrk="1" hangingPunct="1">
              <a:spcBef>
                <a:spcPct val="50000"/>
              </a:spcBef>
              <a:buFont typeface="Wingdings" panose="05000000000000000000" pitchFamily="2" charset="2"/>
              <a:buChar char="l"/>
              <a:defRPr/>
            </a:pPr>
            <a:endParaRPr lang="en-US" altLang="ja-JP" sz="2000" b="1" dirty="0"/>
          </a:p>
        </p:txBody>
      </p:sp>
      <p:sp>
        <p:nvSpPr>
          <p:cNvPr id="5" name="スライド番号プレースホルダー 4"/>
          <p:cNvSpPr>
            <a:spLocks noGrp="1"/>
          </p:cNvSpPr>
          <p:nvPr>
            <p:ph type="sldNum" sz="quarter" idx="12"/>
          </p:nvPr>
        </p:nvSpPr>
        <p:spPr/>
        <p:txBody>
          <a:bodyPr/>
          <a:lstStyle/>
          <a:p>
            <a:pPr>
              <a:defRPr/>
            </a:pPr>
            <a:fld id="{3EAA431D-1802-4F9A-9E77-815A94885E9D}" type="slidenum">
              <a:rPr lang="en-US" altLang="ja-JP" smtClean="0"/>
              <a:pPr>
                <a:defRPr/>
              </a:pPr>
              <a:t>9</a:t>
            </a:fld>
            <a:endParaRPr lang="en-US" altLang="ja-JP"/>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123753</TotalTime>
  <Words>3677</Words>
  <Application>Microsoft Office PowerPoint</Application>
  <PresentationFormat>画面に合わせる (4:3)</PresentationFormat>
  <Paragraphs>480</Paragraphs>
  <Slides>53</Slides>
  <Notes>19</Notes>
  <HiddenSlides>0</HiddenSlides>
  <MMClips>0</MMClips>
  <ScaleCrop>false</ScaleCrop>
  <HeadingPairs>
    <vt:vector size="8" baseType="variant">
      <vt:variant>
        <vt:lpstr>使用されているフォント</vt:lpstr>
      </vt:variant>
      <vt:variant>
        <vt:i4>12</vt:i4>
      </vt:variant>
      <vt:variant>
        <vt:lpstr>テーマ</vt:lpstr>
      </vt:variant>
      <vt:variant>
        <vt:i4>1</vt:i4>
      </vt:variant>
      <vt:variant>
        <vt:lpstr>埋め込まれた OLE サーバー</vt:lpstr>
      </vt:variant>
      <vt:variant>
        <vt:i4>1</vt:i4>
      </vt:variant>
      <vt:variant>
        <vt:lpstr>スライド タイトル</vt:lpstr>
      </vt:variant>
      <vt:variant>
        <vt:i4>53</vt:i4>
      </vt:variant>
    </vt:vector>
  </HeadingPairs>
  <TitlesOfParts>
    <vt:vector size="67" baseType="lpstr">
      <vt:lpstr>Arial Unicode MS</vt:lpstr>
      <vt:lpstr>ＭＳ Ｐゴシック</vt:lpstr>
      <vt:lpstr>ＭＳ Ｐ明朝</vt:lpstr>
      <vt:lpstr>Arial</vt:lpstr>
      <vt:lpstr>Arial Narrow</vt:lpstr>
      <vt:lpstr>Bradley Hand ITC</vt:lpstr>
      <vt:lpstr>Calibri</vt:lpstr>
      <vt:lpstr>Consolas</vt:lpstr>
      <vt:lpstr>Courier New</vt:lpstr>
      <vt:lpstr>Symbol</vt:lpstr>
      <vt:lpstr>Times New Roman</vt:lpstr>
      <vt:lpstr>Wingdings</vt:lpstr>
      <vt:lpstr>標準デザイン</vt:lpstr>
      <vt:lpstr>Acrobat Document</vt:lpstr>
      <vt:lpstr>Status of the              experiment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KEK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Yuichi　Oyama</dc:creator>
  <cp:lastModifiedBy>Yuichi</cp:lastModifiedBy>
  <cp:revision>2115</cp:revision>
  <cp:lastPrinted>2020-01-07T08:16:57Z</cp:lastPrinted>
  <dcterms:created xsi:type="dcterms:W3CDTF">2003-03-12T00:08:59Z</dcterms:created>
  <dcterms:modified xsi:type="dcterms:W3CDTF">2020-02-26T05:51:02Z</dcterms:modified>
</cp:coreProperties>
</file>