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5970" r:id="rId2"/>
    <p:sldMasterId id="2147486654" r:id="rId3"/>
    <p:sldMasterId id="2147486658" r:id="rId4"/>
    <p:sldMasterId id="2147486660" r:id="rId5"/>
    <p:sldMasterId id="2147486662" r:id="rId6"/>
    <p:sldMasterId id="2147486664" r:id="rId7"/>
  </p:sldMasterIdLst>
  <p:notesMasterIdLst>
    <p:notesMasterId r:id="rId23"/>
  </p:notesMasterIdLst>
  <p:sldIdLst>
    <p:sldId id="388" r:id="rId8"/>
    <p:sldId id="1085" r:id="rId9"/>
    <p:sldId id="1089" r:id="rId10"/>
    <p:sldId id="1088" r:id="rId11"/>
    <p:sldId id="1086" r:id="rId12"/>
    <p:sldId id="1090" r:id="rId13"/>
    <p:sldId id="972" r:id="rId14"/>
    <p:sldId id="1097" r:id="rId15"/>
    <p:sldId id="1095" r:id="rId16"/>
    <p:sldId id="1083" r:id="rId17"/>
    <p:sldId id="1091" r:id="rId18"/>
    <p:sldId id="970" r:id="rId19"/>
    <p:sldId id="969" r:id="rId20"/>
    <p:sldId id="968" r:id="rId21"/>
    <p:sldId id="460" r:id="rId22"/>
  </p:sldIdLst>
  <p:sldSz cx="9144000" cy="6858000" type="screen4x3"/>
  <p:notesSz cx="6802438" cy="9934575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9500"/>
    <a:srgbClr val="FFDE75"/>
    <a:srgbClr val="0000FF"/>
    <a:srgbClr val="FFFFB9"/>
    <a:srgbClr val="E1E1FF"/>
    <a:srgbClr val="132D2F"/>
    <a:srgbClr val="A20000"/>
    <a:srgbClr val="CC0000"/>
    <a:srgbClr val="FFE181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4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3580DA6-5BAB-7160-063D-3E4915C2C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988" cy="49847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FEEFB5C-4118-4CB3-7AA6-609DD03F12F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2863" y="0"/>
            <a:ext cx="2947987" cy="49847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BAD42BD-A0A6-4822-9A13-307F1974D415}" type="datetimeFigureOut">
              <a:rPr lang="ja-JP" altLang="en-US"/>
              <a:pPr>
                <a:defRPr/>
              </a:pPr>
              <a:t>2022/9/21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2C2C4020-FB4D-6FDA-120E-A8B1871D63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71988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5429B656-3A1A-2F50-D5CE-770300F2B6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81550"/>
            <a:ext cx="5441950" cy="3911600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9336C3-8DB4-B341-A00C-65DDD9637E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6100"/>
            <a:ext cx="2947988" cy="49847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A42B1E-6E8D-ED34-725C-E68C173189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2863" y="9436100"/>
            <a:ext cx="2947987" cy="498475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AD54916-578D-4BF5-B610-C4DE9C92FF36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553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02EED1-94F7-3309-497D-D6E51A2C88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E855A2-F518-DADD-E608-E96BA0C01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AE497E-92A6-910F-FA56-C0F17AC6FB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34228-8B4D-4C7C-A158-5B00C88152D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493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AEBA5100-1ABC-5D95-4750-D7349E9B0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FA02D-E757-4DB9-B234-D45BA6959A40}" type="datetimeFigureOut">
              <a:rPr lang="ja-JP" altLang="en-US"/>
              <a:pPr>
                <a:defRPr/>
              </a:pPr>
              <a:t>2022/9/21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DD5F5BD9-665F-A411-9994-9092C7674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B7468DE7-95EF-F646-FDB7-0A968BAA5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BB834-EA83-4F7E-953A-89209AEBD26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984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F19A57-8351-5CB0-1450-777B7849B0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74FE5B-BB6F-461D-D6BE-1A610BC61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227158A-D501-CA60-A069-0D1C3A753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34627-1024-4752-9AEB-BB6CBA96687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411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9A4493-BF6C-12B2-5126-E826FDE28A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45E238-48D9-9422-B74B-6A0435AA4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2917C9-478D-9835-7137-F3047B9C6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9D2D29-D951-45CF-95B1-55E045C7FFAA}" type="slidenum">
              <a:rPr kumimoji="1" lang="en-US" altLang="ja-JP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99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823EEE9-4012-D579-27EA-9670E6F90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4CF03-5FEE-42AC-B527-1D93A49D341B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AF803B6D-7B6D-4C16-CFBD-102C5768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0193D614-8210-8699-F306-0D4B9BB3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56A7CD-970E-47EE-A93B-062A13DEBEA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4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C39FB-C032-4209-AE42-64E3B70801BB}" type="slidenum">
              <a:rPr kumimoji="1" lang="en-US" altLang="ja-JP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8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82718-0195-497E-B68A-B3ABB7D15E75}" type="slidenum">
              <a:rPr kumimoji="1" lang="en-US" altLang="ja-JP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88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4761C4-2E83-44BE-A8ED-A2FA8D57B659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  <a:latin typeface="Modern No. 20" panose="02070704070505020303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65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2618DF0-FE4E-34FD-50E9-22EF23460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5146D71-F675-6955-1A2C-1E0E2E7CB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580E33A-01A3-76E4-AB9B-B5A0E47552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 u="none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90C2011-FE4C-A56B-7ED5-FA850EF178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 u="none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9C90593-F3E8-1477-D1C6-35177FA217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6B74DB90-222F-4A16-8878-15A4B648DBB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プレースホルダー 1">
            <a:extLst>
              <a:ext uri="{FF2B5EF4-FFF2-40B4-BE49-F238E27FC236}">
                <a16:creationId xmlns:a16="http://schemas.microsoft.com/office/drawing/2014/main" id="{8CC3026C-AF7F-202E-FE29-C1C902801D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4099" name="テキスト プレースホルダー 2">
            <a:extLst>
              <a:ext uri="{FF2B5EF4-FFF2-40B4-BE49-F238E27FC236}">
                <a16:creationId xmlns:a16="http://schemas.microsoft.com/office/drawing/2014/main" id="{420FD5EF-4805-39DA-4B60-CC41AF67C6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D140CC-16F9-BDB6-37F6-D3D135C04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AF477C5-92B9-4F45-AAB6-F84A48F0077C}" type="datetimeFigureOut">
              <a:rPr lang="ja-JP" altLang="en-US"/>
              <a:pPr>
                <a:defRPr/>
              </a:pPr>
              <a:t>2022/9/21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6C8484-EAB1-3122-2255-D9AA96B34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240EF7-6545-2546-FAAF-79344F014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F92C796-7A2D-471D-BDDD-564FC7B5ACB4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43" r:id="rId1"/>
    <p:sldLayoutId id="214748664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693306A-75B5-65DE-6442-B7229C95E1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9F7DD7B-B573-E5F2-70B9-7599F4D9C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81DA3B-E10C-05CC-88DA-18BC56FC71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 u="none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EE23C95-7E61-100B-6071-EE6B16AAD6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 u="none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51B8759-1547-4485-2D0B-146C7A7FD6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568AA42A-E5B9-478A-8553-A204825355F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968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プレースホルダー 1">
            <a:extLst>
              <a:ext uri="{FF2B5EF4-FFF2-40B4-BE49-F238E27FC236}">
                <a16:creationId xmlns:a16="http://schemas.microsoft.com/office/drawing/2014/main" id="{182C66EC-65E5-CBB6-555E-238E7AF331F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4099" name="テキスト プレースホルダー 2">
            <a:extLst>
              <a:ext uri="{FF2B5EF4-FFF2-40B4-BE49-F238E27FC236}">
                <a16:creationId xmlns:a16="http://schemas.microsoft.com/office/drawing/2014/main" id="{A8C45F5C-2B8F-2F97-B108-A2E8DD9012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6ABC94-0483-77BB-F5B6-971A8B711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9B9694-CBC8-49D1-940A-76FEA666C89B}" type="datetimeFigureOut">
              <a:rPr lang="ja-JP" altLang="en-US"/>
              <a:pPr>
                <a:defRPr/>
              </a:pPr>
              <a:t>2022/9/21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6584B4-ADC7-C765-05BF-57D68B612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3F117C-8E59-310D-28A9-081E67E35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B789C25-D829-464B-AE4F-788F53E0381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894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 u="none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 u="none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 u="non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3A9B080-6824-4A0C-B3E3-26C1AEAED88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83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6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50" b="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50" b="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5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C3431B-C5C9-496B-86CD-0DC83BD769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245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6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A4C954-CD56-41BF-93D3-16EEDFCBCEBA}" type="datetime1">
              <a:rPr lang="ja-JP" altLang="en-US" smtClean="0"/>
              <a:t>2022/9/21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200" b="1">
                <a:solidFill>
                  <a:srgbClr val="898989"/>
                </a:solidFill>
                <a:latin typeface="AR DESTINE" panose="02000000000000000000" pitchFamily="2" charset="0"/>
              </a:defRPr>
            </a:lvl1pPr>
          </a:lstStyle>
          <a:p>
            <a:pPr>
              <a:defRPr/>
            </a:pPr>
            <a:fld id="{FA0C9DA0-F68F-43FB-B784-FE15BB4EAC41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752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nu.kek.jp/~oyama/nbi2017.oyama.ppt" TargetMode="External"/><Relationship Id="rId2" Type="http://schemas.openxmlformats.org/officeDocument/2006/relationships/hyperlink" Target="https://conference-indico.kek.jp/indico/event/16/session/6/contribution/1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-nu.kek.jp/~oyama/FermiWS2020.oyama.200626.pptx" TargetMode="External"/><Relationship Id="rId5" Type="http://schemas.openxmlformats.org/officeDocument/2006/relationships/hyperlink" Target="https://www-nu.kek.jp/~oyama/nbi2019.oyama.ppt" TargetMode="External"/><Relationship Id="rId4" Type="http://schemas.openxmlformats.org/officeDocument/2006/relationships/hyperlink" Target="https://indico.fnal.gov/event/21143/contributions/61129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0A700A0-7E18-D08B-21DE-E415844FB98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128713"/>
            <a:ext cx="9144000" cy="97155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FF0000"/>
                </a:solidFill>
              </a:rPr>
              <a:t>Recent status of the tritium problem</a:t>
            </a:r>
            <a:br>
              <a:rPr lang="en-US" altLang="ja-JP" sz="3600" b="1" dirty="0">
                <a:solidFill>
                  <a:srgbClr val="FF0000"/>
                </a:solidFill>
              </a:rPr>
            </a:br>
            <a:r>
              <a:rPr lang="en-US" altLang="ja-JP" sz="3600" b="1" dirty="0">
                <a:solidFill>
                  <a:srgbClr val="FF0000"/>
                </a:solidFill>
              </a:rPr>
              <a:t>at J-PARC neutrino beamline</a:t>
            </a:r>
          </a:p>
        </p:txBody>
      </p:sp>
      <p:sp>
        <p:nvSpPr>
          <p:cNvPr id="20483" name="Text Box 4">
            <a:extLst>
              <a:ext uri="{FF2B5EF4-FFF2-40B4-BE49-F238E27FC236}">
                <a16:creationId xmlns:a16="http://schemas.microsoft.com/office/drawing/2014/main" id="{D504F340-8127-AA8D-83B8-D427938B2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4400550"/>
            <a:ext cx="72215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ja-JP" sz="2800" b="1" dirty="0">
                <a:solidFill>
                  <a:srgbClr val="000000"/>
                </a:solidFill>
              </a:rPr>
              <a:t>Sep-21-2022</a:t>
            </a:r>
            <a:br>
              <a:rPr lang="en-US" altLang="ja-JP" sz="2800" b="1" dirty="0">
                <a:solidFill>
                  <a:srgbClr val="000000"/>
                </a:solidFill>
              </a:rPr>
            </a:br>
            <a:r>
              <a:rPr lang="en-US" altLang="ja-JP" sz="2800" b="1" dirty="0">
                <a:solidFill>
                  <a:srgbClr val="000000"/>
                </a:solidFill>
              </a:rPr>
              <a:t> </a:t>
            </a:r>
            <a:br>
              <a:rPr lang="en-US" altLang="ja-JP" sz="2800" b="1" dirty="0">
                <a:solidFill>
                  <a:srgbClr val="000000"/>
                </a:solidFill>
              </a:rPr>
            </a:br>
            <a:r>
              <a:rPr lang="en-US" altLang="ja-JP" sz="2800" b="1" dirty="0">
                <a:solidFill>
                  <a:srgbClr val="000000"/>
                </a:solidFill>
              </a:rPr>
              <a:t>NBI2022@Abingdon,Oxfordshire</a:t>
            </a:r>
            <a:endParaRPr kumimoji="0" lang="en-US" altLang="ja-JP" sz="2800" dirty="0">
              <a:solidFill>
                <a:srgbClr val="000000"/>
              </a:solidFill>
            </a:endParaRPr>
          </a:p>
        </p:txBody>
      </p:sp>
      <p:sp>
        <p:nvSpPr>
          <p:cNvPr id="20484" name="Text Box 5">
            <a:extLst>
              <a:ext uri="{FF2B5EF4-FFF2-40B4-BE49-F238E27FC236}">
                <a16:creationId xmlns:a16="http://schemas.microsoft.com/office/drawing/2014/main" id="{F5550941-4867-CC5A-F74C-A66CB46F9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2582863"/>
            <a:ext cx="350996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ja-JP" sz="3200" b="1">
                <a:solidFill>
                  <a:srgbClr val="0000FF"/>
                </a:solidFill>
              </a:rPr>
              <a:t>Yuichi Oyama (KEK/J-PARC)</a:t>
            </a: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B6E27F5F-9ACE-E98B-9041-2EAE4F919CA1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1A7271F0-68CE-7AE7-22AF-D0A5986FD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0" y="2973937"/>
            <a:ext cx="5759095" cy="314062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2E0871-AD65-44AE-8E0D-25486DE86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4" y="564040"/>
            <a:ext cx="9144000" cy="628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from steel wall to cooling water was calculated using 2017-2018 run.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Exponential decay is assumed, and total </a:t>
            </a:r>
            <a:r>
              <a:rPr kumimoji="1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from the steel wall is estimated.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en-US" altLang="ja-JP" sz="1800" b="1" noProof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H(total) </a:t>
            </a:r>
            <a:r>
              <a:rPr lang="en-US" altLang="ja-JP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950 </a:t>
            </a:r>
            <a:r>
              <a:rPr lang="en-US" altLang="ja-JP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GBq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1.3MW x 208 days is obtained by simple scaling.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3">
            <a:extLst>
              <a:ext uri="{FF2B5EF4-FFF2-40B4-BE49-F238E27FC236}">
                <a16:creationId xmlns:a16="http://schemas.microsoft.com/office/drawing/2014/main" id="{8FF53BD5-CCE0-4290-9C39-2F358E1CE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791" y="1027582"/>
            <a:ext cx="8519371" cy="1508105"/>
          </a:xfrm>
          <a:prstGeom prst="rect">
            <a:avLst/>
          </a:prstGeom>
          <a:solidFill>
            <a:srgbClr val="FFFFB7"/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From 2017/10/17 (t=0d) to 2018/05/31 (t=226d), 9.1x10</a:t>
            </a:r>
            <a:r>
              <a:rPr kumimoji="1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protons are delivered to the neutrino beam line.</a:t>
            </a:r>
            <a:endParaRPr lang="en-US" altLang="ja-JP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At t=323d, </a:t>
            </a:r>
            <a:r>
              <a:rPr kumimoji="1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from steel wall to cooling water was 0.195GBq/day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At t=647d, </a:t>
            </a:r>
            <a:r>
              <a:rPr kumimoji="1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from steel wall to cooling water was 0.094GBq/day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C01B173-CA61-43D0-A21D-60AF2B4C3A03}"/>
              </a:ext>
            </a:extLst>
          </p:cNvPr>
          <p:cNvSpPr txBox="1"/>
          <p:nvPr/>
        </p:nvSpPr>
        <p:spPr>
          <a:xfrm>
            <a:off x="6849839" y="3420726"/>
            <a:ext cx="177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=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178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GBq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　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DCB5A5F2-2F04-2DC2-BFF1-0C2104285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082" y="-6350"/>
            <a:ext cx="6147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from steel wall to cooling water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4B74FB3-4407-65EB-0E00-C063D73E51C0}"/>
              </a:ext>
            </a:extLst>
          </p:cNvPr>
          <p:cNvSpPr txBox="1"/>
          <p:nvPr/>
        </p:nvSpPr>
        <p:spPr>
          <a:xfrm>
            <a:off x="2366103" y="3420726"/>
            <a:ext cx="1767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H(</a:t>
            </a: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)=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EFBBDB0-9F85-69C6-26EF-A2C271003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463" y="3200508"/>
            <a:ext cx="3306909" cy="81345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EDA5B5C-3FDC-4DAE-936C-8FA2A4929E33}"/>
              </a:ext>
            </a:extLst>
          </p:cNvPr>
          <p:cNvSpPr txBox="1"/>
          <p:nvPr/>
        </p:nvSpPr>
        <p:spPr>
          <a:xfrm>
            <a:off x="5052793" y="3829604"/>
            <a:ext cx="4001724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a = 0.195GBq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b = (t/226) x 2.5 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for 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en-US" altLang="ja-JP" sz="1400" b="1" dirty="0">
                <a:solidFill>
                  <a:srgbClr val="000000"/>
                </a:solidFill>
                <a:latin typeface="Arial"/>
              </a:rPr>
              <a:t>t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≦　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226d 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       (</a:t>
            </a:r>
            <a:r>
              <a:rPr lang="en-US" altLang="ja-JP" sz="1400" b="1" dirty="0">
                <a:solidFill>
                  <a:srgbClr val="000000"/>
                </a:solidFill>
                <a:latin typeface="Arial"/>
              </a:rPr>
              <a:t>during</a:t>
            </a:r>
            <a:r>
              <a:rPr lang="ja-JP" alt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ja-JP" sz="1400" b="1" dirty="0">
                <a:solidFill>
                  <a:srgbClr val="000000"/>
                </a:solidFill>
                <a:latin typeface="Arial"/>
              </a:rPr>
              <a:t>beam</a:t>
            </a:r>
            <a:r>
              <a:rPr lang="ja-JP" alt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ja-JP" sz="1400" b="1" dirty="0">
                <a:solidFill>
                  <a:srgbClr val="000000"/>
                </a:solidFill>
                <a:latin typeface="Arial"/>
              </a:rPr>
              <a:t>period,</a:t>
            </a:r>
            <a:r>
              <a:rPr lang="ja-JP" alt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ja-JP" sz="1400" b="1" dirty="0">
                <a:solidFill>
                  <a:srgbClr val="000000"/>
                </a:solidFill>
                <a:latin typeface="Arial"/>
              </a:rPr>
              <a:t>iron</a:t>
            </a:r>
            <a:r>
              <a:rPr lang="ja-JP" alt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ja-JP" sz="1400" b="1" dirty="0">
                <a:solidFill>
                  <a:srgbClr val="000000"/>
                </a:solidFill>
                <a:latin typeface="Arial"/>
              </a:rPr>
              <a:t>temperature</a:t>
            </a:r>
            <a:r>
              <a:rPr lang="ja-JP" alt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ja-JP" sz="1400" b="1" dirty="0">
                <a:solidFill>
                  <a:srgbClr val="000000"/>
                </a:solidFill>
                <a:latin typeface="Arial"/>
              </a:rPr>
              <a:t>is</a:t>
            </a:r>
            <a:br>
              <a:rPr lang="en-US" altLang="ja-JP" sz="1400" b="1" dirty="0">
                <a:solidFill>
                  <a:srgbClr val="000000"/>
                </a:solidFill>
                <a:latin typeface="Arial"/>
              </a:rPr>
            </a:br>
            <a:r>
              <a:rPr lang="ja-JP" altLang="en-US" sz="1400" b="1" dirty="0">
                <a:solidFill>
                  <a:srgbClr val="000000"/>
                </a:solidFill>
                <a:latin typeface="Arial"/>
              </a:rPr>
              <a:t>          </a:t>
            </a:r>
            <a:r>
              <a:rPr lang="en-US" altLang="ja-JP" sz="1400" b="1" dirty="0">
                <a:solidFill>
                  <a:srgbClr val="000000"/>
                </a:solidFill>
                <a:latin typeface="Arial"/>
              </a:rPr>
              <a:t>high and </a:t>
            </a:r>
            <a:r>
              <a:rPr lang="en-US" altLang="ja-JP" sz="1400" b="1" baseline="3000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altLang="ja-JP" sz="1400" b="1" dirty="0">
                <a:solidFill>
                  <a:srgbClr val="000000"/>
                </a:solidFill>
                <a:latin typeface="Arial"/>
              </a:rPr>
              <a:t>H from steel is enhanced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)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　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= 1           for   t 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＞　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226</a:t>
            </a:r>
            <a:r>
              <a:rPr lang="en-US" altLang="ja-JP" sz="1400" b="1" dirty="0">
                <a:solidFill>
                  <a:srgbClr val="000000"/>
                </a:solidFill>
                <a:latin typeface="Arial"/>
              </a:rPr>
              <a:t>d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="1" dirty="0">
                <a:solidFill>
                  <a:srgbClr val="000000"/>
                </a:solidFill>
                <a:latin typeface="Arial"/>
              </a:rPr>
              <a:t>t</a:t>
            </a:r>
            <a:r>
              <a:rPr kumimoji="1" lang="en-US" altLang="ja-JP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max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= 226d+1000d :  1000d from end of beam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                                   is</a:t>
            </a:r>
            <a:r>
              <a:rPr lang="ja-JP" alt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ja-JP" sz="1400" b="1" dirty="0">
                <a:solidFill>
                  <a:srgbClr val="000000"/>
                </a:solidFill>
                <a:latin typeface="Arial"/>
              </a:rPr>
              <a:t>assumed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7A859155-D70D-C450-5EAD-B594CCC38E4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50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3FEA967-F844-B712-7E43-6095E79EFBB7}"/>
              </a:ext>
            </a:extLst>
          </p:cNvPr>
          <p:cNvSpPr txBox="1"/>
          <p:nvPr/>
        </p:nvSpPr>
        <p:spPr>
          <a:xfrm>
            <a:off x="23204" y="553913"/>
            <a:ext cx="91207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summary of </a:t>
            </a:r>
            <a:r>
              <a:rPr kumimoji="1" lang="en-US" altLang="ja-JP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H production is as follows.</a:t>
            </a:r>
            <a:b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All numbers are normalized to (1.3 MW x 208 days).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real data </a:t>
            </a:r>
            <a:r>
              <a:rPr kumimoji="1" lang="en-US" altLang="ja-JP" sz="2000" b="1" dirty="0">
                <a:latin typeface="Consolas" panose="020B0609020204030204" pitchFamily="49" charset="0"/>
                <a:cs typeface="Arial" panose="020B0604020202020204" pitchFamily="34" charset="0"/>
              </a:rPr>
              <a:t>(b)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and the calculation  </a:t>
            </a:r>
            <a:r>
              <a:rPr kumimoji="1" lang="en-US" altLang="ja-JP" sz="2000" b="1" dirty="0">
                <a:latin typeface="Consolas" panose="020B0609020204030204" pitchFamily="49" charset="0"/>
                <a:cs typeface="Arial" panose="020B0604020202020204" pitchFamily="34" charset="0"/>
              </a:rPr>
              <a:t>(f) 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are consistent with each other.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Surprisingly, </a:t>
            </a:r>
            <a:r>
              <a:rPr kumimoji="1" lang="en-US" altLang="ja-JP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H from steel wall is larger than direct </a:t>
            </a:r>
            <a:r>
              <a:rPr kumimoji="1" lang="en-US" altLang="ja-JP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H from the cooling water.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We employ the number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1700 </a:t>
            </a:r>
            <a:r>
              <a:rPr lang="en-US" altLang="ja-JP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GBq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(</a:t>
            </a:r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MW x 208 days) 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as our official estimation.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94FC2F3-5A91-140C-ED41-C001B8DEA3B6}"/>
              </a:ext>
            </a:extLst>
          </p:cNvPr>
          <p:cNvSpPr txBox="1"/>
          <p:nvPr/>
        </p:nvSpPr>
        <p:spPr>
          <a:xfrm>
            <a:off x="225425" y="3442"/>
            <a:ext cx="8680450" cy="5238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="1" u="sng" dirty="0">
                <a:solidFill>
                  <a:srgbClr val="0000FF"/>
                </a:solidFill>
                <a:latin typeface="Arial"/>
              </a:rPr>
              <a:t>S</a:t>
            </a:r>
            <a:r>
              <a:rPr kumimoji="1" lang="en-US" altLang="ja-JP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ummary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of </a:t>
            </a:r>
            <a:r>
              <a:rPr kumimoji="1" lang="en-US" altLang="ja-JP" sz="2800" b="1" i="0" u="sng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H production</a:t>
            </a:r>
          </a:p>
        </p:txBody>
      </p:sp>
      <p:graphicFrame>
        <p:nvGraphicFramePr>
          <p:cNvPr id="9" name="表 9">
            <a:extLst>
              <a:ext uri="{FF2B5EF4-FFF2-40B4-BE49-F238E27FC236}">
                <a16:creationId xmlns:a16="http://schemas.microsoft.com/office/drawing/2014/main" id="{02F4588A-0D94-009F-1850-3B7B2B56A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679121"/>
              </p:ext>
            </p:extLst>
          </p:nvPr>
        </p:nvGraphicFramePr>
        <p:xfrm>
          <a:off x="340898" y="1572847"/>
          <a:ext cx="8457662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5975">
                  <a:extLst>
                    <a:ext uri="{9D8B030D-6E8A-4147-A177-3AD203B41FA5}">
                      <a16:colId xmlns:a16="http://schemas.microsoft.com/office/drawing/2014/main" val="870842155"/>
                    </a:ext>
                  </a:extLst>
                </a:gridCol>
                <a:gridCol w="6531847">
                  <a:extLst>
                    <a:ext uri="{9D8B030D-6E8A-4147-A177-3AD203B41FA5}">
                      <a16:colId xmlns:a16="http://schemas.microsoft.com/office/drawing/2014/main" val="102271505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787529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b="1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Calculation and data </a:t>
                      </a:r>
                      <a:r>
                        <a:rPr kumimoji="1" lang="en-US" altLang="ja-JP" sz="1600" b="1" dirty="0">
                          <a:latin typeface="Consolas" panose="020B0609020204030204" pitchFamily="49" charset="0"/>
                        </a:rPr>
                        <a:t>(normalized to 1.3 MW x 208 days)</a:t>
                      </a:r>
                      <a:endParaRPr kumimoji="1" lang="ja-JP" altLang="en-US" sz="1600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baseline="30000" dirty="0">
                          <a:latin typeface="Consolas" panose="020B0609020204030204" pitchFamily="49" charset="0"/>
                        </a:rPr>
                        <a:t>3</a:t>
                      </a:r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H(</a:t>
                      </a:r>
                      <a:r>
                        <a:rPr kumimoji="1" lang="en-US" altLang="ja-JP" b="1" dirty="0" err="1">
                          <a:latin typeface="Consolas" panose="020B0609020204030204" pitchFamily="49" charset="0"/>
                        </a:rPr>
                        <a:t>GBq</a:t>
                      </a:r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)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14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(a)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baseline="30000" dirty="0">
                          <a:latin typeface="Consolas" panose="020B0609020204030204" pitchFamily="49" charset="0"/>
                        </a:rPr>
                        <a:t>3</a:t>
                      </a:r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H produced in cooling water (2009 calculation)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 208    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088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(b)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Data from 10 years of history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1700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559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(c)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baseline="30000" dirty="0">
                          <a:latin typeface="Consolas" panose="020B0609020204030204" pitchFamily="49" charset="0"/>
                        </a:rPr>
                        <a:t>3</a:t>
                      </a:r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H produced in cooling water (2020 calculation)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 650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18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(d)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baseline="30000" dirty="0">
                          <a:latin typeface="Consolas" panose="020B0609020204030204" pitchFamily="49" charset="0"/>
                        </a:rPr>
                        <a:t>3</a:t>
                      </a:r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H produced in steel wall (2020 calculation)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5600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82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(e)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Steel wall to cooling water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 980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93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(f)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Total </a:t>
                      </a:r>
                      <a:r>
                        <a:rPr kumimoji="1" lang="en-US" altLang="ja-JP" b="1" baseline="30000" dirty="0">
                          <a:latin typeface="Consolas" panose="020B0609020204030204" pitchFamily="49" charset="0"/>
                        </a:rPr>
                        <a:t>3</a:t>
                      </a:r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H from calculations (=(c)+(e))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1630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601612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E58096D2-1570-786C-1C7C-B186EDA2182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513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2FD39DC-6ADE-5CFC-92B8-0C85CF476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177" y="4352191"/>
            <a:ext cx="2445148" cy="2448412"/>
          </a:xfrm>
          <a:prstGeom prst="rect">
            <a:avLst/>
          </a:prstGeom>
        </p:spPr>
      </p:pic>
      <p:sp>
        <p:nvSpPr>
          <p:cNvPr id="10244" name="テキスト ボックス 3"/>
          <p:cNvSpPr txBox="1">
            <a:spLocks noChangeArrowheads="1"/>
          </p:cNvSpPr>
          <p:nvPr/>
        </p:nvSpPr>
        <p:spPr bwMode="auto">
          <a:xfrm>
            <a:off x="4763" y="570946"/>
            <a:ext cx="9139237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To win the permission from </a:t>
            </a:r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Ibaraki prefecture, t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he most serious problem is the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total </a:t>
            </a:r>
            <a:r>
              <a:rPr kumimoji="1" lang="en-US" altLang="ja-JP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the drainage.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 altLang="ja-JP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If we hope to change the agreement in 2002, we need very tough negotiation with the prefecture. A committee to discuss this problem will be formed. The committee members are not scientists, but local prominent persons such as the head of the fishermen's union.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reputational damage caused by the drainage of </a:t>
            </a:r>
            <a:r>
              <a:rPr kumimoji="1" lang="en-US" altLang="ja-JP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</a:t>
            </a:r>
            <a:b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water from the Fukushima Daiichi Nuclear Power Plant,</a:t>
            </a:r>
            <a:b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destroyed by the big tsunami, is a </a:t>
            </a:r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social issue.</a:t>
            </a:r>
            <a:b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head of the fishermen’s union will 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uble Feature" panose="03000000000000000000" pitchFamily="66" charset="0"/>
                <a:cs typeface="Arial" panose="020B0604020202020204" pitchFamily="34" charset="0"/>
              </a:rPr>
              <a:t>never agree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with</a:t>
            </a:r>
            <a:b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additional drainage of the J-PARC </a:t>
            </a:r>
            <a:r>
              <a:rPr kumimoji="1" lang="en-US" altLang="ja-JP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water to the</a:t>
            </a:r>
            <a:b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Pacific </a:t>
            </a:r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1" lang="en-US" altLang="ja-JP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cean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 The negotiation will be quite difficult</a:t>
            </a:r>
            <a:b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and needs long time.</a:t>
            </a:r>
          </a:p>
        </p:txBody>
      </p:sp>
      <p:sp>
        <p:nvSpPr>
          <p:cNvPr id="5" name="テキスト ボックス 3">
            <a:extLst>
              <a:ext uri="{FF2B5EF4-FFF2-40B4-BE49-F238E27FC236}">
                <a16:creationId xmlns:a16="http://schemas.microsoft.com/office/drawing/2014/main" id="{5DD6326A-5705-4E26-9143-B4CB28DBA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047" y="1736308"/>
            <a:ext cx="3974288" cy="1631216"/>
          </a:xfrm>
          <a:prstGeom prst="rect">
            <a:avLst/>
          </a:prstGeom>
          <a:solidFill>
            <a:srgbClr val="DDFFDD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When J-PARC project was planned in 2002, J-PARC and Ibaraki prefecture agreed that total 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in the drainage must be less than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1300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GBq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/yr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テキスト ボックス 3">
            <a:extLst>
              <a:ext uri="{FF2B5EF4-FFF2-40B4-BE49-F238E27FC236}">
                <a16:creationId xmlns:a16="http://schemas.microsoft.com/office/drawing/2014/main" id="{380A805E-0F9D-4401-8248-C0D6986E4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02" y="1717596"/>
            <a:ext cx="3974288" cy="1261884"/>
          </a:xfrm>
          <a:prstGeom prst="rect">
            <a:avLst/>
          </a:prstGeom>
          <a:solidFill>
            <a:srgbClr val="C5FFFF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1.3MW x 208 days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beam in a year is assumed, we need to dispose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1700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GBq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H. 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FB45602-D095-4D0C-8212-C804837C2569}"/>
              </a:ext>
            </a:extLst>
          </p:cNvPr>
          <p:cNvCxnSpPr/>
          <p:nvPr/>
        </p:nvCxnSpPr>
        <p:spPr bwMode="auto">
          <a:xfrm>
            <a:off x="4286777" y="2299857"/>
            <a:ext cx="612000" cy="0"/>
          </a:xfrm>
          <a:prstGeom prst="line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8FE810-C19E-46E4-B2BC-63925C4A94D4}"/>
              </a:ext>
            </a:extLst>
          </p:cNvPr>
          <p:cNvSpPr txBox="1"/>
          <p:nvPr/>
        </p:nvSpPr>
        <p:spPr>
          <a:xfrm>
            <a:off x="275182" y="1308184"/>
            <a:ext cx="25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We need…..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7061320-8BA9-47FF-913B-CA5A11122760}"/>
              </a:ext>
            </a:extLst>
          </p:cNvPr>
          <p:cNvSpPr txBox="1"/>
          <p:nvPr/>
        </p:nvSpPr>
        <p:spPr>
          <a:xfrm>
            <a:off x="4828139" y="1313627"/>
            <a:ext cx="459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agreement in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20 years ago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is… 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94A1D8D-6592-41FD-8EF9-CBB162FB6ECF}"/>
              </a:ext>
            </a:extLst>
          </p:cNvPr>
          <p:cNvSpPr txBox="1"/>
          <p:nvPr/>
        </p:nvSpPr>
        <p:spPr>
          <a:xfrm>
            <a:off x="225425" y="3442"/>
            <a:ext cx="86804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Negotiation with Ibaraki Prefecture</a:t>
            </a:r>
          </a:p>
        </p:txBody>
      </p:sp>
      <p:sp>
        <p:nvSpPr>
          <p:cNvPr id="4" name="スライド番号プレースホルダー 1"/>
          <p:cNvSpPr txBox="1">
            <a:spLocks/>
          </p:cNvSpPr>
          <p:nvPr/>
        </p:nvSpPr>
        <p:spPr>
          <a:xfrm>
            <a:off x="6685084" y="640031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8C34D65-89FB-9D3B-54D6-84762AE51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19" y="5514946"/>
            <a:ext cx="1635252" cy="32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57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25BC270-6140-99FB-38EA-56E893A65BCE}"/>
              </a:ext>
            </a:extLst>
          </p:cNvPr>
          <p:cNvSpPr/>
          <p:nvPr/>
        </p:nvSpPr>
        <p:spPr bwMode="auto">
          <a:xfrm>
            <a:off x="5117647" y="2812022"/>
            <a:ext cx="3788228" cy="709868"/>
          </a:xfrm>
          <a:prstGeom prst="rect">
            <a:avLst/>
          </a:prstGeom>
          <a:solidFill>
            <a:srgbClr val="FFFFB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244" name="テキスト ボックス 3"/>
          <p:cNvSpPr txBox="1">
            <a:spLocks noChangeArrowheads="1"/>
          </p:cNvSpPr>
          <p:nvPr/>
        </p:nvSpPr>
        <p:spPr bwMode="auto">
          <a:xfrm>
            <a:off x="19471" y="516973"/>
            <a:ext cx="912453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We decided to make a compromise </a:t>
            </a: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the maximum 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from J-PARC, 1300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GBq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/year, should be kept as it is. Among 1300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GBq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1100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GBq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yr</a:t>
            </a: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assigned to the neutrino facility.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We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submitted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the “Request for permission for 1.3 MW beam operation” to Ibaraki Prefecture in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February 2022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By considering the 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disposal limit (1100GBq/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), the beam conditions in the request are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We hope that the new permission will be given </a:t>
            </a: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this autumn.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Probably we need further very tough negotiation about the 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disposal limit within ~10 years when new beam upgrade is planned.</a:t>
            </a:r>
          </a:p>
        </p:txBody>
      </p:sp>
      <p:sp>
        <p:nvSpPr>
          <p:cNvPr id="4" name="スライド番号プレースホルダー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493CDCE-485F-4263-B442-747C781D9A4B}"/>
              </a:ext>
            </a:extLst>
          </p:cNvPr>
          <p:cNvSpPr txBox="1"/>
          <p:nvPr/>
        </p:nvSpPr>
        <p:spPr>
          <a:xfrm>
            <a:off x="225425" y="3442"/>
            <a:ext cx="86804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Request for permission was submitted!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9383AA-9558-4071-BB72-440278C0B536}"/>
              </a:ext>
            </a:extLst>
          </p:cNvPr>
          <p:cNvSpPr txBox="1"/>
          <p:nvPr/>
        </p:nvSpPr>
        <p:spPr>
          <a:xfrm>
            <a:off x="838200" y="3176456"/>
            <a:ext cx="77430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Beam power &lt;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1.3MW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Total POT &lt;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31x10</a:t>
            </a:r>
            <a:r>
              <a:rPr kumimoji="1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yr</a:t>
            </a:r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(1.3 MW x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134 days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equivalent).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1DD4F2-9271-94D4-F935-8827B4A9D153}"/>
              </a:ext>
            </a:extLst>
          </p:cNvPr>
          <p:cNvSpPr txBox="1"/>
          <p:nvPr/>
        </p:nvSpPr>
        <p:spPr>
          <a:xfrm>
            <a:off x="5117647" y="2991790"/>
            <a:ext cx="378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 Narrow" panose="020B0606020202030204" pitchFamily="34" charset="0"/>
              </a:rPr>
              <a:t>208 days x                               = 134 days</a:t>
            </a:r>
            <a:endParaRPr kumimoji="1" lang="ja-JP" altLang="en-US" b="1" dirty="0">
              <a:latin typeface="Arial Narrow" panose="020B0606020202030204" pitchFamily="34" charset="0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3BA46DA-FF7E-A804-4BCC-8C367040A4D9}"/>
              </a:ext>
            </a:extLst>
          </p:cNvPr>
          <p:cNvCxnSpPr/>
          <p:nvPr/>
        </p:nvCxnSpPr>
        <p:spPr bwMode="auto">
          <a:xfrm>
            <a:off x="6283972" y="3195118"/>
            <a:ext cx="140400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DB1E18E-B9A8-356A-CB54-1DA1568A814C}"/>
              </a:ext>
            </a:extLst>
          </p:cNvPr>
          <p:cNvSpPr txBox="1"/>
          <p:nvPr/>
        </p:nvSpPr>
        <p:spPr>
          <a:xfrm>
            <a:off x="6268420" y="2871464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 Narrow" panose="020B0606020202030204" pitchFamily="34" charset="0"/>
              </a:rPr>
              <a:t>1100 </a:t>
            </a:r>
            <a:r>
              <a:rPr kumimoji="1" lang="en-US" altLang="ja-JP" b="1" dirty="0" err="1">
                <a:latin typeface="Arial Narrow" panose="020B0606020202030204" pitchFamily="34" charset="0"/>
              </a:rPr>
              <a:t>GBq</a:t>
            </a:r>
            <a:r>
              <a:rPr kumimoji="1" lang="en-US" altLang="ja-JP" b="1" dirty="0">
                <a:latin typeface="Arial Narrow" panose="020B0606020202030204" pitchFamily="34" charset="0"/>
              </a:rPr>
              <a:t>/year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F9C64D-A7A6-3F96-3D99-5136EED56BEC}"/>
              </a:ext>
            </a:extLst>
          </p:cNvPr>
          <p:cNvSpPr txBox="1"/>
          <p:nvPr/>
        </p:nvSpPr>
        <p:spPr>
          <a:xfrm>
            <a:off x="6263953" y="3166990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 Narrow" panose="020B0606020202030204" pitchFamily="34" charset="0"/>
              </a:rPr>
              <a:t>1700 </a:t>
            </a:r>
            <a:r>
              <a:rPr kumimoji="1" lang="en-US" altLang="ja-JP" b="1" dirty="0" err="1">
                <a:latin typeface="Arial Narrow" panose="020B0606020202030204" pitchFamily="34" charset="0"/>
              </a:rPr>
              <a:t>GBq</a:t>
            </a:r>
            <a:r>
              <a:rPr kumimoji="1" lang="en-US" altLang="ja-JP" b="1" dirty="0">
                <a:latin typeface="Arial Narrow" panose="020B0606020202030204" pitchFamily="34" charset="0"/>
              </a:rPr>
              <a:t>/year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888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25425" y="3442"/>
            <a:ext cx="8680450" cy="5238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Summary</a:t>
            </a:r>
          </a:p>
        </p:txBody>
      </p:sp>
      <p:sp>
        <p:nvSpPr>
          <p:cNvPr id="4" name="スライド番号プレースホルダー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C6E6599-85CD-48FA-B2CC-DC5217458615}"/>
              </a:ext>
            </a:extLst>
          </p:cNvPr>
          <p:cNvSpPr txBox="1"/>
          <p:nvPr/>
        </p:nvSpPr>
        <p:spPr>
          <a:xfrm>
            <a:off x="20761" y="557172"/>
            <a:ext cx="91232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construction of the new disposal tanks (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 x 252m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 was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completed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Their capacity is enough for </a:t>
            </a: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 MW beam.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large discrepancy of 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production between the 2009 calculation and the result from 10 years beam </a:t>
            </a: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are explained by the volume of the cooling water and 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from steel wall. </a:t>
            </a:r>
            <a:endParaRPr lang="en-US" altLang="ja-JP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Request for the 1.3 MW beam permission was submitted to Ibaraki prefecture in February 2022. Although we need to dispose 1700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GBq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H, we made a compromise with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1100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GBq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/yr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 Accordingly, the limit on the neutrino beam operation is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6DC1E45-CA64-461B-A943-51B89A0911DB}"/>
              </a:ext>
            </a:extLst>
          </p:cNvPr>
          <p:cNvSpPr txBox="1"/>
          <p:nvPr/>
        </p:nvSpPr>
        <p:spPr>
          <a:xfrm>
            <a:off x="838200" y="3831158"/>
            <a:ext cx="76047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Beam power &lt;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1.3MW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Total POT &lt;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31x10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/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yr</a:t>
            </a: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(1.3 MW x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134 days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equivalent).</a:t>
            </a:r>
          </a:p>
        </p:txBody>
      </p:sp>
    </p:spTree>
    <p:extLst>
      <p:ext uri="{BB962C8B-B14F-4D97-AF65-F5344CB8AC3E}">
        <p14:creationId xmlns:p14="http://schemas.microsoft.com/office/powerpoint/2010/main" val="1262036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4A71A51-85D2-9DBE-A9C5-242F59FCE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1" y="0"/>
            <a:ext cx="10179225" cy="6847841"/>
          </a:xfrm>
          <a:prstGeom prst="rect">
            <a:avLst/>
          </a:prstGeom>
        </p:spPr>
      </p:pic>
      <p:sp>
        <p:nvSpPr>
          <p:cNvPr id="20484" name="Text Box 5">
            <a:extLst>
              <a:ext uri="{FF2B5EF4-FFF2-40B4-BE49-F238E27FC236}">
                <a16:creationId xmlns:a16="http://schemas.microsoft.com/office/drawing/2014/main" id="{F5550941-4867-CC5A-F74C-A66CB46F9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27" y="4970463"/>
            <a:ext cx="62522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ja-JP" sz="4400" b="1" dirty="0">
                <a:solidFill>
                  <a:schemeClr val="bg1"/>
                </a:solidFill>
              </a:rPr>
              <a:t>Thank you very much!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1C2226E-D0B3-2B2A-ADFD-5536B2E94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52" y="3244029"/>
            <a:ext cx="2568372" cy="3541808"/>
          </a:xfrm>
          <a:prstGeom prst="rect">
            <a:avLst/>
          </a:prstGeom>
        </p:spPr>
      </p:pic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04E350C8-8538-FBBD-ED53-99DFBCAD35C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36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2">
            <a:extLst>
              <a:ext uri="{FF2B5EF4-FFF2-40B4-BE49-F238E27FC236}">
                <a16:creationId xmlns:a16="http://schemas.microsoft.com/office/drawing/2014/main" id="{57CE7127-F362-A58B-DAD5-3A97DB54F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549275"/>
            <a:ext cx="9147175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900" b="1" dirty="0">
                <a:solidFill>
                  <a:srgbClr val="000000"/>
                </a:solidFill>
                <a:latin typeface="Arial" panose="020B0604020202020204" pitchFamily="34" charset="0"/>
              </a:rPr>
              <a:t>As reported in </a:t>
            </a:r>
            <a:r>
              <a:rPr lang="en-US" altLang="ja-JP" sz="1900" b="1" dirty="0">
                <a:solidFill>
                  <a:srgbClr val="FF0000"/>
                </a:solidFill>
                <a:latin typeface="Arial" panose="020B0604020202020204" pitchFamily="34" charset="0"/>
              </a:rPr>
              <a:t>NBIs and US-Japan workshop</a:t>
            </a:r>
            <a:r>
              <a:rPr lang="en-US" altLang="ja-JP" sz="1900" b="1" dirty="0">
                <a:solidFill>
                  <a:srgbClr val="000000"/>
                </a:solidFill>
                <a:latin typeface="Arial" panose="020B0604020202020204" pitchFamily="34" charset="0"/>
              </a:rPr>
              <a:t>, the most serious problem in</a:t>
            </a:r>
            <a:r>
              <a:rPr lang="ja-JP" altLang="en-US" sz="19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1900" b="1" dirty="0">
                <a:solidFill>
                  <a:srgbClr val="000000"/>
                </a:solidFill>
                <a:latin typeface="Arial" panose="020B0604020202020204" pitchFamily="34" charset="0"/>
              </a:rPr>
              <a:t>the radioactive waste treatment in J-PARC neutrino beamline is </a:t>
            </a:r>
            <a:r>
              <a:rPr lang="en-US" altLang="ja-JP" sz="19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ja-JP" sz="1900" b="1" dirty="0">
                <a:solidFill>
                  <a:srgbClr val="FF0000"/>
                </a:solidFill>
                <a:latin typeface="Arial" panose="020B0604020202020204" pitchFamily="34" charset="0"/>
              </a:rPr>
              <a:t>H from cooling water</a:t>
            </a:r>
            <a:r>
              <a:rPr lang="en-US" altLang="ja-JP" sz="1900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900" b="1" dirty="0">
                <a:solidFill>
                  <a:srgbClr val="000000"/>
                </a:solidFill>
                <a:latin typeface="Arial" panose="020B0604020202020204" pitchFamily="34" charset="0"/>
              </a:rPr>
              <a:t>Please visit following pages for my presentation in the past workshops. </a:t>
            </a:r>
            <a:br>
              <a:rPr lang="en-US" altLang="ja-JP" sz="19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ja-JP" sz="1900" b="1" dirty="0">
                <a:solidFill>
                  <a:srgbClr val="FF0000"/>
                </a:solidFill>
                <a:latin typeface="Arial" panose="020B0604020202020204" pitchFamily="34" charset="0"/>
              </a:rPr>
              <a:t>J-PARC Nu Radioactive Waste Treatment (NBI2017)</a:t>
            </a:r>
            <a:br>
              <a:rPr lang="en-US" altLang="ja-JP" sz="1900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ja-JP" sz="1900" dirty="0">
                <a:solidFill>
                  <a:srgbClr val="000000"/>
                </a:solidFill>
                <a:latin typeface="Arial Narrow" panose="020B0606020202030204" pitchFamily="34" charset="0"/>
                <a:hlinkClick r:id="rId2"/>
              </a:rPr>
              <a:t>https://conference-indico.kek.jp/indico/event/16/session/6/contribution/12</a:t>
            </a:r>
            <a:br>
              <a:rPr lang="en-US" altLang="ja-JP" sz="19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n-US" altLang="ja-JP" sz="1900" dirty="0">
                <a:solidFill>
                  <a:srgbClr val="000000"/>
                </a:solidFill>
                <a:latin typeface="Arial Narrow" panose="020B0606020202030204" pitchFamily="34" charset="0"/>
                <a:hlinkClick r:id="rId3"/>
              </a:rPr>
              <a:t>https://www-nu.kek.jp/~oyama/nbi2017.oyama.ppt</a:t>
            </a:r>
            <a:br>
              <a:rPr lang="en-US" altLang="ja-JP" sz="19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n-US" altLang="ja-JP" sz="1900" b="1" dirty="0">
                <a:solidFill>
                  <a:srgbClr val="FF0000"/>
                </a:solidFill>
                <a:latin typeface="Arial" panose="020B0604020202020204" pitchFamily="34" charset="0"/>
              </a:rPr>
              <a:t>Tritium problems in the J-PARC neutrino beamline (NBI2019)</a:t>
            </a:r>
            <a:br>
              <a:rPr lang="en-US" altLang="ja-JP" sz="1900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ja-JP" sz="1900" dirty="0">
                <a:solidFill>
                  <a:srgbClr val="000000"/>
                </a:solidFill>
                <a:latin typeface="Arial Narrow" panose="020B0606020202030204" pitchFamily="34" charset="0"/>
                <a:hlinkClick r:id="rId4"/>
              </a:rPr>
              <a:t>https://indico.fnal.gov/event/21143/contributions/61129/</a:t>
            </a:r>
            <a:br>
              <a:rPr lang="en-US" altLang="ja-JP" sz="19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n-US" altLang="ja-JP" sz="1900" dirty="0">
                <a:solidFill>
                  <a:srgbClr val="000000"/>
                </a:solidFill>
                <a:latin typeface="Arial Narrow" panose="020B0606020202030204" pitchFamily="34" charset="0"/>
                <a:hlinkClick r:id="rId5"/>
              </a:rPr>
              <a:t>https://www-nu.kek.jp/~oyama/nbi2019.oyama.ppt</a:t>
            </a:r>
            <a:br>
              <a:rPr lang="en-US" altLang="ja-JP" sz="19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n-US" altLang="ja-JP" sz="1900" b="1" dirty="0">
                <a:solidFill>
                  <a:srgbClr val="FF0000"/>
                </a:solidFill>
                <a:latin typeface="Arial" panose="020B0604020202020204" pitchFamily="34" charset="0"/>
              </a:rPr>
              <a:t>Tritium problems in the J-PARC neutrino beamline </a:t>
            </a:r>
            <a:br>
              <a:rPr lang="en-US" altLang="ja-JP" sz="1900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ja-JP" sz="1900" b="1" dirty="0">
                <a:solidFill>
                  <a:srgbClr val="FF0000"/>
                </a:solidFill>
                <a:latin typeface="Arial" panose="020B0604020202020204" pitchFamily="34" charset="0"/>
              </a:rPr>
              <a:t>   (US-Japan workshop on Tritium Transport Studies 2020)</a:t>
            </a:r>
            <a:br>
              <a:rPr lang="en-US" altLang="ja-JP" sz="1900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ja-JP" sz="1900" dirty="0">
                <a:solidFill>
                  <a:srgbClr val="000000"/>
                </a:solidFill>
                <a:latin typeface="Arial Narrow" panose="020B0606020202030204" pitchFamily="34" charset="0"/>
                <a:hlinkClick r:id="rId6"/>
              </a:rPr>
              <a:t>https://www-nu.kek.jp/~oyama/FermiWS2020.oyama.200626.pptx</a:t>
            </a:r>
            <a:endParaRPr lang="en-US" altLang="ja-JP" sz="1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my talk, I would like to focus on the </a:t>
            </a:r>
            <a:r>
              <a:rPr lang="en-US" altLang="ja-JP" sz="19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issue again.</a:t>
            </a:r>
            <a:br>
              <a:rPr lang="en-US" altLang="ja-JP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topics addressed in my talk are:</a:t>
            </a:r>
          </a:p>
        </p:txBody>
      </p:sp>
      <p:sp>
        <p:nvSpPr>
          <p:cNvPr id="21507" name="テキスト ボックス 5">
            <a:extLst>
              <a:ext uri="{FF2B5EF4-FFF2-40B4-BE49-F238E27FC236}">
                <a16:creationId xmlns:a16="http://schemas.microsoft.com/office/drawing/2014/main" id="{6370BF95-FE15-2633-B846-0E5A25054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36513"/>
            <a:ext cx="1784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ja-JP" altLang="en-US" sz="2800" b="1" u="sng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748B20E-3BED-1BED-E814-FA61F72B81AF}"/>
              </a:ext>
            </a:extLst>
          </p:cNvPr>
          <p:cNvSpPr txBox="1"/>
          <p:nvPr/>
        </p:nvSpPr>
        <p:spPr>
          <a:xfrm>
            <a:off x="471034" y="5379800"/>
            <a:ext cx="7954509" cy="1123384"/>
          </a:xfrm>
          <a:prstGeom prst="rect">
            <a:avLst/>
          </a:prstGeom>
          <a:solidFill>
            <a:srgbClr val="FFFFB9"/>
          </a:solidFill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ea"/>
              <a:buAutoNum type="circleNumDbPlain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New disposal tanks</a:t>
            </a:r>
          </a:p>
          <a:p>
            <a:pPr marL="457200" indent="-457200">
              <a:spcAft>
                <a:spcPts val="1200"/>
              </a:spcAft>
              <a:buFont typeface="+mj-ea"/>
              <a:buAutoNum type="circleNumDbPlain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Permission for the beam power upgrade and recalculation of </a:t>
            </a:r>
            <a:r>
              <a:rPr kumimoji="1" lang="en-US" altLang="ja-JP" sz="1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H production</a:t>
            </a: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5101D52D-D1F9-4B4A-FE9E-AAEDAC3A9E7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67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F5E261-EE5B-9BCD-7D56-C343FDC28F2B}"/>
              </a:ext>
            </a:extLst>
          </p:cNvPr>
          <p:cNvSpPr txBox="1"/>
          <p:nvPr/>
        </p:nvSpPr>
        <p:spPr>
          <a:xfrm>
            <a:off x="601666" y="2711242"/>
            <a:ext cx="79545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indent="-742950" algn="ctr">
              <a:spcAft>
                <a:spcPts val="1200"/>
              </a:spcAft>
              <a:buFont typeface="+mj-ea"/>
              <a:buAutoNum type="circleNumDbPlain"/>
            </a:pPr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New disposal tanks</a:t>
            </a: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3EFA6995-9E4F-53AD-CB2E-F3903C4763AC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54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テキスト ボックス 3">
            <a:extLst>
              <a:ext uri="{FF2B5EF4-FFF2-40B4-BE49-F238E27FC236}">
                <a16:creationId xmlns:a16="http://schemas.microsoft.com/office/drawing/2014/main" id="{1FD3E788-AF99-923D-6947-CE71270D6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573088"/>
            <a:ext cx="9120187" cy="497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Currently, the maximum POT and </a:t>
            </a:r>
            <a:r>
              <a:rPr kumimoji="1" lang="en-US" altLang="ja-JP" sz="19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disposal in a year are: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lang="en-US" altLang="ja-JP" sz="19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FY2017, 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69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times of radioactive water drainage were done with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 x 50 m</a:t>
            </a:r>
            <a:r>
              <a:rPr kumimoji="1" lang="en-US" altLang="ja-JP" sz="19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disposal tanks. Since 3 business days are needed for one drainage </a:t>
            </a:r>
            <a:r>
              <a:rPr lang="en-US" altLang="ja-JP" sz="1900" b="1" dirty="0">
                <a:solidFill>
                  <a:srgbClr val="000000"/>
                </a:solidFill>
                <a:cs typeface="Arial" panose="020B0604020202020204" pitchFamily="34" charset="0"/>
              </a:rPr>
              <a:t>cycle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it was almost our limit.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Our official goal about the POT in a year is 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~</a:t>
            </a:r>
            <a:r>
              <a:rPr lang="en-US" altLang="ja-JP" sz="1900" b="1" dirty="0">
                <a:solidFill>
                  <a:srgbClr val="FF0000"/>
                </a:solidFill>
                <a:cs typeface="Arial" panose="020B0604020202020204" pitchFamily="34" charset="0"/>
              </a:rPr>
              <a:t>48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x 10</a:t>
            </a:r>
            <a:r>
              <a:rPr kumimoji="1" lang="en-US" altLang="ja-JP" sz="19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20 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(1.3 MW x </a:t>
            </a:r>
            <a:r>
              <a:rPr lang="en-US" altLang="ja-JP" sz="1900" b="1" dirty="0">
                <a:solidFill>
                  <a:srgbClr val="000000"/>
                </a:solidFill>
                <a:cs typeface="Arial" panose="020B0604020202020204" pitchFamily="34" charset="0"/>
              </a:rPr>
              <a:t>208 days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).</a:t>
            </a:r>
            <a:br>
              <a:rPr lang="en-US" altLang="ja-JP" sz="19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Obviously, a drastic improvement of the </a:t>
            </a:r>
            <a:r>
              <a:rPr kumimoji="1" lang="en-US" altLang="ja-JP" sz="19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disposal procedure is needed.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ja-JP" sz="1900" b="1" dirty="0">
                <a:solidFill>
                  <a:srgbClr val="000000"/>
                </a:solidFill>
                <a:cs typeface="Arial" panose="020B0604020202020204" pitchFamily="34" charset="0"/>
              </a:rPr>
              <a:t>We discussed a possibility of confinement of </a:t>
            </a:r>
            <a:r>
              <a:rPr lang="en-US" altLang="ja-JP" sz="1900" b="1" baseline="30000" dirty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  <a:r>
              <a:rPr lang="en-US" altLang="ja-JP" sz="1900" b="1" dirty="0">
                <a:solidFill>
                  <a:srgbClr val="000000"/>
                </a:solidFill>
                <a:cs typeface="Arial" panose="020B0604020202020204" pitchFamily="34" charset="0"/>
              </a:rPr>
              <a:t>H rich water in</a:t>
            </a:r>
            <a:r>
              <a:rPr lang="ja-JP" altLang="en-US" sz="19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ja-JP" sz="1900" b="1" dirty="0">
                <a:solidFill>
                  <a:srgbClr val="000000"/>
                </a:solidFill>
                <a:cs typeface="Arial" panose="020B0604020202020204" pitchFamily="34" charset="0"/>
              </a:rPr>
              <a:t>the</a:t>
            </a:r>
            <a:r>
              <a:rPr lang="ja-JP" altLang="en-US" sz="19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ja-JP" sz="1900" b="1" dirty="0">
                <a:solidFill>
                  <a:srgbClr val="000000"/>
                </a:solidFill>
                <a:cs typeface="Arial" panose="020B0604020202020204" pitchFamily="34" charset="0"/>
              </a:rPr>
              <a:t>cooling</a:t>
            </a:r>
            <a:r>
              <a:rPr lang="ja-JP" altLang="en-US" sz="19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ja-JP" sz="1900" b="1" dirty="0">
                <a:solidFill>
                  <a:srgbClr val="000000"/>
                </a:solidFill>
                <a:cs typeface="Arial" panose="020B0604020202020204" pitchFamily="34" charset="0"/>
              </a:rPr>
              <a:t>water</a:t>
            </a:r>
            <a:r>
              <a:rPr lang="ja-JP" altLang="en-US" sz="19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ja-JP" sz="1900" b="1" dirty="0">
                <a:solidFill>
                  <a:srgbClr val="000000"/>
                </a:solidFill>
                <a:cs typeface="Arial" panose="020B0604020202020204" pitchFamily="34" charset="0"/>
              </a:rPr>
              <a:t>circuit (as reported in previous NBIs). However,  we concluded that the confinement is dangerous and is not realistic.</a:t>
            </a:r>
            <a:r>
              <a:rPr lang="ja-JP" altLang="en-US" sz="19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We decided to construct new larger disposal tanks.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7980FE-4685-1E75-D1AE-BAA838B08B1A}"/>
              </a:ext>
            </a:extLst>
          </p:cNvPr>
          <p:cNvSpPr txBox="1"/>
          <p:nvPr/>
        </p:nvSpPr>
        <p:spPr>
          <a:xfrm>
            <a:off x="200025" y="30163"/>
            <a:ext cx="86804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Drainage of radioactive water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7E558C-115A-E752-72A2-C443F63894EF}"/>
              </a:ext>
            </a:extLst>
          </p:cNvPr>
          <p:cNvSpPr txBox="1"/>
          <p:nvPr/>
        </p:nvSpPr>
        <p:spPr>
          <a:xfrm>
            <a:off x="671805" y="1250300"/>
            <a:ext cx="7800391" cy="861774"/>
          </a:xfrm>
          <a:prstGeom prst="rect">
            <a:avLst/>
          </a:prstGeom>
          <a:solidFill>
            <a:srgbClr val="FFFFB9"/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POT:		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6.55 x 10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(430kW x 84 days)		(FY2016)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disposal: 	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195.4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GBq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    				(FY2017)</a:t>
            </a: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E35E10EE-82A9-4266-D291-CD8F049FEA1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448E2F-19BC-180B-61DD-639543DE3A19}"/>
              </a:ext>
            </a:extLst>
          </p:cNvPr>
          <p:cNvSpPr txBox="1"/>
          <p:nvPr/>
        </p:nvSpPr>
        <p:spPr>
          <a:xfrm>
            <a:off x="703647" y="5646380"/>
            <a:ext cx="7501813" cy="923330"/>
          </a:xfrm>
          <a:prstGeom prst="rect">
            <a:avLst/>
          </a:prstGeom>
          <a:solidFill>
            <a:srgbClr val="E1E1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  <a:latin typeface="+mn-lt"/>
              </a:rPr>
              <a:t>208 days </a:t>
            </a:r>
            <a:r>
              <a:rPr kumimoji="1" lang="en-US" altLang="ja-JP" b="1" dirty="0">
                <a:latin typeface="+mn-lt"/>
              </a:rPr>
              <a:t>(=5000 hours) is maximum beam operation time of the main ring in a year. When the hadron facility is in a long shutdown, the neutrino facility hope to accept the all beam time. </a:t>
            </a:r>
          </a:p>
        </p:txBody>
      </p:sp>
    </p:spTree>
    <p:extLst>
      <p:ext uri="{BB962C8B-B14F-4D97-AF65-F5344CB8AC3E}">
        <p14:creationId xmlns:p14="http://schemas.microsoft.com/office/powerpoint/2010/main" val="166169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25425" y="12068"/>
            <a:ext cx="8680450" cy="5238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New disposal tanks</a:t>
            </a:r>
          </a:p>
        </p:txBody>
      </p:sp>
      <p:sp>
        <p:nvSpPr>
          <p:cNvPr id="10244" name="テキスト ボックス 3"/>
          <p:cNvSpPr txBox="1">
            <a:spLocks noChangeArrowheads="1"/>
          </p:cNvSpPr>
          <p:nvPr/>
        </p:nvSpPr>
        <p:spPr bwMode="auto">
          <a:xfrm>
            <a:off x="4764" y="758916"/>
            <a:ext cx="494979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construction of new disposal tanks (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 x 252m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 for radioactive water was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completed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in February 2022.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capacity of these tanks will be enough for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MW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beam operation.</a:t>
            </a:r>
          </a:p>
        </p:txBody>
      </p:sp>
      <p:pic>
        <p:nvPicPr>
          <p:cNvPr id="6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06" y="572302"/>
            <a:ext cx="3165484" cy="22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302664" y="2512861"/>
            <a:ext cx="1315853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Construct here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79A23D1E-B682-4149-B5BC-D4BBB5FE5071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08866C6-289E-D345-7089-6B6C65651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04" y="3590636"/>
            <a:ext cx="4148613" cy="311146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57C0C5-7A80-AF87-5AEB-296A5E15B0D5}"/>
              </a:ext>
            </a:extLst>
          </p:cNvPr>
          <p:cNvSpPr txBox="1"/>
          <p:nvPr/>
        </p:nvSpPr>
        <p:spPr>
          <a:xfrm>
            <a:off x="4904660" y="6226475"/>
            <a:ext cx="256566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Feb. 2022, completed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E2ECA23-2424-27BB-DDD0-8EF77B0B41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3" y="3571265"/>
            <a:ext cx="4098017" cy="307351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4E7CAB4-678C-9826-402B-FC75AEFC6080}"/>
              </a:ext>
            </a:extLst>
          </p:cNvPr>
          <p:cNvSpPr txBox="1"/>
          <p:nvPr/>
        </p:nvSpPr>
        <p:spPr>
          <a:xfrm>
            <a:off x="276070" y="6224368"/>
            <a:ext cx="121206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May 2021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0B7C3313-31F2-3CF8-F2C9-8EDA93ED4CDD}"/>
              </a:ext>
            </a:extLst>
          </p:cNvPr>
          <p:cNvSpPr txBox="1">
            <a:spLocks/>
          </p:cNvSpPr>
          <p:nvPr/>
        </p:nvSpPr>
        <p:spPr>
          <a:xfrm>
            <a:off x="6705600" y="642477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9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F5E261-EE5B-9BCD-7D56-C343FDC28F2B}"/>
              </a:ext>
            </a:extLst>
          </p:cNvPr>
          <p:cNvSpPr txBox="1"/>
          <p:nvPr/>
        </p:nvSpPr>
        <p:spPr>
          <a:xfrm>
            <a:off x="223936" y="2711242"/>
            <a:ext cx="864947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indent="-742950" algn="ctr">
              <a:spcAft>
                <a:spcPts val="1200"/>
              </a:spcAft>
              <a:buFont typeface="+mj-ea"/>
              <a:buAutoNum type="circleNumDbPlain" startAt="2"/>
            </a:pPr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Permission for the beam power upgrade</a:t>
            </a:r>
            <a:b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b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recalculation of </a:t>
            </a:r>
            <a:r>
              <a:rPr kumimoji="1" lang="en-US" altLang="ja-JP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H production</a:t>
            </a: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3A2B7A31-9B03-7FA9-C22F-378085D64A4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881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25425" y="3442"/>
            <a:ext cx="8680450" cy="5238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Permission for the 1.3MW beam</a:t>
            </a:r>
          </a:p>
        </p:txBody>
      </p:sp>
      <p:sp>
        <p:nvSpPr>
          <p:cNvPr id="10244" name="テキスト ボックス 3"/>
          <p:cNvSpPr txBox="1">
            <a:spLocks noChangeArrowheads="1"/>
          </p:cNvSpPr>
          <p:nvPr/>
        </p:nvSpPr>
        <p:spPr bwMode="auto">
          <a:xfrm>
            <a:off x="4763" y="570946"/>
            <a:ext cx="913923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Since J-PARC is a radiation facility, permissions for the neutrino beam operation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by government and local government are required.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permission by Ibaraki prefecture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is critical.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latest official permission from the prefecture was obtained in 2009, when the T2K experiment started.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maximum beam power in the 2009 permission was 750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kW. A new permission is definitely needed for the beam power upgrade up to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1.3 MW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most serious problem in the new permission is the 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</a:t>
            </a: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ja-JP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ja-JP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disposal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the 2009 document, we wrote that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120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GBq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will be produced in the cooling water for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750 kW x 208 days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beam operation. However, the 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in a year already exceed 120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GBq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 The maximum 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in a year</a:t>
            </a: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was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195.4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GBq</a:t>
            </a: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real 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production is larger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by factor ~8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J-PARC</a:t>
            </a:r>
            <a:r>
              <a:rPr lang="ja-JP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internal review committee for the 1.3MW </a:t>
            </a: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requested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thorough recalculation of the total 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production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スライド番号プレースホルダー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77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C155DE-AA61-1FE6-A10F-8D2BCDE71572}"/>
              </a:ext>
            </a:extLst>
          </p:cNvPr>
          <p:cNvSpPr txBox="1"/>
          <p:nvPr/>
        </p:nvSpPr>
        <p:spPr>
          <a:xfrm>
            <a:off x="225425" y="3442"/>
            <a:ext cx="8680450" cy="5238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Recalculation of the </a:t>
            </a:r>
            <a:r>
              <a:rPr kumimoji="1" lang="en-US" altLang="ja-JP" sz="2800" b="1" i="0" u="sng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H production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6499F3E-CD52-4EC2-98F7-961799DA7805}"/>
              </a:ext>
            </a:extLst>
          </p:cNvPr>
          <p:cNvSpPr txBox="1"/>
          <p:nvPr/>
        </p:nvSpPr>
        <p:spPr>
          <a:xfrm>
            <a:off x="16777" y="570451"/>
            <a:ext cx="911044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1" lang="en-US" altLang="ja-JP" sz="1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H production in cooling water was calculated again in 2020 (namely, 2020 calculation).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The distribution of cooling water in the beamline was carefully inputted, and neutron flux at the position was </a:t>
            </a: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calculated</a:t>
            </a: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 from the MARS simulation.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The total </a:t>
            </a:r>
            <a:r>
              <a:rPr kumimoji="1" lang="en-US" altLang="ja-JP" sz="1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H production scaled from 2009 calculation is </a:t>
            </a:r>
            <a:r>
              <a:rPr kumimoji="1" lang="en-US" altLang="ja-JP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208 </a:t>
            </a:r>
            <a:r>
              <a:rPr kumimoji="1" lang="en-US" altLang="ja-JP" sz="19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GBq</a:t>
            </a:r>
            <a:r>
              <a:rPr kumimoji="1" lang="en-US" altLang="ja-JP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/year</a:t>
            </a: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but the result from 2020 calculation is </a:t>
            </a:r>
            <a:r>
              <a:rPr kumimoji="1" lang="en-US" altLang="ja-JP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 </a:t>
            </a:r>
            <a:r>
              <a:rPr kumimoji="1" lang="en-US" altLang="ja-JP" sz="19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GBq</a:t>
            </a:r>
            <a:r>
              <a:rPr kumimoji="1" lang="en-US" altLang="ja-JP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/year</a:t>
            </a: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(All numbers are normalized to </a:t>
            </a:r>
            <a:r>
              <a:rPr kumimoji="1" lang="en-US" altLang="ja-JP" sz="1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MW x 208 days </a:t>
            </a: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beam).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The difference is mainly due to the last minute change of the design of the cooling water </a:t>
            </a: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circuit</a:t>
            </a: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 after the 2009 calculation. The volume of the real cooling water was larger by factor ~3.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solidFill>
                  <a:srgbClr val="FF0000"/>
                </a:solidFill>
                <a:latin typeface="Arial" panose="020B0604020202020204" pitchFamily="34" charset="0"/>
                <a:ea typeface="AR丸ゴシック体M" panose="020B0609010101010101" pitchFamily="49" charset="-128"/>
                <a:cs typeface="Arial" panose="020B0604020202020204" pitchFamily="34" charset="0"/>
              </a:rPr>
              <a:t>We regret that the estimation of the cooling water volume in 2009 was poor.</a:t>
            </a:r>
            <a:r>
              <a:rPr kumimoji="1" lang="en-US" altLang="ja-JP" sz="1900" b="1" dirty="0">
                <a:latin typeface="Arial" panose="020B0604020202020204" pitchFamily="34" charset="0"/>
                <a:ea typeface="AR丸ゴシック体M" panose="020B0609010101010101" pitchFamily="49" charset="-128"/>
                <a:cs typeface="Arial" panose="020B0604020202020204" pitchFamily="34" charset="0"/>
              </a:rPr>
              <a:t>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ea typeface="AR丸ゴシック体M" panose="020B0609010101010101" pitchFamily="49" charset="-128"/>
                <a:cs typeface="Arial" panose="020B0604020202020204" pitchFamily="34" charset="0"/>
              </a:rPr>
              <a:t>Real </a:t>
            </a:r>
            <a:r>
              <a:rPr kumimoji="1" lang="en-US" altLang="ja-JP" sz="1900" b="1" baseline="30000" dirty="0">
                <a:latin typeface="Arial" panose="020B0604020202020204" pitchFamily="34" charset="0"/>
                <a:ea typeface="AR丸ゴシック体M" panose="020B0609010101010101" pitchFamily="49" charset="-128"/>
                <a:cs typeface="Arial" panose="020B0604020202020204" pitchFamily="34" charset="0"/>
              </a:rPr>
              <a:t>3</a:t>
            </a:r>
            <a:r>
              <a:rPr kumimoji="1" lang="en-US" altLang="ja-JP" sz="1900" b="1" dirty="0">
                <a:latin typeface="Arial" panose="020B0604020202020204" pitchFamily="34" charset="0"/>
                <a:ea typeface="AR丸ゴシック体M" panose="020B0609010101010101" pitchFamily="49" charset="-128"/>
                <a:cs typeface="Arial" panose="020B0604020202020204" pitchFamily="34" charset="0"/>
              </a:rPr>
              <a:t>H production obtained from 10 years of drainage history is</a:t>
            </a:r>
            <a:br>
              <a:rPr kumimoji="1" lang="en-US" altLang="ja-JP" sz="1900" b="1" dirty="0">
                <a:latin typeface="Arial" panose="020B0604020202020204" pitchFamily="34" charset="0"/>
                <a:ea typeface="AR丸ゴシック体M" panose="020B0609010101010101" pitchFamily="49" charset="-128"/>
                <a:cs typeface="Arial" panose="020B0604020202020204" pitchFamily="34" charset="0"/>
              </a:rPr>
            </a:br>
            <a:r>
              <a:rPr kumimoji="1" lang="en-US" altLang="ja-JP" sz="1900" b="1" dirty="0">
                <a:solidFill>
                  <a:srgbClr val="FF0000"/>
                </a:solidFill>
                <a:latin typeface="Arial" panose="020B0604020202020204" pitchFamily="34" charset="0"/>
                <a:ea typeface="AR丸ゴシック体M" panose="020B0609010101010101" pitchFamily="49" charset="-128"/>
                <a:cs typeface="Arial" panose="020B0604020202020204" pitchFamily="34" charset="0"/>
              </a:rPr>
              <a:t>1700 </a:t>
            </a:r>
            <a:r>
              <a:rPr kumimoji="1" lang="en-US" altLang="ja-JP" sz="1900" b="1" dirty="0" err="1">
                <a:solidFill>
                  <a:srgbClr val="FF0000"/>
                </a:solidFill>
                <a:latin typeface="Arial" panose="020B0604020202020204" pitchFamily="34" charset="0"/>
                <a:ea typeface="AR丸ゴシック体M" panose="020B0609010101010101" pitchFamily="49" charset="-128"/>
                <a:cs typeface="Arial" panose="020B0604020202020204" pitchFamily="34" charset="0"/>
              </a:rPr>
              <a:t>GBq</a:t>
            </a:r>
            <a:r>
              <a:rPr kumimoji="1" lang="en-US" altLang="ja-JP" sz="1900" b="1" dirty="0">
                <a:solidFill>
                  <a:srgbClr val="FF0000"/>
                </a:solidFill>
                <a:latin typeface="Arial" panose="020B0604020202020204" pitchFamily="34" charset="0"/>
                <a:ea typeface="AR丸ゴシック体M" panose="020B0609010101010101" pitchFamily="49" charset="-128"/>
                <a:cs typeface="Arial" panose="020B0604020202020204" pitchFamily="34" charset="0"/>
              </a:rPr>
              <a:t>/year</a:t>
            </a:r>
            <a:r>
              <a:rPr kumimoji="1" lang="en-US" altLang="ja-JP" sz="1900" b="1" dirty="0">
                <a:latin typeface="Arial" panose="020B0604020202020204" pitchFamily="34" charset="0"/>
                <a:ea typeface="AR丸ゴシック体M" panose="020B0609010101010101" pitchFamily="49" charset="-128"/>
                <a:cs typeface="Arial" panose="020B0604020202020204" pitchFamily="34" charset="0"/>
              </a:rPr>
              <a:t>.  Still there is a large discrepancy between</a:t>
            </a:r>
            <a:br>
              <a:rPr kumimoji="1" lang="en-US" altLang="ja-JP" sz="1900" b="1" dirty="0">
                <a:latin typeface="Arial" panose="020B0604020202020204" pitchFamily="34" charset="0"/>
                <a:ea typeface="AR丸ゴシック体M" panose="020B0609010101010101" pitchFamily="49" charset="-128"/>
                <a:cs typeface="Arial" panose="020B0604020202020204" pitchFamily="34" charset="0"/>
              </a:rPr>
            </a:br>
            <a:r>
              <a:rPr kumimoji="1" lang="en-US" altLang="ja-JP" sz="1900" b="1" dirty="0">
                <a:latin typeface="Arial" panose="020B0604020202020204" pitchFamily="34" charset="0"/>
                <a:ea typeface="AR丸ゴシック体M" panose="020B0609010101010101" pitchFamily="49" charset="-128"/>
                <a:cs typeface="Arial" panose="020B0604020202020204" pitchFamily="34" charset="0"/>
              </a:rPr>
              <a:t>650 </a:t>
            </a:r>
            <a:r>
              <a:rPr kumimoji="1" lang="en-US" altLang="ja-JP" sz="1900" b="1" dirty="0" err="1">
                <a:latin typeface="Arial" panose="020B0604020202020204" pitchFamily="34" charset="0"/>
                <a:ea typeface="AR丸ゴシック体M" panose="020B0609010101010101" pitchFamily="49" charset="-128"/>
                <a:cs typeface="Arial" panose="020B0604020202020204" pitchFamily="34" charset="0"/>
              </a:rPr>
              <a:t>GBq</a:t>
            </a:r>
            <a:r>
              <a:rPr kumimoji="1" lang="en-US" altLang="ja-JP" sz="1900" b="1" dirty="0">
                <a:latin typeface="Arial" panose="020B0604020202020204" pitchFamily="34" charset="0"/>
                <a:ea typeface="AR丸ゴシック体M" panose="020B0609010101010101" pitchFamily="49" charset="-128"/>
                <a:cs typeface="Arial" panose="020B0604020202020204" pitchFamily="34" charset="0"/>
              </a:rPr>
              <a:t>/year and 1700 </a:t>
            </a:r>
            <a:r>
              <a:rPr kumimoji="1" lang="en-US" altLang="ja-JP" sz="1900" b="1" dirty="0" err="1">
                <a:latin typeface="Arial" panose="020B0604020202020204" pitchFamily="34" charset="0"/>
                <a:ea typeface="AR丸ゴシック体M" panose="020B0609010101010101" pitchFamily="49" charset="-128"/>
                <a:cs typeface="Arial" panose="020B0604020202020204" pitchFamily="34" charset="0"/>
              </a:rPr>
              <a:t>GBq</a:t>
            </a:r>
            <a:r>
              <a:rPr kumimoji="1" lang="en-US" altLang="ja-JP" sz="1900" b="1" dirty="0">
                <a:latin typeface="Arial" panose="020B0604020202020204" pitchFamily="34" charset="0"/>
                <a:ea typeface="AR丸ゴシック体M" panose="020B0609010101010101" pitchFamily="49" charset="-128"/>
                <a:cs typeface="Arial" panose="020B0604020202020204" pitchFamily="34" charset="0"/>
              </a:rPr>
              <a:t>/year.</a:t>
            </a: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B9D5B173-3123-8802-0EC5-9965BBABEEA1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856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テキスト ボックス 3">
            <a:extLst>
              <a:ext uri="{FF2B5EF4-FFF2-40B4-BE49-F238E27FC236}">
                <a16:creationId xmlns:a16="http://schemas.microsoft.com/office/drawing/2014/main" id="{10DAC879-C47C-120D-8508-DABC95FF4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560388"/>
            <a:ext cx="9140825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"The </a:t>
            </a:r>
            <a:r>
              <a:rPr kumimoji="1" lang="en-US" altLang="ja-JP" sz="19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from steel wall to cooling water" 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might explain the discrepancy.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2018, we found a new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phenomena that the </a:t>
            </a:r>
            <a:r>
              <a:rPr kumimoji="1" lang="en-US" altLang="ja-JP" sz="19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concentration of TS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cooling water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continuously increased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by 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~25Bq/cc/day</a:t>
            </a:r>
            <a:r>
              <a:rPr lang="en-US" altLang="ja-JP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even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after the beam stop.</a:t>
            </a:r>
            <a:r>
              <a:rPr kumimoji="1" lang="ja-JP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endParaRPr lang="en-US" altLang="ja-JP" sz="1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NBI2017 and “the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beamline upgrade TDR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review committee”,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19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NuMI</a:t>
            </a:r>
            <a:r>
              <a:rPr lang="en-US" altLang="ja-JP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</a:t>
            </a:r>
            <a:r>
              <a:rPr kumimoji="1" lang="ja-JP" alt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pointed out that they have a new </a:t>
            </a:r>
            <a:r>
              <a:rPr kumimoji="1" lang="en-US" altLang="ja-JP" sz="19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problem.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  <a:defRPr/>
            </a:pPr>
            <a:endParaRPr lang="en-US" altLang="ja-JP" sz="1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Inspired by the </a:t>
            </a:r>
            <a:r>
              <a:rPr kumimoji="1" lang="en-US" altLang="ja-JP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NuMI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experience, we suspect that </a:t>
            </a:r>
            <a:r>
              <a:rPr kumimoji="1" lang="en-US" altLang="ja-JP" sz="19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came out from the steel wall. 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It is estimated to 7.8m</a:t>
            </a:r>
            <a:r>
              <a:rPr kumimoji="1" lang="en-US" altLang="ja-JP" sz="19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x (25Bq/cc)/day = 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0.195GBq/day.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In fact, the MARS calculation shows that </a:t>
            </a:r>
            <a:r>
              <a:rPr lang="en-US" altLang="ja-JP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5600 </a:t>
            </a:r>
            <a:r>
              <a:rPr lang="en-US" altLang="ja-JP" sz="19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GBq</a:t>
            </a:r>
            <a:r>
              <a:rPr lang="en-US" altLang="ja-JP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ja-JP" sz="1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H are expected to</a:t>
            </a:r>
            <a:b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be produced in steel wall for 1.3 MW x 208 days.</a:t>
            </a: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30723" name="図 8">
            <a:extLst>
              <a:ext uri="{FF2B5EF4-FFF2-40B4-BE49-F238E27FC236}">
                <a16:creationId xmlns:a16="http://schemas.microsoft.com/office/drawing/2014/main" id="{2848E313-E1A9-A8F9-3A28-F9CAC5DA7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04" y="935691"/>
            <a:ext cx="576103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テキスト ボックス 2">
            <a:extLst>
              <a:ext uri="{FF2B5EF4-FFF2-40B4-BE49-F238E27FC236}">
                <a16:creationId xmlns:a16="http://schemas.microsoft.com/office/drawing/2014/main" id="{0A540008-70E3-72B0-D057-418083CB3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082" y="-6350"/>
            <a:ext cx="6147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 from steel wall to cooling water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3730549-4645-864C-CF77-CCD3666BE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92" y="4570459"/>
            <a:ext cx="8749717" cy="677108"/>
          </a:xfrm>
          <a:prstGeom prst="rect">
            <a:avLst/>
          </a:prstGeom>
          <a:solidFill>
            <a:srgbClr val="FFFF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“</a:t>
            </a:r>
            <a:r>
              <a:rPr kumimoji="1" lang="en-US" altLang="ja-JP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NuMI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experience says majority of the tritium produced in the steel shielding can come out, when shielding gets hot at high beam power”</a:t>
            </a: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40433BFB-322E-7CBD-FB47-965A6E25C14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177222"/>
      </p:ext>
    </p:extLst>
  </p:cSld>
  <p:clrMapOvr>
    <a:masterClrMapping/>
  </p:clrMapOvr>
</p:sld>
</file>

<file path=ppt/theme/theme1.xml><?xml version="1.0" encoding="utf-8"?>
<a:theme xmlns:a="http://schemas.openxmlformats.org/drawingml/2006/main" name="4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8950</TotalTime>
  <Words>1878</Words>
  <Application>Microsoft Office PowerPoint</Application>
  <PresentationFormat>画面に合わせる (4:3)</PresentationFormat>
  <Paragraphs>156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7</vt:i4>
      </vt:variant>
      <vt:variant>
        <vt:lpstr>スライド タイトル</vt:lpstr>
      </vt:variant>
      <vt:variant>
        <vt:i4>15</vt:i4>
      </vt:variant>
    </vt:vector>
  </HeadingPairs>
  <TitlesOfParts>
    <vt:vector size="30" baseType="lpstr">
      <vt:lpstr>AR DESTINE</vt:lpstr>
      <vt:lpstr>Arial</vt:lpstr>
      <vt:lpstr>Arial Narrow</vt:lpstr>
      <vt:lpstr>Calibri</vt:lpstr>
      <vt:lpstr>Consolas</vt:lpstr>
      <vt:lpstr>Double Feature</vt:lpstr>
      <vt:lpstr>Modern No. 20</vt:lpstr>
      <vt:lpstr>Wingdings</vt:lpstr>
      <vt:lpstr>42_標準デザイン</vt:lpstr>
      <vt:lpstr>Office ​​テーマ</vt:lpstr>
      <vt:lpstr>43_標準デザイン</vt:lpstr>
      <vt:lpstr>1_Office ​​テーマ</vt:lpstr>
      <vt:lpstr>44_標準デザイン</vt:lpstr>
      <vt:lpstr>6_標準デザイン</vt:lpstr>
      <vt:lpstr>2_Office ​​テーマ</vt:lpstr>
      <vt:lpstr>Recent status of the tritium problem at J-PARC neutrino beamline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Yuichi Oyama</dc:creator>
  <cp:lastModifiedBy>Oyama Yuichi</cp:lastModifiedBy>
  <cp:revision>448</cp:revision>
  <cp:lastPrinted>2019-06-13T06:19:52Z</cp:lastPrinted>
  <dcterms:created xsi:type="dcterms:W3CDTF">2016-01-12T02:22:37Z</dcterms:created>
  <dcterms:modified xsi:type="dcterms:W3CDTF">2022-09-21T11:05:26Z</dcterms:modified>
</cp:coreProperties>
</file>